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 id="2147483672" r:id="rId3"/>
  </p:sldMasterIdLst>
  <p:notesMasterIdLst>
    <p:notesMasterId r:id="rId83"/>
  </p:notesMasterIdLst>
  <p:handoutMasterIdLst>
    <p:handoutMasterId r:id="rId84"/>
  </p:handoutMasterIdLst>
  <p:sldIdLst>
    <p:sldId id="264" r:id="rId4"/>
    <p:sldId id="821" r:id="rId5"/>
    <p:sldId id="697" r:id="rId6"/>
    <p:sldId id="698" r:id="rId7"/>
    <p:sldId id="699" r:id="rId8"/>
    <p:sldId id="700" r:id="rId9"/>
    <p:sldId id="701" r:id="rId10"/>
    <p:sldId id="702" r:id="rId11"/>
    <p:sldId id="703" r:id="rId12"/>
    <p:sldId id="704" r:id="rId13"/>
    <p:sldId id="705" r:id="rId14"/>
    <p:sldId id="706" r:id="rId15"/>
    <p:sldId id="707" r:id="rId16"/>
    <p:sldId id="708" r:id="rId17"/>
    <p:sldId id="709" r:id="rId18"/>
    <p:sldId id="710" r:id="rId19"/>
    <p:sldId id="711" r:id="rId20"/>
    <p:sldId id="712" r:id="rId21"/>
    <p:sldId id="713" r:id="rId22"/>
    <p:sldId id="714" r:id="rId23"/>
    <p:sldId id="715" r:id="rId24"/>
    <p:sldId id="716" r:id="rId25"/>
    <p:sldId id="717" r:id="rId26"/>
    <p:sldId id="718" r:id="rId27"/>
    <p:sldId id="719" r:id="rId28"/>
    <p:sldId id="720" r:id="rId29"/>
    <p:sldId id="721" r:id="rId30"/>
    <p:sldId id="722" r:id="rId31"/>
    <p:sldId id="723" r:id="rId32"/>
    <p:sldId id="724" r:id="rId33"/>
    <p:sldId id="725" r:id="rId34"/>
    <p:sldId id="726" r:id="rId35"/>
    <p:sldId id="727" r:id="rId36"/>
    <p:sldId id="728" r:id="rId37"/>
    <p:sldId id="729" r:id="rId38"/>
    <p:sldId id="730" r:id="rId39"/>
    <p:sldId id="731" r:id="rId40"/>
    <p:sldId id="732" r:id="rId41"/>
    <p:sldId id="733" r:id="rId42"/>
    <p:sldId id="734" r:id="rId43"/>
    <p:sldId id="735" r:id="rId44"/>
    <p:sldId id="736" r:id="rId45"/>
    <p:sldId id="737" r:id="rId46"/>
    <p:sldId id="738" r:id="rId47"/>
    <p:sldId id="739" r:id="rId48"/>
    <p:sldId id="740" r:id="rId49"/>
    <p:sldId id="741" r:id="rId50"/>
    <p:sldId id="742" r:id="rId51"/>
    <p:sldId id="743" r:id="rId52"/>
    <p:sldId id="744" r:id="rId53"/>
    <p:sldId id="745" r:id="rId54"/>
    <p:sldId id="746" r:id="rId55"/>
    <p:sldId id="747" r:id="rId56"/>
    <p:sldId id="748" r:id="rId57"/>
    <p:sldId id="749" r:id="rId58"/>
    <p:sldId id="750" r:id="rId59"/>
    <p:sldId id="751" r:id="rId60"/>
    <p:sldId id="752" r:id="rId61"/>
    <p:sldId id="753" r:id="rId62"/>
    <p:sldId id="754" r:id="rId63"/>
    <p:sldId id="755" r:id="rId64"/>
    <p:sldId id="756" r:id="rId65"/>
    <p:sldId id="757" r:id="rId66"/>
    <p:sldId id="758" r:id="rId67"/>
    <p:sldId id="759" r:id="rId68"/>
    <p:sldId id="760" r:id="rId69"/>
    <p:sldId id="761" r:id="rId70"/>
    <p:sldId id="762" r:id="rId71"/>
    <p:sldId id="763" r:id="rId72"/>
    <p:sldId id="764" r:id="rId73"/>
    <p:sldId id="765" r:id="rId74"/>
    <p:sldId id="766" r:id="rId75"/>
    <p:sldId id="767" r:id="rId76"/>
    <p:sldId id="824" r:id="rId77"/>
    <p:sldId id="768" r:id="rId78"/>
    <p:sldId id="769" r:id="rId79"/>
    <p:sldId id="770" r:id="rId80"/>
    <p:sldId id="771" r:id="rId81"/>
    <p:sldId id="772" r:id="rId8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nter" initials="i"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EDEDE"/>
    <a:srgbClr val="CC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31" autoAdjust="0"/>
    <p:restoredTop sz="94901" autoAdjust="0"/>
  </p:normalViewPr>
  <p:slideViewPr>
    <p:cSldViewPr snapToGrid="0">
      <p:cViewPr varScale="1">
        <p:scale>
          <a:sx n="82" d="100"/>
          <a:sy n="82" d="100"/>
        </p:scale>
        <p:origin x="-366"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slide" Target="slides/slide65.xml"/><Relationship Id="rId76" Type="http://schemas.openxmlformats.org/officeDocument/2006/relationships/slide" Target="slides/slide73.xml"/><Relationship Id="rId84" Type="http://schemas.openxmlformats.org/officeDocument/2006/relationships/handoutMaster" Target="handoutMasters/handoutMaster1.xml"/><Relationship Id="rId89" Type="http://schemas.openxmlformats.org/officeDocument/2006/relationships/tableStyles" Target="tableStyles.xml"/><Relationship Id="rId7" Type="http://schemas.openxmlformats.org/officeDocument/2006/relationships/slide" Target="slides/slide4.xml"/><Relationship Id="rId71" Type="http://schemas.openxmlformats.org/officeDocument/2006/relationships/slide" Target="slides/slide68.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slide" Target="slides/slide71.xml"/><Relationship Id="rId79" Type="http://schemas.openxmlformats.org/officeDocument/2006/relationships/slide" Target="slides/slide76.xml"/><Relationship Id="rId87" Type="http://schemas.openxmlformats.org/officeDocument/2006/relationships/viewProps" Target="viewProps.xml"/><Relationship Id="rId5" Type="http://schemas.openxmlformats.org/officeDocument/2006/relationships/slide" Target="slides/slide2.xml"/><Relationship Id="rId61" Type="http://schemas.openxmlformats.org/officeDocument/2006/relationships/slide" Target="slides/slide58.xml"/><Relationship Id="rId82" Type="http://schemas.openxmlformats.org/officeDocument/2006/relationships/slide" Target="slides/slide79.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commentAuthors" Target="commentAuthor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notesMaster" Target="notesMasters/notesMaster1.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2017/8/31/Thursday</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16926036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4F1DF5-F8B1-4175-AFC3-28092C175FDA}" type="datetimeFigureOut">
              <a:rPr lang="zh-CN" altLang="en-US" smtClean="0"/>
              <a:t>2017/8/31/Thursday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AD78A7-3510-4D76-B8D2-8C946BA44A28}" type="slidenum">
              <a:rPr lang="zh-CN" altLang="en-US" smtClean="0"/>
              <a:t>‹#›</a:t>
            </a:fld>
            <a:endParaRPr lang="zh-CN" altLang="en-US"/>
          </a:p>
        </p:txBody>
      </p:sp>
    </p:spTree>
    <p:extLst>
      <p:ext uri="{BB962C8B-B14F-4D97-AF65-F5344CB8AC3E}">
        <p14:creationId xmlns:p14="http://schemas.microsoft.com/office/powerpoint/2010/main" val="13458453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36866" name="幻灯片图像占位符 1"/>
          <p:cNvSpPr>
            <a:spLocks noGrp="1" noRot="1" noChangeAspect="1" noTextEdit="1"/>
          </p:cNvSpPr>
          <p:nvPr>
            <p:ph type="sldImg"/>
          </p:nvPr>
        </p:nvSpPr>
        <p:spPr/>
      </p:sp>
      <p:sp>
        <p:nvSpPr>
          <p:cNvPr id="36867" name="备注占位符 2"/>
          <p:cNvSpPr>
            <a:spLocks noGrp="1"/>
          </p:cNvSpPr>
          <p:nvPr>
            <p:ph type="body" idx="1"/>
          </p:nvPr>
        </p:nvSpPr>
        <p:spPr/>
        <p:txBody>
          <a:bodyPr wrap="square" lIns="91440" tIns="45720" rIns="91440" bIns="45720" anchor="t"/>
          <a:lstStyle/>
          <a:p>
            <a:pPr lvl="0" eaLnBrk="1" hangingPunct="1">
              <a:spcBef>
                <a:spcPct val="0"/>
              </a:spcBef>
            </a:pPr>
            <a:r>
              <a:rPr lang="zh-CN" altLang="en-US" dirty="0"/>
              <a:t>特殊字体：方正黄草简体，汉仪星宇体简（小诗）</a:t>
            </a:r>
          </a:p>
        </p:txBody>
      </p:sp>
      <p:sp>
        <p:nvSpPr>
          <p:cNvPr id="36868" name="灯片编号占位符 3"/>
          <p:cNvSpPr txBox="1">
            <a:spLocks noGrp="1"/>
          </p:cNvSpPr>
          <p:nvPr/>
        </p:nvSpPr>
        <p:spPr>
          <a:xfrm>
            <a:off x="3884613" y="8685213"/>
            <a:ext cx="2971800" cy="458787"/>
          </a:xfrm>
          <a:prstGeom prst="rect">
            <a:avLst/>
          </a:prstGeom>
          <a:noFill/>
          <a:ln w="9525">
            <a:noFill/>
          </a:ln>
        </p:spPr>
        <p:txBody>
          <a:bodyPr anchor="b"/>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000000"/>
                </a:solidFill>
                <a:effectLst/>
                <a:uLnTx/>
                <a:uFillTx/>
                <a:latin typeface="Calibri" panose="020F0502020204030204" pitchFamily="34" charset="0"/>
                <a:ea typeface="宋体" panose="02010600030101010101" pitchFamily="2" charset="-122"/>
                <a:cs typeface="+mn-cs"/>
              </a:rPr>
              <a:t>2</a:t>
            </a:fld>
            <a:endParaRPr kumimoji="0" lang="zh-CN" altLang="en-US" sz="1200" b="0" i="0" u="none" strike="noStrike" kern="1200" cap="none" spc="0" normalizeH="0" baseline="0" noProof="0" dirty="0">
              <a:ln>
                <a:noFill/>
              </a:ln>
              <a:solidFill>
                <a:srgbClr val="000000"/>
              </a:solidFill>
              <a:effectLst/>
              <a:uLnTx/>
              <a:uFillTx/>
              <a:latin typeface="Calibri" panose="020F0502020204030204" pitchFamily="34" charset="0"/>
              <a:ea typeface="宋体" panose="02010600030101010101" pitchFamily="2" charset="-122"/>
              <a:cs typeface="+mn-cs"/>
            </a:endParaRPr>
          </a:p>
        </p:txBody>
      </p:sp>
    </p:spTree>
  </p:cSld>
  <p:clrMapOvr>
    <a:overrideClrMapping bg1="lt1" tx1="dk1" bg2="lt2" tx2="dk2" accent1="accent1" accent2="accent2" accent3="accent3" accent4="accent4" accent5="accent5" accent6="accent6" hlink="hlink" folHlink="folHlink"/>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986B8E4-3DF0-4535-9261-A5BC2FB337EC}" type="datetimeFigureOut">
              <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rPr>
              <a:t>2017/8/31/Thursday</a:t>
            </a:fld>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base" latinLnBrk="0" hangingPunct="1">
              <a:lnSpc>
                <a:spcPct val="90000"/>
              </a:lnSpc>
              <a:spcBef>
                <a:spcPts val="1000"/>
              </a:spcBef>
              <a:spcAft>
                <a:spcPct val="0"/>
              </a:spcAft>
              <a:buClrTx/>
              <a:buSzTx/>
              <a:buFont typeface="Arial" panose="020B0604020202020204" pitchFamily="34" charset="0"/>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image" Target="../media/image1.jpeg"/><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theme" Target="../theme/theme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3"/>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681E90-3EDB-436F-8D39-78F4B5C5CBD7}" type="datetimeFigureOut">
              <a:rPr lang="zh-CN" altLang="en-US" smtClean="0"/>
              <a:t>2017/8/31/Thursday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B249BF-E419-4407-B035-7CBBAE1781B2}"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r:embed="rId13"/>
          <a:stretch>
            <a:fillRect/>
          </a:stretch>
        </a:blip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838200" y="365125"/>
            <a:ext cx="10515600" cy="1325563"/>
          </a:xfrm>
          <a:prstGeom prst="rect">
            <a:avLst/>
          </a:prstGeom>
          <a:noFill/>
          <a:ln w="9525">
            <a:noFill/>
          </a:ln>
        </p:spPr>
        <p:txBody>
          <a:bodyPr anchor="ctr"/>
          <a:lstStyle/>
          <a:p>
            <a:pPr lvl="0"/>
            <a:r>
              <a:rPr lang="zh-CN" altLang="zh-CN" dirty="0"/>
              <a:t>单击此处编辑母版标题样式</a:t>
            </a:r>
          </a:p>
        </p:txBody>
      </p:sp>
      <p:sp>
        <p:nvSpPr>
          <p:cNvPr id="1027" name="文本占位符 2"/>
          <p:cNvSpPr>
            <a:spLocks noGrp="1"/>
          </p:cNvSpPr>
          <p:nvPr>
            <p:ph type="body" idx="1"/>
          </p:nvPr>
        </p:nvSpPr>
        <p:spPr>
          <a:xfrm>
            <a:off x="838200" y="1825625"/>
            <a:ext cx="10515600" cy="4351338"/>
          </a:xfrm>
          <a:prstGeom prst="rect">
            <a:avLst/>
          </a:prstGeom>
          <a:noFill/>
          <a:ln w="9525">
            <a:noFill/>
          </a:ln>
        </p:spPr>
        <p:txBody>
          <a:bodyPr/>
          <a:lstStyle/>
          <a:p>
            <a:pPr lvl="0"/>
            <a:r>
              <a:rPr lang="zh-CN" altLang="zh-CN" dirty="0"/>
              <a:t>单击此处编辑母版文本样式</a:t>
            </a:r>
          </a:p>
          <a:p>
            <a:pPr lvl="1"/>
            <a:r>
              <a:rPr lang="zh-CN" altLang="zh-CN" dirty="0"/>
              <a:t>第二级</a:t>
            </a:r>
          </a:p>
          <a:p>
            <a:pPr lvl="2"/>
            <a:r>
              <a:rPr lang="zh-CN" altLang="zh-CN" dirty="0"/>
              <a:t>第三级</a:t>
            </a:r>
          </a:p>
          <a:p>
            <a:pPr lvl="3"/>
            <a:r>
              <a:rPr lang="zh-CN" altLang="zh-CN" dirty="0"/>
              <a:t>第四级</a:t>
            </a:r>
          </a:p>
          <a:p>
            <a:pPr lvl="4"/>
            <a:r>
              <a:rPr lang="zh-CN" altLang="zh-CN" dirty="0"/>
              <a:t>第五级</a:t>
            </a: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1" hangingPunct="1">
              <a:defRPr sz="120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986B8E4-3DF0-4535-9261-A5BC2FB337EC}" type="datetimeFigureOut">
              <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rPr>
              <a:t>2017/8/31/Thursday</a:t>
            </a:fld>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1" hangingPunct="1">
              <a:defRPr sz="120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fontAlgn="base">
        <a:lnSpc>
          <a:spcPct val="90000"/>
        </a:lnSpc>
        <a:spcBef>
          <a:spcPct val="0"/>
        </a:spcBef>
        <a:spcAft>
          <a:spcPct val="0"/>
        </a:spcAft>
        <a:defRPr sz="44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2pPr>
      <a:lvl3pPr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3pPr>
      <a:lvl4pPr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4pPr>
      <a:lvl5pPr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vl6pPr marL="25146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2017/8/31/Thursday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5" name="组合 29"/>
          <p:cNvGrpSpPr/>
          <p:nvPr/>
        </p:nvGrpSpPr>
        <p:grpSpPr>
          <a:xfrm>
            <a:off x="10018713" y="0"/>
            <a:ext cx="971550" cy="1828800"/>
            <a:chOff x="0" y="0"/>
            <a:chExt cx="971550" cy="1828800"/>
          </a:xfrm>
        </p:grpSpPr>
        <p:sp>
          <p:nvSpPr>
            <p:cNvPr id="18456" name="矩形 30"/>
            <p:cNvSpPr/>
            <p:nvPr/>
          </p:nvSpPr>
          <p:spPr>
            <a:xfrm>
              <a:off x="0" y="0"/>
              <a:ext cx="971550" cy="1828800"/>
            </a:xfrm>
            <a:prstGeom prst="rect">
              <a:avLst/>
            </a:prstGeom>
            <a:solidFill>
              <a:srgbClr val="2F2F2F"/>
            </a:solidFill>
            <a:ln w="9525">
              <a:noFill/>
            </a:ln>
          </p:spPr>
          <p:txBody>
            <a:bodyPr anchor="ct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dirty="0">
                <a:ln>
                  <a:noFill/>
                </a:ln>
                <a:solidFill>
                  <a:srgbClr val="FFFFFF"/>
                </a:solidFill>
                <a:effectLst/>
                <a:uLnTx/>
                <a:uFillTx/>
                <a:latin typeface="Calibri" panose="020F0502020204030204"/>
                <a:ea typeface="宋体" panose="02010600030101010101" pitchFamily="2" charset="-122"/>
                <a:cs typeface="+mn-cs"/>
              </a:endParaRPr>
            </a:p>
          </p:txBody>
        </p:sp>
        <p:sp>
          <p:nvSpPr>
            <p:cNvPr id="18457" name="文本框 31"/>
            <p:cNvSpPr txBox="1"/>
            <p:nvPr/>
          </p:nvSpPr>
          <p:spPr>
            <a:xfrm>
              <a:off x="0" y="382250"/>
              <a:ext cx="720254" cy="1446550"/>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4400" b="0" i="0" u="none" strike="noStrike" kern="1200" cap="none" spc="0" normalizeH="0" baseline="0" noProof="0" dirty="0">
                  <a:ln>
                    <a:noFill/>
                  </a:ln>
                  <a:solidFill>
                    <a:srgbClr val="FFFFFF"/>
                  </a:solidFill>
                  <a:effectLst/>
                  <a:uLnTx/>
                  <a:uFillTx/>
                  <a:latin typeface="华文行楷" panose="02010800040101010101" pitchFamily="2" charset="-122"/>
                  <a:ea typeface="华文行楷" panose="02010800040101010101" pitchFamily="2" charset="-122"/>
                  <a:cs typeface="+mn-cs"/>
                </a:rPr>
                <a:t>目录</a:t>
              </a:r>
            </a:p>
          </p:txBody>
        </p:sp>
      </p:grpSp>
      <p:grpSp>
        <p:nvGrpSpPr>
          <p:cNvPr id="4" name="组合 3"/>
          <p:cNvGrpSpPr/>
          <p:nvPr/>
        </p:nvGrpSpPr>
        <p:grpSpPr>
          <a:xfrm>
            <a:off x="1457301" y="2953002"/>
            <a:ext cx="4941825" cy="2934514"/>
            <a:chOff x="958545" y="756060"/>
            <a:chExt cx="4941825" cy="2934514"/>
          </a:xfrm>
        </p:grpSpPr>
        <p:grpSp>
          <p:nvGrpSpPr>
            <p:cNvPr id="44" name="组合 32"/>
            <p:cNvGrpSpPr/>
            <p:nvPr/>
          </p:nvGrpSpPr>
          <p:grpSpPr>
            <a:xfrm>
              <a:off x="960526" y="1561600"/>
              <a:ext cx="4925994" cy="707886"/>
              <a:chOff x="18976" y="17941"/>
              <a:chExt cx="3935555" cy="597455"/>
            </a:xfrm>
          </p:grpSpPr>
          <p:sp>
            <p:nvSpPr>
              <p:cNvPr id="45" name="TextBox 2">
                <a:hlinkClick r:id="" action="ppaction://noaction"/>
              </p:cNvPr>
              <p:cNvSpPr txBox="1"/>
              <p:nvPr/>
            </p:nvSpPr>
            <p:spPr>
              <a:xfrm>
                <a:off x="973151" y="17941"/>
                <a:ext cx="2981380" cy="597455"/>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en-US" sz="4000" b="1" dirty="0" smtClean="0">
                    <a:solidFill>
                      <a:srgbClr val="000000"/>
                    </a:solidFill>
                    <a:latin typeface="楷体" panose="02010609060101010101" pitchFamily="1" charset="-122"/>
                    <a:ea typeface="楷体" panose="02010609060101010101" pitchFamily="1" charset="-122"/>
                  </a:rPr>
                  <a:t>二</a:t>
                </a:r>
                <a:r>
                  <a:rPr lang="en-US" altLang="zh-CN" sz="4000" b="1" dirty="0" smtClean="0">
                    <a:solidFill>
                      <a:srgbClr val="000000"/>
                    </a:solidFill>
                    <a:latin typeface="楷体" panose="02010609060101010101" pitchFamily="1" charset="-122"/>
                    <a:ea typeface="楷体" panose="02010609060101010101" pitchFamily="1" charset="-122"/>
                  </a:rPr>
                  <a:t>·</a:t>
                </a:r>
                <a:r>
                  <a:rPr lang="zh-CN" altLang="en-US" sz="4000" b="1" dirty="0" smtClean="0">
                    <a:solidFill>
                      <a:srgbClr val="000000"/>
                    </a:solidFill>
                    <a:latin typeface="楷体" panose="02010609060101010101" pitchFamily="1" charset="-122"/>
                    <a:ea typeface="楷体" panose="02010609060101010101" pitchFamily="1" charset="-122"/>
                  </a:rPr>
                  <a:t>小说</a:t>
                </a:r>
                <a:endParaRPr kumimoji="0" lang="zh-CN" altLang="en-US" sz="2400" b="1" i="0" u="none" strike="noStrike" kern="1200" cap="none" spc="0" normalizeH="0" baseline="0" noProof="0" dirty="0">
                  <a:ln>
                    <a:noFill/>
                  </a:ln>
                  <a:solidFill>
                    <a:srgbClr val="000000"/>
                  </a:solidFill>
                  <a:effectLst/>
                  <a:uLnTx/>
                  <a:uFillTx/>
                  <a:latin typeface="楷体" panose="02010609060101010101" pitchFamily="1" charset="-122"/>
                  <a:ea typeface="楷体" panose="02010609060101010101" pitchFamily="1" charset="-122"/>
                  <a:cs typeface="+mn-cs"/>
                </a:endParaRPr>
              </a:p>
            </p:txBody>
          </p:sp>
          <p:pic>
            <p:nvPicPr>
              <p:cNvPr id="46" name="图片 35"/>
              <p:cNvPicPr>
                <a:picLocks noChangeAspect="1"/>
              </p:cNvPicPr>
              <p:nvPr/>
            </p:nvPicPr>
            <p:blipFill>
              <a:blip r:embed="rId2"/>
              <a:stretch>
                <a:fillRect/>
              </a:stretch>
            </p:blipFill>
            <p:spPr>
              <a:xfrm>
                <a:off x="18976" y="111179"/>
                <a:ext cx="662634" cy="342272"/>
              </a:xfrm>
              <a:prstGeom prst="rect">
                <a:avLst/>
              </a:prstGeom>
              <a:noFill/>
              <a:ln w="9525">
                <a:noFill/>
              </a:ln>
            </p:spPr>
          </p:pic>
        </p:grpSp>
        <p:grpSp>
          <p:nvGrpSpPr>
            <p:cNvPr id="47" name="组合 32"/>
            <p:cNvGrpSpPr/>
            <p:nvPr/>
          </p:nvGrpSpPr>
          <p:grpSpPr>
            <a:xfrm>
              <a:off x="974376" y="756060"/>
              <a:ext cx="4925994" cy="791757"/>
              <a:chOff x="18976" y="17941"/>
              <a:chExt cx="3935555" cy="668242"/>
            </a:xfrm>
          </p:grpSpPr>
          <p:sp>
            <p:nvSpPr>
              <p:cNvPr id="48" name="TextBox 2">
                <a:hlinkClick r:id="rId3" action="ppaction://hlinksldjump"/>
              </p:cNvPr>
              <p:cNvSpPr txBox="1"/>
              <p:nvPr/>
            </p:nvSpPr>
            <p:spPr>
              <a:xfrm>
                <a:off x="973151" y="17941"/>
                <a:ext cx="2981380" cy="668242"/>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en-US" sz="4000" b="1" dirty="0" smtClean="0">
                    <a:solidFill>
                      <a:srgbClr val="000000"/>
                    </a:solidFill>
                    <a:latin typeface="楷体" panose="02010609060101010101" pitchFamily="1" charset="-122"/>
                    <a:ea typeface="楷体" panose="02010609060101010101" pitchFamily="1" charset="-122"/>
                  </a:rPr>
                  <a:t>一</a:t>
                </a:r>
                <a:r>
                  <a:rPr lang="en-US" altLang="zh-CN" sz="4000" b="1" dirty="0" smtClean="0">
                    <a:solidFill>
                      <a:srgbClr val="000000"/>
                    </a:solidFill>
                    <a:latin typeface="楷体" panose="02010609060101010101" pitchFamily="1" charset="-122"/>
                    <a:ea typeface="楷体" panose="02010609060101010101" pitchFamily="1" charset="-122"/>
                  </a:rPr>
                  <a:t>·</a:t>
                </a:r>
                <a:r>
                  <a:rPr lang="zh-CN" altLang="en-US" sz="4000" b="1" dirty="0" smtClean="0">
                    <a:solidFill>
                      <a:srgbClr val="000000"/>
                    </a:solidFill>
                    <a:latin typeface="楷体" panose="02010609060101010101" pitchFamily="1" charset="-122"/>
                    <a:ea typeface="楷体" panose="02010609060101010101" pitchFamily="1" charset="-122"/>
                  </a:rPr>
                  <a:t>散文</a:t>
                </a:r>
                <a:endParaRPr lang="zh-CN" altLang="en-US" sz="4000" b="1" dirty="0">
                  <a:solidFill>
                    <a:srgbClr val="000000"/>
                  </a:solidFill>
                  <a:latin typeface="楷体" panose="02010609060101010101" pitchFamily="1" charset="-122"/>
                  <a:ea typeface="楷体" panose="02010609060101010101" pitchFamily="1" charset="-122"/>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400" b="1" i="0" u="none" strike="noStrike" kern="1200" cap="none" spc="0" normalizeH="0" baseline="0" noProof="0" dirty="0">
                  <a:ln>
                    <a:noFill/>
                  </a:ln>
                  <a:solidFill>
                    <a:srgbClr val="000000"/>
                  </a:solidFill>
                  <a:effectLst/>
                  <a:uLnTx/>
                  <a:uFillTx/>
                  <a:latin typeface="楷体" panose="02010609060101010101" pitchFamily="1" charset="-122"/>
                  <a:ea typeface="楷体" panose="02010609060101010101" pitchFamily="1" charset="-122"/>
                  <a:cs typeface="+mn-cs"/>
                </a:endParaRPr>
              </a:p>
            </p:txBody>
          </p:sp>
          <p:pic>
            <p:nvPicPr>
              <p:cNvPr id="49" name="图片 35"/>
              <p:cNvPicPr>
                <a:picLocks noChangeAspect="1"/>
              </p:cNvPicPr>
              <p:nvPr/>
            </p:nvPicPr>
            <p:blipFill>
              <a:blip r:embed="rId2"/>
              <a:stretch>
                <a:fillRect/>
              </a:stretch>
            </p:blipFill>
            <p:spPr>
              <a:xfrm>
                <a:off x="18976" y="111179"/>
                <a:ext cx="662634" cy="342272"/>
              </a:xfrm>
              <a:prstGeom prst="rect">
                <a:avLst/>
              </a:prstGeom>
              <a:noFill/>
              <a:ln w="9525">
                <a:noFill/>
              </a:ln>
            </p:spPr>
          </p:pic>
        </p:grpSp>
        <p:grpSp>
          <p:nvGrpSpPr>
            <p:cNvPr id="50" name="组合 32"/>
            <p:cNvGrpSpPr/>
            <p:nvPr/>
          </p:nvGrpSpPr>
          <p:grpSpPr>
            <a:xfrm>
              <a:off x="958545" y="2248395"/>
              <a:ext cx="4925994" cy="707886"/>
              <a:chOff x="18976" y="17941"/>
              <a:chExt cx="3935555" cy="597455"/>
            </a:xfrm>
          </p:grpSpPr>
          <p:sp>
            <p:nvSpPr>
              <p:cNvPr id="51" name="TextBox 2">
                <a:hlinkClick r:id="" action="ppaction://noaction"/>
              </p:cNvPr>
              <p:cNvSpPr txBox="1"/>
              <p:nvPr/>
            </p:nvSpPr>
            <p:spPr>
              <a:xfrm>
                <a:off x="973151" y="17941"/>
                <a:ext cx="2981380" cy="597455"/>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en-US" sz="4000" b="1" dirty="0" smtClean="0">
                    <a:solidFill>
                      <a:srgbClr val="000000"/>
                    </a:solidFill>
                    <a:latin typeface="楷体" panose="02010609060101010101" pitchFamily="1" charset="-122"/>
                    <a:ea typeface="楷体" panose="02010609060101010101" pitchFamily="1" charset="-122"/>
                  </a:rPr>
                  <a:t>三</a:t>
                </a:r>
                <a:r>
                  <a:rPr lang="en-US" altLang="zh-CN" sz="4000" b="1" dirty="0" smtClean="0">
                    <a:solidFill>
                      <a:srgbClr val="000000"/>
                    </a:solidFill>
                    <a:latin typeface="楷体" panose="02010609060101010101" pitchFamily="1" charset="-122"/>
                    <a:ea typeface="楷体" panose="02010609060101010101" pitchFamily="1" charset="-122"/>
                  </a:rPr>
                  <a:t>·</a:t>
                </a:r>
                <a:r>
                  <a:rPr lang="zh-CN" altLang="en-US" sz="4000" b="1" dirty="0" smtClean="0">
                    <a:solidFill>
                      <a:srgbClr val="000000"/>
                    </a:solidFill>
                    <a:latin typeface="楷体" panose="02010609060101010101" pitchFamily="1" charset="-122"/>
                    <a:ea typeface="楷体" panose="02010609060101010101" pitchFamily="1" charset="-122"/>
                  </a:rPr>
                  <a:t>诗歌</a:t>
                </a:r>
                <a:endParaRPr lang="zh-CN" altLang="en-US" sz="4000" b="1" dirty="0">
                  <a:solidFill>
                    <a:srgbClr val="000000"/>
                  </a:solidFill>
                  <a:latin typeface="楷体" panose="02010609060101010101" pitchFamily="1" charset="-122"/>
                  <a:ea typeface="楷体" panose="02010609060101010101" pitchFamily="1" charset="-122"/>
                </a:endParaRPr>
              </a:p>
            </p:txBody>
          </p:sp>
          <p:pic>
            <p:nvPicPr>
              <p:cNvPr id="52" name="图片 35"/>
              <p:cNvPicPr>
                <a:picLocks noChangeAspect="1"/>
              </p:cNvPicPr>
              <p:nvPr/>
            </p:nvPicPr>
            <p:blipFill>
              <a:blip r:embed="rId2"/>
              <a:stretch>
                <a:fillRect/>
              </a:stretch>
            </p:blipFill>
            <p:spPr>
              <a:xfrm>
                <a:off x="18976" y="111179"/>
                <a:ext cx="662634" cy="342272"/>
              </a:xfrm>
              <a:prstGeom prst="rect">
                <a:avLst/>
              </a:prstGeom>
              <a:noFill/>
              <a:ln w="9525">
                <a:noFill/>
              </a:ln>
            </p:spPr>
          </p:pic>
        </p:grpSp>
        <p:grpSp>
          <p:nvGrpSpPr>
            <p:cNvPr id="53" name="组合 32"/>
            <p:cNvGrpSpPr/>
            <p:nvPr/>
          </p:nvGrpSpPr>
          <p:grpSpPr>
            <a:xfrm>
              <a:off x="968440" y="2982688"/>
              <a:ext cx="4925994" cy="707886"/>
              <a:chOff x="18976" y="17941"/>
              <a:chExt cx="3935555" cy="597455"/>
            </a:xfrm>
          </p:grpSpPr>
          <p:sp>
            <p:nvSpPr>
              <p:cNvPr id="54" name="TextBox 2">
                <a:hlinkClick r:id="" action="ppaction://noaction"/>
              </p:cNvPr>
              <p:cNvSpPr txBox="1"/>
              <p:nvPr/>
            </p:nvSpPr>
            <p:spPr>
              <a:xfrm>
                <a:off x="973151" y="17941"/>
                <a:ext cx="2981380" cy="597455"/>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en-US" sz="4000" b="1" dirty="0" smtClean="0">
                    <a:solidFill>
                      <a:srgbClr val="000000"/>
                    </a:solidFill>
                    <a:latin typeface="楷体" panose="02010609060101010101" pitchFamily="1" charset="-122"/>
                    <a:ea typeface="楷体" panose="02010609060101010101" pitchFamily="1" charset="-122"/>
                  </a:rPr>
                  <a:t>四</a:t>
                </a:r>
                <a:r>
                  <a:rPr lang="en-US" altLang="zh-CN" sz="4000" b="1" dirty="0" smtClean="0">
                    <a:solidFill>
                      <a:srgbClr val="000000"/>
                    </a:solidFill>
                    <a:latin typeface="楷体" panose="02010609060101010101" pitchFamily="1" charset="-122"/>
                    <a:ea typeface="楷体" panose="02010609060101010101" pitchFamily="1" charset="-122"/>
                  </a:rPr>
                  <a:t>·</a:t>
                </a:r>
                <a:r>
                  <a:rPr lang="zh-CN" altLang="en-US" sz="4000" b="1" dirty="0" smtClean="0">
                    <a:solidFill>
                      <a:srgbClr val="000000"/>
                    </a:solidFill>
                    <a:latin typeface="楷体" panose="02010609060101010101" pitchFamily="1" charset="-122"/>
                    <a:ea typeface="楷体" panose="02010609060101010101" pitchFamily="1" charset="-122"/>
                  </a:rPr>
                  <a:t>戏剧</a:t>
                </a:r>
                <a:endParaRPr lang="zh-CN" altLang="en-US" sz="4000" b="1" dirty="0">
                  <a:solidFill>
                    <a:srgbClr val="000000"/>
                  </a:solidFill>
                  <a:latin typeface="楷体" panose="02010609060101010101" pitchFamily="1" charset="-122"/>
                  <a:ea typeface="楷体" panose="02010609060101010101" pitchFamily="1" charset="-122"/>
                </a:endParaRPr>
              </a:p>
            </p:txBody>
          </p:sp>
          <p:pic>
            <p:nvPicPr>
              <p:cNvPr id="55" name="图片 35"/>
              <p:cNvPicPr>
                <a:picLocks noChangeAspect="1"/>
              </p:cNvPicPr>
              <p:nvPr/>
            </p:nvPicPr>
            <p:blipFill>
              <a:blip r:embed="rId2"/>
              <a:stretch>
                <a:fillRect/>
              </a:stretch>
            </p:blipFill>
            <p:spPr>
              <a:xfrm>
                <a:off x="18976" y="111179"/>
                <a:ext cx="662634" cy="342272"/>
              </a:xfrm>
              <a:prstGeom prst="rect">
                <a:avLst/>
              </a:prstGeom>
              <a:noFill/>
              <a:ln w="9525">
                <a:noFill/>
              </a:ln>
            </p:spPr>
          </p:pic>
        </p:grpSp>
      </p:grpSp>
      <p:grpSp>
        <p:nvGrpSpPr>
          <p:cNvPr id="59" name="组合 58"/>
          <p:cNvGrpSpPr/>
          <p:nvPr/>
        </p:nvGrpSpPr>
        <p:grpSpPr>
          <a:xfrm>
            <a:off x="5255425" y="2952528"/>
            <a:ext cx="4925994" cy="1543906"/>
            <a:chOff x="960526" y="725580"/>
            <a:chExt cx="4925994" cy="1543906"/>
          </a:xfrm>
        </p:grpSpPr>
        <p:grpSp>
          <p:nvGrpSpPr>
            <p:cNvPr id="60" name="组合 32"/>
            <p:cNvGrpSpPr/>
            <p:nvPr/>
          </p:nvGrpSpPr>
          <p:grpSpPr>
            <a:xfrm>
              <a:off x="960526" y="1561600"/>
              <a:ext cx="4925994" cy="707886"/>
              <a:chOff x="18976" y="17941"/>
              <a:chExt cx="3935555" cy="597455"/>
            </a:xfrm>
          </p:grpSpPr>
          <p:sp>
            <p:nvSpPr>
              <p:cNvPr id="70" name="TextBox 2">
                <a:hlinkClick r:id="" action="ppaction://noaction"/>
              </p:cNvPr>
              <p:cNvSpPr txBox="1"/>
              <p:nvPr/>
            </p:nvSpPr>
            <p:spPr>
              <a:xfrm>
                <a:off x="973151" y="17941"/>
                <a:ext cx="2981380" cy="597455"/>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en-US" sz="4000" b="1" dirty="0" smtClean="0">
                    <a:solidFill>
                      <a:srgbClr val="000000"/>
                    </a:solidFill>
                    <a:latin typeface="楷体" panose="02010609060101010101" pitchFamily="1" charset="-122"/>
                    <a:ea typeface="楷体" panose="02010609060101010101" pitchFamily="1" charset="-122"/>
                  </a:rPr>
                  <a:t>六</a:t>
                </a:r>
                <a:r>
                  <a:rPr lang="en-US" altLang="zh-CN" sz="4000" b="1" dirty="0" smtClean="0">
                    <a:solidFill>
                      <a:srgbClr val="000000"/>
                    </a:solidFill>
                    <a:latin typeface="楷体" panose="02010609060101010101" pitchFamily="1" charset="-122"/>
                    <a:ea typeface="楷体" panose="02010609060101010101" pitchFamily="1" charset="-122"/>
                  </a:rPr>
                  <a:t>·</a:t>
                </a:r>
                <a:r>
                  <a:rPr lang="zh-CN" altLang="en-US" sz="4000" b="1" dirty="0" smtClean="0">
                    <a:solidFill>
                      <a:srgbClr val="000000"/>
                    </a:solidFill>
                    <a:latin typeface="楷体" panose="02010609060101010101" pitchFamily="1" charset="-122"/>
                    <a:ea typeface="楷体" panose="02010609060101010101" pitchFamily="1" charset="-122"/>
                  </a:rPr>
                  <a:t>应用</a:t>
                </a:r>
                <a:r>
                  <a:rPr lang="zh-CN" altLang="en-US" sz="4000" b="1" dirty="0">
                    <a:solidFill>
                      <a:srgbClr val="000000"/>
                    </a:solidFill>
                    <a:latin typeface="楷体" panose="02010609060101010101" pitchFamily="1" charset="-122"/>
                    <a:ea typeface="楷体" panose="02010609060101010101" pitchFamily="1" charset="-122"/>
                  </a:rPr>
                  <a:t>写作</a:t>
                </a:r>
                <a:endParaRPr kumimoji="0" lang="zh-CN" altLang="en-US" sz="2400" b="1" i="0" u="none" strike="noStrike" kern="1200" cap="none" spc="0" normalizeH="0" baseline="0" noProof="0" dirty="0">
                  <a:ln>
                    <a:noFill/>
                  </a:ln>
                  <a:solidFill>
                    <a:srgbClr val="000000"/>
                  </a:solidFill>
                  <a:effectLst/>
                  <a:uLnTx/>
                  <a:uFillTx/>
                  <a:latin typeface="楷体" panose="02010609060101010101" pitchFamily="1" charset="-122"/>
                  <a:ea typeface="楷体" panose="02010609060101010101" pitchFamily="1" charset="-122"/>
                  <a:cs typeface="+mn-cs"/>
                </a:endParaRPr>
              </a:p>
            </p:txBody>
          </p:sp>
          <p:pic>
            <p:nvPicPr>
              <p:cNvPr id="71" name="图片 35"/>
              <p:cNvPicPr>
                <a:picLocks noChangeAspect="1"/>
              </p:cNvPicPr>
              <p:nvPr/>
            </p:nvPicPr>
            <p:blipFill>
              <a:blip r:embed="rId2"/>
              <a:stretch>
                <a:fillRect/>
              </a:stretch>
            </p:blipFill>
            <p:spPr>
              <a:xfrm>
                <a:off x="18976" y="111179"/>
                <a:ext cx="662634" cy="342272"/>
              </a:xfrm>
              <a:prstGeom prst="rect">
                <a:avLst/>
              </a:prstGeom>
              <a:noFill/>
              <a:ln w="9525">
                <a:noFill/>
              </a:ln>
            </p:spPr>
          </p:pic>
        </p:grpSp>
        <p:grpSp>
          <p:nvGrpSpPr>
            <p:cNvPr id="61" name="组合 32"/>
            <p:cNvGrpSpPr/>
            <p:nvPr/>
          </p:nvGrpSpPr>
          <p:grpSpPr>
            <a:xfrm>
              <a:off x="974376" y="725580"/>
              <a:ext cx="4481195" cy="701040"/>
              <a:chOff x="18976" y="-7784"/>
              <a:chExt cx="3580189" cy="591677"/>
            </a:xfrm>
          </p:grpSpPr>
          <p:sp>
            <p:nvSpPr>
              <p:cNvPr id="68" name="TextBox 2">
                <a:hlinkClick r:id="rId3" action="ppaction://hlinksldjump"/>
              </p:cNvPr>
              <p:cNvSpPr txBox="1"/>
              <p:nvPr/>
            </p:nvSpPr>
            <p:spPr>
              <a:xfrm>
                <a:off x="962092" y="-7784"/>
                <a:ext cx="2637073" cy="591677"/>
              </a:xfrm>
              <a:prstGeom prst="rect">
                <a:avLst/>
              </a:prstGeom>
              <a:noFill/>
              <a:ln w="9525">
                <a:noFill/>
              </a:ln>
            </p:spPr>
            <p:txBody>
              <a:bodyPr wrap="square">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en-US" sz="4000" b="1" dirty="0" smtClean="0">
                    <a:solidFill>
                      <a:srgbClr val="000000"/>
                    </a:solidFill>
                    <a:latin typeface="楷体" panose="02010609060101010101" pitchFamily="1" charset="-122"/>
                    <a:ea typeface="楷体" panose="02010609060101010101" pitchFamily="1" charset="-122"/>
                  </a:rPr>
                  <a:t>五</a:t>
                </a:r>
                <a:r>
                  <a:rPr lang="en-US" altLang="zh-CN" sz="4000" b="1" dirty="0" smtClean="0">
                    <a:solidFill>
                      <a:srgbClr val="000000"/>
                    </a:solidFill>
                    <a:latin typeface="楷体" panose="02010609060101010101" pitchFamily="1" charset="-122"/>
                    <a:ea typeface="楷体" panose="02010609060101010101" pitchFamily="1" charset="-122"/>
                  </a:rPr>
                  <a:t>·</a:t>
                </a:r>
                <a:r>
                  <a:rPr lang="zh-CN" altLang="en-US" sz="4000" b="1" dirty="0" smtClean="0">
                    <a:solidFill>
                      <a:srgbClr val="000000"/>
                    </a:solidFill>
                    <a:latin typeface="楷体" panose="02010609060101010101" pitchFamily="1" charset="-122"/>
                    <a:ea typeface="楷体" panose="02010609060101010101" pitchFamily="1" charset="-122"/>
                  </a:rPr>
                  <a:t>语言</a:t>
                </a:r>
                <a:r>
                  <a:rPr lang="zh-CN" altLang="en-US" sz="4000" b="1" dirty="0">
                    <a:solidFill>
                      <a:srgbClr val="000000"/>
                    </a:solidFill>
                    <a:latin typeface="楷体" panose="02010609060101010101" pitchFamily="1" charset="-122"/>
                    <a:ea typeface="楷体" panose="02010609060101010101" pitchFamily="1" charset="-122"/>
                  </a:rPr>
                  <a:t>运用</a:t>
                </a:r>
                <a:endParaRPr kumimoji="0" lang="zh-CN" altLang="en-US" sz="2400" b="1" i="0" u="none" strike="noStrike" kern="1200" cap="none" spc="0" normalizeH="0" baseline="0" noProof="0" dirty="0">
                  <a:ln>
                    <a:noFill/>
                  </a:ln>
                  <a:solidFill>
                    <a:srgbClr val="000000"/>
                  </a:solidFill>
                  <a:effectLst/>
                  <a:uLnTx/>
                  <a:uFillTx/>
                  <a:latin typeface="楷体" panose="02010609060101010101" pitchFamily="1" charset="-122"/>
                  <a:ea typeface="楷体" panose="02010609060101010101" pitchFamily="1" charset="-122"/>
                  <a:cs typeface="+mn-cs"/>
                </a:endParaRPr>
              </a:p>
            </p:txBody>
          </p:sp>
          <p:pic>
            <p:nvPicPr>
              <p:cNvPr id="69" name="图片 35"/>
              <p:cNvPicPr>
                <a:picLocks noChangeAspect="1"/>
              </p:cNvPicPr>
              <p:nvPr/>
            </p:nvPicPr>
            <p:blipFill>
              <a:blip r:embed="rId2"/>
              <a:stretch>
                <a:fillRect/>
              </a:stretch>
            </p:blipFill>
            <p:spPr>
              <a:xfrm>
                <a:off x="18976" y="111179"/>
                <a:ext cx="662634" cy="342272"/>
              </a:xfrm>
              <a:prstGeom prst="rect">
                <a:avLst/>
              </a:prstGeom>
              <a:noFill/>
              <a:ln w="9525">
                <a:noFill/>
              </a:ln>
            </p:spPr>
          </p:pic>
        </p:grpSp>
      </p:grpSp>
      <p:sp>
        <p:nvSpPr>
          <p:cNvPr id="5" name="文本框 4"/>
          <p:cNvSpPr txBox="1"/>
          <p:nvPr/>
        </p:nvSpPr>
        <p:spPr>
          <a:xfrm>
            <a:off x="1607822" y="866897"/>
            <a:ext cx="2967479" cy="1477328"/>
          </a:xfrm>
          <a:prstGeom prst="rect">
            <a:avLst/>
          </a:prstGeom>
          <a:noFill/>
        </p:spPr>
        <p:txBody>
          <a:bodyPr wrap="none" rtlCol="0">
            <a:spAutoFit/>
          </a:bodyPr>
          <a:lstStyle/>
          <a:p>
            <a:pPr algn="ctr"/>
            <a:r>
              <a:rPr lang="zh-CN" altLang="en-US" sz="3600" b="1" dirty="0" smtClean="0">
                <a:latin typeface="楷体" panose="02010609060101010101" pitchFamily="1" charset="-122"/>
                <a:ea typeface="楷体" panose="02010609060101010101" pitchFamily="1" charset="-122"/>
              </a:rPr>
              <a:t> 第一部分</a:t>
            </a:r>
            <a:endParaRPr lang="en-US" altLang="zh-CN" sz="3600" b="1" dirty="0" smtClean="0">
              <a:latin typeface="楷体" panose="02010609060101010101" pitchFamily="1" charset="-122"/>
              <a:ea typeface="楷体" panose="02010609060101010101" pitchFamily="1" charset="-122"/>
            </a:endParaRPr>
          </a:p>
          <a:p>
            <a:r>
              <a:rPr lang="zh-CN" altLang="en-US" sz="5400" b="1" dirty="0" smtClean="0">
                <a:latin typeface="楷体" panose="02010609060101010101" pitchFamily="1" charset="-122"/>
                <a:ea typeface="楷体" panose="02010609060101010101" pitchFamily="1" charset="-122"/>
              </a:rPr>
              <a:t>阅读鉴赏</a:t>
            </a:r>
            <a:endParaRPr lang="zh-CN" altLang="en-US" sz="5400" b="1" dirty="0">
              <a:latin typeface="楷体" panose="02010609060101010101" pitchFamily="1" charset="-122"/>
              <a:ea typeface="楷体" panose="02010609060101010101" pitchFamily="1" charset="-122"/>
            </a:endParaRPr>
          </a:p>
        </p:txBody>
      </p:sp>
      <p:sp>
        <p:nvSpPr>
          <p:cNvPr id="73" name="文本框 72"/>
          <p:cNvSpPr txBox="1"/>
          <p:nvPr/>
        </p:nvSpPr>
        <p:spPr>
          <a:xfrm>
            <a:off x="6284720" y="900547"/>
            <a:ext cx="2967479" cy="1477328"/>
          </a:xfrm>
          <a:prstGeom prst="rect">
            <a:avLst/>
          </a:prstGeom>
          <a:noFill/>
        </p:spPr>
        <p:txBody>
          <a:bodyPr wrap="none" rtlCol="0">
            <a:spAutoFit/>
          </a:bodyPr>
          <a:lstStyle/>
          <a:p>
            <a:pPr algn="ctr"/>
            <a:r>
              <a:rPr lang="zh-CN" altLang="en-US" sz="3600" b="1" dirty="0" smtClean="0">
                <a:latin typeface="楷体" panose="02010609060101010101" pitchFamily="1" charset="-122"/>
                <a:ea typeface="楷体" panose="02010609060101010101" pitchFamily="1" charset="-122"/>
              </a:rPr>
              <a:t> 第二部分</a:t>
            </a:r>
            <a:endParaRPr lang="en-US" altLang="zh-CN" sz="3600" b="1" dirty="0" smtClean="0">
              <a:latin typeface="楷体" panose="02010609060101010101" pitchFamily="1" charset="-122"/>
              <a:ea typeface="楷体" panose="02010609060101010101" pitchFamily="1" charset="-122"/>
            </a:endParaRPr>
          </a:p>
          <a:p>
            <a:r>
              <a:rPr lang="zh-CN" altLang="en-US" sz="5400" b="1" dirty="0" smtClean="0">
                <a:latin typeface="楷体" panose="02010609060101010101" pitchFamily="1" charset="-122"/>
                <a:ea typeface="楷体" panose="02010609060101010101" pitchFamily="1" charset="-122"/>
              </a:rPr>
              <a:t>实用知识</a:t>
            </a:r>
            <a:endParaRPr lang="zh-CN" altLang="en-US" sz="5400" b="1" dirty="0">
              <a:latin typeface="楷体" panose="02010609060101010101" pitchFamily="1" charset="-122"/>
              <a:ea typeface="楷体" panose="02010609060101010101" pitchFamily="1"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277620" y="833755"/>
            <a:ext cx="9996805" cy="5577840"/>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一个文艺作品里面的语言的好坏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不都在乎它是否用了一大堆词汇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和是否用了某 一阶级、某一行业的话语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而在乎它的词汇与话语用得是地方不是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这就是说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比如一本 描写工人的小说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其中工厂的术语和工人惯说的话都应有尽有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是不是这算一本好小说 呢</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未必</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小说并不是工厂词典与工人语法大全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语言的成功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在一本文艺作品里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 要看在什么情节、时机之下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用了什么词汇与什么言语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而且都用得正确合适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怎能把它 们都用得正确合适呢</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还是那句话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得明白生活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一位工人发怒的时候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就唱起“怒发冲 冠”来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自然不对路了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教他气冲冲地说一大串工厂术语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也不对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我们必须了解这 位发怒的工人的生活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我们才会形容他怎样生气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才会写出工人的气话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生活是最伟大 的一部活语汇</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    上述的一点经验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总起来就是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多念有名的文艺作品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多练习多种形式的文艺的写作和多体验生活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这三项功夫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都对语言的运用大有帮助</a:t>
            </a:r>
            <a:r>
              <a:rPr lang="en-US" altLang="zh-CN" dirty="0" smtClean="0">
                <a:latin typeface="宋体" panose="02010600030101010101" pitchFamily="2" charset="-122"/>
                <a:ea typeface="宋体" panose="02010600030101010101" pitchFamily="2" charset="-122"/>
              </a:rPr>
              <a:t>.</a:t>
            </a:r>
          </a:p>
          <a:p>
            <a:endParaRPr lang="en-US" altLang="zh-CN" dirty="0">
              <a:latin typeface="宋体" panose="02010600030101010101" pitchFamily="2" charset="-122"/>
              <a:ea typeface="宋体" panose="02010600030101010101" pitchFamily="2" charset="-122"/>
            </a:endParaRPr>
          </a:p>
          <a:p>
            <a:r>
              <a:rPr lang="zh-CN" altLang="en-US" sz="2400" b="1" dirty="0" smtClean="0">
                <a:latin typeface="宋体" panose="02010600030101010101" pitchFamily="2" charset="-122"/>
                <a:ea typeface="宋体" panose="02010600030101010101" pitchFamily="2" charset="-122"/>
              </a:rPr>
              <a:t>注释：</a:t>
            </a:r>
          </a:p>
          <a:p>
            <a:r>
              <a:rPr lang="zh-CN" altLang="en-US"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原载１９５１年８月１６日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解放军文艺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第一卷第三期</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老舍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原名舒庆春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字舍予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中国现代小说家、文学家、戏剧家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老舍的一生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总是 在忘我地工作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他是文艺界当之无愧的“劳动模范”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发表了大量影响后人的文学作品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获 得“人民艺术家”的称号</a:t>
            </a:r>
            <a:r>
              <a:rPr lang="en-US" altLang="zh-CN" dirty="0" smtClean="0">
                <a:latin typeface="宋体" panose="02010600030101010101" pitchFamily="2" charset="-122"/>
                <a:ea typeface="宋体" panose="02010600030101010101" pitchFamily="2" charset="-122"/>
              </a:rPr>
              <a:t>.</a:t>
            </a:r>
          </a:p>
          <a:p>
            <a:endParaRPr lang="zh-CN" altLang="en-US" dirty="0">
              <a:latin typeface="宋体" panose="02010600030101010101" pitchFamily="2" charset="-122"/>
              <a:ea typeface="宋体" panose="02010600030101010101" pitchFamily="2"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425575" y="1143000"/>
            <a:ext cx="9615805" cy="4724400"/>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a:t>
            </a:r>
            <a:r>
              <a:rPr lang="zh-CN" altLang="en-US" sz="2400" b="1" dirty="0" smtClean="0">
                <a:latin typeface="宋体" panose="02010600030101010101" pitchFamily="2" charset="-122"/>
                <a:ea typeface="宋体" panose="02010600030101010101" pitchFamily="2" charset="-122"/>
              </a:rPr>
              <a:t>评析：</a:t>
            </a:r>
            <a:r>
              <a:rPr lang="zh-CN" altLang="en-US" sz="2000" dirty="0" smtClean="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老舍先生是我国文坛的泰斗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他不仅在小说、戏剧方面有举世闻名的造诣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也是位现代 白话语言大师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他作为第一代白话文学开创者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在学习语言方面有着很多宝贵经验值得人 们学习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这篇文章老舍先生为人们介绍了今天仍然有效的学习和运用语言的可贵经验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 些经验是他从对错误的发现和纠正中逐渐获得的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文章便从老舍先生检讨二十年前他学习 语言时犯的两个错儿开始的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一个是“撒开巴掌利用白话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而不知如何组织与如何控制”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老 生先生用生动的比喻和幽默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告诉人们语言的运用是看事行事的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文体不同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用处不同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语言 表达方式也不同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另一个是“弄不转白话时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就求救于文言”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这是老舍先生这一代人普遍的 情形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而且文言确是一种有益资源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不能简单地否定丢弃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深入浅出的表情达意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也是 学习和运用语言的根本目的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在介绍了这两个错误之后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文章顺理成章从三方面提出解决 办法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读文学名著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明白一些语言运用原则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学习各种文艺形式的写法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从生活中学习语 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最紧要的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这三条听起来平常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但对提高语言功底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却是实实在在的要害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老舍先生 作为语言大家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把他学习语言的经历通过这样一篇文章介绍给人们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自然幽默的口吻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具体 详细的事例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清晰有理的思路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让人们受益匪浅</a:t>
            </a:r>
            <a:r>
              <a:rPr lang="en-US" altLang="zh-CN" sz="2000" dirty="0" smtClean="0">
                <a:latin typeface="宋体" panose="02010600030101010101" pitchFamily="2" charset="-122"/>
                <a:ea typeface="宋体" panose="02010600030101010101" pitchFamily="2" charset="-122"/>
              </a:rPr>
              <a:t>.</a:t>
            </a:r>
            <a:endParaRPr lang="en-US" altLang="zh-CN" sz="2000" dirty="0">
              <a:latin typeface="宋体" panose="02010600030101010101" pitchFamily="2" charset="-122"/>
              <a:ea typeface="宋体" panose="02010600030101010101" pitchFamily="2"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95082" y="228600"/>
            <a:ext cx="10098741" cy="6370975"/>
          </a:xfrm>
          <a:prstGeom prst="rect">
            <a:avLst/>
          </a:prstGeom>
          <a:noFill/>
        </p:spPr>
        <p:txBody>
          <a:bodyPr wrap="square" rtlCol="0">
            <a:spAutoFit/>
          </a:bodyPr>
          <a:lstStyle/>
          <a:p>
            <a:pPr algn="ctr"/>
            <a:r>
              <a:rPr lang="zh-CN" altLang="en-US" sz="3200" dirty="0" smtClean="0">
                <a:latin typeface="宋体" panose="02010600030101010101" pitchFamily="2" charset="-122"/>
                <a:ea typeface="宋体" panose="02010600030101010101" pitchFamily="2" charset="-122"/>
              </a:rPr>
              <a:t>揉面</a:t>
            </a:r>
            <a:r>
              <a:rPr lang="en-US" altLang="zh-CN" sz="3200" dirty="0" smtClean="0">
                <a:latin typeface="宋体" panose="02010600030101010101" pitchFamily="2" charset="-122"/>
                <a:ea typeface="宋体" panose="02010600030101010101" pitchFamily="2" charset="-122"/>
              </a:rPr>
              <a:t>———</a:t>
            </a:r>
            <a:r>
              <a:rPr lang="zh-CN" altLang="en-US" sz="3200" dirty="0" smtClean="0">
                <a:latin typeface="宋体" panose="02010600030101010101" pitchFamily="2" charset="-122"/>
                <a:ea typeface="宋体" panose="02010600030101010101" pitchFamily="2" charset="-122"/>
              </a:rPr>
              <a:t>谈语言</a:t>
            </a:r>
            <a:r>
              <a:rPr lang="en-US" altLang="zh-CN" sz="3200" dirty="0" smtClean="0">
                <a:latin typeface="宋体" panose="02010600030101010101" pitchFamily="2" charset="-122"/>
                <a:ea typeface="宋体" panose="02010600030101010101" pitchFamily="2" charset="-122"/>
              </a:rPr>
              <a:t>[ </a:t>
            </a:r>
            <a:r>
              <a:rPr lang="zh-CN" altLang="en-US" sz="3200" dirty="0" smtClean="0">
                <a:latin typeface="宋体" panose="02010600030101010101" pitchFamily="2" charset="-122"/>
                <a:ea typeface="宋体" panose="02010600030101010101" pitchFamily="2" charset="-122"/>
              </a:rPr>
              <a:t>１</a:t>
            </a:r>
            <a:r>
              <a:rPr lang="en-US" altLang="zh-CN" sz="3200" dirty="0" smtClean="0">
                <a:latin typeface="宋体" panose="02010600030101010101" pitchFamily="2" charset="-122"/>
                <a:ea typeface="宋体" panose="02010600030101010101" pitchFamily="2" charset="-122"/>
              </a:rPr>
              <a:t>]</a:t>
            </a:r>
          </a:p>
          <a:p>
            <a:pPr algn="ctr"/>
            <a:r>
              <a:rPr lang="en-US" altLang="zh-CN" sz="3200" dirty="0" smtClean="0">
                <a:latin typeface="宋体" panose="02010600030101010101" pitchFamily="2" charset="-122"/>
                <a:ea typeface="宋体" panose="02010600030101010101" pitchFamily="2" charset="-122"/>
              </a:rPr>
              <a:t> </a:t>
            </a:r>
            <a:r>
              <a:rPr lang="zh-CN" altLang="en-US" sz="2400" dirty="0" smtClean="0">
                <a:latin typeface="宋体" panose="02010600030101010101" pitchFamily="2" charset="-122"/>
                <a:ea typeface="宋体" panose="02010600030101010101" pitchFamily="2" charset="-122"/>
              </a:rPr>
              <a:t>汪曾祺</a:t>
            </a:r>
            <a:r>
              <a:rPr lang="en-US" altLang="zh-CN" sz="2400" dirty="0" smtClean="0">
                <a:latin typeface="宋体" panose="02010600030101010101" pitchFamily="2" charset="-122"/>
                <a:ea typeface="宋体" panose="02010600030101010101" pitchFamily="2" charset="-122"/>
              </a:rPr>
              <a:t>[ </a:t>
            </a:r>
            <a:r>
              <a:rPr lang="zh-CN" altLang="en-US" sz="2400" dirty="0" smtClean="0">
                <a:latin typeface="宋体" panose="02010600030101010101" pitchFamily="2" charset="-122"/>
                <a:ea typeface="宋体" panose="02010600030101010101" pitchFamily="2" charset="-122"/>
              </a:rPr>
              <a:t>２</a:t>
            </a:r>
            <a:r>
              <a:rPr lang="en-US" altLang="zh-CN" sz="2400" dirty="0" smtClean="0">
                <a:latin typeface="宋体" panose="02010600030101010101" pitchFamily="2" charset="-122"/>
                <a:ea typeface="宋体" panose="02010600030101010101" pitchFamily="2" charset="-122"/>
              </a:rPr>
              <a:t>]</a:t>
            </a:r>
          </a:p>
          <a:p>
            <a:pPr algn="ctr"/>
            <a:r>
              <a:rPr lang="zh-CN" altLang="en-US" sz="2400" dirty="0" smtClean="0">
                <a:latin typeface="宋体" panose="02010600030101010101" pitchFamily="2" charset="-122"/>
                <a:ea typeface="宋体" panose="02010600030101010101" pitchFamily="2" charset="-122"/>
              </a:rPr>
              <a:t>揉面 </a:t>
            </a:r>
            <a:endParaRPr lang="en-US" altLang="zh-CN" sz="24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使用语言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譬如揉面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而要揉到了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才软熟、筋道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有劲儿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水和面粉本来是两不相干的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多揉揉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水和面的分子就发生了变化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写作也是这样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下笔之前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要把语言在手里 反复抟弄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我的习惯是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打好腹稿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我写京剧剧本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一段唱词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二十来句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我是想得每一 句都能背下来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才落笔的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写小说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要把全篇大体想好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怎样开头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怎样结尾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都想好</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在写每一段之间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我是想得几乎能背下来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才写的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写的时候自然会又有些变化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写出 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如果不满意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我就把原稿扔在一边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重新写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我不习惯在原稿上涂改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在原稿上涂 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我觉得很别扭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思路纷杂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文气不贯</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曾见一些青年同志写作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写一句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想一句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我觉得这样写出来的语言往往是松的、散 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不成“个儿”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没有咬劲</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有一位评论家说我的语言有点特别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拆开来看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每一句都很平淡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放在一起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就有点 味道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我想谁的语言不是这样</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拆开来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不都是平平常常的话</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中国人写字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除了笔法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还讲究“行气”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包世臣说王羲之的字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看起来大大小小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单 看一个了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也不见怎么好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放在一起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字的笔划之间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字与字之间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就如“老翁携举幼孙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顾 盼有情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痛痒相关”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安排语言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也是这样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一个词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一个词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痛痒相关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互相 映带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才能姿势横生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气韵生动</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中国人写文章讲究“文气”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这是很有道理的</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021977" y="914400"/>
            <a:ext cx="10233212" cy="4770537"/>
          </a:xfrm>
          <a:prstGeom prst="rect">
            <a:avLst/>
          </a:prstGeom>
          <a:noFill/>
        </p:spPr>
        <p:txBody>
          <a:bodyPr wrap="square" rtlCol="0">
            <a:spAutoFit/>
          </a:bodyPr>
          <a:lstStyle/>
          <a:p>
            <a:pPr algn="ctr"/>
            <a:r>
              <a:rPr lang="zh-CN" altLang="en-US" sz="2400" dirty="0" smtClean="0">
                <a:latin typeface="宋体" panose="02010600030101010101" pitchFamily="2" charset="-122"/>
                <a:ea typeface="宋体" panose="02010600030101010101" pitchFamily="2" charset="-122"/>
              </a:rPr>
              <a:t>自铸新词 </a:t>
            </a:r>
            <a:endParaRPr lang="en-US" altLang="zh-CN" sz="24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托尔斯泰称赞过这样的语言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菌子已经没有了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但是菌子的气味留在空气里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我以 为这写得很美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好像是屠格涅夫曾经这样描写一棵大树被伐倒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大树叹息着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庄重地倒 下了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这写得非常真实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庄重”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真好</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我们来写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也许会写出“慢慢地倒下”“沉重地倒 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写不出“庄重”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鲁迅的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这样描写枯草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枯草支支直立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有如铜丝”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大概还没 有一个人用“铜丝”来形容过稀疏瘦硬的秋草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高老夫子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里有这样几句话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我没有再 教下去的意思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女学堂真不知道要闹成什么样子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我辈正经人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确乎犯不上酱在一起 ”“酱在一起”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真是妙绝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高老夫子是绍兴人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如果写的是北京人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就只能说“犯不上 一块掺和”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那味道可就差远了</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我的老师沈从文在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边城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里两次写翠翠拉船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所用字眼不一样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一次是</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有时过渡的是从川东过茶峒的小牛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是羊群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是新娘子的花轿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翠翠必争着作渡船 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站在船头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懒懒地攀引缆索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让船缓缓过去</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又一次是</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翠翠斜睨了客人一眼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见客人正盯着她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便把脸背过去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抿着嘴儿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不声不响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很自 负地拉着那条横缆</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70280" y="867410"/>
            <a:ext cx="10433685" cy="4358640"/>
          </a:xfrm>
          <a:prstGeom prst="rect">
            <a:avLst/>
          </a:prstGeom>
          <a:noFill/>
        </p:spPr>
        <p:txBody>
          <a:bodyPr wrap="square" rtlCol="0">
            <a:spAutoFit/>
          </a:bodyPr>
          <a:lstStyle/>
          <a:p>
            <a:r>
              <a:rPr lang="zh-CN" altLang="en-US"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“懒懒的”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很自负的”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都是很平常的字眼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但是没有人这样用过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要知道盯着翠翠 的客人是翠翠所喜欢的傩送二老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于是“很自负的”四个字在这里就有了很多很深的意思了</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    我曾在一篇小说里描写过火车的灯光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车窗蜜黄色的灯光连续地映在果园东边的 树墙子上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一方块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一方块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川流不息地追赶着”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在另一篇小说里描写过夜里的马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正在 安静地、严肃地咀嚼着草料”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自以为写得很贴切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追赶”“严肃”都不是新鲜字眼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但是 它表达了我自己在生活中捕捉到的印象</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一个作家要养成一种习惯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时时观察生活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并把自己的印象用清晰的、明确的语言 表达出来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写下来也可以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不写下来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就记住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真正用自己的眼睛观察到的印象是不易忘 记的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记忆里保存了这种经用语言固定住的印象多了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写作时就会从笔端流出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不觉 吃力</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语言的独创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不是去杜撰一些“谁也不懂的形容词之类”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好的语言都是平平常常的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人人能懂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并且也能说出来的语言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只是他没有说出来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人人心中所有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笔下所 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红杏枝头春意闹”“满宫明月梨花白”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都是这样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闹”字、“白”字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有什么稀奇的 呢</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然而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未经人道</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写小说不比写散文诗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语言不必那样精致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但是好的小说里总要有一点散文诗</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41294" y="847165"/>
            <a:ext cx="10502153" cy="5201424"/>
          </a:xfrm>
          <a:prstGeom prst="rect">
            <a:avLst/>
          </a:prstGeom>
          <a:noFill/>
        </p:spPr>
        <p:txBody>
          <a:bodyPr wrap="square" rtlCol="0">
            <a:spAutoFit/>
          </a:bodyPr>
          <a:lstStyle/>
          <a:p>
            <a:pPr algn="ctr"/>
            <a:r>
              <a:rPr lang="zh-CN" altLang="en-US" sz="3200" dirty="0" smtClean="0">
                <a:latin typeface="宋体" panose="02010600030101010101" pitchFamily="2" charset="-122"/>
                <a:ea typeface="宋体" panose="02010600030101010101" pitchFamily="2" charset="-122"/>
              </a:rPr>
              <a:t>语言要和人物贴近</a:t>
            </a:r>
            <a:endParaRPr lang="en-US" altLang="zh-CN" sz="3200" dirty="0" smtClean="0">
              <a:latin typeface="宋体" panose="02010600030101010101" pitchFamily="2" charset="-122"/>
              <a:ea typeface="宋体" panose="02010600030101010101" pitchFamily="2" charset="-122"/>
            </a:endParaRPr>
          </a:p>
          <a:p>
            <a:r>
              <a:rPr lang="zh-CN" altLang="en-US" dirty="0" smtClean="0"/>
              <a:t>        </a:t>
            </a:r>
            <a:r>
              <a:rPr lang="zh-CN" altLang="en-US" sz="2000" dirty="0" smtClean="0">
                <a:latin typeface="宋体" panose="02010600030101010101" pitchFamily="2" charset="-122"/>
                <a:ea typeface="宋体" panose="02010600030101010101" pitchFamily="2" charset="-122"/>
              </a:rPr>
              <a:t>我初学写小说时喜欢把人物的对话写得很漂亮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有诗意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有哲理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有时甚至很“玄”</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沈从文先生对我说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你这是两个聪明脑袋打架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他的意思是说这不像真人说的话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托 尔斯泰说过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人是不能用警句交谈的</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尼采的“苏鲁支语录”是一个哲人的独白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吉伯维的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先知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讲的是一些箴言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这都 不是人物的对话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朱子语录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是讲道经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谈学问的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倒是谈得很自然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很亲切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没有那么 多道学气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像一个活人说的话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我劝青年同志不妨看看这本书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从里面可以学习语言</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史记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里用口语记述了很多人的对话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很生动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夥颐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涉之为王沉沉者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写出了陈 涉的乡人乍见皇帝时的惊叹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夥颐”历来的注家解释不一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我以为这就是一个状声的感 叹词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用现在的字写出来就是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嗬咦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世说新语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里记录了很多人的对话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寥寥数 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风度宛然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张岔记两个老者去逛一处林园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娑娑其间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一老者说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直是蓬莱仙境了 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另一老者说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筒边哪有这样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生动之至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而且一听就是绍兴话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聊斋志异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翩 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写两个少妇对话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有少妇笑人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翩翩小鬼头快活死</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薛姑子好梦几时做 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女迎笑曰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花城娘子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贵趾久弗涉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今日西南风紧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吹送来也</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小哥子抢得末</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又一小婢子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女笑曰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花娘子瓦尔窑哉</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那弗将来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方呜之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睡却矣</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这对话是用文言文写的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但是神态跃然纸上</a:t>
            </a:r>
            <a:r>
              <a:rPr lang="en-US" altLang="zh-CN" sz="2000" dirty="0" smtClean="0">
                <a:latin typeface="宋体" panose="02010600030101010101" pitchFamily="2" charset="-122"/>
                <a:ea typeface="宋体" panose="02010600030101010101" pitchFamily="2" charset="-122"/>
              </a:rPr>
              <a:t>. </a:t>
            </a:r>
            <a:endParaRPr lang="zh-CN" altLang="en-US" dirty="0">
              <a:latin typeface="宋体" panose="02010600030101010101" pitchFamily="2" charset="-122"/>
              <a:ea typeface="宋体" panose="02010600030101010101" pitchFamily="2"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102659" y="968188"/>
            <a:ext cx="10044953" cy="501675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写对话就应该这样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普普通通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家常理短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有一点人物性格、神态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不能有多少深文大 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写戏稍稍不同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戏剧的对话有时可以“提高”一点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可以讲一点“字儿话”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大篇大论</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讲一点哲理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甚至可以说格言</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可是现在不少青年同志写小说时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也像我初学写作时一样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喜欢让人物讲一些他不可能讲的话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而且用了很多辞藻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有的小说写农民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讲的却是城里的大学生讲的话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大学 生也未必那样讲话</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不单是对话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就是叙述、描写的语言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也要和所写的人物“靠”</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我最近看了一个青年作家写的小说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小说用的是第一人称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小说中的“我”是一个才入小学的孩子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写的是“我”的一个同桌的女同学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这未尝不可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但是这个“我”对他的小 同学的印象却是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她长得很纤秀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这是不可能的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小学生的语言里不可能有这个词</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有的小说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是写农村的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对话是农民的语言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叙述却是知识分子的语言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叙述和对话脱节</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小说里所描写的景物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不但要是作者眼中所见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而且要是所写的人物的眼中所见</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对景物的感受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得是人物的感受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不能离开人物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单写作者自己的感受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作者得设身处地</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和人物感同身受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小说的颜色、声音、形象、气氛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得和所写的人物水乳交融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浑然一体</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就是说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小说的每一个字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都渗透了人物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写景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就是写人</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223683" y="1304365"/>
            <a:ext cx="9735670" cy="409342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契诃夫曾听一个农民描写海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海是大的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这很美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一个农民眼中的海也就是这样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如果在写农民的小说中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说海是如何苍茫、浩瀚、蔚蓝统统都不对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我曾 经坐火车经过张家口坝上草原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有几里地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开满了手掌大的蓝色的马兰花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我觉得真是 到了一个童话的世界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我后来写一个孩子坐火车通过这片地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本是顺理成章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可以写成</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他觉得到了一个童话的世界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但是我不能这样写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因为这个孩子是个农村的孩子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他没 有念过书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在他的语言里没有“童话”这样的概念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我只能写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他好像在一个梦里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我写 一个从山里来的放羊的孩子看一个农业科学研究所的温室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温室里冬天也结黄瓜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结西 红柿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西红柿那样红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黄瓜那样绿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好像上了颜色一样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我只能这样写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好像上了颜色 一样”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这就是这个放羊娃的感受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如果稍微写得华丽一点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就不真实</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有的作者有鲜明的个人风格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可以不用署名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一看就知是某人的作品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但是他的各 篇作品的风格又不一样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作者的语言风格每因所写的人物、题材而异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契诃夫写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万卡</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草原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黑修士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所用的语言是很不相同的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作者所写的题材愈广泛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他的风格也就愈 多样</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833719" y="954741"/>
            <a:ext cx="9910482" cy="4708981"/>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我写的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里用了一些文言的句子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如“呜呼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先生之泽远矣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墓草萋萋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落照昏 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歌声犹在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先生邈矣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因为写的是一个旧社会的国文教员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受戒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大淖记事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 不能用这样的语言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作者对所写的人物的感情、态度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决定一篇小说的调子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也就是风 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鲁迅写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故乡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伤逝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高老夫子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肥皂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的感情很不一样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对闰土、涓生有深浅不 同的同情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而对高尔础、四铭则是不同的厌恶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调子也不同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高晓声写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拣珍珠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和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陈奂生上城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的调子不同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王蒙的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说客盈门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风筝飘带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几乎不像是一个人写的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 写的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受戒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大淖记事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抒情的成分多一些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因为我很喜欢所写的人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异秉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里的人物很 可笑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也很可悲悯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所以文体上也是亦庄亦谐</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我觉得一篇小说的开头很难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难的是定全篇的调子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如果对人物的感情、态度把握住了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调子定准了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下面就会写得很顺畅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如果对人物的感情、态度把握不稳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心里没底</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或是有什么顾虑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往往就会觉得手生荆棘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有时会半途而废</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作者对所写的人、事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总是有个态度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有感情的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在外国叫作“倾向性”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在中国叫作 “褒贬”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但是作者的态度、感情不能跳出故事去单独表现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只能融化在叙述和描写之中</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流露于字里行间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这叫作“春秋笔法”</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正如恩格斯所说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倾向性不要特别地说出</a:t>
            </a:r>
            <a:r>
              <a:rPr lang="en-US" altLang="zh-CN" sz="2000" dirty="0" smtClean="0">
                <a:latin typeface="宋体" panose="02010600030101010101" pitchFamily="2" charset="-122"/>
                <a:ea typeface="宋体" panose="02010600030101010101" pitchFamily="2" charset="-122"/>
              </a:rPr>
              <a:t>.</a:t>
            </a:r>
            <a:endParaRPr lang="en-US" altLang="zh-CN" sz="2000" dirty="0">
              <a:latin typeface="宋体" panose="02010600030101010101" pitchFamily="2" charset="-122"/>
              <a:ea typeface="宋体" panose="02010600030101010101" pitchFamily="2"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72671" y="1183342"/>
            <a:ext cx="10515600" cy="1909481"/>
          </a:xfrm>
        </p:spPr>
        <p:txBody>
          <a:bodyPr>
            <a:normAutofit/>
          </a:bodyPr>
          <a:lstStyle/>
          <a:p>
            <a:r>
              <a:rPr lang="zh-CN" altLang="en-US" sz="2400" b="1" dirty="0" smtClean="0">
                <a:latin typeface="宋体" panose="02010600030101010101" pitchFamily="2" charset="-122"/>
                <a:ea typeface="宋体" panose="02010600030101010101" pitchFamily="2" charset="-122"/>
              </a:rPr>
              <a:t>注释：</a:t>
            </a:r>
            <a:r>
              <a:rPr lang="en-US" altLang="zh-CN" sz="2200" dirty="0" smtClean="0">
                <a:latin typeface="宋体" panose="02010600030101010101" pitchFamily="2" charset="-122"/>
                <a:ea typeface="宋体" panose="02010600030101010101" pitchFamily="2" charset="-122"/>
              </a:rPr>
              <a:t/>
            </a:r>
            <a:br>
              <a:rPr lang="en-US" altLang="zh-CN" sz="2200" dirty="0" smtClean="0">
                <a:latin typeface="宋体" panose="02010600030101010101" pitchFamily="2" charset="-122"/>
                <a:ea typeface="宋体" panose="02010600030101010101" pitchFamily="2" charset="-122"/>
              </a:rPr>
            </a:br>
            <a:r>
              <a:rPr lang="en-US" altLang="zh-CN" sz="22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选自鲁迅文学院培训中心编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文学之门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中国文联出版社２００５年版</a:t>
            </a:r>
            <a:r>
              <a:rPr lang="en-US" altLang="zh-CN" sz="2000" dirty="0" smtClean="0">
                <a:latin typeface="宋体" panose="02010600030101010101" pitchFamily="2" charset="-122"/>
                <a:ea typeface="宋体" panose="02010600030101010101" pitchFamily="2" charset="-122"/>
              </a:rPr>
              <a:t>.</a:t>
            </a:r>
            <a:br>
              <a:rPr lang="en-US" altLang="zh-CN" sz="2000" dirty="0" smtClean="0">
                <a:latin typeface="宋体" panose="02010600030101010101" pitchFamily="2" charset="-122"/>
                <a:ea typeface="宋体" panose="02010600030101010101" pitchFamily="2" charset="-122"/>
              </a:rPr>
            </a:b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汪曾祺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现当代著名小说家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散文家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京派小说的传人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著有小说集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邂逅集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 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受戒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大淖记事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散文集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蒲桥集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大部分作品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收录在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汪曾祺全集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被誉为“抒 情的人道主义者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中国最后一个纯粹的文人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中国最后一个士大夫”</a:t>
            </a:r>
            <a:r>
              <a:rPr lang="en-US" altLang="zh-CN" sz="2000" dirty="0" smtClean="0">
                <a:latin typeface="宋体" panose="02010600030101010101" pitchFamily="2" charset="-122"/>
                <a:ea typeface="宋体" panose="02010600030101010101" pitchFamily="2" charset="-122"/>
              </a:rPr>
              <a:t>.</a:t>
            </a:r>
          </a:p>
        </p:txBody>
      </p:sp>
      <p:sp>
        <p:nvSpPr>
          <p:cNvPr id="5" name="文本框 4"/>
          <p:cNvSpPr txBox="1"/>
          <p:nvPr/>
        </p:nvSpPr>
        <p:spPr>
          <a:xfrm>
            <a:off x="1102659" y="3254188"/>
            <a:ext cx="10031506" cy="2590800"/>
          </a:xfrm>
          <a:prstGeom prst="rect">
            <a:avLst/>
          </a:prstGeom>
          <a:noFill/>
        </p:spPr>
        <p:txBody>
          <a:bodyPr wrap="square" rtlCol="0">
            <a:spAutoFit/>
          </a:bodyPr>
          <a:lstStyle/>
          <a:p>
            <a:r>
              <a:rPr lang="zh-CN" altLang="en-US" sz="2400" b="1" dirty="0" smtClean="0">
                <a:latin typeface="宋体" panose="02010600030101010101" pitchFamily="2" charset="-122"/>
                <a:ea typeface="宋体" panose="02010600030101010101" pitchFamily="2" charset="-122"/>
              </a:rPr>
              <a:t>评析：</a:t>
            </a:r>
            <a:endParaRPr lang="en-US" altLang="zh-CN" sz="2400" b="1"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汪曾祺的文章都不长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每篇不过一两千字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最长的也不过七八千字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笔墨洗练至极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 古代文人画中的水墨意趣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寥寥数笔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不着余墨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勾画的却全是世事人情的肌理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意境悠远</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十分传神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但他的文章并不拘泥于一草一木、一人一事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他能跳出来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如同他当年走出大淖</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行历全国各地“觅我游踪五十年”一样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把笔墨“荡”开去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寓哲理于自然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寓凄婉于幽默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描绘 出一幅幅人景及风俗图画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令人生出无限的怀想和慨叹来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选文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揉面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一文是汪曾祺结合 自己多年写作经验和大量阅读材料基础之上的华美结晶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作者从三个角度展开论述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行文中 应用大量中西经典作家和模范作品作为例证阐析观点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说服力强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引人思考</a:t>
            </a:r>
            <a:r>
              <a:rPr lang="en-US" altLang="zh-CN" sz="2000" dirty="0" smtClean="0">
                <a:latin typeface="宋体" panose="02010600030101010101" pitchFamily="2" charset="-122"/>
                <a:ea typeface="宋体" panose="02010600030101010101" pitchFamily="2" charset="-122"/>
              </a:rPr>
              <a:t>.</a:t>
            </a:r>
            <a:endParaRPr lang="en-US" altLang="zh-CN" sz="2000" dirty="0">
              <a:latin typeface="宋体" panose="02010600030101010101" pitchFamily="2" charset="-122"/>
              <a:ea typeface="宋体" panose="02010600030101010101" pitchFamily="2"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图片 3"/>
          <p:cNvPicPr>
            <a:picLocks noChangeAspect="1"/>
          </p:cNvPicPr>
          <p:nvPr/>
        </p:nvPicPr>
        <p:blipFill>
          <a:blip r:embed="rId3"/>
          <a:stretch>
            <a:fillRect/>
          </a:stretch>
        </p:blipFill>
        <p:spPr>
          <a:xfrm>
            <a:off x="7411720" y="-181610"/>
            <a:ext cx="6276340" cy="5905500"/>
          </a:xfrm>
          <a:prstGeom prst="rect">
            <a:avLst/>
          </a:prstGeom>
          <a:noFill/>
          <a:ln w="9525">
            <a:noFill/>
          </a:ln>
        </p:spPr>
      </p:pic>
      <p:grpSp>
        <p:nvGrpSpPr>
          <p:cNvPr id="9" name="组合 8"/>
          <p:cNvGrpSpPr/>
          <p:nvPr/>
        </p:nvGrpSpPr>
        <p:grpSpPr>
          <a:xfrm>
            <a:off x="560589" y="850696"/>
            <a:ext cx="6358014" cy="2147289"/>
            <a:chOff x="960526" y="866531"/>
            <a:chExt cx="5608838" cy="2147289"/>
          </a:xfrm>
        </p:grpSpPr>
        <p:grpSp>
          <p:nvGrpSpPr>
            <p:cNvPr id="10" name="组合 32"/>
            <p:cNvGrpSpPr/>
            <p:nvPr/>
          </p:nvGrpSpPr>
          <p:grpSpPr>
            <a:xfrm>
              <a:off x="960526" y="1443028"/>
              <a:ext cx="5608838" cy="769441"/>
              <a:chOff x="18976" y="-82136"/>
              <a:chExt cx="4481106" cy="649407"/>
            </a:xfrm>
          </p:grpSpPr>
          <p:sp>
            <p:nvSpPr>
              <p:cNvPr id="20" name="TextBox 2"/>
              <p:cNvSpPr txBox="1"/>
              <p:nvPr/>
            </p:nvSpPr>
            <p:spPr>
              <a:xfrm>
                <a:off x="361358" y="-82136"/>
                <a:ext cx="4138724" cy="649407"/>
              </a:xfrm>
              <a:prstGeom prst="rect">
                <a:avLst/>
              </a:prstGeom>
              <a:noFill/>
              <a:ln w="9525">
                <a:noFill/>
              </a:ln>
            </p:spPr>
            <p:txBody>
              <a:bodyPr wrap="square">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en-US" sz="4400" b="1" dirty="0" smtClean="0">
                    <a:solidFill>
                      <a:srgbClr val="000000"/>
                    </a:solidFill>
                    <a:latin typeface="楷体" panose="02010609060101010101" pitchFamily="1" charset="-122"/>
                    <a:ea typeface="楷体" panose="02010609060101010101" pitchFamily="1" charset="-122"/>
                  </a:rPr>
                  <a:t>  第二</a:t>
                </a:r>
                <a:r>
                  <a:rPr lang="zh-CN" altLang="en-US" sz="4400" b="1" dirty="0">
                    <a:solidFill>
                      <a:srgbClr val="000000"/>
                    </a:solidFill>
                    <a:latin typeface="楷体" panose="02010609060101010101" pitchFamily="1" charset="-122"/>
                    <a:ea typeface="楷体" panose="02010609060101010101" pitchFamily="1" charset="-122"/>
                  </a:rPr>
                  <a:t>节　口语交际 </a:t>
                </a:r>
                <a:endParaRPr kumimoji="0" lang="zh-CN" altLang="en-US" sz="2800" b="1" i="0" u="none" strike="noStrike" kern="1200" cap="none" spc="0" normalizeH="0" baseline="0" noProof="0" dirty="0">
                  <a:ln>
                    <a:noFill/>
                  </a:ln>
                  <a:solidFill>
                    <a:srgbClr val="000000"/>
                  </a:solidFill>
                  <a:effectLst/>
                  <a:uLnTx/>
                  <a:uFillTx/>
                  <a:latin typeface="楷体" panose="02010609060101010101" pitchFamily="1" charset="-122"/>
                  <a:ea typeface="楷体" panose="02010609060101010101" pitchFamily="1" charset="-122"/>
                  <a:cs typeface="+mn-cs"/>
                </a:endParaRPr>
              </a:p>
            </p:txBody>
          </p:sp>
          <p:pic>
            <p:nvPicPr>
              <p:cNvPr id="21" name="图片 35"/>
              <p:cNvPicPr>
                <a:picLocks noChangeAspect="1"/>
              </p:cNvPicPr>
              <p:nvPr/>
            </p:nvPicPr>
            <p:blipFill>
              <a:blip r:embed="rId4"/>
              <a:stretch>
                <a:fillRect/>
              </a:stretch>
            </p:blipFill>
            <p:spPr>
              <a:xfrm>
                <a:off x="18976" y="111179"/>
                <a:ext cx="662634" cy="342272"/>
              </a:xfrm>
              <a:prstGeom prst="rect">
                <a:avLst/>
              </a:prstGeom>
              <a:noFill/>
              <a:ln w="9525">
                <a:noFill/>
              </a:ln>
            </p:spPr>
          </p:pic>
        </p:grpSp>
        <p:pic>
          <p:nvPicPr>
            <p:cNvPr id="19" name="图片 35"/>
            <p:cNvPicPr>
              <a:picLocks noChangeAspect="1"/>
            </p:cNvPicPr>
            <p:nvPr/>
          </p:nvPicPr>
          <p:blipFill>
            <a:blip r:embed="rId4"/>
            <a:stretch>
              <a:fillRect/>
            </a:stretch>
          </p:blipFill>
          <p:spPr>
            <a:xfrm>
              <a:off x="974376" y="866531"/>
              <a:ext cx="829395" cy="405536"/>
            </a:xfrm>
            <a:prstGeom prst="rect">
              <a:avLst/>
            </a:prstGeom>
            <a:noFill/>
            <a:ln w="9525">
              <a:noFill/>
            </a:ln>
          </p:spPr>
        </p:pic>
        <p:sp>
          <p:nvSpPr>
            <p:cNvPr id="16" name="TextBox 2"/>
            <p:cNvSpPr txBox="1"/>
            <p:nvPr/>
          </p:nvSpPr>
          <p:spPr>
            <a:xfrm>
              <a:off x="1650329" y="2367489"/>
              <a:ext cx="4671636" cy="646331"/>
            </a:xfrm>
            <a:prstGeom prst="rect">
              <a:avLst/>
            </a:prstGeom>
            <a:noFill/>
            <a:ln w="9525">
              <a:noFill/>
            </a:ln>
          </p:spPr>
          <p:txBody>
            <a:bodyPr wrap="square">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3600" b="0" i="0" u="none" strike="noStrike" kern="1200" cap="none" spc="0" normalizeH="0" baseline="0" noProof="0" dirty="0" smtClean="0">
                <a:ln>
                  <a:noFill/>
                </a:ln>
                <a:solidFill>
                  <a:srgbClr val="000000"/>
                </a:solidFill>
                <a:effectLst/>
                <a:uLnTx/>
                <a:uFillTx/>
                <a:latin typeface="楷体" panose="02010609060101010101" pitchFamily="1" charset="-122"/>
                <a:ea typeface="楷体" panose="02010609060101010101" pitchFamily="1" charset="-122"/>
                <a:cs typeface="+mn-cs"/>
              </a:endParaRPr>
            </a:p>
          </p:txBody>
        </p:sp>
      </p:grpSp>
      <p:sp>
        <p:nvSpPr>
          <p:cNvPr id="3" name="矩形 2"/>
          <p:cNvSpPr/>
          <p:nvPr/>
        </p:nvSpPr>
        <p:spPr>
          <a:xfrm>
            <a:off x="1342529" y="766621"/>
            <a:ext cx="5279009" cy="769441"/>
          </a:xfrm>
          <a:prstGeom prst="rect">
            <a:avLst/>
          </a:prstGeom>
        </p:spPr>
        <p:txBody>
          <a:bodyPr wrap="none">
            <a:spAutoFit/>
          </a:bodyPr>
          <a:lstStyle/>
          <a:p>
            <a:pPr lvl="0"/>
            <a:r>
              <a:rPr lang="zh-CN" altLang="en-US" sz="4400" b="1" dirty="0" smtClean="0">
                <a:solidFill>
                  <a:srgbClr val="000000"/>
                </a:solidFill>
                <a:latin typeface="楷体" panose="02010609060101010101" pitchFamily="1" charset="-122"/>
                <a:ea typeface="楷体" panose="02010609060101010101" pitchFamily="1" charset="-122"/>
              </a:rPr>
              <a:t> 第一</a:t>
            </a:r>
            <a:r>
              <a:rPr lang="zh-CN" altLang="en-US" sz="4400" b="1" dirty="0">
                <a:solidFill>
                  <a:srgbClr val="000000"/>
                </a:solidFill>
                <a:latin typeface="楷体" panose="02010609060101010101" pitchFamily="1" charset="-122"/>
                <a:ea typeface="楷体" panose="02010609060101010101" pitchFamily="1" charset="-122"/>
              </a:rPr>
              <a:t>节　汉语语言 </a:t>
            </a:r>
            <a:endParaRPr kumimoji="0" lang="zh-CN" altLang="en-US" sz="4800" b="1" i="0" u="none" strike="noStrike" kern="1200" cap="none" spc="0" normalizeH="0" baseline="0" noProof="0" dirty="0">
              <a:ln>
                <a:noFill/>
              </a:ln>
              <a:solidFill>
                <a:srgbClr val="000000"/>
              </a:solidFill>
              <a:effectLst/>
              <a:uLnTx/>
              <a:uFillTx/>
              <a:latin typeface="楷体" panose="02010609060101010101" pitchFamily="1" charset="-122"/>
              <a:ea typeface="楷体" panose="02010609060101010101" pitchFamily="1" charset="-122"/>
              <a:cs typeface="+mn-cs"/>
            </a:endParaRPr>
          </a:p>
        </p:txBody>
      </p:sp>
      <p:sp>
        <p:nvSpPr>
          <p:cNvPr id="12" name="TextBox 2"/>
          <p:cNvSpPr txBox="1"/>
          <p:nvPr/>
        </p:nvSpPr>
        <p:spPr>
          <a:xfrm>
            <a:off x="2305558" y="3801805"/>
            <a:ext cx="7290816" cy="2862322"/>
          </a:xfrm>
          <a:prstGeom prst="rect">
            <a:avLst/>
          </a:prstGeom>
          <a:noFill/>
          <a:ln w="9525">
            <a:noFill/>
          </a:ln>
        </p:spPr>
        <p:txBody>
          <a:bodyPr wrap="square">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3600" b="0" i="0" u="none" strike="noStrike" kern="1200" cap="none" spc="0" normalizeH="0" baseline="0" noProof="0" dirty="0" smtClean="0">
              <a:ln>
                <a:noFill/>
              </a:ln>
              <a:solidFill>
                <a:srgbClr val="000000"/>
              </a:solidFill>
              <a:effectLst/>
              <a:uLnTx/>
              <a:uFillTx/>
              <a:latin typeface="楷体" panose="02010609060101010101" pitchFamily="1" charset="-122"/>
              <a:ea typeface="楷体" panose="02010609060101010101" pitchFamily="1" charset="-122"/>
              <a:cs typeface="+mn-cs"/>
            </a:endParaRPr>
          </a:p>
          <a:p>
            <a:pPr marL="0" lvl="0" indent="0">
              <a:lnSpc>
                <a:spcPct val="100000"/>
              </a:lnSpc>
              <a:spcBef>
                <a:spcPct val="0"/>
              </a:spcBef>
              <a:buNone/>
            </a:pPr>
            <a:r>
              <a:rPr lang="en-US" altLang="zh-CN" sz="3600" dirty="0" smtClean="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诸葛亮舌战群儒</a:t>
            </a:r>
            <a:r>
              <a:rPr lang="en-US" altLang="zh-CN" sz="3600" dirty="0">
                <a:solidFill>
                  <a:srgbClr val="000000"/>
                </a:solidFill>
                <a:latin typeface="楷体" panose="02010609060101010101" pitchFamily="1" charset="-122"/>
                <a:ea typeface="楷体" panose="02010609060101010101" pitchFamily="1" charset="-122"/>
              </a:rPr>
              <a:t>» </a:t>
            </a:r>
            <a:endParaRPr lang="en-US" altLang="zh-CN" sz="3600" dirty="0" smtClean="0">
              <a:solidFill>
                <a:srgbClr val="000000"/>
              </a:solidFill>
              <a:latin typeface="楷体" panose="02010609060101010101" pitchFamily="1" charset="-122"/>
              <a:ea typeface="楷体" panose="02010609060101010101" pitchFamily="1" charset="-122"/>
            </a:endParaRPr>
          </a:p>
          <a:p>
            <a:pPr marL="0" lvl="0" indent="0">
              <a:lnSpc>
                <a:spcPct val="100000"/>
              </a:lnSpc>
              <a:spcBef>
                <a:spcPct val="0"/>
              </a:spcBef>
              <a:buNone/>
            </a:pPr>
            <a:r>
              <a:rPr lang="en-US" altLang="zh-CN" sz="3600" dirty="0" smtClean="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大学的生活</a:t>
            </a:r>
            <a:r>
              <a:rPr lang="en-US" altLang="zh-CN" sz="3600" dirty="0" smtClean="0">
                <a:solidFill>
                  <a:srgbClr val="000000"/>
                </a:solidFill>
                <a:latin typeface="楷体" panose="02010609060101010101" pitchFamily="1" charset="-122"/>
                <a:ea typeface="楷体" panose="02010609060101010101" pitchFamily="1" charset="-122"/>
              </a:rPr>
              <a:t>»</a:t>
            </a:r>
          </a:p>
          <a:p>
            <a:pPr marL="0" lvl="0" indent="0">
              <a:lnSpc>
                <a:spcPct val="100000"/>
              </a:lnSpc>
              <a:spcBef>
                <a:spcPct val="0"/>
              </a:spcBef>
              <a:buNone/>
            </a:pPr>
            <a:r>
              <a:rPr lang="en-US" altLang="zh-CN" sz="3600" dirty="0" smtClean="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话说</a:t>
            </a:r>
            <a:r>
              <a:rPr lang="zh-CN" altLang="en-US" sz="3600" dirty="0" smtClean="0">
                <a:solidFill>
                  <a:srgbClr val="000000"/>
                </a:solidFill>
                <a:latin typeface="楷体" panose="02010609060101010101" pitchFamily="1" charset="-122"/>
                <a:ea typeface="楷体" panose="02010609060101010101" pitchFamily="1" charset="-122"/>
              </a:rPr>
              <a:t>长江解说词</a:t>
            </a:r>
            <a:r>
              <a:rPr lang="en-US" altLang="zh-CN" sz="3600" dirty="0" smtClean="0">
                <a:solidFill>
                  <a:srgbClr val="000000"/>
                </a:solidFill>
                <a:latin typeface="楷体" panose="02010609060101010101" pitchFamily="1" charset="-122"/>
                <a:ea typeface="楷体" panose="02010609060101010101" pitchFamily="1" charset="-122"/>
              </a:rPr>
              <a:t>»(</a:t>
            </a:r>
            <a:r>
              <a:rPr lang="zh-CN" altLang="en-US" sz="3600" dirty="0" smtClean="0">
                <a:solidFill>
                  <a:srgbClr val="000000"/>
                </a:solidFill>
                <a:latin typeface="楷体" panose="02010609060101010101" pitchFamily="1" charset="-122"/>
                <a:ea typeface="楷体" panose="02010609060101010101" pitchFamily="1" charset="-122"/>
              </a:rPr>
              <a:t>节选</a:t>
            </a:r>
            <a:r>
              <a:rPr lang="en-US" altLang="zh-CN" sz="3600" dirty="0" smtClean="0">
                <a:solidFill>
                  <a:srgbClr val="000000"/>
                </a:solidFill>
                <a:latin typeface="楷体" panose="02010609060101010101" pitchFamily="1" charset="-122"/>
                <a:ea typeface="楷体" panose="02010609060101010101" pitchFamily="1" charset="-122"/>
              </a:rPr>
              <a:t>)</a:t>
            </a:r>
          </a:p>
          <a:p>
            <a:pPr marL="0" lvl="0" indent="0">
              <a:lnSpc>
                <a:spcPct val="100000"/>
              </a:lnSpc>
              <a:spcBef>
                <a:spcPct val="0"/>
              </a:spcBef>
              <a:buNone/>
            </a:pPr>
            <a:r>
              <a:rPr lang="en-US" altLang="zh-CN" sz="3600" dirty="0" smtClean="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泰坦尼克号</a:t>
            </a:r>
            <a:r>
              <a:rPr lang="en-US" altLang="zh-CN" sz="3600" dirty="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节选</a:t>
            </a:r>
            <a:r>
              <a:rPr lang="en-US" altLang="zh-CN" sz="3600" dirty="0">
                <a:solidFill>
                  <a:srgbClr val="000000"/>
                </a:solidFill>
                <a:latin typeface="楷体" panose="02010609060101010101" pitchFamily="1" charset="-122"/>
                <a:ea typeface="楷体" panose="02010609060101010101" pitchFamily="1" charset="-122"/>
              </a:rPr>
              <a:t>) </a:t>
            </a:r>
            <a:endParaRPr kumimoji="0" lang="en-US" altLang="zh-CN" sz="3600" b="0" i="0" u="none" strike="noStrike" kern="1200" cap="none" spc="0" normalizeH="0" baseline="0" noProof="0" dirty="0">
              <a:ln>
                <a:noFill/>
              </a:ln>
              <a:solidFill>
                <a:srgbClr val="000000"/>
              </a:solidFill>
              <a:effectLst/>
              <a:uLnTx/>
              <a:uFillTx/>
              <a:latin typeface="楷体" panose="02010609060101010101" pitchFamily="1" charset="-122"/>
              <a:ea typeface="楷体" panose="02010609060101010101" pitchFamily="1" charset="-122"/>
              <a:cs typeface="+mn-cs"/>
            </a:endParaRPr>
          </a:p>
        </p:txBody>
      </p:sp>
      <p:sp>
        <p:nvSpPr>
          <p:cNvPr id="4" name="矩形 3"/>
          <p:cNvSpPr/>
          <p:nvPr/>
        </p:nvSpPr>
        <p:spPr>
          <a:xfrm>
            <a:off x="2320809" y="2166581"/>
            <a:ext cx="5325086" cy="2286000"/>
          </a:xfrm>
          <a:prstGeom prst="rect">
            <a:avLst/>
          </a:prstGeom>
        </p:spPr>
        <p:txBody>
          <a:bodyPr wrap="square">
            <a:spAutoFit/>
          </a:bodyPr>
          <a:lstStyle/>
          <a:p>
            <a:r>
              <a:rPr lang="en-US" altLang="zh-CN" sz="3600" dirty="0" smtClean="0">
                <a:latin typeface="楷体" panose="02010609060101010101" pitchFamily="1" charset="-122"/>
                <a:ea typeface="楷体" panose="02010609060101010101" pitchFamily="1" charset="-122"/>
                <a:sym typeface="+mn-ea"/>
              </a:rPr>
              <a:t>·</a:t>
            </a:r>
            <a:r>
              <a:rPr lang="en-US" altLang="zh-CN" sz="3600" dirty="0" smtClean="0">
                <a:latin typeface="+mj-ea"/>
                <a:ea typeface="+mj-ea"/>
              </a:rPr>
              <a:t>«</a:t>
            </a:r>
            <a:r>
              <a:rPr lang="zh-CN" altLang="en-US" sz="3600" dirty="0" smtClean="0">
                <a:latin typeface="楷体" panose="02010609060101010101" pitchFamily="1" charset="-122"/>
                <a:ea typeface="楷体" panose="02010609060101010101" pitchFamily="1" charset="-122"/>
              </a:rPr>
              <a:t>我</a:t>
            </a:r>
            <a:r>
              <a:rPr lang="zh-CN" altLang="en-US" sz="3600" dirty="0">
                <a:latin typeface="楷体" panose="02010609060101010101" pitchFamily="1" charset="-122"/>
                <a:ea typeface="楷体" panose="02010609060101010101" pitchFamily="1" charset="-122"/>
              </a:rPr>
              <a:t>怎样学习</a:t>
            </a:r>
            <a:r>
              <a:rPr lang="zh-CN" altLang="en-US" sz="3600" dirty="0" smtClean="0">
                <a:latin typeface="楷体" panose="02010609060101010101" pitchFamily="1" charset="-122"/>
                <a:ea typeface="楷体" panose="02010609060101010101" pitchFamily="1" charset="-122"/>
              </a:rPr>
              <a:t>语言</a:t>
            </a:r>
            <a:r>
              <a:rPr lang="en-US" altLang="zh-CN" sz="3600" dirty="0" smtClean="0">
                <a:latin typeface="楷体" panose="02010609060101010101" pitchFamily="1" charset="-122"/>
                <a:ea typeface="楷体" panose="02010609060101010101" pitchFamily="1" charset="-122"/>
              </a:rPr>
              <a:t>» </a:t>
            </a:r>
            <a:endParaRPr lang="en-US" altLang="zh-CN" sz="3600" dirty="0">
              <a:latin typeface="楷体" panose="02010609060101010101" pitchFamily="1" charset="-122"/>
              <a:ea typeface="楷体" panose="02010609060101010101" pitchFamily="1" charset="-122"/>
            </a:endParaRPr>
          </a:p>
          <a:p>
            <a:r>
              <a:rPr lang="en-US" altLang="zh-CN" sz="3600" dirty="0" smtClean="0">
                <a:latin typeface="楷体" panose="02010609060101010101" pitchFamily="1" charset="-122"/>
                <a:ea typeface="楷体" panose="02010609060101010101" pitchFamily="1" charset="-122"/>
              </a:rPr>
              <a:t>·«</a:t>
            </a:r>
            <a:r>
              <a:rPr lang="zh-CN" altLang="en-US" sz="3600" dirty="0">
                <a:latin typeface="楷体" panose="02010609060101010101" pitchFamily="1" charset="-122"/>
                <a:ea typeface="楷体" panose="02010609060101010101" pitchFamily="1" charset="-122"/>
              </a:rPr>
              <a:t>揉面</a:t>
            </a:r>
            <a:r>
              <a:rPr lang="en-US" altLang="zh-CN" sz="3600" dirty="0">
                <a:latin typeface="楷体" panose="02010609060101010101" pitchFamily="1" charset="-122"/>
                <a:ea typeface="楷体" panose="02010609060101010101" pitchFamily="1" charset="-122"/>
              </a:rPr>
              <a:t>—</a:t>
            </a:r>
            <a:r>
              <a:rPr lang="zh-CN" altLang="en-US" sz="3600" dirty="0">
                <a:latin typeface="楷体" panose="02010609060101010101" pitchFamily="1" charset="-122"/>
                <a:ea typeface="楷体" panose="02010609060101010101" pitchFamily="1" charset="-122"/>
              </a:rPr>
              <a:t>谈语言</a:t>
            </a:r>
            <a:r>
              <a:rPr lang="en-US" altLang="zh-CN" sz="3600" dirty="0">
                <a:latin typeface="楷体" panose="02010609060101010101" pitchFamily="1" charset="-122"/>
                <a:ea typeface="楷体" panose="02010609060101010101" pitchFamily="1" charset="-122"/>
              </a:rPr>
              <a:t>» </a:t>
            </a:r>
            <a:endParaRPr lang="en-US" altLang="zh-CN" sz="3600" dirty="0" smtClean="0">
              <a:latin typeface="楷体" panose="02010609060101010101" pitchFamily="1" charset="-122"/>
              <a:ea typeface="楷体" panose="02010609060101010101" pitchFamily="1" charset="-122"/>
            </a:endParaRPr>
          </a:p>
          <a:p>
            <a:r>
              <a:rPr lang="en-US" altLang="zh-CN" sz="3600" dirty="0" smtClean="0">
                <a:latin typeface="楷体" panose="02010609060101010101" pitchFamily="1" charset="-122"/>
                <a:ea typeface="楷体" panose="02010609060101010101" pitchFamily="1" charset="-122"/>
              </a:rPr>
              <a:t>·«</a:t>
            </a:r>
            <a:r>
              <a:rPr lang="zh-CN" altLang="en-US" sz="3600" dirty="0">
                <a:latin typeface="楷体" panose="02010609060101010101" pitchFamily="1" charset="-122"/>
                <a:ea typeface="楷体" panose="02010609060101010101" pitchFamily="1" charset="-122"/>
              </a:rPr>
              <a:t>戏剧与方言</a:t>
            </a:r>
            <a:r>
              <a:rPr lang="en-US" altLang="zh-CN" sz="3600" dirty="0">
                <a:latin typeface="楷体" panose="02010609060101010101" pitchFamily="1" charset="-122"/>
                <a:ea typeface="楷体" panose="02010609060101010101" pitchFamily="1" charset="-122"/>
              </a:rPr>
              <a:t>»(</a:t>
            </a:r>
            <a:r>
              <a:rPr lang="zh-CN" altLang="en-US" sz="3600" dirty="0">
                <a:latin typeface="楷体" panose="02010609060101010101" pitchFamily="1" charset="-122"/>
                <a:ea typeface="楷体" panose="02010609060101010101" pitchFamily="1" charset="-122"/>
              </a:rPr>
              <a:t>节选</a:t>
            </a:r>
            <a:r>
              <a:rPr lang="en-US" altLang="zh-CN" sz="3600" dirty="0" smtClean="0">
                <a:latin typeface="楷体" panose="02010609060101010101" pitchFamily="1" charset="-122"/>
                <a:ea typeface="楷体" panose="02010609060101010101" pitchFamily="1" charset="-122"/>
              </a:rPr>
              <a:t>)</a:t>
            </a:r>
          </a:p>
          <a:p>
            <a:r>
              <a:rPr lang="en-US" altLang="zh-CN" sz="3600" dirty="0" smtClean="0">
                <a:latin typeface="楷体" panose="02010609060101010101" pitchFamily="1" charset="-122"/>
                <a:ea typeface="楷体" panose="02010609060101010101" pitchFamily="1" charset="-122"/>
              </a:rPr>
              <a:t>·«</a:t>
            </a:r>
            <a:r>
              <a:rPr lang="zh-CN" altLang="en-US" sz="3600" dirty="0">
                <a:latin typeface="楷体" panose="02010609060101010101" pitchFamily="1" charset="-122"/>
                <a:ea typeface="楷体" panose="02010609060101010101" pitchFamily="1" charset="-122"/>
              </a:rPr>
              <a:t>母语思维的八大特点</a:t>
            </a:r>
            <a:r>
              <a:rPr lang="en-US" altLang="zh-CN" sz="3600" dirty="0">
                <a:latin typeface="楷体" panose="02010609060101010101" pitchFamily="1" charset="-122"/>
                <a:ea typeface="楷体" panose="02010609060101010101" pitchFamily="1" charset="-122"/>
              </a:rPr>
              <a:t>» </a:t>
            </a:r>
            <a:endParaRPr lang="zh-CN" altLang="en-US" sz="3600" dirty="0">
              <a:latin typeface="楷体" panose="02010609060101010101" pitchFamily="1" charset="-122"/>
              <a:ea typeface="楷体" panose="02010609060101010101" pitchFamily="1" charset="-122"/>
            </a:endParaRPr>
          </a:p>
        </p:txBody>
      </p:sp>
      <p:sp>
        <p:nvSpPr>
          <p:cNvPr id="5" name="文本框 4"/>
          <p:cNvSpPr txBox="1"/>
          <p:nvPr/>
        </p:nvSpPr>
        <p:spPr>
          <a:xfrm>
            <a:off x="10397424" y="24015"/>
            <a:ext cx="1713230" cy="3261360"/>
          </a:xfrm>
          <a:prstGeom prst="rect">
            <a:avLst/>
          </a:prstGeom>
          <a:noFill/>
        </p:spPr>
        <p:txBody>
          <a:bodyPr wrap="none" rtlCol="0">
            <a:spAutoFit/>
          </a:bodyPr>
          <a:lstStyle/>
          <a:p>
            <a:r>
              <a:rPr lang="zh-CN" altLang="en-US" sz="8800" b="1" dirty="0">
                <a:solidFill>
                  <a:schemeClr val="bg1"/>
                </a:solidFill>
                <a:latin typeface="楷体" panose="02010609060101010101" pitchFamily="1" charset="-122"/>
                <a:ea typeface="楷体" panose="02010609060101010101" pitchFamily="1" charset="-122"/>
              </a:rPr>
              <a:t>五</a:t>
            </a:r>
          </a:p>
          <a:p>
            <a:r>
              <a:rPr lang="zh-CN" altLang="en-US" sz="6000" b="1" dirty="0">
                <a:solidFill>
                  <a:schemeClr val="bg1"/>
                </a:solidFill>
                <a:latin typeface="楷体" panose="02010609060101010101" pitchFamily="1" charset="-122"/>
                <a:ea typeface="楷体" panose="02010609060101010101" pitchFamily="1" charset="-122"/>
              </a:rPr>
              <a:t>语言</a:t>
            </a:r>
          </a:p>
          <a:p>
            <a:r>
              <a:rPr lang="zh-CN" altLang="en-US" sz="6000" b="1" dirty="0">
                <a:solidFill>
                  <a:schemeClr val="bg1"/>
                </a:solidFill>
                <a:latin typeface="楷体" panose="02010609060101010101" pitchFamily="1" charset="-122"/>
                <a:ea typeface="楷体" panose="02010609060101010101" pitchFamily="1" charset="-122"/>
              </a:rPr>
              <a:t>应用</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349823" y="508261"/>
            <a:ext cx="9816353" cy="6065520"/>
          </a:xfrm>
          <a:prstGeom prst="rect">
            <a:avLst/>
          </a:prstGeom>
          <a:noFill/>
        </p:spPr>
        <p:txBody>
          <a:bodyPr wrap="square" rtlCol="0">
            <a:spAutoFit/>
          </a:bodyPr>
          <a:lstStyle/>
          <a:p>
            <a:pPr algn="ctr"/>
            <a:r>
              <a:rPr lang="zh-CN" altLang="en-US" dirty="0" smtClean="0"/>
              <a:t> </a:t>
            </a:r>
            <a:r>
              <a:rPr lang="zh-CN" altLang="en-US" sz="3200" dirty="0" smtClean="0">
                <a:latin typeface="宋体" panose="02010600030101010101" pitchFamily="2" charset="-122"/>
                <a:ea typeface="宋体" panose="02010600030101010101" pitchFamily="2" charset="-122"/>
              </a:rPr>
              <a:t>戏剧与方言</a:t>
            </a:r>
            <a:r>
              <a:rPr lang="en-US" altLang="zh-CN" sz="3200" dirty="0" smtClean="0">
                <a:latin typeface="宋体" panose="02010600030101010101" pitchFamily="2" charset="-122"/>
                <a:ea typeface="宋体" panose="02010600030101010101" pitchFamily="2" charset="-122"/>
              </a:rPr>
              <a:t>[ </a:t>
            </a:r>
            <a:r>
              <a:rPr lang="zh-CN" altLang="en-US" sz="3200" dirty="0" smtClean="0">
                <a:latin typeface="宋体" panose="02010600030101010101" pitchFamily="2" charset="-122"/>
                <a:ea typeface="宋体" panose="02010600030101010101" pitchFamily="2" charset="-122"/>
              </a:rPr>
              <a:t>１</a:t>
            </a:r>
            <a:r>
              <a:rPr lang="en-US" altLang="zh-CN" sz="3200" dirty="0" smtClean="0">
                <a:latin typeface="宋体" panose="02010600030101010101" pitchFamily="2" charset="-122"/>
                <a:ea typeface="宋体" panose="02010600030101010101" pitchFamily="2" charset="-122"/>
              </a:rPr>
              <a:t>](</a:t>
            </a:r>
            <a:r>
              <a:rPr lang="zh-CN" altLang="en-US" sz="3200" dirty="0" smtClean="0">
                <a:latin typeface="宋体" panose="02010600030101010101" pitchFamily="2" charset="-122"/>
                <a:ea typeface="宋体" panose="02010600030101010101" pitchFamily="2" charset="-122"/>
              </a:rPr>
              <a:t>节选</a:t>
            </a:r>
            <a:r>
              <a:rPr lang="en-US" altLang="zh-CN" sz="32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侯宝林</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做一个相声演员啊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可不容易</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怎么</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起码的条件儿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得会说话</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这个条件倒很容易呀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谁不会说话呀</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说话跟说话不同啊</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怎么着</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你看一般人说话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只要把内容表达出来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让对方领会了就行啦</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那么说相声的呢</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相声它是艺术形式啊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就得用艺术语言</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噢</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它这个艺术语言跟一般人说话有很大的不同</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是啊</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相声的语言哪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它必须得精炼</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哎</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您看我们表演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说的是北京话</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是啊</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我们说的北京话不是一般北京话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是精炼的北京话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是经过了提炼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经过了艺术 加工</a:t>
            </a:r>
            <a:r>
              <a:rPr lang="en-US" altLang="zh-CN" sz="2000" dirty="0" smtClean="0">
                <a:latin typeface="宋体" panose="02010600030101010101" pitchFamily="2" charset="-122"/>
                <a:ea typeface="宋体" panose="02010600030101010101" pitchFamily="2" charset="-122"/>
              </a:rPr>
              <a: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021976" y="484094"/>
            <a:ext cx="10044953" cy="6187440"/>
          </a:xfrm>
          <a:prstGeom prst="rect">
            <a:avLst/>
          </a:prstGeom>
          <a:noFill/>
        </p:spPr>
        <p:txBody>
          <a:bodyPr wrap="square" rtlCol="0">
            <a:spAutoFit/>
          </a:bodyPr>
          <a:lstStyle/>
          <a:p>
            <a:r>
              <a:rPr lang="zh-CN" altLang="en-US" dirty="0" smtClean="0"/>
              <a:t> </a:t>
            </a:r>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相声台词儿啊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就是语言精炼</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相声语言的特点呢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就是短小精悍而逻辑性强</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对</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您看我们说的北京话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外埠观众他也听得懂</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噢</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这怎么回事</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经过了艺术加工了</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哦</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不像一般北京人说话那么啰唆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什么名词、副词、代词、动词、语气词、感叹词用得 那么多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啰里啰唆一大堆</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那么您给举个例子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要用这啰唆的北京话怎么说</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啰唆北京话</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那比如说吧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哥儿俩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住一个院里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一个在东房住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一个在西房住</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夜间都睡觉啦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忽然间那屋房门一响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这屋发觉啦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两个人一问一答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本来这点儿事几个 字就能解决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要用老北京话能说得啰里啰唆一大堆</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怎么说</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比方说夜间了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都睡觉了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忽然间那屋屋门一响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这屋发觉了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哟嗬</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哟嗬” </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啊</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先来个感叹词</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你瞧瞧这个</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哟嗬</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那屋‘咣当’一下子门响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黑更半夜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这是谁出来啦</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一声不言语呀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怪吓 人的</a:t>
            </a:r>
            <a:r>
              <a:rPr lang="en-US" altLang="zh-CN" sz="2000" dirty="0" smtClean="0">
                <a:latin typeface="宋体" panose="02010600030101010101" pitchFamily="2" charset="-122"/>
                <a:ea typeface="宋体" panose="02010600030101010101" pitchFamily="2" charset="-122"/>
              </a:rPr>
              <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852170" y="394970"/>
            <a:ext cx="10349230" cy="6492240"/>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嗬</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这一大套啊</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这回答也这么啰唆啦</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您哪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哥哥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您还没歇着哪</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我出来撒泡尿</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没有外人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您歇着您的吧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甭害怕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您哪</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这位比他还啰唆</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这位还关照他呢</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还要说什么</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黑更半夜的穿点儿衣裳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要不然就冻着可不是闹着玩的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明儿一发烧就得感 冒喽</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嗬</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不要紧的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哥哥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我这儿披着衣裳哪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撒完尿我赶紧就回去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您歇着您的 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有什么话咱们明儿见吧您</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这够多少字啦</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三百多字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要用精炼的北京话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说这点儿事情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分成四句话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用十六个字就解决 问题</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一句话用四个字</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哎</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怎么说呢</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那儿屋门一响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这儿发觉啦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这是谁呀</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四个字</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回答也四个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是我您哪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你干吗去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我撒泡尿</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哎</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这个省事多啦</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您听这个省事啊</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还有比这省事的呢</a:t>
            </a:r>
            <a:r>
              <a:rPr lang="en-US" altLang="zh-CN" sz="2000" dirty="0" smtClean="0">
                <a:latin typeface="宋体" panose="02010600030101010101" pitchFamily="2" charset="-122"/>
                <a:ea typeface="宋体" panose="02010600030101010101" pitchFamily="2" charset="-122"/>
              </a:rPr>
              <a:t>. </a:t>
            </a:r>
          </a:p>
          <a:p>
            <a:endParaRPr lang="en-US" altLang="zh-CN" sz="2000" dirty="0" smtClean="0">
              <a:latin typeface="宋体" panose="02010600030101010101" pitchFamily="2" charset="-122"/>
              <a:ea typeface="宋体" panose="02010600030101010101" pitchFamily="2"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425575" y="335915"/>
            <a:ext cx="9834880" cy="6187440"/>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sym typeface="+mn-ea"/>
              </a:rPr>
              <a:t>乙</a:t>
            </a:r>
            <a:r>
              <a:rPr lang="en-US" altLang="zh-CN" sz="2000" dirty="0" smtClean="0">
                <a:latin typeface="宋体" panose="02010600030101010101" pitchFamily="2" charset="-122"/>
                <a:ea typeface="宋体" panose="02010600030101010101" pitchFamily="2" charset="-122"/>
                <a:sym typeface="+mn-ea"/>
              </a:rPr>
              <a:t>:</a:t>
            </a:r>
            <a:r>
              <a:rPr lang="zh-CN" altLang="en-US" sz="2000" dirty="0" smtClean="0">
                <a:latin typeface="宋体" panose="02010600030101010101" pitchFamily="2" charset="-122"/>
                <a:ea typeface="宋体" panose="02010600030101010101" pitchFamily="2" charset="-122"/>
                <a:sym typeface="+mn-ea"/>
              </a:rPr>
              <a:t>哪儿的话</a:t>
            </a:r>
            <a:r>
              <a:rPr lang="en-US" altLang="zh-CN" sz="2000" dirty="0" smtClean="0">
                <a:latin typeface="宋体" panose="02010600030101010101" pitchFamily="2" charset="-122"/>
                <a:ea typeface="宋体" panose="02010600030101010101" pitchFamily="2" charset="-122"/>
                <a:sym typeface="+mn-ea"/>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sym typeface="+mn-ea"/>
              </a:rPr>
              <a:t>甲</a:t>
            </a:r>
            <a:r>
              <a:rPr lang="en-US" altLang="zh-CN" sz="2000" dirty="0" smtClean="0">
                <a:latin typeface="宋体" panose="02010600030101010101" pitchFamily="2" charset="-122"/>
                <a:ea typeface="宋体" panose="02010600030101010101" pitchFamily="2" charset="-122"/>
                <a:sym typeface="+mn-ea"/>
              </a:rPr>
              <a:t>:</a:t>
            </a:r>
            <a:r>
              <a:rPr lang="zh-CN" altLang="en-US" sz="2000" dirty="0" smtClean="0">
                <a:latin typeface="宋体" panose="02010600030101010101" pitchFamily="2" charset="-122"/>
                <a:ea typeface="宋体" panose="02010600030101010101" pitchFamily="2" charset="-122"/>
                <a:sym typeface="+mn-ea"/>
              </a:rPr>
              <a:t>山东话</a:t>
            </a:r>
            <a:r>
              <a:rPr lang="en-US" altLang="zh-CN" sz="2000" dirty="0" smtClean="0">
                <a:latin typeface="宋体" panose="02010600030101010101" pitchFamily="2" charset="-122"/>
                <a:ea typeface="宋体" panose="02010600030101010101" pitchFamily="2" charset="-122"/>
                <a:sym typeface="+mn-ea"/>
              </a:rPr>
              <a:t>.</a:t>
            </a:r>
            <a:r>
              <a:rPr lang="zh-CN" altLang="en-US" sz="2000" dirty="0" smtClean="0">
                <a:latin typeface="宋体" panose="02010600030101010101" pitchFamily="2" charset="-122"/>
                <a:ea typeface="宋体" panose="02010600030101010101" pitchFamily="2" charset="-122"/>
                <a:sym typeface="+mn-ea"/>
              </a:rPr>
              <a:t>山东人要说这点儿事情</a:t>
            </a:r>
            <a:r>
              <a:rPr lang="en-US" altLang="zh-CN" sz="2000" dirty="0" smtClean="0">
                <a:latin typeface="宋体" panose="02010600030101010101" pitchFamily="2" charset="-122"/>
                <a:ea typeface="宋体" panose="02010600030101010101" pitchFamily="2" charset="-122"/>
                <a:sym typeface="+mn-ea"/>
              </a:rPr>
              <a:t>,</a:t>
            </a:r>
            <a:r>
              <a:rPr lang="zh-CN" altLang="en-US" sz="2000" dirty="0" smtClean="0">
                <a:latin typeface="宋体" panose="02010600030101010101" pitchFamily="2" charset="-122"/>
                <a:ea typeface="宋体" panose="02010600030101010101" pitchFamily="2" charset="-122"/>
                <a:sym typeface="+mn-ea"/>
              </a:rPr>
              <a:t>同是四句话</a:t>
            </a:r>
            <a:r>
              <a:rPr lang="en-US" altLang="zh-CN" sz="2000" dirty="0" smtClean="0">
                <a:latin typeface="宋体" panose="02010600030101010101" pitchFamily="2" charset="-122"/>
                <a:ea typeface="宋体" panose="02010600030101010101" pitchFamily="2" charset="-122"/>
                <a:sym typeface="+mn-ea"/>
              </a:rPr>
              <a:t>,</a:t>
            </a:r>
            <a:r>
              <a:rPr lang="zh-CN" altLang="en-US" sz="2000" dirty="0" smtClean="0">
                <a:latin typeface="宋体" panose="02010600030101010101" pitchFamily="2" charset="-122"/>
                <a:ea typeface="宋体" panose="02010600030101010101" pitchFamily="2" charset="-122"/>
                <a:sym typeface="+mn-ea"/>
              </a:rPr>
              <a:t>用十二个字就行啦</a:t>
            </a:r>
            <a:r>
              <a:rPr lang="en-US" altLang="zh-CN" sz="2000" dirty="0" smtClean="0">
                <a:latin typeface="宋体" panose="02010600030101010101" pitchFamily="2" charset="-122"/>
                <a:ea typeface="宋体" panose="02010600030101010101" pitchFamily="2" charset="-122"/>
                <a:sym typeface="+mn-ea"/>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sym typeface="+mn-ea"/>
              </a:rPr>
              <a:t>乙</a:t>
            </a:r>
            <a:r>
              <a:rPr lang="en-US" altLang="zh-CN" sz="2000" dirty="0" smtClean="0">
                <a:latin typeface="宋体" panose="02010600030101010101" pitchFamily="2" charset="-122"/>
                <a:ea typeface="宋体" panose="02010600030101010101" pitchFamily="2" charset="-122"/>
                <a:sym typeface="+mn-ea"/>
              </a:rPr>
              <a:t>:</a:t>
            </a:r>
            <a:r>
              <a:rPr lang="zh-CN" altLang="en-US" sz="2000" dirty="0" smtClean="0">
                <a:latin typeface="宋体" panose="02010600030101010101" pitchFamily="2" charset="-122"/>
                <a:ea typeface="宋体" panose="02010600030101010101" pitchFamily="2" charset="-122"/>
                <a:sym typeface="+mn-ea"/>
              </a:rPr>
              <a:t>十二个字</a:t>
            </a:r>
            <a:r>
              <a:rPr lang="en-US" altLang="zh-CN" sz="2000" dirty="0" smtClean="0">
                <a:latin typeface="宋体" panose="02010600030101010101" pitchFamily="2" charset="-122"/>
                <a:ea typeface="宋体" panose="02010600030101010101" pitchFamily="2" charset="-122"/>
                <a:sym typeface="+mn-ea"/>
              </a:rPr>
              <a:t>······</a:t>
            </a:r>
            <a:r>
              <a:rPr lang="zh-CN" altLang="en-US" sz="2000" dirty="0" smtClean="0">
                <a:latin typeface="宋体" panose="02010600030101010101" pitchFamily="2" charset="-122"/>
                <a:ea typeface="宋体" panose="02010600030101010101" pitchFamily="2" charset="-122"/>
                <a:sym typeface="+mn-ea"/>
              </a:rPr>
              <a:t>噢</a:t>
            </a:r>
            <a:r>
              <a:rPr lang="en-US" altLang="zh-CN" sz="2000" dirty="0" smtClean="0">
                <a:latin typeface="宋体" panose="02010600030101010101" pitchFamily="2" charset="-122"/>
                <a:ea typeface="宋体" panose="02010600030101010101" pitchFamily="2" charset="-122"/>
                <a:sym typeface="+mn-ea"/>
              </a:rPr>
              <a:t>! </a:t>
            </a:r>
            <a:r>
              <a:rPr lang="zh-CN" altLang="en-US" sz="2000" dirty="0" smtClean="0">
                <a:latin typeface="宋体" panose="02010600030101010101" pitchFamily="2" charset="-122"/>
                <a:ea typeface="宋体" panose="02010600030101010101" pitchFamily="2" charset="-122"/>
                <a:sym typeface="+mn-ea"/>
              </a:rPr>
              <a:t>三个字一句啦</a:t>
            </a:r>
            <a:r>
              <a:rPr lang="en-US" altLang="zh-CN" sz="2000" dirty="0" smtClean="0">
                <a:latin typeface="宋体" panose="02010600030101010101" pitchFamily="2" charset="-122"/>
                <a:ea typeface="宋体" panose="02010600030101010101" pitchFamily="2" charset="-122"/>
                <a:sym typeface="+mn-ea"/>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哎</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怎么说呢</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山东话啊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那儿屋门一响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这儿发觉一问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这是谁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学山东话</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三个字</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回答也三个字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这是我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上哪去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上便所</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这个更省事啦</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还有比这省事的</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哪儿的话</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上海话</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上海</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上海人说话呀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八个字就够了</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两个字一句</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哎</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那怎么说呀</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那儿屋门一响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这儿发觉一问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学上海话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啥人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啥去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撒尿</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嘿</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这有点儿意思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省事多喽</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还有比这省事的哪</a:t>
            </a:r>
            <a:r>
              <a:rPr lang="en-US" altLang="zh-CN" sz="2000" dirty="0" smtClean="0">
                <a:latin typeface="宋体" panose="02010600030101010101" pitchFamily="2" charset="-122"/>
                <a:ea typeface="宋体" panose="02010600030101010101" pitchFamily="2" charset="-122"/>
              </a:rPr>
              <a:t>.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425575" y="403225"/>
            <a:ext cx="9732645" cy="5882640"/>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还有比这省事的</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哪儿的话</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河南话</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河南</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河南人说话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说这点事情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四个字就解决</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一个字一句</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哎</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那怎么说</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那儿屋门一响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这儿发觉一问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学河南话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溺</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嗐</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您说的是各地的方言</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各地有各地的方言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各地有各地的艺术</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是啊</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说相声就用北京话</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那是啊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相声是北京的土产嘛</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可是不归土产公司那边儿卖</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地方剧的一种</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北京的地方戏曲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相声、单弦、京戏</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京戏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就带着地名儿哪嘛</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京戏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它不管剧中人是什么地方人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他唱出来也是按照北京音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北京味儿</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00953" y="779929"/>
            <a:ext cx="10703859" cy="501675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比如说京剧唱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空城计</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主角儿是诸葛亮</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诸葛亮念白是这味儿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把你这大胆的马谡哇</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临行之时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山人怎样嘱咐与你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叫 你靠山近水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安营扎寨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怎么不听山人之言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偏偏在这山上扎营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只恐街亭难保</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嗯</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是北京味儿</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原来诸葛亮不是北京人</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诸葛亮是山东人呢</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山东人说话什么味儿</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什么味儿</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山东人说话都这味儿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学山东话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我说三哥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你上哪儿去啦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我上北边 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上北边儿干什么去啦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上北边那个地场找个人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你没事吗</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咱一道去要吧</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这就是山东话呀</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可京戏里的诸葛亮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一点儿这味儿也没有</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那是怎么回事啊</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有这味就不好听啦</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诸葛亮坐大帐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拿起令箭一派将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山东味儿的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学山东话</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我说马谡哪去啦</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马谡上哪个地方去啦</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马谡听令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马谡过来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也这味儿</a:t>
            </a:r>
            <a:r>
              <a:rPr lang="en-US" altLang="zh-CN" sz="2000" dirty="0" smtClean="0">
                <a:latin typeface="宋体" panose="02010600030101010101" pitchFamily="2" charset="-122"/>
                <a:ea typeface="宋体" panose="02010600030101010101" pitchFamily="2" charset="-122"/>
              </a:rPr>
              <a:t>. </a:t>
            </a:r>
            <a:endParaRPr lang="en-US" altLang="zh-CN" sz="2000" dirty="0">
              <a:latin typeface="宋体" panose="02010600030101010101" pitchFamily="2" charset="-122"/>
              <a:ea typeface="宋体" panose="02010600030101010101" pitchFamily="2"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833718" y="578223"/>
            <a:ext cx="10515600" cy="594008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叫你去镇守街亭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你可敢去呀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丞相你说什么</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不是镇守街亭吗</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小意思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没 大关系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告诉你说吧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交给我你就好吧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马谡我告诉你说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那个街亭虽小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关系重 大</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街亭要是一丢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咱们大家全都玩完啦</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这像话吗</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要这味儿就不行了嘛</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要这么唱就不叫京戏啦</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京戏不管剧中人是山东的、山西的都不管</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剧中人也有山西人哪</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关云长</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是啊</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你比如京戏唱这个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古城会</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关公戏</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关公唱这个“吹腔”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唱起来是这个味儿</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怎么唱啊</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学唱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叫马童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你与爷忙把路引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大摇大摆走进了古城</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京字京韵</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一点儿山西味儿也没有啦</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对</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叫板也是这样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马童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抬、刀、备、马</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954741" y="282387"/>
            <a:ext cx="10313895" cy="6247864"/>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有劲</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可是山西人说话没这么硬</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山西人说话什么味儿啊</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说出来那么温柔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那么缓和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那么好听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山西人说话都这味儿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学晋中话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老王</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你上哪儿啦</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近些来生意很好吧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没有事到我们家去吃饭吧</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这个语言呢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非常柔和</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京戏里头关云长要这味儿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可就没劲儿啦</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那是啊</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一叫板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学晋中话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马童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抬刀带马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咱们一块儿出去吃饭吧</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嗐</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也没有这么唱的呀</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是吧</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啊</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各地的地方戏呀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都是按照当地的方言去发展</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北方的这些地方戏呀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我们北方人都听得懂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南方人有时候听着差一点儿</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是啊</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它是语言关系</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对呀</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到南方啊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有很多剧种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我们北方人听不懂</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是吗</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到上海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有沪剧呀</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95082" y="510988"/>
            <a:ext cx="10152530" cy="594008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上海本滩的</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沪剧</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你要不懂上海话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你就不知道他那儿说的什么话</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是吗</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这沪剧您会唱吗</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会唱啊</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您可以唱几句</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这儿唱两句</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这儿唱两句有人听得懂吗</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您唱两句</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南方人听得懂</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对</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北方人听不懂</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您唱</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唱出来这味儿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学唱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我与你是两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”这什么词儿这是</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我不知道</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你不懂上海话</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这听不懂</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我去过上海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刚一到那儿的时候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我也不懂</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是啊</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不知道他唱的是什么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慢慢学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就行啦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你要是不学上海话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在上海待着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那可别 扭啦</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是啊</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833718" y="416859"/>
            <a:ext cx="10300447" cy="6155531"/>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说话就闹误会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人家说是这么一个意思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你体会呢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另外一个意思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我刚到上海 那会儿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我到理发馆去刮刮脸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洗洗头吧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闹笑话啦</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怎么</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它名词不一样啊</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刮脸</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刮脸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他们叫“修面”</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修面</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到上海我修面</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修面</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就是刮脸</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洗头呢</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洗头啊</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那你一听就得害怕</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怎么</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他们叫“汰头”</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打头</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洗什么东西都叫“汰”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咱们说“洗一洗”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他们说“汰一汰”</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洗什么就叫“汰”</a:t>
            </a:r>
            <a:endParaRPr lang="en-US" altLang="zh-CN" sz="2000" dirty="0" smtClean="0">
              <a:latin typeface="宋体" panose="02010600030101010101" pitchFamily="2" charset="-122"/>
              <a:ea typeface="宋体" panose="02010600030101010101" pitchFamily="2" charset="-122"/>
            </a:endParaRPr>
          </a:p>
          <a:p>
            <a:r>
              <a:rPr lang="en-US" altLang="zh-CN" dirty="0" smtClean="0"/>
              <a:t>.</a:t>
            </a:r>
            <a:r>
              <a:rPr lang="zh-CN" altLang="en-US" dirty="0" smtClean="0"/>
              <a:t>甲</a:t>
            </a:r>
            <a:r>
              <a:rPr lang="en-US" altLang="zh-CN" dirty="0" smtClean="0"/>
              <a:t>:</a:t>
            </a:r>
            <a:r>
              <a:rPr lang="zh-CN" altLang="en-US" dirty="0" smtClean="0"/>
              <a:t>哎</a:t>
            </a:r>
            <a:r>
              <a:rPr lang="en-US" altLang="zh-CN" dirty="0" smtClean="0"/>
              <a:t>. </a:t>
            </a:r>
          </a:p>
          <a:p>
            <a:r>
              <a:rPr lang="zh-CN" altLang="en-US" dirty="0" smtClean="0"/>
              <a:t>乙</a:t>
            </a:r>
            <a:r>
              <a:rPr lang="en-US" altLang="zh-CN" dirty="0" smtClean="0"/>
              <a:t>:</a:t>
            </a:r>
            <a:r>
              <a:rPr lang="zh-CN" altLang="en-US" dirty="0" smtClean="0"/>
              <a:t>咱们洗洗手绢儿</a:t>
            </a:r>
            <a:r>
              <a:rPr lang="en-US" altLang="zh-CN" dirty="0" smtClean="0"/>
              <a:t>. </a:t>
            </a:r>
          </a:p>
          <a:p>
            <a:r>
              <a:rPr lang="zh-CN" altLang="en-US" dirty="0" smtClean="0"/>
              <a:t>甲</a:t>
            </a:r>
            <a:r>
              <a:rPr lang="en-US" altLang="zh-CN" dirty="0" smtClean="0"/>
              <a:t>:</a:t>
            </a:r>
            <a:r>
              <a:rPr lang="zh-CN" altLang="en-US" dirty="0" smtClean="0"/>
              <a:t>叫“汰汰绢头”</a:t>
            </a:r>
            <a:r>
              <a:rPr lang="en-US" altLang="zh-CN" dirty="0" smtClean="0"/>
              <a:t>.(</a:t>
            </a:r>
            <a:r>
              <a:rPr lang="zh-CN" altLang="en-US" dirty="0" smtClean="0"/>
              <a:t>学上海话</a:t>
            </a:r>
            <a:r>
              <a:rPr lang="en-US" altLang="zh-CN" dirty="0" smtClean="0"/>
              <a:t>) </a:t>
            </a:r>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55675" y="564515"/>
            <a:ext cx="9841865" cy="5455920"/>
          </a:xfrm>
          <a:prstGeom prst="rect">
            <a:avLst/>
          </a:prstGeom>
          <a:noFill/>
        </p:spPr>
        <p:txBody>
          <a:bodyPr wrap="square" rtlCol="0">
            <a:spAutoFit/>
          </a:bodyPr>
          <a:lstStyle/>
          <a:p>
            <a:pPr algn="ctr"/>
            <a:r>
              <a:rPr lang="zh-CN" altLang="en-US" dirty="0" smtClean="0"/>
              <a:t> </a:t>
            </a:r>
            <a:r>
              <a:rPr lang="zh-CN" altLang="en-US" sz="3200" b="1" dirty="0" smtClean="0">
                <a:latin typeface="宋体" panose="02010600030101010101" pitchFamily="2" charset="-122"/>
                <a:ea typeface="宋体" panose="02010600030101010101" pitchFamily="2" charset="-122"/>
              </a:rPr>
              <a:t>我怎样学习语言</a:t>
            </a:r>
            <a:r>
              <a:rPr lang="en-US" altLang="zh-CN" sz="2000" baseline="30000" dirty="0" smtClean="0">
                <a:latin typeface="宋体" panose="02010600030101010101" pitchFamily="2" charset="-122"/>
                <a:ea typeface="宋体" panose="02010600030101010101" pitchFamily="2" charset="-122"/>
              </a:rPr>
              <a:t>[ </a:t>
            </a:r>
            <a:r>
              <a:rPr lang="zh-CN" altLang="en-US" sz="2000" baseline="30000" dirty="0" smtClean="0">
                <a:latin typeface="宋体" panose="02010600030101010101" pitchFamily="2" charset="-122"/>
                <a:ea typeface="宋体" panose="02010600030101010101" pitchFamily="2" charset="-122"/>
              </a:rPr>
              <a:t>１</a:t>
            </a:r>
            <a:r>
              <a:rPr lang="en-US" altLang="zh-CN" sz="2000" baseline="30000" dirty="0" smtClean="0">
                <a:latin typeface="宋体" panose="02010600030101010101" pitchFamily="2" charset="-122"/>
                <a:ea typeface="宋体" panose="02010600030101010101" pitchFamily="2" charset="-122"/>
              </a:rPr>
              <a:t>]</a:t>
            </a:r>
          </a:p>
          <a:p>
            <a:pPr algn="ctr"/>
            <a:r>
              <a:rPr lang="zh-CN" altLang="en-US" sz="2000" dirty="0" smtClean="0">
                <a:latin typeface="宋体" panose="02010600030101010101" pitchFamily="2" charset="-122"/>
                <a:ea typeface="宋体" panose="02010600030101010101" pitchFamily="2" charset="-122"/>
              </a:rPr>
              <a:t>老舍</a:t>
            </a:r>
            <a:r>
              <a:rPr lang="en-US" altLang="zh-CN" sz="2000" baseline="30000" dirty="0" smtClean="0">
                <a:latin typeface="宋体" panose="02010600030101010101" pitchFamily="2" charset="-122"/>
                <a:ea typeface="宋体" panose="02010600030101010101" pitchFamily="2" charset="-122"/>
              </a:rPr>
              <a:t>[ </a:t>
            </a:r>
            <a:r>
              <a:rPr lang="zh-CN" altLang="en-US" sz="2000" baseline="30000" dirty="0" smtClean="0">
                <a:latin typeface="宋体" panose="02010600030101010101" pitchFamily="2" charset="-122"/>
                <a:ea typeface="宋体" panose="02010600030101010101" pitchFamily="2" charset="-122"/>
              </a:rPr>
              <a:t>２</a:t>
            </a:r>
            <a:r>
              <a:rPr lang="en-US" altLang="zh-CN" sz="2000" baseline="30000" dirty="0" smtClean="0">
                <a:latin typeface="宋体" panose="02010600030101010101" pitchFamily="2" charset="-122"/>
                <a:ea typeface="宋体" panose="02010600030101010101" pitchFamily="2" charset="-122"/>
              </a:rPr>
              <a:t>]</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二十多年前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我开始学习用白话写文章的时候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我犯了两个错儿</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以前用惯了文言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乍一用白话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我就像小孩子刚得到一件新玩艺儿那样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拼命地玩 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那时候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我以为只要把白话中的俏皮话儿凑在一处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就可以成为好文章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并不考虑那 些俏皮话儿到底有什么作用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也不管它们是否被放在最合适的地方</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我想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在刚刚学习写作的人们里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可能有不少人也会犯我所犯过的毛病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在这儿谈 一谈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也许是有好处的</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经过一个相当长的期间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我才慢慢明白过来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原来语言的运用是要看事行事的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 们用什么话语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是决定于我们写什么的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比方说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我们今天要写一篇什么报告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我们就须 用简单的、明确的、清楚的语言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不慌不忙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有条有理地去写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光说俏皮话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不会写成一篇 好报告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反之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我们要写一篇小说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我们就应当用更活泼、更带情感色彩的语言了</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假若我们是写小说或剧本中的对话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我们的语言便决定于描写的那一个人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我们的人物应当有不同的性格、职业、文化水平等等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他们的话语必定不能像由作家包 办的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都用一个口气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一个调调儿说出来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作家必须先胸有成竹地知道了人物的一切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 后设身处地地写出人物的话语来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一个作家实在就是个全能的演员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能用一支笔写出 王二、张三与李四的语言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而且都写得恰如其人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对话就是人物的性格等等的自我介绍</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438835" y="1089212"/>
            <a:ext cx="8431306" cy="5324535"/>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什么</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汰汰绢头”</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汰汰绢头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洗洗大褂</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叫“汰汰长衫”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学上海话</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汰汰长衫</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长衫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我刚一到上海的时候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我想我得刮刮脸呢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我就到理发馆去啦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我说</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掌柜的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你给我拾掇拾掇这个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指头</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你干吗还比画着说呀</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我怕他听不懂啊</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人家怎么样</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乐我啦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学上海话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好格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侬坐屋来呀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什么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让侬坐屋来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我坐屋 里</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我说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我没在街上啊</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是在屋里哪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是要侬坐屋来</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怎么句话呀</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怎么句话呀</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是让我坐下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坐下怎么叫“屋里”呀</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言语不同嘛</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143000" y="699247"/>
            <a:ext cx="9291918" cy="5632311"/>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给我刮脸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刮完脸呢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把椅子推起来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我在前边这儿坐着</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是啊</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他在后边儿站着啊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他指着我脑袋问我</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问什么</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学上海话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喏</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侬汰一汰好不哦</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要打你</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我一想新中国成立以后不准打人啦</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在这儿刮刮脸还得打我一顿哪</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你可以问一问他呀</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我很不高兴地问他了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你是就打我一个呀</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还是来的几位全打呀</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他说什么</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他说啦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一样了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统统汰了</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统统打</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我一想统统全打呀</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您怎么样</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咱也别给破坏这规矩呀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那就打吧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一会儿给我洗头、吹风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临完拿镜 子一照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告诉我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好啦</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好啦</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好了您怎么不打我呀</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156447" y="1062318"/>
            <a:ext cx="10031506" cy="5638800"/>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他说什么</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学上海话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汰过啦</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打过啦</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打过啦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我怎么一点儿不疼啊</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嗐</a:t>
            </a:r>
            <a:r>
              <a:rPr lang="en-US" altLang="zh-CN" sz="2000" dirty="0" smtClean="0">
                <a:latin typeface="宋体" panose="02010600030101010101" pitchFamily="2" charset="-122"/>
                <a:ea typeface="宋体" panose="02010600030101010101" pitchFamily="2" charset="-122"/>
              </a:rPr>
              <a:t>.</a:t>
            </a:r>
          </a:p>
          <a:p>
            <a:endParaRPr lang="en-US" altLang="zh-CN" sz="2000" dirty="0">
              <a:latin typeface="宋体" panose="02010600030101010101" pitchFamily="2" charset="-122"/>
              <a:ea typeface="宋体" panose="02010600030101010101" pitchFamily="2" charset="-122"/>
            </a:endParaRPr>
          </a:p>
          <a:p>
            <a:endParaRPr lang="en-US" altLang="zh-CN" sz="2000" dirty="0" smtClean="0">
              <a:latin typeface="宋体" panose="02010600030101010101" pitchFamily="2" charset="-122"/>
              <a:ea typeface="宋体" panose="02010600030101010101" pitchFamily="2" charset="-122"/>
            </a:endParaRPr>
          </a:p>
          <a:p>
            <a:endParaRPr lang="en-US" altLang="zh-CN" sz="2000" dirty="0">
              <a:latin typeface="宋体" panose="02010600030101010101" pitchFamily="2" charset="-122"/>
              <a:ea typeface="宋体" panose="02010600030101010101" pitchFamily="2" charset="-122"/>
            </a:endParaRPr>
          </a:p>
          <a:p>
            <a:r>
              <a:rPr lang="zh-CN" altLang="en-US" sz="2400" b="1" dirty="0" smtClean="0">
                <a:latin typeface="宋体" panose="02010600030101010101" pitchFamily="2" charset="-122"/>
                <a:ea typeface="宋体" panose="02010600030101010101" pitchFamily="2" charset="-122"/>
              </a:rPr>
              <a:t>注释：</a:t>
            </a: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选自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侯宝林相声精选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侯宝林著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北方文艺出版社</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１９９４年版</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侯宝林</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１９１７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１９９３年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中国相声第六代演员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满族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天津人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先学演京剧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后改 说相声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１９４０年起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与郭启儒搭档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合演对口相声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侯宝林是极负盛名的表演艺术家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注 重相声的理论研究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著有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相声溯源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相声艺术论集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被誉为相声界的一代宗师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侯宝林的相声语言简洁精炼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生动明快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幽默风趣而又逻辑性强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因而在他表演的相声中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很难 找出一句废话乃至一个多余的字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他的学唱以惟妙惟肖、韵味醇厚、风格鲜明、优美动听、 稳重大方、不贫不媚而扬名曲坛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他的代表节目有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改行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关公战秦琼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戏剧杂谈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戏剧 与方言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a:t>
            </a:r>
          </a:p>
          <a:p>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788459" y="1062318"/>
            <a:ext cx="7355541" cy="3474720"/>
          </a:xfrm>
          <a:prstGeom prst="rect">
            <a:avLst/>
          </a:prstGeom>
          <a:noFill/>
        </p:spPr>
        <p:txBody>
          <a:bodyPr wrap="square" rtlCol="0">
            <a:spAutoFit/>
          </a:bodyPr>
          <a:lstStyle/>
          <a:p>
            <a:r>
              <a:rPr lang="zh-CN" altLang="en-US" sz="2400" b="1" dirty="0" smtClean="0">
                <a:latin typeface="宋体" panose="02010600030101010101" pitchFamily="2" charset="-122"/>
                <a:ea typeface="宋体" panose="02010600030101010101" pitchFamily="2" charset="-122"/>
              </a:rPr>
              <a:t>评析</a:t>
            </a:r>
          </a:p>
          <a:p>
            <a:r>
              <a:rPr lang="zh-CN" altLang="en-US" sz="2000" dirty="0" smtClean="0">
                <a:latin typeface="宋体" panose="02010600030101010101" pitchFamily="2" charset="-122"/>
                <a:ea typeface="宋体" panose="02010600030101010101" pitchFamily="2" charset="-122"/>
              </a:rPr>
              <a:t>侯宝林在创作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戏剧与方言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赋予了这段相声以新的思想内容和积极的社会意义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即 通过生动幽默的语言、诙谐细致的比较、绘声绘色的讲解、惟妙惟肖的学唱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逼真形象地表现 了地方方言的不同特色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并用“误会”“打岔”“谐音”等艺术手法制造笑料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抖出一个又一个令 人开心又耐人寻味的“包袱”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在欢笑声中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潜移默化地宣传了汉语规范化及推广应用普通话 的重要意义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语言的繁简对比层层递进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步步紧缩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连锁的“包袱”自然生动又鲜明风趣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 而有着极强的艺术感染力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整段相声语言精炼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列举得当</a:t>
            </a:r>
            <a:r>
              <a:rPr lang="en-US" altLang="zh-CN" sz="2000" dirty="0" smtClean="0">
                <a:latin typeface="宋体" panose="02010600030101010101" pitchFamily="2" charset="-122"/>
                <a:ea typeface="宋体" panose="02010600030101010101" pitchFamily="2" charset="-122"/>
              </a:rPr>
              <a:t>.</a:t>
            </a:r>
          </a:p>
          <a:p>
            <a:endParaRPr lang="zh-CN" alt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847165" y="1035424"/>
            <a:ext cx="10582835" cy="4462760"/>
          </a:xfrm>
          <a:prstGeom prst="rect">
            <a:avLst/>
          </a:prstGeom>
          <a:noFill/>
        </p:spPr>
        <p:txBody>
          <a:bodyPr wrap="square" rtlCol="0">
            <a:spAutoFit/>
          </a:bodyPr>
          <a:lstStyle/>
          <a:p>
            <a:pPr algn="ctr"/>
            <a:r>
              <a:rPr lang="zh-CN" altLang="en-US" sz="3200" dirty="0" smtClean="0">
                <a:latin typeface="宋体" panose="02010600030101010101" pitchFamily="2" charset="-122"/>
                <a:ea typeface="宋体" panose="02010600030101010101" pitchFamily="2" charset="-122"/>
              </a:rPr>
              <a:t>母语思维的八大特点</a:t>
            </a:r>
            <a:r>
              <a:rPr lang="en-US" altLang="zh-CN" sz="3200" dirty="0" smtClean="0">
                <a:latin typeface="宋体" panose="02010600030101010101" pitchFamily="2" charset="-122"/>
                <a:ea typeface="宋体" panose="02010600030101010101" pitchFamily="2" charset="-122"/>
              </a:rPr>
              <a:t>[ </a:t>
            </a:r>
            <a:r>
              <a:rPr lang="zh-CN" altLang="en-US" sz="3200" dirty="0" smtClean="0">
                <a:latin typeface="宋体" panose="02010600030101010101" pitchFamily="2" charset="-122"/>
                <a:ea typeface="宋体" panose="02010600030101010101" pitchFamily="2" charset="-122"/>
              </a:rPr>
              <a:t>１</a:t>
            </a:r>
            <a:r>
              <a:rPr lang="en-US" altLang="zh-CN" sz="3200" dirty="0" smtClean="0">
                <a:latin typeface="宋体" panose="02010600030101010101" pitchFamily="2" charset="-122"/>
                <a:ea typeface="宋体" panose="02010600030101010101" pitchFamily="2" charset="-122"/>
              </a:rPr>
              <a:t>] </a:t>
            </a:r>
          </a:p>
          <a:p>
            <a:pPr algn="ctr"/>
            <a:r>
              <a:rPr lang="zh-CN" altLang="en-US" sz="2000" dirty="0" smtClean="0">
                <a:latin typeface="宋体" panose="02010600030101010101" pitchFamily="2" charset="-122"/>
                <a:ea typeface="宋体" panose="02010600030101010101" pitchFamily="2" charset="-122"/>
              </a:rPr>
              <a:t>陈果安</a:t>
            </a:r>
            <a:r>
              <a:rPr lang="zh-CN" altLang="en-US" sz="3200" dirty="0" smtClean="0">
                <a:latin typeface="宋体" panose="02010600030101010101" pitchFamily="2" charset="-122"/>
                <a:ea typeface="宋体" panose="02010600030101010101" pitchFamily="2" charset="-122"/>
              </a:rPr>
              <a:t> </a:t>
            </a:r>
            <a:endParaRPr lang="en-US" altLang="zh-CN" sz="32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语言不仅仅是交际的工具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同时也是人类的家园、人类存在的依据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人创造了语言</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反过来又受到语言的制约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语言成了客体之外的另一种现实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它是人和客体之间的唯 一中介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人生活在语言之中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他不能离开语言而直接面对客体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从这一点看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我们的写 作离不开母语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写作思维也就是一种母语思维</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    研究和总结我们运用母语进行写作是一件非常有意思的事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它至少有利于我们更 为深刻地理解汉语写作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刘海涛在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文体创作中的母语思维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一文中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对此作了非常有意 义的探索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他指出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无论叙事性话语、抒情性话语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还是议论性话语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母语思维的本质特 征和结构要素都在它们的生成过程发生显在或潜在的影响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母语思维中的“象性原则” “并置原则”“对偶原则”“殿后原则”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能导致汉语文本独特的语言结构和形式要素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我同 意他的观点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再补充三条原则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铺排原则”“凝练原则”“声律原则”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并加上“方言”加以综 合论述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以期引起人们对此的关注</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806824" y="874058"/>
            <a:ext cx="10367682" cy="4114800"/>
          </a:xfrm>
          <a:prstGeom prst="rect">
            <a:avLst/>
          </a:prstGeom>
          <a:noFill/>
        </p:spPr>
        <p:txBody>
          <a:bodyPr wrap="square" rtlCol="0">
            <a:spAutoFit/>
          </a:bodyPr>
          <a:lstStyle/>
          <a:p>
            <a:r>
              <a:rPr lang="en-US" altLang="zh-CN" sz="2400" b="1" dirty="0" smtClean="0">
                <a:latin typeface="宋体" panose="02010600030101010101" pitchFamily="2" charset="-122"/>
                <a:ea typeface="宋体" panose="02010600030101010101" pitchFamily="2" charset="-122"/>
              </a:rPr>
              <a:t>1</a:t>
            </a:r>
            <a:r>
              <a:rPr lang="zh-CN" altLang="en-US" sz="2400" b="1" dirty="0" smtClean="0">
                <a:latin typeface="宋体" panose="02010600030101010101" pitchFamily="2" charset="-122"/>
                <a:ea typeface="宋体" panose="02010600030101010101" pitchFamily="2" charset="-122"/>
              </a:rPr>
              <a:t>象性原则</a:t>
            </a:r>
            <a:endParaRPr lang="en-US" altLang="zh-CN" sz="2400" b="1" dirty="0" smtClean="0">
              <a:latin typeface="宋体" panose="02010600030101010101" pitchFamily="2" charset="-122"/>
              <a:ea typeface="宋体" panose="02010600030101010101" pitchFamily="2" charset="-122"/>
            </a:endParaRPr>
          </a:p>
          <a:p>
            <a:r>
              <a:rPr lang="zh-CN" altLang="en-US" dirty="0" smtClean="0"/>
              <a:t>        </a:t>
            </a:r>
            <a:r>
              <a:rPr lang="zh-CN" altLang="en-US" sz="2000" dirty="0" smtClean="0">
                <a:latin typeface="宋体" panose="02010600030101010101" pitchFamily="2" charset="-122"/>
                <a:ea typeface="宋体" panose="02010600030101010101" pitchFamily="2" charset="-122"/>
              </a:rPr>
              <a:t>艺术家石虎在他的论文中指出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汉字不仅仅是思维的符号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它的亚文字图式符号所 具有的趋象性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潜藏汉民族的思维方式和诗意本源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字象是汉字的灵魂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汉字字象的思 维意义是绝对的</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     徐通锵在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语言论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把母语思维的特性具体概括为“比类取象”和“援物比类”的 “两点论”思维方式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他指出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这一思维方式广泛渗透于各个领域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明显地不同于印欧语言 的“三段式”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古典文学中的比、兴就是这种方式的一种具体表现”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在‘类’与‘象’这两个点之间建立联想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用比喻、例证的方法来说明事物的性质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以达到‘尽意’的目的”</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    他们这种见解可以说是非常精到的</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    汉字具有世界上其他语言所不具备的象形、指事、会意等用字和造字功能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这种以 视、形为基础的文字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与西方以听、声为基础的拼音文字不同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它的一个字往往可以代表、 概括、象征生活中的某一具体事物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我们在运用这些文字进行思维和表达时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不仅能感 觉到这些文字的意义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同时在心中还能浮现出相应的表象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催发出汉语话语的意象化 特征</a:t>
            </a:r>
            <a:r>
              <a:rPr lang="en-US" altLang="zh-CN" dirty="0" smtClean="0"/>
              <a:t>. </a:t>
            </a:r>
            <a:endParaRPr lang="zh-CN" alt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210235" y="1196788"/>
            <a:ext cx="9923930" cy="4401205"/>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刘海涛举出的例证是赵鑫珊的散文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偶然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在这篇散文中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当赵鑫珊述说到在 改革开放之初不敢大胆发表自己情志的人生困窘时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他勾勒了一个“仆人”的意象</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１９８０年我还不会、也不敢“登台独唱”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这就像一个当了二十多年听差的仆人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他看 到沙发也不会想到坐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因为他站惯了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站着成了他的第二天性</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当赵先生叙说到自己要为心目中的课题无怨无悔毕其一生时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他又描述了一个“寡 妇”的意象</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我的后半生是为这个课题而活着的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就像一个寡妇为她的独生儿子而活着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所以才 去替别人当保姆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做清洁工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带孩子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刘海涛指出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无论散文式的还是小说式的叙述话语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汉语作家一般都能在母语思维 “象性原则”的制约下自觉不自觉地创造一种比喻式的叙述文体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优秀的汉语作家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他们 对现实生活都能形成自己独特的艺术感受和艺术体验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并且能通过比喻式的叙述文体 充分发挥和体现自己的感受和经验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越是有才华、有个性的汉语作家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他们比喻式的叙 述文体就越有特色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不只是作家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不只是文学创作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在一般文章的写作中也会呈现 这一特点</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860613" y="968188"/>
            <a:ext cx="9991164" cy="4154984"/>
          </a:xfrm>
          <a:prstGeom prst="rect">
            <a:avLst/>
          </a:prstGeom>
          <a:noFill/>
        </p:spPr>
        <p:txBody>
          <a:bodyPr wrap="square" rtlCol="0">
            <a:spAutoFit/>
          </a:bodyPr>
          <a:lstStyle/>
          <a:p>
            <a:r>
              <a:rPr lang="zh-CN" altLang="en-US" sz="2400" b="1" dirty="0" smtClean="0">
                <a:latin typeface="宋体" panose="02010600030101010101" pitchFamily="2" charset="-122"/>
                <a:ea typeface="宋体" panose="02010600030101010101" pitchFamily="2" charset="-122"/>
              </a:rPr>
              <a:t>２</a:t>
            </a:r>
            <a:r>
              <a:rPr lang="en-US" altLang="zh-CN" sz="2400" b="1" dirty="0" smtClean="0">
                <a:latin typeface="宋体" panose="02010600030101010101" pitchFamily="2" charset="-122"/>
                <a:ea typeface="宋体" panose="02010600030101010101" pitchFamily="2" charset="-122"/>
              </a:rPr>
              <a:t>·</a:t>
            </a:r>
            <a:r>
              <a:rPr lang="zh-CN" altLang="en-US" sz="2400" b="1" dirty="0" smtClean="0">
                <a:latin typeface="宋体" panose="02010600030101010101" pitchFamily="2" charset="-122"/>
                <a:ea typeface="宋体" panose="02010600030101010101" pitchFamily="2" charset="-122"/>
              </a:rPr>
              <a:t>并置原则 </a:t>
            </a:r>
            <a:endParaRPr lang="en-US" altLang="zh-CN" sz="2400" b="1"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在汉语写作中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我们经常可以看到“叠言”“叠句”“叠章”的语言形式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作者通过“并 置”的语句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创造意象纷呈、语义丰满、语势张扬的叙述话语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试看下面的文句</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    诚信是一个明净的窗口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将自己的内心敞露在大家的面前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诚信是一把钥匙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打开别人对你可能产生的种种疑虑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诚信是一首动人的歌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你唱我唱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把我们大家的心联系 在一起</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诚信是一份最好的礼物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献给亲人和朋友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让生活更甜蜜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让人间更美满</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诚信是一轮金赤朗耀的圆月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唯有与高处的皎洁对视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才能沉淀出对待生活的真正 态度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诚信是一枚凝重的砝码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放上它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生命摇摆不定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天平立即稳稳地倾向一端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诚信是 高山之巅的水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能够洗尽浮华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洗尽躁动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洗尽虚诈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留下启悟心灵的妙谛</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这是从高考作文中选的两段话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从这些句子中不难看到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母语思维中的象性原则</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不仅能使许多作者无师自通地创造完整或不完整的象形性的叙述话语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同时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这些句子 往往还是以“并置”的方式展开的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它们通过并置的句式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不仅有声有色地强化了文意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同 时还把文意展示为一个细腻、立体的意脉网络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见出才华和文采</a:t>
            </a:r>
            <a:r>
              <a:rPr lang="en-US" altLang="zh-CN" dirty="0" smtClean="0">
                <a:latin typeface="宋体" panose="02010600030101010101" pitchFamily="2" charset="-122"/>
                <a:ea typeface="宋体" panose="02010600030101010101" pitchFamily="2" charset="-122"/>
              </a:rPr>
              <a:t>. </a:t>
            </a:r>
            <a:endParaRPr lang="zh-CN" altLang="en-US" dirty="0">
              <a:latin typeface="宋体" panose="02010600030101010101" pitchFamily="2" charset="-122"/>
              <a:ea typeface="宋体" panose="02010600030101010101" pitchFamily="2" charset="-122"/>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425388" y="1089212"/>
            <a:ext cx="9157447" cy="3908762"/>
          </a:xfrm>
          <a:prstGeom prst="rect">
            <a:avLst/>
          </a:prstGeom>
          <a:noFill/>
        </p:spPr>
        <p:txBody>
          <a:bodyPr wrap="square" rtlCol="0">
            <a:spAutoFit/>
          </a:bodyPr>
          <a:lstStyle/>
          <a:p>
            <a:r>
              <a:rPr lang="zh-CN" altLang="en-US" sz="2400" b="1" dirty="0" smtClean="0">
                <a:latin typeface="宋体" panose="02010600030101010101" pitchFamily="2" charset="-122"/>
                <a:ea typeface="宋体" panose="02010600030101010101" pitchFamily="2" charset="-122"/>
              </a:rPr>
              <a:t>３． 对偶原则</a:t>
            </a:r>
            <a:endParaRPr lang="en-US" altLang="zh-CN" sz="2400" b="1" dirty="0" smtClean="0">
              <a:latin typeface="宋体" panose="02010600030101010101" pitchFamily="2" charset="-122"/>
              <a:ea typeface="宋体" panose="02010600030101010101" pitchFamily="2" charset="-122"/>
            </a:endParaRPr>
          </a:p>
          <a:p>
            <a:r>
              <a:rPr lang="zh-CN" altLang="en-US" sz="2400" b="1"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“对偶”其实也是一种“并置”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它不过在并置的基础上强调词性、词义的相辅相成</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中国古代把世界看作阴阳二气交感互动的哲学思维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非常深刻地影响着汉民族的生存 方式和对偶性思维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表现在写作上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最典型的就是骈体文和近体诗的写作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它们都要求 对仗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并形成了严格的规范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这种规范后来甚至在教材中给固定下来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试看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声律启蒙</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中的一节</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云对雨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雪对风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晚照对晴空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来鸿对去燕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宿鸟对鸣虫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三尺剑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六钧弓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岭北对江东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人间清暑殿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天上广寒宫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两岸晓烟杨柳绿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一园春雨杏花红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两鬓风霜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途次早行 之客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一蓑烟雨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溪边晚钓之翁</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    再看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幼学琼林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中的一节</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混沌初开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乾坤始奠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气之轻清上浮者为天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气之重浊下凝者为地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日月五星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谓之 七政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天地与人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谓之三才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日为众阳之宗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月为太阴之象</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089211" y="1425388"/>
            <a:ext cx="10058400" cy="3477875"/>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启功曾指出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骈偶是汉语的基因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有语言学家指出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奇偶是汉语之魂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这是有道理 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这种对偶句式积淀在民族文化心理结构中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在写作中我们有了上句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往往下意识地 就生带出下一句来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像孙绍振在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文学创作论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中所举蔡其矫写诗的经过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蔡其矫到福建 大竹岚自然保护区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首先被雨雾中大竹岚的自然景色迷住了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他抓住自己的感受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写出 了这样的句子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泼水在天空凝固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这里写的是竹林上挂满了露珠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写完这一句之 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诗人感到要有所变化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前一句是自下而上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下一句应该相反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于是又写了“碧绿快滴下 露珠”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接下来他又在光和形上渲染了两句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光明颤动在末梢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又像喷泉又像雾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写到这 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形式感又提醒他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上面一连四句都是静态的景物描写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再这样描绘下去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缺乏变化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 会显得单调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于是他努力超越眼前所见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又写出了超视觉的、具有理性色彩的两句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希望 就在这一刻复活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来自失望的坟墓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我并不认为这样的诗句就特别精彩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但诗人的自述 确实印证了我们类似的感受</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949824" y="1532965"/>
            <a:ext cx="8875058" cy="2554545"/>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在小说中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除了对话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还有描写、叙述等等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也要用适当的语言去配备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而不应 信口开河地说下去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一篇作品须有个情调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情调是悲哀的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或是激壮的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我们的语言就 须恰好足以配备这悲哀或激壮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比如说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我们若要传达悲情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我们就须选择些色彩不太 强烈的字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声音不太响亮的字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造成稍长的句子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使大家读了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因语调的缓慢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文字的暗淡 而感到悲哀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反之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我们若要传达慷慨激昂的情感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我们就须用明快强烈的语言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语言 像一大堆砖瓦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必须由我们把它们细心地排列组织起来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才能成为一堵墙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或一间屋子</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语言不可随便抓来就用上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而是经过我们的组织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使它能与思想感情发生骨肉相连的关系</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156447" y="1008529"/>
            <a:ext cx="9964271" cy="2895600"/>
          </a:xfrm>
          <a:prstGeom prst="rect">
            <a:avLst/>
          </a:prstGeom>
          <a:noFill/>
        </p:spPr>
        <p:txBody>
          <a:bodyPr wrap="square" rtlCol="0">
            <a:spAutoFit/>
          </a:bodyPr>
          <a:lstStyle/>
          <a:p>
            <a:r>
              <a:rPr lang="zh-CN" altLang="en-US" sz="2400" b="1" dirty="0" smtClean="0">
                <a:latin typeface="宋体" panose="02010600030101010101" pitchFamily="2" charset="-122"/>
                <a:ea typeface="宋体" panose="02010600030101010101" pitchFamily="2" charset="-122"/>
              </a:rPr>
              <a:t>４． 殿后原则 </a:t>
            </a:r>
          </a:p>
          <a:p>
            <a:r>
              <a:rPr lang="zh-CN" altLang="en-US" sz="2000" dirty="0" smtClean="0">
                <a:latin typeface="宋体" panose="02010600030101010101" pitchFamily="2" charset="-122"/>
                <a:ea typeface="宋体" panose="02010600030101010101" pitchFamily="2" charset="-122"/>
              </a:rPr>
              <a:t>    许多语言学家都指出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印欧语言是以动词为重点的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汉语则以名词为重点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我们可 以看到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在英语中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动词具有核心和聚焦的功能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句子的其他成分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名词和名词形态</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形容词和形容词修饰成分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宾语短语和介词短语一一都要与它匹配、协调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英语通常是 在动词和名词构成“主谓”主干之后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再一层层、一步步生出它的各种语言模块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汉语则 是以名词作为句子的主脑和结构核心的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有实验报告指出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对汉语文本语句的阅读理 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不能接触到个别动词就立即进行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必须采用暂时储存的方式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留待词组或句尾出现 名词时才能开始整理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这是因为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汉字词义的模糊性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使我们必须根据前后文提供的语 境来理解文本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而汉语言中最重要的信息往往出现在最后一句话或最后一个词上</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54741" y="887506"/>
            <a:ext cx="10354236" cy="4708981"/>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刘海涛指出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中心词殿后”在西方印欧语言中虽然同样存在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但由于汉语词性的模 糊性使得“中心词殿后”在汉语写作中更为突出、更为重要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对于母语思维的“殿后原 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刘海涛举出了南帆论著中的一些语句</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代码的分析将充分暴露社会文化对于躯体的种种顸设和假定</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叙事意味着话语对于实在的一种简化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一种排列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同时也包含着一种解释</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叙事呈现的对象已经失去了启封之前的纯真</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他们之间的出场机会并不平均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作家的生花妙笔并未对他们一视同仁</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双方的权势才能在配合之中发挥得淋漓尽致</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他们之间的生动与被动依然泾渭分明</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他们更习惯于随遇而安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知足常乐</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刘海涛指出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在这些语句中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南帆总把句子中最重要的动词、形容词、名词词组以及 成语稳稳地放到了句尾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这些中心词的殿后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在语义上给人以丰赡、繁复、鲜明之感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在语 音上给人以干脆、响亮、毫不拖泥带水之感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句尾的中心词刷亮本句所有的形态给人以 一种豁然开朗、茅塞顿开的阅读快感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这种“殿后原则”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随便打开任何一本书我们 都可以看到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南帆只不过把这种“殿后”作了强化的、并置的、富于个性特点的处理</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411940" y="1089212"/>
            <a:ext cx="9412941" cy="3231654"/>
          </a:xfrm>
          <a:prstGeom prst="rect">
            <a:avLst/>
          </a:prstGeom>
          <a:noFill/>
        </p:spPr>
        <p:txBody>
          <a:bodyPr wrap="square" rtlCol="0">
            <a:spAutoFit/>
          </a:bodyPr>
          <a:lstStyle/>
          <a:p>
            <a:r>
              <a:rPr lang="zh-CN" altLang="en-US" sz="2400" b="1" dirty="0" smtClean="0">
                <a:latin typeface="宋体" panose="02010600030101010101" pitchFamily="2" charset="-122"/>
                <a:ea typeface="宋体" panose="02010600030101010101" pitchFamily="2" charset="-122"/>
              </a:rPr>
              <a:t>５． 铺排原则 </a:t>
            </a:r>
            <a:endParaRPr lang="en-US" altLang="zh-CN" sz="2400" b="1"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我研究后认为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汉语文学的写作还有一种“铺排原则”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这种“铺排”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我们从孟子的散 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战国策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中纵横家的游说、李斯的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谏逐客书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可以找到一条清晰的线索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至汉赋</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则发展到极致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这一特点渗透到其他文体的写作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在现代写作中时时可以看到它的踪 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试看</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渐渐地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一个人了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骑着我的“黑马”心里慢慢地响起一支唱给自己的歌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没有歌词</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没有头尾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只要一上路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歌就辽阔地响起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这时候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我才知道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我要走的路太多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要驮的东 西太重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要追的月亮太圆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太阳太亮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这时候才知道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没有诗情画意的日子不是坏日子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缺少柔情蜜意的日子不是苦日子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一无所有的日子不是穷日子</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只是忘不了他曾给予 的那些纯净如水的日子􀆺􀆺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苏叶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车辚辚马萧萧</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331259" y="1506071"/>
            <a:ext cx="9614647" cy="3847207"/>
          </a:xfrm>
          <a:prstGeom prst="rect">
            <a:avLst/>
          </a:prstGeom>
          <a:noFill/>
        </p:spPr>
        <p:txBody>
          <a:bodyPr wrap="square" rtlCol="0">
            <a:spAutoFit/>
          </a:bodyPr>
          <a:lstStyle/>
          <a:p>
            <a:r>
              <a:rPr lang="zh-CN" altLang="en-US" sz="2400" b="1" dirty="0" smtClean="0">
                <a:latin typeface="宋体" panose="02010600030101010101" pitchFamily="2" charset="-122"/>
                <a:ea typeface="宋体" panose="02010600030101010101" pitchFamily="2" charset="-122"/>
              </a:rPr>
              <a:t>６． 凝练原则</a:t>
            </a:r>
            <a:endParaRPr lang="en-US" altLang="zh-CN" sz="2400" b="1" dirty="0" smtClean="0">
              <a:latin typeface="宋体" panose="02010600030101010101" pitchFamily="2" charset="-122"/>
              <a:ea typeface="宋体" panose="02010600030101010101" pitchFamily="2" charset="-122"/>
            </a:endParaRPr>
          </a:p>
          <a:p>
            <a:r>
              <a:rPr lang="zh-CN" altLang="en-US" dirty="0" smtClean="0"/>
              <a:t>         </a:t>
            </a:r>
            <a:r>
              <a:rPr lang="zh-CN" altLang="en-US" sz="2000" dirty="0" smtClean="0">
                <a:latin typeface="宋体" panose="02010600030101010101" pitchFamily="2" charset="-122"/>
                <a:ea typeface="宋体" panose="02010600030101010101" pitchFamily="2" charset="-122"/>
              </a:rPr>
              <a:t>汉语文学的写作是非常讲究凝练的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中国人讲究“炼字”“炼句”“炼段”“炼篇”“炼 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讲究“推敲”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讲究“增之一字而不可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删之一字而不得”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这“源自汉语的单音节字”</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林语堂先生曾指出</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这种极端的单音节性造就了极为凝练的风格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在口语中很难模仿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因为那要冒不被理解的危险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但它却造就了中国文学的美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于是我们有了每行七个章节的诗律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每一行 即可包括英语白韵诗两行的内容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这种效果在英语或任何一种口语中都是绝难想象的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无论是在诗歌里还是在散文中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这种词语的凝练造就了一种特别的风格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其中每个字、每个音节都经过反复斟酌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体现了最微妙的语音价值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且意味无穷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如同那些一丝不苟 的诗人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中国的散文作家对每一个音节也都谨慎小心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这种洗练风格的娴熟运用意味 着词语选择上的炉火纯青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先是在文学传统上青睐文绉绉的词语而后成为一种社会传 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最后变成中国人的心理习惯</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331259" y="1156447"/>
            <a:ext cx="9480176" cy="3231654"/>
          </a:xfrm>
          <a:prstGeom prst="rect">
            <a:avLst/>
          </a:prstGeom>
          <a:noFill/>
        </p:spPr>
        <p:txBody>
          <a:bodyPr wrap="square" rtlCol="0">
            <a:spAutoFit/>
          </a:bodyPr>
          <a:lstStyle/>
          <a:p>
            <a:r>
              <a:rPr lang="zh-CN" altLang="en-US" sz="2400" b="1" dirty="0" smtClean="0">
                <a:latin typeface="宋体" panose="02010600030101010101" pitchFamily="2" charset="-122"/>
                <a:ea typeface="宋体" panose="02010600030101010101" pitchFamily="2" charset="-122"/>
              </a:rPr>
              <a:t>７． 声律原则 </a:t>
            </a:r>
            <a:endParaRPr lang="en-US" altLang="zh-CN" sz="2400" b="1"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与凝练原则相关的是它的“声律原则”</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    林语堂曾指出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汉语具有分明的四声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且缺乏末尾的辅音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读来声调铿锵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洪亮可唱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殊非那些缺乏四声的语言可比拟</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在汉语中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声律对诗自不用说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对散文创作也有非常大的影响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朱光潜先生指出</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    从前人做古文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对声音节奏却也很讲究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朱予说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韩退之、苏允明作文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敝一生之精力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皆从古人声响处学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韩退之自己也说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气盛则言之短长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声之高下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皆宜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清朝“桐 城派”文家学古文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持重朗诵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用意就在揣摩声音节奏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刘海峰谈文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学者求神气而 得之音节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求音节而得之字句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思过半矣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姚姬传甚至谓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文章之精妙不出字句声色之 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舍此便无可窥寻</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129553" y="954741"/>
            <a:ext cx="10031506" cy="3477875"/>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不仅古文讲究声律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在现代文的写作中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人们依然有着执着的追求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如当代作家汪 曾祺就主张写小说应该有一个贯穿全篇的节奏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汪曾祺在自己的创作中就表现了这一 追求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试看他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受戒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中的句子</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    芦花才吐新穗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紫灰色的芦穗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发着银光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软软的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滑溜溜的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像一串丝线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有的地 方结了蒲棒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通红的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像一枝一枝小蜡烛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红浮萍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紫浮萍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长脚蚊子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水蜘蛛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野菱角 开着四瓣的小白花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惊动一只青桩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一种水鸟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擦着芦穗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朴鲁朴鲁飞远了</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这段语句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时快时慢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长短参差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回环宛转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清新明丽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读来就特别富于音乐美</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    梁实秋曾指出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字的声音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句的长短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实在都是艺术上所不可忽略的问题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譬如仄声的字容易表示悲苦的情绪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响亮的声音容易显出欢乐的神情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长的句子表示温和弛 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短的句子代表强硬急迫的态度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在修辞学的范围以内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有许多的地方都是散文的艺 术家所应当注意的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梁实秋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论散文</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860613" y="1358153"/>
            <a:ext cx="10408022" cy="3847207"/>
          </a:xfrm>
          <a:prstGeom prst="rect">
            <a:avLst/>
          </a:prstGeom>
          <a:noFill/>
        </p:spPr>
        <p:txBody>
          <a:bodyPr wrap="square" rtlCol="0">
            <a:spAutoFit/>
          </a:bodyPr>
          <a:lstStyle/>
          <a:p>
            <a:r>
              <a:rPr lang="zh-CN" altLang="en-US" sz="2400" b="1" dirty="0" smtClean="0">
                <a:latin typeface="宋体" panose="02010600030101010101" pitchFamily="2" charset="-122"/>
                <a:ea typeface="宋体" panose="02010600030101010101" pitchFamily="2" charset="-122"/>
              </a:rPr>
              <a:t>８方言</a:t>
            </a:r>
            <a:endParaRPr lang="en-US" altLang="zh-CN" sz="2400" b="1" dirty="0" smtClean="0">
              <a:latin typeface="宋体" panose="02010600030101010101" pitchFamily="2" charset="-122"/>
              <a:ea typeface="宋体" panose="02010600030101010101" pitchFamily="2" charset="-122"/>
            </a:endParaRPr>
          </a:p>
          <a:p>
            <a:r>
              <a:rPr lang="zh-CN" altLang="en-US" dirty="0" smtClean="0"/>
              <a:t>       </a:t>
            </a:r>
            <a:r>
              <a:rPr lang="zh-CN" altLang="en-US" sz="2000" dirty="0" smtClean="0">
                <a:latin typeface="宋体" panose="02010600030101010101" pitchFamily="2" charset="-122"/>
                <a:ea typeface="宋体" panose="02010600030101010101" pitchFamily="2" charset="-122"/>
              </a:rPr>
              <a:t>方言无疑是母语思维中一个重要的问题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也是文学创作中开掘本土文化的一个重 要的资源</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    美国语言学家爱德华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萨丕尔指出</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    对我们来说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语言不只是思想交流的系统而已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它是一件看不见的外衣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披挂在我 们的精神上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预先决定了精神的一切符号表达的形式</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    每一种语言都有它鲜明的特点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所以一切文学的内在的形式限制和可能性从来不 会和另外一种文学完全一样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用一种语言的形式和质料形成的文学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总带着它的模子 的色彩和线条</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    每一种语言本身都是一种集体的表达艺术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其中隐藏着一些审美因素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语言 的、节奏的、象征的、形态的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是不能和别的语言全部共有的</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    最伟大的文学家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莎士比亚们和海涅们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他们下意识地懂得如何把深藏的直觉剪裁 得适合日常语言的本地格调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他们一点也不勉强</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116106" y="954741"/>
            <a:ext cx="9991165" cy="3477875"/>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方言作为一个地区历史文化的产物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它与民俗民情是相互渗透的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或者干脆说它们 就是同一个东西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运用方言可以增强作品的生活气息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强化作品的地域色彩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营造独特 的地域氛围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表达复杂的生活体验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乃至形成自己的风格</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    张卫中在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新时期小说的流变与中国传统文化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一书中指出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方言这个概念的外延 比人们想象的要大得多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首先它就是母语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它承载了一个人从儿时就积累起来的对世 界的那种认识、感受和情感体验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作为一种语言形式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它也不是仅仅体现在几个方言词 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除此以外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它还包含由语法和语音形式涵养而成的那种语调和语气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特别需要指出 的是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方言往往会孕育出作家的一种特殊的语感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而后者属于语言中那种较深层次的东 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它们会在作家的语言转型中比较多地保存下来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因此作家在实现语言转型时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他们 还是会把较多的东西带到另一种语言中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当然作家如果再是有意识地汲取和借鉴</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他们在母 语方言中就能得到更多的东西</a:t>
            </a:r>
            <a:r>
              <a:rPr lang="en-US" altLang="zh-CN" sz="2000" dirty="0" smtClean="0">
                <a:latin typeface="宋体" panose="02010600030101010101" pitchFamily="2" charset="-122"/>
                <a:ea typeface="宋体" panose="02010600030101010101" pitchFamily="2" charset="-122"/>
              </a:rPr>
              <a:t>. ”</a:t>
            </a:r>
            <a:endParaRPr lang="en-US" altLang="zh-CN" sz="2000" dirty="0">
              <a:latin typeface="宋体" panose="02010600030101010101" pitchFamily="2" charset="-122"/>
              <a:ea typeface="宋体" panose="02010600030101010101" pitchFamily="2" charset="-122"/>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546412" y="1062318"/>
            <a:ext cx="9278470" cy="3139321"/>
          </a:xfrm>
          <a:prstGeom prst="rect">
            <a:avLst/>
          </a:prstGeom>
          <a:noFill/>
        </p:spPr>
        <p:txBody>
          <a:bodyPr wrap="square" rtlCol="0">
            <a:spAutoFit/>
          </a:bodyPr>
          <a:lstStyle/>
          <a:p>
            <a:r>
              <a:rPr lang="zh-CN" altLang="en-US" dirty="0" smtClean="0"/>
              <a:t>注释：</a:t>
            </a:r>
            <a:endParaRPr lang="en-US" altLang="zh-CN" dirty="0" smtClean="0"/>
          </a:p>
          <a:p>
            <a:r>
              <a:rPr lang="zh-CN" altLang="en-US" dirty="0" smtClean="0"/>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选自陈果安著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现代写作引论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中南大学出版社２００２年版</a:t>
            </a:r>
            <a:r>
              <a:rPr lang="en-US" altLang="zh-CN" sz="2000" dirty="0" smtClean="0">
                <a:latin typeface="宋体" panose="02010600030101010101" pitchFamily="2" charset="-122"/>
                <a:ea typeface="宋体" panose="02010600030101010101" pitchFamily="2" charset="-122"/>
              </a:rPr>
              <a:t>.</a:t>
            </a:r>
          </a:p>
          <a:p>
            <a:endParaRPr lang="en-US" altLang="zh-CN" sz="2000" dirty="0">
              <a:latin typeface="宋体" panose="02010600030101010101" pitchFamily="2" charset="-122"/>
              <a:ea typeface="宋体" panose="02010600030101010101" pitchFamily="2" charset="-122"/>
            </a:endParaRPr>
          </a:p>
          <a:p>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评析：</a:t>
            </a:r>
            <a:endParaRPr lang="en-US" altLang="zh-CN" sz="2000" dirty="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这是一篇专业的学术论文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作者旁征博引、集各家之说于一身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归纳总结出母语思维的 八大特点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即母语思维中的“象性原则”“并置原则”“对偶原则”“殿后原则”“铺排原则”“凝练 原则”和“声律原则”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并加上“方言”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把其他作为影响汉语思维乃至汉语写作的重要影响因 素加以综合论述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以期让读者更全面、到位地认识我们的母语文化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从而更灵活顺畅地使用 我们的母语</a:t>
            </a:r>
            <a:r>
              <a:rPr lang="en-US" altLang="zh-CN" sz="2000" dirty="0" smtClean="0">
                <a:latin typeface="宋体" panose="02010600030101010101" pitchFamily="2" charset="-122"/>
                <a:ea typeface="宋体" panose="02010600030101010101" pitchFamily="2" charset="-122"/>
              </a:rPr>
              <a:t>.</a:t>
            </a:r>
            <a:endParaRPr lang="en-US" altLang="zh-CN" sz="2000" dirty="0">
              <a:latin typeface="宋体" panose="02010600030101010101" pitchFamily="2" charset="-122"/>
              <a:ea typeface="宋体" panose="02010600030101010101" pitchFamily="2" charset="-122"/>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196788" y="1371600"/>
            <a:ext cx="9574306" cy="4093428"/>
          </a:xfrm>
          <a:prstGeom prst="rect">
            <a:avLst/>
          </a:prstGeom>
          <a:noFill/>
        </p:spPr>
        <p:txBody>
          <a:bodyPr wrap="square" rtlCol="0">
            <a:spAutoFit/>
          </a:bodyPr>
          <a:lstStyle/>
          <a:p>
            <a:pPr algn="ctr"/>
            <a:r>
              <a:rPr lang="zh-CN" altLang="en-US" sz="3200" dirty="0" smtClean="0">
                <a:latin typeface="宋体" panose="02010600030101010101" pitchFamily="2" charset="-122"/>
                <a:ea typeface="宋体" panose="02010600030101010101" pitchFamily="2" charset="-122"/>
              </a:rPr>
              <a:t>第二节　口语交际</a:t>
            </a:r>
            <a:endParaRPr lang="en-US" altLang="zh-CN" sz="3200" dirty="0" smtClean="0">
              <a:latin typeface="宋体" panose="02010600030101010101" pitchFamily="2" charset="-122"/>
              <a:ea typeface="宋体" panose="02010600030101010101" pitchFamily="2" charset="-122"/>
            </a:endParaRPr>
          </a:p>
          <a:p>
            <a:pPr algn="ctr"/>
            <a:r>
              <a:rPr lang="zh-CN" altLang="en-US" dirty="0" smtClean="0"/>
              <a:t> </a:t>
            </a:r>
            <a:r>
              <a:rPr lang="zh-CN" altLang="en-US" sz="2400" dirty="0" smtClean="0">
                <a:latin typeface="宋体" panose="02010600030101010101" pitchFamily="2" charset="-122"/>
                <a:ea typeface="宋体" panose="02010600030101010101" pitchFamily="2" charset="-122"/>
              </a:rPr>
              <a:t>诸葛亮舌战群儒</a:t>
            </a:r>
            <a:r>
              <a:rPr lang="en-US" altLang="zh-CN" sz="2400" dirty="0" smtClean="0">
                <a:latin typeface="宋体" panose="02010600030101010101" pitchFamily="2" charset="-122"/>
                <a:ea typeface="宋体" panose="02010600030101010101" pitchFamily="2" charset="-122"/>
              </a:rPr>
              <a:t>[ </a:t>
            </a:r>
            <a:r>
              <a:rPr lang="zh-CN" altLang="en-US" sz="2400" dirty="0" smtClean="0">
                <a:latin typeface="宋体" panose="02010600030101010101" pitchFamily="2" charset="-122"/>
                <a:ea typeface="宋体" panose="02010600030101010101" pitchFamily="2" charset="-122"/>
              </a:rPr>
              <a:t>１</a:t>
            </a:r>
            <a:r>
              <a:rPr lang="en-US" altLang="zh-CN" sz="2400" dirty="0" smtClean="0">
                <a:latin typeface="宋体" panose="02010600030101010101" pitchFamily="2" charset="-122"/>
                <a:ea typeface="宋体" panose="02010600030101010101" pitchFamily="2" charset="-122"/>
              </a:rPr>
              <a:t>] </a:t>
            </a:r>
          </a:p>
          <a:p>
            <a:pPr algn="ctr"/>
            <a:r>
              <a:rPr lang="zh-CN" altLang="en-US" sz="2400" dirty="0" smtClean="0">
                <a:latin typeface="宋体" panose="02010600030101010101" pitchFamily="2" charset="-122"/>
                <a:ea typeface="宋体" panose="02010600030101010101" pitchFamily="2" charset="-122"/>
              </a:rPr>
              <a:t>罗贯中</a:t>
            </a:r>
            <a:r>
              <a:rPr lang="en-US" altLang="zh-CN" sz="2400" dirty="0" smtClean="0">
                <a:latin typeface="宋体" panose="02010600030101010101" pitchFamily="2" charset="-122"/>
                <a:ea typeface="宋体" panose="02010600030101010101" pitchFamily="2" charset="-122"/>
              </a:rPr>
              <a:t>[ </a:t>
            </a:r>
            <a:r>
              <a:rPr lang="zh-CN" altLang="en-US" sz="2400" dirty="0" smtClean="0">
                <a:latin typeface="宋体" panose="02010600030101010101" pitchFamily="2" charset="-122"/>
                <a:ea typeface="宋体" panose="02010600030101010101" pitchFamily="2" charset="-122"/>
              </a:rPr>
              <a:t>２</a:t>
            </a:r>
            <a:r>
              <a:rPr lang="en-US" altLang="zh-CN" sz="2400" dirty="0" smtClean="0">
                <a:latin typeface="宋体" panose="02010600030101010101" pitchFamily="2" charset="-122"/>
                <a:ea typeface="宋体" panose="02010600030101010101" pitchFamily="2" charset="-122"/>
              </a:rPr>
              <a:t>]</a:t>
            </a:r>
          </a:p>
          <a:p>
            <a:r>
              <a:rPr lang="en-US" altLang="zh-CN" dirty="0" smtClean="0"/>
              <a:t>        </a:t>
            </a:r>
            <a:r>
              <a:rPr lang="zh-CN" altLang="en-US" sz="2000" dirty="0" smtClean="0">
                <a:latin typeface="宋体" panose="02010600030101010101" pitchFamily="2" charset="-122"/>
                <a:ea typeface="宋体" panose="02010600030101010101" pitchFamily="2" charset="-122"/>
              </a:rPr>
              <a:t>却说鲁肃、孔明辞了玄德、刘琦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登舟望柴桑郡来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二人在舟中共议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鲁肃谓孔明曰</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先生见孙将军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切不可实言曹操兵多将广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孔明曰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不须子敬叮咛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亮自有对答之语</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及船到岸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肃请孔明于馆驿中暂歇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先自往见孙权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权正聚文武于堂上议事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闻鲁肃回</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急召入问曰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子敬往江夏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体探虚实若何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肃曰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已知其略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尚容徐禀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权将曹操檄文 示肃曰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操昨遣使赍文至此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孤先发遣来使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现今会众商议未定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肃接檄文观看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 略曰</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   “孤近承帝命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奉词伐罪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旄麾南指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刘琮束手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荆襄之民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望风归顺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今统雄兵百万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上将千员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欲与将军会猎于江夏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共伐刘备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同分土地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永结盟好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幸勿观望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速赐 回音</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532965" y="1344707"/>
            <a:ext cx="8875058" cy="409342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现在说我曾犯过的第二个错儿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这个错儿恰好和第一个相反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第一个错儿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如上文 所交代的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是撒开巴掌利用白话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而不知如何组织与如何控制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第二个错儿是赶到弄不 转白话的时候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我就求救于文言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在二十多年前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我不单这样做了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而且给自己找出个道 理来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这样做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为是提高白话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好几年后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我才放弃了这个主张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因为我慢慢地明 白过来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我的责任是用白话写出文艺作品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假若文言与白话搀夹在一道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忽而文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忽而白</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便是我没有尽到责任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有时候在白话中去找和文言中相同的字或词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是相当困难 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这困难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只要不怕麻烦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并不是不能克服的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为白话服务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我们不应当怕麻烦</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有了这个认识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我才尽力地避免借用文言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而积极地去运用白话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有时候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我找不到恰好 相等于文言的白话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我就换一个说法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设法把事情说明白了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这样还不行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我才不得已地 用一句文言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在最近几年中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这个办法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在我的文字里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是越来越少了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这就是 不单我的剧本和小说可以朗读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连我的报告性质的文字也都可以念出来就能被听懂的 原因</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021976" y="941294"/>
            <a:ext cx="10125636" cy="409342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鲁肃看毕曰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主公尊意若何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权曰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未有定论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张昭曰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曹操拥百万之众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借天子 之名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以征四方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拒之不顺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且主公大势可以拒操者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长江也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今操既得荆州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长江之险</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已与我共之矣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势不可敌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以愚之计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不如纳降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为万安之策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众谋士皆曰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子布之言</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正合天意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孙权沉吟不语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张昭又曰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主公不必多疑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如降操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则东吴民安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江南六郡 可保矣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孙权低头不语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须臾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权起更衣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鲁肃随于权后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权知肃意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乃执肃手而言曰</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卿欲如何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肃曰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恰才众人所言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深误将军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众人皆可降曹操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惟将军不可降曹操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权 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何以言之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肃曰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如肃等降操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当以肃还乡党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累官故不失州郡也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将军降操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欲安 所归乎</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位不过封侯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车不过一乘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骑不过一匹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从不过数人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岂得南面称孤哉</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众人之 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各自为己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不可听也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将军宜早定大计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权叹曰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诸人议论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大失孤望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子敬开说大 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正与吾见相同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此天以子敬赐我也</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但操新得袁绍之众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近又得荆州之兵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恐势大难 以抵敌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肃曰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肃至江夏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引诸葛瑾之弟诸葛亮在此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主公可问之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便知虚实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权曰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卧 龙先生在此乎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肃曰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现在馆驿中安歇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权曰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今日天晚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且未相见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来日聚文武于帐 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先教见我江东英俊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然后升堂议事</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183341" y="820271"/>
            <a:ext cx="9802906" cy="4401205"/>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肃领命而去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次日至馆驿中见孔明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又嘱曰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今见我主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切不可言曹操兵多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孔明 笑曰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亮自见机而变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决不有误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肃乃引孔明至幕下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早见张昭、顾雍等一班文武二十 余人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峨冠博带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整衣端坐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孔明逐一相见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各问姓名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施礼已毕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坐于客位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张昭等见 孔明丰神飘洒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器宇轩昂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料道此人必来游说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张昭先以言挑之曰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昭乃江东微末之士</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久闻先生高卧隆中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自比管、乐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此语果有之乎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孔明曰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此亮平生小可之比也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昭曰</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近闻刘豫州三顾先生于草庐之中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幸得先生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以为如鱼得水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思欲席卷荆襄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今一旦以 属曹操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未审是何主见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孔明自思张昭乃孙权手下第一个谋士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若不先难倒他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如何说得 孙权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遂答曰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吾观取汉上之地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易如反掌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我主刘豫州躬行仁义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不忍夺同宗之基业</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故力辞之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刘琦孺子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听信佞言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暗自投降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致使曹操得以猖獗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今我主屯兵江夏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别有 良图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非等闲可知也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昭曰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若此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是先生言行相违也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先生自比管、乐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管仲相桓公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霸 诸侯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一匡天下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乐毅扶持微弱之燕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下</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齐七十余城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此二人者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真济世之才也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先生在 草庐之中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但笑傲风月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抱膝危坐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今既从事刘豫州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当为生灵兴利除害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剿灭乱贼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且 刘豫州未得先生之前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尚且纵横寰宇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割据城池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今得先生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人皆仰望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虽三尺童蒙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亦谓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793375" y="1008529"/>
            <a:ext cx="10690412" cy="501675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彪虎生翼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将见汉室复兴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曹氏即灭矣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朝廷旧臣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山林隐士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无不拭目而待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以为拂高天 之云翳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仰日月之光辉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拯民于水火之中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措天下于衽席</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之上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在此时也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何先生自归 豫州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曹兵一出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弃甲抛戈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望风而窜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上不能报刘表以安庶民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下不能辅孤子而据疆土</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乃弃新野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走樊城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败当阳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奔夏口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无容身之地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是豫州既得先生之后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反不如其初也</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管仲、乐毅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果如是乎</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愚直之言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幸勿见怪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孔明听罢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哑然</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而笑曰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鹏飞万里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其志 岂群鸟能识哉</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譬如人染沉疴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当先用糜粥以饮之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和药以服之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待其腑脏调和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形体渐安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然后用肉食以补之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猛药以治之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则病根尽去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人得全生也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若不待气脉和缓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便投以 猛药厚味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欲求安保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诚为难矣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吾主刘豫州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向日军败于汝南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寄迹刘表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兵不满千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将 止关、张、赵云而已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此正如病势尫羸</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已极之时也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新野山僻小县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人民稀少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粮食鲜薄</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豫州不过暂借以容身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岂真将坐守于此耶</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夫以甲兵不完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城郭不固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军不经练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粮不继 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然而博望烧屯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白河用水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使夏侯惇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曹仁辈心惊胆裂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窃谓管仲、乐毅之用兵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未必过 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至于刘琮降操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豫州实出不知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且又不忍乘乱夺同宗之基业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此真大仁大义也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当阳 之败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豫州见有数十万赴义之民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扶老携幼相随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不忍弃之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日行十里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不思进取江陵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甘 与同败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此亦大仁大义也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寡不敌众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胜负乃其常事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昔高皇数败于项羽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而垓下一战成 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此非韩信之良谋乎</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夫信久事高皇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未尝累胜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盖国家大计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社稷安危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是有主谋</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非比夸辩之徒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虚誉欺人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坐议立谈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无人可及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临机应变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百无一能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诚为天下笑耳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 一篇言语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说得张昭并无一言回答</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021977" y="1075765"/>
            <a:ext cx="10085294" cy="5324535"/>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座上忽一人抗声问曰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今曹公兵屯百万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将列千员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龙骧虎视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平吞江夏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公以为何 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孔明视之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乃虞翻也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孔明曰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曹操收袁绍蚁聚之兵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劫刘表乌合之众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虽数百万不 足惧也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虞翻冷笑曰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军败于当阳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计穷于夏口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区区求教于人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而犹言‘不惧’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此真大 言欺人也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孔明曰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刘豫州以数千仁义之师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安能敌百万残暴之众</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退守夏口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所以待 时也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今江东兵精粮足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且有长江之险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犹欲使其主屈膝降贼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不顾天下耻笑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由此论 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刘豫州真不惧操贼者矣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虞翻不能对</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座间又一人问曰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孔明欲效仪、秦</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之舌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游说东吴耶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孔明视之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乃步骘也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孔明 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步子山以苏秦张仪为辩士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不知苏秦、张仪亦豪杰也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苏秦佩六国相印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张仪两次相 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皆有匡扶人国之谋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非比畏强凌弱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惧刀避剑之人也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君等闻曹操虚发诈伪之词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 畏惧请降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敢笑苏秦、张仪乎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步骘默然无语</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    忽一人问曰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孔明以曹操何如人也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孔明视其人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乃薛综也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孔明答曰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曹操乃汉 贼也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又何必问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综曰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公言差矣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汉传世至今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天数将终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今曹公已有天下三分之二</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人皆归心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刘豫州不识天时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强欲与争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正如以卵击石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安得不败乎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孔明厉声曰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薛敬 文安得出此无父无君之言乎</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夫人生天地间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以忠孝为立身之本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公既为汉臣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则见有 不臣之人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当誓共戮之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臣之道也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今曹操祖宗叨食汉禄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不思报效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反怀篡逆之心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天下 之所共愤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公乃以天数归之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真无父无君之人也</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不足与语</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请勿复言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薛综满面羞惭</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不能对答</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062318" y="860612"/>
            <a:ext cx="10260106" cy="501675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座上又一人应声问曰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曹操虽挟天子以令诸侯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犹是相国曹参</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之后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刘豫州虽云 中山靖王苗裔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却无可稽考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眼见只是织席贩屦之夫耳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何足与曹操抗衡哉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孔明视之</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乃陆绩也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孔明笑曰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公非袁术座间怀橘</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之陆郎乎</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请安坐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听吾一言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曹操既为曹 相国之后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则世为汉臣矣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今乃专权肆横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欺凌君父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是不惟无君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亦且蔑祖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不惟汉室之 乱臣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亦曹氏之贼子也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刘豫州堂堂帝胄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当今皇帝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按谱赐爵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何云无可稽考</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且高祖 起身亭长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而终有天下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织席贩屦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又何足为辱乎</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公小儿之见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不足与高士共语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陆绩语塞</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座上一人忽曰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孔明所言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皆强词夺理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均非正论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不必再言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且请问孔明治何经 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孔明视之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乃严酸也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孔明曰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寻章摘句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世之腐儒也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何能兴邦立事</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且古耕莘伊 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钓渭子牙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张良、陈平之流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邓禹、耿弇</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之辈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皆有匡扶宇宙之才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未审其生平治何 经典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岂亦效书生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区区于笔砚之间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数黑论黄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舞文弄墨而已乎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严峻低头丧气而不能对，</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忽又一人大声曰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公好为大言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未必真有实学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恐适为儒者所笑耳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孔明视其人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乃 汝阳程德枢也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孔明答曰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儒有君子小人之别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君子之儒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忠君爱国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守正恶邪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务使泽 及当时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名留后世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若夫小人之儒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惟务雕虫</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专工翰墨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青春作赋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皓首穷经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笔下虽 有千言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胸中实无一策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且如扬雄</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以文章名世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而屈身事莽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不免投阁而死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此所谓小 人之儒也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虽日赋万言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亦何取哉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程德枢不能对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众人见孔明对答如流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尽皆失色</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766482" y="779930"/>
            <a:ext cx="10260106" cy="5447645"/>
          </a:xfrm>
          <a:prstGeom prst="rect">
            <a:avLst/>
          </a:prstGeom>
          <a:noFill/>
        </p:spPr>
        <p:txBody>
          <a:bodyPr wrap="square" rtlCol="0">
            <a:spAutoFit/>
          </a:bodyPr>
          <a:lstStyle/>
          <a:p>
            <a:r>
              <a:rPr lang="zh-CN" altLang="en-US" sz="2400" dirty="0" smtClean="0">
                <a:latin typeface="宋体" panose="02010600030101010101" pitchFamily="2" charset="-122"/>
                <a:ea typeface="宋体" panose="02010600030101010101" pitchFamily="2" charset="-122"/>
              </a:rPr>
              <a:t>注释：</a:t>
            </a:r>
            <a:endParaRPr lang="en-US" altLang="zh-CN" sz="2400" dirty="0" smtClean="0">
              <a:latin typeface="宋体" panose="02010600030101010101" pitchFamily="2" charset="-122"/>
              <a:ea typeface="宋体" panose="02010600030101010101" pitchFamily="2" charset="-122"/>
            </a:endParaRPr>
          </a:p>
          <a:p>
            <a:endParaRPr lang="en-US" altLang="zh-CN" dirty="0"/>
          </a:p>
          <a:p>
            <a:r>
              <a:rPr lang="en-US" altLang="zh-CN" dirty="0" smtClean="0"/>
              <a:t>[ </a:t>
            </a:r>
            <a:r>
              <a:rPr lang="zh-CN" altLang="en-US" dirty="0" smtClean="0"/>
              <a:t>１</a:t>
            </a:r>
            <a:r>
              <a:rPr lang="en-US" altLang="zh-CN" dirty="0" smtClean="0"/>
              <a:t>]</a:t>
            </a:r>
            <a:r>
              <a:rPr lang="zh-CN" altLang="en-US" dirty="0" smtClean="0"/>
              <a:t>文章选自我国章回体长篇历史小说</a:t>
            </a:r>
            <a:r>
              <a:rPr lang="en-US" altLang="zh-CN" dirty="0" smtClean="0"/>
              <a:t>«</a:t>
            </a:r>
            <a:r>
              <a:rPr lang="zh-CN" altLang="en-US" dirty="0" smtClean="0"/>
              <a:t>三国演义</a:t>
            </a:r>
            <a:r>
              <a:rPr lang="en-US" altLang="zh-CN" dirty="0" smtClean="0"/>
              <a:t>»</a:t>
            </a:r>
            <a:r>
              <a:rPr lang="zh-CN" altLang="en-US" dirty="0" smtClean="0"/>
              <a:t>第４３回</a:t>
            </a:r>
            <a:r>
              <a:rPr lang="en-US" altLang="zh-CN" dirty="0" smtClean="0"/>
              <a:t>,</a:t>
            </a:r>
            <a:r>
              <a:rPr lang="zh-CN" altLang="en-US" dirty="0" smtClean="0"/>
              <a:t>罗贯中著</a:t>
            </a:r>
            <a:r>
              <a:rPr lang="en-US" altLang="zh-CN" dirty="0" smtClean="0"/>
              <a:t>,</a:t>
            </a:r>
            <a:r>
              <a:rPr lang="zh-CN" altLang="en-US" dirty="0" smtClean="0"/>
              <a:t>光明日报出 版社２００９年版</a:t>
            </a:r>
            <a:r>
              <a:rPr lang="en-US" altLang="zh-CN" dirty="0" smtClean="0"/>
              <a:t>. [ </a:t>
            </a:r>
            <a:r>
              <a:rPr lang="zh-CN" altLang="en-US" dirty="0" smtClean="0"/>
              <a:t>２</a:t>
            </a:r>
            <a:r>
              <a:rPr lang="en-US" altLang="zh-CN" dirty="0" smtClean="0"/>
              <a:t>]</a:t>
            </a:r>
            <a:r>
              <a:rPr lang="zh-CN" altLang="en-US" dirty="0" smtClean="0"/>
              <a:t>罗贯中</a:t>
            </a:r>
            <a:r>
              <a:rPr lang="en-US" altLang="zh-CN" dirty="0" smtClean="0"/>
              <a:t>(</a:t>
            </a:r>
            <a:r>
              <a:rPr lang="zh-CN" altLang="en-US" dirty="0" smtClean="0"/>
              <a:t>约１３３０－约１４００年</a:t>
            </a:r>
            <a:r>
              <a:rPr lang="en-US" altLang="zh-CN" dirty="0" smtClean="0"/>
              <a:t>),</a:t>
            </a:r>
            <a:r>
              <a:rPr lang="zh-CN" altLang="en-US" dirty="0" smtClean="0"/>
              <a:t>汉族</a:t>
            </a:r>
            <a:r>
              <a:rPr lang="en-US" altLang="zh-CN" dirty="0" smtClean="0"/>
              <a:t>,</a:t>
            </a:r>
            <a:r>
              <a:rPr lang="zh-CN" altLang="en-US" dirty="0" smtClean="0"/>
              <a:t>名本</a:t>
            </a:r>
            <a:r>
              <a:rPr lang="en-US" altLang="zh-CN" dirty="0" smtClean="0"/>
              <a:t>,</a:t>
            </a:r>
            <a:r>
              <a:rPr lang="zh-CN" altLang="en-US" dirty="0" smtClean="0"/>
              <a:t>字贯中</a:t>
            </a:r>
            <a:r>
              <a:rPr lang="en-US" altLang="zh-CN" dirty="0" smtClean="0"/>
              <a:t>,</a:t>
            </a:r>
            <a:r>
              <a:rPr lang="zh-CN" altLang="en-US" dirty="0" smtClean="0"/>
              <a:t>号湖海散人</a:t>
            </a:r>
            <a:r>
              <a:rPr lang="en-US" altLang="zh-CN" dirty="0" smtClean="0"/>
              <a:t>.</a:t>
            </a:r>
            <a:r>
              <a:rPr lang="zh-CN" altLang="en-US" dirty="0" smtClean="0"/>
              <a:t>他是元末明初 著名小说家、戏曲家</a:t>
            </a:r>
            <a:r>
              <a:rPr lang="en-US" altLang="zh-CN" dirty="0" smtClean="0"/>
              <a:t>,</a:t>
            </a:r>
            <a:r>
              <a:rPr lang="zh-CN" altLang="en-US" dirty="0" smtClean="0"/>
              <a:t>是中国章回小说的鼻祖</a:t>
            </a:r>
            <a:r>
              <a:rPr lang="en-US" altLang="zh-CN" dirty="0" smtClean="0"/>
              <a:t>.</a:t>
            </a:r>
            <a:r>
              <a:rPr lang="zh-CN" altLang="en-US" dirty="0" smtClean="0"/>
              <a:t>罗贯中的一生著作颇丰</a:t>
            </a:r>
            <a:r>
              <a:rPr lang="en-US" altLang="zh-CN" dirty="0" smtClean="0"/>
              <a:t>,</a:t>
            </a:r>
            <a:r>
              <a:rPr lang="zh-CN" altLang="en-US" dirty="0" smtClean="0"/>
              <a:t>主要作品有</a:t>
            </a:r>
            <a:r>
              <a:rPr lang="en-US" altLang="zh-CN" dirty="0" smtClean="0"/>
              <a:t>:</a:t>
            </a:r>
            <a:r>
              <a:rPr lang="zh-CN" altLang="en-US" dirty="0" smtClean="0"/>
              <a:t>剧本 </a:t>
            </a:r>
            <a:r>
              <a:rPr lang="en-US" altLang="zh-CN" dirty="0" smtClean="0"/>
              <a:t>«</a:t>
            </a:r>
            <a:r>
              <a:rPr lang="zh-CN" altLang="en-US" dirty="0" smtClean="0"/>
              <a:t>赵太祖龙虎风云会</a:t>
            </a:r>
            <a:r>
              <a:rPr lang="en-US" altLang="zh-CN" dirty="0" smtClean="0"/>
              <a:t>»«</a:t>
            </a:r>
            <a:r>
              <a:rPr lang="zh-CN" altLang="en-US" dirty="0" smtClean="0"/>
              <a:t>忠正孝子连环谏</a:t>
            </a:r>
            <a:r>
              <a:rPr lang="en-US" altLang="zh-CN" dirty="0" smtClean="0"/>
              <a:t>»«</a:t>
            </a:r>
            <a:r>
              <a:rPr lang="zh-CN" altLang="en-US" dirty="0" smtClean="0"/>
              <a:t>三平章死哭蜚虎子</a:t>
            </a:r>
            <a:r>
              <a:rPr lang="en-US" altLang="zh-CN" dirty="0" smtClean="0"/>
              <a:t>»;</a:t>
            </a:r>
            <a:r>
              <a:rPr lang="zh-CN" altLang="en-US" dirty="0" smtClean="0"/>
              <a:t>小说</a:t>
            </a:r>
            <a:r>
              <a:rPr lang="en-US" altLang="zh-CN" dirty="0" smtClean="0"/>
              <a:t>«</a:t>
            </a:r>
            <a:r>
              <a:rPr lang="zh-CN" altLang="en-US" dirty="0" smtClean="0"/>
              <a:t>隋唐两朝志传</a:t>
            </a:r>
            <a:r>
              <a:rPr lang="en-US" altLang="zh-CN" dirty="0" smtClean="0"/>
              <a:t>»«</a:t>
            </a:r>
            <a:r>
              <a:rPr lang="zh-CN" altLang="en-US" dirty="0" smtClean="0"/>
              <a:t>残唐 五代史演义</a:t>
            </a:r>
            <a:r>
              <a:rPr lang="en-US" altLang="zh-CN" dirty="0" smtClean="0"/>
              <a:t>»«</a:t>
            </a:r>
            <a:r>
              <a:rPr lang="zh-CN" altLang="en-US" dirty="0" smtClean="0"/>
              <a:t>三遂平妖传</a:t>
            </a:r>
            <a:r>
              <a:rPr lang="en-US" altLang="zh-CN" dirty="0" smtClean="0"/>
              <a:t>»«</a:t>
            </a:r>
            <a:r>
              <a:rPr lang="zh-CN" altLang="en-US" dirty="0" smtClean="0"/>
              <a:t>粉妆楼</a:t>
            </a:r>
            <a:r>
              <a:rPr lang="en-US" altLang="zh-CN" dirty="0" smtClean="0"/>
              <a:t>»«</a:t>
            </a:r>
            <a:r>
              <a:rPr lang="zh-CN" altLang="en-US" dirty="0" smtClean="0"/>
              <a:t>三国演义</a:t>
            </a:r>
            <a:r>
              <a:rPr lang="en-US" altLang="zh-CN" dirty="0" smtClean="0"/>
              <a:t>»</a:t>
            </a:r>
            <a:r>
              <a:rPr lang="zh-CN" altLang="en-US" dirty="0" smtClean="0"/>
              <a:t>等</a:t>
            </a:r>
            <a:r>
              <a:rPr lang="en-US" altLang="zh-CN" dirty="0" smtClean="0"/>
              <a:t>.</a:t>
            </a:r>
          </a:p>
          <a:p>
            <a:r>
              <a:rPr lang="en-US" altLang="zh-CN" dirty="0" smtClean="0"/>
              <a:t>[ </a:t>
            </a:r>
            <a:r>
              <a:rPr lang="zh-CN" altLang="en-US" dirty="0" smtClean="0"/>
              <a:t>３</a:t>
            </a:r>
            <a:r>
              <a:rPr lang="en-US" altLang="zh-CN" dirty="0" smtClean="0"/>
              <a:t>]</a:t>
            </a:r>
            <a:r>
              <a:rPr lang="zh-CN" altLang="en-US" dirty="0" smtClean="0"/>
              <a:t>下</a:t>
            </a:r>
            <a:r>
              <a:rPr lang="en-US" altLang="zh-CN" dirty="0" smtClean="0"/>
              <a:t>:</a:t>
            </a:r>
            <a:r>
              <a:rPr lang="zh-CN" altLang="en-US" dirty="0" smtClean="0"/>
              <a:t>使之降服的意思</a:t>
            </a:r>
            <a:r>
              <a:rPr lang="en-US" altLang="zh-CN" dirty="0" smtClean="0"/>
              <a:t>.</a:t>
            </a:r>
          </a:p>
          <a:p>
            <a:r>
              <a:rPr lang="en-US" altLang="zh-CN" dirty="0" smtClean="0"/>
              <a:t>[ </a:t>
            </a:r>
            <a:r>
              <a:rPr lang="zh-CN" altLang="en-US" dirty="0" smtClean="0"/>
              <a:t>４</a:t>
            </a:r>
            <a:r>
              <a:rPr lang="en-US" altLang="zh-CN" dirty="0" smtClean="0"/>
              <a:t>]</a:t>
            </a:r>
            <a:r>
              <a:rPr lang="zh-CN" altLang="en-US" dirty="0" smtClean="0"/>
              <a:t>衽</a:t>
            </a:r>
            <a:r>
              <a:rPr lang="en-US" altLang="zh-CN" dirty="0" smtClean="0"/>
              <a:t>( r </a:t>
            </a:r>
            <a:r>
              <a:rPr lang="en-US" altLang="zh-CN" dirty="0" err="1" smtClean="0"/>
              <a:t>èn</a:t>
            </a:r>
            <a:r>
              <a:rPr lang="en-US" altLang="zh-CN" dirty="0" smtClean="0"/>
              <a:t>)</a:t>
            </a:r>
            <a:r>
              <a:rPr lang="zh-CN" altLang="en-US" dirty="0" smtClean="0"/>
              <a:t>席</a:t>
            </a:r>
            <a:r>
              <a:rPr lang="en-US" altLang="zh-CN" dirty="0" smtClean="0"/>
              <a:t>:</a:t>
            </a:r>
            <a:r>
              <a:rPr lang="zh-CN" altLang="en-US" dirty="0" smtClean="0"/>
              <a:t>衽、席同义</a:t>
            </a:r>
            <a:r>
              <a:rPr lang="en-US" altLang="zh-CN" dirty="0" smtClean="0"/>
              <a:t>,</a:t>
            </a:r>
            <a:r>
              <a:rPr lang="zh-CN" altLang="en-US" dirty="0" smtClean="0"/>
              <a:t>都是坐卧的铺垫物</a:t>
            </a:r>
            <a:r>
              <a:rPr lang="en-US" altLang="zh-CN" dirty="0" smtClean="0"/>
              <a:t>.</a:t>
            </a:r>
            <a:r>
              <a:rPr lang="zh-CN" altLang="en-US" dirty="0" smtClean="0"/>
              <a:t>衽席之上</a:t>
            </a:r>
            <a:r>
              <a:rPr lang="en-US" altLang="zh-CN" dirty="0" smtClean="0"/>
              <a:t>,</a:t>
            </a:r>
            <a:r>
              <a:rPr lang="zh-CN" altLang="en-US" dirty="0" smtClean="0"/>
              <a:t>譬喻安全舒适的地方</a:t>
            </a:r>
            <a:r>
              <a:rPr lang="en-US" altLang="zh-CN" dirty="0" smtClean="0"/>
              <a:t>. </a:t>
            </a:r>
          </a:p>
          <a:p>
            <a:r>
              <a:rPr lang="en-US" altLang="zh-CN" dirty="0" smtClean="0"/>
              <a:t>[ </a:t>
            </a:r>
            <a:r>
              <a:rPr lang="zh-CN" altLang="en-US" dirty="0" smtClean="0"/>
              <a:t>５</a:t>
            </a:r>
            <a:r>
              <a:rPr lang="en-US" altLang="zh-CN" dirty="0" smtClean="0"/>
              <a:t>]</a:t>
            </a:r>
            <a:r>
              <a:rPr lang="zh-CN" altLang="en-US" dirty="0" smtClean="0"/>
              <a:t>哑</a:t>
            </a:r>
            <a:r>
              <a:rPr lang="en-US" altLang="zh-CN" dirty="0" smtClean="0"/>
              <a:t>( è)</a:t>
            </a:r>
            <a:r>
              <a:rPr lang="zh-CN" altLang="en-US" dirty="0" smtClean="0"/>
              <a:t>然</a:t>
            </a:r>
            <a:r>
              <a:rPr lang="en-US" altLang="zh-CN" dirty="0" smtClean="0"/>
              <a:t>:</a:t>
            </a:r>
            <a:r>
              <a:rPr lang="zh-CN" altLang="en-US" dirty="0" smtClean="0"/>
              <a:t>形容笑声</a:t>
            </a:r>
            <a:r>
              <a:rPr lang="en-US" altLang="zh-CN" dirty="0" smtClean="0"/>
              <a:t>.</a:t>
            </a:r>
          </a:p>
          <a:p>
            <a:r>
              <a:rPr lang="en-US" altLang="zh-CN" dirty="0" smtClean="0"/>
              <a:t>[ </a:t>
            </a:r>
            <a:r>
              <a:rPr lang="zh-CN" altLang="en-US" dirty="0" smtClean="0"/>
              <a:t>６</a:t>
            </a:r>
            <a:r>
              <a:rPr lang="en-US" altLang="zh-CN" dirty="0" smtClean="0"/>
              <a:t>]</a:t>
            </a:r>
            <a:r>
              <a:rPr lang="zh-CN" altLang="en-US" dirty="0" smtClean="0"/>
              <a:t>尫羸</a:t>
            </a:r>
            <a:r>
              <a:rPr lang="en-US" altLang="zh-CN" dirty="0" smtClean="0"/>
              <a:t>( </a:t>
            </a:r>
            <a:r>
              <a:rPr lang="en-US" altLang="zh-CN" dirty="0" err="1" smtClean="0"/>
              <a:t>wāngl</a:t>
            </a:r>
            <a:r>
              <a:rPr lang="en-US" altLang="zh-CN" dirty="0" smtClean="0"/>
              <a:t> é </a:t>
            </a:r>
            <a:r>
              <a:rPr lang="en-US" altLang="zh-CN" dirty="0" err="1" smtClean="0"/>
              <a:t>i</a:t>
            </a:r>
            <a:r>
              <a:rPr lang="en-US" altLang="zh-CN" dirty="0" smtClean="0"/>
              <a:t>):</a:t>
            </a:r>
            <a:r>
              <a:rPr lang="zh-CN" altLang="en-US" dirty="0" smtClean="0"/>
              <a:t>病弱得连走路的力气都没有了</a:t>
            </a:r>
            <a:r>
              <a:rPr lang="en-US" altLang="zh-CN" dirty="0" smtClean="0"/>
              <a:t>. </a:t>
            </a:r>
          </a:p>
          <a:p>
            <a:r>
              <a:rPr lang="en-US" altLang="zh-CN" dirty="0" smtClean="0"/>
              <a:t>[ </a:t>
            </a:r>
            <a:r>
              <a:rPr lang="zh-CN" altLang="en-US" dirty="0" smtClean="0"/>
              <a:t>７</a:t>
            </a:r>
            <a:r>
              <a:rPr lang="en-US" altLang="zh-CN" dirty="0" smtClean="0"/>
              <a:t>]</a:t>
            </a:r>
            <a:r>
              <a:rPr lang="zh-CN" altLang="en-US" dirty="0" smtClean="0"/>
              <a:t>仪、秦</a:t>
            </a:r>
            <a:r>
              <a:rPr lang="en-US" altLang="zh-CN" dirty="0" smtClean="0"/>
              <a:t>:</a:t>
            </a:r>
            <a:r>
              <a:rPr lang="zh-CN" altLang="en-US" dirty="0" smtClean="0"/>
              <a:t>即张仪、苏秦</a:t>
            </a:r>
            <a:r>
              <a:rPr lang="en-US" altLang="zh-CN" dirty="0" smtClean="0"/>
              <a:t>,</a:t>
            </a:r>
            <a:r>
              <a:rPr lang="zh-CN" altLang="en-US" dirty="0" smtClean="0"/>
              <a:t>两人都是战国时以雄辩著名的说客</a:t>
            </a:r>
            <a:r>
              <a:rPr lang="en-US" altLang="zh-CN" dirty="0" smtClean="0"/>
              <a:t>. </a:t>
            </a:r>
          </a:p>
          <a:p>
            <a:r>
              <a:rPr lang="en-US" altLang="zh-CN" dirty="0" smtClean="0"/>
              <a:t>[ </a:t>
            </a:r>
            <a:r>
              <a:rPr lang="zh-CN" altLang="en-US" dirty="0" smtClean="0"/>
              <a:t>８</a:t>
            </a:r>
            <a:r>
              <a:rPr lang="en-US" altLang="zh-CN" dirty="0" smtClean="0"/>
              <a:t>]</a:t>
            </a:r>
            <a:r>
              <a:rPr lang="zh-CN" altLang="en-US" dirty="0" smtClean="0"/>
              <a:t>曹参</a:t>
            </a:r>
            <a:r>
              <a:rPr lang="en-US" altLang="zh-CN" dirty="0" smtClean="0"/>
              <a:t>:</a:t>
            </a:r>
            <a:r>
              <a:rPr lang="zh-CN" altLang="en-US" dirty="0" smtClean="0"/>
              <a:t>汉高祖刘邦的功臣</a:t>
            </a:r>
            <a:r>
              <a:rPr lang="en-US" altLang="zh-CN" dirty="0" smtClean="0"/>
              <a:t>.</a:t>
            </a:r>
          </a:p>
          <a:p>
            <a:r>
              <a:rPr lang="en-US" altLang="zh-CN" dirty="0" smtClean="0"/>
              <a:t>[ </a:t>
            </a:r>
            <a:r>
              <a:rPr lang="zh-CN" altLang="en-US" dirty="0" smtClean="0"/>
              <a:t>９</a:t>
            </a:r>
            <a:r>
              <a:rPr lang="en-US" altLang="zh-CN" dirty="0" smtClean="0"/>
              <a:t>]</a:t>
            </a:r>
            <a:r>
              <a:rPr lang="zh-CN" altLang="en-US" dirty="0" smtClean="0"/>
              <a:t>座间怀橘</a:t>
            </a:r>
            <a:r>
              <a:rPr lang="en-US" altLang="zh-CN" dirty="0" smtClean="0"/>
              <a:t>:</a:t>
            </a:r>
            <a:r>
              <a:rPr lang="zh-CN" altLang="en-US" dirty="0" smtClean="0"/>
              <a:t>陆绩六岁时</a:t>
            </a:r>
            <a:r>
              <a:rPr lang="en-US" altLang="zh-CN" dirty="0" smtClean="0"/>
              <a:t>,</a:t>
            </a:r>
            <a:r>
              <a:rPr lang="zh-CN" altLang="en-US" dirty="0" smtClean="0"/>
              <a:t>曾在袁术座位间藏起三个待客的橘子</a:t>
            </a:r>
            <a:r>
              <a:rPr lang="en-US" altLang="zh-CN" dirty="0" smtClean="0"/>
              <a:t>,</a:t>
            </a:r>
            <a:r>
              <a:rPr lang="zh-CN" altLang="en-US" dirty="0" smtClean="0"/>
              <a:t>放在怀中</a:t>
            </a:r>
            <a:r>
              <a:rPr lang="en-US" altLang="zh-CN" dirty="0" smtClean="0"/>
              <a:t>,</a:t>
            </a:r>
            <a:r>
              <a:rPr lang="zh-CN" altLang="en-US" dirty="0" smtClean="0"/>
              <a:t>临走时 不小心掉了出来</a:t>
            </a:r>
            <a:r>
              <a:rPr lang="en-US" altLang="zh-CN" dirty="0" smtClean="0"/>
              <a:t>.</a:t>
            </a:r>
            <a:r>
              <a:rPr lang="zh-CN" altLang="en-US" dirty="0" smtClean="0"/>
              <a:t>袁术问他时</a:t>
            </a:r>
            <a:r>
              <a:rPr lang="en-US" altLang="zh-CN" dirty="0" smtClean="0"/>
              <a:t>,</a:t>
            </a:r>
            <a:r>
              <a:rPr lang="zh-CN" altLang="en-US" dirty="0" smtClean="0"/>
              <a:t>他答说是要带回去孝敬母亲</a:t>
            </a:r>
            <a:r>
              <a:rPr lang="en-US" altLang="zh-CN" dirty="0" smtClean="0"/>
              <a:t>.</a:t>
            </a:r>
            <a:r>
              <a:rPr lang="zh-CN" altLang="en-US" dirty="0" smtClean="0"/>
              <a:t>这事被传为“美谈”</a:t>
            </a:r>
            <a:r>
              <a:rPr lang="en-US" altLang="zh-CN" dirty="0" smtClean="0"/>
              <a:t>.</a:t>
            </a:r>
            <a:r>
              <a:rPr lang="zh-CN" altLang="en-US" dirty="0" smtClean="0"/>
              <a:t>小说 写诸葛亮先以此事来称问陆绩</a:t>
            </a:r>
            <a:r>
              <a:rPr lang="en-US" altLang="zh-CN" dirty="0" smtClean="0"/>
              <a:t>,</a:t>
            </a:r>
            <a:r>
              <a:rPr lang="zh-CN" altLang="en-US" dirty="0" smtClean="0"/>
              <a:t>暗含调侃揶揄他的语意</a:t>
            </a:r>
            <a:r>
              <a:rPr lang="en-US" altLang="zh-CN" dirty="0" smtClean="0"/>
              <a:t>.</a:t>
            </a:r>
          </a:p>
          <a:p>
            <a:r>
              <a:rPr lang="en-US" altLang="zh-CN" dirty="0" smtClean="0"/>
              <a:t>[ </a:t>
            </a:r>
            <a:r>
              <a:rPr lang="zh-CN" altLang="en-US" dirty="0" smtClean="0"/>
              <a:t>１０</a:t>
            </a:r>
            <a:r>
              <a:rPr lang="en-US" altLang="zh-CN" dirty="0" smtClean="0"/>
              <a:t>]</a:t>
            </a:r>
            <a:r>
              <a:rPr lang="zh-CN" altLang="en-US" dirty="0" smtClean="0"/>
              <a:t>邓禹、耿弇</a:t>
            </a:r>
            <a:r>
              <a:rPr lang="en-US" altLang="zh-CN" dirty="0" smtClean="0"/>
              <a:t>:</a:t>
            </a:r>
            <a:r>
              <a:rPr lang="zh-CN" altLang="en-US" dirty="0" smtClean="0"/>
              <a:t>两人都是汉光武帝刘秀的功臣</a:t>
            </a:r>
            <a:r>
              <a:rPr lang="en-US" altLang="zh-CN" dirty="0" smtClean="0"/>
              <a:t>.</a:t>
            </a:r>
          </a:p>
          <a:p>
            <a:r>
              <a:rPr lang="en-US" altLang="zh-CN" dirty="0" smtClean="0"/>
              <a:t>[ </a:t>
            </a:r>
            <a:r>
              <a:rPr lang="zh-CN" altLang="en-US" dirty="0" smtClean="0"/>
              <a:t>１１</a:t>
            </a:r>
            <a:r>
              <a:rPr lang="en-US" altLang="zh-CN" dirty="0" smtClean="0"/>
              <a:t>]</a:t>
            </a:r>
            <a:r>
              <a:rPr lang="zh-CN" altLang="en-US" dirty="0" smtClean="0"/>
              <a:t>雕虫</a:t>
            </a:r>
            <a:r>
              <a:rPr lang="en-US" altLang="zh-CN" dirty="0" smtClean="0"/>
              <a:t>:</a:t>
            </a:r>
            <a:r>
              <a:rPr lang="zh-CN" altLang="en-US" dirty="0" smtClean="0"/>
              <a:t>指辞赋的雕辞琢句</a:t>
            </a:r>
            <a:r>
              <a:rPr lang="en-US" altLang="zh-CN" dirty="0" smtClean="0"/>
              <a:t>,</a:t>
            </a:r>
            <a:r>
              <a:rPr lang="zh-CN" altLang="en-US" dirty="0" smtClean="0"/>
              <a:t>不切实用、有鄙薄的意思</a:t>
            </a:r>
            <a:r>
              <a:rPr lang="en-US" altLang="zh-CN" dirty="0" smtClean="0"/>
              <a:t>.</a:t>
            </a:r>
          </a:p>
          <a:p>
            <a:r>
              <a:rPr lang="en-US" altLang="zh-CN" dirty="0" smtClean="0"/>
              <a:t>[ </a:t>
            </a:r>
            <a:r>
              <a:rPr lang="zh-CN" altLang="en-US" dirty="0" smtClean="0"/>
              <a:t>１２</a:t>
            </a:r>
            <a:r>
              <a:rPr lang="en-US" altLang="zh-CN" dirty="0" smtClean="0"/>
              <a:t>]</a:t>
            </a:r>
            <a:r>
              <a:rPr lang="zh-CN" altLang="en-US" dirty="0" smtClean="0"/>
              <a:t>扬雄</a:t>
            </a:r>
            <a:r>
              <a:rPr lang="en-US" altLang="zh-CN" dirty="0" smtClean="0"/>
              <a:t>:</a:t>
            </a:r>
            <a:r>
              <a:rPr lang="zh-CN" altLang="en-US" dirty="0" smtClean="0"/>
              <a:t>西汉的辞赋家</a:t>
            </a:r>
            <a:r>
              <a:rPr lang="en-US" altLang="zh-CN" dirty="0" smtClean="0"/>
              <a:t>,</a:t>
            </a:r>
            <a:r>
              <a:rPr lang="zh-CN" altLang="en-US" dirty="0" smtClean="0"/>
              <a:t>在王莽的新朝做过官</a:t>
            </a:r>
            <a:r>
              <a:rPr lang="en-US" altLang="zh-CN" dirty="0" smtClean="0"/>
              <a:t>,</a:t>
            </a:r>
            <a:r>
              <a:rPr lang="zh-CN" altLang="en-US" dirty="0" smtClean="0"/>
              <a:t>因事害怕要受刑</a:t>
            </a:r>
            <a:r>
              <a:rPr lang="en-US" altLang="zh-CN" dirty="0" smtClean="0"/>
              <a:t>,</a:t>
            </a:r>
            <a:r>
              <a:rPr lang="zh-CN" altLang="en-US" dirty="0" smtClean="0"/>
              <a:t>跳楼自杀</a:t>
            </a:r>
            <a:r>
              <a:rPr lang="en-US" altLang="zh-CN" dirty="0" smtClean="0"/>
              <a:t>,</a:t>
            </a:r>
            <a:r>
              <a:rPr lang="zh-CN" altLang="en-US" dirty="0" smtClean="0"/>
              <a:t>几乎 摔死</a:t>
            </a:r>
            <a:r>
              <a:rPr lang="en-US" altLang="zh-CN" dirty="0" smtClean="0"/>
              <a:t>.</a:t>
            </a:r>
            <a:endParaRPr lang="zh-CN" alt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331259" y="927847"/>
            <a:ext cx="9345706" cy="2308324"/>
          </a:xfrm>
          <a:prstGeom prst="rect">
            <a:avLst/>
          </a:prstGeom>
          <a:noFill/>
        </p:spPr>
        <p:txBody>
          <a:bodyPr wrap="square" rtlCol="0">
            <a:spAutoFit/>
          </a:bodyPr>
          <a:lstStyle/>
          <a:p>
            <a:r>
              <a:rPr lang="zh-CN" altLang="en-US" sz="2400" dirty="0" smtClean="0">
                <a:latin typeface="宋体" panose="02010600030101010101" pitchFamily="2" charset="-122"/>
                <a:ea typeface="宋体" panose="02010600030101010101" pitchFamily="2" charset="-122"/>
              </a:rPr>
              <a:t>评析：</a:t>
            </a:r>
            <a:endParaRPr lang="en-US" altLang="zh-CN" sz="2400" dirty="0" smtClean="0">
              <a:latin typeface="宋体" panose="02010600030101010101" pitchFamily="2" charset="-122"/>
              <a:ea typeface="宋体" panose="02010600030101010101" pitchFamily="2" charset="-122"/>
            </a:endParaRPr>
          </a:p>
          <a:p>
            <a:endParaRPr lang="en-US" altLang="zh-CN" sz="2000" dirty="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本文是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三国演义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在刻画人物形象过程中的生动一笔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同时又是古今中外论辩现场的 一次精彩集萃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在整个过程中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诸葛亮的论辩艺术发挥得酣畅淋漓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他面对群儒潮水般涌来 的诘难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沉着应战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或引经据典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或转换论题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或厉声责问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或反唇相讥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可谓得心应手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游刃 有余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总之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诸葛亮舌战群儒风头出尽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其娴熟的论辩技巧令人折服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堪称经典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值得当今习 此道者深味</a:t>
            </a:r>
            <a:r>
              <a:rPr lang="en-US" altLang="zh-CN" sz="2000" dirty="0" smtClean="0">
                <a:latin typeface="宋体" panose="02010600030101010101" pitchFamily="2" charset="-122"/>
                <a:ea typeface="宋体" panose="02010600030101010101" pitchFamily="2" charset="-122"/>
              </a:rPr>
              <a:t>.</a:t>
            </a:r>
            <a:endParaRPr lang="en-US" altLang="zh-CN" sz="2000" dirty="0">
              <a:latin typeface="宋体" panose="02010600030101010101" pitchFamily="2" charset="-122"/>
              <a:ea typeface="宋体" panose="02010600030101010101" pitchFamily="2" charset="-122"/>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183342" y="739588"/>
            <a:ext cx="9843247" cy="5878532"/>
          </a:xfrm>
          <a:prstGeom prst="rect">
            <a:avLst/>
          </a:prstGeom>
          <a:noFill/>
        </p:spPr>
        <p:txBody>
          <a:bodyPr wrap="square" rtlCol="0">
            <a:spAutoFit/>
          </a:bodyPr>
          <a:lstStyle/>
          <a:p>
            <a:pPr algn="ctr"/>
            <a:r>
              <a:rPr lang="zh-CN" altLang="en-US" sz="3200" dirty="0" smtClean="0">
                <a:latin typeface="宋体" panose="02010600030101010101" pitchFamily="2" charset="-122"/>
                <a:ea typeface="宋体" panose="02010600030101010101" pitchFamily="2" charset="-122"/>
              </a:rPr>
              <a:t> 大学的生活</a:t>
            </a:r>
            <a:r>
              <a:rPr lang="en-US" altLang="zh-CN" sz="3200" dirty="0" smtClean="0">
                <a:latin typeface="宋体" panose="02010600030101010101" pitchFamily="2" charset="-122"/>
                <a:ea typeface="宋体" panose="02010600030101010101" pitchFamily="2" charset="-122"/>
              </a:rPr>
              <a:t>[ </a:t>
            </a:r>
            <a:r>
              <a:rPr lang="zh-CN" altLang="en-US" sz="3200" dirty="0" smtClean="0">
                <a:latin typeface="宋体" panose="02010600030101010101" pitchFamily="2" charset="-122"/>
                <a:ea typeface="宋体" panose="02010600030101010101" pitchFamily="2" charset="-122"/>
              </a:rPr>
              <a:t>１</a:t>
            </a:r>
            <a:r>
              <a:rPr lang="en-US" altLang="zh-CN" sz="3200" dirty="0" smtClean="0">
                <a:latin typeface="宋体" panose="02010600030101010101" pitchFamily="2" charset="-122"/>
                <a:ea typeface="宋体" panose="02010600030101010101" pitchFamily="2" charset="-122"/>
              </a:rPr>
              <a:t>]</a:t>
            </a:r>
          </a:p>
          <a:p>
            <a:pPr algn="ct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胡适</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a:t>
            </a:r>
            <a:r>
              <a:rPr lang="en-US" altLang="zh-CN" sz="2000" dirty="0" smtClean="0">
                <a:latin typeface="宋体" panose="02010600030101010101" pitchFamily="2" charset="-122"/>
                <a:ea typeface="宋体" panose="02010600030101010101" pitchFamily="2" charset="-122"/>
              </a:rPr>
              <a:t>]</a:t>
            </a:r>
          </a:p>
          <a:p>
            <a:r>
              <a:rPr lang="en-US" altLang="zh-CN" dirty="0" smtClean="0"/>
              <a:t> </a:t>
            </a:r>
            <a:r>
              <a:rPr lang="zh-CN" altLang="en-US" sz="2000" dirty="0" smtClean="0">
                <a:latin typeface="宋体" panose="02010600030101010101" pitchFamily="2" charset="-122"/>
                <a:ea typeface="宋体" panose="02010600030101010101" pitchFamily="2" charset="-122"/>
              </a:rPr>
              <a:t>校长、主席、各位同学</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我刚才听见主席说今天大家都非常愉快和兴奋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我想大家一定会提出抗议的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在这 大热的天气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要大家挤在一起受罪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我的内心感到实在不安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我首先要向各位致百分之 百的道歉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回来后一直没有作公开演讲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有许多团体来邀请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我都谢绝了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因为每次演讲 房子总是不够用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以前在三军球场有过一次演说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我也总以为房子是没问题了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但房子 仍是不够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今天要请各位原谅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实在不是我的罪过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台大代联会邀请了几次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我只好勉强 地答应下来</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前两天我就想究竟要讲些什么</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我问了钱校长和好几位朋友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他们都很客气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不给 我出题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就是主席也不给我出题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今天既是台大代联会邀请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我想谈谈大学生的生 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把我个人的或者几位朋友的经验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贡献给大家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也许可以给各位同学一些借鉴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给各 位一点暗示的作用</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记得在１９４９年应傅斯年校长之请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在中山堂作一次公开演讲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我也总以为房子够用了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谁知又把玻璃窗弄破了不少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从１９４９年到今天已有八九年的工夫了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这九年来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看到台大的进步和发展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不仅在学生人数方面已增加到七千多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设备、人才和学科方面也 进步很多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尤其是医、农两学院的进步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更是得到国外来参观过的教育家很大的赞誉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 是我要向校长、各位同学道贺的</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075765" y="1062318"/>
            <a:ext cx="10098741" cy="501675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不过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我又听见许多朋友讲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目前很多学生选择科系时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从师长的眼光看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都不免带 有短见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倾向于功利主义方面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天才比较高的都跑到医、工科去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而且只选择实用方面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而又不选择基本学科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譬如学医的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内科、外科、产科、妇科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有很多人选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而基本学科譬如 生物化学、病理学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很少有青年人去选读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这使我感到今日的青年不免短视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带着近视眼 镜去看自己的前途与将来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我今天头一项要讲的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就是把我们老一辈的选科系的经验</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贡献给各位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我讲一段故事</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记得四十八年前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我考取了官费出洋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我的哥哥特地从东三省赶到上海为我送行</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临行时对我说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我们的家早已破坏中落了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你出国要学些有用之学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帮助复兴家业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重振 门楣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他要我学开矿或造铁路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因为这是比较容易找到工作的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千万不要学些没用的文 学、哲学之类没饭吃的东西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我说好的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船就要开了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那时和我一起去美国的留学生共 有七十人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分别进入各大学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在船上我就想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开矿没兴趣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造铁路也不感兴趣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于是只好 采取调和折中的办法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要学有用之学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当时康奈尔大学有全美国最好的农学院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于是就 决定进去学科学的农学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也许对国家社会有点贡献吧</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那时进康大的原因有二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一是康 大有当时最好的农学院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且不收学费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而每个月又可获得八十元的津贴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我刚才说过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 家破了产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母亲待养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那时我还没结婚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一切从俭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所以可将部分的钱拿回养家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二是我 国有百分之八十的人是农民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将来学会了科学的农业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也许可以有益于国家</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54742" y="569794"/>
            <a:ext cx="10555941" cy="594008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入校后头一星期就突然接到农场实习部的信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叫我去报到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那时教授便问我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你有 什么农场经验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没有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难道一点都没有吗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要有嘛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我的外公和外婆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都是道 地的农夫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教授说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这与你不相干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我又说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就是因为没有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才要来学呀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后来他又 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你洗过马没有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没有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我就告诉他中国人种田是不用马的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于是老师就先 教我洗马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他洗一面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我洗另一面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他又问我会套车吗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我说也不会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于是他又教我套 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老师套一边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我套一边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套好跳上去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兜一圈子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接着就到农场做选种的实习工作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手 起了泡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但仍继续地忍耐下去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农复会的沈宗瀚先生写一本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克难苦学记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要我给他作 一篇序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我也就替他作一篇很长的序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我们那时学农的人很多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但只有沈宗瀚先生赤过 脚下过田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是唯一确实有农场经验的人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学了一年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成绩还不错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功课都在八十五分以 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第二年我就可以多选两个学分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于是我选种果学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即种苹果学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分上午讲课与下午实 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上课倒没有什么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还甚感兴趣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下午实验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走入实习室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桌上有各色各样的苹果三十个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颜色有红的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有黄的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有青的􀆺􀆺形状有圆的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有长的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有椭圆的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有四方的􀆺􀆺要照 着一本手册上的标准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去定每一苹果的学名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蒂有多长</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花是什么颜色</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肉是甜是酸</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是软是硬</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弄了半个小时一个都弄不了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满头大汗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真是冬天出大汗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抬头一看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呀</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不 对头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那些美国同学都做完跑光了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把苹果拿回去吃了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他们不需剖开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因为他们比较熟 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查查册子后面的普通名词就可以定学名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在他们是很简单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我只弄了一半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一半又是 错的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回去就自己问自己学这个有什么用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要是靠当时的活力与记性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用上一个晚上来 强记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四百多个名字都可记下来应付考试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但试想有什么用呢</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那些苹果在我国烟台也 没有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青岛也没有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安徽也没有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我认为科学的农学无用了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于是决定改行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那时正是 民国元年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国内正在革命的时候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也许学别的东西更有好处</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694329" y="887506"/>
            <a:ext cx="9009530" cy="5273040"/>
          </a:xfrm>
          <a:prstGeom prst="rect">
            <a:avLst/>
          </a:prstGeom>
          <a:noFill/>
        </p:spPr>
        <p:txBody>
          <a:bodyPr wrap="square" rtlCol="0">
            <a:spAutoFit/>
          </a:bodyPr>
          <a:lstStyle/>
          <a:p>
            <a:r>
              <a:rPr lang="zh-CN" altLang="en-US" dirty="0" smtClean="0"/>
              <a:t>      </a:t>
            </a:r>
            <a:r>
              <a:rPr lang="zh-CN" altLang="en-US" sz="2000" dirty="0" smtClean="0">
                <a:latin typeface="宋体" panose="02010600030101010101" pitchFamily="2" charset="-122"/>
                <a:ea typeface="宋体" panose="02010600030101010101" pitchFamily="2" charset="-122"/>
              </a:rPr>
              <a:t> 在最近的几年中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我也留神少用专名词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专名词是应该用的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假若我能不用 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而还能够把事情说明白了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我就决定不用它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我是这么想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有些专名词的含义是不容 易被广大群众完全了解的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我若用了它们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而使大家只听见看见它们的声音与形 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并不明白到底它们是什么意思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岂不就耽误了事</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那就不如避免它们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而另用几句普 通话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人人能懂的话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说明白了事体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想要这样说明事体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就必须用浅显的、生动的 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说起来自然亲切有味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使人爱听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这就增加了文艺的说服力量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有一次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我到一个中 学里作报告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报告讲完了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学校一位先生对学生说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他所讲的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我已经都给你们讲过了</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可是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他比我讲得更透彻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更亲切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因为我给你们讲过一套文艺的术语与名词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而他却只 说大白话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把术语与名词里的含义都很清楚地解释成了大白话</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他给你们解决了许 多问题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惭愧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却没能做到这样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在最近几年中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我无论是写什么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我总希望能够充分地信赖大白话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即使是去说明较比高深一点的道理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我也不接二连三地用术语 与名词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名词是死的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话是活的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用活的语言说明了道理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是比死名词的堆砌更多一些文 艺性的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况且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要用普通话语代替了专名词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同时还能说出专名词的含义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就必须费许多 心思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去想如何把普通话调动得和专名词一样的有用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而且比专名词更活泼、亲切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这么 一来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可就把运用白话的本事提高了一步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慢慢地就会明白了什么叫作“深入浅出”</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用顶通俗的话语去说很深的道理</a:t>
            </a:r>
            <a:r>
              <a:rPr lang="en-US" altLang="zh-CN" sz="2000" dirty="0" smtClean="0">
                <a:latin typeface="宋体" panose="02010600030101010101" pitchFamily="2" charset="-122"/>
                <a:ea typeface="宋体" panose="02010600030101010101" pitchFamily="2" charset="-122"/>
              </a:rPr>
              <a:t>. </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021976" y="739588"/>
            <a:ext cx="10233212" cy="5324535"/>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那么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转系要以什么为标准呢</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依自己的兴趣呢</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还是看社会的需要</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我年轻时候 写的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留学日记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有一首诗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现在我也背不出来了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我选课用什么作标准</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听哥哥的话</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看国家的需要</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还是凭自己</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只有两个标准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一个是“我”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一个是“社会”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看看社会需 要什么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国家需要什么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中国现代需要什么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但这个标准社会上三百六十行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行行都需 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现在可以说三千六百行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从诺贝尔得奖人到修理马桶的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社会都需要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所以社会的标 准并不重要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在定主意的时候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便要依着我的兴趣了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即性之所近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力之所能</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我的兴趣在什么地方</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与我性质相近的是什么</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问我能做什么</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对什么感兴趣</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我便 照着这个标准转到文学院了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但又有一个困难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文科要缴费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而从康大中途退出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要赔付 以前二年的学费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我也顾不得这些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经过四位朋友的帮忙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由八十元减到三十五元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终于 达成愿望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在文学院以哲学为主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英国文学、经济、政治学之门为副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后又以哲学为主</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经济理论、英国文学为副科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到哥伦比亚大学后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仍以哲学为主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以政治理论、英国文学 为副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我现在六十八岁了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人家问我学什么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我自己也不知道学些什么</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我对文学也感 兴趣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白话文方面也曾经有过一点小贡献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在北大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我曾做过哲学系系主任、外国文学系 系主任、英国文学系系主任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中国文学系也做过四年的系主任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在北大文学院六个学系 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五个系全做过主任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现在我自己也不知道学些什么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我刚才讲过现在的青年太倾向 于现实了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不凭性之所近、力之所能去选课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譬如一位有作诗天才的人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不进中文系学作 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而偏要去医学院学外科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那么文学院便失去了一个一流的诗人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而国内却添了一个 三四流甚至五流的饭桶外科医生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这是国家的损失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也是你们自己的损失</a:t>
            </a:r>
            <a:r>
              <a:rPr lang="en-US" altLang="zh-CN" dirty="0" smtClean="0"/>
              <a:t>. </a:t>
            </a:r>
            <a:endParaRPr lang="zh-CN" altLang="en-US"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196788" y="1223682"/>
            <a:ext cx="10125636" cy="3170099"/>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在一个头等、第一流的大学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当初日本筹划帝大的时候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真的计划远大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规模宏伟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单 就医学院就比当初日本总督府还要大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今日台大可说是国内唯一最完善的大学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各位 不要有成见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带着近视眼镜来看自己的前途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看自己的将来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听说入学考试时有七十二 个志愿可填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这样七十二变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变到最后不知变成了什么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当初所填的志愿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不要当作最后 的决定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只当作暂时的方向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要在大学一二年的时候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东摸摸西摸摸地瞎摸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不要有短 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十八九岁的青年仍没有能力决定自己的前途、职业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进大学后第一年到处去摸、去 看、探险去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不知道的我偏要去学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如在中学时候的数学不好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现在我偏要去学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中学时 不感兴趣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也许是老师不好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现在去听听最好的教授的讲课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也许会提起你的兴趣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好 的先生会指导你走上一个好的方向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甚至于第三年还来得及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只要依着自己叫“性之所 近、力之所能”地做去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这是清代大儒章学诚的话</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223682" y="954741"/>
            <a:ext cx="9802906" cy="3170099"/>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现在我再说一个故事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不是我自己的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而是近代科学的开山大师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伽利略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他是 意大利人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父亲是一个有名的数学家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他的父亲叫他不要学他这一行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学这一行是没饭 吃的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要他学医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他奉命而去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当时意大利正是文艺复兴的时候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他到大学以后曾被教 授和同学捧誉为“天才的画家”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他也很得意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父亲要他学医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他却发现了美术的天才</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他读书的佛劳伦斯地方是一工业区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当地的工业界首领希望在这大学多造就些科学的 人才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鼓励学生研究几何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于是在这大学里特为官儿们开设了几何学一科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聘请一位叫</a:t>
            </a:r>
            <a:r>
              <a:rPr lang="en-US" altLang="zh-CN" sz="2000" dirty="0" err="1" smtClean="0">
                <a:latin typeface="宋体" panose="02010600030101010101" pitchFamily="2" charset="-122"/>
                <a:ea typeface="宋体" panose="02010600030101010101" pitchFamily="2" charset="-122"/>
              </a:rPr>
              <a:t>Ri</a:t>
            </a:r>
            <a:r>
              <a:rPr lang="en-US" altLang="zh-CN" sz="2000" dirty="0" smtClean="0">
                <a:latin typeface="宋体" panose="02010600030101010101" pitchFamily="2" charset="-122"/>
                <a:ea typeface="宋体" panose="02010600030101010101" pitchFamily="2" charset="-122"/>
              </a:rPr>
              <a:t> c </a:t>
            </a:r>
            <a:r>
              <a:rPr lang="en-US" altLang="zh-CN" sz="2000" dirty="0" err="1" smtClean="0">
                <a:latin typeface="宋体" panose="02010600030101010101" pitchFamily="2" charset="-122"/>
                <a:ea typeface="宋体" panose="02010600030101010101" pitchFamily="2" charset="-122"/>
              </a:rPr>
              <a:t>c</a:t>
            </a:r>
            <a:r>
              <a:rPr lang="en-US" altLang="zh-CN" sz="2000" dirty="0" smtClean="0">
                <a:latin typeface="宋体" panose="02010600030101010101" pitchFamily="2" charset="-122"/>
                <a:ea typeface="宋体" panose="02010600030101010101" pitchFamily="2" charset="-122"/>
              </a:rPr>
              <a:t> </a:t>
            </a:r>
            <a:r>
              <a:rPr lang="en-US" altLang="zh-CN" sz="2000" dirty="0" err="1" smtClean="0">
                <a:latin typeface="宋体" panose="02010600030101010101" pitchFamily="2" charset="-122"/>
                <a:ea typeface="宋体" panose="02010600030101010101" pitchFamily="2" charset="-122"/>
              </a:rPr>
              <a:t>i</a:t>
            </a:r>
            <a:r>
              <a:rPr lang="zh-CN" altLang="en-US" sz="2000" dirty="0" smtClean="0">
                <a:latin typeface="宋体" panose="02010600030101010101" pitchFamily="2" charset="-122"/>
                <a:ea typeface="宋体" panose="02010600030101010101" pitchFamily="2" charset="-122"/>
              </a:rPr>
              <a:t>氏当教授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有一天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伽利略从那个地方过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偶然地定脚在听讲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看到有些官儿们在 打瞌睡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而这位年轻的伽利略却非常感兴趣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于是他不断地学习下去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趣味横生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便改学 数学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由于伽利力浓厚的兴趣与天才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就决心去东摸摸西摸摸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摸出一条兴趣之路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创造 了新的天文学、新的物理学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终于成为近代科学的开山大师</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062318" y="995082"/>
            <a:ext cx="10179423" cy="2862322"/>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大学生选择学科就是选择职业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我现在六十八岁了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我也不知道所学的是什么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希 望各位不要学我这样老不成器的人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勿以七十二志愿中所填的一愿就定了终身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各位 在此完备的大学里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目前更有这么多好的教授来指导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趁此机会加以利用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社会上需要 什么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不要管它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家里的爸爸、妈妈、哥哥、朋友等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要你做律师、做医生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你也不要管他们</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不要听他们的话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只要跟着自己的兴趣走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想起当初我哥哥要我学开矿、造铁路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我也没 听他的话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自己变来变去变成一个老不成器的人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后来我哥哥也没说什么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只管我自 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别人不要管他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依着“性之所近、力之所能”学下去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其未来对国家的贡献也许比现在 盲目所选的或被动选择的学科会大得多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将来前途也是无可限量的</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下课了</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下课了</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谢谢各位</a:t>
            </a:r>
            <a:r>
              <a:rPr lang="en-US" altLang="zh-CN" sz="2000" dirty="0" smtClean="0">
                <a:latin typeface="宋体" panose="02010600030101010101" pitchFamily="2" charset="-122"/>
                <a:ea typeface="宋体" panose="02010600030101010101" pitchFamily="2" charset="-122"/>
              </a:rPr>
              <a:t>.</a:t>
            </a:r>
            <a:endParaRPr lang="en-US" altLang="zh-CN" sz="2000" dirty="0">
              <a:latin typeface="宋体" panose="02010600030101010101" pitchFamily="2" charset="-122"/>
              <a:ea typeface="宋体" panose="02010600030101010101" pitchFamily="2" charset="-122"/>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089212" y="900953"/>
            <a:ext cx="10125635" cy="5364480"/>
          </a:xfrm>
          <a:prstGeom prst="rect">
            <a:avLst/>
          </a:prstGeom>
          <a:noFill/>
        </p:spPr>
        <p:txBody>
          <a:bodyPr wrap="square" rtlCol="0">
            <a:spAutoFit/>
          </a:bodyPr>
          <a:lstStyle/>
          <a:p>
            <a:r>
              <a:rPr lang="zh-CN" altLang="en-US" sz="2400" b="1" dirty="0" smtClean="0">
                <a:latin typeface="宋体" panose="02010600030101010101" pitchFamily="2" charset="-122"/>
                <a:ea typeface="宋体" panose="02010600030101010101" pitchFamily="2" charset="-122"/>
              </a:rPr>
              <a:t>注释：</a:t>
            </a:r>
            <a:endParaRPr lang="en-US" altLang="zh-CN" sz="2400" b="1" dirty="0" smtClean="0">
              <a:latin typeface="宋体" panose="02010600030101010101" pitchFamily="2" charset="-122"/>
              <a:ea typeface="宋体" panose="02010600030101010101" pitchFamily="2" charset="-122"/>
            </a:endParaRPr>
          </a:p>
          <a:p>
            <a:endParaRPr lang="en-US" altLang="zh-CN" dirty="0"/>
          </a:p>
          <a:p>
            <a:r>
              <a:rPr lang="zh-CN" altLang="en-US" dirty="0" smtClean="0"/>
              <a:t>　   </a:t>
            </a:r>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这篇演讲稿是根据胡适１９５８年６月５日在台湾大学法学院的演讲整理而成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原题为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大学的生活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学生选择科系的标准</a:t>
            </a:r>
            <a:r>
              <a:rPr lang="en-US" altLang="zh-CN" sz="2000" dirty="0" smtClean="0">
                <a:latin typeface="宋体" panose="02010600030101010101" pitchFamily="2" charset="-122"/>
                <a:ea typeface="宋体" panose="02010600030101010101" pitchFamily="2" charset="-122"/>
              </a:rPr>
              <a:t>». </a:t>
            </a:r>
          </a:p>
          <a:p>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胡适</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１８９１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１９６２年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汉族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安徽省绩溪县上庄村人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现代著名学者、诗人、历史 家、文学家、哲学家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因提倡文学革命而成为新文化运动的领袖之一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胡适是个学识渊博 的学者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在文学、哲学、史学、考据学、教育学、伦理学等诸多领域均有不小的造诣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胡适著 作很多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又经多次编选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比较重要的有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胡适论学近著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胡适学术文集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胡适自传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a:t>
            </a:r>
          </a:p>
          <a:p>
            <a:endParaRPr lang="en-US" altLang="zh-CN" sz="2000" dirty="0" smtClean="0">
              <a:latin typeface="宋体" panose="02010600030101010101" pitchFamily="2" charset="-122"/>
              <a:ea typeface="宋体" panose="02010600030101010101" pitchFamily="2" charset="-122"/>
            </a:endParaRPr>
          </a:p>
          <a:p>
            <a:r>
              <a:rPr lang="zh-CN" altLang="en-US" sz="2400" b="1" dirty="0" smtClean="0">
                <a:latin typeface="宋体" panose="02010600030101010101" pitchFamily="2" charset="-122"/>
                <a:ea typeface="宋体" panose="02010600030101010101" pitchFamily="2" charset="-122"/>
              </a:rPr>
              <a:t>评析：</a:t>
            </a:r>
            <a:endParaRPr lang="en-US" altLang="zh-CN" sz="2400" b="1" dirty="0">
              <a:latin typeface="宋体" panose="02010600030101010101" pitchFamily="2" charset="-122"/>
              <a:ea typeface="宋体" panose="02010600030101010101" pitchFamily="2" charset="-122"/>
            </a:endParaRPr>
          </a:p>
          <a:p>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这篇演讲稿通俗易懂、深入浅出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具备极大的现场感染力和情绪鼓动性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胡适先生紧密围绕演讲中心即主张选择自己的专业要用“性之所近、力之所能”来展开行文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作者没有采用 布道式的道理灌输的方式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不是晦涩道理的简单堆砌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而是采用自己的人生经历和伽利略两 个具体生动的例证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话家常似的娓娓谈来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让听众在收获知识的同时还得到促膝聊天的快 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其乐无穷</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035424" y="860612"/>
            <a:ext cx="10098741" cy="5509200"/>
          </a:xfrm>
          <a:prstGeom prst="rect">
            <a:avLst/>
          </a:prstGeom>
          <a:noFill/>
        </p:spPr>
        <p:txBody>
          <a:bodyPr wrap="square" rtlCol="0">
            <a:spAutoFit/>
          </a:bodyPr>
          <a:lstStyle/>
          <a:p>
            <a:pPr algn="ctr"/>
            <a:r>
              <a:rPr lang="zh-CN" altLang="en-US" sz="3200" dirty="0" smtClean="0">
                <a:latin typeface="宋体" panose="02010600030101010101" pitchFamily="2" charset="-122"/>
                <a:ea typeface="宋体" panose="02010600030101010101" pitchFamily="2" charset="-122"/>
              </a:rPr>
              <a:t>话说长江</a:t>
            </a:r>
            <a:r>
              <a:rPr lang="en-US" altLang="zh-CN" sz="3200" dirty="0" smtClean="0">
                <a:latin typeface="宋体" panose="02010600030101010101" pitchFamily="2" charset="-122"/>
                <a:ea typeface="宋体" panose="02010600030101010101" pitchFamily="2" charset="-122"/>
              </a:rPr>
              <a:t>·</a:t>
            </a:r>
            <a:r>
              <a:rPr lang="zh-CN" altLang="en-US" sz="3200" dirty="0" smtClean="0">
                <a:latin typeface="宋体" panose="02010600030101010101" pitchFamily="2" charset="-122"/>
                <a:ea typeface="宋体" panose="02010600030101010101" pitchFamily="2" charset="-122"/>
              </a:rPr>
              <a:t>解说词</a:t>
            </a:r>
            <a:r>
              <a:rPr lang="en-US" altLang="zh-CN" sz="3200" dirty="0" smtClean="0">
                <a:latin typeface="宋体" panose="02010600030101010101" pitchFamily="2" charset="-122"/>
                <a:ea typeface="宋体" panose="02010600030101010101" pitchFamily="2" charset="-122"/>
              </a:rPr>
              <a:t>[ </a:t>
            </a:r>
            <a:r>
              <a:rPr lang="zh-CN" altLang="en-US" sz="3200" dirty="0" smtClean="0">
                <a:latin typeface="宋体" panose="02010600030101010101" pitchFamily="2" charset="-122"/>
                <a:ea typeface="宋体" panose="02010600030101010101" pitchFamily="2" charset="-122"/>
              </a:rPr>
              <a:t>１</a:t>
            </a:r>
            <a:r>
              <a:rPr lang="en-US" altLang="zh-CN" sz="3200" dirty="0" smtClean="0">
                <a:latin typeface="宋体" panose="02010600030101010101" pitchFamily="2" charset="-122"/>
                <a:ea typeface="宋体" panose="02010600030101010101" pitchFamily="2" charset="-122"/>
              </a:rPr>
              <a:t>](</a:t>
            </a:r>
            <a:r>
              <a:rPr lang="zh-CN" altLang="en-US" sz="3200" dirty="0" smtClean="0">
                <a:latin typeface="宋体" panose="02010600030101010101" pitchFamily="2" charset="-122"/>
                <a:ea typeface="宋体" panose="02010600030101010101" pitchFamily="2" charset="-122"/>
              </a:rPr>
              <a:t>节选</a:t>
            </a:r>
            <a:r>
              <a:rPr lang="en-US" altLang="zh-CN" sz="3200" dirty="0" smtClean="0">
                <a:latin typeface="宋体" panose="02010600030101010101" pitchFamily="2" charset="-122"/>
                <a:ea typeface="宋体" panose="02010600030101010101" pitchFamily="2" charset="-122"/>
              </a:rPr>
              <a:t>)</a:t>
            </a:r>
          </a:p>
          <a:p>
            <a:r>
              <a:rPr lang="en-US" altLang="zh-CN" dirty="0" smtClean="0"/>
              <a:t>        </a:t>
            </a:r>
            <a:r>
              <a:rPr lang="zh-CN" altLang="en-US" sz="2000" dirty="0" smtClean="0">
                <a:latin typeface="宋体" panose="02010600030101010101" pitchFamily="2" charset="-122"/>
                <a:ea typeface="宋体" panose="02010600030101010101" pitchFamily="2" charset="-122"/>
              </a:rPr>
              <a:t>您可能以为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这是大海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是汪洋吧</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这是崇明岛外的长江</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您可能会联想到长长的飘带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洁白的哈达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是啊</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多美啊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这也是长江</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如果说是三级跳远的话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那么我们刚刚才从长江的入海处起跳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中间在三峡落了一 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现在已经跳到世界屋脊的青藏高原了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长江就是从这儿起步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昂首高歌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飘逸豪放地 奔向太平洋</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长江在这个世界上已经生活了千千万万个春秋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可它还是这样年轻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这样清秀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 总是像初生牛犊一样不知疲倦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永远充满着青春的活力</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长江发源于唐古拉山山脉的主峰格拉丹冬雪山的西南侧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它由西到东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流淌在祖国 大地的中部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稍稍偏南一点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在从前的地理教科书里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说长江的长度是５０００多千米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近 几年来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经过我国科学工作者千辛万苦的实地勘测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获得了比较确切的数据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长江的 实际长度是６３８０多千米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从长度来讲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除南美洲的亚马孙河和非洲的尼罗河以外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长 江就是世界上当之无愧的第三大河</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长江的干流从青海出发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流经西藏、四川、云南、湖北、湖南、江西、安徽、江苏、上海一 共１０个省、市、自治区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最后注入东海</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长江的支流洋洋洒洒分布在甘肃、陕西、河南、贵州、广西和浙江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整个长江流域的 面积多达１８０万平方千米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占我国陆地面积的五分之一</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196788" y="847165"/>
            <a:ext cx="9964271" cy="4708981"/>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的支流洋洋洒洒分布在甘肃、陕西、河南、贵州、广西和浙江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整个长江流域的 面积多达１８０万平方千米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占我国陆地面积的五分之一</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自古以来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人们对长江有许多叫法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起初就叫江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后来叫大江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如今的规范叫法是 这样的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从源头到楚玛尔河口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叫沱沱河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从楚玛尔河口到玉树的巴塘河口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叫通天河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 巴塘河口到四川的宜宾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叫金沙江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从宜宾直到入海口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叫长江</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长江的干流又分成上游、中游、下游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从江源到湖北的宜昌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叫作上游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从宜昌到江西 的湖口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叫作中游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从湖口到崇明岛东面的入海口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叫作下游</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长江拥有７００多条支流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其中岷江、嘉陵江、乌江、沅江、湘江、汉江和赣江等７条主 要支流的年水流量都分别超过了黄河</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接纳了这么多的支流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还把我国四大淡水湖里的洞庭湖、鄱阳湖和太湖串联了 起来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犹如长藤结瓜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形成了庞大的长江水系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长江每年把１万亿立方米的水注入浩无 边际的大海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这可是相当于２０条黄河的水量啊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长江的水能蕴藏量多达２． ６亿千瓦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 占全国水能蕴藏量的４０％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在世界上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美国、加拿大和日本的水能蕴藏量的总和刚刚赶</a:t>
            </a:r>
          </a:p>
          <a:p>
            <a:r>
              <a:rPr lang="zh-CN" altLang="en-US" sz="2000" dirty="0" smtClean="0">
                <a:latin typeface="宋体" panose="02010600030101010101" pitchFamily="2" charset="-122"/>
                <a:ea typeface="宋体" panose="02010600030101010101" pitchFamily="2" charset="-122"/>
              </a:rPr>
              <a:t>２０５ 　 　</a:t>
            </a:r>
          </a:p>
          <a:p>
            <a:r>
              <a:rPr lang="zh-CN" altLang="en-US" sz="2000" dirty="0" smtClean="0">
                <a:latin typeface="宋体" panose="02010600030101010101" pitchFamily="2" charset="-122"/>
                <a:ea typeface="宋体" panose="02010600030101010101" pitchFamily="2" charset="-122"/>
              </a:rPr>
              <a:t>上长江</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833718" y="833718"/>
            <a:ext cx="10408023" cy="501675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可是现在长江水能的蕴藏量却只利用了３％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如果翻两番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那也只有１２％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假如能 达到９０％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到那个时候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我国电力能源的供应情况将会发生多么巨大的变化啊</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长江江面宽阔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它的水运量占全国内河水运量的８０％以上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如果能够充分地利用 起来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它可以顶替４０条铁路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而目前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还只是两条铁路的作用</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长江源远流长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水面辽阔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它是淡水鱼生儿育女、长大成才的好水乡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长江淡水鱼 产量可占着全国的三分之二呢</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长江的上游和中游流域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尤其是云南北部和四川西部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有着许多森林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是我国第二 个大林区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如果大家都珍惜大自然的这个布局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而且不断地培育树木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长江之水就 会千秋万代地清清地流淌</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长江流域沃野千里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雨水充沛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气候适宜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它拥有４亿多亩耕地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占我国耕地面积的 四分之一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是我国重要的粮食和棉花产地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粮食产量占全国的４０％以上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棉花产量占全 国的３３％以上</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长江流域居住着３亿多勤劳勇敢的各族人民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从广义上讲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我国有三分之一的人是 “同饮一江水”啊</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长江流域矿藏、物产丰富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交通运输便利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粮食产量又高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所以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使长江流域出现了许 许多多工业基础雄厚的大、中城市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您知道吗</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长江流域的工农业总产值占全国的 ４０％啊</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874060" y="954741"/>
            <a:ext cx="10434917" cy="5324535"/>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长江和黄河一起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共同养育着世世代代炎黄子孙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共同孕育着中华民族的灿烂文 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长江还将为我们中华大地的发展贡献无穷无尽的能量</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    在人们以往的概念中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长江流域的文明史远比黄河流域年轻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所以都说“黄河是中 华民族的摇篮”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但是</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１９６５年在云南省金沙江畔元谋县的一次发现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对这个说法提出 了异议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专家们鉴定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在那里找到的两颗猿人牙齿化石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比黄河流域发现的猿人化石提 前了一百万年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假如这个鉴定是确凿无疑的话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那么我们应该说黄河与长江同是中华 民族的摇篮</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到了战国时期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长江流域的经济和文化都已经相当发达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１９７８年在湖北随州出土 的七千多件文物就是一个很有力的证明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编钟是其中的一部分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它们都是青铜铸造的</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每个钟上都刻着音乐的铭文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一共２８００字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可以说是我国现存的一部最早的音乐理论 专著了</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长期以来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我们祖先在长江广袤而连绵的两岸休养生息、艰难创业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把长江流域变 成了肥美富庶的鱼米之乡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长江给我们的中华民族不知带来了多少福利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我们可 以借一句老话来评价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长江可真是功德无量啊</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但是长江也和伟大的历史人物一样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 既有赫赫功绩也存在着缺点以至于错误</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从我国唐代到新中国成立前夕的１３００多年间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长江就曾经２４０多次发难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平均每隔五年就要发一次水灾</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不过长江的差错永远淹没不了长江的功绩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何况长江的灾害也已经随着东流的江 水而成为历史了</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24434" y="744606"/>
            <a:ext cx="11040037" cy="5632311"/>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最近３０多年来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沿着长江的干流和支流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人们已经筑起了３３００多千米长的防洪大 堤坝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最近３０多年来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人们已经在长江的上游、中游和下游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建筑了一座又一座规模宏伟 的桥梁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最近３０多年来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人们还在长江南北兴建了４００００多个小型水库</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５００多个中型、 大型水库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蓄水灌溉、养鱼放波</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在今后的岁月里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经过我们世世代代的不懈努力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长江给我们带来的再也不会是灾 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而永远是温暖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永远是力量</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长江已经奔腾呼啸了几千万年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几千万年是何等漫长而悠久的历史啊</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正是这有 着悠久而漫长历史的长江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与古老的黄河一起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共同孕育了我们文明的古国</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长江从青藏高原的涓涓细流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出千峡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纳万川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汇集成波涛滚滚的大江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横贯中华大 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万千姿态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雄伟壮观</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您滔滔东去的江水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浇灌着神州华夏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甘甜醇美的乳汁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养育着炎黄子孙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赫赫功 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无比辉煌</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在您的两岸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有着数不尽的绮丽风光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江山如画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在您的两岸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有讲不完的历史沉浸</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传说神话</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古往今来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有多少著名的诗人为您的魅力寻幽觅圣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昂首歌唱啊</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数千年间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有多少 杰出的文豪为您的风姿写出了优美的篇章</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长江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您硕大无比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即使是在遥远的太空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也能清晰地见到您雄伟矫健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跳跃奔腾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勇 往直前的身影</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啊</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长江</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您是东方的巨龙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您是中华民族的骄傲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您是中华民族的自豪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您是中华 民族的象征</a:t>
            </a:r>
            <a:r>
              <a:rPr lang="en-US" altLang="zh-CN" sz="2000" dirty="0" smtClean="0">
                <a:latin typeface="宋体" panose="02010600030101010101" pitchFamily="2" charset="-122"/>
                <a:ea typeface="宋体" panose="02010600030101010101" pitchFamily="2" charset="-122"/>
              </a:rPr>
              <a:t>!</a:t>
            </a:r>
            <a:endParaRPr lang="en-US" altLang="zh-CN" sz="2000" dirty="0">
              <a:latin typeface="宋体" panose="02010600030101010101" pitchFamily="2" charset="-122"/>
              <a:ea typeface="宋体" panose="02010600030101010101"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021976" y="806824"/>
            <a:ext cx="10367683" cy="5632311"/>
          </a:xfrm>
          <a:prstGeom prst="rect">
            <a:avLst/>
          </a:prstGeom>
          <a:noFill/>
        </p:spPr>
        <p:txBody>
          <a:bodyPr wrap="square" rtlCol="0">
            <a:spAutoFit/>
          </a:bodyPr>
          <a:lstStyle/>
          <a:p>
            <a:r>
              <a:rPr lang="zh-CN" altLang="en-US" dirty="0" smtClean="0"/>
              <a:t>       </a:t>
            </a:r>
            <a:r>
              <a:rPr lang="zh-CN" altLang="en-US" sz="2000" dirty="0" smtClean="0">
                <a:latin typeface="宋体" panose="02010600030101010101" pitchFamily="2" charset="-122"/>
                <a:ea typeface="宋体" panose="02010600030101010101" pitchFamily="2" charset="-122"/>
              </a:rPr>
              <a:t>现在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我说一说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我怎样发现了自己的错儿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和怎样慢慢地去矫正它们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还是让我分 条来说吧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一、从读文艺名著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我明白了一些运用语言的原则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头一个是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凡是有名的小 说或剧本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其中的语言都是源源本本的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像清澈的流水似的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一句连着一句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一节跟着一 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没有随便乱扯的地方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这就告诉了我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文艺作品的结构穿插是有机的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像一个美好的 生物似的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思想借着语言的表达力量就像血脉似的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贯串到这活东西的全体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当一 个作家运用语言的时候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必定非常用心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不使这里多一块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那里缺一块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而是好像用语言 画出一幅匀整谐调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处处长短相宜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远近合适的美丽的画儿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这教我学会了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语言须服从 作品的结构穿插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而不能乌烟瘴气地乱写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这也使我知道了删改自己的文字是多么要 紧的事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我们写作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最容易犯的毛病是写得太多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谁也不能既写得多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而又句句妥当</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所以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写完了一篇必须删改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不要溺爱自己的文字</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说得多而冗一定不如说得少而精</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一个写家的本领就在于能把思想感情和语言结合起来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而后很精炼地说出来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我们须 狠心地删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不厌烦地改</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改了再改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毫不留情</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对自己宽大便是对读者不负责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字要改</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句要改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连标点都要改</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阅读文艺名著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也让我明白了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世界上最好的著作差不多也就是文字清浅简练的著 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初学写作的人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往往以为用上许多形容词、新名词、典故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才能成为好文章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真 正的好文章是不随便用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甚至于干脆不用形容词和典故的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用些陈腐的形容词和典故 是最易流于庸俗的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我们要自己去深思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不要借用、偷用、滥用一个词汇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真正美丽的人 是不多施脂粉、不乱穿衣服的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明白了这个道理以后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我不单不轻易用个形容词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就是 “然而”与“所以”什么的也能少用就少用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为的是让文字结实有力</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779929" y="699246"/>
            <a:ext cx="9937377" cy="5416868"/>
          </a:xfrm>
          <a:prstGeom prst="rect">
            <a:avLst/>
          </a:prstGeom>
          <a:noFill/>
        </p:spPr>
        <p:txBody>
          <a:bodyPr wrap="square" rtlCol="0">
            <a:spAutoFit/>
          </a:bodyPr>
          <a:lstStyle/>
          <a:p>
            <a:r>
              <a:rPr lang="zh-CN" altLang="en-US" dirty="0" smtClean="0"/>
              <a:t>　</a:t>
            </a:r>
            <a:endParaRPr lang="en-US" altLang="zh-CN" dirty="0" smtClean="0"/>
          </a:p>
          <a:p>
            <a:r>
              <a:rPr lang="zh-CN" altLang="en-US" sz="2400" b="1" dirty="0" smtClean="0">
                <a:latin typeface="宋体" panose="02010600030101010101" pitchFamily="2" charset="-122"/>
                <a:ea typeface="宋体" panose="02010600030101010101" pitchFamily="2" charset="-122"/>
              </a:rPr>
              <a:t>注释：</a:t>
            </a:r>
            <a:endParaRPr lang="en-US" altLang="zh-CN" sz="2400" b="1" dirty="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选自李彬主编的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中国新闻社会史文选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清华大学出版社</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２００８年出版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话说 长江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是一部２５集的电视纪录片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反映了长江两岸的风土人情和历史文化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是中央电视台 精心打造的人文历史类特别节目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其首播时间是１９８３年８月７日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总导演是戴维宇</a:t>
            </a:r>
            <a:r>
              <a:rPr lang="en-US" altLang="zh-CN" sz="2000" dirty="0" smtClean="0">
                <a:latin typeface="宋体" panose="02010600030101010101" pitchFamily="2" charset="-122"/>
                <a:ea typeface="宋体" panose="02010600030101010101" pitchFamily="2" charset="-122"/>
              </a:rPr>
              <a:t>.</a:t>
            </a:r>
          </a:p>
          <a:p>
            <a:endParaRPr lang="en-US" altLang="zh-CN" sz="2000" dirty="0">
              <a:latin typeface="宋体" panose="02010600030101010101" pitchFamily="2" charset="-122"/>
              <a:ea typeface="宋体" panose="02010600030101010101" pitchFamily="2" charset="-122"/>
            </a:endParaRPr>
          </a:p>
          <a:p>
            <a:r>
              <a:rPr lang="zh-CN" altLang="en-US" sz="2400" b="1" dirty="0" smtClean="0">
                <a:latin typeface="宋体" panose="02010600030101010101" pitchFamily="2" charset="-122"/>
                <a:ea typeface="宋体" panose="02010600030101010101" pitchFamily="2" charset="-122"/>
              </a:rPr>
              <a:t>评析：</a:t>
            </a:r>
            <a:endParaRPr lang="en-US" altLang="zh-CN" sz="2400" b="1"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大型电视纪录片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话说长江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在中央电视台播出后得到观众的高度赞扬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是中央电视台在２０世纪８０年代最受欢迎的电视纪录片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也是中国纪录片的高峰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新华社报道说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每到星期天晚上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数百万中国人便坐在电视机前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收看中央电视台播放的系列片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话说长江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有数 据显示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热播时的收视率达到３０％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虹云和陈铎两位老艺术家绘声绘色的解说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浓墨重彩、 翰墨华章的解说词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长江两岸的旖旎风光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以及长江从古到今的传奇故事还有那首脍炙 人口的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长江之歌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令人回肠荡气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这里所选的解说词出自其中第一部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源远流长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作者 以充沛的感情和散文式的笔调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融知识性、趣味性和欣赏性于一体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配合真实生动的影视画 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展现了江山多娇的瑰丽画卷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２００６年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中央电视台又制作播出了纪录片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再说长江</a:t>
            </a:r>
            <a:r>
              <a:rPr lang="en-US" altLang="zh-CN" sz="2000" dirty="0" smtClean="0">
                <a:latin typeface="宋体" panose="02010600030101010101" pitchFamily="2" charset="-122"/>
                <a:ea typeface="宋体" panose="02010600030101010101" pitchFamily="2" charset="-122"/>
              </a:rPr>
              <a:t>».</a:t>
            </a:r>
            <a:endParaRPr lang="en-US" altLang="zh-CN" sz="2000" dirty="0">
              <a:latin typeface="宋体" panose="02010600030101010101" pitchFamily="2" charset="-122"/>
              <a:ea typeface="宋体" panose="02010600030101010101" pitchFamily="2" charset="-122"/>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276985" y="935990"/>
            <a:ext cx="9682480" cy="4724400"/>
          </a:xfrm>
          <a:prstGeom prst="rect">
            <a:avLst/>
          </a:prstGeom>
          <a:noFill/>
        </p:spPr>
        <p:txBody>
          <a:bodyPr wrap="square" rtlCol="0">
            <a:spAutoFit/>
          </a:bodyPr>
          <a:lstStyle/>
          <a:p>
            <a:pPr algn="ctr"/>
            <a:r>
              <a:rPr lang="zh-CN" altLang="en-US"/>
              <a:t> </a:t>
            </a:r>
            <a:r>
              <a:rPr lang="zh-CN" altLang="en-US" sz="3200">
                <a:latin typeface="宋体" panose="02010600030101010101" pitchFamily="2" charset="-122"/>
                <a:ea typeface="宋体" panose="02010600030101010101" pitchFamily="2" charset="-122"/>
              </a:rPr>
              <a:t>泰坦尼克号(节选)[ １] </a:t>
            </a:r>
          </a:p>
          <a:p>
            <a:pPr algn="ctr"/>
            <a:r>
              <a:rPr lang="zh-CN" altLang="en-US" sz="2000">
                <a:latin typeface="宋体" panose="02010600030101010101" pitchFamily="2" charset="-122"/>
                <a:ea typeface="宋体" panose="02010600030101010101" pitchFamily="2" charset="-122"/>
              </a:rPr>
              <a:t>詹姆斯·卡梅隆[ ２]</a:t>
            </a:r>
            <a:r>
              <a:rPr lang="zh-CN" altLang="en-US" sz="3200">
                <a:latin typeface="宋体" panose="02010600030101010101" pitchFamily="2" charset="-122"/>
                <a:ea typeface="宋体" panose="02010600030101010101" pitchFamily="2" charset="-122"/>
              </a:rPr>
              <a:t> </a:t>
            </a:r>
          </a:p>
          <a:p>
            <a:r>
              <a:rPr lang="zh-CN" altLang="en-US" sz="2000">
                <a:latin typeface="宋体" panose="02010600030101010101" pitchFamily="2" charset="-122"/>
                <a:ea typeface="宋体" panose="02010600030101010101" pitchFamily="2" charset="-122"/>
              </a:rPr>
              <a:t>    杰克感到全身都不存在了.从浑身针刺般疼痛到麻木,以后逐渐感觉消失,似乎经 历了一个世纪的时间.此时,他的意识开始模糊了······</a:t>
            </a:r>
          </a:p>
          <a:p>
            <a:r>
              <a:rPr lang="zh-CN" altLang="en-US" sz="2000">
                <a:latin typeface="宋体" panose="02010600030101010101" pitchFamily="2" charset="-122"/>
                <a:ea typeface="宋体" panose="02010600030101010101" pitchFamily="2" charset="-122"/>
              </a:rPr>
              <a:t>􀆺露丝轻微的动作使得他又睁开了眼睛.眼前闪烁着金星,那是天上的星星? 为什么 那么密,那么多? 星星为什么在眼前飞舞? ······当他的意识逐渐恢复时,星星消失了,眼 前是露丝冻得发青的脸.她头发上的水已经结成冰,一绺一绺的􀆺􀆺他轻轻地摇了摇 头,除了颈部以上还有知觉外,他已经无法控制四肢的行动了,手臂僵硬地挂在木板上, 手被露丝紧紧地握着,还可以使身体与木板连在一起······当他转过头时,旁边漂着的是怀德已经冻僵的尸体,他的嘴上还叼着哨子,僵硬的 脸上露出一丝笑容.据说所有冻死的人都是这样的表情———杰克记不得谁这样说过. </a:t>
            </a:r>
          </a:p>
          <a:p>
            <a:r>
              <a:rPr lang="zh-CN" altLang="en-US" sz="2000">
                <a:latin typeface="宋体" panose="02010600030101010101" pitchFamily="2" charset="-122"/>
                <a:ea typeface="宋体" panose="02010600030101010101" pitchFamily="2" charset="-122"/>
              </a:rPr>
              <a:t>     我死后会不会也这样呢? 死———万物不可逃避的归宿,头一次以无法抗拒的力量呈现在他的面前,杰克已睡意蒙眬,他突然发觉死绝不像他原来想象的那样遥远,死亡就在眼前,就在此刻了······</a:t>
            </a:r>
            <a:r>
              <a:rPr lang="zh-CN" altLang="en-US"/>
              <a:t>􀆺</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367155" y="844550"/>
            <a:ext cx="9411335" cy="5577840"/>
          </a:xfrm>
          <a:prstGeom prst="rect">
            <a:avLst/>
          </a:prstGeom>
          <a:noFill/>
        </p:spPr>
        <p:txBody>
          <a:bodyPr wrap="square" rtlCol="0">
            <a:spAutoFit/>
          </a:bodyPr>
          <a:lstStyle/>
          <a:p>
            <a:r>
              <a:rPr lang="en-US" altLang="zh-CN"/>
              <a:t>       </a:t>
            </a:r>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他的脑海里刚刚闪现出死的念头,马上他又被露丝那失神的眼睛所吸引.他必须 使露丝振作起来,她一定要活下去! </a:t>
            </a:r>
          </a:p>
          <a:p>
            <a:r>
              <a:rPr lang="zh-CN" altLang="en-US" sz="2000">
                <a:latin typeface="宋体" panose="02010600030101010101" pitchFamily="2" charset="-122"/>
                <a:ea typeface="宋体" panose="02010600030101010101" pitchFamily="2" charset="-122"/>
              </a:rPr>
              <a:t>     露丝感觉到了杰克的呼吸,她睁开了眼睛.四周真静啊,没有一点儿声音.万籁俱 寂.寂静得可怕是因为它濒临死亡,有时候也许就是死亡.刚才那些挣扎漂浮的人都到 哪儿去了呢? 她真想看看他们的情况,但是浓浓的睡意在不断地侵扰着她,使她的眼睛 比铅还重·······􀆺􀆺 </a:t>
            </a:r>
          </a:p>
          <a:p>
            <a:r>
              <a:rPr lang="zh-CN" altLang="en-US" sz="2000">
                <a:latin typeface="宋体" panose="02010600030101010101" pitchFamily="2" charset="-122"/>
                <a:ea typeface="宋体" panose="02010600030101010101" pitchFamily="2" charset="-122"/>
              </a:rPr>
              <a:t>   “静下来了······”露丝的话像梦呓.</a:t>
            </a:r>
          </a:p>
          <a:p>
            <a:r>
              <a:rPr lang="zh-CN" altLang="en-US" sz="2000">
                <a:latin typeface="宋体" panose="02010600030101010101" pitchFamily="2" charset="-122"/>
                <a:ea typeface="宋体" panose="02010600030101010101" pitchFamily="2" charset="-122"/>
              </a:rPr>
              <a:t>    “······把船连接······在一起······费一点······时间,”杰克明白,绝不能让她睡着,那 是死亡的前兆.必须使她积极起来! 他费力地咧嘴笑了一下,但是脸部肌肉已经不听指 挥了,仅仅嘴角动了一下:“······呃,你同不同意,我······想写一封······投诉信,给·······白 星······航运公司·······” </a:t>
            </a:r>
          </a:p>
          <a:p>
            <a:r>
              <a:rPr lang="zh-CN" altLang="en-US" sz="2000">
                <a:latin typeface="宋体" panose="02010600030101010101" pitchFamily="2" charset="-122"/>
                <a:ea typeface="宋体" panose="02010600030101010101" pitchFamily="2" charset="-122"/>
              </a:rPr>
              <a:t>    他的话被几次喘息打断,那已耗尽他全身的力量. </a:t>
            </a:r>
          </a:p>
          <a:p>
            <a:r>
              <a:rPr lang="zh-CN" altLang="en-US" sz="2000">
                <a:latin typeface="宋体" panose="02010600030101010101" pitchFamily="2" charset="-122"/>
                <a:ea typeface="宋体" panose="02010600030101010101" pitchFamily="2" charset="-122"/>
              </a:rPr>
              <a:t>    “我爱你,杰克.”露丝当然明白杰克的心意,她用力握着他那双手,两个人的手都已 经感觉不出温度了,但是他们知道,手是握在一起的.</a:t>
            </a:r>
          </a:p>
          <a:p>
            <a:r>
              <a:rPr lang="zh-CN" altLang="en-US" sz="2000">
                <a:latin typeface="宋体" panose="02010600030101010101" pitchFamily="2" charset="-122"/>
                <a:ea typeface="宋体" panose="02010600030101010101" pitchFamily="2" charset="-122"/>
              </a:rPr>
              <a:t>    “·······别这样······没到告别的时候,······没到,·······你明白吗?”杰克的牙颤抖得厉 害,他感觉自己最后一点体温正在消失;生命正悄悄地离开他的躯体,死亡的期限已到, 杰克感到了自己的责任. </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883920" y="466725"/>
            <a:ext cx="10679430" cy="5577840"/>
          </a:xfrm>
          <a:prstGeom prst="rect">
            <a:avLst/>
          </a:prstGeom>
          <a:noFill/>
        </p:spPr>
        <p:txBody>
          <a:bodyPr wrap="square" rtlCol="0">
            <a:spAutoFit/>
          </a:bodyPr>
          <a:lstStyle/>
          <a:p>
            <a:r>
              <a:rPr lang="en-US" altLang="zh-CN" sz="2000"/>
              <a:t>        </a:t>
            </a:r>
            <a:r>
              <a:rPr lang="zh-CN" altLang="en-US" sz="2000">
                <a:latin typeface="宋体" panose="02010600030101010101" pitchFamily="2" charset="-122"/>
                <a:ea typeface="宋体" panose="02010600030101010101" pitchFamily="2" charset="-122"/>
              </a:rPr>
              <a:t>“我很冷······” </a:t>
            </a:r>
          </a:p>
          <a:p>
            <a:r>
              <a:rPr lang="zh-CN" altLang="en-US" sz="2000">
                <a:latin typeface="宋体" panose="02010600030101010101" pitchFamily="2" charset="-122"/>
                <a:ea typeface="宋体" panose="02010600030101010101" pitchFamily="2" charset="-122"/>
              </a:rPr>
              <a:t>      “······听着,露丝,”杰克使出最后的力气郑重地告诉她,“······你会得救······会活下 去······”他颤抖地喘息着,“呃,······会生······好多的孩子······子孙满堂,······你会长寿, ······是死在暖和的床上·······不是这儿,······不是今晚,不是······这么死,你懂吗?” </a:t>
            </a:r>
          </a:p>
          <a:p>
            <a:r>
              <a:rPr lang="zh-CN" altLang="en-US" sz="2000">
                <a:latin typeface="宋体" panose="02010600030101010101" pitchFamily="2" charset="-122"/>
                <a:ea typeface="宋体" panose="02010600030101010101" pitchFamily="2" charset="-122"/>
              </a:rPr>
              <a:t>     他的头已经抬不起来了,海水扑上他的脸,呛了他一下. </a:t>
            </a:r>
          </a:p>
          <a:p>
            <a:r>
              <a:rPr lang="zh-CN" altLang="en-US" sz="2000">
                <a:latin typeface="宋体" panose="02010600030101010101" pitchFamily="2" charset="-122"/>
                <a:ea typeface="宋体" panose="02010600030101010101" pitchFamily="2" charset="-122"/>
              </a:rPr>
              <a:t>     露丝被冻得浑身打战,她眼睛又要闭上,嘴里喃喃地:“······我身体麻木了······” </a:t>
            </a:r>
          </a:p>
          <a:p>
            <a:r>
              <a:rPr lang="zh-CN" altLang="en-US" sz="2000">
                <a:latin typeface="宋体" panose="02010600030101010101" pitchFamily="2" charset="-122"/>
                <a:ea typeface="宋体" panose="02010600030101010101" pitchFamily="2" charset="-122"/>
              </a:rPr>
              <a:t>      杰克已经感到他的时间不多了,他要把话说完,他必须使露丝活下去.此刻,他不顾 自己的颤抖与喘息,略有些急促地对露丝说:“······我赢得船票······是一生······最幸福 的事情,我······能认识你,······是我的幸运,露丝······我满足了.”他艰难地停了一下,又 鼓起劲儿说下去,“······我还有······还有一个心愿······你必须答应我,要活下去·······不······不能绝望,􀆺􀆺无论······发生什么,无论······多么······艰难,······快答应我,露丝, ······答应我,一定做到,······”</a:t>
            </a:r>
          </a:p>
          <a:p>
            <a:r>
              <a:rPr lang="zh-CN" altLang="en-US" sz="2000">
                <a:latin typeface="宋体" panose="02010600030101010101" pitchFamily="2" charset="-122"/>
                <a:ea typeface="宋体" panose="02010600030101010101" pitchFamily="2" charset="-122"/>
              </a:rPr>
              <a:t>     </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744980" y="905510"/>
            <a:ext cx="8836660" cy="4968240"/>
          </a:xfrm>
          <a:prstGeom prst="rect">
            <a:avLst/>
          </a:prstGeom>
          <a:noFill/>
        </p:spPr>
        <p:txBody>
          <a:bodyPr wrap="square" rtlCol="0">
            <a:spAutoFit/>
          </a:bodyPr>
          <a:lstStyle/>
          <a:p>
            <a:r>
              <a:rPr lang="en-US" altLang="zh-CN" sz="2000">
                <a:latin typeface="宋体" panose="02010600030101010101" pitchFamily="2" charset="-122"/>
                <a:ea typeface="宋体" panose="02010600030101010101" pitchFamily="2" charset="-122"/>
                <a:sym typeface="+mn-ea"/>
              </a:rPr>
              <a:t>     </a:t>
            </a:r>
            <a:r>
              <a:rPr lang="zh-CN" altLang="en-US" sz="2000">
                <a:latin typeface="宋体" panose="02010600030101010101" pitchFamily="2" charset="-122"/>
                <a:ea typeface="宋体" panose="02010600030101010101" pitchFamily="2" charset="-122"/>
                <a:sym typeface="+mn-ea"/>
              </a:rPr>
              <a:t>“·······我答应······”露丝失声痛哭起来. </a:t>
            </a:r>
            <a:endParaRPr lang="zh-CN" altLang="en-US" sz="2000">
              <a:latin typeface="宋体" panose="02010600030101010101" pitchFamily="2" charset="-122"/>
              <a:ea typeface="宋体" panose="02010600030101010101" pitchFamily="2" charset="-122"/>
            </a:endParaRPr>
          </a:p>
          <a:p>
            <a:r>
              <a:rPr lang="zh-CN" altLang="en-US" sz="2000">
                <a:latin typeface="宋体" panose="02010600030101010101" pitchFamily="2" charset="-122"/>
                <a:ea typeface="宋体" panose="02010600030101010101" pitchFamily="2" charset="-122"/>
                <a:sym typeface="+mn-ea"/>
              </a:rPr>
              <a:t>     “······一定做到·······”杰克的声音渐渐弱了下去.</a:t>
            </a:r>
            <a:endParaRPr lang="zh-CN" altLang="en-US" sz="2000">
              <a:latin typeface="宋体" panose="02010600030101010101" pitchFamily="2" charset="-122"/>
              <a:ea typeface="宋体" panose="02010600030101010101" pitchFamily="2" charset="-122"/>
            </a:endParaRPr>
          </a:p>
          <a:p>
            <a:r>
              <a:rPr lang="zh-CN" altLang="en-US" sz="2000">
                <a:latin typeface="宋体" panose="02010600030101010101" pitchFamily="2" charset="-122"/>
                <a:ea typeface="宋体" panose="02010600030101010101" pitchFamily="2" charset="-122"/>
                <a:sym typeface="+mn-ea"/>
              </a:rPr>
              <a:t>     露丝哭着应道:“我一定做到,杰克······一定做到······”</a:t>
            </a:r>
            <a:endParaRPr lang="zh-CN" altLang="en-US" sz="2000">
              <a:latin typeface="宋体" panose="02010600030101010101" pitchFamily="2" charset="-122"/>
              <a:ea typeface="宋体" panose="02010600030101010101" pitchFamily="2" charset="-122"/>
            </a:endParaRPr>
          </a:p>
          <a:p>
            <a:r>
              <a:rPr lang="zh-CN" altLang="en-US" sz="2000">
                <a:latin typeface="宋体" panose="02010600030101010101" pitchFamily="2" charset="-122"/>
                <a:ea typeface="宋体" panose="02010600030101010101" pitchFamily="2" charset="-122"/>
                <a:sym typeface="+mn-ea"/>
              </a:rPr>
              <a:t>  一艘救生船在海面搜寻. </a:t>
            </a:r>
            <a:endParaRPr lang="zh-CN" altLang="en-US" sz="2000">
              <a:latin typeface="宋体" panose="02010600030101010101" pitchFamily="2" charset="-122"/>
              <a:ea typeface="宋体" panose="02010600030101010101" pitchFamily="2" charset="-122"/>
            </a:endParaRPr>
          </a:p>
          <a:p>
            <a:r>
              <a:rPr lang="zh-CN" altLang="en-US" sz="2000">
                <a:latin typeface="宋体" panose="02010600030101010101" pitchFamily="2" charset="-122"/>
                <a:ea typeface="宋体" panose="02010600030101010101" pitchFamily="2" charset="-122"/>
                <a:sym typeface="+mn-ea"/>
              </a:rPr>
              <a:t>     “在前面.”一名船员用灯光照着水中漂浮的人. </a:t>
            </a:r>
            <a:endParaRPr lang="zh-CN" altLang="en-US" sz="2000">
              <a:latin typeface="宋体" panose="02010600030101010101" pitchFamily="2" charset="-122"/>
              <a:ea typeface="宋体" panose="02010600030101010101" pitchFamily="2" charset="-122"/>
            </a:endParaRPr>
          </a:p>
          <a:p>
            <a:r>
              <a:rPr lang="zh-CN" altLang="en-US" sz="2000">
                <a:latin typeface="宋体" panose="02010600030101010101" pitchFamily="2" charset="-122"/>
                <a:ea typeface="宋体" panose="02010600030101010101" pitchFamily="2" charset="-122"/>
                <a:sym typeface="+mn-ea"/>
              </a:rPr>
              <a:t>      一名妇女漂了过来,船员伸手拉住,触手冰冷,那是一具冻僵了的尸体.僵硬的皮肤 上一层霜冻,就像大理石雕刻的一样.  </a:t>
            </a:r>
          </a:p>
          <a:p>
            <a:r>
              <a:rPr lang="zh-CN" altLang="en-US"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sym typeface="+mn-ea"/>
              </a:rPr>
              <a:t>船员把灯光提高,照向四周.海面上一具具的尸体像水面的浮萍和睡莲,布满在这 一片海域.他们无一不是被冻死的.北大西洋白令海峡成了他们安息的坟场.只是他 们永远不能返回到故乡,永远离开那片生养他们的热土. </a:t>
            </a:r>
            <a:endParaRPr lang="zh-CN" altLang="en-US" sz="2000">
              <a:latin typeface="宋体" panose="02010600030101010101" pitchFamily="2" charset="-122"/>
              <a:ea typeface="宋体" panose="02010600030101010101" pitchFamily="2" charset="-122"/>
            </a:endParaRPr>
          </a:p>
          <a:p>
            <a:r>
              <a:rPr lang="zh-CN" altLang="en-US" sz="2000">
                <a:latin typeface="宋体" panose="02010600030101010101" pitchFamily="2" charset="-122"/>
                <a:ea typeface="宋体" panose="02010600030101010101" pitchFamily="2" charset="-122"/>
                <a:sym typeface="+mn-ea"/>
              </a:rPr>
              <a:t>     随着灯光照射的范围加大,发现冻僵的浮尸越来越多. </a:t>
            </a:r>
            <a:endParaRPr lang="zh-CN" altLang="en-US" sz="2000">
              <a:latin typeface="宋体" panose="02010600030101010101" pitchFamily="2" charset="-122"/>
              <a:ea typeface="宋体" panose="02010600030101010101" pitchFamily="2" charset="-122"/>
            </a:endParaRPr>
          </a:p>
          <a:p>
            <a:r>
              <a:rPr lang="zh-CN" altLang="en-US" sz="2000">
                <a:latin typeface="宋体" panose="02010600030101010101" pitchFamily="2" charset="-122"/>
                <a:ea typeface="宋体" panose="02010600030101010101" pitchFamily="2" charset="-122"/>
                <a:sym typeface="+mn-ea"/>
              </a:rPr>
              <a:t>     “举桨!”劳伊下令,两排桨举了起来,船无声地划进漂浮的尸体中间.在这样密集的尸体中,桨根本无法划动. </a:t>
            </a:r>
            <a:endParaRPr lang="zh-CN" altLang="en-US" sz="2000">
              <a:latin typeface="宋体" panose="02010600030101010101" pitchFamily="2" charset="-122"/>
              <a:ea typeface="宋体" panose="02010600030101010101" pitchFamily="2" charset="-122"/>
            </a:endParaRPr>
          </a:p>
          <a:p>
            <a:r>
              <a:rPr lang="zh-CN" altLang="en-US" sz="2000">
                <a:latin typeface="宋体" panose="02010600030101010101" pitchFamily="2" charset="-122"/>
                <a:ea typeface="宋体" panose="02010600030101010101" pitchFamily="2" charset="-122"/>
                <a:sym typeface="+mn-ea"/>
              </a:rPr>
              <a:t>    “有活的人吗?”劳伊大声问. </a:t>
            </a:r>
            <a:endParaRPr lang="zh-CN" altLang="en-US" sz="2000">
              <a:latin typeface="宋体" panose="02010600030101010101" pitchFamily="2" charset="-122"/>
              <a:ea typeface="宋体" panose="02010600030101010101" pitchFamily="2" charset="-122"/>
            </a:endParaRPr>
          </a:p>
          <a:p>
            <a:r>
              <a:rPr lang="zh-CN" altLang="en-US" sz="2000">
                <a:latin typeface="宋体" panose="02010600030101010101" pitchFamily="2" charset="-122"/>
                <a:ea typeface="宋体" panose="02010600030101010101" pitchFamily="2" charset="-122"/>
                <a:sym typeface="+mn-ea"/>
              </a:rPr>
              <a:t>     没有任何回音. </a:t>
            </a:r>
            <a:endParaRPr lang="zh-CN" altLang="en-US" sz="2000">
              <a:latin typeface="宋体" panose="02010600030101010101" pitchFamily="2" charset="-122"/>
              <a:ea typeface="宋体" panose="02010600030101010101" pitchFamily="2" charset="-122"/>
            </a:endParaRPr>
          </a:p>
          <a:p>
            <a:endParaRPr lang="zh-CN" altLang="en-US" sz="2000">
              <a:latin typeface="宋体" panose="02010600030101010101" pitchFamily="2" charset="-122"/>
              <a:ea typeface="宋体" panose="02010600030101010101" pitchFamily="2" charset="-122"/>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337310" y="905510"/>
            <a:ext cx="9758045" cy="4968240"/>
          </a:xfrm>
          <a:prstGeom prst="rect">
            <a:avLst/>
          </a:prstGeom>
          <a:noFill/>
        </p:spPr>
        <p:txBody>
          <a:bodyPr wrap="square" rtlCol="0">
            <a:spAutoFit/>
          </a:bodyPr>
          <a:lstStyle/>
          <a:p>
            <a:r>
              <a:rPr lang="en-US" altLang="zh-CN" sz="2000"/>
              <a:t>         </a:t>
            </a:r>
            <a:r>
              <a:rPr lang="zh-CN" altLang="en-US" sz="2000">
                <a:latin typeface="宋体" panose="02010600030101010101" pitchFamily="2" charset="-122"/>
                <a:ea typeface="宋体" panose="02010600030101010101" pitchFamily="2" charset="-122"/>
              </a:rPr>
              <a:t>    “好像没有.”一名船员举着灯光照着回答. </a:t>
            </a:r>
          </a:p>
          <a:p>
            <a:r>
              <a:rPr lang="zh-CN" altLang="en-US" sz="2000">
                <a:latin typeface="宋体" panose="02010600030101010101" pitchFamily="2" charset="-122"/>
                <a:ea typeface="宋体" panose="02010600030101010101" pitchFamily="2" charset="-122"/>
              </a:rPr>
              <a:t>    “仔细看.” </a:t>
            </a:r>
          </a:p>
          <a:p>
            <a:r>
              <a:rPr lang="zh-CN" altLang="en-US" sz="2000">
                <a:latin typeface="宋体" panose="02010600030101010101" pitchFamily="2" charset="-122"/>
                <a:ea typeface="宋体" panose="02010600030101010101" pitchFamily="2" charset="-122"/>
              </a:rPr>
              <a:t>    “把桨给我.”一名船员接过桨,把远处漂浮的人移动到灯光下.当他刚刚把浆触到       那人僵硬的身体,他就像瓶塞一样旋转起来······</a:t>
            </a:r>
          </a:p>
          <a:p>
            <a:r>
              <a:rPr lang="zh-CN" altLang="en-US" sz="2000">
                <a:latin typeface="宋体" panose="02010600030101010101" pitchFamily="2" charset="-122"/>
                <a:ea typeface="宋体" panose="02010600030101010101" pitchFamily="2" charset="-122"/>
              </a:rPr>
              <a:t>    “看得仔细点儿.”劳伊一边查看,一边叮嘱船员们.但是他们没有发现活着的人.          </a:t>
            </a:r>
          </a:p>
          <a:p>
            <a:r>
              <a:rPr lang="zh-CN" altLang="en-US" sz="2000">
                <a:latin typeface="宋体" panose="02010600030101010101" pitchFamily="2" charset="-122"/>
                <a:ea typeface="宋体" panose="02010600030101010101" pitchFamily="2" charset="-122"/>
              </a:rPr>
              <a:t>    “这些都死了.” </a:t>
            </a:r>
          </a:p>
          <a:p>
            <a:r>
              <a:rPr lang="zh-CN" altLang="en-US" sz="2000">
                <a:latin typeface="宋体" panose="02010600030101010101" pitchFamily="2" charset="-122"/>
                <a:ea typeface="宋体" panose="02010600030101010101" pitchFamily="2" charset="-122"/>
              </a:rPr>
              <a:t>     劳伊仍不相信这里一个活人都没有,他下令:“再往前,慢一点儿,小心一点儿划, ·······别碰着!”</a:t>
            </a:r>
          </a:p>
          <a:p>
            <a:r>
              <a:rPr lang="zh-CN" altLang="en-US" sz="2000">
                <a:latin typeface="宋体" panose="02010600030101010101" pitchFamily="2" charset="-122"/>
                <a:ea typeface="宋体" panose="02010600030101010101" pitchFamily="2" charset="-122"/>
                <a:sym typeface="+mn-ea"/>
              </a:rPr>
              <a:t>     浆轻轻地插进尸体间的空隙,缓缓移动,好像生怕惊扰了水中漂浮人的梦······􀆺􀆺</a:t>
            </a:r>
            <a:endParaRPr lang="zh-CN" altLang="en-US" sz="2000">
              <a:latin typeface="宋体" panose="02010600030101010101" pitchFamily="2" charset="-122"/>
              <a:ea typeface="宋体" panose="02010600030101010101" pitchFamily="2" charset="-122"/>
            </a:endParaRPr>
          </a:p>
          <a:p>
            <a:r>
              <a:rPr lang="zh-CN" altLang="en-US" sz="2000">
                <a:latin typeface="宋体" panose="02010600030101010101" pitchFamily="2" charset="-122"/>
                <a:ea typeface="宋体" panose="02010600030101010101" pitchFamily="2" charset="-122"/>
                <a:sym typeface="+mn-ea"/>
              </a:rPr>
              <a:t>     天上,繁星点点在夜空俯瞰大地.人们说每一颗星星就是一个灵魂.今天,夜空星 光灿烂,莫非在同一时间里有太多的人间灵魂升到了天上,去点缀那无边的黑幕? </a:t>
            </a:r>
            <a:endParaRPr lang="zh-CN" altLang="en-US" sz="2000">
              <a:latin typeface="宋体" panose="02010600030101010101" pitchFamily="2" charset="-122"/>
              <a:ea typeface="宋体" panose="02010600030101010101" pitchFamily="2" charset="-122"/>
            </a:endParaRPr>
          </a:p>
          <a:p>
            <a:r>
              <a:rPr lang="zh-CN" altLang="en-US" sz="2000">
                <a:latin typeface="宋体" panose="02010600030101010101" pitchFamily="2" charset="-122"/>
                <a:ea typeface="宋体" panose="02010600030101010101" pitchFamily="2" charset="-122"/>
                <a:sym typeface="+mn-ea"/>
              </a:rPr>
              <a:t>     水中,漂浮着人的白色救生衣在黑色的海面中犹如一片片绽放的睡莲,在群星璀璨 的天幕下,表现出一种凄婉的美. </a:t>
            </a:r>
            <a:endParaRPr lang="zh-CN" altLang="en-US" sz="2000">
              <a:latin typeface="宋体" panose="02010600030101010101" pitchFamily="2" charset="-122"/>
              <a:ea typeface="宋体" panose="02010600030101010101" pitchFamily="2" charset="-122"/>
            </a:endParaRPr>
          </a:p>
          <a:p>
            <a:r>
              <a:rPr lang="zh-CN" altLang="en-US" sz="2000">
                <a:latin typeface="宋体" panose="02010600030101010101" pitchFamily="2" charset="-122"/>
                <a:ea typeface="宋体" panose="02010600030101010101" pitchFamily="2" charset="-122"/>
                <a:sym typeface="+mn-ea"/>
              </a:rPr>
              <a:t>     悲剧———把人世间有价值的撕碎给人看. </a:t>
            </a:r>
            <a:endParaRPr lang="zh-CN" altLang="en-US" sz="2000">
              <a:latin typeface="宋体" panose="02010600030101010101" pitchFamily="2" charset="-122"/>
              <a:ea typeface="宋体" panose="02010600030101010101" pitchFamily="2" charset="-122"/>
            </a:endParaRPr>
          </a:p>
          <a:p>
            <a:r>
              <a:rPr lang="zh-CN" altLang="en-US" sz="2000">
                <a:latin typeface="宋体" panose="02010600030101010101" pitchFamily="2" charset="-122"/>
                <a:ea typeface="宋体" panose="02010600030101010101" pitchFamily="2" charset="-122"/>
              </a:rPr>
              <a:t> </a:t>
            </a:r>
            <a:r>
              <a:rPr lang="zh-CN" altLang="en-US">
                <a:latin typeface="宋体" panose="02010600030101010101" pitchFamily="2" charset="-122"/>
                <a:ea typeface="宋体" panose="02010600030101010101" pitchFamily="2" charset="-122"/>
              </a:rPr>
              <a:t>􀆺 </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246505" y="845185"/>
            <a:ext cx="10015220" cy="4358640"/>
          </a:xfrm>
          <a:prstGeom prst="rect">
            <a:avLst/>
          </a:prstGeom>
          <a:noFill/>
        </p:spPr>
        <p:txBody>
          <a:bodyPr wrap="square" rtlCol="0">
            <a:spAutoFit/>
          </a:bodyPr>
          <a:lstStyle/>
          <a:p>
            <a:r>
              <a:rPr lang="en-US" altLang="zh-CN" sz="2000"/>
              <a:t>         </a:t>
            </a:r>
            <a:r>
              <a:rPr lang="zh-CN" altLang="en-US" sz="2000">
                <a:latin typeface="宋体" panose="02010600030101010101" pitchFamily="2" charset="-122"/>
                <a:ea typeface="宋体" panose="02010600030101010101" pitchFamily="2" charset="-122"/>
              </a:rPr>
              <a:t>   “有人活着吗?”劳伊的声音驱散了海面上初起的薄雾,“听见了吗? 有人活着吗?” </a:t>
            </a:r>
          </a:p>
          <a:p>
            <a:r>
              <a:rPr lang="zh-CN" altLang="en-US" sz="2000">
                <a:latin typeface="宋体" panose="02010600030101010101" pitchFamily="2" charset="-122"/>
                <a:ea typeface="宋体" panose="02010600030101010101" pitchFamily="2" charset="-122"/>
              </a:rPr>
              <a:t>     一名船员发现了什么,用桨将一个漂浮的物体拉过来,那是一个母亲和她怀里的婴 儿.在灯光下,安详的神态就像刚刚睡熟.如果不是这对母子惨白的脸和诡异的面部表 情,很难相信他们是早已经冻僵了的尸体,寒冷把他们雕琢成冰冻的艺术品,然后放逐 苍茫的大海,任其在水面漂荡. </a:t>
            </a:r>
          </a:p>
          <a:p>
            <a:r>
              <a:rPr lang="zh-CN" altLang="en-US" sz="2000">
                <a:latin typeface="宋体" panose="02010600030101010101" pitchFamily="2" charset="-122"/>
                <a:ea typeface="宋体" panose="02010600030101010101" pitchFamily="2" charset="-122"/>
              </a:rPr>
              <a:t>    劳伊强忍着泪水低声自语道:“救人来得太迟了.”这种发白内心的自责使得他更加 认真地找寻生存者. </a:t>
            </a:r>
          </a:p>
          <a:p>
            <a:r>
              <a:rPr lang="zh-CN" altLang="en-US" sz="2000">
                <a:latin typeface="宋体" panose="02010600030101010101" pitchFamily="2" charset="-122"/>
                <a:ea typeface="宋体" panose="02010600030101010101" pitchFamily="2" charset="-122"/>
              </a:rPr>
              <a:t>    就在不远的地方,一块破木板上,露丝仰面躺着,旁边是趴在木板旁,半个身子在水 中的杰克.</a:t>
            </a:r>
          </a:p>
          <a:p>
            <a:r>
              <a:rPr lang="zh-CN" altLang="en-US" sz="2000">
                <a:latin typeface="宋体" panose="02010600030101010101" pitchFamily="2" charset="-122"/>
                <a:ea typeface="宋体" panose="02010600030101010101" pitchFamily="2" charset="-122"/>
              </a:rPr>
              <a:t>    露丝的神智已经不清楚了,她在低声吟唱着一首歌:“飞吧,约瑟芬,坐上我的飞船 􀆺  她飞呀飞······她飞上了天······飞吧,约瑟芬,坐上我的飞船·······” </a:t>
            </a:r>
          </a:p>
          <a:p>
            <a:r>
              <a:rPr lang="zh-CN" altLang="en-US" sz="2000">
                <a:latin typeface="宋体" panose="02010600030101010101" pitchFamily="2" charset="-122"/>
                <a:ea typeface="宋体" panose="02010600030101010101" pitchFamily="2" charset="-122"/>
              </a:rPr>
              <a:t>    她没有力气再唱下去了,等待她的将是······死亡. </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110615" y="679450"/>
            <a:ext cx="10135870" cy="5273040"/>
          </a:xfrm>
          <a:prstGeom prst="rect">
            <a:avLst/>
          </a:prstGeom>
          <a:noFill/>
        </p:spPr>
        <p:txBody>
          <a:bodyPr wrap="square" rtlCol="0">
            <a:spAutoFit/>
          </a:bodyPr>
          <a:lstStyle/>
          <a:p>
            <a:r>
              <a:rPr lang="en-US" altLang="zh-CN" sz="2000"/>
              <a:t>          </a:t>
            </a:r>
            <a:r>
              <a:rPr lang="zh-CN" altLang="en-US" sz="2000">
                <a:latin typeface="宋体" panose="02010600030101010101" pitchFamily="2" charset="-122"/>
                <a:ea typeface="宋体" panose="02010600030101010101" pitchFamily="2" charset="-122"/>
              </a:rPr>
              <a:t>突然,她隐隐听到有人在喊着什么······</a:t>
            </a:r>
          </a:p>
          <a:p>
            <a:r>
              <a:rPr lang="zh-CN" altLang="en-US" sz="2000">
                <a:latin typeface="宋体" panose="02010600030101010101" pitchFamily="2" charset="-122"/>
                <a:ea typeface="宋体" panose="02010600030101010101" pitchFamily="2" charset="-122"/>
              </a:rPr>
              <a:t>      有活着的人吗?······听见没有?······” </a:t>
            </a:r>
          </a:p>
          <a:p>
            <a:r>
              <a:rPr lang="zh-CN" altLang="en-US" sz="2000">
                <a:latin typeface="宋体" panose="02010600030101010101" pitchFamily="2" charset="-122"/>
                <a:ea typeface="宋体" panose="02010600030101010101" pitchFamily="2" charset="-122"/>
              </a:rPr>
              <a:t>      露丝抬起了头,她没有听错,那是有人在喊.她急忙爬起身,拼命摇动杰克:“杰克, 杰克! 杰克!”</a:t>
            </a:r>
          </a:p>
          <a:p>
            <a:r>
              <a:rPr lang="zh-CN" altLang="en-US" sz="2000">
                <a:latin typeface="宋体" panose="02010600030101010101" pitchFamily="2" charset="-122"/>
                <a:ea typeface="宋体" panose="02010600030101010101" pitchFamily="2" charset="-122"/>
              </a:rPr>
              <a:t>      她感到不对了,杰克没有任何反应,身体僵硬,脸上一层灰白色􀆺􀆺</a:t>
            </a:r>
          </a:p>
          <a:p>
            <a:r>
              <a:rPr lang="zh-CN" altLang="en-US" sz="2000">
                <a:latin typeface="宋体" panose="02010600030101010101" pitchFamily="2" charset="-122"/>
                <a:ea typeface="宋体" panose="02010600030101010101" pitchFamily="2" charset="-122"/>
              </a:rPr>
              <a:t>     “杰克! 船来了! 杰克! 杰克!”,露丝拼尽全身的力量用力摇动他,想把他摇醒.但 是杰克走了,再也听不见她的呼唤,再也看不见挂满她腮边的泪水.他静静地闭上了眼 睛,永远离开了她,只有那双手还和她握在一起,似乎永远也不想分开. </a:t>
            </a:r>
          </a:p>
          <a:p>
            <a:r>
              <a:rPr lang="zh-CN" altLang="en-US" sz="2000">
                <a:latin typeface="宋体" panose="02010600030101010101" pitchFamily="2" charset="-122"/>
                <a:ea typeface="宋体" panose="02010600030101010101" pitchFamily="2" charset="-122"/>
              </a:rPr>
              <a:t>    “杰克———杰克,你答应过,永不放弃的,你还要带我去过另一种新的生活! 杰克! 杰克!”只要再有一会儿,他们就能回到船上,去开创他们新的生活,他却走了.露丝声嘶 力竭的呼叫和泪水已经换不回杰克的抚慰.他走得那么急,竟来不及道别,仅仅留下了 唯一的生的权利.人的生命简直短暂到了荒谬的程度,在几分钟的时间里,还会有新的 生命出世,而你已经不复存在了.露丝感到了一阵彻骨的悲凉,但她立刻又想到,他走得 那么潇洒,没有遗憾,没有顾虑,因为他给了爱人生活的动力.</a:t>
            </a:r>
          </a:p>
          <a:p>
            <a:r>
              <a:rPr lang="zh-CN" altLang="en-US" sz="2000">
                <a:latin typeface="宋体" panose="02010600030101010101" pitchFamily="2" charset="-122"/>
                <a:ea typeface="宋体" panose="02010600030101010101" pitchFamily="2" charset="-122"/>
              </a:rPr>
              <a:t>     大西洋上的星空深邃而辽远,漫天的星斗就像泪珠,点点滴滴,洒满天宇. </a:t>
            </a:r>
          </a:p>
          <a:p>
            <a:r>
              <a:rPr lang="zh-CN" altLang="en-US" sz="2000">
                <a:latin typeface="宋体" panose="02010600030101010101" pitchFamily="2" charset="-122"/>
                <a:ea typeface="宋体" panose="02010600030101010101" pitchFamily="2" charset="-122"/>
              </a:rPr>
              <a:t>     露丝没有忘记杰克的叮嘱,她必须活下去,那不是为了自己,因为从她把一切给了 杰克,她就已经是杰克的一部分了.</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899160" y="1207770"/>
            <a:ext cx="10468610" cy="4663440"/>
          </a:xfrm>
          <a:prstGeom prst="rect">
            <a:avLst/>
          </a:prstGeom>
          <a:noFill/>
        </p:spPr>
        <p:txBody>
          <a:bodyPr wrap="square" rtlCol="0">
            <a:spAutoFit/>
          </a:bodyPr>
          <a:lstStyle/>
          <a:p>
            <a:r>
              <a:rPr lang="en-US" altLang="zh-CN" sz="2000"/>
              <a:t>         </a:t>
            </a:r>
            <a:r>
              <a:rPr lang="zh-CN" altLang="en-US" sz="2000">
                <a:latin typeface="宋体" panose="02010600030101010101" pitchFamily="2" charset="-122"/>
                <a:ea typeface="宋体" panose="02010600030101010101" pitchFamily="2" charset="-122"/>
              </a:rPr>
              <a:t>救生艇没有发现露丝,船渐渐远去了. </a:t>
            </a:r>
          </a:p>
          <a:p>
            <a:r>
              <a:rPr lang="zh-CN" altLang="en-US" sz="2000">
                <a:latin typeface="宋体" panose="02010600030101010101" pitchFamily="2" charset="-122"/>
                <a:ea typeface="宋体" panose="02010600030101010101" pitchFamily="2" charset="-122"/>
              </a:rPr>
              <a:t>     “回来,回来!”露丝嘶哑的声音根本无法传到救援者的耳朵里.如果他们离去,露丝 必死无疑.她不能死,她必须为了杰克活下去,否则,杰克的死就毫无意义,是杰克用自 己的生命换来了露丝的未来.她怎么能不珍惜生命呢? </a:t>
            </a:r>
          </a:p>
          <a:p>
            <a:r>
              <a:rPr lang="zh-CN" altLang="en-US" sz="2000">
                <a:latin typeface="宋体" panose="02010600030101010101" pitchFamily="2" charset="-122"/>
                <a:ea typeface="宋体" panose="02010600030101010101" pitchFamily="2" charset="-122"/>
              </a:rPr>
              <a:t>     要享受生命的每一天. “······哟嗬———有人活着吗?”</a:t>
            </a:r>
          </a:p>
          <a:p>
            <a:r>
              <a:rPr lang="zh-CN" altLang="en-US" sz="2000">
                <a:latin typeface="宋体" panose="02010600030101010101" pitchFamily="2" charset="-122"/>
                <a:ea typeface="宋体" panose="02010600030101010101" pitchFamily="2" charset="-122"/>
              </a:rPr>
              <a:t>     “没有人答应.” 劳伊的喊声和船员的对话声逐渐远去······􀆺􀆺</a:t>
            </a:r>
          </a:p>
          <a:p>
            <a:r>
              <a:rPr lang="zh-CN" altLang="en-US" sz="2000">
                <a:latin typeface="宋体" panose="02010600030101010101" pitchFamily="2" charset="-122"/>
                <a:ea typeface="宋体" panose="02010600030101010101" pitchFamily="2" charset="-122"/>
              </a:rPr>
              <a:t>      露丝也在喊着:“回来,回来!”但是,她的声音越来越微弱. </a:t>
            </a:r>
          </a:p>
          <a:p>
            <a:r>
              <a:rPr lang="zh-CN" altLang="en-US" sz="2000">
                <a:latin typeface="宋体" panose="02010600030101010101" pitchFamily="2" charset="-122"/>
                <a:ea typeface="宋体" panose="02010600030101010101" pitchFamily="2" charset="-122"/>
              </a:rPr>
              <a:t>      这时,露丝看见了不远处漂着怀德的尸体.她一下子坐了起来,一定做到······我答应你的􀆺􀆺“她最后一次亲吻杰克那冰冷的嘴唇、杰克带着断了链子的手铐的双手,慢 慢地将他放入海水里.杰克缓缓的面庞最后一次在露丝眼前浮现,然后便消失在大海 深处·······” </a:t>
            </a:r>
          </a:p>
          <a:p>
            <a:r>
              <a:rPr lang="zh-CN" altLang="en-US" sz="2000">
                <a:latin typeface="宋体" panose="02010600030101010101" pitchFamily="2" charset="-122"/>
                <a:ea typeface="宋体" panose="02010600030101010101" pitchFamily="2" charset="-122"/>
              </a:rPr>
              <a:t>      露丝滚落进冰冷的水中,用最后的一点儿力量向前游去,一直游到拿下哨子,用力 吹起来······ 第一声哨音并不大,但是接着的哨音就传出很远了. 劳伊马上就听到这熟悉的哨声,他立即下令:“掉转船头!” 灯光照在露丝苍白的脸上,她闭上了眼睛,但是仍在奋力地吹着,吹着······􀆺</a:t>
            </a:r>
            <a:endParaRPr lang="zh-CN" altLang="en-US">
              <a:latin typeface="宋体" panose="02010600030101010101" pitchFamily="2" charset="-122"/>
              <a:ea typeface="宋体" panose="02010600030101010101" pitchFamily="2" charset="-122"/>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884555" y="513080"/>
            <a:ext cx="10558780" cy="6004560"/>
          </a:xfrm>
          <a:prstGeom prst="rect">
            <a:avLst/>
          </a:prstGeom>
          <a:noFill/>
        </p:spPr>
        <p:txBody>
          <a:bodyPr wrap="square" rtlCol="0">
            <a:spAutoFit/>
          </a:bodyPr>
          <a:lstStyle/>
          <a:p>
            <a:r>
              <a:rPr lang="zh-CN" altLang="en-US" sz="2000"/>
              <a:t>　</a:t>
            </a:r>
          </a:p>
          <a:p>
            <a:r>
              <a:rPr lang="zh-CN" altLang="en-US" sz="2400" b="1">
                <a:latin typeface="宋体" panose="02010600030101010101" pitchFamily="2" charset="-122"/>
                <a:ea typeface="宋体" panose="02010600030101010101" pitchFamily="2" charset="-122"/>
              </a:rPr>
              <a:t>注释：</a:t>
            </a:r>
          </a:p>
          <a:p>
            <a:endParaRPr lang="zh-CN" altLang="en-US" sz="2000">
              <a:latin typeface="宋体" panose="02010600030101010101" pitchFamily="2" charset="-122"/>
              <a:ea typeface="宋体" panose="02010600030101010101" pitchFamily="2" charset="-122"/>
            </a:endParaRPr>
          </a:p>
          <a:p>
            <a:r>
              <a:rPr lang="zh-CN" altLang="en-US" sz="2000">
                <a:latin typeface="宋体" panose="02010600030101010101" pitchFamily="2" charset="-122"/>
                <a:ea typeface="宋体" panose="02010600030101010101" pitchFamily="2" charset="-122"/>
              </a:rPr>
              <a:t>    [ １] １９１２年４月１０日,泰坦尼克号从英国南安普敦出发,开始了这艘“梦幻客轮”的处女航.４月１４日晚１１点４０分,泰坦尼克号在北大西洋撞上冰山,两小时四十分钟后, ４ 月１５日凌晨２点２０分沉没,由于只有２０艘救生艇, １５２３人葬身海底,造成了当时在和 平时期最严重的一次航海事故.电影«泰坦尼克号»就是根据这一真实海难而改编. </a:t>
            </a:r>
          </a:p>
          <a:p>
            <a:r>
              <a:rPr lang="zh-CN" altLang="en-US" sz="2000">
                <a:latin typeface="宋体" panose="02010600030101010101" pitchFamily="2" charset="-122"/>
                <a:ea typeface="宋体" panose="02010600030101010101" pitchFamily="2" charset="-122"/>
              </a:rPr>
              <a:t>    [ ２]詹姆斯􀅰卡梅隆, １９５４年８月１６日生于加拿大的著名电影导演,擅长拍摄动作片以及科幻电影.他导演的这些电影经常超出预定计划以及预算,不过都很卖座.１９８４年 推出自编自导的科幻片«魔鬼终结者»后,他一夜成名,多才多艺的他除导演外,又是编剧 还是制作和剪辑,他的电影主题往往试图探讨人和技术之间的关系.目前电影票房史上 最卖座的两部电影«泰坦尼克号»( １９９７)和«阿凡达»( ２００９)都是他执导的作品.其中«阿 凡达»堪称世界电影之最,全球票房超过２５亿美金,目前是全世界票房收入最高、也是历 史之上最成功的电影之一.</a:t>
            </a:r>
          </a:p>
          <a:p>
            <a:endParaRPr lang="zh-CN" altLang="en-US" sz="2000">
              <a:latin typeface="宋体" panose="02010600030101010101" pitchFamily="2" charset="-122"/>
              <a:ea typeface="宋体" panose="02010600030101010101" pitchFamily="2" charset="-122"/>
            </a:endParaRPr>
          </a:p>
          <a:p>
            <a:r>
              <a:rPr lang="zh-CN" altLang="en-US" sz="2400" b="1">
                <a:latin typeface="宋体" panose="02010600030101010101" pitchFamily="2" charset="-122"/>
                <a:ea typeface="宋体" panose="02010600030101010101" pitchFamily="2" charset="-122"/>
              </a:rPr>
              <a:t>评析：</a:t>
            </a:r>
          </a:p>
          <a:p>
            <a:r>
              <a:rPr lang="zh-CN" altLang="en-US" sz="2000">
                <a:latin typeface="宋体" panose="02010600030101010101" pitchFamily="2" charset="-122"/>
                <a:ea typeface="宋体" panose="02010600030101010101" pitchFamily="2" charset="-122"/>
              </a:rPr>
              <a:t>     语言的魅力不仅仅在于平白的表达,它是一种力量,能宽慰困境中的灵魂,能传递爱的 力量和生存的信念.在这一组组对白之中,人们通过断断续续的声音能感受到刺骨的寒冷, 更能感受到爱的伟大和生的信念</a:t>
            </a:r>
            <a:r>
              <a:rPr lang="zh-CN" altLang="en-US" sz="2000"/>
              <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183341" y="1102659"/>
            <a:ext cx="9587753" cy="4708981"/>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二、为练习运用语言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我不断地学习各种文艺形式的写法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我写小说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也写剧本与快板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我不能把它们都写得很好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但是每一形式都给了我练习怎样运用语言的机会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一种形式有一种形式的语言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像话剧是以对话为主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快板是顺口溜的韵文等等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经过阅读别人的作品和自己的练习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剧本就教给了我怎样写对话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快板教给我怎样运用口语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写成合辙押韵的通俗的诗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这样知道了不同的技巧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就增加了运用语言的知识与功力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我们写散文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最不容易把句子写得紧凑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总嫌拖泥带水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最好是去练习练习通俗韵文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因为通俗韵文的句子有一定的长短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句中有一定的音节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非花费许多时间不能写成个样 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这些时间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并不白费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它会使我们明白如何翻过来掉过去地排列文字、调换文 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有了这番经验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再去写散文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我们就知道了怎么选字炼句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和一句话怎么能有许多的说法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还有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通俗韵文既要通俗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又是韵文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有时候句子里就不能硬放上专名词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以免破 坏了通俗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也不能随便用很长的名词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以免破坏了韵文的音节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我们就须躲开专名 词与长的名词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像美国帝国主义等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而设法把它们的意思说出来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这是很有益处 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这教给我们怎样不依赖专名词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而还能把话说明白了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作宣传的文字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似乎须有这 点本领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否则满口名词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话既不活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效力就小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思想抓得紧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而话要说得活泼亲切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才是好 的宣传文字</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264024" y="1183341"/>
            <a:ext cx="9560858" cy="4708981"/>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三、这一项虽列在最后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但却是最要紧的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我们须从生活中学习语言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很显然的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假 若我要描写农人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我们就须下乡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这并不是说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到了乡村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我只去记几句农民们爱说的 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那是没有多少用处的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我的首要的任务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是去看农人的生活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没有生活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就没有 语言</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有人这样问过我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我住在北京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你也住在北京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你能巧妙地运用了北京话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我怎么不 行呢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我的回答是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我能描写大杂院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因为我住过大杂院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我能描写洋车夫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因为我有 许多朋友是以拉车为生的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我知道他们怎么活着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所以我会写出他们的语言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北京的一 位车夫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也跟别的北京人一样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说着普通的北京话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像“您喝茶啦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您上哪儿去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等等</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若专从语言上找他的特点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我们便会失望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因为他的“行话”并不很多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假若我们只仗着 “泡蘑菇”什么的几个词汇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去支持描写一位车夫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便嫌太单薄了</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明白了车夫的生活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才能发现车夫的品质、思想与感情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这可就找到了语言的泉源</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话是表现感情与传达思想的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所以大学教授的话与洋车夫的话不一样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从生活中找语 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语言就有了根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从字面上找语言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语言便成了点缀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不能一针见血地说到根儿上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话 跟生活是分不开的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学习语言也和体验生活是分不开的</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21975</Words>
  <Application>Microsoft Office PowerPoint</Application>
  <PresentationFormat>自定义</PresentationFormat>
  <Paragraphs>542</Paragraphs>
  <Slides>79</Slides>
  <Notes>1</Notes>
  <HiddenSlides>0</HiddenSlides>
  <MMClips>0</MMClips>
  <ScaleCrop>false</ScaleCrop>
  <HeadingPairs>
    <vt:vector size="4" baseType="variant">
      <vt:variant>
        <vt:lpstr>主题</vt:lpstr>
      </vt:variant>
      <vt:variant>
        <vt:i4>3</vt:i4>
      </vt:variant>
      <vt:variant>
        <vt:lpstr>幻灯片标题</vt:lpstr>
      </vt:variant>
      <vt:variant>
        <vt:i4>79</vt:i4>
      </vt:variant>
    </vt:vector>
  </HeadingPairs>
  <TitlesOfParts>
    <vt:vector size="82" baseType="lpstr">
      <vt:lpstr>Office 主题​​</vt:lpstr>
      <vt:lpstr>Office 主题</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注释：     [ １]选自鲁迅文学院培训中心编«文学之门»,中国文联出版社２００５年版.     [ ２]汪曾祺,现当代著名小说家,散文家,京派小说的传人.著有小说集«邂逅集»,小 说«受戒»«大淖记事»,散文集«蒲桥集»,大部分作品,收录在«汪曾祺全集»中.被誉为“抒 情的人道主义者,中国最后一个纯粹的文人,中国最后一个士大夫”.</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inter</dc:creator>
  <cp:lastModifiedBy>SJYY</cp:lastModifiedBy>
  <cp:revision>75</cp:revision>
  <dcterms:created xsi:type="dcterms:W3CDTF">2017-07-23T09:05:00Z</dcterms:created>
  <dcterms:modified xsi:type="dcterms:W3CDTF">2017-08-31T08:03:11Z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2052-10.1.0.6205</vt:lpwstr>
  </property>
</Properties>
</file>