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3" r:id="rId4"/>
  </p:sldMasterIdLst>
  <p:notesMasterIdLst>
    <p:notesMasterId r:id="rId93"/>
  </p:notesMasterIdLst>
  <p:handoutMasterIdLst>
    <p:handoutMasterId r:id="rId94"/>
  </p:handoutMasterIdLst>
  <p:sldIdLst>
    <p:sldId id="264" r:id="rId5"/>
    <p:sldId id="816" r:id="rId6"/>
    <p:sldId id="259" r:id="rId7"/>
    <p:sldId id="260" r:id="rId8"/>
    <p:sldId id="261" r:id="rId9"/>
    <p:sldId id="262" r:id="rId10"/>
    <p:sldId id="263"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37" r:id="rId46"/>
    <p:sldId id="339" r:id="rId47"/>
    <p:sldId id="338" r:id="rId48"/>
    <p:sldId id="340" r:id="rId49"/>
    <p:sldId id="341" r:id="rId50"/>
    <p:sldId id="342" r:id="rId51"/>
    <p:sldId id="343" r:id="rId52"/>
    <p:sldId id="344" r:id="rId53"/>
    <p:sldId id="345" r:id="rId54"/>
    <p:sldId id="346" r:id="rId55"/>
    <p:sldId id="347" r:id="rId56"/>
    <p:sldId id="348" r:id="rId57"/>
    <p:sldId id="349" r:id="rId58"/>
    <p:sldId id="351" r:id="rId59"/>
    <p:sldId id="823" r:id="rId60"/>
    <p:sldId id="352" r:id="rId61"/>
    <p:sldId id="353" r:id="rId62"/>
    <p:sldId id="350" r:id="rId63"/>
    <p:sldId id="354" r:id="rId64"/>
    <p:sldId id="355" r:id="rId65"/>
    <p:sldId id="356" r:id="rId66"/>
    <p:sldId id="359" r:id="rId67"/>
    <p:sldId id="360" r:id="rId68"/>
    <p:sldId id="358" r:id="rId69"/>
    <p:sldId id="357" r:id="rId70"/>
    <p:sldId id="361" r:id="rId71"/>
    <p:sldId id="362" r:id="rId72"/>
    <p:sldId id="363" r:id="rId73"/>
    <p:sldId id="364" r:id="rId74"/>
    <p:sldId id="365" r:id="rId75"/>
    <p:sldId id="399" r:id="rId76"/>
    <p:sldId id="401" r:id="rId77"/>
    <p:sldId id="400" r:id="rId78"/>
    <p:sldId id="402" r:id="rId79"/>
    <p:sldId id="404" r:id="rId80"/>
    <p:sldId id="403" r:id="rId81"/>
    <p:sldId id="405" r:id="rId82"/>
    <p:sldId id="406" r:id="rId83"/>
    <p:sldId id="407" r:id="rId84"/>
    <p:sldId id="408" r:id="rId85"/>
    <p:sldId id="410" r:id="rId86"/>
    <p:sldId id="411" r:id="rId87"/>
    <p:sldId id="409" r:id="rId88"/>
    <p:sldId id="412" r:id="rId89"/>
    <p:sldId id="414" r:id="rId90"/>
    <p:sldId id="415" r:id="rId91"/>
    <p:sldId id="416" r:id="rId9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901" autoAdjust="0"/>
  </p:normalViewPr>
  <p:slideViewPr>
    <p:cSldViewPr snapToGrid="0">
      <p:cViewPr varScale="1">
        <p:scale>
          <a:sx n="82" d="100"/>
          <a:sy n="82"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2017/8/31/Thursday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443817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F1DF5-F8B1-4175-AFC3-28092C175FDA}" type="datetimeFigureOut">
              <a:rPr lang="zh-CN" altLang="en-US" smtClean="0"/>
              <a:t>2017/8/31/Thursday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D78A7-3510-4D76-B8D2-8C946BA44A28}" type="slidenum">
              <a:rPr lang="zh-CN" altLang="en-US" smtClean="0"/>
              <a:t>‹#›</a:t>
            </a:fld>
            <a:endParaRPr lang="zh-CN" altLang="en-US"/>
          </a:p>
        </p:txBody>
      </p:sp>
    </p:spTree>
    <p:extLst>
      <p:ext uri="{BB962C8B-B14F-4D97-AF65-F5344CB8AC3E}">
        <p14:creationId xmlns:p14="http://schemas.microsoft.com/office/powerpoint/2010/main" val="240611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p:txBody>
          <a:bodyPr wrap="square" lIns="91440" tIns="45720" rIns="91440" bIns="45720" anchor="t"/>
          <a:lstStyle/>
          <a:p>
            <a:pPr lvl="0" eaLnBrk="1" hangingPunct="1">
              <a:spcBef>
                <a:spcPct val="0"/>
              </a:spcBef>
            </a:pPr>
            <a:r>
              <a:rPr lang="zh-CN" altLang="en-US" dirty="0"/>
              <a:t>特殊字体：方正黄草简体，汉仪星宇体简（小诗）</a:t>
            </a:r>
          </a:p>
        </p:txBody>
      </p:sp>
      <p:sp>
        <p:nvSpPr>
          <p:cNvPr id="36868" name="灯片编号占位符 3"/>
          <p:cNvSpPr txBox="1">
            <a:spLocks noGrp="1"/>
          </p:cNvSpPr>
          <p:nvPr/>
        </p:nvSpPr>
        <p:spPr>
          <a:xfrm>
            <a:off x="3884613" y="8685213"/>
            <a:ext cx="2971800" cy="458787"/>
          </a:xfrm>
          <a:prstGeom prst="rect">
            <a:avLst/>
          </a:prstGeom>
          <a:noFill/>
          <a:ln w="9525">
            <a:noFill/>
          </a:ln>
        </p:spPr>
        <p:txBody>
          <a:bodyPr anchor="b"/>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rPr>
              <a:t>2</a:t>
            </a:fld>
            <a:endParaRPr kumimoji="0" lang="zh-CN" altLang="en-US" sz="12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pic>
        <p:nvPicPr>
          <p:cNvPr id="5" name="图片 4" descr="亮亮图文-模板80"/>
          <p:cNvPicPr>
            <a:picLocks noChangeAspect="1"/>
          </p:cNvPicPr>
          <p:nvPr userDrawn="1"/>
        </p:nvPicPr>
        <p:blipFill>
          <a:blip r:embed="rId2"/>
          <a:stretch>
            <a:fillRect/>
          </a:stretch>
        </p:blipFill>
        <p:spPr>
          <a:xfrm>
            <a:off x="-34925" y="-34290"/>
            <a:ext cx="12287250" cy="688657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681E90-3EDB-436F-8D39-78F4B5C5CBD7}" type="datetimeFigureOut">
              <a:rPr lang="zh-CN" altLang="en-US" smtClean="0"/>
              <a:t>2017/8/31/Thursday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249BF-E419-4407-B035-7CBBAE1781B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theme" Target="../theme/theme4.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81E90-3EDB-436F-8D39-78F4B5C5CBD7}"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49BF-E419-4407-B035-7CBBAE1781B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2017/8/31/Thursday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86B8E4-3DF0-4535-9261-A5BC2FB337EC}" type="datetimeFigureOut">
              <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rPr>
              <a:t>2017/8/31/Thursday</a:t>
            </a:fld>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rPr>
              <a:t>‹#›</a:t>
            </a:fld>
            <a:endParaRPr kumimoji="0" lang="zh-CN" altLang="en-US" sz="1200" b="0" i="0" u="none" strike="noStrike" kern="1200" cap="none" spc="0" normalizeH="0" baseline="0" noProof="0" dirty="0">
              <a:ln>
                <a:noFill/>
              </a:ln>
              <a:solidFill>
                <a:srgbClr val="898989"/>
              </a:solidFill>
              <a:effectLst/>
              <a:uLnTx/>
              <a:uFillTx/>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hf sldNum="0" hdr="0" ftr="0" dt="0"/>
  <p:txStyles>
    <p:titleStyle>
      <a:lvl1pPr algn="l" rtl="0" fontAlgn="base">
        <a:lnSpc>
          <a:spcPct val="90000"/>
        </a:lnSpc>
        <a:spcBef>
          <a:spcPct val="0"/>
        </a:spcBef>
        <a:spcAft>
          <a:spcPct val="0"/>
        </a:spcAft>
        <a:defRPr sz="44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2"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9.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组合 29"/>
          <p:cNvGrpSpPr/>
          <p:nvPr/>
        </p:nvGrpSpPr>
        <p:grpSpPr>
          <a:xfrm>
            <a:off x="10018713" y="0"/>
            <a:ext cx="971550" cy="1828800"/>
            <a:chOff x="0" y="0"/>
            <a:chExt cx="971550" cy="1828800"/>
          </a:xfrm>
        </p:grpSpPr>
        <p:sp>
          <p:nvSpPr>
            <p:cNvPr id="18456" name="矩形 30"/>
            <p:cNvSpPr/>
            <p:nvPr/>
          </p:nvSpPr>
          <p:spPr>
            <a:xfrm>
              <a:off x="0" y="0"/>
              <a:ext cx="971550" cy="1828800"/>
            </a:xfrm>
            <a:prstGeom prst="rect">
              <a:avLst/>
            </a:prstGeom>
            <a:solidFill>
              <a:srgbClr val="2F2F2F"/>
            </a:solidFill>
            <a:ln w="9525">
              <a:noFill/>
            </a:ln>
          </p:spPr>
          <p:txBody>
            <a:bodyPr anchor="ct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18457" name="文本框 31"/>
            <p:cNvSpPr txBox="1"/>
            <p:nvPr/>
          </p:nvSpPr>
          <p:spPr>
            <a:xfrm>
              <a:off x="0" y="382250"/>
              <a:ext cx="720254" cy="1446550"/>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0" i="0" u="none" strike="noStrike" kern="1200" cap="none" spc="0" normalizeH="0" baseline="0" noProof="0" dirty="0">
                  <a:ln>
                    <a:noFill/>
                  </a:ln>
                  <a:solidFill>
                    <a:srgbClr val="FFFFFF"/>
                  </a:solidFill>
                  <a:effectLst/>
                  <a:uLnTx/>
                  <a:uFillTx/>
                  <a:latin typeface="华文行楷" panose="02010800040101010101" pitchFamily="2" charset="-122"/>
                  <a:ea typeface="华文行楷" panose="02010800040101010101" pitchFamily="2" charset="-122"/>
                  <a:cs typeface="+mn-cs"/>
                </a:rPr>
                <a:t>目录</a:t>
              </a:r>
            </a:p>
          </p:txBody>
        </p:sp>
      </p:grpSp>
      <p:grpSp>
        <p:nvGrpSpPr>
          <p:cNvPr id="4" name="组合 3"/>
          <p:cNvGrpSpPr/>
          <p:nvPr/>
        </p:nvGrpSpPr>
        <p:grpSpPr>
          <a:xfrm>
            <a:off x="1457301" y="2953002"/>
            <a:ext cx="4941825" cy="2934514"/>
            <a:chOff x="958545" y="756060"/>
            <a:chExt cx="4941825" cy="2934514"/>
          </a:xfrm>
        </p:grpSpPr>
        <p:grpSp>
          <p:nvGrpSpPr>
            <p:cNvPr id="44" name="组合 32"/>
            <p:cNvGrpSpPr/>
            <p:nvPr/>
          </p:nvGrpSpPr>
          <p:grpSpPr>
            <a:xfrm>
              <a:off x="960526" y="1561600"/>
              <a:ext cx="4925994" cy="707886"/>
              <a:chOff x="18976" y="17941"/>
              <a:chExt cx="3935555" cy="597455"/>
            </a:xfrm>
          </p:grpSpPr>
          <p:sp>
            <p:nvSpPr>
              <p:cNvPr id="45"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二</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小说</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6"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47" name="组合 32"/>
            <p:cNvGrpSpPr/>
            <p:nvPr/>
          </p:nvGrpSpPr>
          <p:grpSpPr>
            <a:xfrm>
              <a:off x="974376" y="756060"/>
              <a:ext cx="4925994" cy="791757"/>
              <a:chOff x="18976" y="17941"/>
              <a:chExt cx="3935555" cy="668242"/>
            </a:xfrm>
          </p:grpSpPr>
          <p:sp>
            <p:nvSpPr>
              <p:cNvPr id="48" name="TextBox 2">
                <a:hlinkClick r:id="rId3" action="ppaction://hlinksldjump"/>
              </p:cNvPr>
              <p:cNvSpPr txBox="1"/>
              <p:nvPr/>
            </p:nvSpPr>
            <p:spPr>
              <a:xfrm>
                <a:off x="973151" y="17941"/>
                <a:ext cx="2981380" cy="66824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一</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散文</a:t>
                </a:r>
                <a:endParaRPr lang="zh-CN" altLang="en-US" sz="4000" b="1" dirty="0">
                  <a:solidFill>
                    <a:srgbClr val="000000"/>
                  </a:solidFill>
                  <a:latin typeface="楷体" panose="02010609060101010101" pitchFamily="1" charset="-122"/>
                  <a:ea typeface="楷体" panose="02010609060101010101" pitchFamily="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4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0" name="组合 32"/>
            <p:cNvGrpSpPr/>
            <p:nvPr/>
          </p:nvGrpSpPr>
          <p:grpSpPr>
            <a:xfrm>
              <a:off x="958545" y="2248395"/>
              <a:ext cx="4925994" cy="707886"/>
              <a:chOff x="18976" y="17941"/>
              <a:chExt cx="3935555" cy="597455"/>
            </a:xfrm>
          </p:grpSpPr>
          <p:sp>
            <p:nvSpPr>
              <p:cNvPr id="51"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三</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诗歌</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2"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53" name="组合 32"/>
            <p:cNvGrpSpPr/>
            <p:nvPr/>
          </p:nvGrpSpPr>
          <p:grpSpPr>
            <a:xfrm>
              <a:off x="968440" y="2982688"/>
              <a:ext cx="4925994" cy="707886"/>
              <a:chOff x="18976" y="17941"/>
              <a:chExt cx="3935555" cy="597455"/>
            </a:xfrm>
          </p:grpSpPr>
          <p:sp>
            <p:nvSpPr>
              <p:cNvPr id="54"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四</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戏剧</a:t>
                </a:r>
                <a:endParaRPr lang="zh-CN" altLang="en-US" sz="4000" b="1" dirty="0">
                  <a:solidFill>
                    <a:srgbClr val="000000"/>
                  </a:solidFill>
                  <a:latin typeface="楷体" panose="02010609060101010101" pitchFamily="1" charset="-122"/>
                  <a:ea typeface="楷体" panose="02010609060101010101" pitchFamily="1" charset="-122"/>
                </a:endParaRPr>
              </a:p>
            </p:txBody>
          </p:sp>
          <p:pic>
            <p:nvPicPr>
              <p:cNvPr id="55"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grpSp>
        <p:nvGrpSpPr>
          <p:cNvPr id="59" name="组合 58"/>
          <p:cNvGrpSpPr/>
          <p:nvPr/>
        </p:nvGrpSpPr>
        <p:grpSpPr>
          <a:xfrm>
            <a:off x="5255425" y="2952528"/>
            <a:ext cx="4925994" cy="1543906"/>
            <a:chOff x="960526" y="725580"/>
            <a:chExt cx="4925994" cy="1543906"/>
          </a:xfrm>
        </p:grpSpPr>
        <p:grpSp>
          <p:nvGrpSpPr>
            <p:cNvPr id="60" name="组合 32"/>
            <p:cNvGrpSpPr/>
            <p:nvPr/>
          </p:nvGrpSpPr>
          <p:grpSpPr>
            <a:xfrm>
              <a:off x="960526" y="1561600"/>
              <a:ext cx="4925994" cy="707886"/>
              <a:chOff x="18976" y="17941"/>
              <a:chExt cx="3935555" cy="597455"/>
            </a:xfrm>
          </p:grpSpPr>
          <p:sp>
            <p:nvSpPr>
              <p:cNvPr id="70" name="TextBox 2">
                <a:hlinkClick r:id="" action="ppaction://noaction"/>
              </p:cNvPr>
              <p:cNvSpPr txBox="1"/>
              <p:nvPr/>
            </p:nvSpPr>
            <p:spPr>
              <a:xfrm>
                <a:off x="973151" y="17941"/>
                <a:ext cx="2981380" cy="59745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六</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应用</a:t>
                </a:r>
                <a:r>
                  <a:rPr lang="zh-CN" altLang="en-US" sz="4000" b="1" dirty="0">
                    <a:solidFill>
                      <a:srgbClr val="000000"/>
                    </a:solidFill>
                    <a:latin typeface="楷体" panose="02010609060101010101" pitchFamily="1" charset="-122"/>
                    <a:ea typeface="楷体" panose="02010609060101010101" pitchFamily="1" charset="-122"/>
                  </a:rPr>
                  <a:t>写作</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71"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nvGrpSpPr>
            <p:cNvPr id="61" name="组合 32"/>
            <p:cNvGrpSpPr/>
            <p:nvPr/>
          </p:nvGrpSpPr>
          <p:grpSpPr>
            <a:xfrm>
              <a:off x="974376" y="725580"/>
              <a:ext cx="4481195" cy="701040"/>
              <a:chOff x="18976" y="-7784"/>
              <a:chExt cx="3580189" cy="591677"/>
            </a:xfrm>
          </p:grpSpPr>
          <p:sp>
            <p:nvSpPr>
              <p:cNvPr id="68" name="TextBox 2">
                <a:hlinkClick r:id="" action="ppaction://noaction"/>
              </p:cNvPr>
              <p:cNvSpPr txBox="1"/>
              <p:nvPr/>
            </p:nvSpPr>
            <p:spPr>
              <a:xfrm>
                <a:off x="962092" y="-7784"/>
                <a:ext cx="2637073" cy="59167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000" b="1" dirty="0" smtClean="0">
                    <a:solidFill>
                      <a:srgbClr val="000000"/>
                    </a:solidFill>
                    <a:latin typeface="楷体" panose="02010609060101010101" pitchFamily="1" charset="-122"/>
                    <a:ea typeface="楷体" panose="02010609060101010101" pitchFamily="1" charset="-122"/>
                  </a:rPr>
                  <a:t>五</a:t>
                </a:r>
                <a:r>
                  <a:rPr lang="en-US" altLang="zh-CN" sz="4000" b="1" dirty="0" smtClean="0">
                    <a:solidFill>
                      <a:srgbClr val="000000"/>
                    </a:solidFill>
                    <a:latin typeface="楷体" panose="02010609060101010101" pitchFamily="1" charset="-122"/>
                    <a:ea typeface="楷体" panose="02010609060101010101" pitchFamily="1" charset="-122"/>
                  </a:rPr>
                  <a:t>·</a:t>
                </a:r>
                <a:r>
                  <a:rPr lang="zh-CN" altLang="en-US" sz="4000" b="1" dirty="0" smtClean="0">
                    <a:solidFill>
                      <a:srgbClr val="000000"/>
                    </a:solidFill>
                    <a:latin typeface="楷体" panose="02010609060101010101" pitchFamily="1" charset="-122"/>
                    <a:ea typeface="楷体" panose="02010609060101010101" pitchFamily="1" charset="-122"/>
                  </a:rPr>
                  <a:t>语言</a:t>
                </a:r>
                <a:r>
                  <a:rPr lang="zh-CN" altLang="en-US" sz="4000" b="1" dirty="0">
                    <a:solidFill>
                      <a:srgbClr val="000000"/>
                    </a:solidFill>
                    <a:latin typeface="楷体" panose="02010609060101010101" pitchFamily="1" charset="-122"/>
                    <a:ea typeface="楷体" panose="02010609060101010101" pitchFamily="1" charset="-122"/>
                  </a:rPr>
                  <a:t>运用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69" name="图片 35"/>
              <p:cNvPicPr>
                <a:picLocks noChangeAspect="1"/>
              </p:cNvPicPr>
              <p:nvPr/>
            </p:nvPicPr>
            <p:blipFill>
              <a:blip r:embed="rId2"/>
              <a:stretch>
                <a:fillRect/>
              </a:stretch>
            </p:blipFill>
            <p:spPr>
              <a:xfrm>
                <a:off x="18976" y="111179"/>
                <a:ext cx="662634" cy="342272"/>
              </a:xfrm>
              <a:prstGeom prst="rect">
                <a:avLst/>
              </a:prstGeom>
              <a:noFill/>
              <a:ln w="9525">
                <a:noFill/>
              </a:ln>
            </p:spPr>
          </p:pic>
        </p:grpSp>
      </p:grpSp>
      <p:sp>
        <p:nvSpPr>
          <p:cNvPr id="5" name="文本框 4"/>
          <p:cNvSpPr txBox="1"/>
          <p:nvPr/>
        </p:nvSpPr>
        <p:spPr>
          <a:xfrm>
            <a:off x="1607822" y="86689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第一部分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阅读鉴赏</a:t>
            </a:r>
            <a:endParaRPr lang="zh-CN" altLang="en-US" sz="5400" b="1" dirty="0">
              <a:latin typeface="楷体" panose="02010609060101010101" pitchFamily="1" charset="-122"/>
              <a:ea typeface="楷体" panose="02010609060101010101" pitchFamily="1" charset="-122"/>
            </a:endParaRPr>
          </a:p>
        </p:txBody>
      </p:sp>
      <p:sp>
        <p:nvSpPr>
          <p:cNvPr id="73" name="文本框 72"/>
          <p:cNvSpPr txBox="1"/>
          <p:nvPr/>
        </p:nvSpPr>
        <p:spPr>
          <a:xfrm>
            <a:off x="6284720" y="900547"/>
            <a:ext cx="2967479" cy="1477328"/>
          </a:xfrm>
          <a:prstGeom prst="rect">
            <a:avLst/>
          </a:prstGeom>
          <a:noFill/>
        </p:spPr>
        <p:txBody>
          <a:bodyPr wrap="none" rtlCol="0">
            <a:spAutoFit/>
          </a:bodyPr>
          <a:lstStyle/>
          <a:p>
            <a:pPr algn="ctr"/>
            <a:r>
              <a:rPr lang="zh-CN" altLang="en-US" sz="3600" b="1" dirty="0" smtClean="0">
                <a:latin typeface="楷体" panose="02010609060101010101" pitchFamily="1" charset="-122"/>
                <a:ea typeface="楷体" panose="02010609060101010101" pitchFamily="1" charset="-122"/>
              </a:rPr>
              <a:t> 第二部分</a:t>
            </a:r>
            <a:endParaRPr lang="en-US" altLang="zh-CN" sz="3600" b="1" dirty="0" smtClean="0">
              <a:latin typeface="楷体" panose="02010609060101010101" pitchFamily="1" charset="-122"/>
              <a:ea typeface="楷体" panose="02010609060101010101" pitchFamily="1" charset="-122"/>
            </a:endParaRPr>
          </a:p>
          <a:p>
            <a:r>
              <a:rPr lang="zh-CN" altLang="en-US" sz="5400" b="1" dirty="0" smtClean="0">
                <a:latin typeface="楷体" panose="02010609060101010101" pitchFamily="1" charset="-122"/>
                <a:ea typeface="楷体" panose="02010609060101010101" pitchFamily="1" charset="-122"/>
              </a:rPr>
              <a:t>实用知识</a:t>
            </a:r>
            <a:endParaRPr lang="zh-CN" altLang="en-US" sz="54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180" y="574707"/>
            <a:ext cx="10787869" cy="594360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进入</a:t>
            </a:r>
            <a:r>
              <a:rPr lang="zh-CN" altLang="en-US" sz="2400" dirty="0">
                <a:latin typeface="宋体" panose="02010600030101010101" pitchFamily="2" charset="-122"/>
                <a:ea typeface="宋体" panose="02010600030101010101" pitchFamily="2" charset="-122"/>
              </a:rPr>
              <a:t>２０世纪３０年代</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伴随着民族民主革命浪潮的日益高涨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散文界重新趋于活跃</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以 １９３２年底黎烈文接编并改革</a:t>
            </a:r>
            <a:r>
              <a:rPr lang="en-US" altLang="zh-CN" sz="2400" dirty="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申报自由</a:t>
            </a:r>
            <a:r>
              <a:rPr lang="zh-CN" altLang="en-US" sz="2400" dirty="0">
                <a:latin typeface="宋体" panose="02010600030101010101" pitchFamily="2" charset="-122"/>
                <a:ea typeface="宋体" panose="02010600030101010101" pitchFamily="2" charset="-122"/>
              </a:rPr>
              <a:t>谈</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为重要标志</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散文创作进入了一个新的繁荣兴 盛期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专注于散文的刊物有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太白</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论语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等</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１９３３年和１９３４年分别被称为“小品文年”和 “杂志年”</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可见这种散文盛行一时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３０年代散文创作队伍空前壮大</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老作家中鲁迅、周作人 等人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都不断有散文新作问世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仍是这一时期散文界的主干</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２０世纪２０年代中期开始从事散 文创作的作家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如茅盾、丰子恺、鲁彦、沈从文等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到这时期取得了丰硕的成果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还有２０年代 末３０年代初陆续涌现的一大批文学新人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如何其芳、李广田等活跃于散文界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成为２０世纪３０年代创作的一支生力军</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在新老作家的辛勤耕耘下</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３０年代散文园地呈现出繁花似锦</a:t>
            </a:r>
            <a:r>
              <a:rPr lang="zh-CN" altLang="en-US" sz="2400" dirty="0" smtClean="0">
                <a:latin typeface="宋体" panose="02010600030101010101" pitchFamily="2" charset="-122"/>
                <a:ea typeface="宋体" panose="02010600030101010101" pitchFamily="2" charset="-122"/>
              </a:rPr>
              <a:t>、全面</a:t>
            </a:r>
            <a:r>
              <a:rPr lang="zh-CN" altLang="en-US" sz="2400" dirty="0">
                <a:latin typeface="宋体" panose="02010600030101010101" pitchFamily="2" charset="-122"/>
                <a:ea typeface="宋体" panose="02010600030101010101" pitchFamily="2" charset="-122"/>
              </a:rPr>
              <a:t>丰收的繁荣局面</a:t>
            </a:r>
            <a:r>
              <a:rPr lang="en-US" altLang="zh-CN" sz="2400" dirty="0" smtClean="0">
                <a:latin typeface="宋体" panose="02010600030101010101" pitchFamily="2" charset="-122"/>
                <a:ea typeface="宋体" panose="02010600030101010101" pitchFamily="2" charset="-122"/>
              </a:rPr>
              <a:t>.</a:t>
            </a:r>
          </a:p>
          <a:p>
            <a:r>
              <a:rPr lang="zh-CN" altLang="en-US" sz="2400" dirty="0" smtClean="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抗战开始后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适应中国社会大动荡、大变迁的局势变化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最先勃兴的是报告文学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这也是 散文的一种特殊形式</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这种文体拥有了最广大的作者和读者</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其典型如骆宾基的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东战场别 动队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、碧野的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北方的原野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、范长江的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台儿庄血战经过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等等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后来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随着社会局势的进 一步发展</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社会弊病的凸显催生了杂文这一时代文学主角</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其中尤以国统区的杂文创作成就 最高</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相比之下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解放区的杂文创作就略显沉寂了</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0391" y="625779"/>
            <a:ext cx="10520819" cy="5632311"/>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新中国</a:t>
            </a:r>
            <a:r>
              <a:rPr lang="zh-CN" altLang="en-US" sz="2400" dirty="0">
                <a:latin typeface="宋体" panose="02010600030101010101" pitchFamily="2" charset="-122"/>
                <a:ea typeface="宋体" panose="02010600030101010101" pitchFamily="2" charset="-122"/>
              </a:rPr>
              <a:t>成立后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出现了一批颇有特色的散文家及其作品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但这时期的散文创作受局限较 大</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呈现出严重的程式化倾向</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这一时期较活跃的散文作家有杨朔</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雪浪花</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荔枝蜜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、刘 白羽</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长江三日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日出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、秦牧</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土地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古战场春晓</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、碧野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天山景物记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、魏巍</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谁是 最可爱的人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等等</a:t>
            </a:r>
            <a:r>
              <a:rPr lang="en-US" altLang="zh-CN" sz="2400" dirty="0" smtClean="0">
                <a:latin typeface="宋体" panose="02010600030101010101" pitchFamily="2" charset="-122"/>
                <a:ea typeface="宋体" panose="02010600030101010101" pitchFamily="2" charset="-122"/>
              </a:rPr>
              <a:t>.</a:t>
            </a:r>
          </a:p>
          <a:p>
            <a:r>
              <a:rPr lang="zh-CN" altLang="en-US" sz="2400" dirty="0" smtClean="0">
                <a:latin typeface="宋体" panose="02010600030101010101" pitchFamily="2" charset="-122"/>
                <a:ea typeface="宋体" panose="02010600030101010101" pitchFamily="2" charset="-122"/>
              </a:rPr>
              <a:t>    新时期</a:t>
            </a:r>
            <a:r>
              <a:rPr lang="zh-CN" altLang="en-US" sz="2400" dirty="0">
                <a:latin typeface="宋体" panose="02010600030101010101" pitchFamily="2" charset="-122"/>
                <a:ea typeface="宋体" panose="02010600030101010101" pitchFamily="2" charset="-122"/>
              </a:rPr>
              <a:t>以来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包括文学在内的各种艺术创作的环境空前繁荣</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其中出现在八九十年代散文 创作史的一个重要现象便是出现一种被人称为“学者散文”或“文化散文”的形态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这些散文的 作者大都是一些从事人文学科或社会科学研究的学者</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他们在专业研究之外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创作一些融会了 学者的理性思考和个人的感性表达的文章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学者散文”的出现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显示了知识分子关注现实问 题和参与文化交流的新的趋向</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学者散文”的作者大都有较为丰富的学术修养</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往往将学术 知识和理性思考融入散文的表达之中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这方面的代表人物有余秋雨、陈平原、朱学勤等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学 者散文”在风格上大多较为节制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通常会以智性的幽默来平衡情感的因素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学术知识和理性思 考的相互渗透</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也使其具有特别的思想深度和情感厚度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这些散文随笔与杂文的不同之处是</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它更关注的往往不是“识”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而是“情”与“理”</a:t>
            </a:r>
            <a:r>
              <a:rPr lang="en-US" altLang="zh-CN" sz="24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39452" y="850378"/>
            <a:ext cx="10496811" cy="2651760"/>
          </a:xfrm>
          <a:prstGeom prst="rect">
            <a:avLst/>
          </a:prstGeom>
          <a:noFill/>
        </p:spPr>
        <p:txBody>
          <a:bodyPr wrap="square" rtlCol="0">
            <a:spAutoFit/>
          </a:bodyPr>
          <a:lstStyle/>
          <a:p>
            <a:pPr algn="ctr"/>
            <a:r>
              <a:rPr lang="zh-CN" altLang="en-US" sz="3200" b="1" dirty="0">
                <a:latin typeface="宋体" panose="02010600030101010101" pitchFamily="2" charset="-122"/>
                <a:ea typeface="宋体" panose="02010600030101010101" pitchFamily="2" charset="-122"/>
              </a:rPr>
              <a:t>论语</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节选</a:t>
            </a:r>
            <a:r>
              <a:rPr lang="en-US" altLang="zh-CN" sz="3200" b="1" dirty="0" smtClean="0">
                <a:latin typeface="宋体" panose="02010600030101010101" pitchFamily="2" charset="-122"/>
                <a:ea typeface="宋体" panose="02010600030101010101" pitchFamily="2" charset="-122"/>
              </a:rPr>
              <a:t>)</a:t>
            </a:r>
          </a:p>
          <a:p>
            <a:pPr algn="ctr"/>
            <a:r>
              <a:rPr lang="en-US" altLang="zh-CN" sz="3200" b="1" dirty="0" smtClean="0">
                <a:latin typeface="宋体" panose="02010600030101010101" pitchFamily="2" charset="-122"/>
                <a:ea typeface="宋体" panose="02010600030101010101" pitchFamily="2" charset="-122"/>
              </a:rPr>
              <a:t> </a:t>
            </a:r>
          </a:p>
          <a:p>
            <a:pPr algn="ctr"/>
            <a:r>
              <a:rPr lang="en-US" altLang="zh-CN" sz="3200" dirty="0" smtClean="0">
                <a:latin typeface="宋体" panose="02010600030101010101" pitchFamily="2" charset="-122"/>
                <a:ea typeface="宋体" panose="02010600030101010101" pitchFamily="2" charset="-122"/>
              </a:rPr>
              <a:t>(</a:t>
            </a:r>
            <a:r>
              <a:rPr lang="zh-CN" altLang="en-US" sz="3200" dirty="0">
                <a:latin typeface="宋体" panose="02010600030101010101" pitchFamily="2" charset="-122"/>
                <a:ea typeface="宋体" panose="02010600030101010101" pitchFamily="2" charset="-122"/>
              </a:rPr>
              <a:t>一</a:t>
            </a:r>
            <a:r>
              <a:rPr lang="en-US" altLang="zh-CN" sz="3200" dirty="0">
                <a:latin typeface="宋体" panose="02010600030101010101" pitchFamily="2" charset="-122"/>
                <a:ea typeface="宋体" panose="02010600030101010101" pitchFamily="2" charset="-122"/>
              </a:rPr>
              <a:t>) </a:t>
            </a:r>
            <a:endParaRPr lang="en-US" altLang="zh-CN" sz="3200" dirty="0" smtClean="0">
              <a:latin typeface="宋体" panose="02010600030101010101" pitchFamily="2" charset="-122"/>
              <a:ea typeface="宋体" panose="02010600030101010101" pitchFamily="2" charset="-122"/>
            </a:endParaRPr>
          </a:p>
          <a:p>
            <a:pPr algn="l"/>
            <a:r>
              <a:rPr lang="zh-CN" altLang="en-US" sz="2000"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子</a:t>
            </a:r>
            <a:r>
              <a:rPr lang="zh-CN" altLang="en-US" sz="2400" b="1" dirty="0">
                <a:latin typeface="宋体" panose="02010600030101010101" pitchFamily="2" charset="-122"/>
                <a:ea typeface="宋体" panose="02010600030101010101" pitchFamily="2" charset="-122"/>
              </a:rPr>
              <a:t>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吾十有</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五而志于学</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三十而立</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四十而不惑</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３</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五十而知天命</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４</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六十而 耳顺</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５</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七十而从心所欲不逾矩</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６</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a:latin typeface="宋体" panose="02010600030101010101" pitchFamily="2" charset="-122"/>
                <a:ea typeface="宋体" panose="02010600030101010101" pitchFamily="2" charset="-122"/>
              </a:rPr>
              <a:t>»</a:t>
            </a:r>
          </a:p>
        </p:txBody>
      </p:sp>
      <p:sp>
        <p:nvSpPr>
          <p:cNvPr id="3" name="文本框 2"/>
          <p:cNvSpPr txBox="1"/>
          <p:nvPr/>
        </p:nvSpPr>
        <p:spPr>
          <a:xfrm>
            <a:off x="1349096" y="3779920"/>
            <a:ext cx="9933141" cy="2346960"/>
          </a:xfrm>
          <a:prstGeom prst="rect">
            <a:avLst/>
          </a:prstGeom>
          <a:noFill/>
        </p:spPr>
        <p:txBody>
          <a:bodyPr wrap="square" rtlCol="0">
            <a:spAutoFit/>
          </a:bodyPr>
          <a:lstStyle/>
          <a:p>
            <a:endParaRPr lang="en-US" altLang="zh-CN" sz="2400" dirty="0" smtClean="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注释：</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同“又”</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能立于世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指知道按理的规定去立身行事</a:t>
            </a:r>
            <a:r>
              <a:rPr lang="en-US" altLang="zh-CN" sz="2000" dirty="0">
                <a:latin typeface="宋体" panose="02010600030101010101" pitchFamily="2" charset="-122"/>
                <a:ea typeface="宋体" panose="02010600030101010101" pitchFamily="2" charset="-122"/>
              </a:rPr>
              <a:t>. </a:t>
            </a:r>
            <a:endParaRPr lang="en-US" altLang="zh-CN"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掌握了知识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不被外界事物所迷惑</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指不能为人力所支配的事情</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耳顺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对此有多种解释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一般而言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指能够对那些于己不利的意见也加以理性</a:t>
            </a:r>
            <a:r>
              <a:rPr lang="zh-CN" altLang="en-US" sz="2000" dirty="0" smtClean="0">
                <a:latin typeface="宋体" panose="02010600030101010101" pitchFamily="2" charset="-122"/>
                <a:ea typeface="宋体" panose="02010600030101010101" pitchFamily="2" charset="-122"/>
              </a:rPr>
              <a:t>对待</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遵从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越过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规矩</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5859" y="2014768"/>
            <a:ext cx="10293198" cy="341632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zh-CN" altLang="en-US" sz="2400" dirty="0" smtClean="0">
                <a:latin typeface="宋体" panose="02010600030101010101" pitchFamily="2" charset="-122"/>
                <a:ea typeface="宋体" panose="02010600030101010101" pitchFamily="2" charset="-122"/>
              </a:rPr>
              <a:t>在</a:t>
            </a:r>
            <a:r>
              <a:rPr lang="zh-CN" altLang="en-US" sz="2400" dirty="0">
                <a:latin typeface="宋体" panose="02010600030101010101" pitchFamily="2" charset="-122"/>
                <a:ea typeface="宋体" panose="02010600030101010101" pitchFamily="2" charset="-122"/>
              </a:rPr>
              <a:t>本文中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孔子自述了他学习和修养的过程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这一过程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是一个随着年龄的增长</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思想 境界逐步提高的过程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就思想境界来讲</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整个过程分为三个阶段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十五岁到四十岁是学习领 会的阶段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五十、六十岁是安心立命的阶段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也就是不受环境左右的阶段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七十岁是主观意识 和做人的规则融合为一的阶段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在这个阶段中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道德修养达到了最高境界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孔子的道德修养 过程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有合理因素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第一</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他看到了人的道德修养不是一朝一夕的事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不能一下子完成</a:t>
            </a:r>
            <a:r>
              <a:rPr lang="en-US" altLang="zh-CN" sz="2400" dirty="0">
                <a:latin typeface="宋体" panose="02010600030101010101" pitchFamily="2" charset="-122"/>
                <a:ea typeface="宋体" panose="02010600030101010101" pitchFamily="2" charset="-122"/>
              </a:rPr>
              <a:t>,</a:t>
            </a:r>
            <a:r>
              <a:rPr lang="zh-CN" altLang="en-US" sz="2400" dirty="0" smtClean="0">
                <a:latin typeface="宋体" panose="02010600030101010101" pitchFamily="2" charset="-122"/>
                <a:ea typeface="宋体" panose="02010600030101010101" pitchFamily="2" charset="-122"/>
              </a:rPr>
              <a:t>不能搞</a:t>
            </a:r>
            <a:r>
              <a:rPr lang="zh-CN" altLang="en-US" sz="2400" dirty="0">
                <a:latin typeface="宋体" panose="02010600030101010101" pitchFamily="2" charset="-122"/>
                <a:ea typeface="宋体" panose="02010600030101010101" pitchFamily="2" charset="-122"/>
              </a:rPr>
              <a:t>突击</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要经过长时间学习和锻炼</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要有一个循序渐进的过程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第二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道德的最高境界是思想 和言行的融合</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自觉地遵守道德规范</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而不是勉强去做</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这两点对任何人都是适用的</a:t>
            </a:r>
            <a:r>
              <a:rPr lang="en-US" altLang="zh-CN" sz="2400" dirty="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sp>
        <p:nvSpPr>
          <p:cNvPr id="3" name="文本框 2"/>
          <p:cNvSpPr txBox="1"/>
          <p:nvPr/>
        </p:nvSpPr>
        <p:spPr>
          <a:xfrm>
            <a:off x="1488362" y="1444007"/>
            <a:ext cx="800219" cy="461665"/>
          </a:xfrm>
          <a:prstGeom prst="rect">
            <a:avLst/>
          </a:prstGeom>
          <a:noFill/>
        </p:spPr>
        <p:txBody>
          <a:bodyPr wrap="none" rtlCol="0">
            <a:spAutoFit/>
          </a:bodyPr>
          <a:lstStyle/>
          <a:p>
            <a:r>
              <a:rPr lang="zh-CN" altLang="en-US" sz="2400" dirty="0" smtClean="0"/>
              <a:t>评析</a:t>
            </a:r>
            <a:endParaRPr lang="zh-CN" alt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3578" y="395226"/>
            <a:ext cx="10616764" cy="204216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二</a:t>
            </a:r>
            <a:r>
              <a:rPr lang="en-US" altLang="zh-CN" sz="3200" b="1" dirty="0" smtClean="0">
                <a:latin typeface="宋体" panose="02010600030101010101" pitchFamily="2" charset="-122"/>
                <a:ea typeface="宋体" panose="02010600030101010101" pitchFamily="2" charset="-122"/>
              </a:rPr>
              <a:t>)</a:t>
            </a:r>
            <a:endParaRPr lang="en-US" altLang="zh-CN" sz="4000" b="1"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         孟懿子</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无违</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樊迟</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３</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御</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４</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子告之曰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孟孙</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５</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问孝于我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我对曰 无违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樊迟曰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何谓也</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生</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事之以礼</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死</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葬之以礼</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祭之以礼</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            </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a:latin typeface="宋体" panose="02010600030101010101" pitchFamily="2" charset="-122"/>
                <a:ea typeface="宋体" panose="02010600030101010101" pitchFamily="2" charset="-122"/>
              </a:rPr>
              <a:t>»</a:t>
            </a:r>
          </a:p>
          <a:p>
            <a:endParaRPr lang="zh-CN" altLang="en-US" sz="2400" dirty="0"/>
          </a:p>
        </p:txBody>
      </p:sp>
      <p:sp>
        <p:nvSpPr>
          <p:cNvPr id="3" name="文本框 2"/>
          <p:cNvSpPr txBox="1"/>
          <p:nvPr/>
        </p:nvSpPr>
        <p:spPr>
          <a:xfrm>
            <a:off x="832485" y="3154045"/>
            <a:ext cx="11471275" cy="1310640"/>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孟懿子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鲁国的大夫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三家之一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姓仲孙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名何忌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懿”是谥号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其父临终前要他 向</a:t>
            </a:r>
            <a:r>
              <a:rPr lang="zh-CN" altLang="en-US" sz="2000" dirty="0" smtClean="0">
                <a:latin typeface="宋体" panose="02010600030101010101" pitchFamily="2" charset="-122"/>
                <a:ea typeface="宋体" panose="02010600030101010101" pitchFamily="2" charset="-122"/>
              </a:rPr>
              <a:t>孔子学礼</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不要违背</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姓樊名须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孔子的弟子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比孔子小４６岁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他曾和冉求一起帮助季 康子进行</a:t>
            </a:r>
            <a:r>
              <a:rPr lang="zh-CN" altLang="en-US" sz="2000" dirty="0" smtClean="0">
                <a:latin typeface="宋体" panose="02010600030101010101" pitchFamily="2" charset="-122"/>
                <a:ea typeface="宋体" panose="02010600030101010101" pitchFamily="2" charset="-122"/>
              </a:rPr>
              <a:t>革新</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驾驭马车</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孟孙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指孟懿子</a:t>
            </a:r>
          </a:p>
        </p:txBody>
      </p:sp>
      <p:sp>
        <p:nvSpPr>
          <p:cNvPr id="4" name="文本框 3"/>
          <p:cNvSpPr txBox="1"/>
          <p:nvPr/>
        </p:nvSpPr>
        <p:spPr>
          <a:xfrm>
            <a:off x="939252" y="4922058"/>
            <a:ext cx="9993247" cy="1015663"/>
          </a:xfrm>
          <a:prstGeom prst="rect">
            <a:avLst/>
          </a:prstGeom>
          <a:noFill/>
        </p:spPr>
        <p:txBody>
          <a:bodyPr wrap="square" rtlCol="0">
            <a:spAutoFit/>
          </a:bodyPr>
          <a:lstStyle/>
          <a:p>
            <a:r>
              <a:rPr lang="zh-CN" altLang="en-US" dirty="0" smtClean="0"/>
              <a:t>        </a:t>
            </a:r>
            <a:r>
              <a:rPr lang="zh-CN" altLang="en-US" sz="2000" dirty="0" smtClean="0">
                <a:latin typeface="宋体" panose="02010600030101010101" pitchFamily="2" charset="-122"/>
                <a:ea typeface="宋体" panose="02010600030101010101" pitchFamily="2" charset="-122"/>
              </a:rPr>
              <a:t>孔子</a:t>
            </a:r>
            <a:r>
              <a:rPr lang="zh-CN" altLang="en-US" sz="2000" dirty="0">
                <a:latin typeface="宋体" panose="02010600030101010101" pitchFamily="2" charset="-122"/>
                <a:ea typeface="宋体" panose="02010600030101010101" pitchFamily="2" charset="-122"/>
              </a:rPr>
              <a:t>极其重视孝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要求人们对自己的父母尽孝道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无论他们在世或去世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都应如此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 这里着重讲的是尽孝时不应违背礼的规定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否则就不是真正的孝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孝不是空泛的、随 意的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而必须是受礼的规定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依礼而行的</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7" name="文本框 6"/>
          <p:cNvSpPr txBox="1"/>
          <p:nvPr/>
        </p:nvSpPr>
        <p:spPr>
          <a:xfrm>
            <a:off x="1365337" y="2696704"/>
            <a:ext cx="792480" cy="457200"/>
          </a:xfrm>
          <a:prstGeom prst="rect">
            <a:avLst/>
          </a:prstGeom>
          <a:noFill/>
        </p:spPr>
        <p:txBody>
          <a:bodyPr wrap="none" rtlCol="0">
            <a:spAutoFit/>
          </a:bodyPr>
          <a:lstStyle/>
          <a:p>
            <a:r>
              <a:rPr lang="zh-CN" altLang="en-US" sz="2400" dirty="0" smtClean="0">
                <a:latin typeface="宋体" panose="02010600030101010101" pitchFamily="2" charset="-122"/>
                <a:ea typeface="宋体" panose="02010600030101010101" pitchFamily="2" charset="-122"/>
              </a:rPr>
              <a:t>注释</a:t>
            </a:r>
          </a:p>
        </p:txBody>
      </p:sp>
      <p:sp>
        <p:nvSpPr>
          <p:cNvPr id="8" name="文本框 7"/>
          <p:cNvSpPr txBox="1"/>
          <p:nvPr/>
        </p:nvSpPr>
        <p:spPr>
          <a:xfrm>
            <a:off x="1365337" y="4464461"/>
            <a:ext cx="944880" cy="457200"/>
          </a:xfrm>
          <a:prstGeom prst="rect">
            <a:avLst/>
          </a:prstGeom>
          <a:noFill/>
        </p:spPr>
        <p:txBody>
          <a:bodyPr wrap="none" rtlCol="0">
            <a:spAutoFit/>
          </a:bodyPr>
          <a:lstStyle/>
          <a:p>
            <a:r>
              <a:rPr lang="zh-CN" altLang="en-US" sz="2400" dirty="0" smtClean="0">
                <a:latin typeface="宋体" panose="02010600030101010101" pitchFamily="2" charset="-122"/>
                <a:ea typeface="宋体" panose="02010600030101010101" pitchFamily="2" charset="-122"/>
              </a:rPr>
              <a:t>评析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0740" y="804450"/>
            <a:ext cx="10382685" cy="5324535"/>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三</a:t>
            </a:r>
            <a:r>
              <a:rPr lang="en-US" altLang="zh-CN" sz="3200" b="1" dirty="0" smtClean="0">
                <a:latin typeface="宋体" panose="02010600030101010101" pitchFamily="2" charset="-122"/>
                <a:ea typeface="宋体" panose="02010600030101010101" pitchFamily="2" charset="-122"/>
              </a:rPr>
              <a:t>)</a:t>
            </a:r>
          </a:p>
          <a:p>
            <a:pPr algn="ctr"/>
            <a:endParaRPr lang="en-US" altLang="zh-CN" sz="36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   孟</a:t>
            </a:r>
            <a:r>
              <a:rPr lang="zh-CN" altLang="en-US" sz="2400" b="1" dirty="0">
                <a:latin typeface="宋体" panose="02010600030101010101" pitchFamily="2" charset="-122"/>
                <a:ea typeface="宋体" panose="02010600030101010101" pitchFamily="2" charset="-122"/>
              </a:rPr>
              <a:t>武伯</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父母唯其疾之忧</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a:t>
            </a:r>
          </a:p>
          <a:p>
            <a:pPr algn="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pPr algn="r"/>
            <a:endParaRPr lang="en-US" altLang="zh-CN" sz="2400" b="1" dirty="0">
              <a:latin typeface="宋体" panose="02010600030101010101" pitchFamily="2" charset="-122"/>
              <a:ea typeface="宋体" panose="02010600030101010101" pitchFamily="2" charset="-122"/>
            </a:endParaRPr>
          </a:p>
          <a:p>
            <a:pPr algn="r"/>
            <a:endParaRPr lang="en-US" altLang="zh-CN" sz="2400" b="1"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孟武伯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孟懿子的儿子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武”是他的谥号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父母唯其疾之忧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代词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指父母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病</a:t>
            </a:r>
            <a:r>
              <a:rPr lang="en-US" altLang="zh-CN" sz="2000" dirty="0" smtClean="0">
                <a:latin typeface="宋体" panose="02010600030101010101" pitchFamily="2" charset="-122"/>
                <a:ea typeface="宋体" panose="02010600030101010101" pitchFamily="2" charset="-122"/>
              </a:rPr>
              <a:t>.</a:t>
            </a:r>
            <a:endParaRPr lang="en-US" altLang="zh-CN" dirty="0"/>
          </a:p>
          <a:p>
            <a:endParaRPr lang="en-US" altLang="zh-CN" dirty="0" smtClean="0"/>
          </a:p>
          <a:p>
            <a:endParaRPr lang="en-US" altLang="zh-CN" dirty="0"/>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是孔子对孟懿子之子问孝的解答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对于这里孔子所说的“父母唯其疾之忧”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历来 有三种解释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一是父母爱自己的子女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无微不至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唯恐其有疾病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子女能够体会到父母的这种 心情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在日常生活中格外谨慎小心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这就是孝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二是做子女的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只需父母在自己有病时担忧</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但在其他方面就不必担忧了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表明父母的亲子之情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三是子女只要为父母的疾病而担忧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 他方面不必过多地担忧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本文采用第三种说法</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351325" y="2825566"/>
            <a:ext cx="697627" cy="400110"/>
          </a:xfrm>
          <a:prstGeom prst="rect">
            <a:avLst/>
          </a:prstGeom>
          <a:noFill/>
        </p:spPr>
        <p:txBody>
          <a:bodyPr wrap="none" rtlCol="0">
            <a:spAutoFit/>
          </a:bodyPr>
          <a:lstStyle/>
          <a:p>
            <a:r>
              <a:rPr lang="zh-CN" altLang="en-US" sz="2000" dirty="0" smtClean="0"/>
              <a:t>注释</a:t>
            </a:r>
            <a:endParaRPr lang="zh-CN" altLang="en-US" sz="2000" dirty="0"/>
          </a:p>
        </p:txBody>
      </p:sp>
      <p:sp>
        <p:nvSpPr>
          <p:cNvPr id="4" name="文本框 3"/>
          <p:cNvSpPr txBox="1"/>
          <p:nvPr/>
        </p:nvSpPr>
        <p:spPr>
          <a:xfrm>
            <a:off x="1288808" y="4077165"/>
            <a:ext cx="760144" cy="400110"/>
          </a:xfrm>
          <a:prstGeom prst="rect">
            <a:avLst/>
          </a:prstGeom>
          <a:noFill/>
        </p:spPr>
        <p:txBody>
          <a:bodyPr wrap="none" rtlCol="0">
            <a:spAutoFit/>
          </a:bodyPr>
          <a:lstStyle/>
          <a:p>
            <a:r>
              <a:rPr lang="zh-CN" altLang="en-US" sz="2000"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13139" y="1335904"/>
            <a:ext cx="9822218" cy="451104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四</a:t>
            </a:r>
            <a:r>
              <a:rPr lang="en-US" altLang="zh-CN" sz="3200" b="1" dirty="0" smtClean="0">
                <a:latin typeface="宋体" panose="02010600030101010101" pitchFamily="2" charset="-122"/>
                <a:ea typeface="宋体" panose="02010600030101010101" pitchFamily="2" charset="-122"/>
              </a:rPr>
              <a:t>)</a:t>
            </a:r>
          </a:p>
          <a:p>
            <a:pPr algn="ctr"/>
            <a:endParaRPr lang="en-US" altLang="zh-CN" sz="36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    子游</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今之孝者</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是谓能养</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至于犬马</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皆能有养</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不敬</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何以别乎</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smtClean="0">
              <a:latin typeface="宋体" panose="02010600030101010101" pitchFamily="2" charset="-122"/>
              <a:ea typeface="宋体" panose="02010600030101010101" pitchFamily="2" charset="-122"/>
            </a:endParaRPr>
          </a:p>
          <a:p>
            <a:r>
              <a:rPr lang="zh-CN" altLang="en-US" dirty="0"/>
              <a:t>　　</a:t>
            </a:r>
            <a:endParaRPr lang="en-US" altLang="zh-CN" dirty="0" smtClean="0"/>
          </a:p>
          <a:p>
            <a:r>
              <a:rPr lang="zh-CN" altLang="en-US" sz="24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姓言名偃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吴人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比孔子小４５岁</a:t>
            </a:r>
            <a:r>
              <a:rPr lang="en-US" altLang="zh-CN" sz="2400" dirty="0" smtClean="0">
                <a:latin typeface="宋体" panose="02010600030101010101" pitchFamily="2" charset="-122"/>
                <a:ea typeface="宋体" panose="02010600030101010101" pitchFamily="2" charset="-122"/>
              </a:rPr>
              <a:t>.</a:t>
            </a:r>
          </a:p>
          <a:p>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a:t>
            </a:r>
            <a:r>
              <a:rPr lang="zh-CN" altLang="en-US" sz="2000" dirty="0">
                <a:latin typeface="宋体" panose="02010600030101010101" pitchFamily="2" charset="-122"/>
                <a:ea typeface="宋体" panose="02010600030101010101" pitchFamily="2" charset="-122"/>
              </a:rPr>
              <a:t>篇还是谈论孝的问题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对于“至于犬马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皆能有养”一句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历来也有几种不同的解释</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一是说狗守门、马拉车驮物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也能侍奉人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二是说犬马也能得到人的饲养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本文采用后一</a:t>
            </a:r>
            <a:r>
              <a:rPr lang="zh-CN" altLang="en-US" sz="2000" dirty="0" smtClean="0">
                <a:latin typeface="宋体" panose="02010600030101010101" pitchFamily="2" charset="-122"/>
                <a:ea typeface="宋体" panose="02010600030101010101" pitchFamily="2" charset="-122"/>
              </a:rPr>
              <a:t>种说法</a:t>
            </a:r>
            <a:r>
              <a:rPr lang="en-US" altLang="zh-CN" sz="2000" dirty="0">
                <a:latin typeface="宋体" panose="02010600030101010101" pitchFamily="2" charset="-122"/>
                <a:ea typeface="宋体" panose="02010600030101010101" pitchFamily="2" charset="-122"/>
              </a:rPr>
              <a:t>. </a:t>
            </a:r>
            <a:endParaRPr lang="zh-CN" altLang="en-US" dirty="0"/>
          </a:p>
        </p:txBody>
      </p:sp>
      <p:sp>
        <p:nvSpPr>
          <p:cNvPr id="3" name="文本框 2"/>
          <p:cNvSpPr txBox="1"/>
          <p:nvPr/>
        </p:nvSpPr>
        <p:spPr>
          <a:xfrm>
            <a:off x="1313139" y="3362853"/>
            <a:ext cx="792480" cy="457200"/>
          </a:xfrm>
          <a:prstGeom prst="rect">
            <a:avLst/>
          </a:prstGeom>
          <a:noFill/>
        </p:spPr>
        <p:txBody>
          <a:bodyPr wrap="none" rtlCol="0">
            <a:spAutoFit/>
          </a:bodyPr>
          <a:lstStyle/>
          <a:p>
            <a:r>
              <a:rPr lang="zh-CN" altLang="en-US" sz="2400" dirty="0" smtClean="0"/>
              <a:t>注释</a:t>
            </a:r>
          </a:p>
        </p:txBody>
      </p:sp>
      <p:sp>
        <p:nvSpPr>
          <p:cNvPr id="4" name="文本框 3"/>
          <p:cNvSpPr txBox="1"/>
          <p:nvPr/>
        </p:nvSpPr>
        <p:spPr>
          <a:xfrm>
            <a:off x="1313139" y="4419825"/>
            <a:ext cx="855345" cy="457200"/>
          </a:xfrm>
          <a:prstGeom prst="rect">
            <a:avLst/>
          </a:prstGeom>
          <a:noFill/>
        </p:spPr>
        <p:txBody>
          <a:bodyPr wrap="none" rtlCol="0">
            <a:spAutoFit/>
          </a:bodyPr>
          <a:lstStyle/>
          <a:p>
            <a:r>
              <a:rPr lang="zh-CN" altLang="en-US" sz="2400"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897" y="1022889"/>
            <a:ext cx="10213384" cy="490728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五</a:t>
            </a:r>
            <a:r>
              <a:rPr lang="en-US" altLang="zh-CN" sz="3200" b="1" dirty="0" smtClean="0">
                <a:latin typeface="宋体" panose="02010600030101010101" pitchFamily="2" charset="-122"/>
                <a:ea typeface="宋体" panose="02010600030101010101" pitchFamily="2" charset="-122"/>
              </a:rPr>
              <a:t>)</a:t>
            </a:r>
          </a:p>
          <a:p>
            <a:pPr algn="ctr"/>
            <a:endParaRPr lang="en-US" altLang="zh-CN" sz="32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子夏问孝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色难</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有事</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弟子服其劳</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有酒食</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先生</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３</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馔</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４</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曾是以为孝乎</a:t>
            </a:r>
            <a:r>
              <a:rPr lang="en-US" altLang="zh-CN" sz="2400" b="1" dirty="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色难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和颜悦色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不容易</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服劳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即服侍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担负</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先生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指长者或父母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前面说的弟子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指晚辈、儿女等</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音</a:t>
            </a:r>
            <a:r>
              <a:rPr lang="en-US" altLang="zh-CN" sz="2000" dirty="0" err="1">
                <a:latin typeface="宋体" panose="02010600030101010101" pitchFamily="2" charset="-122"/>
                <a:ea typeface="宋体" panose="02010600030101010101" pitchFamily="2" charset="-122"/>
              </a:rPr>
              <a:t>zhuàn</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意为饮食、吃喝</a:t>
            </a:r>
            <a:r>
              <a:rPr lang="en-US" altLang="zh-CN" sz="2000" dirty="0" smtClean="0">
                <a:latin typeface="宋体" panose="02010600030101010101" pitchFamily="2" charset="-122"/>
                <a:ea typeface="宋体" panose="02010600030101010101" pitchFamily="2" charset="-122"/>
              </a:rPr>
              <a:t>.</a:t>
            </a:r>
            <a:r>
              <a:rPr lang="zh-CN" altLang="en-US" dirty="0" smtClean="0"/>
              <a:t> </a:t>
            </a:r>
            <a:endParaRPr lang="en-US" altLang="zh-CN" dirty="0" smtClean="0"/>
          </a:p>
          <a:p>
            <a:endParaRPr lang="en-US" altLang="zh-CN" dirty="0"/>
          </a:p>
          <a:p>
            <a:r>
              <a:rPr lang="zh-CN" altLang="en-US" dirty="0"/>
              <a:t>　 　 　</a:t>
            </a:r>
          </a:p>
          <a:p>
            <a:r>
              <a:rPr lang="zh-CN" altLang="en-US" sz="2000" dirty="0" smtClean="0">
                <a:latin typeface="宋体" panose="02010600030101010101" pitchFamily="2" charset="-122"/>
                <a:ea typeface="宋体" panose="02010600030101010101" pitchFamily="2" charset="-122"/>
              </a:rPr>
              <a:t>    孔子</a:t>
            </a:r>
            <a:r>
              <a:rPr lang="zh-CN" altLang="en-US" sz="2000" dirty="0">
                <a:latin typeface="宋体" panose="02010600030101010101" pitchFamily="2" charset="-122"/>
                <a:ea typeface="宋体" panose="02010600030101010101" pitchFamily="2" charset="-122"/>
              </a:rPr>
              <a:t>所提倡的孝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体现在各个方面和各个层次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反映了宗法制度的需要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适应了当时社 会的需要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一个共同的思想就是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不仅要从形式上按周礼的原则侍奉父母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而且要从内心深 处真正地孝敬父母</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929897" y="2933716"/>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929897" y="4403411"/>
            <a:ext cx="876300" cy="457200"/>
          </a:xfrm>
          <a:prstGeom prst="rect">
            <a:avLst/>
          </a:prstGeom>
          <a:noFill/>
        </p:spPr>
        <p:txBody>
          <a:bodyPr wrap="none" rtlCol="0">
            <a:spAutoFit/>
          </a:bodyPr>
          <a:lstStyle/>
          <a:p>
            <a:r>
              <a:rPr lang="zh-CN" altLang="en-US" sz="2400" b="1" dirty="0" smtClean="0"/>
              <a:t>评析 </a:t>
            </a:r>
            <a:endParaRPr lang="zh-CN" altLang="en-US"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4435" y="666427"/>
            <a:ext cx="10910806" cy="563880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六</a:t>
            </a:r>
            <a:r>
              <a:rPr lang="en-US" altLang="zh-CN" sz="3200" b="1" dirty="0" smtClean="0">
                <a:latin typeface="宋体" panose="02010600030101010101" pitchFamily="2" charset="-122"/>
                <a:ea typeface="宋体" panose="02010600030101010101" pitchFamily="2" charset="-122"/>
              </a:rPr>
              <a:t>)</a:t>
            </a:r>
          </a:p>
          <a:p>
            <a:pPr algn="ctr"/>
            <a:endParaRPr lang="en-US" altLang="zh-CN" sz="32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    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吾与回</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言</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终日不违</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如愚</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退而省其私</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３</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亦足以发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回也不愚</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smtClean="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姓颜名回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生于公元前５２１年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比孔子小３０岁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鲁国人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孔子的</a:t>
            </a:r>
            <a:r>
              <a:rPr lang="zh-CN" altLang="en-US" sz="2000" dirty="0" smtClean="0">
                <a:latin typeface="宋体" panose="02010600030101010101" pitchFamily="2" charset="-122"/>
                <a:ea typeface="宋体" panose="02010600030101010101" pitchFamily="2" charset="-122"/>
              </a:rPr>
              <a:t>得意门生</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２</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不违</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不提相反的意见和问题</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退而省其私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考察颜回私下里与其他学生讨论学问的言行</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讲孔子的教育思想和方法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他不满意那种“终日不违”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从来不提相反意见和问题 的学生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希望学生在接受教育的时候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要开动脑筋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思考问题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对老师所讲的问题应当有所发 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他认为不思考问题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不提不同意见的人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是蠢人</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4" name="文本框 3"/>
          <p:cNvSpPr txBox="1"/>
          <p:nvPr/>
        </p:nvSpPr>
        <p:spPr>
          <a:xfrm>
            <a:off x="929897" y="2933716"/>
            <a:ext cx="792480" cy="457200"/>
          </a:xfrm>
          <a:prstGeom prst="rect">
            <a:avLst/>
          </a:prstGeom>
          <a:noFill/>
        </p:spPr>
        <p:txBody>
          <a:bodyPr wrap="none" rtlCol="0">
            <a:spAutoFit/>
          </a:bodyPr>
          <a:lstStyle/>
          <a:p>
            <a:r>
              <a:rPr lang="zh-CN" altLang="en-US" sz="2400" b="1" dirty="0" smtClean="0"/>
              <a:t>注释</a:t>
            </a:r>
          </a:p>
        </p:txBody>
      </p:sp>
      <p:sp>
        <p:nvSpPr>
          <p:cNvPr id="5" name="文本框 4"/>
          <p:cNvSpPr txBox="1"/>
          <p:nvPr/>
        </p:nvSpPr>
        <p:spPr>
          <a:xfrm>
            <a:off x="929897" y="4647004"/>
            <a:ext cx="875665" cy="457200"/>
          </a:xfrm>
          <a:prstGeom prst="rect">
            <a:avLst/>
          </a:prstGeom>
          <a:noFill/>
        </p:spPr>
        <p:txBody>
          <a:bodyPr wrap="none" rtlCol="0">
            <a:spAutoFit/>
          </a:bodyPr>
          <a:lstStyle/>
          <a:p>
            <a:r>
              <a:rPr lang="zh-CN" altLang="en-US" sz="2400" b="1" dirty="0" smtClean="0"/>
              <a:t>评析</a:t>
            </a:r>
            <a:r>
              <a:rPr lang="zh-CN" altLang="en-US" sz="2400" dirty="0" smtClean="0"/>
              <a:t> </a:t>
            </a:r>
            <a:endParaRPr lang="zh-CN" alt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79346" y="1022888"/>
            <a:ext cx="10120395" cy="466344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七</a:t>
            </a:r>
            <a:r>
              <a:rPr lang="en-US" altLang="zh-CN" sz="3200" b="1" dirty="0" smtClean="0">
                <a:latin typeface="宋体" panose="02010600030101010101" pitchFamily="2" charset="-122"/>
                <a:ea typeface="宋体" panose="02010600030101010101" pitchFamily="2" charset="-122"/>
              </a:rPr>
              <a:t>)</a:t>
            </a:r>
          </a:p>
          <a:p>
            <a:pPr algn="ctr"/>
            <a:endParaRPr lang="en-US" altLang="zh-CN" sz="32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视其所以</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观其所由</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察其所安</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３</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人焉廋</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４</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哉</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人焉廋哉</a:t>
            </a:r>
            <a:r>
              <a:rPr lang="en-US" altLang="zh-CN" sz="2400" b="1" dirty="0" smtClean="0">
                <a:latin typeface="宋体" panose="02010600030101010101" pitchFamily="2" charset="-122"/>
                <a:ea typeface="宋体" panose="02010600030101010101" pitchFamily="2" charset="-122"/>
              </a:rPr>
              <a:t>?”						 </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smtClean="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所做的事情</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所走过的道路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所安的心境</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音</a:t>
            </a:r>
            <a:r>
              <a:rPr lang="en-US" altLang="zh-CN" sz="2000" dirty="0" err="1">
                <a:latin typeface="宋体" panose="02010600030101010101" pitchFamily="2" charset="-122"/>
                <a:ea typeface="宋体" panose="02010600030101010101" pitchFamily="2" charset="-122"/>
              </a:rPr>
              <a:t>sōu</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隐藏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藏匿</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endParaRPr lang="zh-CN" altLang="en-US"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主要讲如何了解别人的问题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孔子认为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对人应当听其言而观其行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还要看他做事 的心境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从他的言论、行动到其内心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全面了解观察一个人</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410604" y="2980211"/>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379346" y="4678001"/>
            <a:ext cx="855345" cy="457200"/>
          </a:xfrm>
          <a:prstGeom prst="rect">
            <a:avLst/>
          </a:prstGeom>
          <a:noFill/>
        </p:spPr>
        <p:txBody>
          <a:bodyPr wrap="none" rtlCol="0">
            <a:spAutoFit/>
          </a:bodyPr>
          <a:lstStyle/>
          <a:p>
            <a:r>
              <a:rPr lang="zh-CN" altLang="en-US" sz="24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图片 3"/>
          <p:cNvPicPr>
            <a:picLocks noChangeAspect="1"/>
          </p:cNvPicPr>
          <p:nvPr/>
        </p:nvPicPr>
        <p:blipFill>
          <a:blip r:embed="rId3"/>
          <a:stretch>
            <a:fillRect/>
          </a:stretch>
        </p:blipFill>
        <p:spPr>
          <a:xfrm>
            <a:off x="8134350" y="-181610"/>
            <a:ext cx="5568950" cy="6283325"/>
          </a:xfrm>
          <a:prstGeom prst="rect">
            <a:avLst/>
          </a:prstGeom>
          <a:noFill/>
          <a:ln w="9525">
            <a:noFill/>
          </a:ln>
        </p:spPr>
      </p:pic>
      <p:grpSp>
        <p:nvGrpSpPr>
          <p:cNvPr id="9" name="组合 8"/>
          <p:cNvGrpSpPr/>
          <p:nvPr/>
        </p:nvGrpSpPr>
        <p:grpSpPr>
          <a:xfrm>
            <a:off x="560589" y="1003096"/>
            <a:ext cx="8606646" cy="5487217"/>
            <a:chOff x="960526" y="866531"/>
            <a:chExt cx="7592510" cy="5487217"/>
          </a:xfrm>
        </p:grpSpPr>
        <p:grpSp>
          <p:nvGrpSpPr>
            <p:cNvPr id="10" name="组合 32"/>
            <p:cNvGrpSpPr/>
            <p:nvPr/>
          </p:nvGrpSpPr>
          <p:grpSpPr>
            <a:xfrm>
              <a:off x="960526" y="1443028"/>
              <a:ext cx="5608838" cy="769441"/>
              <a:chOff x="18976" y="-82136"/>
              <a:chExt cx="4481106" cy="649407"/>
            </a:xfrm>
          </p:grpSpPr>
          <p:sp>
            <p:nvSpPr>
              <p:cNvPr id="20" name="TextBox 2"/>
              <p:cNvSpPr txBox="1"/>
              <p:nvPr/>
            </p:nvSpPr>
            <p:spPr>
              <a:xfrm>
                <a:off x="361358" y="-82136"/>
                <a:ext cx="4138724" cy="649407"/>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en-US" sz="4400" b="1" dirty="0" smtClean="0">
                    <a:solidFill>
                      <a:srgbClr val="000000"/>
                    </a:solidFill>
                    <a:latin typeface="楷体" panose="02010609060101010101" pitchFamily="1" charset="-122"/>
                    <a:ea typeface="楷体" panose="02010609060101010101" pitchFamily="1" charset="-122"/>
                  </a:rPr>
                  <a:t>  第二节  经典</a:t>
                </a:r>
                <a:r>
                  <a:rPr lang="zh-CN" altLang="en-US" sz="4400" b="1" dirty="0">
                    <a:solidFill>
                      <a:srgbClr val="000000"/>
                    </a:solidFill>
                    <a:latin typeface="楷体" panose="02010609060101010101" pitchFamily="1" charset="-122"/>
                    <a:ea typeface="楷体" panose="02010609060101010101" pitchFamily="1" charset="-122"/>
                  </a:rPr>
                  <a:t>选粹</a:t>
                </a:r>
                <a:endParaRPr kumimoji="0" lang="zh-CN" altLang="en-US" b="1" i="0" u="none" strike="noStrike" kern="1200" cap="none" spc="0" normalizeH="0" baseline="0" noProof="0" dirty="0">
                  <a:ln>
                    <a:noFill/>
                  </a:ln>
                  <a:solidFill>
                    <a:srgbClr val="000000"/>
                  </a:solidFill>
                  <a:effectLst/>
                  <a:uLnTx/>
                  <a:uFillTx/>
                  <a:latin typeface="楷体" panose="02010609060101010101" pitchFamily="1" charset="-122"/>
                  <a:ea typeface="楷体" panose="02010609060101010101" pitchFamily="1" charset="-122"/>
                  <a:cs typeface="+mn-cs"/>
                </a:endParaRPr>
              </a:p>
            </p:txBody>
          </p:sp>
          <p:pic>
            <p:nvPicPr>
              <p:cNvPr id="21" name="图片 35"/>
              <p:cNvPicPr>
                <a:picLocks noChangeAspect="1"/>
              </p:cNvPicPr>
              <p:nvPr/>
            </p:nvPicPr>
            <p:blipFill>
              <a:blip r:embed="rId4"/>
              <a:stretch>
                <a:fillRect/>
              </a:stretch>
            </p:blipFill>
            <p:spPr>
              <a:xfrm>
                <a:off x="18976" y="111179"/>
                <a:ext cx="662634" cy="342272"/>
              </a:xfrm>
              <a:prstGeom prst="rect">
                <a:avLst/>
              </a:prstGeom>
              <a:noFill/>
              <a:ln w="9525">
                <a:noFill/>
              </a:ln>
            </p:spPr>
          </p:pic>
        </p:grpSp>
        <p:pic>
          <p:nvPicPr>
            <p:cNvPr id="19" name="图片 35"/>
            <p:cNvPicPr>
              <a:picLocks noChangeAspect="1"/>
            </p:cNvPicPr>
            <p:nvPr/>
          </p:nvPicPr>
          <p:blipFill>
            <a:blip r:embed="rId4"/>
            <a:stretch>
              <a:fillRect/>
            </a:stretch>
          </p:blipFill>
          <p:spPr>
            <a:xfrm>
              <a:off x="974376" y="866531"/>
              <a:ext cx="829395" cy="405536"/>
            </a:xfrm>
            <a:prstGeom prst="rect">
              <a:avLst/>
            </a:prstGeom>
            <a:noFill/>
            <a:ln w="9525">
              <a:noFill/>
            </a:ln>
          </p:spPr>
        </p:pic>
        <p:sp>
          <p:nvSpPr>
            <p:cNvPr id="16" name="TextBox 2"/>
            <p:cNvSpPr txBox="1"/>
            <p:nvPr/>
          </p:nvSpPr>
          <p:spPr>
            <a:xfrm>
              <a:off x="3881400" y="2383430"/>
              <a:ext cx="4671636" cy="3970318"/>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论语</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smtClean="0">
                  <a:solidFill>
                    <a:srgbClr val="000000"/>
                  </a:solidFill>
                  <a:latin typeface="楷体" panose="02010609060101010101" pitchFamily="1" charset="-122"/>
                  <a:ea typeface="楷体" panose="02010609060101010101" pitchFamily="1" charset="-122"/>
                </a:rPr>
                <a:t>史记项羽</a:t>
              </a:r>
              <a:r>
                <a:rPr lang="zh-CN" altLang="en-US" sz="3600" dirty="0">
                  <a:solidFill>
                    <a:srgbClr val="000000"/>
                  </a:solidFill>
                  <a:latin typeface="楷体" panose="02010609060101010101" pitchFamily="1" charset="-122"/>
                  <a:ea typeface="楷体" panose="02010609060101010101" pitchFamily="1" charset="-122"/>
                </a:rPr>
                <a:t>本纪</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留侯论</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西湖七月半</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灯下漫笔</a:t>
              </a: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节选</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smtClean="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雅舍</a:t>
              </a:r>
              <a:r>
                <a:rPr lang="en-US" altLang="zh-CN" sz="3600" dirty="0" smtClean="0">
                  <a:solidFill>
                    <a:srgbClr val="000000"/>
                  </a:solidFill>
                  <a:latin typeface="楷体" panose="02010609060101010101" pitchFamily="1" charset="-122"/>
                  <a:ea typeface="楷体" panose="02010609060101010101" pitchFamily="1" charset="-122"/>
                </a:rPr>
                <a:t>»</a:t>
              </a:r>
            </a:p>
            <a:p>
              <a:pPr marL="0" lvl="0" indent="0">
                <a:lnSpc>
                  <a:spcPct val="100000"/>
                </a:lnSpc>
                <a:spcBef>
                  <a:spcPct val="0"/>
                </a:spcBef>
                <a:buNone/>
              </a:pPr>
              <a:r>
                <a:rPr lang="en-US" altLang="zh-CN" sz="3600" dirty="0">
                  <a:solidFill>
                    <a:srgbClr val="000000"/>
                  </a:solidFill>
                  <a:latin typeface="楷体" panose="02010609060101010101" pitchFamily="1" charset="-122"/>
                  <a:ea typeface="楷体" panose="02010609060101010101" pitchFamily="1" charset="-122"/>
                </a:rPr>
                <a:t>«</a:t>
              </a:r>
              <a:r>
                <a:rPr lang="zh-CN" altLang="en-US" sz="3600" dirty="0">
                  <a:solidFill>
                    <a:srgbClr val="000000"/>
                  </a:solidFill>
                  <a:latin typeface="楷体" panose="02010609060101010101" pitchFamily="1" charset="-122"/>
                  <a:ea typeface="楷体" panose="02010609060101010101" pitchFamily="1" charset="-122"/>
                </a:rPr>
                <a:t>苏东坡突围</a:t>
              </a:r>
              <a:r>
                <a:rPr lang="en-US" altLang="zh-CN" sz="3600" dirty="0">
                  <a:solidFill>
                    <a:srgbClr val="000000"/>
                  </a:solidFill>
                  <a:latin typeface="楷体" panose="02010609060101010101" pitchFamily="1" charset="-122"/>
                  <a:ea typeface="楷体" panose="02010609060101010101" pitchFamily="1" charset="-122"/>
                </a:rPr>
                <a:t>» </a:t>
              </a:r>
              <a:endParaRPr lang="zh-CN" altLang="en-US" sz="3600" dirty="0">
                <a:solidFill>
                  <a:srgbClr val="000000"/>
                </a:solidFill>
                <a:latin typeface="楷体" panose="02010609060101010101" pitchFamily="1" charset="-122"/>
                <a:ea typeface="楷体" panose="02010609060101010101" pitchFamily="1" charset="-122"/>
              </a:endParaRPr>
            </a:p>
          </p:txBody>
        </p:sp>
      </p:grpSp>
      <p:sp>
        <p:nvSpPr>
          <p:cNvPr id="2" name="文本框 1"/>
          <p:cNvSpPr txBox="1"/>
          <p:nvPr/>
        </p:nvSpPr>
        <p:spPr>
          <a:xfrm>
            <a:off x="10490769" y="274840"/>
            <a:ext cx="1713230" cy="2468880"/>
          </a:xfrm>
          <a:prstGeom prst="rect">
            <a:avLst/>
          </a:prstGeom>
          <a:noFill/>
        </p:spPr>
        <p:txBody>
          <a:bodyPr wrap="none" rtlCol="0">
            <a:spAutoFit/>
          </a:bodyPr>
          <a:lstStyle/>
          <a:p>
            <a:r>
              <a:rPr lang="zh-CN" altLang="en-US" sz="9600" b="1" dirty="0" smtClean="0">
                <a:solidFill>
                  <a:schemeClr val="bg1"/>
                </a:solidFill>
                <a:latin typeface="楷体" panose="02010609060101010101" pitchFamily="1" charset="-122"/>
                <a:ea typeface="楷体" panose="02010609060101010101" pitchFamily="1" charset="-122"/>
              </a:rPr>
              <a:t>一</a:t>
            </a:r>
          </a:p>
          <a:p>
            <a:r>
              <a:rPr lang="zh-CN" altLang="en-US" sz="6000" b="1" dirty="0">
                <a:solidFill>
                  <a:schemeClr val="bg1"/>
                </a:solidFill>
                <a:latin typeface="楷体" panose="02010609060101010101" pitchFamily="1" charset="-122"/>
                <a:ea typeface="楷体" panose="02010609060101010101" pitchFamily="1" charset="-122"/>
              </a:rPr>
              <a:t>散文</a:t>
            </a:r>
          </a:p>
        </p:txBody>
      </p:sp>
      <p:sp>
        <p:nvSpPr>
          <p:cNvPr id="3" name="矩形 2"/>
          <p:cNvSpPr/>
          <p:nvPr/>
        </p:nvSpPr>
        <p:spPr>
          <a:xfrm>
            <a:off x="1342529" y="766621"/>
            <a:ext cx="6058069" cy="769441"/>
          </a:xfrm>
          <a:prstGeom prst="rect">
            <a:avLst/>
          </a:prstGeom>
        </p:spPr>
        <p:txBody>
          <a:bodyPr wrap="none">
            <a:spAutoFit/>
          </a:bodyPr>
          <a:lstStyle/>
          <a:p>
            <a:r>
              <a:rPr lang="zh-CN" altLang="en-US" dirty="0"/>
              <a:t>　</a:t>
            </a:r>
            <a:r>
              <a:rPr lang="zh-CN" altLang="en-US" sz="4400" b="1" dirty="0">
                <a:latin typeface="楷体" panose="02010609060101010101" pitchFamily="1" charset="-122"/>
                <a:ea typeface="楷体" panose="02010609060101010101" pitchFamily="1" charset="-122"/>
              </a:rPr>
              <a:t>第一节　散文鉴赏导论</a:t>
            </a:r>
            <a:endParaRPr lang="zh-CN" altLang="en-US" sz="4800" b="1" dirty="0">
              <a:latin typeface="楷体" panose="02010609060101010101" pitchFamily="1" charset="-122"/>
              <a:ea typeface="楷体" panose="02010609060101010101" pitchFamily="1"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8386" y="1239863"/>
            <a:ext cx="10430360" cy="466344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八</a:t>
            </a:r>
            <a:r>
              <a:rPr lang="en-US" altLang="zh-CN" sz="3200" b="1" dirty="0" smtClean="0">
                <a:latin typeface="宋体" panose="02010600030101010101" pitchFamily="2" charset="-122"/>
                <a:ea typeface="宋体" panose="02010600030101010101" pitchFamily="2" charset="-122"/>
              </a:rPr>
              <a:t>)</a:t>
            </a:r>
          </a:p>
          <a:p>
            <a:pPr algn="ctr"/>
            <a:endParaRPr lang="en-US" altLang="zh-CN" sz="3200" b="1" dirty="0">
              <a:latin typeface="宋体" panose="02010600030101010101" pitchFamily="2" charset="-122"/>
              <a:ea typeface="宋体" panose="02010600030101010101" pitchFamily="2" charset="-122"/>
            </a:endParaRPr>
          </a:p>
          <a:p>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君子不器</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p>
          <a:p>
            <a:pPr algn="r"/>
            <a:r>
              <a:rPr lang="en-US" altLang="zh-CN" sz="2400" b="1" dirty="0" smtClean="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pPr algn="ctr"/>
            <a:endParaRPr lang="en-US" altLang="zh-CN" sz="2400" b="1" dirty="0">
              <a:latin typeface="宋体" panose="02010600030101010101" pitchFamily="2" charset="-122"/>
              <a:ea typeface="宋体" panose="02010600030101010101" pitchFamily="2" charset="-122"/>
            </a:endParaRPr>
          </a:p>
          <a:p>
            <a:pPr algn="ctr"/>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sz="2000" dirty="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像器具那样</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君子</a:t>
            </a:r>
            <a:r>
              <a:rPr lang="zh-CN" altLang="en-US" sz="2000" dirty="0">
                <a:latin typeface="宋体" panose="02010600030101010101" pitchFamily="2" charset="-122"/>
                <a:ea typeface="宋体" panose="02010600030101010101" pitchFamily="2" charset="-122"/>
              </a:rPr>
              <a:t>是孔子心目中具有理想人格的人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非凡夫俗子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他应该担负起治国安邦之重任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 内可以妥善处理各种政务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对外能够应对四方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不辱君命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君子应当博学多 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具有多方面才干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而不只是局限于某个方面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只有这样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他才可以通观全局、领导全局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成为合格的领导者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孔子的这种思想在今天仍有可取之处</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410604" y="2980211"/>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379345" y="4264472"/>
            <a:ext cx="855345" cy="457200"/>
          </a:xfrm>
          <a:prstGeom prst="rect">
            <a:avLst/>
          </a:prstGeom>
          <a:noFill/>
        </p:spPr>
        <p:txBody>
          <a:bodyPr wrap="none" rtlCol="0">
            <a:spAutoFit/>
          </a:bodyPr>
          <a:lstStyle/>
          <a:p>
            <a:r>
              <a:rPr lang="zh-CN" altLang="en-US" sz="24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60894" y="567364"/>
            <a:ext cx="10081471" cy="554736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九</a:t>
            </a:r>
            <a:r>
              <a:rPr lang="en-US" altLang="zh-CN" sz="3200" b="1" dirty="0" smtClean="0">
                <a:latin typeface="宋体" panose="02010600030101010101" pitchFamily="2" charset="-122"/>
                <a:ea typeface="宋体" panose="02010600030101010101" pitchFamily="2" charset="-122"/>
              </a:rPr>
              <a:t>)</a:t>
            </a:r>
          </a:p>
          <a:p>
            <a:r>
              <a:rPr lang="en-US" altLang="zh-CN" dirty="0" smtClean="0"/>
              <a:t> 	</a:t>
            </a:r>
            <a:r>
              <a:rPr lang="zh-CN" altLang="en-US" sz="2400" b="1" dirty="0">
                <a:latin typeface="宋体" panose="02010600030101010101" pitchFamily="2" charset="-122"/>
                <a:ea typeface="宋体" panose="02010600030101010101" pitchFamily="2" charset="-122"/>
              </a:rPr>
              <a:t>子贡问君子</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先行其言而后从之</a:t>
            </a:r>
            <a:r>
              <a:rPr lang="en-US" altLang="zh-CN" sz="2400" b="1" dirty="0">
                <a:latin typeface="宋体" panose="02010600030101010101" pitchFamily="2" charset="-122"/>
                <a:ea typeface="宋体" panose="02010600030101010101" pitchFamily="2" charset="-122"/>
              </a:rPr>
              <a:t>.”</a:t>
            </a:r>
          </a:p>
          <a:p>
            <a:pPr algn="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a:latin typeface="宋体" panose="02010600030101010101" pitchFamily="2" charset="-122"/>
                <a:ea typeface="宋体" panose="02010600030101010101" pitchFamily="2" charset="-122"/>
              </a:rPr>
              <a:t>»</a:t>
            </a:r>
          </a:p>
          <a:p>
            <a:r>
              <a:rPr lang="zh-CN" altLang="en-US" sz="2400" b="1" dirty="0">
                <a:latin typeface="宋体" panose="02010600030101010101" pitchFamily="2" charset="-122"/>
                <a:ea typeface="宋体" panose="02010600030101010101" pitchFamily="2" charset="-122"/>
              </a:rPr>
              <a:t>评析</a:t>
            </a:r>
            <a:r>
              <a:rPr lang="zh-CN" altLang="en-US" dirty="0" smtClean="0"/>
              <a:t>        做</a:t>
            </a:r>
            <a:r>
              <a:rPr lang="zh-CN" altLang="en-US" dirty="0"/>
              <a:t>一个有道德修养、博学多识的君子</a:t>
            </a:r>
            <a:r>
              <a:rPr lang="en-US" altLang="zh-CN" dirty="0"/>
              <a:t>,</a:t>
            </a:r>
            <a:r>
              <a:rPr lang="zh-CN" altLang="en-US" dirty="0"/>
              <a:t>这是孔子弟子们孜孜以求的目标</a:t>
            </a:r>
            <a:r>
              <a:rPr lang="en-US" altLang="zh-CN" dirty="0"/>
              <a:t>.</a:t>
            </a:r>
            <a:r>
              <a:rPr lang="zh-CN" altLang="en-US" dirty="0"/>
              <a:t>孔子认为</a:t>
            </a:r>
            <a:r>
              <a:rPr lang="en-US" altLang="zh-CN" dirty="0"/>
              <a:t>,</a:t>
            </a:r>
            <a:r>
              <a:rPr lang="zh-CN" altLang="en-US" dirty="0"/>
              <a:t>作 为君子</a:t>
            </a:r>
            <a:r>
              <a:rPr lang="en-US" altLang="zh-CN" dirty="0"/>
              <a:t>,</a:t>
            </a:r>
            <a:r>
              <a:rPr lang="zh-CN" altLang="en-US" dirty="0"/>
              <a:t>不能只说不做</a:t>
            </a:r>
            <a:r>
              <a:rPr lang="en-US" altLang="zh-CN" dirty="0"/>
              <a:t>,</a:t>
            </a:r>
            <a:r>
              <a:rPr lang="zh-CN" altLang="en-US" dirty="0"/>
              <a:t>而应先做后说</a:t>
            </a:r>
            <a:r>
              <a:rPr lang="en-US" altLang="zh-CN" dirty="0"/>
              <a:t>.</a:t>
            </a:r>
            <a:r>
              <a:rPr lang="zh-CN" altLang="en-US" dirty="0"/>
              <a:t>只有先做后说</a:t>
            </a:r>
            <a:r>
              <a:rPr lang="en-US" altLang="zh-CN" dirty="0"/>
              <a:t>,</a:t>
            </a:r>
            <a:r>
              <a:rPr lang="zh-CN" altLang="en-US" dirty="0"/>
              <a:t>才可以取信于人</a:t>
            </a:r>
            <a:r>
              <a:rPr lang="en-US" altLang="zh-CN" dirty="0" smtClean="0"/>
              <a:t>.</a:t>
            </a:r>
          </a:p>
          <a:p>
            <a:endParaRPr lang="en-US" altLang="zh-CN" dirty="0" smtClean="0"/>
          </a:p>
          <a:p>
            <a:pPr algn="ctr"/>
            <a:r>
              <a:rPr lang="en-US" altLang="zh-CN" dirty="0" smtClean="0"/>
              <a:t> </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十</a:t>
            </a:r>
            <a:r>
              <a:rPr lang="en-US" altLang="zh-CN" sz="3200" b="1" dirty="0" smtClean="0">
                <a:latin typeface="宋体" panose="02010600030101010101" pitchFamily="2" charset="-122"/>
                <a:ea typeface="宋体" panose="02010600030101010101" pitchFamily="2" charset="-122"/>
              </a:rPr>
              <a:t>) </a:t>
            </a:r>
          </a:p>
          <a:p>
            <a:pPr algn="ctr"/>
            <a:r>
              <a:rPr lang="zh-CN" altLang="en-US" sz="2400" b="1" dirty="0" smtClean="0">
                <a:latin typeface="宋体" panose="02010600030101010101" pitchFamily="2" charset="-122"/>
                <a:ea typeface="宋体" panose="02010600030101010101" pitchFamily="2" charset="-122"/>
              </a:rPr>
              <a:t>子</a:t>
            </a:r>
            <a:r>
              <a:rPr lang="zh-CN" altLang="en-US" sz="2400" b="1" dirty="0">
                <a:latin typeface="宋体" panose="02010600030101010101" pitchFamily="2" charset="-122"/>
                <a:ea typeface="宋体" panose="02010600030101010101" pitchFamily="2" charset="-122"/>
              </a:rPr>
              <a:t>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君子周</a:t>
            </a:r>
            <a:r>
              <a:rPr lang="en-US" altLang="zh-CN" sz="2400" b="1" baseline="30000" dirty="0">
                <a:latin typeface="宋体" panose="02010600030101010101" pitchFamily="2" charset="-122"/>
                <a:ea typeface="宋体" panose="02010600030101010101" pitchFamily="2" charset="-122"/>
              </a:rPr>
              <a:t>[ </a:t>
            </a:r>
            <a:r>
              <a:rPr lang="zh-CN" altLang="en-US" sz="2400" b="1" baseline="30000" dirty="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而不比</a:t>
            </a:r>
            <a:r>
              <a:rPr lang="en-US" altLang="zh-CN" sz="2400" b="1" baseline="30000" dirty="0">
                <a:latin typeface="宋体" panose="02010600030101010101" pitchFamily="2" charset="-122"/>
                <a:ea typeface="宋体" panose="02010600030101010101" pitchFamily="2" charset="-122"/>
              </a:rPr>
              <a:t>[ </a:t>
            </a:r>
            <a:r>
              <a:rPr lang="zh-CN" altLang="en-US" sz="2400" b="1" baseline="30000" dirty="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小人</a:t>
            </a:r>
            <a:r>
              <a:rPr lang="en-US" altLang="zh-CN" sz="2400" b="1" baseline="30000" dirty="0">
                <a:latin typeface="宋体" panose="02010600030101010101" pitchFamily="2" charset="-122"/>
                <a:ea typeface="宋体" panose="02010600030101010101" pitchFamily="2" charset="-122"/>
              </a:rPr>
              <a:t>[ </a:t>
            </a:r>
            <a:r>
              <a:rPr lang="zh-CN" altLang="en-US" sz="2400" b="1" baseline="30000" dirty="0">
                <a:latin typeface="宋体" panose="02010600030101010101" pitchFamily="2" charset="-122"/>
                <a:ea typeface="宋体" panose="02010600030101010101" pitchFamily="2" charset="-122"/>
              </a:rPr>
              <a:t>３</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比而不周</a:t>
            </a:r>
            <a:r>
              <a:rPr lang="en-US" altLang="zh-CN" sz="2400" b="1" dirty="0" smtClean="0">
                <a:latin typeface="宋体" panose="02010600030101010101" pitchFamily="2" charset="-122"/>
                <a:ea typeface="宋体" panose="02010600030101010101" pitchFamily="2" charset="-122"/>
              </a:rPr>
              <a:t>.”</a:t>
            </a:r>
          </a:p>
          <a:p>
            <a:pPr algn="r"/>
            <a:r>
              <a:rPr lang="en-US" altLang="zh-CN" sz="2400" b="1" dirty="0" smtClean="0">
                <a:latin typeface="宋体" panose="02010600030101010101" pitchFamily="2" charset="-122"/>
                <a:ea typeface="宋体" panose="02010600030101010101" pitchFamily="2" charset="-122"/>
              </a:rPr>
              <a:t> </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endParaRPr lang="en-US" altLang="zh-CN" dirty="0" smtClean="0"/>
          </a:p>
          <a:p>
            <a:pPr algn="r"/>
            <a:r>
              <a:rPr lang="zh-CN" altLang="en-US" dirty="0" smtClean="0"/>
              <a:t> </a:t>
            </a:r>
            <a:r>
              <a:rPr lang="zh-CN" altLang="en-US" dirty="0"/>
              <a:t>　 　 　</a:t>
            </a:r>
          </a:p>
          <a:p>
            <a:r>
              <a:rPr lang="zh-CN" altLang="en-US" dirty="0"/>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合群</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音</a:t>
            </a:r>
            <a:r>
              <a:rPr lang="en-US" altLang="zh-CN" sz="2000" dirty="0">
                <a:latin typeface="宋体" panose="02010600030101010101" pitchFamily="2" charset="-122"/>
                <a:ea typeface="宋体" panose="02010600030101010101" pitchFamily="2" charset="-122"/>
              </a:rPr>
              <a:t>b ì,</a:t>
            </a:r>
            <a:r>
              <a:rPr lang="zh-CN" altLang="en-US" sz="2000" dirty="0">
                <a:latin typeface="宋体" panose="02010600030101010101" pitchFamily="2" charset="-122"/>
                <a:ea typeface="宋体" panose="02010600030101010101" pitchFamily="2" charset="-122"/>
              </a:rPr>
              <a:t>勾结</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指没有道德修养的凡人</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孔子</a:t>
            </a:r>
            <a:r>
              <a:rPr lang="zh-CN" altLang="en-US" sz="2000" dirty="0">
                <a:latin typeface="宋体" panose="02010600030101010101" pitchFamily="2" charset="-122"/>
                <a:ea typeface="宋体" panose="02010600030101010101" pitchFamily="2" charset="-122"/>
              </a:rPr>
              <a:t>在这一章中提出君子与小人的区别之一就是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小人结党营私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与人相勾结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不能与 大多数人融洽相处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而君子则不同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他胸怀广阔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与众人和谐相处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从不与人相勾结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这种思 想在今天仍不失其积极意义</a:t>
            </a:r>
            <a:r>
              <a:rPr lang="en-US" altLang="zh-CN" dirty="0"/>
              <a:t>.</a:t>
            </a:r>
            <a:endParaRPr lang="zh-CN" altLang="en-US" dirty="0"/>
          </a:p>
        </p:txBody>
      </p:sp>
      <p:sp>
        <p:nvSpPr>
          <p:cNvPr id="3" name="文本框 2"/>
          <p:cNvSpPr txBox="1"/>
          <p:nvPr/>
        </p:nvSpPr>
        <p:spPr>
          <a:xfrm>
            <a:off x="1317614" y="3739628"/>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317614" y="4649690"/>
            <a:ext cx="875665" cy="457200"/>
          </a:xfrm>
          <a:prstGeom prst="rect">
            <a:avLst/>
          </a:prstGeom>
          <a:noFill/>
        </p:spPr>
        <p:txBody>
          <a:bodyPr wrap="none" rtlCol="0">
            <a:spAutoFit/>
          </a:bodyPr>
          <a:lstStyle/>
          <a:p>
            <a:r>
              <a:rPr lang="zh-CN" altLang="en-US" sz="2400" b="1" dirty="0" smtClean="0"/>
              <a:t>评析</a:t>
            </a:r>
            <a:r>
              <a:rPr lang="zh-CN" altLang="en-US" sz="2400" dirty="0" smtClean="0"/>
              <a:t> </a:t>
            </a:r>
            <a:endParaRPr lang="zh-CN" alt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5640" y="1054100"/>
            <a:ext cx="11102975" cy="509016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十一</a:t>
            </a:r>
            <a:r>
              <a:rPr lang="en-US" altLang="zh-CN" sz="3200" b="1" dirty="0">
                <a:latin typeface="宋体" panose="02010600030101010101" pitchFamily="2" charset="-122"/>
                <a:ea typeface="宋体" panose="02010600030101010101" pitchFamily="2" charset="-122"/>
              </a:rPr>
              <a:t>)</a:t>
            </a:r>
          </a:p>
          <a:p>
            <a:r>
              <a:rPr lang="zh-CN" altLang="en-US" sz="2400" b="1" dirty="0">
                <a:latin typeface="宋体" panose="02010600030101010101" pitchFamily="2" charset="-122"/>
                <a:ea typeface="宋体" panose="02010600030101010101" pitchFamily="2" charset="-122"/>
              </a:rPr>
              <a:t>    子张</a:t>
            </a:r>
            <a:r>
              <a:rPr lang="en-US" altLang="zh-CN" sz="2400" b="1" baseline="30000" dirty="0">
                <a:latin typeface="宋体" panose="02010600030101010101" pitchFamily="2" charset="-122"/>
                <a:ea typeface="宋体" panose="02010600030101010101" pitchFamily="2" charset="-122"/>
              </a:rPr>
              <a:t>[ </a:t>
            </a:r>
            <a:r>
              <a:rPr lang="zh-CN" altLang="en-US" sz="2400" b="1" baseline="30000" dirty="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学干禄</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多闻阙</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３</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疑</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４</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慎言其余</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则寡尤</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５</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多见阙殆</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慎行其余</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则寡悔</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言寡尤</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行寡悔</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禄在其中矣</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a:t>
            </a:r>
            <a:r>
              <a:rPr lang="zh-CN" altLang="en-US" sz="2400" b="1" dirty="0" smtClean="0">
                <a:latin typeface="宋体" panose="02010600030101010101" pitchFamily="2" charset="-122"/>
                <a:ea typeface="宋体" panose="02010600030101010101" pitchFamily="2" charset="-122"/>
              </a:rPr>
              <a:t>译注</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为</a:t>
            </a:r>
            <a:r>
              <a:rPr lang="zh-CN" altLang="en-US" sz="2400" b="1" dirty="0">
                <a:latin typeface="宋体" panose="02010600030101010101" pitchFamily="2" charset="-122"/>
                <a:ea typeface="宋体" panose="02010600030101010101" pitchFamily="2" charset="-122"/>
              </a:rPr>
              <a:t>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dirty="0" smtClean="0"/>
              <a:t> </a:t>
            </a:r>
            <a:r>
              <a:rPr lang="zh-CN" altLang="en-US" dirty="0"/>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姓颛孙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生于公元前５０３年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比孔子小４８岁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孔子的学生</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干禄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求取官职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求的意思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即古代官吏的俸禄</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此处意为放置在一旁</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怀疑</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少的意思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过错</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孔子</a:t>
            </a:r>
            <a:r>
              <a:rPr lang="zh-CN" altLang="en-US" sz="2000" dirty="0">
                <a:latin typeface="宋体" panose="02010600030101010101" pitchFamily="2" charset="-122"/>
                <a:ea typeface="宋体" panose="02010600030101010101" pitchFamily="2" charset="-122"/>
              </a:rPr>
              <a:t>并不反对他的学生谋求官职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论语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中还有“学而优则仕”的观念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他认为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身居 官位者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应当谨言慎行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说有把握的话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做有把握的事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这样可以减少失误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减少后悔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这是对 国家对个人负责任的态度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当然这里所说的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并不仅仅是一个为官的方法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也表明了孔子在知与行两者关系问题上的观念</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271119" y="2608252"/>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271119" y="4401003"/>
            <a:ext cx="760144" cy="400110"/>
          </a:xfrm>
          <a:prstGeom prst="rect">
            <a:avLst/>
          </a:prstGeom>
          <a:noFill/>
        </p:spPr>
        <p:txBody>
          <a:bodyPr wrap="none" rtlCol="0">
            <a:spAutoFit/>
          </a:bodyPr>
          <a:lstStyle/>
          <a:p>
            <a:r>
              <a:rPr lang="zh-CN" altLang="en-US" sz="20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7168" y="884166"/>
            <a:ext cx="10709329" cy="515112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十二</a:t>
            </a:r>
            <a:r>
              <a:rPr lang="en-US" altLang="zh-CN" sz="3200" b="1" dirty="0">
                <a:latin typeface="宋体" panose="02010600030101010101" pitchFamily="2" charset="-122"/>
                <a:ea typeface="宋体" panose="02010600030101010101" pitchFamily="2" charset="-122"/>
              </a:rPr>
              <a:t>)</a:t>
            </a:r>
          </a:p>
          <a:p>
            <a:r>
              <a:rPr lang="zh-CN" altLang="en-US" sz="2400" b="1" dirty="0">
                <a:latin typeface="宋体" panose="02010600030101010101" pitchFamily="2" charset="-122"/>
                <a:ea typeface="宋体" panose="02010600030101010101" pitchFamily="2" charset="-122"/>
              </a:rPr>
              <a:t>    哀公</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问曰</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何为则民服</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孔子对曰</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举直错诸枉</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３</a:t>
            </a:r>
            <a:r>
              <a:rPr lang="en-US" altLang="zh-CN" sz="2400" b="1" dirty="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则民服</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举枉错诸直</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则民</a:t>
            </a:r>
            <a:r>
              <a:rPr lang="zh-CN" altLang="en-US" sz="2400" b="1" dirty="0" smtClean="0">
                <a:latin typeface="宋体" panose="02010600030101010101" pitchFamily="2" charset="-122"/>
                <a:ea typeface="宋体" panose="02010600030101010101" pitchFamily="2" charset="-122"/>
              </a:rPr>
              <a:t>不服</a:t>
            </a:r>
            <a:r>
              <a:rPr lang="en-US" altLang="zh-CN" sz="2400" b="1" dirty="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dirty="0" smtClean="0"/>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哀公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姓姬名蒋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哀”是其谥号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鲁国国君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公元前４９４年至公元前４６８年在位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论语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中记载对国君及居上位者问话的回答都用“对曰”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以表示尊敬</a:t>
            </a:r>
            <a:r>
              <a:rPr lang="en-US" altLang="zh-CN" sz="2000" dirty="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正直公平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不正直</a:t>
            </a:r>
            <a:r>
              <a:rPr lang="en-US" altLang="zh-CN" sz="2000" dirty="0" smtClean="0">
                <a:latin typeface="宋体" panose="02010600030101010101" pitchFamily="2" charset="-122"/>
                <a:ea typeface="宋体" panose="02010600030101010101" pitchFamily="2" charset="-122"/>
              </a:rPr>
              <a:t>.</a:t>
            </a:r>
          </a:p>
          <a:p>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亲</a:t>
            </a:r>
            <a:r>
              <a:rPr lang="zh-CN" altLang="en-US" sz="2000" dirty="0">
                <a:latin typeface="宋体" panose="02010600030101010101" pitchFamily="2" charset="-122"/>
                <a:ea typeface="宋体" panose="02010600030101010101" pitchFamily="2" charset="-122"/>
              </a:rPr>
              <a:t>君子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远小人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这是孔子一贯的主张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在选用人才的问题上仍是如此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荐举贤才、选 贤用能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这是孔子德治思想的重要组成部分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宗法制度下的选官用吏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唯亲是举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非亲非故 者即使再有才干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也不会被选用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孔子的这种“任人唯贤”的用人思想在当时是一大进步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在今天也不失其珍贵的价值</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302234" y="2614290"/>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271119" y="4260077"/>
            <a:ext cx="855345" cy="457200"/>
          </a:xfrm>
          <a:prstGeom prst="rect">
            <a:avLst/>
          </a:prstGeom>
          <a:noFill/>
        </p:spPr>
        <p:txBody>
          <a:bodyPr wrap="none" rtlCol="0">
            <a:spAutoFit/>
          </a:bodyPr>
          <a:lstStyle/>
          <a:p>
            <a:r>
              <a:rPr lang="zh-CN" altLang="en-US" sz="24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9932" y="743918"/>
            <a:ext cx="11158780" cy="4907280"/>
          </a:xfrm>
          <a:prstGeom prst="rect">
            <a:avLst/>
          </a:prstGeom>
          <a:noFill/>
        </p:spPr>
        <p:txBody>
          <a:bodyPr wrap="square" rtlCol="0">
            <a:spAutoFit/>
          </a:bodyPr>
          <a:lstStyle/>
          <a:p>
            <a:pPr algn="ctr"/>
            <a:r>
              <a:rPr lang="en-US" altLang="zh-CN" sz="4000" dirty="0">
                <a:latin typeface="宋体" panose="02010600030101010101" pitchFamily="2" charset="-122"/>
                <a:ea typeface="宋体" panose="02010600030101010101" pitchFamily="2" charset="-122"/>
              </a:rPr>
              <a:t>(</a:t>
            </a:r>
            <a:r>
              <a:rPr lang="zh-CN" altLang="en-US" sz="4000" dirty="0">
                <a:latin typeface="宋体" panose="02010600030101010101" pitchFamily="2" charset="-122"/>
                <a:ea typeface="宋体" panose="02010600030101010101" pitchFamily="2" charset="-122"/>
              </a:rPr>
              <a:t>十三</a:t>
            </a:r>
            <a:r>
              <a:rPr lang="en-US" altLang="zh-CN" sz="4000" dirty="0" smtClean="0">
                <a:latin typeface="宋体" panose="02010600030101010101" pitchFamily="2" charset="-122"/>
                <a:ea typeface="宋体" panose="02010600030101010101" pitchFamily="2" charset="-122"/>
              </a:rPr>
              <a:t>)</a:t>
            </a:r>
          </a:p>
          <a:p>
            <a:pPr algn="ctr"/>
            <a:endParaRPr lang="en-US" altLang="zh-CN" sz="4000"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    季康子</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问</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使民敬、忠以</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劝</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３</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如之何</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临</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４</a:t>
            </a:r>
            <a:r>
              <a:rPr lang="en-US" altLang="zh-CN" sz="2400" b="1" baseline="30000"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之以庄</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则敬</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孝慈</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５</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则 忠</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举善而教不能</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则劝</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a:t>
            </a:r>
            <a:r>
              <a:rPr lang="zh-CN" altLang="en-US" sz="2400" b="1" dirty="0" smtClean="0">
                <a:latin typeface="宋体" panose="02010600030101010101" pitchFamily="2" charset="-122"/>
                <a:ea typeface="宋体" panose="02010600030101010101" pitchFamily="2" charset="-122"/>
              </a:rPr>
              <a:t>译注</a:t>
            </a:r>
            <a:r>
              <a:rPr lang="en-US" altLang="zh-CN" sz="2400" b="1" dirty="0" smtClean="0">
                <a:latin typeface="宋体" panose="02010600030101010101" pitchFamily="2" charset="-122"/>
                <a:ea typeface="宋体" panose="02010600030101010101" pitchFamily="2" charset="-122"/>
              </a:rPr>
              <a:t>·</a:t>
            </a:r>
            <a:r>
              <a:rPr lang="zh-CN" altLang="en-US" sz="2400" b="1" dirty="0" smtClean="0">
                <a:latin typeface="宋体" panose="02010600030101010101" pitchFamily="2" charset="-122"/>
                <a:ea typeface="宋体" panose="02010600030101010101" pitchFamily="2" charset="-122"/>
              </a:rPr>
              <a:t>为</a:t>
            </a:r>
            <a:r>
              <a:rPr lang="zh-CN" altLang="en-US" sz="2400" b="1" dirty="0">
                <a:latin typeface="宋体" panose="02010600030101010101" pitchFamily="2" charset="-122"/>
                <a:ea typeface="宋体" panose="02010600030101010101" pitchFamily="2" charset="-122"/>
              </a:rPr>
              <a:t>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pPr lvl="0"/>
            <a:r>
              <a:rPr lang="zh-CN" altLang="en-US" dirty="0"/>
              <a:t>　</a:t>
            </a:r>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季康子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姓季孙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康”是他的谥号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鲁哀公时任正卿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是当时政治上最有权势的</a:t>
            </a:r>
            <a:r>
              <a:rPr lang="zh-CN" altLang="en-US" sz="2000" dirty="0" smtClean="0">
                <a:latin typeface="宋体" panose="02010600030101010101" pitchFamily="2" charset="-122"/>
                <a:ea typeface="宋体" panose="02010600030101010101" pitchFamily="2" charset="-122"/>
              </a:rPr>
              <a:t>人</a:t>
            </a:r>
            <a:r>
              <a:rPr lang="en-US" altLang="zh-CN"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a:p>
            <a:pPr lvl="0"/>
            <a:r>
              <a:rPr lang="zh-CN" altLang="en-US" sz="2000" dirty="0" smtClean="0">
                <a:latin typeface="宋体" panose="02010600030101010101" pitchFamily="2" charset="-122"/>
                <a:ea typeface="宋体" panose="02010600030101010101" pitchFamily="2" charset="-122"/>
              </a:rPr>
              <a:t>     </a:t>
            </a:r>
            <a:r>
              <a:rPr lang="en-US" altLang="zh-CN" sz="2000" dirty="0" smtClean="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２</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以</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连接词</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与“而”同</a:t>
            </a:r>
            <a:r>
              <a:rPr lang="en-US" altLang="zh-CN" sz="2000" dirty="0">
                <a:solidFill>
                  <a:prstClr val="black"/>
                </a:solidFill>
                <a:latin typeface="宋体" panose="02010600030101010101" pitchFamily="2" charset="-122"/>
                <a:ea typeface="宋体" panose="02010600030101010101" pitchFamily="2" charset="-122"/>
              </a:rPr>
              <a:t>. [ </a:t>
            </a:r>
            <a:r>
              <a:rPr lang="zh-CN" altLang="en-US" sz="2000" dirty="0">
                <a:solidFill>
                  <a:prstClr val="black"/>
                </a:solidFill>
                <a:latin typeface="宋体" panose="02010600030101010101" pitchFamily="2" charset="-122"/>
                <a:ea typeface="宋体" panose="02010600030101010101" pitchFamily="2" charset="-122"/>
              </a:rPr>
              <a:t>３</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劝</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勉励</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这里是自勉努力的意思</a:t>
            </a:r>
            <a:r>
              <a:rPr lang="en-US" altLang="zh-CN" sz="2000" dirty="0">
                <a:solidFill>
                  <a:prstClr val="black"/>
                </a:solidFill>
                <a:latin typeface="宋体" panose="02010600030101010101" pitchFamily="2" charset="-122"/>
                <a:ea typeface="宋体" panose="02010600030101010101" pitchFamily="2" charset="-122"/>
              </a:rPr>
              <a:t>. [ </a:t>
            </a:r>
            <a:r>
              <a:rPr lang="zh-CN" altLang="en-US" sz="2000" dirty="0">
                <a:solidFill>
                  <a:prstClr val="black"/>
                </a:solidFill>
                <a:latin typeface="宋体" panose="02010600030101010101" pitchFamily="2" charset="-122"/>
                <a:ea typeface="宋体" panose="02010600030101010101" pitchFamily="2" charset="-122"/>
              </a:rPr>
              <a:t>４</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临</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对待</a:t>
            </a:r>
            <a:r>
              <a:rPr lang="en-US" altLang="zh-CN" sz="2000" dirty="0">
                <a:solidFill>
                  <a:prstClr val="black"/>
                </a:solidFill>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孝慈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一说当政者自己孝慈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一说当政者引导老百姓孝慈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此处采用后者</a:t>
            </a:r>
            <a:r>
              <a:rPr lang="en-US" altLang="zh-CN" sz="2000" dirty="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000" dirty="0">
                <a:latin typeface="宋体" panose="02010600030101010101" pitchFamily="2" charset="-122"/>
                <a:ea typeface="宋体" panose="02010600030101010101" pitchFamily="2" charset="-122"/>
              </a:rPr>
              <a:t>　</a:t>
            </a:r>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内容还是在谈如何从政的问题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孔子主张“礼治”“德治”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这不单单是针对老百姓的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对于当政者也是如此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当政者本人若庄重严谨、孝顺慈祥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老百姓就会对当政的人尊敬而尽忠</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
        <p:nvSpPr>
          <p:cNvPr id="3" name="文本框 2"/>
          <p:cNvSpPr txBox="1"/>
          <p:nvPr/>
        </p:nvSpPr>
        <p:spPr>
          <a:xfrm>
            <a:off x="1271119" y="2856225"/>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271119" y="4472167"/>
            <a:ext cx="875665" cy="457200"/>
          </a:xfrm>
          <a:prstGeom prst="rect">
            <a:avLst/>
          </a:prstGeom>
          <a:noFill/>
        </p:spPr>
        <p:txBody>
          <a:bodyPr wrap="none" rtlCol="0">
            <a:spAutoFit/>
          </a:bodyPr>
          <a:lstStyle/>
          <a:p>
            <a:r>
              <a:rPr lang="zh-CN" altLang="en-US" sz="2400" b="1" dirty="0" smtClean="0"/>
              <a:t>评析</a:t>
            </a:r>
            <a:r>
              <a:rPr lang="zh-CN" altLang="en-US" sz="2400" dirty="0" smtClean="0"/>
              <a:t> </a:t>
            </a:r>
            <a:endParaRPr lang="zh-CN" alt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4190" y="1115695"/>
            <a:ext cx="11383010" cy="435864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十四</a:t>
            </a:r>
            <a:r>
              <a:rPr lang="en-US" altLang="zh-CN" sz="3200" b="1" dirty="0">
                <a:latin typeface="宋体" panose="02010600030101010101" pitchFamily="2" charset="-122"/>
                <a:ea typeface="宋体" panose="02010600030101010101" pitchFamily="2" charset="-122"/>
              </a:rPr>
              <a:t>)</a:t>
            </a:r>
          </a:p>
          <a:p>
            <a:r>
              <a:rPr lang="zh-CN" altLang="en-US" sz="2400" b="1" dirty="0">
                <a:latin typeface="宋体" panose="02010600030101010101" pitchFamily="2" charset="-122"/>
                <a:ea typeface="宋体" panose="02010600030101010101" pitchFamily="2" charset="-122"/>
              </a:rPr>
              <a:t>    或</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谓孔子曰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子奚</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２</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不为政</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子曰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书</a:t>
            </a:r>
            <a:r>
              <a:rPr lang="en-US" altLang="zh-CN" sz="2400" b="1" dirty="0">
                <a:latin typeface="宋体" panose="02010600030101010101" pitchFamily="2" charset="-122"/>
                <a:ea typeface="宋体" panose="02010600030101010101" pitchFamily="2" charset="-122"/>
              </a:rPr>
              <a:t>» [ </a:t>
            </a:r>
            <a:r>
              <a:rPr lang="zh-CN" altLang="en-US" sz="2400" b="1" dirty="0">
                <a:latin typeface="宋体" panose="02010600030101010101" pitchFamily="2" charset="-122"/>
                <a:ea typeface="宋体" panose="02010600030101010101" pitchFamily="2" charset="-122"/>
              </a:rPr>
              <a:t>３</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云</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孝乎惟孝</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友于兄弟</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施</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４</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于有政</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是亦为政</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奚其为为政</a:t>
            </a:r>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不定代词</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疑问词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相当于“为什么”</a:t>
            </a:r>
            <a:r>
              <a:rPr lang="en-US" altLang="zh-CN" sz="2000" dirty="0">
                <a:latin typeface="宋体" panose="02010600030101010101" pitchFamily="2" charset="-122"/>
                <a:ea typeface="宋体" panose="02010600030101010101" pitchFamily="2" charset="-122"/>
              </a:rPr>
              <a:t>. </a:t>
            </a:r>
            <a:endParaRPr lang="en-US" altLang="zh-CN"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尚书</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一作施行讲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一作延及讲</a:t>
            </a:r>
            <a:r>
              <a:rPr lang="en-US" altLang="zh-CN" sz="2000" dirty="0" smtClean="0">
                <a:latin typeface="宋体" panose="02010600030101010101" pitchFamily="2" charset="-122"/>
                <a:ea typeface="宋体" panose="02010600030101010101" pitchFamily="2" charset="-122"/>
              </a:rPr>
              <a:t>.</a:t>
            </a:r>
          </a:p>
          <a:p>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a:t>
            </a:r>
            <a:r>
              <a:rPr lang="zh-CN" altLang="en-US" sz="2000" dirty="0">
                <a:latin typeface="宋体" panose="02010600030101010101" pitchFamily="2" charset="-122"/>
                <a:ea typeface="宋体" panose="02010600030101010101" pitchFamily="2" charset="-122"/>
              </a:rPr>
              <a:t>一章反映了孔子两方面的思想主张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国家政治以孝为本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孝父友兄的人才有资 格担当国家的官职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说明了孔子“德治”的思想主张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孔子从事教育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不仅是教授学生 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而且是通过对学生的教育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间接参与国家政治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这是他教育思想的实质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也是他为政 的一种形式</a:t>
            </a:r>
            <a:r>
              <a:rPr lang="en-US" altLang="zh-CN" sz="2000" dirty="0">
                <a:latin typeface="宋体" panose="02010600030101010101" pitchFamily="2" charset="-122"/>
                <a:ea typeface="宋体" panose="02010600030101010101" pitchFamily="2" charset="-122"/>
              </a:rPr>
              <a:t>. </a:t>
            </a:r>
          </a:p>
        </p:txBody>
      </p:sp>
      <p:sp>
        <p:nvSpPr>
          <p:cNvPr id="3" name="文本框 2"/>
          <p:cNvSpPr txBox="1"/>
          <p:nvPr/>
        </p:nvSpPr>
        <p:spPr>
          <a:xfrm>
            <a:off x="1302116" y="2685743"/>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302116" y="4009079"/>
            <a:ext cx="855345" cy="457200"/>
          </a:xfrm>
          <a:prstGeom prst="rect">
            <a:avLst/>
          </a:prstGeom>
          <a:noFill/>
        </p:spPr>
        <p:txBody>
          <a:bodyPr wrap="none" rtlCol="0">
            <a:spAutoFit/>
          </a:bodyPr>
          <a:lstStyle/>
          <a:p>
            <a:r>
              <a:rPr lang="zh-CN" altLang="en-US" sz="24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2340" y="898902"/>
            <a:ext cx="9287884" cy="4937760"/>
          </a:xfrm>
          <a:prstGeom prst="rect">
            <a:avLst/>
          </a:prstGeom>
          <a:noFill/>
        </p:spPr>
        <p:txBody>
          <a:bodyPr wrap="square" rtlCol="0">
            <a:spAutoFit/>
          </a:bodyPr>
          <a:lstStyle/>
          <a:p>
            <a:pPr algn="ct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十五</a:t>
            </a:r>
            <a:r>
              <a:rPr lang="en-US" altLang="zh-CN" sz="3200" b="1" dirty="0">
                <a:latin typeface="宋体" panose="02010600030101010101" pitchFamily="2" charset="-122"/>
                <a:ea typeface="宋体" panose="02010600030101010101" pitchFamily="2" charset="-122"/>
              </a:rPr>
              <a:t>) </a:t>
            </a:r>
            <a:endParaRPr lang="en-US" altLang="zh-CN" sz="3200" b="1" dirty="0" smtClean="0">
              <a:latin typeface="宋体" panose="02010600030101010101" pitchFamily="2" charset="-122"/>
              <a:ea typeface="宋体" panose="02010600030101010101" pitchFamily="2" charset="-122"/>
            </a:endParaRPr>
          </a:p>
          <a:p>
            <a:pPr algn="ctr"/>
            <a:endParaRPr lang="en-US" altLang="zh-CN" sz="3200" b="1"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    子</a:t>
            </a:r>
            <a:r>
              <a:rPr lang="zh-CN" altLang="en-US" sz="2400" b="1" dirty="0">
                <a:latin typeface="宋体" panose="02010600030101010101" pitchFamily="2" charset="-122"/>
                <a:ea typeface="宋体" panose="02010600030101010101" pitchFamily="2" charset="-122"/>
              </a:rPr>
              <a:t>曰</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人而无信</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不知其可也</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大车无 </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１</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小车无 </a:t>
            </a:r>
            <a:r>
              <a:rPr lang="en-US" altLang="zh-CN" sz="2400" b="1" baseline="30000" dirty="0" smtClean="0">
                <a:latin typeface="宋体" panose="02010600030101010101" pitchFamily="2" charset="-122"/>
                <a:ea typeface="宋体" panose="02010600030101010101" pitchFamily="2" charset="-122"/>
              </a:rPr>
              <a:t>[</a:t>
            </a:r>
            <a:r>
              <a:rPr lang="zh-CN" altLang="en-US" sz="2400" b="1" baseline="30000" dirty="0" smtClean="0">
                <a:latin typeface="宋体" panose="02010600030101010101" pitchFamily="2" charset="-122"/>
                <a:ea typeface="宋体" panose="02010600030101010101" pitchFamily="2" charset="-122"/>
              </a:rPr>
              <a:t>２</a:t>
            </a:r>
            <a:r>
              <a:rPr lang="en-US" altLang="zh-CN" sz="2400" b="1" baseline="30000"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其何以行之哉</a:t>
            </a:r>
            <a:r>
              <a:rPr lang="en-US" altLang="zh-CN" sz="2400" b="1" dirty="0">
                <a:latin typeface="宋体" panose="02010600030101010101" pitchFamily="2" charset="-122"/>
                <a:ea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rPr>
              <a:t>                       </a:t>
            </a:r>
            <a:r>
              <a:rPr lang="en-US" altLang="zh-CN" sz="2400" b="1" dirty="0" smtClean="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论语译注·为政篇</a:t>
            </a:r>
            <a:r>
              <a:rPr lang="en-US" altLang="zh-CN" sz="2400" b="1" dirty="0" smtClean="0">
                <a:latin typeface="宋体" panose="02010600030101010101" pitchFamily="2" charset="-122"/>
                <a:ea typeface="宋体" panose="02010600030101010101" pitchFamily="2" charset="-122"/>
              </a:rPr>
              <a:t>»</a:t>
            </a:r>
          </a:p>
          <a:p>
            <a:endParaRPr lang="en-US" altLang="zh-CN" sz="2400" b="1" dirty="0">
              <a:latin typeface="宋体" panose="02010600030101010101" pitchFamily="2" charset="-122"/>
              <a:ea typeface="宋体" panose="02010600030101010101" pitchFamily="2" charset="-122"/>
            </a:endParaRPr>
          </a:p>
          <a:p>
            <a:endParaRPr lang="en-US" altLang="zh-CN" sz="2400" b="1" dirty="0" smtClean="0">
              <a:latin typeface="宋体" panose="02010600030101010101" pitchFamily="2" charset="-122"/>
              <a:ea typeface="宋体" panose="02010600030101010101" pitchFamily="2" charset="-122"/>
            </a:endParaRPr>
          </a:p>
          <a:p>
            <a:endParaRPr lang="en-US" altLang="zh-CN" sz="2400" b="1" dirty="0">
              <a:latin typeface="宋体" panose="02010600030101010101" pitchFamily="2" charset="-122"/>
              <a:ea typeface="宋体" panose="02010600030101010101" pitchFamily="2" charset="-122"/>
            </a:endParaRPr>
          </a:p>
          <a:p>
            <a:r>
              <a:rPr lang="zh-CN" altLang="en-US" dirty="0"/>
              <a:t>　</a:t>
            </a:r>
            <a:r>
              <a:rPr lang="zh-CN" altLang="en-US" sz="2000" dirty="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音</a:t>
            </a:r>
            <a:r>
              <a:rPr lang="en-US" altLang="zh-CN" sz="2000" dirty="0">
                <a:latin typeface="宋体" panose="02010600030101010101" pitchFamily="2" charset="-122"/>
                <a:ea typeface="宋体" panose="02010600030101010101" pitchFamily="2" charset="-122"/>
              </a:rPr>
              <a:t>n í,</a:t>
            </a:r>
            <a:r>
              <a:rPr lang="zh-CN" altLang="en-US" sz="2000" dirty="0">
                <a:latin typeface="宋体" panose="02010600030101010101" pitchFamily="2" charset="-122"/>
                <a:ea typeface="宋体" panose="02010600030101010101" pitchFamily="2" charset="-122"/>
              </a:rPr>
              <a:t>古代大车车辕前面横木上的木销子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大车指的是牛车</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音</a:t>
            </a:r>
            <a:r>
              <a:rPr lang="en-US" altLang="zh-CN" sz="2000" dirty="0" err="1">
                <a:latin typeface="宋体" panose="02010600030101010101" pitchFamily="2" charset="-122"/>
                <a:ea typeface="宋体" panose="02010600030101010101" pitchFamily="2" charset="-122"/>
              </a:rPr>
              <a:t>yuè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古代小车车辕前面横木上的木销子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 和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车就不能走</a:t>
            </a:r>
            <a:r>
              <a:rPr lang="en-US" altLang="zh-CN" sz="2000"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endParaRPr lang="en-US" altLang="zh-CN" dirty="0"/>
          </a:p>
          <a:p>
            <a:endParaRPr lang="en-US" altLang="zh-CN" dirty="0" smtClean="0"/>
          </a:p>
          <a:p>
            <a:endParaRPr lang="zh-CN" altLang="en-US" dirty="0"/>
          </a:p>
          <a:p>
            <a:r>
              <a:rPr lang="zh-CN" altLang="en-US" dirty="0" smtClean="0"/>
              <a:t>        </a:t>
            </a:r>
            <a:r>
              <a:rPr lang="zh-CN" altLang="en-US" sz="2000" dirty="0" smtClean="0">
                <a:latin typeface="宋体" panose="02010600030101010101" pitchFamily="2" charset="-122"/>
                <a:ea typeface="宋体" panose="02010600030101010101" pitchFamily="2" charset="-122"/>
              </a:rPr>
              <a:t>信</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是儒家传统伦理准则之一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孔子认为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信是人立身处世的基点</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论语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中</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信的 含义有两种</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一是信任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即取得别人的信任</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二是对人讲信用</a:t>
            </a:r>
            <a:r>
              <a:rPr lang="en-US" altLang="zh-CN" sz="2000" dirty="0" smtClean="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p:txBody>
      </p:sp>
      <p:sp>
        <p:nvSpPr>
          <p:cNvPr id="3" name="文本框 2"/>
          <p:cNvSpPr txBox="1"/>
          <p:nvPr/>
        </p:nvSpPr>
        <p:spPr>
          <a:xfrm>
            <a:off x="1472340" y="2933716"/>
            <a:ext cx="792480" cy="457200"/>
          </a:xfrm>
          <a:prstGeom prst="rect">
            <a:avLst/>
          </a:prstGeom>
          <a:noFill/>
        </p:spPr>
        <p:txBody>
          <a:bodyPr wrap="none" rtlCol="0">
            <a:spAutoFit/>
          </a:bodyPr>
          <a:lstStyle/>
          <a:p>
            <a:r>
              <a:rPr lang="zh-CN" altLang="en-US" sz="2400" b="1" dirty="0" smtClean="0"/>
              <a:t>注释</a:t>
            </a:r>
          </a:p>
        </p:txBody>
      </p:sp>
      <p:sp>
        <p:nvSpPr>
          <p:cNvPr id="4" name="文本框 3"/>
          <p:cNvSpPr txBox="1"/>
          <p:nvPr/>
        </p:nvSpPr>
        <p:spPr>
          <a:xfrm>
            <a:off x="1409823" y="4486243"/>
            <a:ext cx="855345" cy="457200"/>
          </a:xfrm>
          <a:prstGeom prst="rect">
            <a:avLst/>
          </a:prstGeom>
          <a:noFill/>
        </p:spPr>
        <p:txBody>
          <a:bodyPr wrap="none" rtlCol="0">
            <a:spAutoFit/>
          </a:bodyPr>
          <a:lstStyle/>
          <a:p>
            <a:r>
              <a:rPr lang="zh-CN" altLang="en-US" sz="2400" b="1" dirty="0" smtClean="0"/>
              <a:t>评析</a:t>
            </a:r>
            <a:r>
              <a:rPr lang="zh-CN" altLang="en-US" dirty="0" smtClean="0"/>
              <a:t> </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18481" y="402955"/>
            <a:ext cx="5262979" cy="584775"/>
          </a:xfrm>
          <a:prstGeom prst="rect">
            <a:avLst/>
          </a:prstGeom>
          <a:noFill/>
        </p:spPr>
        <p:txBody>
          <a:bodyPr wrap="none" rtlCol="0">
            <a:spAutoFit/>
          </a:bodyPr>
          <a:lstStyle/>
          <a:p>
            <a:r>
              <a:rPr lang="zh-CN" altLang="en-US" dirty="0"/>
              <a:t> </a:t>
            </a:r>
            <a:r>
              <a:rPr lang="zh-CN" altLang="en-US" sz="3200" b="1" dirty="0" smtClean="0">
                <a:latin typeface="宋体" panose="02010600030101010101" pitchFamily="2" charset="-122"/>
                <a:ea typeface="宋体" panose="02010600030101010101" pitchFamily="2" charset="-122"/>
              </a:rPr>
              <a:t>史记</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项羽</a:t>
            </a:r>
            <a:r>
              <a:rPr lang="zh-CN" altLang="en-US" sz="3200" b="1" dirty="0">
                <a:latin typeface="宋体" panose="02010600030101010101" pitchFamily="2" charset="-122"/>
                <a:ea typeface="宋体" panose="02010600030101010101" pitchFamily="2" charset="-122"/>
              </a:rPr>
              <a:t>本纪</a:t>
            </a:r>
            <a:r>
              <a:rPr lang="en-US" altLang="zh-CN" sz="3200" b="1" baseline="30000" dirty="0" smtClean="0">
                <a:latin typeface="宋体" panose="02010600030101010101" pitchFamily="2" charset="-122"/>
                <a:ea typeface="宋体" panose="02010600030101010101" pitchFamily="2" charset="-122"/>
              </a:rPr>
              <a:t>[</a:t>
            </a:r>
            <a:r>
              <a:rPr lang="zh-CN" altLang="en-US" sz="3200" b="1" baseline="30000" dirty="0" smtClean="0">
                <a:latin typeface="宋体" panose="02010600030101010101" pitchFamily="2" charset="-122"/>
                <a:ea typeface="宋体" panose="02010600030101010101" pitchFamily="2" charset="-122"/>
              </a:rPr>
              <a:t>１</a:t>
            </a:r>
            <a:r>
              <a:rPr lang="en-US" altLang="zh-CN" sz="3200" b="1" baseline="30000" dirty="0">
                <a:latin typeface="宋体" panose="02010600030101010101" pitchFamily="2" charset="-122"/>
                <a:ea typeface="宋体" panose="02010600030101010101" pitchFamily="2" charset="-122"/>
              </a:rPr>
              <a:t>]</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节选</a:t>
            </a:r>
            <a:r>
              <a:rPr lang="en-US" altLang="zh-CN" sz="3200" b="1" dirty="0">
                <a:latin typeface="宋体" panose="02010600030101010101" pitchFamily="2" charset="-122"/>
                <a:ea typeface="宋体" panose="02010600030101010101" pitchFamily="2" charset="-122"/>
              </a:rPr>
              <a:t>) </a:t>
            </a:r>
            <a:endParaRPr lang="zh-CN" altLang="en-US" sz="3200" b="1" dirty="0">
              <a:latin typeface="宋体" panose="02010600030101010101" pitchFamily="2" charset="-122"/>
              <a:ea typeface="宋体" panose="02010600030101010101" pitchFamily="2" charset="-122"/>
            </a:endParaRPr>
          </a:p>
        </p:txBody>
      </p:sp>
      <p:sp>
        <p:nvSpPr>
          <p:cNvPr id="4" name="文本框 3"/>
          <p:cNvSpPr txBox="1"/>
          <p:nvPr/>
        </p:nvSpPr>
        <p:spPr>
          <a:xfrm>
            <a:off x="468836" y="948690"/>
            <a:ext cx="10979243" cy="5632311"/>
          </a:xfrm>
          <a:prstGeom prst="rect">
            <a:avLst/>
          </a:prstGeom>
          <a:noFill/>
        </p:spPr>
        <p:txBody>
          <a:bodyPr wrap="square" rtlCol="0">
            <a:spAutoFit/>
          </a:bodyPr>
          <a:lstStyle/>
          <a:p>
            <a:pPr algn="ctr"/>
            <a:r>
              <a:rPr lang="zh-CN" altLang="en-US" sz="2000" dirty="0">
                <a:latin typeface="宋体" panose="02010600030101010101" pitchFamily="2" charset="-122"/>
                <a:ea typeface="宋体" panose="02010600030101010101" pitchFamily="2" charset="-122"/>
              </a:rPr>
              <a:t>司马迁</a:t>
            </a:r>
          </a:p>
          <a:p>
            <a:r>
              <a:rPr lang="zh-CN" altLang="en-US" sz="2000" dirty="0" smtClean="0">
                <a:latin typeface="宋体" panose="02010600030101010101" pitchFamily="2" charset="-122"/>
                <a:ea typeface="宋体" panose="02010600030101010101" pitchFamily="2" charset="-122"/>
              </a:rPr>
              <a:t>      沛</a:t>
            </a:r>
            <a:r>
              <a:rPr lang="zh-CN" altLang="en-US" sz="2000" dirty="0">
                <a:latin typeface="宋体" panose="02010600030101010101" pitchFamily="2" charset="-122"/>
                <a:ea typeface="宋体" panose="02010600030101010101" pitchFamily="2" charset="-122"/>
              </a:rPr>
              <a:t>公军霸上</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２</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未得与项羽相见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沛公左司马曹无伤使人言于项羽曰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沛公欲王关 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使子婴</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珍宝尽有之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项羽大怒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旦日飨士卒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为击破沛公军</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４</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当是时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项羽兵四十万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在新丰鸿门</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５</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沛公兵十万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在霸上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范增说</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 公居山东时</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７</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贪于财货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好美姬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今入关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财物无所取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妇人无所幸</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８</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此其志不在小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吾令人望其气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９</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皆为龙虎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成五采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此天子气也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急击勿失</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楚左尹项伯者</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项羽季父也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素善留侯张良</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张良是时从沛公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项伯乃夜驰之 沛公军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私见张良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具告</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欲呼张良与俱去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毋从俱死也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臣为韩王 送沛公</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沛公今事有急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亡去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不可不语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良乃入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具告沛公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沛公大惊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为之奈何</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１４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张良曰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谁为大王为此计者</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１５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鲰生</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说我曰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距关毋内诸 侯</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１７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秦地可尽王也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故听之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料大王士卒足以当项王乎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沛公默然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固不 如也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且为之奈何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请往谓项伯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言沛公不敢背项王也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君安与项伯 有故</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秦时与臣游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项伯杀人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臣活之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今事有急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故幸来告良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孰与君少长</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长于臣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君为我呼入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吾得兄事之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２２</a:t>
            </a:r>
            <a:r>
              <a:rPr lang="en-US" altLang="zh-CN" sz="2000" baseline="30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项伯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项伯即入见沛公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沛公奉卮酒为寿</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２３</a:t>
            </a:r>
            <a:r>
              <a:rPr lang="en-US" altLang="zh-CN" sz="2000" baseline="30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约为婚姻</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吾入关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秋豪</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２５</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不敢有 所近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籍吏民</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封府库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而待将军</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所以遣将守关者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备他盗之出入与非常</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日夜望将军至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岂敢反乎</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愿伯具言臣不敢倍德</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２９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项伯许诺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谓沛公曰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旦日不可 不蚤自来谢项王</a:t>
            </a:r>
            <a:r>
              <a:rPr lang="en-US" altLang="zh-CN" sz="2000" baseline="30000" dirty="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沛</a:t>
            </a:r>
            <a:r>
              <a:rPr lang="zh-CN" altLang="en-US" sz="2000" dirty="0">
                <a:latin typeface="宋体" panose="02010600030101010101" pitchFamily="2" charset="-122"/>
                <a:ea typeface="宋体" panose="02010600030101010101" pitchFamily="2" charset="-122"/>
              </a:rPr>
              <a:t>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于是项伯复夜去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至军中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具以沛公言报项王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因言 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沛公不先破</a:t>
            </a:r>
            <a:r>
              <a:rPr lang="zh-CN" altLang="en-US" sz="2000" dirty="0" smtClean="0">
                <a:latin typeface="宋体" panose="02010600030101010101" pitchFamily="2" charset="-122"/>
                <a:ea typeface="宋体" panose="02010600030101010101" pitchFamily="2" charset="-122"/>
              </a:rPr>
              <a:t>关中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公岂敢入乎</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今人有大功而击之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不义也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不如因善遇之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 许诺</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2476" y="433954"/>
            <a:ext cx="11437748"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沛公旦日从百余骑来见项王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至鸿门</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谢</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３１</a:t>
            </a:r>
            <a:r>
              <a:rPr lang="en-US" altLang="zh-CN" sz="2000" baseline="30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臣与将军戮力</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３２</a:t>
            </a:r>
            <a:r>
              <a:rPr lang="en-US" altLang="zh-CN" sz="2000" baseline="30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而攻秦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将军战河 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臣战河南</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然不自意</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３３</a:t>
            </a:r>
            <a:r>
              <a:rPr lang="en-US" altLang="zh-CN" sz="2000" baseline="30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能先入关破秦</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得复见将军于此</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今者有小人之言</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令将军与臣有郤</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项王</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此沛公左司马曹无伤言之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籍何以至此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项羽即日因留沛公 与饮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项王、项伯东向坐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３５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亚父</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３６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南向坐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亚父者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范增也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沛公北向坐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张良西向 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范增数目项王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３７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举所佩玉玦以示之者三</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３８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项王默然不应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范增起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出召项 </a:t>
            </a:r>
            <a:r>
              <a:rPr lang="zh-CN" altLang="en-US" sz="2000" dirty="0" smtClean="0">
                <a:latin typeface="宋体" panose="02010600030101010101" pitchFamily="2" charset="-122"/>
                <a:ea typeface="宋体" panose="02010600030101010101" pitchFamily="2" charset="-122"/>
              </a:rPr>
              <a:t>庄</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３９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君王为人不忍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入前为寿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寿毕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请以剑舞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因击沛公于坐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杀之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不者</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若属</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皆且为所虏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庄则入为寿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寿毕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君王与沛公饮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军中无以为乐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请 以剑舞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项庄拔剑起舞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项伯亦拔剑起舞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常以身翼蔽</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庄不得击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于是</a:t>
            </a:r>
            <a:r>
              <a:rPr lang="zh-CN" altLang="en-US" sz="2000" dirty="0">
                <a:latin typeface="宋体" panose="02010600030101010101" pitchFamily="2" charset="-122"/>
                <a:ea typeface="宋体" panose="02010600030101010101" pitchFamily="2" charset="-122"/>
              </a:rPr>
              <a:t>张良至军门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见樊哙</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今日之事何如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甚急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今者项庄拔 剑舞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其意常在沛公也</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哙曰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此迫矣</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臣请入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与之同命</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哙即带剑拥</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盾入军 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交戟之卫士</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４９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欲止不内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樊哙侧其盾以撞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卫士仆地</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哙遂入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披帷</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西向立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瞋目</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视项王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头发上指</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目眦</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项王按剑而跽曰</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客何为者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沛公之参乘</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樊哙者也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壮士</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赐之卮酒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则与斗</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卮酒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哙拜谢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立 而饮之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赐之彘肩</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则与一生彘肩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樊哙覆其盾</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５９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加彘肩上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拔剑切 而啗</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壮士</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能复饮乎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臣死且不避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卮酒安足辞</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夫秦王有 虎狼之心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杀人如不能举</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刑人如恐不胜</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天下皆叛之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怀王与诸将约曰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先破秦 入咸阳者王之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今沛公先破秦入咸阳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毫毛不敢有所近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封闭宫室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还军霸上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以待大王 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故遣将守关者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备他盗出入与非常也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劳苦而功高如此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未有封侯之赏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而听细 说</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欲诛有功之人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此亡秦之续</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窃为大王不取也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项王未有以应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 从良坐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坐须臾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沛公起如厕</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因招樊哙出</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1926" y="991893"/>
            <a:ext cx="10910807"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沛</a:t>
            </a:r>
            <a:r>
              <a:rPr lang="zh-CN" altLang="en-US" sz="2000" dirty="0">
                <a:latin typeface="宋体" panose="02010600030101010101" pitchFamily="2" charset="-122"/>
                <a:ea typeface="宋体" panose="02010600030101010101" pitchFamily="2" charset="-122"/>
              </a:rPr>
              <a:t>公已出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项王使都尉陈平召沛公</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今者出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未辞也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为之奈何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 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大行不顾细谨</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大礼不辞小让</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６９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如今人方为刀俎</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我为鱼肉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何辞为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于是 遂去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乃令张良留谢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良问曰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大王来何操</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我持白璧一双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欲献项王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玉斗</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７２</a:t>
            </a:r>
            <a:r>
              <a:rPr lang="en-US" altLang="zh-CN" sz="2000" baseline="30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一双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欲与亚父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不敢献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公为我献之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谨诺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当是时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项王军在 鸿门下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沛公军在霸上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相去四十里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沛公则置</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车骑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脱身独骑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与樊哙、夏侯婴、靳 强、纪信等四人持剑盾步走</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从郦山</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道芷阳间行</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沛公谓张良曰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从此道至 吾军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不过二十里耳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度我至军中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公乃入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沛公已去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间至军中</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 公不胜杯杓</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７９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谨使臣良奉白璧一双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再拜献大王足下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玉斗一双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再拜奉大将 军</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足下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沛公安在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良曰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闻大王有意督过之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脱身独去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已至军矣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 王则受璧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置之坐上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亚父受玉斗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置之地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拔剑撞而破之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竖子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不足与谋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夺项王天下者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必沛公也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吾属今为之虏矣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沛公至军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立诛杀曹无伤</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居数日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项羽引兵西屠咸阳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杀秦降王子婴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烧秦宫室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火三月不灭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收其货宝妇女 而东</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人或说项王曰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关中阻山河</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四塞</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地肥饶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可都以霸</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项王见秦宫室 皆以</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烧残破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又心怀思欲东归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富贵不归故乡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如衣绣夜行</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谁知之者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说者 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人言楚人沐猴而冠</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８９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果然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烹</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９０</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说者</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13222" y="770021"/>
            <a:ext cx="5032147" cy="646331"/>
          </a:xfrm>
          <a:prstGeom prst="rect">
            <a:avLst/>
          </a:prstGeom>
          <a:noFill/>
        </p:spPr>
        <p:txBody>
          <a:bodyPr wrap="none" rtlCol="0">
            <a:spAutoFit/>
          </a:bodyPr>
          <a:lstStyle/>
          <a:p>
            <a:r>
              <a:rPr lang="zh-CN" altLang="en-US" sz="3600" dirty="0">
                <a:latin typeface="·宋体 (标题)"/>
              </a:rPr>
              <a:t>第一节　散文鉴赏导论 </a:t>
            </a:r>
          </a:p>
        </p:txBody>
      </p:sp>
      <p:sp>
        <p:nvSpPr>
          <p:cNvPr id="3" name="文本框 2"/>
          <p:cNvSpPr txBox="1"/>
          <p:nvPr/>
        </p:nvSpPr>
        <p:spPr>
          <a:xfrm>
            <a:off x="1195327" y="2036545"/>
            <a:ext cx="10306862" cy="374904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中国</a:t>
            </a:r>
            <a:r>
              <a:rPr lang="zh-CN" altLang="en-US" sz="2400" dirty="0">
                <a:latin typeface="宋体" panose="02010600030101010101" pitchFamily="2" charset="-122"/>
                <a:ea typeface="宋体" panose="02010600030101010101" pitchFamily="2" charset="-122"/>
              </a:rPr>
              <a:t>散文具有悠久的历史</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先秦的散文分为历史散文与诸子散文两个部分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历史散文 是在史官文化传统的基础上渐进产生并成熟起来的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历史散文的发展大体上可分为三个阶段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第一阶段以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尚书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春秋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尚书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是我国最早的一部历史文献汇编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在中国 古代散文史上具有奠基的意义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孔子编著的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春秋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是我国第一部编年体断代史</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是编年体 史书之祖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其体例和“笔法”对后世散文都产生了经典式的影响</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第二阶段以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左传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国 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左传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是我国第一部记事详备的编年体史书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也是先秦历史散文中思想性和艺 术性最为突出的著作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国语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是我国最早的一部国别体史书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是由各国的史料汇集而成</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第三阶段以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战国策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战国策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也是一部国别体史书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主要记叙的是战国时期谋臣策士们的言行</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29518" y="1260883"/>
            <a:ext cx="9818760" cy="37490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项</a:t>
            </a:r>
            <a:r>
              <a:rPr lang="zh-CN" altLang="en-US" sz="2000" dirty="0">
                <a:latin typeface="宋体" panose="02010600030101010101" pitchFamily="2" charset="-122"/>
                <a:ea typeface="宋体" panose="02010600030101010101" pitchFamily="2" charset="-122"/>
              </a:rPr>
              <a:t>王使人致命</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怀王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怀王曰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如约</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乃尊怀王为义</a:t>
            </a:r>
            <a:r>
              <a:rPr lang="zh-CN" altLang="en-US" sz="2000" dirty="0" smtClean="0">
                <a:latin typeface="宋体" panose="02010600030101010101" pitchFamily="2" charset="-122"/>
                <a:ea typeface="宋体" panose="02010600030101010101" pitchFamily="2" charset="-122"/>
              </a:rPr>
              <a:t>帝</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９３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项王欲自王</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先王诸</a:t>
            </a:r>
            <a:r>
              <a:rPr lang="zh-CN" altLang="en-US" sz="2000" dirty="0">
                <a:latin typeface="宋体" panose="02010600030101010101" pitchFamily="2" charset="-122"/>
                <a:ea typeface="宋体" panose="02010600030101010101" pitchFamily="2" charset="-122"/>
              </a:rPr>
              <a:t>将相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天下初发难时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假立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诸侯后以伐秦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然身被坚执锐首事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暴露于野 三年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灭秦定天下者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皆将相诸君与之籍之力也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义帝虽</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故当</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分其地而王 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诸将皆曰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乃分天下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立诸将为侯王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故立沛公为汉王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项王自立 为西楚霸王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９９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王九郡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都彭城</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汉</a:t>
            </a:r>
            <a:r>
              <a:rPr lang="zh-CN" altLang="en-US" sz="2000" dirty="0">
                <a:latin typeface="宋体" panose="02010600030101010101" pitchFamily="2" charset="-122"/>
                <a:ea typeface="宋体" panose="02010600030101010101" pitchFamily="2" charset="-122"/>
              </a:rPr>
              <a:t>五年</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汉王乃追项王</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项</a:t>
            </a:r>
            <a:r>
              <a:rPr lang="zh-CN" altLang="en-US" sz="2000" dirty="0">
                <a:latin typeface="宋体" panose="02010600030101010101" pitchFamily="2" charset="-122"/>
                <a:ea typeface="宋体" panose="02010600030101010101" pitchFamily="2" charset="-122"/>
              </a:rPr>
              <a:t>王军壁垓下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兵少食尽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汉军及诸侯兵围之数 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夜闻汉军四面皆楚歌</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项王乃大惊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汉皆已得楚乎</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是何楚人之多也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 则夜起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饮帐中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有美人名虞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常幸从</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骏马名骓</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常骑之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于是项王乃悲歌忼 慨</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１０５</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自为诗曰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力拔山兮气盖世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时不利兮骓不逝</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骓不逝兮可奈何</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虞兮虞兮 奈若何</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歌数阕</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美人和之</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１０９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项王泣数行下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左右皆泣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莫能仰视</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5944" y="402954"/>
            <a:ext cx="11329261"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于是</a:t>
            </a:r>
            <a:r>
              <a:rPr lang="zh-CN" altLang="en-US" sz="2000" dirty="0">
                <a:latin typeface="宋体" panose="02010600030101010101" pitchFamily="2" charset="-122"/>
                <a:ea typeface="宋体" panose="02010600030101010101" pitchFamily="2" charset="-122"/>
              </a:rPr>
              <a:t>项王乃上马骑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麾下壮士骑从者八百余人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直夜溃围南出</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驰走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平明</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汉军乃觉之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令骑将灌婴</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以五千骑追之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项王渡淮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骑能属者</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百余人耳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项王至 阴陵</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迷失道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问一田父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田父绐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１１５</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乃陷大泽</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以故汉追及之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项王乃复引兵而东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至东城</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乃有二十八骑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汉骑追者数千人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项王自度不得脱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 其骑曰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吾起兵至今八岁矣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身</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七十余战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所当者破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所击者服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未尝败北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遂霸有天 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然今卒</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１１９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困于此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此天之亡我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非战之罪也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今日固决死</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愿为诸君快战</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必三胜之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为诸君溃围、斩将、刈旗</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令诸君知天亡我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非战之罪也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乃分其骑以为四 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汉军围之数重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项王谓其骑曰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吾为公取彼一将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令四面骑驰下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期山东为 三处</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于是</a:t>
            </a:r>
            <a:r>
              <a:rPr lang="zh-CN" altLang="en-US" sz="2000" dirty="0">
                <a:latin typeface="宋体" panose="02010600030101010101" pitchFamily="2" charset="-122"/>
                <a:ea typeface="宋体" panose="02010600030101010101" pitchFamily="2" charset="-122"/>
              </a:rPr>
              <a:t>项王大呼驰下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汉军皆披靡</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遂斩汉一将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赤泉侯</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１２５</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为骑将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追项王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项王瞋目而叱之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赤泉侯人马俱惊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辟易</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数里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与其骑会为三处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汉军不知 项王所在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乃分军为三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复围之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项王乃驰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复斩汉一都尉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杀数十百人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复聚其骑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亡其 两骑耳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乃谓其骑曰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骑皆伏</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如大王言</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于于是项王乃欲东渡乌江</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１２８</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乌江亭长舣船待</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１２９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谓项王曰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江东虽小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地方千 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众数十万人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亦足王也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愿大王急渡</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今独臣有船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无以渡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项王笑曰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 之亡我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我何渡为</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且籍与江东子弟八千人渡江而西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今无一人还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纵江东父兄怜而 王我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我何面目见之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纵彼不言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籍独不愧于心乎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乃谓亭长曰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吾知公长者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吾骑此 马五岁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所当无敌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尝一日行千里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不忍杀之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以赐公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乃令骑皆下马步行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持短兵</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接 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独籍所杀汉军数百人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项王身亦被十余创</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顾见汉骑司马吕马童</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若非 吾故人</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１３４</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马童面</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１３５</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指王翳曰</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１３６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此</a:t>
            </a:r>
            <a:r>
              <a:rPr lang="zh-CN" altLang="en-US" sz="2000" dirty="0">
                <a:latin typeface="宋体" panose="02010600030101010101" pitchFamily="2" charset="-122"/>
                <a:ea typeface="宋体" panose="02010600030101010101" pitchFamily="2" charset="-122"/>
              </a:rPr>
              <a:t>项王也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项王乃曰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吾闻汉购我头千 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邑万户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吾为汝德</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１３７</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乃自刎而死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王</a:t>
            </a:r>
            <a:r>
              <a:rPr lang="zh-CN" altLang="en-US" sz="2000" dirty="0" smtClean="0">
                <a:latin typeface="宋体" panose="02010600030101010101" pitchFamily="2" charset="-122"/>
                <a:ea typeface="宋体" panose="02010600030101010101" pitchFamily="2" charset="-122"/>
              </a:rPr>
              <a:t>翳取</a:t>
            </a:r>
            <a:r>
              <a:rPr lang="zh-CN" altLang="en-US" sz="2000" dirty="0">
                <a:latin typeface="宋体" panose="02010600030101010101" pitchFamily="2" charset="-122"/>
                <a:ea typeface="宋体" panose="02010600030101010101" pitchFamily="2" charset="-122"/>
              </a:rPr>
              <a:t>其头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余骑相蹂践争项王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相杀者数十 人</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太</a:t>
            </a:r>
            <a:r>
              <a:rPr lang="zh-CN" altLang="en-US" sz="2000" dirty="0">
                <a:latin typeface="宋体" panose="02010600030101010101" pitchFamily="2" charset="-122"/>
                <a:ea typeface="宋体" panose="02010600030101010101" pitchFamily="2" charset="-122"/>
              </a:rPr>
              <a:t>史公</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吾闻之周生</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１３９</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510" y="1561217"/>
            <a:ext cx="9973452" cy="2529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太</a:t>
            </a:r>
            <a:r>
              <a:rPr lang="zh-CN" altLang="en-US" sz="2000" dirty="0">
                <a:latin typeface="宋体" panose="02010600030101010101" pitchFamily="2" charset="-122"/>
                <a:ea typeface="宋体" panose="02010600030101010101" pitchFamily="2" charset="-122"/>
              </a:rPr>
              <a:t>史公</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吾闻之周生</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１３９</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舜目盖重瞳子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又闻项羽亦重瞳子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羽岂其</a:t>
            </a:r>
            <a:r>
              <a:rPr lang="zh-CN" altLang="en-US" sz="2000" dirty="0" smtClean="0">
                <a:latin typeface="宋体" panose="02010600030101010101" pitchFamily="2" charset="-122"/>
                <a:ea typeface="宋体" panose="02010600030101010101" pitchFamily="2" charset="-122"/>
              </a:rPr>
              <a:t>苗裔</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１４１</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邪</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何兴之暴</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１４２</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夫秦失其政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陈涉首</a:t>
            </a:r>
            <a:r>
              <a:rPr lang="zh-CN" altLang="en-US" sz="2000" dirty="0" smtClean="0">
                <a:latin typeface="宋体" panose="02010600030101010101" pitchFamily="2" charset="-122"/>
                <a:ea typeface="宋体" panose="02010600030101010101" pitchFamily="2" charset="-122"/>
              </a:rPr>
              <a:t>难</a:t>
            </a:r>
            <a:r>
              <a:rPr lang="en-US" altLang="zh-CN" sz="2000" baseline="30000" dirty="0" smtClean="0">
                <a:latin typeface="宋体" panose="02010600030101010101" pitchFamily="2" charset="-122"/>
                <a:ea typeface="宋体" panose="02010600030101010101" pitchFamily="2" charset="-122"/>
              </a:rPr>
              <a:t>[ </a:t>
            </a:r>
            <a:r>
              <a:rPr lang="zh-CN" altLang="en-US" sz="2000" baseline="30000" dirty="0" smtClean="0">
                <a:latin typeface="宋体" panose="02010600030101010101" pitchFamily="2" charset="-122"/>
                <a:ea typeface="宋体" panose="02010600030101010101" pitchFamily="2" charset="-122"/>
              </a:rPr>
              <a:t>１４３</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豪杰蜂起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相与并争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不可胜数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然羽非有尺寸</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乘势起陇亩</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１４５</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遂将五诸侯灭秦</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１４６</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分裂天下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而封王 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政</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１４７</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由羽出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号为霸王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位</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１４８</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虽不终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近古以来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未尝有也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及羽背关怀楚</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１４９</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a:t>
            </a:r>
            <a:r>
              <a:rPr lang="zh-CN" altLang="en-US" sz="2000" dirty="0" smtClean="0">
                <a:latin typeface="宋体" panose="02010600030101010101" pitchFamily="2" charset="-122"/>
                <a:ea typeface="宋体" panose="02010600030101010101" pitchFamily="2" charset="-122"/>
              </a:rPr>
              <a:t>逐</a:t>
            </a:r>
            <a:r>
              <a:rPr lang="zh-CN" altLang="en-US" sz="2000" dirty="0">
                <a:latin typeface="宋体" panose="02010600030101010101" pitchFamily="2" charset="-122"/>
                <a:ea typeface="宋体" panose="02010600030101010101" pitchFamily="2" charset="-122"/>
              </a:rPr>
              <a:t>义帝而自立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怨王侯叛己</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１５０</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难矣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自矜功伐</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１５１</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奋其私智而不师古</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１５２</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谓霸王之 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欲以力征</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１５３</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经营天下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五年卒亡其国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身死东城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尚不觉寤</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１５４</a:t>
            </a:r>
            <a:r>
              <a:rPr lang="en-US" altLang="zh-CN" sz="2000" baseline="30000" dirty="0" smtClean="0">
                <a:latin typeface="宋体" panose="02010600030101010101" pitchFamily="2" charset="-122"/>
                <a:ea typeface="宋体" panose="02010600030101010101" pitchFamily="2" charset="-122"/>
              </a:rPr>
              <a:t>]</a:t>
            </a:r>
            <a:r>
              <a:rPr lang="zh-CN" altLang="en-US" sz="2000" baseline="30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而不自责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过</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１５５</a:t>
            </a:r>
            <a:r>
              <a:rPr lang="en-US" altLang="zh-CN" sz="2000" baseline="30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乃引</a:t>
            </a:r>
            <a:r>
              <a:rPr lang="en-US" altLang="zh-CN" sz="2000" baseline="30000" dirty="0">
                <a:latin typeface="宋体" panose="02010600030101010101" pitchFamily="2" charset="-122"/>
                <a:ea typeface="宋体" panose="02010600030101010101" pitchFamily="2" charset="-122"/>
              </a:rPr>
              <a:t>[ </a:t>
            </a:r>
            <a:r>
              <a:rPr lang="zh-CN" altLang="en-US" sz="2000" baseline="30000" dirty="0">
                <a:latin typeface="宋体" panose="02010600030101010101" pitchFamily="2" charset="-122"/>
                <a:ea typeface="宋体" panose="02010600030101010101" pitchFamily="2" charset="-122"/>
              </a:rPr>
              <a:t>１５６</a:t>
            </a:r>
            <a:r>
              <a:rPr lang="en-US" altLang="zh-CN" sz="2000" baseline="30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天亡我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非用兵之罪也”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岂不谬哉</a:t>
            </a:r>
            <a:r>
              <a:rPr lang="en-US" altLang="zh-CN" sz="20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2922" y="356462"/>
            <a:ext cx="10430359" cy="6247864"/>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史记􀅰项羽本纪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司马迁撰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韩兆琦主译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中华书局２００８年版</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驻扎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霸上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即灞水以西的白鹿原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在今陕西长安县东</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秦二世胡亥的侄子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被赵高立为秦王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后降刘邦</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旦日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明早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飨</a:t>
            </a:r>
            <a:r>
              <a:rPr lang="en-US" altLang="zh-CN" sz="2000" dirty="0">
                <a:latin typeface="宋体" panose="02010600030101010101" pitchFamily="2" charset="-122"/>
                <a:ea typeface="宋体" panose="02010600030101010101" pitchFamily="2" charset="-122"/>
              </a:rPr>
              <a:t>( x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ǎng</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犒赏酒食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准备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在今陕西临潼县东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鸿门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山坡名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在新丰东十七里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今名项王营</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shu</a:t>
            </a:r>
            <a:r>
              <a:rPr lang="en-US" altLang="zh-CN" sz="2000" dirty="0">
                <a:latin typeface="宋体" panose="02010600030101010101" pitchFamily="2" charset="-122"/>
                <a:ea typeface="宋体" panose="02010600030101010101" pitchFamily="2" charset="-122"/>
              </a:rPr>
              <a:t> ì):</a:t>
            </a:r>
            <a:r>
              <a:rPr lang="zh-CN" altLang="en-US" sz="2000" dirty="0">
                <a:latin typeface="宋体" panose="02010600030101010101" pitchFamily="2" charset="-122"/>
                <a:ea typeface="宋体" panose="02010600030101010101" pitchFamily="2" charset="-122"/>
              </a:rPr>
              <a:t>劝说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游说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山东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泛指战国时六国之地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因在崤山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今河南洛宁县西北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亲近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宠爱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头上的云气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古人迷信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认为通过观察某人头上的云气可以推断其祸福吉 凶</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楚官名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辅佐令尹的官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项羽的族叔</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交好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本为韩国人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祖、父皆任韩相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韩灭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张良欲 报仇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陈涉起义后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聚众响应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不久归属刘邦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为刘邦的主要谋士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后封留侯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秦县名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在今江苏沛县东南</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具告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详细告诉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为韩王送沛公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张良曾劝说项梁立韩公子成为韩王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自己做韩相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后来刘邦使 韩王成留守阳翟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今河南禹县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张良奉韩王命随同刘邦一道西入武关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故有此言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韩王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指韩王成</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为之奈何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对这件事怎么办</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前一个“为”是替、给的意思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后一个“为”是出、制定的意思</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鲰</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zōu</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浅陋无知的小人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一说人名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把守的意思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函谷关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放进</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5430" y="464949"/>
            <a:ext cx="41866030" cy="6247864"/>
          </a:xfrm>
          <a:prstGeom prst="rect">
            <a:avLst/>
          </a:prstGeom>
          <a:noFill/>
        </p:spPr>
        <p:txBody>
          <a:bodyPr wrap="square" rtlCol="0">
            <a:spAutoFit/>
          </a:bodyPr>
          <a:lstStyle/>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旧谊</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活之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使之活</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孰与君少长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项伯和你的年纪相比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谁大谁小</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兄事之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以兄长的礼节对待他</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通“邀”</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卮</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zh</a:t>
            </a:r>
            <a:r>
              <a:rPr lang="en-US" altLang="zh-CN" sz="2000" dirty="0">
                <a:latin typeface="宋体" panose="02010600030101010101" pitchFamily="2" charset="-122"/>
                <a:ea typeface="宋体" panose="02010600030101010101" pitchFamily="2" charset="-122"/>
              </a:rPr>
              <a:t> ī):</a:t>
            </a:r>
            <a:r>
              <a:rPr lang="zh-CN" altLang="en-US" sz="2000" dirty="0">
                <a:latin typeface="宋体" panose="02010600030101010101" pitchFamily="2" charset="-122"/>
                <a:ea typeface="宋体" panose="02010600030101010101" pitchFamily="2" charset="-122"/>
              </a:rPr>
              <a:t>盛酒的器皿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祝寿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约为婚姻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约定结为姻亲</a:t>
            </a:r>
            <a:r>
              <a:rPr lang="en-US" altLang="zh-CN" sz="2000" dirty="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秋豪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鸟兽在秋天新生的绒毛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比喻非常细小的事物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通“毫”</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登记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吏民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官吏和人民</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指项羽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意外的变故</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倍德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忘恩负义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背叛、忘记</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道歉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谢罪</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谢罪</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戮力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合力</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不自意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自己没料想到</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郤</a:t>
            </a:r>
            <a:r>
              <a:rPr lang="en-US" altLang="zh-CN" sz="2000" dirty="0">
                <a:latin typeface="宋体" panose="02010600030101010101" pitchFamily="2" charset="-122"/>
                <a:ea typeface="宋体" panose="02010600030101010101" pitchFamily="2" charset="-122"/>
              </a:rPr>
              <a:t>( x ì):</a:t>
            </a:r>
            <a:r>
              <a:rPr lang="zh-CN" altLang="en-US" sz="2000" dirty="0">
                <a:latin typeface="宋体" panose="02010600030101010101" pitchFamily="2" charset="-122"/>
                <a:ea typeface="宋体" panose="02010600030101010101" pitchFamily="2" charset="-122"/>
              </a:rPr>
              <a:t>通“隙”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嫌隙</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东向坐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面向东坐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秦汉时室内以面向东坐为上位</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亚父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仅次于父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这是项羽对范增的尊称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数</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shuò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名词用作动词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以目示意的意思</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玦</a:t>
            </a:r>
            <a:r>
              <a:rPr lang="en-US" altLang="zh-CN" sz="2000" dirty="0">
                <a:latin typeface="宋体" panose="02010600030101010101" pitchFamily="2" charset="-122"/>
                <a:ea typeface="宋体" panose="02010600030101010101" pitchFamily="2" charset="-122"/>
              </a:rPr>
              <a:t>( j </a:t>
            </a:r>
            <a:r>
              <a:rPr lang="en-US" altLang="zh-CN" sz="2000" dirty="0" err="1">
                <a:latin typeface="宋体" panose="02010600030101010101" pitchFamily="2" charset="-122"/>
                <a:ea typeface="宋体" panose="02010600030101010101" pitchFamily="2" charset="-122"/>
              </a:rPr>
              <a:t>ué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玉器名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环形有缺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借以表示决断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这是暗示项羽下决心杀刘邦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项羽的堂弟</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1927" y="542441"/>
            <a:ext cx="10554345" cy="5909310"/>
          </a:xfrm>
          <a:prstGeom prst="rect">
            <a:avLst/>
          </a:prstGeom>
          <a:noFill/>
        </p:spPr>
        <p:txBody>
          <a:bodyPr wrap="square" rtlCol="0">
            <a:spAutoFit/>
          </a:bodyPr>
          <a:lstStyle/>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你</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乘机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座位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你们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翼蔽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像鸟张开翅膀一样遮挡住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樊哙</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kuà</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原以屠狗为业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随刘邦起义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屡立战功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刘邦建汉后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曾任汉左 丞相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封舞阳侯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其意常在沛公也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他的目的在于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杀死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与之同命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和他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拼命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抱</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交戟之士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交叉持戟的门卫</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仆地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跌倒在地上</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披帷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掀开帷帐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瞋目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睁大眼睛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这是发怒的表情</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向上竖直</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眦</a:t>
            </a:r>
            <a:r>
              <a:rPr lang="en-US" altLang="zh-CN" sz="2000" dirty="0">
                <a:latin typeface="宋体" panose="02010600030101010101" pitchFamily="2" charset="-122"/>
                <a:ea typeface="宋体" panose="02010600030101010101" pitchFamily="2" charset="-122"/>
              </a:rPr>
              <a:t>( z ì):</a:t>
            </a:r>
            <a:r>
              <a:rPr lang="zh-CN" altLang="en-US" sz="2000" dirty="0">
                <a:latin typeface="宋体" panose="02010600030101010101" pitchFamily="2" charset="-122"/>
                <a:ea typeface="宋体" panose="02010600030101010101" pitchFamily="2" charset="-122"/>
              </a:rPr>
              <a:t>眼眶</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用手握着剑柄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跽</a:t>
            </a:r>
            <a:r>
              <a:rPr lang="en-US" altLang="zh-CN" sz="2000" dirty="0">
                <a:latin typeface="宋体" panose="02010600030101010101" pitchFamily="2" charset="-122"/>
                <a:ea typeface="宋体" panose="02010600030101010101" pitchFamily="2" charset="-122"/>
              </a:rPr>
              <a:t>( j ì):</a:t>
            </a:r>
            <a:r>
              <a:rPr lang="zh-CN" altLang="en-US" sz="2000" dirty="0">
                <a:latin typeface="宋体" panose="02010600030101010101" pitchFamily="2" charset="-122"/>
                <a:ea typeface="宋体" panose="02010600030101010101" pitchFamily="2" charset="-122"/>
              </a:rPr>
              <a:t>长跪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古人席地而坐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两膝着地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两股贴脚跟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股 不着脚跟为跪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而挺腰耸身叫跽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这是一种便于应变的姿势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参乘</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shèng</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即骖乘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坐在车右负责护卫的人</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2956" y="302359"/>
            <a:ext cx="10936585" cy="655564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容量单位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十升为一斗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十斗为一石</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彘</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zh</a:t>
            </a:r>
            <a:r>
              <a:rPr lang="en-US" altLang="zh-CN" sz="2000" dirty="0">
                <a:latin typeface="宋体" panose="02010600030101010101" pitchFamily="2" charset="-122"/>
                <a:ea typeface="宋体" panose="02010600030101010101" pitchFamily="2" charset="-122"/>
              </a:rPr>
              <a:t> ì)</a:t>
            </a:r>
            <a:r>
              <a:rPr lang="zh-CN" altLang="en-US" sz="2000" dirty="0">
                <a:latin typeface="宋体" panose="02010600030101010101" pitchFamily="2" charset="-122"/>
                <a:ea typeface="宋体" panose="02010600030101010101" pitchFamily="2" charset="-122"/>
              </a:rPr>
              <a:t>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猪前腿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覆其盾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把盾牌反过来</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啗</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dàn</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大口地吃</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细说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小人的谗言</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亡秦之续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意思是重蹈亡秦的覆辙</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从良坐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在张良身边坐下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上厕所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武官名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比将军略低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阳武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今河南兰考县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当时在项羽手下做都 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第二年归附刘邦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为谋士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汉建国后封曲阳侯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曾任丞相</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做大事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细谨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细枝末节</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避忌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责备</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俎</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砧板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这里是携带的意思</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玉斗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玉制的酒具</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恰逢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适逢</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丢弃</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夏侯婴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沛人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从刘邦起义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被封为汝阴侯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靳强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刘邦部属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后封汾阳侯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纪信</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刘邦部将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后被项羽烧死</a:t>
            </a:r>
            <a:r>
              <a:rPr lang="en-US" altLang="zh-CN" dirty="0"/>
              <a:t>. </a:t>
            </a:r>
            <a:endParaRPr lang="zh-CN" alt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8936" y="557939"/>
            <a:ext cx="12752209" cy="5909310"/>
          </a:xfrm>
          <a:prstGeom prst="rect">
            <a:avLst/>
          </a:prstGeom>
          <a:noFill/>
        </p:spPr>
        <p:txBody>
          <a:bodyPr wrap="none" rtlCol="0">
            <a:spAutoFit/>
          </a:bodyPr>
          <a:lstStyle/>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郦山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即骊山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取道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芷阳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秦县名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汉改名霸陵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在今西安市东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间行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抄小路走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间至军中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由小道回到军中</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不胜杯杓</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sháo</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不胜酒力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禁不起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杯杓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这里为酒的代称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勺子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取酒用具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大将军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指范增</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督过之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责备、怪罪他</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竖子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对人的一种蔑称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这里明指项庄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暗指项羽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向东</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阻山河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以山河为险阻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指关中四面可以扼守的险要关隘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关中东有函谷关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西有散关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南有武 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北有萧关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合称“四塞”</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都以霸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建都而成就霸业</a:t>
            </a:r>
            <a:r>
              <a:rPr lang="en-US" altLang="zh-CN" sz="2000" dirty="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通“已”</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衣绣夜行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穿着锦绣衣服在夜里行路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比喻富贵荣华不</a:t>
            </a:r>
            <a:r>
              <a:rPr lang="zh-CN" altLang="en-US" sz="2000" dirty="0" smtClean="0">
                <a:latin typeface="宋体" panose="02010600030101010101" pitchFamily="2" charset="-122"/>
                <a:ea typeface="宋体" panose="02010600030101010101" pitchFamily="2" charset="-122"/>
              </a:rPr>
              <a:t>外露</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沐猴而冠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猴子戴帽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比喻虚有仪表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这里讥笑项羽看上去轰轰烈烈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其实不能 成大事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沐猴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猕猴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煮</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致命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按照约定</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义帝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即“假帝”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仅是名义的帝王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假立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名义上推立</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6275" y="490220"/>
            <a:ext cx="10901680" cy="6187440"/>
          </a:xfrm>
          <a:prstGeom prst="rect">
            <a:avLst/>
          </a:prstGeom>
          <a:noFill/>
        </p:spPr>
        <p:txBody>
          <a:bodyPr wrap="square" rtlCol="0">
            <a:spAutoFit/>
          </a:bodyPr>
          <a:lstStyle/>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披坚执锐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穿上铠甲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拿起武器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首先起事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尽管</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本来应当</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项羽所封的刘邦的王号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辖巴、蜀、汉中三郡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包括今四川东部、西部及陕 西南郑及湖北西北部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西楚霸王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项羽自封的王号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当时彭城一带称西楚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项羽定都彭城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霸王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诸侯 盟主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汉五年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即公元前２０２年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安营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垓下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故址在今安徽灵璧县东南</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楚歌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这里指唱楚地的乐歌</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幸从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受到宠幸而跟随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骓</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zhu</a:t>
            </a:r>
            <a:r>
              <a:rPr lang="en-US" altLang="zh-CN" sz="2000" dirty="0">
                <a:latin typeface="宋体" panose="02010600030101010101" pitchFamily="2" charset="-122"/>
                <a:ea typeface="宋体" panose="02010600030101010101" pitchFamily="2" charset="-122"/>
              </a:rPr>
              <a:t> ī):</a:t>
            </a:r>
            <a:r>
              <a:rPr lang="zh-CN" altLang="en-US" sz="2000" dirty="0">
                <a:latin typeface="宋体" panose="02010600030101010101" pitchFamily="2" charset="-122"/>
                <a:ea typeface="宋体" panose="02010600030101010101" pitchFamily="2" charset="-122"/>
              </a:rPr>
              <a:t>毛色青白相间的马</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忼慨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即慷慨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这里有悲愤激昂之意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指被围困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不能向前跑</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奈若何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把你怎么办</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数阕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几遍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曲终叫阕</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和之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作诗与项羽唱和</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突破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冲破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天亮时</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灌婴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后封颍阴侯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骑能属者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能跟从项羽的骑兵</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6909" y="371959"/>
            <a:ext cx="10700365" cy="6247864"/>
          </a:xfrm>
          <a:prstGeom prst="rect">
            <a:avLst/>
          </a:prstGeom>
          <a:noFill/>
        </p:spPr>
        <p:txBody>
          <a:bodyPr wrap="none" rtlCol="0">
            <a:spAutoFit/>
          </a:bodyPr>
          <a:lstStyle/>
          <a:p>
            <a:pPr lvl="0"/>
            <a:r>
              <a:rPr lang="en-US" altLang="zh-CN" sz="2000" dirty="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１１４</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阴陵</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地名</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在今安徽定远县西北</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１１５</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绐</a:t>
            </a:r>
            <a:r>
              <a:rPr lang="en-US" altLang="zh-CN" sz="2000" dirty="0">
                <a:solidFill>
                  <a:prstClr val="black"/>
                </a:solidFill>
                <a:latin typeface="宋体" panose="02010600030101010101" pitchFamily="2" charset="-122"/>
                <a:ea typeface="宋体" panose="02010600030101010101" pitchFamily="2" charset="-122"/>
              </a:rPr>
              <a:t>( </a:t>
            </a:r>
            <a:r>
              <a:rPr lang="en-US" altLang="zh-CN" sz="2000" dirty="0" err="1">
                <a:solidFill>
                  <a:prstClr val="black"/>
                </a:solidFill>
                <a:latin typeface="宋体" panose="02010600030101010101" pitchFamily="2" charset="-122"/>
                <a:ea typeface="宋体" panose="02010600030101010101" pitchFamily="2" charset="-122"/>
              </a:rPr>
              <a:t>dà</a:t>
            </a:r>
            <a:r>
              <a:rPr lang="en-US" altLang="zh-CN" sz="2000" dirty="0">
                <a:solidFill>
                  <a:prstClr val="black"/>
                </a:solidFill>
                <a:latin typeface="宋体" panose="02010600030101010101" pitchFamily="2" charset="-122"/>
                <a:ea typeface="宋体" panose="02010600030101010101" pitchFamily="2" charset="-122"/>
              </a:rPr>
              <a:t> </a:t>
            </a:r>
            <a:r>
              <a:rPr lang="en-US" altLang="zh-CN" sz="2000" dirty="0" err="1">
                <a:solidFill>
                  <a:prstClr val="black"/>
                </a:solidFill>
                <a:latin typeface="宋体" panose="02010600030101010101" pitchFamily="2" charset="-122"/>
                <a:ea typeface="宋体" panose="02010600030101010101" pitchFamily="2" charset="-122"/>
              </a:rPr>
              <a:t>i</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哄骗</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１１６</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泽</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沼泽地</a:t>
            </a:r>
            <a:r>
              <a:rPr lang="en-US" altLang="zh-CN" sz="2000" dirty="0">
                <a:solidFill>
                  <a:prstClr val="black"/>
                </a:solidFill>
                <a:latin typeface="宋体" panose="02010600030101010101" pitchFamily="2" charset="-122"/>
                <a:ea typeface="宋体" panose="02010600030101010101" pitchFamily="2" charset="-122"/>
              </a:rPr>
              <a:t>. </a:t>
            </a:r>
          </a:p>
          <a:p>
            <a:pPr lvl="0"/>
            <a:r>
              <a:rPr lang="en-US" altLang="zh-CN" sz="2000" dirty="0">
                <a:solidFill>
                  <a:prstClr val="black"/>
                </a:solidFill>
                <a:latin typeface="宋体" panose="02010600030101010101" pitchFamily="2" charset="-122"/>
                <a:ea typeface="宋体" panose="02010600030101010101" pitchFamily="2" charset="-122"/>
              </a:rPr>
              <a:t>[ </a:t>
            </a:r>
            <a:r>
              <a:rPr lang="zh-CN" altLang="en-US" sz="2000" dirty="0">
                <a:solidFill>
                  <a:prstClr val="black"/>
                </a:solidFill>
                <a:latin typeface="宋体" panose="02010600030101010101" pitchFamily="2" charset="-122"/>
                <a:ea typeface="宋体" panose="02010600030101010101" pitchFamily="2" charset="-122"/>
              </a:rPr>
              <a:t>１１７</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东城</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地名</a:t>
            </a:r>
            <a:r>
              <a:rPr lang="en-US" altLang="zh-CN" sz="2000" dirty="0">
                <a:solidFill>
                  <a:prstClr val="black"/>
                </a:solidFill>
                <a:latin typeface="宋体" panose="02010600030101010101" pitchFamily="2" charset="-122"/>
                <a:ea typeface="宋体" panose="02010600030101010101" pitchFamily="2" charset="-122"/>
              </a:rPr>
              <a:t>,</a:t>
            </a:r>
            <a:r>
              <a:rPr lang="zh-CN" altLang="en-US" sz="2000" dirty="0">
                <a:solidFill>
                  <a:prstClr val="black"/>
                </a:solidFill>
                <a:latin typeface="宋体" panose="02010600030101010101" pitchFamily="2" charset="-122"/>
                <a:ea typeface="宋体" panose="02010600030101010101" pitchFamily="2" charset="-122"/>
              </a:rPr>
              <a:t>在安徽定远县东南</a:t>
            </a:r>
            <a:r>
              <a:rPr lang="en-US" altLang="zh-CN" sz="2000" dirty="0" smtClean="0">
                <a:solidFill>
                  <a:prstClr val="black"/>
                </a:solidFill>
                <a:latin typeface="宋体" panose="02010600030101010101" pitchFamily="2" charset="-122"/>
                <a:ea typeface="宋体" panose="02010600030101010101" pitchFamily="2" charset="-122"/>
              </a:rPr>
              <a:t>.</a:t>
            </a:r>
            <a:endParaRPr lang="en-US" altLang="zh-CN" dirty="0" smtClean="0"/>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亲身经历</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终于</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决死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快战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痛快地打一仗</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刈旗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砍倒敌方的大旗</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期</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约定为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会聚处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山东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山的东面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披靡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草木随风而倒的样子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比喻汉军的溃败之状</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赤泉侯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指杨喜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汉军骑将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后被封赤泉侯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此时尚未封侯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这是史家的追称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辟易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倒退</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指在马上拜伏</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乌江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即今安徽和县东北长江江岸的乌江浦</a:t>
            </a:r>
            <a:r>
              <a:rPr lang="en-US" altLang="zh-CN" sz="2000" dirty="0" smtClean="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亭长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乡官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十里一亭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设亭长一人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管理乡里事务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舣</a:t>
            </a:r>
            <a:r>
              <a:rPr lang="en-US" altLang="zh-CN" sz="2000" dirty="0">
                <a:latin typeface="宋体" panose="02010600030101010101" pitchFamily="2" charset="-122"/>
                <a:ea typeface="宋体" panose="02010600030101010101" pitchFamily="2" charset="-122"/>
              </a:rPr>
              <a:t>( y ǐ):</a:t>
            </a:r>
            <a:r>
              <a:rPr lang="zh-CN" altLang="en-US" sz="2000" dirty="0">
                <a:latin typeface="宋体" panose="02010600030101010101" pitchFamily="2" charset="-122"/>
                <a:ea typeface="宋体" panose="02010600030101010101" pitchFamily="2" charset="-122"/>
              </a:rPr>
              <a:t>撑船靠岸</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我何渡为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我还渡河做什么呢</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短兵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指刀、剑等短武器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伤</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回头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骑司马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官名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骑兵将领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吕马童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原为项羽部属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后以战功封 中水侯</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1430" y="1495425"/>
            <a:ext cx="10055225" cy="301752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诸子</a:t>
            </a:r>
            <a:r>
              <a:rPr lang="zh-CN" altLang="en-US" sz="2400" dirty="0">
                <a:latin typeface="宋体" panose="02010600030101010101" pitchFamily="2" charset="-122"/>
                <a:ea typeface="宋体" panose="02010600030101010101" pitchFamily="2" charset="-122"/>
              </a:rPr>
              <a:t>散文是在先秦理性精神觉醒的背景下和百家争鸣的学术氛围中形成并繁荣起来的</a:t>
            </a:r>
            <a:r>
              <a:rPr lang="en-US" altLang="zh-CN" sz="2400" dirty="0">
                <a:latin typeface="宋体" panose="02010600030101010101" pitchFamily="2" charset="-122"/>
                <a:ea typeface="宋体" panose="02010600030101010101" pitchFamily="2" charset="-122"/>
              </a:rPr>
              <a:t>,</a:t>
            </a:r>
          </a:p>
          <a:p>
            <a:endParaRPr lang="en-US" altLang="zh-CN" sz="2400" dirty="0">
              <a:latin typeface="宋体" panose="02010600030101010101" pitchFamily="2" charset="-122"/>
              <a:ea typeface="宋体" panose="02010600030101010101" pitchFamily="2" charset="-122"/>
            </a:endParaRPr>
          </a:p>
          <a:p>
            <a:r>
              <a:rPr lang="zh-CN" altLang="en-US" sz="2400" dirty="0">
                <a:latin typeface="宋体" panose="02010600030101010101" pitchFamily="2" charset="-122"/>
                <a:ea typeface="宋体" panose="02010600030101010101" pitchFamily="2" charset="-122"/>
              </a:rPr>
              <a:t>    诸子散文的发展大体上也经历了三个阶段</a:t>
            </a:r>
            <a:r>
              <a:rPr lang="en-US" altLang="zh-CN" sz="2400" dirty="0">
                <a:latin typeface="宋体" panose="02010600030101010101" pitchFamily="2" charset="-122"/>
                <a:ea typeface="宋体" panose="02010600030101010101" pitchFamily="2" charset="-122"/>
              </a:rPr>
              <a:t>.</a:t>
            </a:r>
          </a:p>
          <a:p>
            <a:endParaRPr lang="en-US" altLang="zh-CN" sz="2400" dirty="0">
              <a:latin typeface="宋体" panose="02010600030101010101" pitchFamily="2" charset="-122"/>
              <a:ea typeface="宋体" panose="02010600030101010101" pitchFamily="2" charset="-122"/>
            </a:endParaRPr>
          </a:p>
          <a:p>
            <a:r>
              <a:rPr lang="zh-CN" altLang="en-US" sz="24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春秋战国之交</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论语</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墨子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老子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 表</a:t>
            </a:r>
            <a:r>
              <a:rPr lang="en-US" altLang="zh-CN" sz="2400" dirty="0">
                <a:latin typeface="宋体" panose="02010600030101010101" pitchFamily="2" charset="-122"/>
                <a:ea typeface="宋体" panose="02010600030101010101" pitchFamily="2" charset="-122"/>
              </a:rPr>
              <a:t>.</a:t>
            </a:r>
          </a:p>
          <a:p>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战国中期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孟子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庄子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为代表</a:t>
            </a:r>
            <a:r>
              <a:rPr lang="en-US" altLang="zh-CN" sz="2400" dirty="0">
                <a:latin typeface="宋体" panose="02010600030101010101" pitchFamily="2" charset="-122"/>
                <a:ea typeface="宋体" panose="02010600030101010101" pitchFamily="2" charset="-122"/>
              </a:rPr>
              <a:t>.</a:t>
            </a:r>
          </a:p>
          <a:p>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战国末期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荀子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韩非子</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吕氏春秋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为代表</a:t>
            </a:r>
            <a:r>
              <a:rPr lang="en-US" altLang="zh-CN" sz="2400" dirty="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5879" y="216976"/>
            <a:ext cx="9161482" cy="6494085"/>
          </a:xfrm>
          <a:prstGeom prst="rect">
            <a:avLst/>
          </a:prstGeom>
          <a:noFill/>
        </p:spPr>
        <p:txBody>
          <a:bodyPr wrap="none" rtlCol="0">
            <a:spAutoFit/>
          </a:bodyPr>
          <a:lstStyle/>
          <a:p>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旧相识</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背对着</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王翳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汉将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后封杜衍侯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吾为汝德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我给你这点儿好处</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太史公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司马迁自称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以下为论赞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是对项羽的一生进行的总结和评价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当是和司马迁同时代的人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其名及行事不详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重瞳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双目各有两个眸子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苗裔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后代子孙</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突然</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首先起事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尺寸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尺寸大小的封地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陇亩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指乡野</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率领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五诸侯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指齐、赵、韩、魏、燕五国故地的反秦义军</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政令</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指西楚霸王的地位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背关怀楚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指放弃关中形胜之地而定都彭城之事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怨王侯叛己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抱怨诸侯王背叛自己</a:t>
            </a:r>
            <a:r>
              <a:rPr lang="en-US" altLang="zh-CN" sz="2000" dirty="0">
                <a:latin typeface="宋体" panose="02010600030101010101" pitchFamily="2" charset="-122"/>
                <a:ea typeface="宋体" panose="02010600030101010101" pitchFamily="2" charset="-122"/>
              </a:rPr>
              <a:t>.</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功伐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功劳</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私智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个人的智慧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不师古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不师法古代建功立业的帝王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力征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以武力征伐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通“悟”</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１５５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错</a:t>
            </a:r>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１５６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借口</a:t>
            </a:r>
            <a:r>
              <a:rPr lang="en-US" altLang="zh-CN" sz="2000"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1925" y="681924"/>
            <a:ext cx="10678333" cy="501675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史记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中的人物传记大都是以历史人物的活动为中心来记录历史的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项羽本纪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就是 这样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围绕着项羽的一生业绩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再现了群雄蜂起、楚汉相争的宏伟历史场景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作者以其一生 中最重大、最能表现其性格特征的三件大事来集中表现人物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这三件大事就是巨鹿之战、鸿 门之宴、垓下之围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在对项羽的性格、命运作血肉丰满的描绘和比较完整的反映的同时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既 有作为历史学家对这一英雄人物的深切同情和历史批判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又有作为文学家驾驭史料精心裁 剪、巧于对比和锤炼语言的高超艺术才能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节选的是其中的鸿门宴、垓下之围、乌江自刎及太史公曰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刻画了项羽缺乏智谋、勇 武粗豪的性格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表现了作者对项羽勇猛粗豪性格的歌颂及其不幸结局的同情和至死不悟的 惋惜</a:t>
            </a:r>
            <a:r>
              <a:rPr lang="en-US" altLang="zh-CN" sz="2000" dirty="0" smtClean="0">
                <a:latin typeface="宋体" panose="02010600030101010101" pitchFamily="2" charset="-122"/>
                <a:ea typeface="宋体" panose="02010600030101010101" pitchFamily="2" charset="-122"/>
              </a:rPr>
              <a:t>.</a:t>
            </a:r>
          </a:p>
          <a:p>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项羽本纪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在语言方面取得了巨大的艺术成就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在对话语言中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司马迁有时直录口语</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如项羽年轻位微时说“彼可取而代也”等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表现了项羽的抗争信念和直率性情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有时大段陈 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如项羽斩杀宋义前的一番话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说得慷慨激昂、雄辩有力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霸王别姬的悲歌又是那么的缠绵 悱恻、香软温柔、儿女情长、爱意无限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与乌江亭长诀别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则又显得仗义非常、愧悔交加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体现 出了对话语言与人物性格、环境、地位、心理状态的关联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除了人物言行之外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文章也重视对 人物心理的描写与刻画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如垓下被围、四面楚歌、悲歌别姬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充分表现了他内心的矛盾和痛 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项羽既是个叱咤风云的悲剧英雄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又是一位仁慈爱人的有情有义的首领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在他身上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集 中体现了刚中带柔、柔中带刚、刚柔相济的性格和“真善美”的人生境界</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1513" y="839808"/>
            <a:ext cx="10829925" cy="5201424"/>
          </a:xfrm>
          <a:prstGeom prst="rect">
            <a:avLst/>
          </a:prstGeom>
          <a:noFill/>
        </p:spPr>
        <p:txBody>
          <a:bodyPr wrap="square" rtlCol="0">
            <a:spAutoFit/>
          </a:bodyPr>
          <a:lstStyle/>
          <a:p>
            <a:pPr algn="ctr"/>
            <a:r>
              <a:rPr lang="zh-CN" altLang="en-US" sz="3200" dirty="0">
                <a:latin typeface="宋体" panose="02010600030101010101" pitchFamily="2" charset="-122"/>
                <a:ea typeface="宋体" panose="02010600030101010101" pitchFamily="2" charset="-122"/>
              </a:rPr>
              <a:t>留侯论</a:t>
            </a:r>
            <a:r>
              <a:rPr lang="en-US" altLang="zh-CN" sz="3200" dirty="0">
                <a:latin typeface="宋体" panose="02010600030101010101" pitchFamily="2" charset="-122"/>
                <a:ea typeface="宋体" panose="02010600030101010101" pitchFamily="2" charset="-122"/>
              </a:rPr>
              <a:t>[ </a:t>
            </a:r>
            <a:r>
              <a:rPr lang="zh-CN" altLang="en-US" sz="3200" dirty="0">
                <a:latin typeface="宋体" panose="02010600030101010101" pitchFamily="2" charset="-122"/>
                <a:ea typeface="宋体" panose="02010600030101010101" pitchFamily="2" charset="-122"/>
              </a:rPr>
              <a:t>１</a:t>
            </a:r>
            <a:r>
              <a:rPr lang="en-US" altLang="zh-CN" sz="3200" dirty="0">
                <a:latin typeface="宋体" panose="02010600030101010101" pitchFamily="2" charset="-122"/>
                <a:ea typeface="宋体" panose="02010600030101010101" pitchFamily="2" charset="-122"/>
              </a:rPr>
              <a:t>] </a:t>
            </a:r>
            <a:endParaRPr lang="en-US" altLang="zh-CN" sz="3200" dirty="0" smtClean="0">
              <a:latin typeface="宋体" panose="02010600030101010101" pitchFamily="2" charset="-122"/>
              <a:ea typeface="宋体" panose="02010600030101010101" pitchFamily="2" charset="-122"/>
            </a:endParaRPr>
          </a:p>
          <a:p>
            <a:pPr algn="ctr"/>
            <a:r>
              <a:rPr lang="zh-CN" altLang="en-US" sz="2000" dirty="0" smtClean="0">
                <a:latin typeface="宋体" panose="02010600030101010101" pitchFamily="2" charset="-122"/>
                <a:ea typeface="宋体" panose="02010600030101010101" pitchFamily="2" charset="-122"/>
              </a:rPr>
              <a:t>苏轼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古</a:t>
            </a:r>
            <a:r>
              <a:rPr lang="zh-CN" altLang="en-US" sz="2000" dirty="0">
                <a:latin typeface="宋体" panose="02010600030101010101" pitchFamily="2" charset="-122"/>
                <a:ea typeface="宋体" panose="02010600030101010101" pitchFamily="2" charset="-122"/>
              </a:rPr>
              <a:t>之所谓豪杰之士者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必有过人之节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有所不能忍者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匹夫</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拔剑而 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挺身而斗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此不足为勇也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天下有大勇者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卒然</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临之而不惊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无故加之而不怒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 其所挟持者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甚大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而其志甚远也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夫子</a:t>
            </a:r>
            <a:r>
              <a:rPr lang="zh-CN" altLang="en-US" sz="2000" dirty="0">
                <a:latin typeface="宋体" panose="02010600030101010101" pitchFamily="2" charset="-122"/>
                <a:ea typeface="宋体" panose="02010600030101010101" pitchFamily="2" charset="-122"/>
              </a:rPr>
              <a:t>房受书於圯上之老人也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其事甚怪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然亦安知其非秦之世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有隐君子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者出 而试之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观其所以微见其意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皆圣贤相与警戒之义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而世不察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以为鬼物</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亦已过 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且其意不在书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当韩之亡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秦之方盛也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以刀锯鼎镬</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待天下之士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其平居无罪夷 灭者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不可胜数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虽有贲、育</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无所复施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夫持法太急者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其锋不可犯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而其势未可 乘</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子房</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不忍忿忿之心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以匹夫之力而逞於一击之间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当此之时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子房之不死者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其间不能容发</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盖亦已危矣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千金之子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不死於盗贼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其身之可爱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而盗贼之不 足以死也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子房以盖世之才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不为伊尹、太公之谋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而特出於荆轲、聂政之计</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 侥幸于不死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此圯上老人所为深惜者也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是故倨傲鲜腆而深折</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彼其能有所忍也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然后可以就</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孺子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可教也</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871538"/>
            <a:ext cx="10086975" cy="3785652"/>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楚庄王</a:t>
            </a:r>
            <a:r>
              <a:rPr lang="zh-CN" altLang="en-US" sz="2000" dirty="0">
                <a:latin typeface="宋体" panose="02010600030101010101" pitchFamily="2" charset="-122"/>
                <a:ea typeface="宋体" panose="02010600030101010101" pitchFamily="2" charset="-122"/>
              </a:rPr>
              <a:t>伐郑伯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肉袒牵羊以逆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庄王曰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其君能下人</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必能信用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其民矣</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遂舍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勾践之困於会稽</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而归臣妾於吴者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三年而不倦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且夫有报人</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之志</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而不能下人者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是匹夫之刚也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夫老人者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以为子房才有余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而忧其度量之不足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故深折 其少年刚锐之气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使之忍小忿而就大谋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何则</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非有生平之素</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卒然相遇於草野之 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而命以仆妾之役</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油然</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而不怪者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此固秦皇之所不能惊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而项籍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之所不能 怒也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观</a:t>
            </a:r>
            <a:r>
              <a:rPr lang="zh-CN" altLang="en-US" sz="2000" dirty="0">
                <a:latin typeface="宋体" panose="02010600030101010101" pitchFamily="2" charset="-122"/>
                <a:ea typeface="宋体" panose="02010600030101010101" pitchFamily="2" charset="-122"/>
              </a:rPr>
              <a:t>夫高祖之所以胜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而项籍之所以败者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在能忍与不能忍之间而已矣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项籍惟不能忍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是以百战百胜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而轻用其锋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高祖忍之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养其全锋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以待其弊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此子房教之也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当淮阴破齐而 欲自王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高祖发怒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见于词色</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由此观之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犹有刚强不忍之气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非子房其谁全之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太史公疑子房</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以为魁梧奇伟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而其状貌乃如妇人女子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不称其志气</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呜呼</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此其所以为子房欤</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３６</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1575" y="785813"/>
            <a:ext cx="10172700" cy="5029200"/>
          </a:xfrm>
          <a:prstGeom prst="rect">
            <a:avLst/>
          </a:prstGeom>
          <a:noFill/>
        </p:spPr>
        <p:txBody>
          <a:bodyPr wrap="square" rtlCol="0">
            <a:spAutoFit/>
          </a:bodyPr>
          <a:lstStyle/>
          <a:p>
            <a:r>
              <a:rPr lang="zh-CN" altLang="en-US" dirty="0"/>
              <a:t>　</a:t>
            </a:r>
            <a:r>
              <a:rPr lang="zh-CN" altLang="en-US" sz="2400" b="1" dirty="0" smtClean="0">
                <a:latin typeface="宋体" panose="02010600030101010101" pitchFamily="2" charset="-122"/>
                <a:ea typeface="宋体" panose="02010600030101010101" pitchFamily="2" charset="-122"/>
              </a:rPr>
              <a:t>注释：</a:t>
            </a:r>
            <a:endParaRPr lang="en-US" altLang="zh-CN" sz="2400" b="1"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唐宋八大家文集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崔钟雷主编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时代文艺出版社２００９年版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留侯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即张 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字子房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他辅佐汉高祖刘邦统一天下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被封为留侯</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人的一般心理、情感</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匹夫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一般人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普通人</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卒然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猝然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突然</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所挟持者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指理想抱负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夫子房”句</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史记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留</a:t>
            </a:r>
            <a:r>
              <a:rPr lang="zh-CN" altLang="en-US" sz="2000" dirty="0">
                <a:latin typeface="宋体" panose="02010600030101010101" pitchFamily="2" charset="-122"/>
                <a:ea typeface="宋体" panose="02010600030101010101" pitchFamily="2" charset="-122"/>
              </a:rPr>
              <a:t>侯世家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张良曾派刺客在博浪沙锤击秦始皇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失败后 便改名换姓逃到下邳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上遇到一老人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老人故意几次将草鞋扔下桥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让张良捡上 来替他穿上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张良虽然很生气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但还是强忍着照办了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老人说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孺子可教矣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便送 给张良一部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太公兵法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十三年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孺子见我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济北谷城山下黄石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即我矣</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隐君子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隐居的高人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微见其意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微妙地表达思想</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以为鬼物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古代有人认为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圯上老人是鬼</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刀锯鼎镬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都是刑具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镬</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huò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用来烹人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平时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夷灭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指灭族</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4413" y="442913"/>
            <a:ext cx="10101262" cy="59436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注释：</a:t>
            </a: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贲、育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指孟贲、夏育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都是古代的勇士</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其势未可乘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意思是秦太强大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无可乘之机</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子房”两句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指张良派刺客在博浪沙锤击秦始皇的事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其间”句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指距离很近</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千金之子”五句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谓身份高贵的人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不值得与盗贼拼命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千金之子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比喻富贵人 家的子弟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值得珍视</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伊尹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商汤的大臣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协助商汤建立商朝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太公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周文王、周武王的大臣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协助周武 王建立周朝</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荆轲、聂政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都是战国时的刺客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荆轲曾为燕太子丹刺秦王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聂政曾为 严仲子刺韩相</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倨傲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傲慢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鲜腆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厚颜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摧折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侮辱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孺子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小孩子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楚庄王”两句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春秋时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楚庄王攻打郑国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郑襄公袒露上身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牵着羊迎接楚庄王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以示罪过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肉袒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裸露上身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迎</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下于人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谦虚地居人之下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指主动肉袒牵羊迎接楚庄王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信用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取信、任用</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700088"/>
            <a:ext cx="9815512" cy="4093428"/>
          </a:xfrm>
          <a:prstGeom prst="rect">
            <a:avLst/>
          </a:prstGeom>
          <a:noFill/>
        </p:spPr>
        <p:txBody>
          <a:bodyPr wrap="square" rtlCol="0">
            <a:spAutoFit/>
          </a:bodyPr>
          <a:lstStyle/>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勾践”句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春秋时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越王勾践与吴国作战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失败后被困在会稽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归臣妾于吴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意思是投降吴国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为吴的臣妾</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报人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向人报仇</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深交</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仆妾之役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仆妾所做的事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油然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自然</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项羽</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当淮阴”三句</a:t>
            </a:r>
            <a:r>
              <a:rPr lang="en-US" altLang="zh-CN" sz="2000" dirty="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史记</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淮</a:t>
            </a:r>
            <a:r>
              <a:rPr lang="zh-CN" altLang="en-US" sz="2000" dirty="0">
                <a:latin typeface="宋体" panose="02010600030101010101" pitchFamily="2" charset="-122"/>
                <a:ea typeface="宋体" panose="02010600030101010101" pitchFamily="2" charset="-122"/>
              </a:rPr>
              <a:t>阴侯列传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当刘邦被困荥阳时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淮阴侯韩信夺取了 齐地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派人向刘邦请求封他为“假王”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刘邦十分气愤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破口大骂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后经张良提醒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又骂道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大丈夫定诸侯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即为真王耳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何以假为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即封韩信为齐王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太史公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即司马迁</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不称其志气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与他内在的志向气概不吻合</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此其所以”句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谓张良外与内的不统一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这恰恰就是他的特点和长处</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550" y="471488"/>
            <a:ext cx="10158413" cy="630942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endParaRPr lang="en-US" altLang="zh-CN" sz="2400" b="1"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宋仁宗</a:t>
            </a:r>
            <a:r>
              <a:rPr lang="zh-CN" altLang="en-US" sz="2000" dirty="0">
                <a:latin typeface="宋体" panose="02010600030101010101" pitchFamily="2" charset="-122"/>
                <a:ea typeface="宋体" panose="02010600030101010101" pitchFamily="2" charset="-122"/>
              </a:rPr>
              <a:t>嘉祐六年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公元１０６１年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苏轼参加制科考试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曾献进论二十五篇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本文为其中之 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这是一篇劝诫人们“忍小忿而就大谋”的文章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作者根据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史记􀅰留侯世家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所记张良圯 下受书及辅佐刘邦统一天下的事例论证了“忍小忿而就大谋”“养其全锋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以待其敝”策略的 重要性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文笔纵横捭阖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极尽曲折变化之妙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行文雄辩而富有气势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体现了苏轼史论汪洋恣 肆的风格</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本文</a:t>
            </a:r>
            <a:r>
              <a:rPr lang="zh-CN" altLang="en-US" sz="2000" dirty="0">
                <a:latin typeface="宋体" panose="02010600030101010101" pitchFamily="2" charset="-122"/>
                <a:ea typeface="宋体" panose="02010600030101010101" pitchFamily="2" charset="-122"/>
              </a:rPr>
              <a:t>新意迭出、雄辩滔滔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有着论辩文必不可少的磅礴气势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刘大櫆在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论文偶记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 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论气不论势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文法总不备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道出了气势的重要性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本文发轫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即有一个鲜明的对比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 方是“卒然临之而不惊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无故加之而不怒”的“天下有大勇者”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一方是“拔剑而起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挺身而斗” 的“见辱”“匹夫”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以揭示“古之所谓豪杰之士”的“过人之节”就在于能够“忍小忿而就大谋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依此主旨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在以后的论述中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作者展开了对张良性格的生动描述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并采撷史实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一例接一例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形成一股先声夺人的气势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作者</a:t>
            </a:r>
            <a:r>
              <a:rPr lang="zh-CN" altLang="en-US" sz="2000" dirty="0">
                <a:latin typeface="宋体" panose="02010600030101010101" pitchFamily="2" charset="-122"/>
                <a:ea typeface="宋体" panose="02010600030101010101" pitchFamily="2" charset="-122"/>
              </a:rPr>
              <a:t>还有一个新的见解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强调圯上老人的堕履和三次相约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是因他“以为子房才有余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而忧 其度量之不足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故深折其少年刚锐之气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使之忍小忿而就大谋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而并不仅像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史记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中所说是授 书过程中的试探手段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换个角度讲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司马迁强调的是“书”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这书有神气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老人经考验后授予张 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从而成就了他的功业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而苏轼强调的是“忍”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老人堕履是为磨炼张良的忍耐力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使他做到 “其能有所忍也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然后可以就大事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孺子可教也’”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它只有掌握在能“忍小忿而就大谋” 的“豪杰之士”手中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才能发挥巨大的威力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作者在深度上又有了进一步的发掘</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7263" y="442913"/>
            <a:ext cx="10315575" cy="5816977"/>
          </a:xfrm>
          <a:prstGeom prst="rect">
            <a:avLst/>
          </a:prstGeom>
          <a:noFill/>
        </p:spPr>
        <p:txBody>
          <a:bodyPr wrap="square" rtlCol="0">
            <a:spAutoFit/>
          </a:bodyPr>
          <a:lstStyle/>
          <a:p>
            <a:pPr algn="ctr"/>
            <a:r>
              <a:rPr lang="zh-CN" altLang="en-US" sz="2000" dirty="0" smtClean="0">
                <a:latin typeface="宋体" panose="02010600030101010101" pitchFamily="2" charset="-122"/>
                <a:ea typeface="宋体" panose="02010600030101010101" pitchFamily="2" charset="-122"/>
              </a:rPr>
              <a:t> </a:t>
            </a:r>
            <a:r>
              <a:rPr lang="zh-CN" altLang="en-US" sz="3200" b="1" dirty="0" smtClean="0">
                <a:latin typeface="宋体" panose="02010600030101010101" pitchFamily="2" charset="-122"/>
                <a:ea typeface="宋体" panose="02010600030101010101" pitchFamily="2" charset="-122"/>
              </a:rPr>
              <a:t>西湖七月半</a:t>
            </a:r>
            <a:r>
              <a:rPr lang="en-US" altLang="zh-CN" sz="3200" b="1" dirty="0" smtClean="0">
                <a:latin typeface="宋体" panose="02010600030101010101" pitchFamily="2" charset="-122"/>
                <a:ea typeface="宋体" panose="02010600030101010101" pitchFamily="2" charset="-122"/>
              </a:rPr>
              <a:t>[ </a:t>
            </a:r>
            <a:r>
              <a:rPr lang="zh-CN" altLang="en-US" sz="3200" b="1" dirty="0" smtClean="0">
                <a:latin typeface="宋体" panose="02010600030101010101" pitchFamily="2" charset="-122"/>
                <a:ea typeface="宋体" panose="02010600030101010101" pitchFamily="2" charset="-122"/>
              </a:rPr>
              <a:t>１</a:t>
            </a:r>
            <a:r>
              <a:rPr lang="en-US" altLang="zh-CN" sz="3200" b="1" dirty="0" smtClean="0">
                <a:latin typeface="宋体" panose="02010600030101010101" pitchFamily="2" charset="-122"/>
                <a:ea typeface="宋体" panose="02010600030101010101" pitchFamily="2" charset="-122"/>
              </a:rPr>
              <a:t>] </a:t>
            </a:r>
          </a:p>
          <a:p>
            <a:pPr algn="ct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张岱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西湖</a:t>
            </a:r>
            <a:r>
              <a:rPr lang="zh-CN" altLang="en-US" sz="2000" dirty="0">
                <a:latin typeface="宋体" panose="02010600030101010101" pitchFamily="2" charset="-122"/>
                <a:ea typeface="宋体" panose="02010600030101010101" pitchFamily="2" charset="-122"/>
              </a:rPr>
              <a:t>七月半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一无可看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止可看看七月半之人</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看七月半之人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以五类看之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 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楼船箫鼓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峨冠盛筵</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灯火优傒</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声光相乱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名为看月而实不见月者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亦船亦楼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名娃闺秀</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携及童娈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笑啼杂之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环坐露台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左右盼望</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身在月 下而实不看月者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亦船亦声歌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名妓闲僧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浅斟低唱</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弱管轻丝</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竹 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相发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亦在月下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亦看月而欲人看其看月者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不舟不车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不衫不帻</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酒 醉饭饱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呼群三五</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跻</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入人丛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昭庆、断桥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嚣</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呼嘈杂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装假醉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唱无腔曲</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 亦看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看月者亦看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不看月者亦看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而实无一看者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小船轻幌</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净几暖炉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茶铛旋煮</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素瓷静递</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好友佳人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邀月同坐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或匿</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影树下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或逃嚣里湖</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看月而 人不见其看月之态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亦不作意</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看月者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杭人</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游湖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巳出酉归</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避月如仇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是夕好名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逐队争出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多犒门军酒钱</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轿 夫擎燎</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列俟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岸上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一入舟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速舟子急放断桥</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赶入胜会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以故二鼓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人声 鼓吹</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如沸如撼</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如魇如呓</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如聋如哑</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大船小船一齐凑岸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一无所见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止见篙击 篙</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舟触舟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肩摩</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面看面而已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少刻兴尽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官府席散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皂隶喝道去</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轿夫叫船上 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怖以关门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灯笼火把如列星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一一族拥而去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岸上人亦逐队赶门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渐稀渐薄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顷刻 散尽矣</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7262" y="728663"/>
            <a:ext cx="10558463" cy="538609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吾辈</a:t>
            </a:r>
            <a:r>
              <a:rPr lang="zh-CN" altLang="en-US" sz="2000" dirty="0">
                <a:latin typeface="宋体" panose="02010600030101010101" pitchFamily="2" charset="-122"/>
                <a:ea typeface="宋体" panose="02010600030101010101" pitchFamily="2" charset="-122"/>
              </a:rPr>
              <a:t>始舣</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舟近岸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断桥石磴</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始凉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席其上</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呼客纵饮</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此时月如镜</a:t>
            </a:r>
            <a:r>
              <a:rPr lang="zh-CN" altLang="en-US" sz="2000" dirty="0" smtClean="0">
                <a:latin typeface="宋体" panose="02010600030101010101" pitchFamily="2" charset="-122"/>
                <a:ea typeface="宋体" panose="02010600030101010101" pitchFamily="2" charset="-122"/>
              </a:rPr>
              <a:t>新磨</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山复整妆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湖复颒面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４９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之浅斟低唱者出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匿影树下者亦出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吾辈往通声 气</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拉与同坐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韵友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名妓至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杯箸安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竹肉发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月色苍凉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东方将白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客方散 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吾辈纵舟</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酣睡于十里荷花之中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香气拍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清梦甚惬</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５６</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endParaRPr lang="en-US" altLang="zh-CN" sz="2000" dirty="0" smtClean="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注释：</a:t>
            </a:r>
            <a:endParaRPr lang="en-US" altLang="zh-CN" sz="2400" b="1" dirty="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zh-CN" altLang="en-US" sz="2000" dirty="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陶庵梦忆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西湖梦寻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即今杭州西湖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七月半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农历七月十五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又称 中元节</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止可看”句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谓只可看那些来看七月半景致的人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同“只”</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　 　 　</a:t>
            </a:r>
          </a:p>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以五类看之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把看七月半的人分作五类来看</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楼船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指考究的有楼的大船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箫鼓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指吹打音乐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峨冠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头戴高冠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指士大夫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盛筵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摆着丰盛的酒筵</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优傒</a:t>
            </a:r>
            <a:r>
              <a:rPr lang="en-US" altLang="zh-CN" sz="2000" dirty="0">
                <a:latin typeface="宋体" panose="02010600030101010101" pitchFamily="2" charset="-122"/>
                <a:ea typeface="宋体" panose="02010600030101010101" pitchFamily="2" charset="-122"/>
              </a:rPr>
              <a:t>( x ī):</a:t>
            </a:r>
            <a:r>
              <a:rPr lang="zh-CN" altLang="en-US" sz="2000" dirty="0">
                <a:latin typeface="宋体" panose="02010600030101010101" pitchFamily="2" charset="-122"/>
                <a:ea typeface="宋体" panose="02010600030101010101" pitchFamily="2" charset="-122"/>
              </a:rPr>
              <a:t>优伶和仆役</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谓要看这一类人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下四类叙述末尾的“看之”同</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4419" y="960329"/>
            <a:ext cx="10061532" cy="521208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秦代</a:t>
            </a:r>
            <a:r>
              <a:rPr lang="zh-CN" altLang="en-US" sz="2400" dirty="0">
                <a:latin typeface="宋体" panose="02010600030101010101" pitchFamily="2" charset="-122"/>
                <a:ea typeface="宋体" panose="02010600030101010101" pitchFamily="2" charset="-122"/>
              </a:rPr>
              <a:t>在文学史上有一定影响的散文是</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吕氏春秋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和李斯的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谏逐客书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汉魏晋是我国 散文迅速发展的时期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两汉散文中最先发展起来的是政论文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贾谊和晁错是两汉初年政论 文的代表作家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汉代散文中成就突出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在我国古代文学史上占有重要地位的是</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史记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汉 书</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在整个封建时代</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都被史学家和文学家奉为典范</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三国两晋时期的散文抒情色彩更加 浓郁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骈偶化逐渐明显</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更加讲求遣词造句的技巧</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体裁也更加多样化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这时的散文家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大致 可以分为两派</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一为阮籍、嵇康</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一为王弼、何晏</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陈寿的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三国志</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是这个时期重要的历史著 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两晋散文骈偶化越来越严重</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骈文此时已臻于成熟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东晋文坛盛行骈文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不过也有少数 人仍用散文写作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或以散驭骈</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前期如王羲之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后期如陶渊明</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南朝最有成就的作家是鲍照、 江淹、刘峻、徐陵</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北朝郦道元的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水经注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颇多佳篇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杨衒之的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洛阳伽蓝记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亦颇生动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南北朝成就最高的是骈文家庾信</a:t>
            </a:r>
            <a:r>
              <a:rPr lang="en-US" altLang="zh-CN" sz="2400" dirty="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    唐</a:t>
            </a:r>
            <a:r>
              <a:rPr lang="zh-CN" altLang="en-US" sz="2400" dirty="0">
                <a:latin typeface="宋体" panose="02010600030101010101" pitchFamily="2" charset="-122"/>
                <a:ea typeface="宋体" panose="02010600030101010101" pitchFamily="2" charset="-122"/>
              </a:rPr>
              <a:t>宋“古文运动”推动了散文的繁荣和发展</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涌现了唐宋八大家和不少优秀散文作品</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明清散文取材更为广泛</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表现手法也更为多样</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1513" y="400051"/>
            <a:ext cx="10487025" cy="6247864"/>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美女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闺秀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有才德的女子</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童娈</a:t>
            </a:r>
            <a:r>
              <a:rPr lang="en-US" altLang="zh-CN" sz="2000" dirty="0">
                <a:latin typeface="宋体" panose="02010600030101010101" pitchFamily="2" charset="-122"/>
                <a:ea typeface="宋体" panose="02010600030101010101" pitchFamily="2" charset="-122"/>
              </a:rPr>
              <a:t>( l </a:t>
            </a:r>
            <a:r>
              <a:rPr lang="en-US" altLang="zh-CN" sz="2000" dirty="0" err="1">
                <a:latin typeface="宋体" panose="02010600030101010101" pitchFamily="2" charset="-122"/>
                <a:ea typeface="宋体" panose="02010600030101010101" pitchFamily="2" charset="-122"/>
              </a:rPr>
              <a:t>uán</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容貌美好的家僮</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露台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船上露天的平台</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盼望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都是看的意思</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浅斟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慢慢地喝酒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低唱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轻声地吟唱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弱管轻丝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谓轻柔的管弦音乐</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竹肉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指管乐和歌喉</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不舟”两句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不坐船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不乘车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不穿长衫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不戴头巾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指放荡随便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帻</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zé</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头巾</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呼群三五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呼唤朋友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三五成群</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跻</a:t>
            </a:r>
            <a:r>
              <a:rPr lang="en-US" altLang="zh-CN" sz="2000" dirty="0">
                <a:latin typeface="宋体" panose="02010600030101010101" pitchFamily="2" charset="-122"/>
                <a:ea typeface="宋体" panose="02010600030101010101" pitchFamily="2" charset="-122"/>
              </a:rPr>
              <a:t>( j ī):</a:t>
            </a:r>
            <a:r>
              <a:rPr lang="zh-CN" altLang="en-US" sz="2000" dirty="0">
                <a:latin typeface="宋体" panose="02010600030101010101" pitchFamily="2" charset="-122"/>
                <a:ea typeface="宋体" panose="02010600030101010101" pitchFamily="2" charset="-122"/>
              </a:rPr>
              <a:t>通“挤”</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昭庆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寺名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断桥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西湖白堤的桥名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１９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呼叫</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无腔曲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没有腔调的歌曲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形容唱得乱七八糟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愰</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huàng</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古同“晃”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摇动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摆动的意思</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铛</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chēng</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温茶、酒的器具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旋</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xuàn</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随时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随即</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素瓷静递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雅洁的瓷杯无声地传递</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匿</a:t>
            </a:r>
            <a:r>
              <a:rPr lang="en-US" altLang="zh-CN" sz="2000" dirty="0">
                <a:latin typeface="宋体" panose="02010600030101010101" pitchFamily="2" charset="-122"/>
                <a:ea typeface="宋体" panose="02010600030101010101" pitchFamily="2" charset="-122"/>
              </a:rPr>
              <a:t>( n ì)</a:t>
            </a:r>
            <a:r>
              <a:rPr lang="zh-CN" altLang="en-US" sz="2000" dirty="0">
                <a:latin typeface="宋体" panose="02010600030101010101" pitchFamily="2" charset="-122"/>
                <a:ea typeface="宋体" panose="02010600030101010101" pitchFamily="2" charset="-122"/>
              </a:rPr>
              <a:t>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藏身</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逃嚣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躲避喧闹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里湖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西湖的白堤以北部分</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故意做出某种姿态</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7238" y="657225"/>
            <a:ext cx="10372725" cy="5324535"/>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杭人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杭州人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巳</a:t>
            </a:r>
            <a:r>
              <a:rPr lang="en-US" altLang="zh-CN" sz="2000" dirty="0">
                <a:latin typeface="宋体" panose="02010600030101010101" pitchFamily="2" charset="-122"/>
                <a:ea typeface="宋体" panose="02010600030101010101" pitchFamily="2" charset="-122"/>
              </a:rPr>
              <a:t>( s ì):</a:t>
            </a:r>
            <a:r>
              <a:rPr lang="zh-CN" altLang="en-US" sz="2000" dirty="0">
                <a:latin typeface="宋体" panose="02010600030101010101" pitchFamily="2" charset="-122"/>
                <a:ea typeface="宋体" panose="02010600030101010101" pitchFamily="2" charset="-122"/>
              </a:rPr>
              <a:t>巳时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约为上午九时至十一时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酉时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约为下午五时至七时</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是夕好名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七月十五这天夜晚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人们喜欢这个名目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指“中元节”的名目</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等于说“名堂”</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犒</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kào</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用酒食或财物慰劳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门军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守城门的军士</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擎</a:t>
            </a:r>
            <a:r>
              <a:rPr lang="en-US" altLang="zh-CN" sz="2000" dirty="0">
                <a:latin typeface="宋体" panose="02010600030101010101" pitchFamily="2" charset="-122"/>
                <a:ea typeface="宋体" panose="02010600030101010101" pitchFamily="2" charset="-122"/>
              </a:rPr>
              <a:t>( q í ng):</a:t>
            </a:r>
            <a:r>
              <a:rPr lang="zh-CN" altLang="en-US" sz="2000" dirty="0">
                <a:latin typeface="宋体" panose="02010600030101010101" pitchFamily="2" charset="-122"/>
                <a:ea typeface="宋体" panose="02010600030101010101" pitchFamily="2" charset="-122"/>
              </a:rPr>
              <a:t>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燎</a:t>
            </a:r>
            <a:r>
              <a:rPr lang="en-US" altLang="zh-CN" sz="2000" dirty="0">
                <a:latin typeface="宋体" panose="02010600030101010101" pitchFamily="2" charset="-122"/>
                <a:ea typeface="宋体" panose="02010600030101010101" pitchFamily="2" charset="-122"/>
              </a:rPr>
              <a:t>( l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ào</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火把</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列俟</a:t>
            </a:r>
            <a:r>
              <a:rPr lang="en-US" altLang="zh-CN" sz="2000" dirty="0">
                <a:latin typeface="宋体" panose="02010600030101010101" pitchFamily="2" charset="-122"/>
                <a:ea typeface="宋体" panose="02010600030101010101" pitchFamily="2" charset="-122"/>
              </a:rPr>
              <a:t>( s ì):</a:t>
            </a:r>
            <a:r>
              <a:rPr lang="zh-CN" altLang="en-US" sz="2000" dirty="0">
                <a:latin typeface="宋体" panose="02010600030101010101" pitchFamily="2" charset="-122"/>
                <a:ea typeface="宋体" panose="02010600030101010101" pitchFamily="2" charset="-122"/>
              </a:rPr>
              <a:t>排着队等候</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催促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舟子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船夫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约为夜里十一点</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　 　 　</a:t>
            </a:r>
          </a:p>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鼓吹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指鼓、钲、箫、笳等打击乐器、管弦乐器奏出的乐曲</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如沸如撼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像水沸腾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像物体震撼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形容喧嚷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魇</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yǎn</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梦中惊叫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说梦话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这句指在喧嚷中的种种怪声</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如聋如哑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指喧闹震耳欲聋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自己说话别人听不见</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用竹竿或杉木做成的撑船的工具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皂隶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衙门的差役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喝道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官员出行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衙役在前边吆喝开道</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5850" y="742950"/>
            <a:ext cx="9929813" cy="5632311"/>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怖以关门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用关城门恐吓</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列星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分布在天空的星星</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舣</a:t>
            </a:r>
            <a:r>
              <a:rPr lang="en-US" altLang="zh-CN" sz="2000" dirty="0">
                <a:latin typeface="宋体" panose="02010600030101010101" pitchFamily="2" charset="-122"/>
                <a:ea typeface="宋体" panose="02010600030101010101" pitchFamily="2" charset="-122"/>
              </a:rPr>
              <a:t>( y ǐ):</a:t>
            </a:r>
            <a:r>
              <a:rPr lang="zh-CN" altLang="en-US" sz="2000" dirty="0">
                <a:latin typeface="宋体" panose="02010600030101010101" pitchFamily="2" charset="-122"/>
                <a:ea typeface="宋体" panose="02010600030101010101" pitchFamily="2" charset="-122"/>
              </a:rPr>
              <a:t>通 “移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移动船使船停船靠岸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浙江沿海一带船上用语颇为讲究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凡事 以吉利为上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有迁移之嫌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船上以船为家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船上不可说王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亡”谐音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沉”谐音</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说王为黄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陈为沉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如今上海浙江沿海一带袭用</a:t>
            </a:r>
            <a:r>
              <a:rPr lang="en-US" altLang="zh-CN" sz="2000" dirty="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磴</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dèng</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石头台阶</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席其上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在石磴上摆设酒筵</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纵饮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尽情喝</a:t>
            </a:r>
            <a:r>
              <a:rPr lang="en-US" altLang="zh-CN" sz="2000" dirty="0">
                <a:latin typeface="宋体" panose="02010600030101010101" pitchFamily="2" charset="-122"/>
                <a:ea typeface="宋体" panose="02010600030101010101" pitchFamily="2" charset="-122"/>
              </a:rPr>
              <a:t>. </a:t>
            </a: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镜新磨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刚磨制成的镜子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古代以铜为镜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磨制而成</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颒</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hu</a:t>
            </a:r>
            <a:r>
              <a:rPr lang="en-US" altLang="zh-CN" sz="2000" dirty="0">
                <a:latin typeface="宋体" panose="02010600030101010101" pitchFamily="2" charset="-122"/>
                <a:ea typeface="宋体" panose="02010600030101010101" pitchFamily="2" charset="-122"/>
              </a:rPr>
              <a:t> ì)</a:t>
            </a:r>
            <a:r>
              <a:rPr lang="zh-CN" altLang="en-US" sz="2000" dirty="0">
                <a:latin typeface="宋体" panose="02010600030101010101" pitchFamily="2" charset="-122"/>
                <a:ea typeface="宋体" panose="02010600030101010101" pitchFamily="2" charset="-122"/>
              </a:rPr>
              <a:t>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洗脸</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方才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先前</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往通声气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过去打招呼</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５２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韵友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风雅的朋友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诗友</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箸</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zhù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筷子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放好</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纵舟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放开船</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扑</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惬</a:t>
            </a:r>
            <a:r>
              <a:rPr lang="en-US" altLang="zh-CN" sz="2000" dirty="0">
                <a:latin typeface="宋体" panose="02010600030101010101" pitchFamily="2" charset="-122"/>
                <a:ea typeface="宋体" panose="02010600030101010101" pitchFamily="2" charset="-122"/>
              </a:rPr>
              <a:t>( q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è):</a:t>
            </a:r>
            <a:r>
              <a:rPr lang="zh-CN" altLang="en-US" sz="2000" dirty="0">
                <a:latin typeface="宋体" panose="02010600030101010101" pitchFamily="2" charset="-122"/>
                <a:ea typeface="宋体" panose="02010600030101010101" pitchFamily="2" charset="-122"/>
              </a:rPr>
              <a:t>快意</a:t>
            </a:r>
            <a:r>
              <a:rPr lang="en-US" altLang="zh-CN" sz="2000" dirty="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275" y="714375"/>
            <a:ext cx="10015538" cy="56388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评析：</a:t>
            </a: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本</a:t>
            </a:r>
            <a:r>
              <a:rPr lang="zh-CN" altLang="en-US" sz="2000" dirty="0">
                <a:latin typeface="宋体" panose="02010600030101010101" pitchFamily="2" charset="-122"/>
                <a:ea typeface="宋体" panose="02010600030101010101" pitchFamily="2" charset="-122"/>
              </a:rPr>
              <a:t>篇选自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陶庵梦忆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这是一篇简洁优美的游记小品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它追忆了明代杭州人七月半游 西湖的风习情景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构思别出心裁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寓意愤世嫉俗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七月半是中元节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杭州人的习俗是在此夜 游西湖赏月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所以雅俗人等一起拥来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乌烟瘴气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不堪入目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作者开门见山指出“西湖七月半 一无可看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止可看看七月半之人”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接着便分别对达官贵人、名娃闺秀、妓女和尚、无赖子弟和 风雅文士五类人的身份地位、情态格调上予以概括描述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语言生动泼辣、好恶明确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抒发了作 者鄙视庸俗的情怀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作者指出杭州人七月半夜游西湖的实质是立名目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赶热闹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接着 再进一步描写出一幅喧闹嚣杂的场面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最后写到自己在人散之后看月的情景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写出西湖</a:t>
            </a:r>
            <a:r>
              <a:rPr lang="zh-CN" altLang="en-US" sz="2000" dirty="0" smtClean="0">
                <a:latin typeface="宋体" panose="02010600030101010101" pitchFamily="2" charset="-122"/>
                <a:ea typeface="宋体" panose="02010600030101010101" pitchFamily="2" charset="-122"/>
              </a:rPr>
              <a:t>的湖</a:t>
            </a:r>
            <a:r>
              <a:rPr lang="zh-CN" altLang="en-US" sz="2000" dirty="0">
                <a:latin typeface="宋体" panose="02010600030101010101" pitchFamily="2" charset="-122"/>
                <a:ea typeface="宋体" panose="02010600030101010101" pitchFamily="2" charset="-122"/>
              </a:rPr>
              <a:t>山月色之美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这寄托着自己清高雅洁的情怀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同时既区别又反衬出庸俗的不堪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不难体会 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作者在入清代以后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写这样一篇追忆明末杭州风习的小品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勾画出这一幅人情世态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是怀 有国破家亡的悲愤的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然而它被写得构思新奇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文笔简洁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形象生动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而寓意含蓄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所以隽永 耐读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西湖七月半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以一种诙谐的手法勾勒出五种形态各异的人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写得细致入微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生动传神</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惟妙惟肖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不衫不帻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酒醉饭饱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呼群三五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跻入人丛”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形象地将市井闲徒的特征展现在读 者的面前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层层的白描文字中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夹杂着作者醉心于昔日繁华生活的怀旧情绪</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张</a:t>
            </a:r>
            <a:r>
              <a:rPr lang="zh-CN" altLang="en-US" sz="2000" dirty="0">
                <a:latin typeface="宋体" panose="02010600030101010101" pitchFamily="2" charset="-122"/>
                <a:ea typeface="宋体" panose="02010600030101010101" pitchFamily="2" charset="-122"/>
              </a:rPr>
              <a:t>岱拓展了小品文的表现领域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各种题材、各种文体到他手中无不各臻其妙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而且获得 一种表达的自由</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857250"/>
            <a:ext cx="10044112" cy="4893647"/>
          </a:xfrm>
          <a:prstGeom prst="rect">
            <a:avLst/>
          </a:prstGeom>
          <a:noFill/>
        </p:spPr>
        <p:txBody>
          <a:bodyPr wrap="square" rtlCol="0">
            <a:spAutoFit/>
          </a:bodyPr>
          <a:lstStyle/>
          <a:p>
            <a:pPr algn="ctr"/>
            <a:r>
              <a:rPr lang="zh-CN" altLang="en-US" dirty="0"/>
              <a:t> </a:t>
            </a:r>
            <a:r>
              <a:rPr lang="zh-CN" altLang="en-US" sz="3200" dirty="0">
                <a:latin typeface="宋体" panose="02010600030101010101" pitchFamily="2" charset="-122"/>
                <a:ea typeface="宋体" panose="02010600030101010101" pitchFamily="2" charset="-122"/>
              </a:rPr>
              <a:t>灯下漫笔</a:t>
            </a:r>
            <a:r>
              <a:rPr lang="en-US" altLang="zh-CN" sz="3200" dirty="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１</a:t>
            </a:r>
            <a:r>
              <a:rPr lang="en-US" altLang="zh-CN" sz="3200" dirty="0">
                <a:latin typeface="宋体" panose="02010600030101010101" pitchFamily="2" charset="-122"/>
                <a:ea typeface="宋体" panose="02010600030101010101" pitchFamily="2" charset="-122"/>
              </a:rPr>
              <a:t>](</a:t>
            </a:r>
            <a:r>
              <a:rPr lang="zh-CN" altLang="en-US" sz="3200" dirty="0">
                <a:latin typeface="宋体" panose="02010600030101010101" pitchFamily="2" charset="-122"/>
                <a:ea typeface="宋体" panose="02010600030101010101" pitchFamily="2" charset="-122"/>
              </a:rPr>
              <a:t>节选</a:t>
            </a:r>
            <a:r>
              <a:rPr lang="en-US" altLang="zh-CN" sz="3200" dirty="0">
                <a:latin typeface="宋体" panose="02010600030101010101" pitchFamily="2" charset="-122"/>
                <a:ea typeface="宋体" panose="02010600030101010101" pitchFamily="2" charset="-122"/>
              </a:rPr>
              <a:t>)</a:t>
            </a:r>
          </a:p>
          <a:p>
            <a:pPr algn="ctr"/>
            <a:r>
              <a:rPr lang="zh-CN" altLang="en-US" sz="2000" dirty="0">
                <a:latin typeface="宋体" panose="02010600030101010101" pitchFamily="2" charset="-122"/>
                <a:ea typeface="宋体" panose="02010600030101010101" pitchFamily="2" charset="-122"/>
              </a:rPr>
              <a:t>鲁迅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但是</a:t>
            </a:r>
            <a:r>
              <a:rPr lang="zh-CN" altLang="en-US" sz="2000" dirty="0">
                <a:latin typeface="宋体" panose="02010600030101010101" pitchFamily="2" charset="-122"/>
                <a:ea typeface="宋体" panose="02010600030101010101" pitchFamily="2" charset="-122"/>
              </a:rPr>
              <a:t>赞颂中国固有文明的人们多起来了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加之以外国人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我常常想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凡有来到中国的</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倘能疾首蹙额而憎恶中国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我敢诚意地捧献我的感谢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因为他一定是不愿意吃中国人</a:t>
            </a:r>
            <a:r>
              <a:rPr lang="zh-CN" altLang="en-US" sz="2000" dirty="0" smtClean="0">
                <a:latin typeface="宋体" panose="02010600030101010101" pitchFamily="2" charset="-122"/>
                <a:ea typeface="宋体" panose="02010600030101010101" pitchFamily="2" charset="-122"/>
              </a:rPr>
              <a:t>的肉</a:t>
            </a:r>
            <a:r>
              <a:rPr lang="zh-CN" altLang="en-US" sz="2000" dirty="0">
                <a:latin typeface="宋体" panose="02010600030101010101" pitchFamily="2" charset="-122"/>
                <a:ea typeface="宋体" panose="02010600030101010101" pitchFamily="2" charset="-122"/>
              </a:rPr>
              <a:t>的</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鹤见钓辅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氏在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北京的魅力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记一个白人将到中国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预定的暂住时候是一年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 五年之后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还在北京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而且不想回去了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有一天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他们两人一同吃晚饭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在圆的桃花心 木的食桌前坐定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川流不息地献着出海的珍味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谈话就从古董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政治这些开头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电灯 上罩着 支 那 式 的 灯 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淡 淡 的 光 洋 溢 于 古 物 罗 列 的 屋 子 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 么 无 产 阶 级 呀</a:t>
            </a:r>
            <a:r>
              <a:rPr lang="en-US" altLang="zh-CN"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Pr</a:t>
            </a:r>
            <a:r>
              <a:rPr lang="en-US" altLang="zh-CN" sz="2000" dirty="0">
                <a:latin typeface="宋体" panose="02010600030101010101" pitchFamily="2" charset="-122"/>
                <a:ea typeface="宋体" panose="02010600030101010101" pitchFamily="2" charset="-122"/>
              </a:rPr>
              <a:t> o l e t a r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a 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呀那些事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就像不过在什么地方刮风</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我一面陶醉在支那生活的空气中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一面深思着对于外人有着‘魅力’的这东西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元 人也曾征服支那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而被征服于汉人种的生活美了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满人也征服支那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而被征服于汉人种 的生活美了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现在西洋人也一样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嘴里虽然说着</a:t>
            </a:r>
            <a:r>
              <a:rPr lang="en-US" altLang="zh-CN" sz="2000" dirty="0" err="1">
                <a:latin typeface="宋体" panose="02010600030101010101" pitchFamily="2" charset="-122"/>
                <a:ea typeface="宋体" panose="02010600030101010101" pitchFamily="2" charset="-122"/>
              </a:rPr>
              <a:t>Democ</a:t>
            </a:r>
            <a:r>
              <a:rPr lang="en-US" altLang="zh-CN" sz="2000" dirty="0">
                <a:latin typeface="宋体" panose="02010600030101010101" pitchFamily="2" charset="-122"/>
                <a:ea typeface="宋体" panose="02010600030101010101" pitchFamily="2" charset="-122"/>
              </a:rPr>
              <a:t> r a c y[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什么什么呀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而却被魅 于支那人费六千年而建筑起来的生活的美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一经住过北京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就忘不掉那生活的味道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 风时候的万丈的沙尘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每三月一回的督军们的开战游戏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都不能抹去这支那生活的 魅力</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963" y="1282700"/>
            <a:ext cx="9786938" cy="37490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这些</a:t>
            </a:r>
            <a:r>
              <a:rPr lang="zh-CN" altLang="en-US" sz="2000" dirty="0">
                <a:latin typeface="宋体" panose="02010600030101010101" pitchFamily="2" charset="-122"/>
                <a:ea typeface="宋体" panose="02010600030101010101" pitchFamily="2" charset="-122"/>
              </a:rPr>
              <a:t>话我现在还无力否认他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我们的古圣先贤既给予我们保古守旧的格言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但同时 也排好了用子女玉帛所做的奉献于征服者的大宴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中国人的耐劳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中国人的多子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都就是</a:t>
            </a:r>
          </a:p>
          <a:p>
            <a:r>
              <a:rPr lang="zh-CN" altLang="en-US" sz="2000" dirty="0" smtClean="0">
                <a:latin typeface="宋体" panose="02010600030101010101" pitchFamily="2" charset="-122"/>
                <a:ea typeface="宋体" panose="02010600030101010101" pitchFamily="2" charset="-122"/>
              </a:rPr>
              <a:t>办</a:t>
            </a:r>
            <a:r>
              <a:rPr lang="zh-CN" altLang="en-US" sz="2000" dirty="0">
                <a:latin typeface="宋体" panose="02010600030101010101" pitchFamily="2" charset="-122"/>
                <a:ea typeface="宋体" panose="02010600030101010101" pitchFamily="2" charset="-122"/>
              </a:rPr>
              <a:t>酒的材料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到现在还为我们的爱国者所自诩的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西洋人初入中国时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被称为蛮夷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自不免 个个蹙额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现在则时机已至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到了我们将曾经献于北魏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献于金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献于元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献于清的盛 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来献给他们的时候了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出则汽车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行则保护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虽遇清道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然而通行自由的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虽或被劫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 而必得赔偿的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孙美瑶</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掳去他们站在军前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还使官兵不敢开火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何况在华屋中享用盛宴 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待到享受盛宴的时候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自然也就是赞颂中国固有文明的时候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但是我们的有些乐观的 爱国者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也许反而欣然色喜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以为他们将要开始被中国同化了罢</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古人曾以女人作苟安的 城堡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美其名以自欺曰“和亲”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今人还用子女玉帛为作奴的贽敬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又美其名曰“同化”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所以 倘有外国的谁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到了已有赴宴的资格的现在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而还替我们诅咒中国的现状者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这才是真有良 心的真可佩服的人</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5833" y="1766570"/>
            <a:ext cx="9786938" cy="25298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a:t>
            </a:r>
            <a:r>
              <a:rPr lang="zh-CN" altLang="en-US" sz="2000" dirty="0">
                <a:latin typeface="宋体" panose="02010600030101010101" pitchFamily="2" charset="-122"/>
                <a:ea typeface="宋体" panose="02010600030101010101" pitchFamily="2" charset="-122"/>
              </a:rPr>
              <a:t>我们自己是早已布置妥帖了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有贵贱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有大小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有上下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自己被人凌虐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但也可以 凌虐别人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自己被人吃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但也可以吃别人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一级一级地制驭着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不能动弹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也不想动弹了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因为倘一动弹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虽或有利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然而也有弊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我们且看古人的良法美意罢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天有十日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人有十等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下所以事上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上所以共神也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故王臣公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公臣大夫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大夫臣 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士臣阜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阜臣舆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舆臣隶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隶臣僚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僚臣仆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仆臣台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左传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昭公七年</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但是</a:t>
            </a:r>
            <a:r>
              <a:rPr lang="zh-CN" altLang="en-US" sz="2000" dirty="0">
                <a:latin typeface="宋体" panose="02010600030101010101" pitchFamily="2" charset="-122"/>
                <a:ea typeface="宋体" panose="02010600030101010101" pitchFamily="2" charset="-122"/>
              </a:rPr>
              <a:t>“台”没有臣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不是太苦了么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无须担心的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有比他更卑的妻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更弱的子在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 其子也很有希望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他日长大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升而为“台”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便又有更卑更弱的妻子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供他驱使了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如此连 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各得其所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有敢非议者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其罪名曰不安分</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914400"/>
            <a:ext cx="10229850" cy="4708981"/>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虽然</a:t>
            </a:r>
            <a:r>
              <a:rPr lang="zh-CN" altLang="en-US" sz="2000" dirty="0">
                <a:latin typeface="宋体" panose="02010600030101010101" pitchFamily="2" charset="-122"/>
                <a:ea typeface="宋体" panose="02010600030101010101" pitchFamily="2" charset="-122"/>
              </a:rPr>
              <a:t>那是古事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昭公七年离现在也太辽远了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但“复古家”尽可不必悲观的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太平的 景象还在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常有兵燹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常有水旱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可有谁听到大叫唤么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打的打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革的革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可有处士来横议 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对国民如何专横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向外人如何柔媚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不犹是差等的遗风么</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中国固有的精神文明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 实并未为共和二字所埋没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只有满人已经退席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和先前稍不同</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因此</a:t>
            </a:r>
            <a:r>
              <a:rPr lang="zh-CN" altLang="en-US" sz="2000" dirty="0">
                <a:latin typeface="宋体" panose="02010600030101010101" pitchFamily="2" charset="-122"/>
                <a:ea typeface="宋体" panose="02010600030101010101" pitchFamily="2" charset="-122"/>
              </a:rPr>
              <a:t>我们在目前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还可以亲见各式各样的筵宴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有烧烤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有翅席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有便饭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有西餐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 茅檐下也有淡饭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路傍也有残羹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野上也有饿莩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有吃烧烤的身价不资的阔人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也有饿得 垂死的每斤八文的孩子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现代评论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二十一期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所谓中国的文明者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其实不过是安 排给阔人享用的人肉的筵宴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所谓中国者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其实不过是安排这人肉的筵宴的厨房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不知 道而赞颂者是可恕的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否则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此辈当得永远的诅咒</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外国人</a:t>
            </a:r>
            <a:r>
              <a:rPr lang="zh-CN" altLang="en-US" sz="2000" dirty="0">
                <a:latin typeface="宋体" panose="02010600030101010101" pitchFamily="2" charset="-122"/>
                <a:ea typeface="宋体" panose="02010600030101010101" pitchFamily="2" charset="-122"/>
              </a:rPr>
              <a:t>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不知道而赞颂者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是可恕的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占了高位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养尊处优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因此受了蛊惑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昧却灵 性而赞叹者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也还可恕的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可是还有两种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其一是以中国人为劣种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只配悉照原来模样</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因而故意称赞中国的旧物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其一是愿世间人各不相同以增自己旅行的兴趣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到中国看 辫子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到日本看木屐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到高丽看笠子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倘若服饰一样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便索然无味了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因而来反对亚洲的欧 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这些都可憎恶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至于罗素</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在西湖见轿夫含笑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便赞美中国人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则也许别有意思罢</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但是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轿夫如果能对坐轿的人不含笑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中国也早不是现在似的中国了</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8675" y="757238"/>
            <a:ext cx="10229850" cy="2246769"/>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这</a:t>
            </a:r>
            <a:r>
              <a:rPr lang="zh-CN" altLang="en-US" sz="2000" dirty="0">
                <a:latin typeface="宋体" panose="02010600030101010101" pitchFamily="2" charset="-122"/>
                <a:ea typeface="宋体" panose="02010600030101010101" pitchFamily="2" charset="-122"/>
              </a:rPr>
              <a:t>文明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不但使外国人陶醉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也早使中国一切人们无不陶醉而且至于含笑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因为古 代传来而至今还在的许多差别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使人们各各分离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遂不能再感到别人的痛苦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并且</a:t>
            </a:r>
            <a:r>
              <a:rPr lang="zh-CN" altLang="en-US" sz="2000" dirty="0" smtClean="0">
                <a:latin typeface="宋体" panose="02010600030101010101" pitchFamily="2" charset="-122"/>
                <a:ea typeface="宋体" panose="02010600030101010101" pitchFamily="2" charset="-122"/>
              </a:rPr>
              <a:t>因为自己</a:t>
            </a:r>
            <a:r>
              <a:rPr lang="zh-CN" altLang="en-US" sz="2000" dirty="0">
                <a:latin typeface="宋体" panose="02010600030101010101" pitchFamily="2" charset="-122"/>
                <a:ea typeface="宋体" panose="02010600030101010101" pitchFamily="2" charset="-122"/>
              </a:rPr>
              <a:t>各有奴使别人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吃掉别人的希望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便也就忘却自己同有被奴使被吃掉的将来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于是 大小无数的人肉的筵宴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即从有文明以来一直排到现在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人们就在这会场中吃人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被吃</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以凶人的愚妄的欢呼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将悲惨的弱者的呼号遮掩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更不消说女人和小儿</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这</a:t>
            </a:r>
            <a:r>
              <a:rPr lang="zh-CN" altLang="en-US" sz="2000" dirty="0">
                <a:latin typeface="宋体" panose="02010600030101010101" pitchFamily="2" charset="-122"/>
                <a:ea typeface="宋体" panose="02010600030101010101" pitchFamily="2" charset="-122"/>
              </a:rPr>
              <a:t>人肉的筵宴现在还排着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有许多人还想一直排下去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扫荡这些食人者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掀掉这筵 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毁坏这厨房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则是现在的青年的使命</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7275" y="828675"/>
            <a:ext cx="9486900" cy="5638800"/>
          </a:xfrm>
          <a:prstGeom prst="rect">
            <a:avLst/>
          </a:prstGeom>
          <a:noFill/>
        </p:spPr>
        <p:txBody>
          <a:bodyPr wrap="square" rtlCol="0">
            <a:spAutoFit/>
          </a:bodyPr>
          <a:lstStyle/>
          <a:p>
            <a:r>
              <a:rPr lang="zh-CN" altLang="en-US" sz="2400" b="1" dirty="0" smtClean="0">
                <a:latin typeface="宋体" panose="02010600030101010101" pitchFamily="2" charset="-122"/>
                <a:ea typeface="宋体" panose="02010600030101010101" pitchFamily="2" charset="-122"/>
              </a:rPr>
              <a:t>注释：</a:t>
            </a:r>
          </a:p>
          <a:p>
            <a:endParaRPr lang="en-US" altLang="zh-CN" sz="2000" dirty="0">
              <a:latin typeface="宋体" panose="02010600030101010101" pitchFamily="2" charset="-122"/>
              <a:ea typeface="宋体" panose="02010600030101010101" pitchFamily="2" charset="-122"/>
            </a:endParaRPr>
          </a:p>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中国现代文学作品精选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增订本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北京大学出版社２００１年版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本文最初 分两次发表于１９２５年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莽原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周刊第２期和第５期</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１８８１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１９３６年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中国近现代最伟大的文学家、思想家和革命家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鲁迅的精 神被称为中华民族魂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并且他是中国现代文学的奠基人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他是浙江绍兴人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祖籍河南省正 阳县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原名周樟寿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字豫山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后改字为豫才</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１８９８年去南京求学时改名周树人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鲁迅是大 哥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周作人是老二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周建人是老三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即风筝里的弟弟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鲁迅”是他１９１８年为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新青年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 稿时开始使用的笔名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从此成为世人最崇敬的笔名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１９８１年出版了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鲁迅全集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十六 卷</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鹤见钓辅</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１８８５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１９７２年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日本评论家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作者曾选译过他的随笔集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思想􀅰山水 􀅰人物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北京的魅力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一文即见于该书</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４</a:t>
            </a:r>
            <a:r>
              <a:rPr lang="en-US" altLang="zh-CN" sz="2000" dirty="0">
                <a:latin typeface="宋体" panose="02010600030101010101" pitchFamily="2" charset="-122"/>
                <a:ea typeface="宋体" panose="02010600030101010101" pitchFamily="2" charset="-122"/>
              </a:rPr>
              <a:t>]</a:t>
            </a:r>
            <a:r>
              <a:rPr lang="en-US" altLang="zh-CN" sz="2000" dirty="0" err="1">
                <a:latin typeface="宋体" panose="02010600030101010101" pitchFamily="2" charset="-122"/>
                <a:ea typeface="宋体" panose="02010600030101010101" pitchFamily="2" charset="-122"/>
              </a:rPr>
              <a:t>Pr</a:t>
            </a:r>
            <a:r>
              <a:rPr lang="en-US" altLang="zh-CN" sz="2000" dirty="0">
                <a:latin typeface="宋体" panose="02010600030101010101" pitchFamily="2" charset="-122"/>
                <a:ea typeface="宋体" panose="02010600030101010101" pitchFamily="2" charset="-122"/>
              </a:rPr>
              <a:t> o l e tar </a:t>
            </a:r>
            <a:r>
              <a:rPr lang="en-US" altLang="zh-CN" sz="2000" dirty="0" err="1">
                <a:latin typeface="宋体" panose="02010600030101010101" pitchFamily="2" charset="-122"/>
                <a:ea typeface="宋体" panose="02010600030101010101" pitchFamily="2" charset="-122"/>
              </a:rPr>
              <a:t>i</a:t>
            </a:r>
            <a:r>
              <a:rPr lang="en-US" altLang="zh-CN" sz="2000" dirty="0">
                <a:latin typeface="宋体" panose="02010600030101010101" pitchFamily="2" charset="-122"/>
                <a:ea typeface="宋体" panose="02010600030101010101" pitchFamily="2" charset="-122"/>
              </a:rPr>
              <a:t> at:</a:t>
            </a:r>
            <a:r>
              <a:rPr lang="zh-CN" altLang="en-US" sz="2000" dirty="0">
                <a:latin typeface="宋体" panose="02010600030101010101" pitchFamily="2" charset="-122"/>
                <a:ea typeface="宋体" panose="02010600030101010101" pitchFamily="2" charset="-122"/>
              </a:rPr>
              <a:t>英语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无产阶级</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５</a:t>
            </a:r>
            <a:r>
              <a:rPr lang="en-US" altLang="zh-CN" sz="2000" dirty="0">
                <a:latin typeface="宋体" panose="02010600030101010101" pitchFamily="2" charset="-122"/>
                <a:ea typeface="宋体" panose="02010600030101010101" pitchFamily="2" charset="-122"/>
              </a:rPr>
              <a:t>]</a:t>
            </a:r>
            <a:r>
              <a:rPr lang="en-US" altLang="zh-CN" sz="2000" dirty="0" err="1">
                <a:latin typeface="宋体" panose="02010600030101010101" pitchFamily="2" charset="-122"/>
                <a:ea typeface="宋体" panose="02010600030101010101" pitchFamily="2" charset="-122"/>
              </a:rPr>
              <a:t>Democ</a:t>
            </a:r>
            <a:r>
              <a:rPr lang="en-US" altLang="zh-CN" sz="2000" dirty="0">
                <a:latin typeface="宋体" panose="02010600030101010101" pitchFamily="2" charset="-122"/>
                <a:ea typeface="宋体" panose="02010600030101010101" pitchFamily="2" charset="-122"/>
              </a:rPr>
              <a:t> racy:</a:t>
            </a:r>
            <a:r>
              <a:rPr lang="zh-CN" altLang="en-US" sz="2000" dirty="0">
                <a:latin typeface="宋体" panose="02010600030101010101" pitchFamily="2" charset="-122"/>
                <a:ea typeface="宋体" panose="02010600030101010101" pitchFamily="2" charset="-122"/>
              </a:rPr>
              <a:t>英语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民主</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孙美瑶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当时占领山东抱犊固的土匪头领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１９２３年５月５日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他在津浦铁路临城 站劫车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掳去中外旅客２００多人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这是当时轰动一时的事件</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王、公、大夫、士、阜、舆、隶、僚、仆、台是奴隶社会等级的名称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前四种是统治者 的等级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后六种是被奴役者的等级</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1874" y="601772"/>
            <a:ext cx="10847540" cy="557784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唐代</a:t>
            </a:r>
            <a:r>
              <a:rPr lang="zh-CN" altLang="en-US" sz="2400" dirty="0">
                <a:latin typeface="宋体" panose="02010600030101010101" pitchFamily="2" charset="-122"/>
                <a:ea typeface="宋体" panose="02010600030101010101" pitchFamily="2" charset="-122"/>
              </a:rPr>
              <a:t>散文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既革除六朝旧习</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又开辟了宋、元以后散文的发展道路</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在中国文学发展史 上起着承前启后的作用</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占有重要地位</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唐代散文风格多样</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名篇佳作数量可观</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韩愈的 </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师说</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杂说</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送孟东野序</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是议论文中的上乘之作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张中丞传后叙</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是公认的记叙名篇</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祭十二郎文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是颇具感染力的佳作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柳宗元的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封建论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被称为“古今至文”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永州八记”最 为脍炙人口</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在中国文学史上具有特殊的地位</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唐散文作家除韩愈、柳宗元外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魏征、王勃、刘知几、李峤、刘禹锡、杜牧、白居易、孙樵等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也都有名篇传世</a:t>
            </a:r>
            <a:r>
              <a:rPr lang="en-US" altLang="zh-CN" sz="2400" dirty="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    宋代</a:t>
            </a:r>
            <a:r>
              <a:rPr lang="zh-CN" altLang="en-US" sz="2400" dirty="0">
                <a:latin typeface="宋体" panose="02010600030101010101" pitchFamily="2" charset="-122"/>
                <a:ea typeface="宋体" panose="02010600030101010101" pitchFamily="2" charset="-122"/>
              </a:rPr>
              <a:t>散文有显著的成就</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历来为人们所重视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北宋初年第一个提倡古文的是柳开</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欧阳修是 宋代散文的第一位大师</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是宋代散文的奠基者</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北宋后期是宋代散文发展的黄金时代</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活跃在这 时文坛上的有苏洵、曾巩、王安石、苏轼、苏辙等人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其中苏轼为散文创作开拓了新天地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是北宋最 杰出的大作家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南宋时期的文天祥、郑思肖、谢翱等人的散文迸发出爱国主义的光芒</a:t>
            </a:r>
            <a:r>
              <a:rPr lang="en-US" altLang="zh-CN" sz="2400" dirty="0" smtClean="0">
                <a:latin typeface="宋体" panose="02010600030101010101" pitchFamily="2" charset="-122"/>
                <a:ea typeface="宋体" panose="02010600030101010101" pitchFamily="2" charset="-122"/>
              </a:rPr>
              <a:t>.</a:t>
            </a:r>
          </a:p>
          <a:p>
            <a:r>
              <a:rPr lang="zh-CN" altLang="en-US" sz="2400" dirty="0" smtClean="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明代散文中亦不少佳作</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主要作家有明初的宋濂、刘基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明中叶的王慎中、唐顺之、茅坤、归有光等人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尤其是晚明小品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是中国散文发展史上的一项重大突破</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从观念到创作实践都 有显著的变化</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7288" y="614363"/>
            <a:ext cx="9758363" cy="5638800"/>
          </a:xfrm>
          <a:prstGeom prst="rect">
            <a:avLst/>
          </a:prstGeom>
          <a:noFill/>
        </p:spPr>
        <p:txBody>
          <a:bodyPr wrap="square" rtlCol="0">
            <a:spAutoFit/>
          </a:bodyPr>
          <a:lstStyle/>
          <a:p>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每斤八文的孩子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１９２５年５月２日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现代评论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第１卷第２１期载有仲瑚的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一个 四川人的通信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叙说当时军阀统治下四川劳动人民的悲惨生活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其中说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男小孩只卖八 枚铜子一斤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女小孩连这个价钱也卖不了</a:t>
            </a:r>
            <a:r>
              <a:rPr lang="en-US" altLang="zh-CN" sz="2000" dirty="0" smtClean="0">
                <a:latin typeface="宋体" panose="02010600030101010101" pitchFamily="2" charset="-122"/>
                <a:ea typeface="宋体" panose="02010600030101010101" pitchFamily="2" charset="-122"/>
              </a:rPr>
              <a:t>.”</a:t>
            </a: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罗素</a:t>
            </a:r>
            <a:r>
              <a:rPr lang="en-US" altLang="zh-CN" sz="2000" dirty="0">
                <a:latin typeface="宋体" panose="02010600030101010101" pitchFamily="2" charset="-122"/>
                <a:ea typeface="宋体" panose="02010600030101010101" pitchFamily="2" charset="-122"/>
              </a:rPr>
              <a:t>( B</a:t>
            </a:r>
            <a:r>
              <a:rPr lang="zh-CN" altLang="en-US" sz="2000" dirty="0">
                <a:latin typeface="宋体" panose="02010600030101010101" pitchFamily="2" charset="-122"/>
                <a:ea typeface="宋体" panose="02010600030101010101" pitchFamily="2" charset="-122"/>
              </a:rPr>
              <a:t>． </a:t>
            </a:r>
            <a:r>
              <a:rPr lang="en-US" altLang="zh-CN" sz="2000" dirty="0" err="1">
                <a:latin typeface="宋体" panose="02010600030101010101" pitchFamily="2" charset="-122"/>
                <a:ea typeface="宋体" panose="02010600030101010101" pitchFamily="2" charset="-122"/>
              </a:rPr>
              <a:t>Russe</a:t>
            </a:r>
            <a:r>
              <a:rPr lang="en-US" altLang="zh-CN" sz="2000" dirty="0">
                <a:latin typeface="宋体" panose="02010600030101010101" pitchFamily="2" charset="-122"/>
                <a:ea typeface="宋体" panose="02010600030101010101" pitchFamily="2" charset="-122"/>
              </a:rPr>
              <a:t> l </a:t>
            </a:r>
            <a:r>
              <a:rPr lang="en-US" altLang="zh-CN" sz="2000" dirty="0" err="1">
                <a:latin typeface="宋体" panose="02010600030101010101" pitchFamily="2" charset="-122"/>
                <a:ea typeface="宋体" panose="02010600030101010101" pitchFamily="2" charset="-122"/>
              </a:rPr>
              <a:t>l</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１８７２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１９７０年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英国哲学家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１９２０年曾来中国讲学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并在各地 游览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关于“轿夫含笑”事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见他所著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我记得一个大夏天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我们几个人坐 轿过山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道路崎岖难行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轿夫非常的辛苦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我们到了山顶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停十分钟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让他们休息一会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立 刻他们就并排地坐下来了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抽出他们的烟袋来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谈着笑着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好像一点忧虑都没有似的</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评析：</a:t>
            </a:r>
          </a:p>
          <a:p>
            <a:r>
              <a:rPr lang="zh-CN" altLang="en-US" sz="2000" dirty="0" smtClean="0">
                <a:latin typeface="宋体" panose="02010600030101010101" pitchFamily="2" charset="-122"/>
                <a:ea typeface="宋体" panose="02010600030101010101" pitchFamily="2" charset="-122"/>
              </a:rPr>
              <a:t>    本文</a:t>
            </a:r>
            <a:r>
              <a:rPr lang="zh-CN" altLang="en-US" sz="2000" dirty="0">
                <a:latin typeface="宋体" panose="02010600030101010101" pitchFamily="2" charset="-122"/>
                <a:ea typeface="宋体" panose="02010600030101010101" pitchFamily="2" charset="-122"/>
              </a:rPr>
              <a:t>节选的是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灯下漫笔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的后半部分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与前一部分一样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这里也是从具体生活现象</a:t>
            </a:r>
            <a:r>
              <a:rPr lang="zh-CN" altLang="en-US" sz="2000" dirty="0" smtClean="0">
                <a:latin typeface="宋体" panose="02010600030101010101" pitchFamily="2" charset="-122"/>
                <a:ea typeface="宋体" panose="02010600030101010101" pitchFamily="2" charset="-122"/>
              </a:rPr>
              <a:t>入手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引述外国人在中国吃饭的笔录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由此生发开去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剖析所谓“中国固有文明”的实质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从而抨 击封建等级制度的罪恶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揭露帝国主义赞颂这种“固有文明”的险恶用心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阅读时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应着重理 解以下三句话的含义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所谓中国的文明者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其实不过是安排给阔人享用的人肉的筵宴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 谓中国者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其实不过是安排这人肉的筵宴的厨房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扫荡这些食人者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掀掉这筵席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毁坏这厨 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则是现在的青年的使命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虽说偏激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却异常深刻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有振聋发聩之效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另外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应结合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灯下 漫笔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全篇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整体把握本文情理交融、语言犀利、分析深刻的艺术特色</a:t>
            </a:r>
            <a:r>
              <a:rPr lang="en-US" altLang="zh-CN" sz="2000" dirty="0">
                <a:latin typeface="宋体" panose="02010600030101010101" pitchFamily="2" charset="-122"/>
                <a:ea typeface="宋体" panose="02010600030101010101" pitchFamily="2" charset="-122"/>
              </a:rPr>
              <a: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4" y="500063"/>
            <a:ext cx="10201275" cy="5638800"/>
          </a:xfrm>
          <a:prstGeom prst="rect">
            <a:avLst/>
          </a:prstGeom>
          <a:noFill/>
        </p:spPr>
        <p:txBody>
          <a:bodyPr wrap="square" rtlCol="0">
            <a:spAutoFit/>
          </a:bodyPr>
          <a:lstStyle/>
          <a:p>
            <a:pPr algn="ctr"/>
            <a:r>
              <a:rPr lang="zh-CN" altLang="en-US" sz="20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雅　　舍</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１</a:t>
            </a:r>
            <a:r>
              <a:rPr lang="en-US" altLang="zh-CN" sz="2400" dirty="0">
                <a:latin typeface="宋体" panose="02010600030101010101" pitchFamily="2" charset="-122"/>
                <a:ea typeface="宋体" panose="02010600030101010101" pitchFamily="2" charset="-122"/>
              </a:rPr>
              <a:t>] </a:t>
            </a:r>
            <a:endParaRPr lang="en-US" altLang="zh-CN" sz="2400" dirty="0" smtClean="0">
              <a:latin typeface="宋体" panose="02010600030101010101" pitchFamily="2" charset="-122"/>
              <a:ea typeface="宋体" panose="02010600030101010101" pitchFamily="2" charset="-122"/>
            </a:endParaRPr>
          </a:p>
          <a:p>
            <a:pPr algn="ctr"/>
            <a:r>
              <a:rPr lang="zh-CN" altLang="en-US" sz="2000" dirty="0" smtClean="0">
                <a:latin typeface="宋体" panose="02010600030101010101" pitchFamily="2" charset="-122"/>
                <a:ea typeface="宋体" panose="02010600030101010101" pitchFamily="2" charset="-122"/>
              </a:rPr>
              <a:t>梁</a:t>
            </a:r>
            <a:r>
              <a:rPr lang="zh-CN" altLang="en-US" sz="2000" dirty="0">
                <a:latin typeface="宋体" panose="02010600030101010101" pitchFamily="2" charset="-122"/>
                <a:ea typeface="宋体" panose="02010600030101010101" pitchFamily="2" charset="-122"/>
              </a:rPr>
              <a:t>实秋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zh-CN" altLang="en-US" sz="2000" dirty="0" smtClean="0">
                <a:latin typeface="宋体" panose="02010600030101010101" pitchFamily="2" charset="-122"/>
                <a:ea typeface="宋体" panose="02010600030101010101" pitchFamily="2" charset="-122"/>
              </a:rPr>
              <a:t>    到</a:t>
            </a:r>
            <a:r>
              <a:rPr lang="zh-CN" altLang="en-US" sz="2000" dirty="0">
                <a:latin typeface="宋体" panose="02010600030101010101" pitchFamily="2" charset="-122"/>
                <a:ea typeface="宋体" panose="02010600030101010101" pitchFamily="2" charset="-122"/>
              </a:rPr>
              <a:t>四川来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觉得此地人建造房屋最是经济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火烧过的砖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常常用来做柱子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孤零零地 砌起四根砖柱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上面盖上一个木头架子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看上去瘦骨嶙嶙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单薄得可怜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但是顶上铺了瓦</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四面编了竹篦墙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墙上敷了泥灰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远远地看过去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没有人能说不像是座房子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我现在住的 “雅舍”正是这样一座典型的房子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不消说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这房子有砖柱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有竹篦墙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一切特点都应有尽 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讲到住房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我的经验不算少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什么“上支下摘”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前廊后厦”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一楼一底”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三上三 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亭子间”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茅草棚”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琼楼玉宇”和“摩天大厦”各式各样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我都尝试过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我不论住在 哪里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只要住得稍久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对那房子便发生感情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非不得已我还舍不得搬</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这“雅舍”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我初来 时仅求其能蔽风雨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并不敢存奢望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现在住了两个多月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我的好感油然而生</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虽然</a:t>
            </a:r>
            <a:r>
              <a:rPr lang="zh-CN" altLang="en-US" sz="2000" dirty="0">
                <a:latin typeface="宋体" panose="02010600030101010101" pitchFamily="2" charset="-122"/>
                <a:ea typeface="宋体" panose="02010600030101010101" pitchFamily="2" charset="-122"/>
              </a:rPr>
              <a:t>我已渐渐感觉它并不能蔽风雨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因为有窗而无玻璃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风来则洞若凉亭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有瓦而 空隙不少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雨来则渗如滴漏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纵然不能蔽风雨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雅舍”还是自有它的个性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有个性就 可爱</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“雅舍”的位置在半山腰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下距马路约有七八十层的土阶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前面是阡陌螺旋的稻田</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再远望过去是几抹葱翠的远山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旁边有高粱地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有竹林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有水池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有粪坑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后面是荒僻的榛 莽未除的土山坡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若说地点荒凉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则月明之夕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或风雨之日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亦常有客到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大抵好友不嫌 路远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路远乃见情谊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客来则先爬几十级的土阶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进得屋来仍须上坡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因为屋内地板乃依 山势而铺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一面高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一面低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坡度甚大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客来无不惊叹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我则久而安之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每日由书房走到饭 厅是上坡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饭后鼓腹而出是下坡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亦不觉有大不便处</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71538" y="642938"/>
            <a:ext cx="10487025" cy="5940088"/>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“雅舍”</a:t>
            </a:r>
            <a:r>
              <a:rPr lang="zh-CN" altLang="en-US" sz="2000" dirty="0">
                <a:latin typeface="宋体" panose="02010600030101010101" pitchFamily="2" charset="-122"/>
                <a:ea typeface="宋体" panose="02010600030101010101" pitchFamily="2" charset="-122"/>
              </a:rPr>
              <a:t>共是六间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我居其二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篦墙不固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门窗不严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故我与邻人彼此均可互通声息</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邻人轰饮作乐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咿唔诗章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喁喁细语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以及鼾声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喷嚏声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吮汤声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撕纸声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脱皮鞋声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均</a:t>
            </a:r>
            <a:r>
              <a:rPr lang="zh-CN" altLang="en-US" sz="2000" dirty="0" smtClean="0">
                <a:latin typeface="宋体" panose="02010600030101010101" pitchFamily="2" charset="-122"/>
                <a:ea typeface="宋体" panose="02010600030101010101" pitchFamily="2" charset="-122"/>
              </a:rPr>
              <a:t>随时</a:t>
            </a:r>
            <a:r>
              <a:rPr lang="zh-CN" altLang="en-US" sz="2000" dirty="0">
                <a:latin typeface="宋体" panose="02010600030101010101" pitchFamily="2" charset="-122"/>
                <a:ea typeface="宋体" panose="02010600030101010101" pitchFamily="2" charset="-122"/>
              </a:rPr>
              <a:t>由门窗户壁的隙处荡漾而来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破我岑寂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入夜则鼠子瞰灯</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才一合眼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鼠子便自由行 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或搬核桃在地板上顺坡而下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或吸灯油而推翻烛台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或攀援而上帐顶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或在门框棹脚 上磨牙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使得人不得安枕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但是对于鼠子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我很惭愧地承认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我“没有法子”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没有法子” 一语是被外国人常常引用着的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以为这话最足代表中国人的懒惰隐忍的态度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其实我 对付鼠子并不懒惰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窗上糊纸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纸一戳就破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门户关紧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而相鼠有牙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一阵咬便是一个洞 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试问还有什么法子</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洋鬼子住到“雅舍”里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不也是“没有法子”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比鼠子更骚扰的是 蚊子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雅舍”的蚊虱之盛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是我前所未见的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聚蚊成雷”真有其事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每当黄昏时候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满 屋里磕头碰脑的全是蚊子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又黑又大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骨骼都像是硬的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当别处蚊子早已肃清的时候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 “雅舍”则格外猖獗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来客偶不留心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则两腿伤处累累隆起如玉蜀黍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但是我仍安之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冬天 一到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蚊子自然绝迹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明年夏天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谁知道我还是住在“雅舍” </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雅舍”最宜月夜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地势较高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得月较先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看山头吐月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红盘乍涌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一霎间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清光四 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天空皎洁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四野无声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微闻犬吠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坐客无不悄然</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舍前有两株梨树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等到月升中天</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 光从树间筛洒而下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地上阴影斑斓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此时尤为幽绝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直到兴阑人散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归房就寝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月光仍然 逼进窗来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助我凄凉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细雨蒙蒙之际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雅舍”亦复有趣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推窗展望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俨然米氏章法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若云 若雾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一片弥漫</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但若大雨滂沱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我就又惶悚不安了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屋顶湿印到处都有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起初如碗大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俄 而扩大如盆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继则滴水乃不绝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终乃屋顶灰泥突然崩裂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如奇葩初绽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素然一声而泥水下 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此刻满室狼藉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抢救无及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此种经验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已数见不鲜</a:t>
            </a:r>
            <a:r>
              <a:rPr lang="en-US" altLang="zh-CN"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2988" y="642938"/>
            <a:ext cx="9601200"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“雅舍”</a:t>
            </a:r>
            <a:r>
              <a:rPr lang="zh-CN" altLang="en-US" sz="2000" dirty="0">
                <a:latin typeface="宋体" panose="02010600030101010101" pitchFamily="2" charset="-122"/>
                <a:ea typeface="宋体" panose="02010600030101010101" pitchFamily="2" charset="-122"/>
              </a:rPr>
              <a:t>之陈设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只当得简朴二字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但洒扫拂拭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不使有纤尘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我非显要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故名公巨卿 之照片不得入我室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我非牙医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故无博士文凭张挂壁间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我不业理发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故丝织西湖十景以 及电影明星之照片亦均不能张我四壁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我有一几一椅一榻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酣睡写读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均已有着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我亦不 复他求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但是陈设虽简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我却喜欢翻新布置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西人常常讥笑妇人喜欢变更桌椅位置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 为这是妇人天性喜变之一征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诬否且不论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我是喜欢改变的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中国旧式家庭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陈设千篇 一律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正厅上是一条案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前面一张八仙桌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一旁一把靠椅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两旁是两把靠椅夹一只茶几</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我以为陈设宜求疏落参差之致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最忌排偶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雅舍”所有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毫无新奇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但一物一事之安排布 置俱不从俗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人入我室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即知此是我室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笠翁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闲情偶寄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之所论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正合我意</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雅舍”非我所有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我仅是房客之一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但思“天地者万物之逆旅”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人生本来如寄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我住 “雅舍”一日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雅舍”即一日为我所有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即使此一日亦不能算是我有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至少此一日“雅舍” 所能给予之苦辣酸甜我实躬受亲尝</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刘克庄词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客里似家家似寄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我此时此刻卜居“雅 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雅舍”即似我家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其实似家似寄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我亦分辨不清</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长</a:t>
            </a:r>
            <a:r>
              <a:rPr lang="zh-CN" altLang="en-US" sz="2000" dirty="0">
                <a:latin typeface="宋体" panose="02010600030101010101" pitchFamily="2" charset="-122"/>
                <a:ea typeface="宋体" panose="02010600030101010101" pitchFamily="2" charset="-122"/>
              </a:rPr>
              <a:t>日无俚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写作自遣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随想随写</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不拘篇章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冠以“雅舍小品”四字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以示写作所在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且 志因缘</a:t>
            </a:r>
            <a:r>
              <a:rPr lang="en-US" altLang="zh-CN" sz="2000" dirty="0" smtClean="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１９３８年</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2988" y="871538"/>
            <a:ext cx="10158412" cy="5669280"/>
          </a:xfrm>
          <a:prstGeom prst="rect">
            <a:avLst/>
          </a:prstGeom>
          <a:noFill/>
        </p:spPr>
        <p:txBody>
          <a:bodyPr wrap="square" rtlCol="0">
            <a:spAutoFit/>
          </a:bodyPr>
          <a:lstStyle/>
          <a:p>
            <a:r>
              <a:rPr lang="zh-CN" altLang="en-US" dirty="0" smtClean="0"/>
              <a:t> </a:t>
            </a:r>
            <a:r>
              <a:rPr lang="zh-CN" altLang="en-US" sz="2400" b="1" dirty="0" smtClean="0"/>
              <a:t>注释：</a:t>
            </a:r>
          </a:p>
          <a:p>
            <a:endParaRPr lang="en-US" altLang="zh-CN" dirty="0"/>
          </a:p>
          <a:p>
            <a:r>
              <a:rPr lang="zh-CN" altLang="en-US" dirty="0" smtClean="0"/>
              <a:t>    </a:t>
            </a:r>
            <a:r>
              <a:rPr lang="zh-CN" altLang="en-US" dirty="0"/>
              <a:t>　</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选自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梁实秋散文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人民文学出版社２００５年版</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 </a:t>
            </a:r>
            <a:r>
              <a:rPr lang="zh-CN" altLang="en-US" sz="2000" dirty="0">
                <a:latin typeface="宋体" panose="02010600030101010101" pitchFamily="2" charset="-122"/>
                <a:ea typeface="宋体" panose="02010600030101010101" pitchFamily="2" charset="-122"/>
              </a:rPr>
              <a:t>２</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梁实秋</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１９０３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１９８７年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名治华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字实秋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北京人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原籍浙江杭县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一生著作甚 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散文集</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雅舍小品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一、二、三集行世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文学批评论文集多种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经近４０年的时间独立翻译 完成莎士比亚全集４０卷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他是中国现代文学史上著名的学者、文学家和</a:t>
            </a:r>
            <a:r>
              <a:rPr lang="zh-CN" altLang="en-US" sz="2000" dirty="0" smtClean="0">
                <a:latin typeface="宋体" panose="02010600030101010101" pitchFamily="2" charset="-122"/>
                <a:ea typeface="宋体" panose="02010600030101010101" pitchFamily="2" charset="-122"/>
              </a:rPr>
              <a:t>翻译家</a:t>
            </a:r>
            <a:r>
              <a:rPr lang="en-US" altLang="zh-CN" sz="2000" dirty="0" smtClean="0">
                <a:latin typeface="宋体" panose="02010600030101010101" pitchFamily="2" charset="-122"/>
                <a:ea typeface="宋体" panose="02010600030101010101" pitchFamily="2" charset="-122"/>
              </a:rPr>
              <a:t>.</a:t>
            </a:r>
          </a:p>
          <a:p>
            <a:endParaRPr lang="en-US" altLang="zh-CN" sz="2000" dirty="0">
              <a:latin typeface="宋体" panose="02010600030101010101" pitchFamily="2" charset="-122"/>
              <a:ea typeface="宋体" panose="02010600030101010101" pitchFamily="2" charset="-122"/>
            </a:endParaRPr>
          </a:p>
          <a:p>
            <a:r>
              <a:rPr lang="zh-CN" altLang="en-US" sz="2400" b="1" dirty="0" smtClean="0">
                <a:latin typeface="宋体" panose="02010600030101010101" pitchFamily="2" charset="-122"/>
                <a:ea typeface="宋体" panose="02010600030101010101" pitchFamily="2" charset="-122"/>
              </a:rPr>
              <a:t>评析： </a:t>
            </a:r>
            <a:r>
              <a:rPr lang="zh-CN" altLang="en-US" sz="2000" dirty="0" smtClean="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endParaRPr lang="en-US" altLang="zh-CN" sz="2000" dirty="0">
              <a:latin typeface="宋体" panose="02010600030101010101" pitchFamily="2" charset="-122"/>
              <a:ea typeface="宋体" panose="02010600030101010101" pitchFamily="2" charset="-122"/>
            </a:endParaRP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文章</a:t>
            </a:r>
            <a:r>
              <a:rPr lang="zh-CN" altLang="en-US" sz="2000" dirty="0">
                <a:latin typeface="宋体" panose="02010600030101010101" pitchFamily="2" charset="-122"/>
                <a:ea typeface="宋体" panose="02010600030101010101" pitchFamily="2" charset="-122"/>
              </a:rPr>
              <a:t>开篇简洁自然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像是闲来之笔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但在读到“砖柱”“木头架子”“瓦”“竹篦墙”“泥灰” 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人们能从“孤零零”“瘦骨嶙峋”“单薄”“可怜”等词语中体会到作者不满的情绪</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既不满 却又对它的“好感油然而生”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可见其文风之幽默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由此人们便能理解作者为什么评价四川 人造房子用“经济”一词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为什么在写到“雅舍”的时候用了引号</a:t>
            </a:r>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p>
          <a:p>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在</a:t>
            </a:r>
            <a:r>
              <a:rPr lang="zh-CN" altLang="en-US" sz="2000" dirty="0">
                <a:latin typeface="宋体" panose="02010600030101010101" pitchFamily="2" charset="-122"/>
                <a:ea typeface="宋体" panose="02010600030101010101" pitchFamily="2" charset="-122"/>
              </a:rPr>
              <a:t>作者眼中</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雅舍”自有它的个性和风格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雅舍”筑在半山腰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前临稻田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后接榛 莽</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围以竹林、水池等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是一亦俗亦雅之地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由此</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作者得出为友之道</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好友不嫌路远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路远乃 见情谊”</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其二</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屋内地板乃依山势而铺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一面高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一面低</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坡度甚大”</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每日由书房走到饭厅 是上坡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饭后鼓腹而出是下坡”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这样的句子用词逼真、细腻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真实地再现了房子的简陋和不方便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字里行间又表现出作者处之泰然的幽默感</a:t>
            </a:r>
            <a:r>
              <a:rPr lang="en-US" altLang="zh-CN" sz="2000" dirty="0" smtClean="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 </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堂堂知名教授居此陋室</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5813" y="814388"/>
            <a:ext cx="10272712" cy="4401205"/>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本</a:t>
            </a:r>
            <a:r>
              <a:rPr lang="zh-CN" altLang="en-US" sz="2000" dirty="0">
                <a:latin typeface="宋体" panose="02010600030101010101" pitchFamily="2" charset="-122"/>
                <a:ea typeface="宋体" panose="02010600030101010101" pitchFamily="2" charset="-122"/>
              </a:rPr>
              <a:t>已无限辛酸</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而他 却以旷达超然的胸襟从容视之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以宽缓舒和的语气予以调侃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自具雅人情致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别有况味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其三</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和人共一套房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常有“隔壁戏”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邻人轰饮作乐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咿唔诗章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喁喁细语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以及鼾声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喷嚏声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吮汤 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撕纸声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脱皮鞋声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均随时由门窗户壁的隙处荡漾出来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破我岑寂</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陋室多有不便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但作者 却以审美的眼光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从中挖掘出它的许多可人之处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听话听声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言外之意也很有分寸地表现着作 者闲适、散淡、不与人争的生活态度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居此“雅舍”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又有鼠、蚊相扰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人们看到作者用了 “骚扰”“猖獗”等词语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这或可理解为作者内心的不满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对生活、对战争的不满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却没有直抒胸臆 的愤怒和反抗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所有的语句仍然是对“月夜”“细雨”的欣赏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对“简朴”之风的追求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对“似我”“非 我”境界的陶醉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其五</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尽管条件简朴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但“一物一事之安排布置俱不从俗”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文中以戏谑的语 言说壁间不挂显要的照片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也没有牙医的博士文凭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更不需要张贴电影明星照片等</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表明作者 对物质需求不存奢望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坚守独立的人格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不攀附权贵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不随意从俗</a:t>
            </a:r>
            <a:r>
              <a:rPr lang="en-US" altLang="zh-CN" sz="2000" dirty="0">
                <a:latin typeface="宋体" panose="02010600030101010101" pitchFamily="2" charset="-122"/>
                <a:ea typeface="宋体" panose="02010600030101010101" pitchFamily="2" charset="-122"/>
              </a:rPr>
              <a:t>. </a:t>
            </a:r>
            <a:endParaRPr lang="en-US" altLang="zh-CN" sz="2000" dirty="0" smtClean="0">
              <a:latin typeface="宋体" panose="02010600030101010101" pitchFamily="2" charset="-122"/>
              <a:ea typeface="宋体" panose="02010600030101010101" pitchFamily="2" charset="-122"/>
            </a:endParaRPr>
          </a:p>
          <a:p>
            <a:r>
              <a:rPr lang="en-US" altLang="zh-CN" sz="2000" dirty="0">
                <a:latin typeface="宋体" panose="02010600030101010101" pitchFamily="2" charset="-122"/>
                <a:ea typeface="宋体" panose="02010600030101010101" pitchFamily="2" charset="-122"/>
              </a:rPr>
              <a:t> </a:t>
            </a:r>
            <a:r>
              <a:rPr lang="en-US" altLang="zh-CN" sz="2000" dirty="0" smtClean="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怀着</a:t>
            </a:r>
            <a:r>
              <a:rPr lang="zh-CN" altLang="en-US" sz="2000" dirty="0">
                <a:latin typeface="宋体" panose="02010600030101010101" pitchFamily="2" charset="-122"/>
                <a:ea typeface="宋体" panose="02010600030101010101" pitchFamily="2" charset="-122"/>
              </a:rPr>
              <a:t>淡泊豁达的生死观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梁实秋的生活方式是“一切只要随缘”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雅舍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可以说是 他以乐写苦、离世独善的心态的极致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能做到这一点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实在是因为他相信“快乐是在心里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 假外求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求即往往不得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转为烦恼”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这正是达摩禅所谓“随缘行”和“无所求行”</a:t>
            </a:r>
            <a:r>
              <a:rPr lang="en-US" altLang="zh-CN" sz="2000" dirty="0">
                <a:latin typeface="宋体" panose="02010600030101010101" pitchFamily="2" charset="-122"/>
                <a:ea typeface="宋体" panose="02010600030101010101" pitchFamily="2" charset="-122"/>
              </a:rPr>
              <a:t>.</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92225" y="800100"/>
            <a:ext cx="10014585" cy="5151120"/>
          </a:xfrm>
          <a:prstGeom prst="rect">
            <a:avLst/>
          </a:prstGeom>
          <a:noFill/>
        </p:spPr>
        <p:txBody>
          <a:bodyPr wrap="square" rtlCol="0">
            <a:spAutoFit/>
          </a:bodyPr>
          <a:lstStyle/>
          <a:p>
            <a:pPr algn="ctr"/>
            <a:r>
              <a:rPr lang="zh-CN" altLang="en-US" sz="3200">
                <a:latin typeface="宋体" panose="02010600030101010101" pitchFamily="2" charset="-122"/>
                <a:ea typeface="宋体" panose="02010600030101010101" pitchFamily="2" charset="-122"/>
              </a:rPr>
              <a:t>苏东坡突围[ １] </a:t>
            </a:r>
          </a:p>
          <a:p>
            <a:pPr algn="ctr"/>
            <a:r>
              <a:rPr lang="zh-CN" altLang="en-US" sz="2000">
                <a:latin typeface="宋体" panose="02010600030101010101" pitchFamily="2" charset="-122"/>
                <a:ea typeface="宋体" panose="02010600030101010101" pitchFamily="2" charset="-122"/>
              </a:rPr>
              <a:t>余秋雨[ ２]</a:t>
            </a:r>
          </a:p>
          <a:p>
            <a:pPr algn="ctr"/>
            <a:r>
              <a:rPr lang="zh-CN" altLang="en-US" sz="2000">
                <a:latin typeface="宋体" panose="02010600030101010101" pitchFamily="2" charset="-122"/>
                <a:ea typeface="宋体" panose="02010600030101010101" pitchFamily="2" charset="-122"/>
              </a:rPr>
              <a:t>一 </a:t>
            </a:r>
          </a:p>
          <a:p>
            <a:r>
              <a:rPr lang="zh-CN" altLang="en-US" sz="2000">
                <a:latin typeface="宋体" panose="02010600030101010101" pitchFamily="2" charset="-122"/>
                <a:ea typeface="宋体" panose="02010600030101010101" pitchFamily="2" charset="-122"/>
              </a:rPr>
              <a:t>    住在这远离闹市的半山居所里,安静是有了,但寂寞也来了,有时还来得很凶猛,特 别在深更半夜.只得独个儿在屋子里转着圈,拉下窗帘,隔开窗外壁立的悬崖和翻卷的 海潮,眼睛时不时地瞟着床边那乳白色的电话.它竟响了,急忙冲过去,是台北«中国时 报»社打来的,一位不相识的女记者,说我的«文化苦旅»一书在台湾销售情况很好,因此 要作越洋电话采访.问了我许多问题,出身、经历、爱好,无一遗漏.最后一个问题是: “在中国文化史上,您最喜欢哪一位文学家?”我回答:苏东坡.她又问:“他的作品中,您 最喜欢哪几篇?”我回答:在黄州写赤壁的那几篇.记者小姐几乎没有停顿就接口道:“您 是说«念奴娇􀅰赤壁怀古»和前后«赤壁赋» ?”我说对,心里立即为苏东坡高兴,他的作品 是中国文人的通用电码,一点就着,哪怕是半山深夜、海峡阻隔、素昧平生. </a:t>
            </a:r>
          </a:p>
          <a:p>
            <a:r>
              <a:rPr lang="zh-CN" altLang="en-US" sz="2000">
                <a:latin typeface="宋体" panose="02010600030101010101" pitchFamily="2" charset="-122"/>
                <a:ea typeface="宋体" panose="02010600030101010101" pitchFamily="2" charset="-122"/>
              </a:rPr>
              <a:t>    放下电话,我脑子中立即出现了黄州赤壁.去年夏天刚去过,印象还很深刻.记得 去那儿之前,武汉的一些朋友纷纷来劝阻,理由是著名的赤壁之战并不是在那里打的, 苏东坡怀古怀错了地方,现在我们再跑去认真凭吊,说得好听一点是将错就错,说得难 听一点是错上加错,天那么热,路那么远,何苦呢?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80770" y="845185"/>
            <a:ext cx="10165080" cy="40538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我知道多数历史学家不相信那里是真的打赤壁之战的地方,他们大多说是在嘉鱼 县打的.但最近几年,湖北省的几位中青年历史学家持相反意见,认为苏东坡怀古没怀 错地方,黄州赤壁正是当时大战的主战场.对于这个争论我一直兴致勃勃地关心着,不 管争论前景如何,黄州我还是想去看看的,不是从历史的角度看古战场的遗址,而是从 艺术的角度看苏东坡的情怀.大艺术家即便错,也会错出魅力来.好像王尔德说过,在 艺术中只有美丑而无所谓对错. </a:t>
            </a:r>
          </a:p>
          <a:p>
            <a:r>
              <a:rPr lang="zh-CN" altLang="en-US" sz="2000">
                <a:latin typeface="宋体" panose="02010600030101010101" pitchFamily="2" charset="-122"/>
                <a:ea typeface="宋体" panose="02010600030101010101" pitchFamily="2" charset="-122"/>
              </a:rPr>
              <a:t>     于是我还是去了. </a:t>
            </a:r>
          </a:p>
          <a:p>
            <a:r>
              <a:rPr lang="zh-CN" altLang="en-US" sz="2000">
                <a:latin typeface="宋体" panose="02010600030101010101" pitchFamily="2" charset="-122"/>
                <a:ea typeface="宋体" panose="02010600030101010101" pitchFamily="2" charset="-122"/>
              </a:rPr>
              <a:t>     这便是黄州赤壁.赭红色的陡峭石坡直逼着浩荡东去的大江,坡上有险道可以攀 登俯瞰,江面有小船可供荡桨仰望,地方不大,但一俯一仰之间就有了气势,有了伟大与 渺小的比照,有了视觉空间的变异和倒错,因此也就有了游观和冥思的价值.客观景物 只提供一种审美可能,而不同的游人才使这种可能获得不同程度的实现.苏东坡以自己的精神力量给黄州的自然景物注入了意味,而正是这种意味,使无生命的自然形式变 成美.因此不妨说,苏东坡不仅是黄州自然美的发现者,而且也是黄州自然美的确定者 和构建者.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5050" y="739775"/>
            <a:ext cx="10211435" cy="4663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但是,事情的复杂性在于,自然美也可倒过来对人进行确定和构建.苏东坡成全了 黄州,黄州也成全了苏东坡,这实在是一种相辅相成的有趣关系.苏东坡写于黄州的那 些杰作,既宣告着黄州进入了一个新的美学等级,也宣告着苏东坡进入了一个新的人生 阶段,两方面一起提升,谁也离不开谁. </a:t>
            </a:r>
          </a:p>
          <a:p>
            <a:r>
              <a:rPr lang="zh-CN" altLang="en-US" sz="2000">
                <a:latin typeface="宋体" panose="02010600030101010101" pitchFamily="2" charset="-122"/>
                <a:ea typeface="宋体" panose="02010600030101010101" pitchFamily="2" charset="-122"/>
              </a:rPr>
              <a:t>      苏东坡走过的地方很多,其中不少地方远比黄州美丽,为什么一个僻远的黄州还能 给他如此巨大的惊喜和震动呢? 他为什么能把如此深厚的历史意味和人生意味投注给 黄州呢? 黄州为什么能够成为他一生中最重要的人生驿站呢? 这一切,决定于他来黄州 的原因和心态.他从监狱里走来,他带着一个极小的官职,实际上以一个流放罪犯的身 份走来,他带着官场和文坛泼给他的浑身脏水走来,他满心侥幸又满心绝望地走来.他 被人押着,远离自己的家眷,没有资格选择黄州之外的任何一个地方,朝着这个当时还 很荒凉的小镇走来. </a:t>
            </a:r>
          </a:p>
          <a:p>
            <a:r>
              <a:rPr lang="zh-CN" altLang="en-US" sz="2000">
                <a:latin typeface="宋体" panose="02010600030101010101" pitchFamily="2" charset="-122"/>
                <a:ea typeface="宋体" panose="02010600030101010101" pitchFamily="2" charset="-122"/>
              </a:rPr>
              <a:t>     他很疲倦,他很狼狈,出汴梁、过河南、渡淮河、进湖北、抵黄州,萧条的黄州没有给他预备任何住所,他只得在一所寺庙中住下.他擦一把脸,喘一口气,四周一片静寂,连一 个朋友也没有,他闭上眼睛摇了摇头.他不知道,此时此刻,他完成了一次永载史册的文 化突围.黄州,注定要与这位伤痕累累的突围者进行一场继往开来的壮丽对话.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6985" y="920750"/>
            <a:ext cx="9818370" cy="3810000"/>
          </a:xfrm>
          <a:prstGeom prst="rect">
            <a:avLst/>
          </a:prstGeom>
          <a:noFill/>
        </p:spPr>
        <p:txBody>
          <a:bodyPr wrap="square" rtlCol="0">
            <a:spAutoFit/>
          </a:bodyPr>
          <a:lstStyle/>
          <a:p>
            <a:pPr algn="ctr"/>
            <a:r>
              <a:rPr lang="zh-CN" altLang="en-US" sz="2400">
                <a:latin typeface="宋体" panose="02010600030101010101" pitchFamily="2" charset="-122"/>
                <a:ea typeface="宋体" panose="02010600030101010101" pitchFamily="2" charset="-122"/>
              </a:rPr>
              <a:t>二 </a:t>
            </a:r>
          </a:p>
          <a:p>
            <a:pPr algn="l"/>
            <a:r>
              <a:rPr lang="zh-CN" altLang="en-US" sz="2000">
                <a:latin typeface="宋体" panose="02010600030101010101" pitchFamily="2" charset="-122"/>
                <a:ea typeface="宋体" panose="02010600030101010101" pitchFamily="2" charset="-122"/>
              </a:rPr>
              <a:t>    人们有时也许会傻想,像苏东坡这样让中国人共享千年的大文豪,应该是他所处的 时代的无上骄傲,他周围的人一定会小心地珍惜他,虔诚地仰望他,总不愿意去找他的 麻烦吧? 事实恰恰相反,越是超时代的文化名人,往往越不能相容于他所处的具体时代. 中国世俗社会的机制非常奇特,它一方面愿意播扬和哄传一位文化名人的声誉,利用 他、榨取他、引诱他,另一方面从本质上却把他视为异类,迟早会排拒他、糟践他、毁坏他. 起哄式的传扬,转化为起哄式的贬损,两种起哄都起源于自卑而狡黠的觊觎心态,两种 起哄都与健康的文化氛围南辕北辙. </a:t>
            </a:r>
          </a:p>
          <a:p>
            <a:pPr algn="l"/>
            <a:r>
              <a:rPr lang="zh-CN" altLang="en-US" sz="2000">
                <a:latin typeface="宋体" panose="02010600030101010101" pitchFamily="2" charset="-122"/>
                <a:ea typeface="宋体" panose="02010600030101010101" pitchFamily="2" charset="-122"/>
              </a:rPr>
              <a:t>     苏东坡到黄州来之前正陷于一个被文学史家称为“乌台诗狱”的案件中,这个案件 的具体内容是特殊的,但集中反映了文化名人在中国社会的普遍遭遇,很值得说一说. 搞清了这个案件中各种人的面目,才能理解苏东坡到黄州来究竟是突破了一个什么样 的包围圈.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2548" y="798508"/>
            <a:ext cx="11060482" cy="4968240"/>
          </a:xfrm>
          <a:prstGeom prst="rect">
            <a:avLst/>
          </a:prstGeom>
          <a:noFill/>
        </p:spPr>
        <p:txBody>
          <a:bodyPr wrap="square" rtlCol="0">
            <a:spAutoFit/>
          </a:bodyPr>
          <a:lstStyle/>
          <a:p>
            <a:r>
              <a:rPr lang="zh-CN" altLang="en-US" sz="2000" dirty="0" smtClean="0">
                <a:latin typeface="宋体" panose="02010600030101010101" pitchFamily="2" charset="-122"/>
                <a:ea typeface="宋体" panose="02010600030101010101" pitchFamily="2" charset="-122"/>
              </a:rPr>
              <a:t>    清代</a:t>
            </a:r>
            <a:r>
              <a:rPr lang="zh-CN" altLang="en-US" sz="2000" dirty="0">
                <a:latin typeface="宋体" panose="02010600030101010101" pitchFamily="2" charset="-122"/>
                <a:ea typeface="宋体" panose="02010600030101010101" pitchFamily="2" charset="-122"/>
              </a:rPr>
              <a:t>散文上承秦汉唐宋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成就显著</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清初散文可分两类</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一类是以黄宗羲、顾炎武、王夫之等为代表的学人之文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以学术修养为根底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以政论、史论见长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无不风骨遒劲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表现出强烈 的时代精神</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一类是以侯方域、魏禧、汪琬等为代表的文人之文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以唐宋古文为取资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以传记 文学为优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文风各具特色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表现出较高的艺术价值</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清代中叶出现了影响最大、延续最长的 散文流派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桐城派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代表人物有方苞、刘大櫆、姚鼐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他们提倡义理、考据和辞章</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使古文理 论系统化、规范化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在创作上也取得了一定成就</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桐城派从康熙年间创立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直到晚清还</a:t>
            </a:r>
            <a:r>
              <a:rPr lang="zh-CN" altLang="en-US" sz="2000" dirty="0" smtClean="0">
                <a:latin typeface="宋体" panose="02010600030101010101" pitchFamily="2" charset="-122"/>
                <a:ea typeface="宋体" panose="02010600030101010101" pitchFamily="2" charset="-122"/>
              </a:rPr>
              <a:t>非常</a:t>
            </a:r>
            <a:r>
              <a:rPr lang="zh-CN" altLang="en-US" sz="2000" dirty="0">
                <a:latin typeface="宋体" panose="02010600030101010101" pitchFamily="2" charset="-122"/>
                <a:ea typeface="宋体" panose="02010600030101010101" pitchFamily="2" charset="-122"/>
              </a:rPr>
              <a:t>活跃</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几乎与清朝国运相始终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嘉庆年间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恽敬、张惠言自立门户</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开创阳湖派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他们既承认 桐城派的正宗地位</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又不满其束缚过严而欲有所突破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文风以博雅放纵取胜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是一支别开生 面的生力军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但影响远不及桐城派深广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骈文经过唐宋古文运动的打击与明代复古思潮的 排斥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在文坛上虽并未绝迹</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但已呈衰弱之势</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直到清代</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骈文的创作才再度兴盛</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出现了一 大批优秀作家和传诵一时的作品</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清代初年</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陈维崧、毛奇龄等以骈文寄托才情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渊博雄肆</a:t>
            </a:r>
            <a:r>
              <a:rPr lang="en-US"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追踪魏晋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揭开了骈文复兴的序幕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清代中期</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雍正、乾隆之际的胡天游推波助澜</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其骈文沉 博瑰玮</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直掩徐庾”</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起承上启下的重要作用</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尔后有汪中、洪亮吉、袁枚等“骈文八大家”出现</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一时间佳作连篇</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云蒸霞蔚</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呈现中兴气象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形成与桐城派古文尖锐对立的格局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其中</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汪中的骈文“钩贯经史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熔铸汉唐”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状难写之情</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含不尽之意</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在清代骈文中成就最高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鸦片战争前夕</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以龚自珍、魏源为代表的启蒙思想家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讲求“经世致用”之学</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不株守儒家思想</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文 章糅合子、史和佛家言</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打破陈规旧貌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为清文一大变化</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开了近代散文的先河</a:t>
            </a:r>
            <a:r>
              <a:rPr lang="en-US" altLang="zh-CN" sz="2000" dirty="0">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6335" y="1177925"/>
            <a:ext cx="9969500" cy="28346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为了不使读者把注意力耗费在案件的具体内容上,我们不妨先把案件的底交代出 来.即便站在朝廷的立场上,这也完全是一个莫须有的可笑事件.一群大大小小的文化 官僚硬说苏东坡在很多诗中流露了对政府的不满和不敬,方法是对他诗中的词句和意象作上纲上线的推断和诠释,搞了半天连神宗皇帝也不太相信,在将信将疑之间几乎不 得已地判了苏东坡的罪.在中国古代的皇帝中,宋神宗绝对是不算坏的,在他内心并没 有迫害苏东坡的任何企图,他深知苏东坡的才华,他的祖母光献太皇太后甚至竭力要保 护苏东坡,而他又是非常尊重祖母意见的,在这种情况下,苏东坡不是非常安全吗? 然 而,完全不以神宗皇帝和太皇太后的意志为转移,名震九州、官居太守的苏东坡还是下 了大狱.这一股强大而邪恶的力量,就很值得研究了.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5530" y="1071245"/>
            <a:ext cx="10135870" cy="3749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sym typeface="+mn-ea"/>
              </a:rPr>
              <a:t>    </a:t>
            </a:r>
            <a:r>
              <a:rPr lang="zh-CN" altLang="en-US" sz="2000">
                <a:latin typeface="宋体" panose="02010600030101010101" pitchFamily="2" charset="-122"/>
                <a:ea typeface="宋体" panose="02010600030101010101" pitchFamily="2" charset="-122"/>
                <a:sym typeface="+mn-ea"/>
              </a:rPr>
              <a:t>这件事说来话长.在专制制度下的统治者也常常会摆出一种重视舆论的姿态,有 时甚至还设立专门在各级官员中找岔子、寻毛病的所谓谏官,充当朝廷的耳目和喉舌. 乍一看这是一件好事,但实际上弊端甚多.这些具有舆论形象的谏官所说的话,别人无 法声辩,也不存在调查机制和仲裁机制,一切都要赖仗于他们的私人品质,但对私人品 质的考察机制同样也不具备,因而所谓舆论云云常常成为一种歪曲事实、颠倒是非的社 会灾难.这就像现代的报纸如果缺乏足够的职业道德又没有相应的法规制约,信马由 缰,随意褒贬,受伤害者无处可以说话,不知情者却误以为白纸黑字是舆论所在,这将会 给人们带来多大的混乱! 苏东坡早就看出这个问题的严重性,认为这种不受任何制约 的所谓舆论和批评,足以改变朝廷决策者的心态,又具有很大的政治杀伤力(“言及乘舆, 则天子改容,事关廊庙,则宰相待罪”),必须予以警惕,但神宗皇帝由于自身地位的不同 无法意识到这一点.没想到,正是苏东坡自己尝到了他预言过的苦果,而神宗皇帝为了 维护自己尊重舆论的形象,当批评苏东坡的言论几乎不约而同地聚合在一起时,他也不 能为苏东坡讲什么话了.</a:t>
            </a:r>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20445" y="875665"/>
            <a:ext cx="10196195" cy="4663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那么,批评苏东坡的言论为什么会不约而同地聚合在一起呢? 我想最简要的回答 是他弟弟苏辙说的那句话:“东坡何罪? 独以名太高.”他太出色、太响亮,能把四周的笔 墨比得十分寒碜,能把同代的文人比得有点狼狈,引起一部分人酸溜溜的嫉恨,然后你 一拳我一脚地糟践,几乎是不可避免的.在这场可耻的围攻中,一些品格低劣的文人充 当了急先锋.</a:t>
            </a:r>
          </a:p>
          <a:p>
            <a:r>
              <a:rPr lang="zh-CN" altLang="en-US" sz="2000">
                <a:latin typeface="宋体" panose="02010600030101010101" pitchFamily="2" charset="-122"/>
                <a:ea typeface="宋体" panose="02010600030101010101" pitchFamily="2" charset="-122"/>
              </a:rPr>
              <a:t>     例如舒亶.这人可称为“检举揭发专业户”,在揭发苏东坡的同时他还揭发了另一个 人,那人正是以前推荐他做官的大恩人.这位大恩人给他写了一封信,拿了女婿的课业 请他提意见、辅导,这本是朋友间非常正常的小事往来,没想到他竟然忘恩负义地给皇 帝写了一封莫名其妙的检举揭发信,说我们两人都是官员,我又在舆论领域,他让我辅 导他女婿总不大妥当.皇帝看了他的检举揭发,也就降了那个人的职.这简直是东郭先 生和狼的故事.就是这么一个让人恶心的人,与何正臣等人相呼应,写文章告诉皇帝,苏 东坡到湖州上任后写给皇帝的感谢信中“有讥切时事之言”.苏东坡的这封感谢信皇帝 早已看过,没发现问题,舒亶却苦口婆心地一款一款分析给皇帝听,苏东坡正在反您呢, 反得可凶呢,而且已经反到了“流俗翕然,争相传诵,忠义之士,无不愤惋”的程度! “愤” 是愤苏东坡,“惋”是惋皇上.有多少忠义之士在“愤惋”呢? 他说是“无不”,也就是百分之百,无一遗漏.这种数量统计完全无法验证,却能使注重社会名声的神宗皇帝心头一 咯噔.</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69950" y="694055"/>
            <a:ext cx="10739755" cy="55778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又如李定.这是一个曾因母丧之后不服孝而引起人们唾骂的高官,对苏东坡的攻 击最凶.他归纳了苏东坡的许多罪名,但我仔细鉴别后发现,他特别关注的是苏东坡早 年的贫寒出身、现今在文化界的地位和社会名声.这些都不能列入犯罪的范畴,但他似 乎压抑不住地对这几点表示出最大的愤慨.说苏东坡“起于草野垢贱之余”,“初无学术, 滥得时名”,“所为文辞,虽不中理,亦足以鼓动流俗”,等等.苏东坡的出身引起他的不服 且不去说它,硬说苏东坡不学无术、文辞不好,实在使我惊讶不已.但他不这么说也就无 法断言苏东坡的社会名声和世俗鼓动力是“滥得”.总而言之,李定的攻击在种种表层动 机下显然埋藏着他更深层的妒忌.无论如何,诋毁苏东坡的学问和文采毕竟是太愚蠢 了,这在当时加不了苏东坡的罪,而在以后却成了千年笑柄.但是妒忌一深就会失控,他 只会找自己最痛恨的部位来攻击,已顾不得哪怕是装装样子的可信性和合理性了. </a:t>
            </a:r>
          </a:p>
          <a:p>
            <a:r>
              <a:rPr lang="zh-CN" altLang="en-US"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sym typeface="+mn-ea"/>
              </a:rPr>
              <a:t>又如王珪.这是一个跋扈和虚伪的老人.他凭着资格和地位自认为文章天下第一, 实际上他写诗作文绕来绕去都离不开“金玉锦绣”这些字眼,大家暗暗掩口而笑,他还自 我感觉良好.现在,一个后起之秀苏东坡名震文坛,他当然要想尽一切办法来对付.有 一次他对皇帝说:“苏东坡对皇上确实有二心.”皇帝问:“何以见得?”他举出苏东坡一首 写桧树的诗中有“蛰龙”二字为证,皇帝不解,说:“诗人写桧树,和我有什么关系?”他说: “写到了龙还不是写皇帝吗?”皇帝倒是头脑清醒,反驳道:“未必,人家叫诸葛亮还叫卧龙 呢!”这个王珪用心如此低下,文章能好到哪儿去呢? 更不必说与苏东坡来较量了.几缕 白发有时能够冒充师长、掩饰邪恶,却欺骗不了历史.历史最终也没有因为年龄把他的 名字排列在苏东坡的前面.</a:t>
            </a:r>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5530" y="829945"/>
            <a:ext cx="10210800" cy="55778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又如李宜之.这又是另一种特例,做着一个芝麻绿豆小官,在安徽灵璧县听说苏东 坡以前为当地一个园林写的一篇园记中有劝人不必热衷于做官的词句,竟也写信给皇 帝检举揭发,并分析说这种思想会使人们缺少进取心,也会影响取士.看来这位李宜之 除了心术不正之外,智力也大成问题,你看他连诬陷的口子都找得不伦不类.但是,在没 有理性法庭的情况下,再愚蠢的指控也能成立,因此对散落全国各地的李宜之们构成了 一个鼓励.为什么档次这样低下的人也会挤进来围攻苏东坡? 当代苏东坡研究者李一 冰先生说得很好:“他也来插上一手,无他,一个默默无闻的小官,若能参加一件扳倒名人 的大事,足使自己增重.”从某种意义上说,他的这种目的确实也部分地达到了,例如我今 天写这篇文章竟然还会写到李宜之这个名字,便完全是因为他参与了对苏东坡的围攻, 否则他没有任何理由被哪怕是同一时代的人写在印刷品里.我的一些青年朋友根据他 们对当今世俗心理的多方位体察,觉得李宜之这样的人未必是为了留名于历史,而是出 于一种可称作“砸窗子”的恶作剧心理.晚上,一群孩子站在一座大楼前指指点点,看谁 家的窗子亮就拣一块石子扔过去,谈不上什么目的,只图在几个小朋友中间出点风头而已.我觉得我的青年朋友们把李宜之看得过于现代派、也过于城市化了.李宜之的行为 主要出于一种政治投机,听说苏东坡有点麻烦,就把麻烦闹得大一点,反正对内不会负 道义责任,对外不会负法律责任,乐得投井下石,撑顺风船.这样的人倒是没有胆量像李 定、舒亶和王珪那样首先向一位文化名人发难,说不定前两天还在到处吹嘘在什么地方 有幸见过苏东坡,硬把苏东坡说成是自己的朋友甚至老师呢.  </a:t>
            </a:r>
            <a:r>
              <a:rPr lang="zh-CN" altLang="en-US" sz="2000">
                <a:latin typeface="宋体" panose="02010600030101010101" pitchFamily="2" charset="-122"/>
                <a:ea typeface="宋体" panose="02010600030101010101" pitchFamily="2" charset="-122"/>
              </a:rPr>
              <a:t>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920" y="800100"/>
            <a:ext cx="10166350" cy="49682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又如———我真不想写出这个名字,但再一想又没有讳避的理由,还是写出来吧:沈 括.这位在中国古代科技史上占有不小地位的著名科学家也因忌妒而陷害过苏东坡, 用的手法仍然是检举揭发苏东坡诗中有讥讽政府的倾向.如果他与苏东坡是政敌,那 倒也罢了,问题是他们曾是好朋友,他所检举揭发的诗句,正是苏东坡与他分别时手录 近作送给他留作纪念的.这实在太不是味道了.历史学家们分析,这大概与皇帝在沈括 面前说过苏东坡的好话有关,沈括心中产生了一种默默的对比,不想让苏东坡的文化地 位高于自己.另一种可能是他深知王安石与苏东坡政见不同,他投注投到了王安石一 边.但王安石毕竟也是一个讲究人品的文化大师,重视过沈括,但最终却得出这是一个 不可亲近的小人的结论.当然,在人格人品上的不可亲近,并不影响我们对沈括科学成 就的肯定.</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围攻者还有一些,我想举出这几个也就差不多了,苏东坡突然陷入困境的原因已经 可以大致看清,我们也领略了一组有可能超越时空的“文化群小”的典型.他们中的任何 一个人要单独搞倒苏东坡都是很难的,但是在社会上没有一种强大的反诽谤、反诬陷机 制的情况下,一个人探头探脑地冒险会很容易地招来一堆凑热闹的人,于是七嘴八舌地 组合成一种伪舆论,结果连神宗皇帝也对苏东坡疑惑起来,下旨说查查清楚,而去查的 正是李定这些人.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9965" y="770255"/>
            <a:ext cx="10165715" cy="43586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苏东坡开始很不在意.有人偷偷告诉他,他的诗被检举揭发了,他先是一怔,后来还 潇洒、幽默地说:“今后我的诗不愁皇帝看不到了.”但事态的发展却越来越不潇洒, １０７９ 年７月２８日,朝廷派人到湖州的州衙来逮捕苏东坡,苏东坡事先得知风声,立即不知所 措.文人终究是文人,他完全不知道自己犯了什么罪,从气势汹汹的样子看,估计会处 死,他害怕了,躲在后屋里不敢出来,朋友说躲着不是办法,人家已在前面等着了,要躲也 躲不过.正要出来他又犹豫了,出来该穿什么服装呢? 已经犯了罪,还能穿官服吗? 朋 友说,什么罪还不知道,还是穿官服吧.苏东坡终于穿着官服出来了,朝廷派来的差官装 模作样地半天不说话,故意要演一个压得人气都透不过来的场面出来.苏东坡越来越 慌张,说:“我大概把朝廷惹恼了,看来总得死,请允许我回家与家人告别.”差官说“还不 至于这样”,便叫两个差人用绳子捆扎了苏东坡,像驱赶鸡犬一样上路了.家人赶来,号 啕大哭,湖州城的市民也在路边流泪. </a:t>
            </a:r>
          </a:p>
          <a:p>
            <a:r>
              <a:rPr lang="zh-CN" altLang="en-US" sz="2000">
                <a:latin typeface="宋体" panose="02010600030101010101" pitchFamily="2" charset="-122"/>
                <a:ea typeface="宋体" panose="02010600030101010101" pitchFamily="2" charset="-122"/>
              </a:rPr>
              <a:t>    长途押解,犹如一路示众,可惜当时几乎没有什么传播媒介,沿途百姓不认识这就是苏东坡.贫瘠而愚昧的国土上,绳子捆扎着一个世界级的伟大诗人,一步步行进.苏东坡在示众,整个民族在丢人.</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1730" y="890905"/>
            <a:ext cx="10028555" cy="40538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全部遭遇还不知道半点起因,苏东坡只怕株连亲朋好友,在途经太湖和长江时都想 投水自杀,由于看守严密而未成.当然也很可能成,那么,江湖淹没的将是一大截特别明 丽的中华文明.文明的脆弱性就在这里,一步之差就会全盘改易,而把文明的代表者逼 到这一步之差境地的则是一群小人.一群小人能做成如此大事,只能归功于中国的独 特国情. </a:t>
            </a:r>
          </a:p>
          <a:p>
            <a:r>
              <a:rPr lang="zh-CN" altLang="en-US" sz="2000">
                <a:latin typeface="宋体" panose="02010600030101010101" pitchFamily="2" charset="-122"/>
                <a:ea typeface="宋体" panose="02010600030101010101" pitchFamily="2" charset="-122"/>
              </a:rPr>
              <a:t>    小人牵着大师,大师牵着历史.小人顺手把绳索重重一抖,于是大师和历史全都成 了孽的化身.一部中国文化史,有很长时间一直捆押在被告席上,而法官和原告,大多是 一群群挤眉弄眼的小人. </a:t>
            </a:r>
          </a:p>
          <a:p>
            <a:r>
              <a:rPr lang="zh-CN" altLang="en-US" sz="2000">
                <a:latin typeface="宋体" panose="02010600030101010101" pitchFamily="2" charset="-122"/>
                <a:ea typeface="宋体" panose="02010600030101010101" pitchFamily="2" charset="-122"/>
              </a:rPr>
              <a:t>    究竟是什么罪? 审起来看! </a:t>
            </a:r>
          </a:p>
          <a:p>
            <a:r>
              <a:rPr lang="zh-CN" altLang="en-US" sz="2000">
                <a:latin typeface="宋体" panose="02010600030101010101" pitchFamily="2" charset="-122"/>
                <a:ea typeface="宋体" panose="02010600030101010101" pitchFamily="2" charset="-122"/>
              </a:rPr>
              <a:t>    怎么审? 打! </a:t>
            </a:r>
          </a:p>
          <a:p>
            <a:r>
              <a:rPr lang="zh-CN" altLang="en-US" sz="2000">
                <a:latin typeface="宋体" panose="02010600030101010101" pitchFamily="2" charset="-122"/>
                <a:ea typeface="宋体" panose="02010600030101010101" pitchFamily="2" charset="-122"/>
              </a:rPr>
              <a:t>     一位官员曾关在同一监狱里,与苏东坡的牢房只有一墙之隔,他写诗道: </a:t>
            </a:r>
          </a:p>
          <a:p>
            <a:r>
              <a:rPr lang="zh-CN" altLang="en-US" sz="2000">
                <a:latin typeface="宋体" panose="02010600030101010101" pitchFamily="2" charset="-122"/>
                <a:ea typeface="宋体" panose="02010600030101010101" pitchFamily="2" charset="-122"/>
              </a:rPr>
              <a:t>    遥怜北户吴兴守,诟辱通宵不忍闻. </a:t>
            </a:r>
          </a:p>
          <a:p>
            <a:r>
              <a:rPr lang="zh-CN" altLang="en-US" sz="2000">
                <a:latin typeface="宋体" panose="02010600030101010101" pitchFamily="2" charset="-122"/>
                <a:ea typeface="宋体" panose="02010600030101010101" pitchFamily="2" charset="-122"/>
              </a:rPr>
              <a:t>    通宵侮辱、摧残到了其他犯人也听不下去的地步,而侮辱、摧残的对象竟然就是苏 东坡!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92225" y="996315"/>
            <a:ext cx="9214485" cy="3749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请允许我在这里把笔停一下.我相信一切文化良知都会在这里颤栗.中国几千年间有几个像苏东坡那样可爱、高贵而有魅力的人呢? 但可爱、高贵、魅力之类往往既构不 成社会号召力也构不成自我卫护力,真正厉害的是邪恶、低贱、粗暴,它们几乎战无不胜、 攻无不克、所向无敌.现在,苏东坡被它们抓在手里搓捏着,越是可爱、高贵、有魅力,搓 捏得越起劲.温和柔雅如林间清风、深谷白云的大文豪面对这彻底陌生的语言系统和 行为系统,不可能作任何像样的辩驳,他一定变得非常笨拙,无法调动起码的言语,无法 完成简单的逻辑.他在牢房里的应对,绝对比不过一个普通的盗贼.因此审问者们愤怒 了也高兴了,原来这么个大名人竟是草包一个,你平日的滔滔文辞被狗吃掉了? 看你这 副熊样还能写诗作词? 纯粹是抄人家的吧? 接着就是轮番扑打,诗人用纯银般的嗓子哀 号着,哀号到嘶哑.这本是一个只需要哀号的地方,你写那么美丽的诗就已荒唐透顶了, 还不该打? 打,打得你“淡妆浓抹”,打得你“乘风归去”,打得你“密州出猎” !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5530" y="800100"/>
            <a:ext cx="9864090" cy="4663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开始,苏东坡还试图拿点儿正常逻辑顶几句嘴,审问者咬定他的诗里有讥讽朝廷的 意思,他说:“我不敢有此心,不知什么人有此心,造出这种意思来.”一切诬陷者都喜欢把 自己打扮成某种“险恶用心”的发现者,苏东坡指出,他们不是发现者而是制造者.那也 就是说,诬陷者所推断出来的“险恶用心”,可以看作是他们自己的内心,因此应该由他们 自己来承担.我想一切遭受诬陷的人都会或迟或早想到这个简单的道理,如果这个道 理能在中国普及,诬陷的事情一定会大大减少.但是,在牢房里,苏东坡的这一思路招来 了更凶猛的侮辱和折磨,当诬陷者和办案人完全合成一体、串成一气时,只能这样.终 于,苏东坡经受不住了,经受不住日复一日、通宵达旦的连续逼供,他想闭闭眼,喘口气,唯一的办法就是承认.于是,他以前的诗中有“道旁苦李”,是在说自己不被朝廷重视;诗 中有“小人”字样,是讽刺当朝大人;特别是苏东坡在杭州做太守时兴冲冲去看钱塘潮,回 来写了咏弄潮儿的诗“吴儿生长狎涛渊”,据说竟是在影射皇帝兴修水利! 这种大胆联 想,连苏东坡这位浪漫诗人都觉得实在不容易跳跃过去,因此在承认时还不容易“一步 到位”,审问者有本事耗时间一点点逼过去.案卷记录上经常出现的句子是:“逐次隐讳, 不说情实,再勘方招.”苏东坡全招了,同时他也就知道必死无疑了.试想,把皇帝说成 “吴儿”,把兴修水利说成玩水,而且在看钱塘潮时竟一心想着写反诗,那还能活?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3200" y="1407612"/>
            <a:ext cx="8722986" cy="374904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“五四”</a:t>
            </a:r>
            <a:r>
              <a:rPr lang="zh-CN" altLang="en-US" sz="2400" dirty="0">
                <a:latin typeface="宋体" panose="02010600030101010101" pitchFamily="2" charset="-122"/>
                <a:ea typeface="宋体" panose="02010600030101010101" pitchFamily="2" charset="-122"/>
              </a:rPr>
              <a:t>时期的新型散文以性质和功用区分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主要包括议论性散文和记叙抒情散文两大 类</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中国现代散文中的记叙抒情文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是以众多的游记之作开头的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游记、通讯一类文体适应 社会开放、中外沟通的时代需要而迅速兴起</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风行一时</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出现了一批游记名家和游记专集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如 瞿秋白的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饿乡纪程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赤都心史</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冰心的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寄小读者</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徐志摩的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巴黎的鳞爪</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徐蔚南和 王世颖的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龙山梦痕</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早期游记体散文中还出现了一些可称为 “漂泊记”“流浪记”的作 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如郁达夫的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还乡记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、成仿吾的</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太湖游记</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这些作品侧重抒写作者的漂泊生涯、不幸遭遇及其不满现实、崇拜自然的浪漫感伤情绪</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带有浓厚的自传色彩和释愤抒情气息</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85190" y="739775"/>
            <a:ext cx="10270490" cy="5273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他一心想着死.他觉得连累了家人,对不起老妻,又特别想念弟弟.他请一位善良 的狱卒带了两首诗给苏辙,其中有这样的句子:“是处青山可埋骨,他时夜雨独伤神.与 君世世为兄弟,又结来生未了因.”埋骨的地点,他希望是杭州西湖.</a:t>
            </a:r>
          </a:p>
          <a:p>
            <a:r>
              <a:rPr lang="zh-CN" altLang="en-US" sz="2000">
                <a:latin typeface="宋体" panose="02010600030101010101" pitchFamily="2" charset="-122"/>
                <a:ea typeface="宋体" panose="02010600030101010101" pitchFamily="2" charset="-122"/>
              </a:rPr>
              <a:t>    不是别的,是诗句,把他推上了死路.我不知道那些天他在铁窗里是否抱怨甚至痛 恨诗文.没想到,就在这时,隐隐约约地,一种散落四处的文化良知开始汇集起来了,他 的诗文竟然在这危难时分产生了正面回应,他的读者们慢慢抬起了头,要说几句对得起 自己内心的话了.很多人不敢说,但毕竟还有勇敢者;他的朋友大多躲避,但毕竟还有侠 义之人. </a:t>
            </a:r>
          </a:p>
          <a:p>
            <a:r>
              <a:rPr lang="zh-CN" altLang="en-US" sz="2000">
                <a:latin typeface="宋体" panose="02010600030101010101" pitchFamily="2" charset="-122"/>
                <a:ea typeface="宋体" panose="02010600030101010101" pitchFamily="2" charset="-122"/>
              </a:rPr>
              <a:t>    杭州的百姓想起他在当地做官时的种种美好行迹,在他入狱后公开做了解厄道场, 求告神明保佑他;狱卒梁成知道他是大文豪,在审问人员离开时尽力照顾他的生活,连 每天晚上的洗脚热水都准备了;他在朝中的朋友范镇、张方平不怕受到牵连,写信给皇 帝,说他在文学上“实天下之奇才”,希望宽大;他的政敌王安石的弟弟王安礼也仗义执 言,对皇帝说:“自古大度之君,不以言语罪人.”如果严厉处罚了苏东坡,“恐后世谓陛下 不能容才”.最有趣的是那位我们上文提到过的太皇太后,她病得奄奄一息,神宗皇帝想 大赦犯人来为她求寿,她竟说:“用不着去赦免天下的凶犯,放了苏东坡一人就够了!”最 直截了当的是当朝左相吴充,有次他与皇帝谈起曹操,皇帝对曹操评价不高,吴充立即 接口说:“曹操猜忌心那么重还容得下祢衡,陛下怎么容不下一个苏东坡呢?” 对这些人,不管是狱卒还是太后,我们都要深深感谢.他们比研究者们更懂得苏东 坡的价值,就连那盆洗脚水也充满了文化的热度.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1885" y="770255"/>
            <a:ext cx="9620885" cy="3139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据王巩«甲申杂记»记载,那个带头诬陷、调查、审问苏东坡的李定,整日得意洋洋,有 一天与满朝官员一起在崇政殿的殿门外等候早朝时向大家叙述审问苏东坡的情况,他 说:“苏东坡真是奇才,一二十年前的诗文,审问起来都记得清清楚楚!”他以为,对这么一 个哄传朝野的著名大案,一定会有不少官员感兴趣,但奇怪的是,他说了这番引逗别人 提问的话之后,没有一个人搭腔,没有一个人提问,崇政殿外一片静默.他有点慌神,故 作感慨状,叹息几声,回应他的仍是一片静默.这静默算不得抗争,也算不得舆论,但着 实透着点儿高贵.相比之下,历来许多诬陷者周围常常会出现一些不负责任的热闹,以嘈杂助长了诬陷.</a:t>
            </a:r>
          </a:p>
          <a:p>
            <a:r>
              <a:rPr lang="zh-CN" altLang="en-US" sz="2000">
                <a:latin typeface="宋体" panose="02010600030101010101" pitchFamily="2" charset="-122"/>
                <a:ea typeface="宋体" panose="02010600030101010101" pitchFamily="2" charset="-122"/>
              </a:rPr>
              <a:t>     就在这种情势下,皇帝释放了苏东坡,贬谪黄州.黄州对苏东坡的重要性,不言而喻.·</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35050" y="724535"/>
            <a:ext cx="10030460" cy="2834640"/>
          </a:xfrm>
          <a:prstGeom prst="rect">
            <a:avLst/>
          </a:prstGeom>
          <a:noFill/>
        </p:spPr>
        <p:txBody>
          <a:bodyPr wrap="square" rtlCol="0">
            <a:spAutoFit/>
          </a:bodyPr>
          <a:lstStyle/>
          <a:p>
            <a:endParaRPr lang="zh-CN" altLang="en-US" sz="2000">
              <a:latin typeface="宋体" panose="02010600030101010101" pitchFamily="2" charset="-122"/>
              <a:ea typeface="宋体" panose="02010600030101010101" pitchFamily="2" charset="-122"/>
            </a:endParaRPr>
          </a:p>
          <a:p>
            <a:pPr algn="ctr"/>
            <a:r>
              <a:rPr lang="zh-CN" altLang="en-US" sz="2000">
                <a:latin typeface="宋体" panose="02010600030101010101" pitchFamily="2" charset="-122"/>
                <a:ea typeface="宋体" panose="02010600030101010101" pitchFamily="2" charset="-122"/>
              </a:rPr>
              <a:t>三 </a:t>
            </a:r>
          </a:p>
          <a:p>
            <a:pPr algn="l"/>
            <a:r>
              <a:rPr lang="zh-CN" altLang="en-US" sz="2000">
                <a:latin typeface="宋体" panose="02010600030101010101" pitchFamily="2" charset="-122"/>
                <a:ea typeface="宋体" panose="02010600030101010101" pitchFamily="2" charset="-122"/>
              </a:rPr>
              <a:t>    我非常喜欢读林语堂先生的«苏东坡传»,前后读过多少遍都记不清了,但每次总觉 得语堂先生把苏东坡在黄州的境遇和心态写得太理想了.语堂先生酷爱苏东坡的黄州 诗文,因此由诗文渲染开去,由酷爱渲染开去,渲染得通体风雅、圣洁.其实,就我所知, 苏东坡在黄州还是很凄苦的,优美的诗文,是对凄苦的挣扎和超越. </a:t>
            </a:r>
          </a:p>
          <a:p>
            <a:pPr algn="l"/>
            <a:r>
              <a:rPr lang="zh-CN" altLang="en-US" sz="2000">
                <a:latin typeface="宋体" panose="02010600030101010101" pitchFamily="2" charset="-122"/>
                <a:ea typeface="宋体" panose="02010600030101010101" pitchFamily="2" charset="-122"/>
              </a:rPr>
              <a:t>    苏东坡在黄州的生活状态,已被他自己写给李端叔的一封信描述得非常清楚.信 中说:得罪以来,深自闭塞,扁舟草履,放浪山水间,与樵渔杂处,往往为醉人所推骂,辄自 喜渐不为人识.平生亲友,无一字见及,有书与之亦不答,自幸庶几免矣.</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16660" y="935990"/>
            <a:ext cx="9682480" cy="3749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我初读这段话时十分震动,因为谁都知道苏东坡这个乐呵呵的大名人是有很多很 多朋友的.日复一日的应酬,连篇累牍的唱和,几乎成了他生活的基本内容,他一半是为 朋友们活着.但是,一旦出事,朋友们不仅不来信,而且也不回信了.他们都知道苏东坡 是被冤屈的,现在事情大体已经过去,却仍然不愿意写一两句哪怕是问候起居的安慰 话.苏东坡那一封封用美妙绝伦、光照中国书法史的笔墨写成的信,千辛万苦地从黄州 带出去,却换不回一丁点儿友谊的信息.我相信这些朋友都不是坏人,但正因为不是坏 人,更让我深长地叹息.总而言之,原来的世界已在身边轰然消失,于是一代名人也就混 迹于樵夫渔民间不被人认识.本来这很可能换来轻松,但他又觉得远处仍有无数双眼 睛注视着自己,他暂时还感觉不到这个世界对自己的诗文仍有极温暖的回应,只能在寂 寞中惶恐.即便这封无关宏旨的信,他也特别注明不要给别人看.日常生活,在家人接 来之前,大多是白天睡觉,晚上一个人出去溜达,见到淡淡的土酒也喝一杯,但绝不喝多, 怕醉后失言.</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769620"/>
            <a:ext cx="10211435" cy="40538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他真的害怕了吗? 也是也不是.他怕的是麻烦,而绝不怕大义凛然地为道义、为百 姓,甚至为朝廷、为皇帝捐躯.他经过“乌台诗案”已经明白,一个人蒙受了诬陷即便是死 也死不出一个道理来,你找不到慷慨陈词的目标,你抓不住从容赴死的理由.你想做个 义无反顾的英雄,不知怎么一来把你打扮成了小丑;你想做个坚贞不屈的烈士,闹来闹 去却成了一个深深忏悔的俘虏.无法洗刷,无处辩解,更不知如何来提出自己的抗议,发 表自己的宣言.这确实很接近有的学者提出的“酱缸文化”,一旦跳在里边,怎么也抹不 干净.苏东坡怕的是这个,没有哪个高品位的文化人会不怕.但他的内心实在仍有无畏 的一面,或者说灾难使他更无畏了.他给李常的信中说:吾侪虽老且穷,而道理贯心肝, 忠义填骨髓,直须谈笑于死生之际.􀆺􀆺虽怀坎壈于时,遇事有可遵主泽民者,便忘躯为 之,祸福得丧,付与造物.    </a:t>
            </a:r>
          </a:p>
          <a:p>
            <a:r>
              <a:rPr lang="zh-CN" altLang="en-US" sz="2000">
                <a:latin typeface="宋体" panose="02010600030101010101" pitchFamily="2" charset="-122"/>
                <a:ea typeface="宋体" panose="02010600030101010101" pitchFamily="2" charset="-122"/>
              </a:rPr>
              <a:t>    这么真诚的勇敢,这么洒脱的情怀,出自天真了大半辈子的苏东坡笔下,是完全可以相信的,但是,让他在何处做这篇人生道义的大文章呢? 没有地方,没有机会,没有观 看者也没有裁决者,只有一个把是非曲直忠奸善恶染成一色的大酱缸.于是,苏东坡刚 刚写了上面这几句,支颐一想,又立即加一句:此信看后烧毁.</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5360" y="920750"/>
            <a:ext cx="10332085" cy="4663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这是一种真正精神上的孤独无告,对于一个文化人,没有比这更痛苦的了.那阕著 名的«卜算子»,用极美的意境道尽了这种精神遭遇: </a:t>
            </a:r>
          </a:p>
          <a:p>
            <a:r>
              <a:rPr lang="zh-CN" altLang="en-US" sz="2000">
                <a:latin typeface="宋体" panose="02010600030101010101" pitchFamily="2" charset="-122"/>
                <a:ea typeface="宋体" panose="02010600030101010101" pitchFamily="2" charset="-122"/>
              </a:rPr>
              <a:t>     缺月挂疏桐,漏断人初静.谁见幽人独往来? 飘渺孤鸿影.惊起却回头,有恨无人 省.拣尽寒枝不肯栖,寂寞沙洲冷. </a:t>
            </a:r>
          </a:p>
          <a:p>
            <a:r>
              <a:rPr lang="zh-CN" altLang="en-US" sz="2000">
                <a:latin typeface="宋体" panose="02010600030101010101" pitchFamily="2" charset="-122"/>
                <a:ea typeface="宋体" panose="02010600030101010101" pitchFamily="2" charset="-122"/>
              </a:rPr>
              <a:t>     正是这种难言的孤独,使他彻底洗去了人生的喧闹,去寻找无言的山水,去寻找远 逝的古人.在无法对话的地方寻找对话,于是对话也一定会变得异乎寻常.像苏东坡这 样的灵魂竟然寂然无声,那么,迟早总会突然冒出一种宏大的奇迹,让这个世界大吃 一惊. </a:t>
            </a:r>
          </a:p>
          <a:p>
            <a:r>
              <a:rPr lang="zh-CN" altLang="en-US" sz="2000">
                <a:latin typeface="宋体" panose="02010600030101010101" pitchFamily="2" charset="-122"/>
                <a:ea typeface="宋体" panose="02010600030101010101" pitchFamily="2" charset="-122"/>
              </a:rPr>
              <a:t>     然而,现在他即便写诗作文,也不会追求社会轰动了.他在寂寞中反省过去,觉得自 己以前最大的毛病是才华外露,缺少自知之明.“一段树木靠着瘦瘤取悦于人,一块石头 靠着晕纹取悦于人,其实能拿来取悦于人的地方恰恰正是它们的毛病所在,它们的正当 用途绝不在这里.我苏东坡三十余年来想博得别人叫好的地方也大多是我的弱项所 在,例如从小为考科举学写政论、策论,后来更是津津乐道于考论历史是非、直言陈谏曲 直,做了官以为自己真的很懂得这一套了,洋洋自得地炫耀,其实我又何尝懂呢? 直到一 下子面临死亡才知道,我是在炫耀无知.三十多年来最大的弊病就在这里.现在终于明 白了,到黄州的我是觉悟了的我,与以前的苏东坡是两个人.”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640" y="815340"/>
            <a:ext cx="9637395" cy="37490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苏东坡的这种自省,不是一种走向乖巧的心理调整,而是一种极其诚恳的自我剖 析,目的是想找回一个真正的自己.他在无情地剥除自己身上每一点异己的成分,哪怕 这些成分曾为他带来过官职、荣誉和名声.他渐渐回归于清纯和空灵,在这一过程中,佛 教帮了他大忙,使他习惯于淡泊和静定.艰苦的物质生活,又使他不得不亲自垦荒种地, 体味着自然和生命的原始意味. </a:t>
            </a:r>
          </a:p>
          <a:p>
            <a:r>
              <a:rPr lang="zh-CN" altLang="en-US" sz="2000">
                <a:latin typeface="宋体" panose="02010600030101010101" pitchFamily="2" charset="-122"/>
                <a:ea typeface="宋体" panose="02010600030101010101" pitchFamily="2" charset="-122"/>
              </a:rPr>
              <a:t>    这一切,使苏东坡经历了一次整体意义上的脱胎换骨,也使他的艺术才情获得了一 次蒸馏和升华他,真正地成熟了———与古往今来许多大家一样,成熟于一场灾难之后, 成熟于灭寂后的再生,成熟于穷乡僻壤,成熟于几乎没有人在他身边的时刻.幸好,他还 不年老. </a:t>
            </a:r>
          </a:p>
          <a:p>
            <a:r>
              <a:rPr lang="zh-CN" altLang="en-US" sz="2000">
                <a:latin typeface="宋体" panose="02010600030101010101" pitchFamily="2" charset="-122"/>
                <a:ea typeface="宋体" panose="02010600030101010101" pitchFamily="2" charset="-122"/>
              </a:rPr>
              <a:t>    他在黄州期间,是四十四岁至四十八岁,对一个男人来说,正是最重要的年月,今后 还大有可为.中国历史上,许多人觉悟在过于苍老的暮年,换言之,成熟在过了季节的年 岁,刚要享用成熟所带来的恩惠,脚步却已踉跄蹒跚;与他们相比,苏东坡真是好命.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4400" y="860425"/>
            <a:ext cx="9833610" cy="1615440"/>
          </a:xfrm>
          <a:prstGeom prst="rect">
            <a:avLst/>
          </a:prstGeom>
          <a:noFill/>
        </p:spPr>
        <p:txBody>
          <a:bodyPr wrap="square" rtlCol="0">
            <a:spAutoFit/>
          </a:bodyPr>
          <a:lstStyle/>
          <a:p>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成熟是一种明亮而不刺眼的光辉,一种圆润而不腻耳的音响,一种不再需要对别人 察言观色的从容,一种终于停止向周围申诉求告的大气,一种不理会哄闹的微笑,一种 洗刷了偏激的淡漠,一种无须声张的厚实,一种并不陡峭的高度.勃郁的豪情发过了酵,   </a:t>
            </a:r>
          </a:p>
          <a:p>
            <a:r>
              <a:rPr lang="zh-CN" altLang="en-US" sz="2000">
                <a:latin typeface="宋体" panose="02010600030101010101" pitchFamily="2" charset="-122"/>
                <a:ea typeface="宋体" panose="02010600030101010101" pitchFamily="2" charset="-122"/>
              </a:rPr>
              <a:t>    尖利的山风收住了劲,湍急的细流汇成了湖,结果——— 引导千古杰作的前奏已经鸣响,一道神秘的天光射向黄州,«念奴娇􀅰赤壁怀古»和 前后«赤壁赋»马上就要诞生.</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9485" y="588645"/>
            <a:ext cx="10211435" cy="5394960"/>
          </a:xfrm>
          <a:prstGeom prst="rect">
            <a:avLst/>
          </a:prstGeom>
          <a:noFill/>
        </p:spPr>
        <p:txBody>
          <a:bodyPr wrap="square" rtlCol="0">
            <a:spAutoFit/>
          </a:bodyPr>
          <a:lstStyle/>
          <a:p>
            <a:r>
              <a:rPr lang="zh-CN" altLang="en-US" sz="2400" b="1">
                <a:latin typeface="宋体" panose="02010600030101010101" pitchFamily="2" charset="-122"/>
                <a:ea typeface="宋体" panose="02010600030101010101" pitchFamily="2" charset="-122"/>
              </a:rPr>
              <a:t>注释：</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 １]选自«山居笔记»,余秋雨著,文汇出版社２００２年版.</a:t>
            </a:r>
          </a:p>
          <a:p>
            <a:r>
              <a:rPr lang="zh-CN" altLang="en-US" sz="2000">
                <a:latin typeface="宋体" panose="02010600030101010101" pitchFamily="2" charset="-122"/>
                <a:ea typeface="宋体" panose="02010600030101010101" pitchFamily="2" charset="-122"/>
              </a:rPr>
              <a:t>    [ ２]余秋雨,国际知名的学者和作家,出版有«借我一生»«文化苦旅»«霜冷长河»«行 者无疆»«山居笔记»«寻觅中华»等著述.其文化散文集,在２０世纪９０年代至２１世纪初 的中国大陆最畅销书籍中占据了非常重要的地位,在台湾、香港等地也有很大影响.作者 有意识地将他的散文与小说以最好的形式结合起来,追求一种小说化的艺术效果.语言 宏大、取材广泛,写法自由,文情并茂.其散文小说化艺术形态主要体现在以下两个方面: 一是完整生动的故事情节,注重故事情节的构建;二是历史现场还原式的虚拟,丰富的艺 术想象.</a:t>
            </a:r>
          </a:p>
          <a:p>
            <a:endParaRPr lang="zh-CN" altLang="en-US" sz="2000">
              <a:latin typeface="宋体" panose="02010600030101010101" pitchFamily="2" charset="-122"/>
              <a:ea typeface="宋体" panose="02010600030101010101" pitchFamily="2" charset="-122"/>
            </a:endParaRPr>
          </a:p>
          <a:p>
            <a:r>
              <a:rPr lang="zh-CN" altLang="en-US" sz="2400" b="1">
                <a:latin typeface="宋体" panose="02010600030101010101" pitchFamily="2" charset="-122"/>
                <a:ea typeface="宋体" panose="02010600030101010101" pitchFamily="2" charset="-122"/>
              </a:rPr>
              <a:t>评析：</a:t>
            </a:r>
          </a:p>
          <a:p>
            <a:endParaRPr lang="zh-CN" altLang="en-US" sz="2000">
              <a:latin typeface="宋体" panose="02010600030101010101" pitchFamily="2" charset="-122"/>
              <a:ea typeface="宋体" panose="02010600030101010101" pitchFamily="2" charset="-122"/>
            </a:endParaRPr>
          </a:p>
          <a:p>
            <a:r>
              <a:rPr lang="zh-CN" altLang="en-US" sz="2000">
                <a:latin typeface="宋体" panose="02010600030101010101" pitchFamily="2" charset="-122"/>
                <a:ea typeface="宋体" panose="02010600030101010101" pitchFamily="2" charset="-122"/>
              </a:rPr>
              <a:t>     «苏东坡突围»写的是历史上著名的“乌台诗案”.余秋雨认为,苏东坡入狱,是因为别人嫉妒他,文中对那些人的情况一一历数.八百年前东坡先生的遭际,本已尘封于历史之中, 然而秋雨先生英雄爱英雄、惺惺惜惺惺,张起讨伐之帜,一篇«苏东坡突围»的檄文,对当时曾 攻击过东坡先生的人口诛笔伐,用词之尖刻,情绪之激昂,在文字之中极尽铺张.</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767" y="1207761"/>
            <a:ext cx="10590808" cy="4114800"/>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“五四”</a:t>
            </a:r>
            <a:r>
              <a:rPr lang="zh-CN" altLang="en-US" sz="2400" dirty="0">
                <a:latin typeface="宋体" panose="02010600030101010101" pitchFamily="2" charset="-122"/>
                <a:ea typeface="宋体" panose="02010600030101010101" pitchFamily="2" charset="-122"/>
              </a:rPr>
              <a:t>记叙抒情散文率先发展成为一种自觉的艺术创作和独立的文学形式</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形成了以它为文学散文主体的新的发展格局</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这是“五四”散文艺术变革的一个重要方面</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另一个重要方 面是</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散文的语言形式发生了根本变革</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人们不仅用白话写作议论文、杂文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而且用白话创作 叙事抒情散文</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不仅写得平易畅达</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自然活泼</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而且也能写得简洁缜密</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优美隽永</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在２０世纪 ２０年代末</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杂文短评因为形势严峻</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不能不由正面交锋变为旁敲侧击</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由锋芒毕露变为隐晦曲 折</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散文小品领域也发生明显的分化和变化</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茅盾等人的抒情小品曲折表达自己对大革命失 败的情感经验和理性反思</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沉郁顿挫</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含蓄蕴藉</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周作人等人开始改弦易辙</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往闲适、趣味方面 发展</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游记方面出现了流亡、避祸之类的新内容</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这种种变迁的迹象预示着２０世纪３０年代 散文将迎来一个更为丰富复杂、五光十色的发展前景</a:t>
            </a:r>
            <a:r>
              <a:rPr lang="en-US" altLang="zh-CN"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1_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22860</Words>
  <Application>Microsoft Office PowerPoint</Application>
  <PresentationFormat>自定义</PresentationFormat>
  <Paragraphs>625</Paragraphs>
  <Slides>88</Slides>
  <Notes>1</Notes>
  <HiddenSlides>0</HiddenSlides>
  <MMClips>0</MMClips>
  <ScaleCrop>false</ScaleCrop>
  <HeadingPairs>
    <vt:vector size="4" baseType="variant">
      <vt:variant>
        <vt:lpstr>主题</vt:lpstr>
      </vt:variant>
      <vt:variant>
        <vt:i4>4</vt:i4>
      </vt:variant>
      <vt:variant>
        <vt:lpstr>幻灯片标题</vt:lpstr>
      </vt:variant>
      <vt:variant>
        <vt:i4>88</vt:i4>
      </vt:variant>
    </vt:vector>
  </HeadingPairs>
  <TitlesOfParts>
    <vt:vector size="92" baseType="lpstr">
      <vt:lpstr>Office 主题​​</vt:lpstr>
      <vt:lpstr>Office 主题</vt:lpstr>
      <vt:lpstr>自定义设计方案</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75</cp:revision>
  <dcterms:created xsi:type="dcterms:W3CDTF">2017-07-23T09:05:00Z</dcterms:created>
  <dcterms:modified xsi:type="dcterms:W3CDTF">2017-08-31T07:53:02Z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