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97"/>
  </p:notesMasterIdLst>
  <p:handoutMasterIdLst>
    <p:handoutMasterId r:id="rId98"/>
  </p:handoutMasterIdLst>
  <p:sldIdLst>
    <p:sldId id="264" r:id="rId4"/>
    <p:sldId id="817" r:id="rId5"/>
    <p:sldId id="453" r:id="rId6"/>
    <p:sldId id="454" r:id="rId7"/>
    <p:sldId id="455" r:id="rId8"/>
    <p:sldId id="456" r:id="rId9"/>
    <p:sldId id="457" r:id="rId10"/>
    <p:sldId id="458" r:id="rId11"/>
    <p:sldId id="459" r:id="rId12"/>
    <p:sldId id="460" r:id="rId13"/>
    <p:sldId id="461" r:id="rId14"/>
    <p:sldId id="462" r:id="rId15"/>
    <p:sldId id="463" r:id="rId16"/>
    <p:sldId id="464" r:id="rId17"/>
    <p:sldId id="465" r:id="rId18"/>
    <p:sldId id="466" r:id="rId19"/>
    <p:sldId id="467" r:id="rId20"/>
    <p:sldId id="468" r:id="rId21"/>
    <p:sldId id="469" r:id="rId22"/>
    <p:sldId id="470" r:id="rId23"/>
    <p:sldId id="471" r:id="rId24"/>
    <p:sldId id="472" r:id="rId25"/>
    <p:sldId id="473" r:id="rId26"/>
    <p:sldId id="474" r:id="rId27"/>
    <p:sldId id="475" r:id="rId28"/>
    <p:sldId id="476" r:id="rId29"/>
    <p:sldId id="477" r:id="rId30"/>
    <p:sldId id="478" r:id="rId31"/>
    <p:sldId id="479" r:id="rId32"/>
    <p:sldId id="480" r:id="rId33"/>
    <p:sldId id="481" r:id="rId34"/>
    <p:sldId id="482" r:id="rId35"/>
    <p:sldId id="483" r:id="rId36"/>
    <p:sldId id="484" r:id="rId37"/>
    <p:sldId id="485" r:id="rId38"/>
    <p:sldId id="486" r:id="rId39"/>
    <p:sldId id="487" r:id="rId40"/>
    <p:sldId id="488" r:id="rId41"/>
    <p:sldId id="489" r:id="rId42"/>
    <p:sldId id="490" r:id="rId43"/>
    <p:sldId id="491" r:id="rId44"/>
    <p:sldId id="492" r:id="rId45"/>
    <p:sldId id="493" r:id="rId46"/>
    <p:sldId id="494" r:id="rId47"/>
    <p:sldId id="495" r:id="rId48"/>
    <p:sldId id="496" r:id="rId49"/>
    <p:sldId id="497" r:id="rId50"/>
    <p:sldId id="498" r:id="rId51"/>
    <p:sldId id="499" r:id="rId52"/>
    <p:sldId id="500" r:id="rId53"/>
    <p:sldId id="501" r:id="rId54"/>
    <p:sldId id="502" r:id="rId55"/>
    <p:sldId id="503" r:id="rId56"/>
    <p:sldId id="504" r:id="rId57"/>
    <p:sldId id="505" r:id="rId58"/>
    <p:sldId id="506" r:id="rId59"/>
    <p:sldId id="507" r:id="rId60"/>
    <p:sldId id="508" r:id="rId61"/>
    <p:sldId id="509" r:id="rId62"/>
    <p:sldId id="510" r:id="rId63"/>
    <p:sldId id="511" r:id="rId64"/>
    <p:sldId id="512" r:id="rId65"/>
    <p:sldId id="513" r:id="rId66"/>
    <p:sldId id="514" r:id="rId67"/>
    <p:sldId id="515" r:id="rId68"/>
    <p:sldId id="516" r:id="rId69"/>
    <p:sldId id="517" r:id="rId70"/>
    <p:sldId id="518" r:id="rId71"/>
    <p:sldId id="519" r:id="rId72"/>
    <p:sldId id="520" r:id="rId73"/>
    <p:sldId id="521" r:id="rId74"/>
    <p:sldId id="522" r:id="rId75"/>
    <p:sldId id="523" r:id="rId76"/>
    <p:sldId id="524" r:id="rId77"/>
    <p:sldId id="525" r:id="rId78"/>
    <p:sldId id="526" r:id="rId79"/>
    <p:sldId id="527" r:id="rId80"/>
    <p:sldId id="528" r:id="rId81"/>
    <p:sldId id="529" r:id="rId82"/>
    <p:sldId id="530" r:id="rId83"/>
    <p:sldId id="531" r:id="rId84"/>
    <p:sldId id="532" r:id="rId85"/>
    <p:sldId id="533" r:id="rId86"/>
    <p:sldId id="534" r:id="rId87"/>
    <p:sldId id="535" r:id="rId88"/>
    <p:sldId id="536" r:id="rId89"/>
    <p:sldId id="537" r:id="rId90"/>
    <p:sldId id="538" r:id="rId91"/>
    <p:sldId id="539" r:id="rId92"/>
    <p:sldId id="540" r:id="rId93"/>
    <p:sldId id="541" r:id="rId94"/>
    <p:sldId id="542" r:id="rId95"/>
    <p:sldId id="543" r:id="rId9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901" autoAdjust="0"/>
  </p:normalViewPr>
  <p:slideViewPr>
    <p:cSldViewPr snapToGrid="0">
      <p:cViewPr varScale="1">
        <p:scale>
          <a:sx n="82" d="100"/>
          <a:sy n="82" d="100"/>
        </p:scale>
        <p:origin x="-36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2017/8/31/Thursday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032284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F1DF5-F8B1-4175-AFC3-28092C175FDA}" type="datetimeFigureOut">
              <a:rPr lang="zh-CN" altLang="en-US" smtClean="0"/>
              <a:t>2017/8/31/Thursday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D78A7-3510-4D76-B8D2-8C946BA44A28}" type="slidenum">
              <a:rPr lang="zh-CN" altLang="en-US" smtClean="0"/>
              <a:t>‹#›</a:t>
            </a:fld>
            <a:endParaRPr lang="zh-CN" altLang="en-US"/>
          </a:p>
        </p:txBody>
      </p:sp>
    </p:spTree>
    <p:extLst>
      <p:ext uri="{BB962C8B-B14F-4D97-AF65-F5344CB8AC3E}">
        <p14:creationId xmlns:p14="http://schemas.microsoft.com/office/powerpoint/2010/main" val="1677280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rPr>
              <a:t>2</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49BF-E419-4407-B035-7CBBAE1781B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组合 29"/>
          <p:cNvGrpSpPr/>
          <p:nvPr/>
        </p:nvGrpSpPr>
        <p:grpSpPr>
          <a:xfrm>
            <a:off x="10018713" y="0"/>
            <a:ext cx="971550" cy="1828800"/>
            <a:chOff x="0" y="0"/>
            <a:chExt cx="971550" cy="1828800"/>
          </a:xfrm>
        </p:grpSpPr>
        <p:sp>
          <p:nvSpPr>
            <p:cNvPr id="18456" name="矩形 30"/>
            <p:cNvSpPr/>
            <p:nvPr/>
          </p:nvSpPr>
          <p:spPr>
            <a:xfrm>
              <a:off x="0" y="0"/>
              <a:ext cx="971550" cy="1828800"/>
            </a:xfrm>
            <a:prstGeom prst="rect">
              <a:avLst/>
            </a:prstGeom>
            <a:solidFill>
              <a:srgbClr val="2F2F2F"/>
            </a:solidFill>
            <a:ln w="9525">
              <a:noFill/>
            </a:ln>
          </p:spPr>
          <p:txBody>
            <a:bodyPr anchor="ct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18457" name="文本框 31"/>
            <p:cNvSpPr txBox="1"/>
            <p:nvPr/>
          </p:nvSpPr>
          <p:spPr>
            <a:xfrm>
              <a:off x="0" y="382250"/>
              <a:ext cx="720254" cy="1446550"/>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0" i="0" u="none" strike="noStrike" kern="1200" cap="none" spc="0" normalizeH="0" baseline="0" noProof="0" dirty="0">
                  <a:ln>
                    <a:noFill/>
                  </a:ln>
                  <a:solidFill>
                    <a:srgbClr val="FFFFFF"/>
                  </a:solidFill>
                  <a:effectLst/>
                  <a:uLnTx/>
                  <a:uFillTx/>
                  <a:latin typeface="华文行楷" panose="02010800040101010101" pitchFamily="2" charset="-122"/>
                  <a:ea typeface="华文行楷" panose="02010800040101010101" pitchFamily="2" charset="-122"/>
                  <a:cs typeface="+mn-cs"/>
                </a:rPr>
                <a:t>目录</a:t>
              </a:r>
            </a:p>
          </p:txBody>
        </p:sp>
      </p:grpSp>
      <p:grpSp>
        <p:nvGrpSpPr>
          <p:cNvPr id="4" name="组合 3"/>
          <p:cNvGrpSpPr/>
          <p:nvPr/>
        </p:nvGrpSpPr>
        <p:grpSpPr>
          <a:xfrm>
            <a:off x="1457301" y="2953002"/>
            <a:ext cx="4941825" cy="2934514"/>
            <a:chOff x="958545" y="756060"/>
            <a:chExt cx="4941825" cy="2934514"/>
          </a:xfrm>
        </p:grpSpPr>
        <p:grpSp>
          <p:nvGrpSpPr>
            <p:cNvPr id="44" name="组合 32"/>
            <p:cNvGrpSpPr/>
            <p:nvPr/>
          </p:nvGrpSpPr>
          <p:grpSpPr>
            <a:xfrm>
              <a:off x="960526" y="1561600"/>
              <a:ext cx="4925994" cy="707886"/>
              <a:chOff x="18976" y="17941"/>
              <a:chExt cx="3935555" cy="597455"/>
            </a:xfrm>
          </p:grpSpPr>
          <p:sp>
            <p:nvSpPr>
              <p:cNvPr id="45" name="TextBox 2">
                <a:hlinkClick r:id="rId2" action="ppaction://hlinksldjump"/>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二</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小说</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6" name="图片 35"/>
              <p:cNvPicPr>
                <a:picLocks noChangeAspect="1"/>
              </p:cNvPicPr>
              <p:nvPr/>
            </p:nvPicPr>
            <p:blipFill>
              <a:blip r:embed="rId3"/>
              <a:stretch>
                <a:fillRect/>
              </a:stretch>
            </p:blipFill>
            <p:spPr>
              <a:xfrm>
                <a:off x="18976" y="111179"/>
                <a:ext cx="662634" cy="342272"/>
              </a:xfrm>
              <a:prstGeom prst="rect">
                <a:avLst/>
              </a:prstGeom>
              <a:noFill/>
              <a:ln w="9525">
                <a:noFill/>
              </a:ln>
            </p:spPr>
          </p:pic>
        </p:grpSp>
        <p:grpSp>
          <p:nvGrpSpPr>
            <p:cNvPr id="47" name="组合 32"/>
            <p:cNvGrpSpPr/>
            <p:nvPr/>
          </p:nvGrpSpPr>
          <p:grpSpPr>
            <a:xfrm>
              <a:off x="974376" y="756060"/>
              <a:ext cx="4925994" cy="791757"/>
              <a:chOff x="18976" y="17941"/>
              <a:chExt cx="3935555" cy="668242"/>
            </a:xfrm>
          </p:grpSpPr>
          <p:sp>
            <p:nvSpPr>
              <p:cNvPr id="48" name="TextBox 2">
                <a:hlinkClick r:id="rId2" action="ppaction://hlinksldjump"/>
              </p:cNvPr>
              <p:cNvSpPr txBox="1"/>
              <p:nvPr/>
            </p:nvSpPr>
            <p:spPr>
              <a:xfrm>
                <a:off x="973151" y="17941"/>
                <a:ext cx="2981380" cy="66824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一</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散文</a:t>
                </a:r>
                <a:endParaRPr lang="zh-CN" altLang="en-US" sz="4000" b="1" dirty="0">
                  <a:solidFill>
                    <a:srgbClr val="000000"/>
                  </a:solidFill>
                  <a:latin typeface="楷体" panose="02010609060101010101" pitchFamily="1" charset="-122"/>
                  <a:ea typeface="楷体" panose="02010609060101010101" pitchFamily="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9" name="图片 35"/>
              <p:cNvPicPr>
                <a:picLocks noChangeAspect="1"/>
              </p:cNvPicPr>
              <p:nvPr/>
            </p:nvPicPr>
            <p:blipFill>
              <a:blip r:embed="rId3"/>
              <a:stretch>
                <a:fillRect/>
              </a:stretch>
            </p:blipFill>
            <p:spPr>
              <a:xfrm>
                <a:off x="18976" y="111179"/>
                <a:ext cx="662634" cy="342272"/>
              </a:xfrm>
              <a:prstGeom prst="rect">
                <a:avLst/>
              </a:prstGeom>
              <a:noFill/>
              <a:ln w="9525">
                <a:noFill/>
              </a:ln>
            </p:spPr>
          </p:pic>
        </p:grpSp>
        <p:grpSp>
          <p:nvGrpSpPr>
            <p:cNvPr id="50" name="组合 32"/>
            <p:cNvGrpSpPr/>
            <p:nvPr/>
          </p:nvGrpSpPr>
          <p:grpSpPr>
            <a:xfrm>
              <a:off x="958545" y="2248395"/>
              <a:ext cx="4925994" cy="707886"/>
              <a:chOff x="18976" y="17941"/>
              <a:chExt cx="3935555" cy="597455"/>
            </a:xfrm>
          </p:grpSpPr>
          <p:sp>
            <p:nvSpPr>
              <p:cNvPr id="51"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三</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诗歌</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2" name="图片 35"/>
              <p:cNvPicPr>
                <a:picLocks noChangeAspect="1"/>
              </p:cNvPicPr>
              <p:nvPr/>
            </p:nvPicPr>
            <p:blipFill>
              <a:blip r:embed="rId3"/>
              <a:stretch>
                <a:fillRect/>
              </a:stretch>
            </p:blipFill>
            <p:spPr>
              <a:xfrm>
                <a:off x="18976" y="111179"/>
                <a:ext cx="662634" cy="342272"/>
              </a:xfrm>
              <a:prstGeom prst="rect">
                <a:avLst/>
              </a:prstGeom>
              <a:noFill/>
              <a:ln w="9525">
                <a:noFill/>
              </a:ln>
            </p:spPr>
          </p:pic>
        </p:grpSp>
        <p:grpSp>
          <p:nvGrpSpPr>
            <p:cNvPr id="53" name="组合 32"/>
            <p:cNvGrpSpPr/>
            <p:nvPr/>
          </p:nvGrpSpPr>
          <p:grpSpPr>
            <a:xfrm>
              <a:off x="968440" y="2982688"/>
              <a:ext cx="4925994" cy="707886"/>
              <a:chOff x="18976" y="17941"/>
              <a:chExt cx="3935555" cy="597455"/>
            </a:xfrm>
          </p:grpSpPr>
          <p:sp>
            <p:nvSpPr>
              <p:cNvPr id="54"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四</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戏剧</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5" name="图片 35"/>
              <p:cNvPicPr>
                <a:picLocks noChangeAspect="1"/>
              </p:cNvPicPr>
              <p:nvPr/>
            </p:nvPicPr>
            <p:blipFill>
              <a:blip r:embed="rId3"/>
              <a:stretch>
                <a:fillRect/>
              </a:stretch>
            </p:blipFill>
            <p:spPr>
              <a:xfrm>
                <a:off x="18976" y="111179"/>
                <a:ext cx="662634" cy="342272"/>
              </a:xfrm>
              <a:prstGeom prst="rect">
                <a:avLst/>
              </a:prstGeom>
              <a:noFill/>
              <a:ln w="9525">
                <a:noFill/>
              </a:ln>
            </p:spPr>
          </p:pic>
        </p:grpSp>
      </p:grpSp>
      <p:grpSp>
        <p:nvGrpSpPr>
          <p:cNvPr id="59" name="组合 58"/>
          <p:cNvGrpSpPr/>
          <p:nvPr/>
        </p:nvGrpSpPr>
        <p:grpSpPr>
          <a:xfrm>
            <a:off x="5255425" y="2952528"/>
            <a:ext cx="4925994" cy="1543906"/>
            <a:chOff x="960526" y="725580"/>
            <a:chExt cx="4925994" cy="1543906"/>
          </a:xfrm>
        </p:grpSpPr>
        <p:grpSp>
          <p:nvGrpSpPr>
            <p:cNvPr id="60" name="组合 32"/>
            <p:cNvGrpSpPr/>
            <p:nvPr/>
          </p:nvGrpSpPr>
          <p:grpSpPr>
            <a:xfrm>
              <a:off x="960526" y="1561600"/>
              <a:ext cx="4925994" cy="707886"/>
              <a:chOff x="18976" y="17941"/>
              <a:chExt cx="3935555" cy="597455"/>
            </a:xfrm>
          </p:grpSpPr>
          <p:sp>
            <p:nvSpPr>
              <p:cNvPr id="70"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六</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应用</a:t>
                </a:r>
                <a:r>
                  <a:rPr lang="zh-CN" altLang="en-US" sz="4000" b="1" dirty="0">
                    <a:solidFill>
                      <a:srgbClr val="000000"/>
                    </a:solidFill>
                    <a:latin typeface="楷体" panose="02010609060101010101" pitchFamily="1" charset="-122"/>
                    <a:ea typeface="楷体" panose="02010609060101010101" pitchFamily="1" charset="-122"/>
                  </a:rPr>
                  <a:t>写作</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71" name="图片 35"/>
              <p:cNvPicPr>
                <a:picLocks noChangeAspect="1"/>
              </p:cNvPicPr>
              <p:nvPr/>
            </p:nvPicPr>
            <p:blipFill>
              <a:blip r:embed="rId3"/>
              <a:stretch>
                <a:fillRect/>
              </a:stretch>
            </p:blipFill>
            <p:spPr>
              <a:xfrm>
                <a:off x="18976" y="111179"/>
                <a:ext cx="662634" cy="342272"/>
              </a:xfrm>
              <a:prstGeom prst="rect">
                <a:avLst/>
              </a:prstGeom>
              <a:noFill/>
              <a:ln w="9525">
                <a:noFill/>
              </a:ln>
            </p:spPr>
          </p:pic>
        </p:grpSp>
        <p:grpSp>
          <p:nvGrpSpPr>
            <p:cNvPr id="61" name="组合 32"/>
            <p:cNvGrpSpPr/>
            <p:nvPr/>
          </p:nvGrpSpPr>
          <p:grpSpPr>
            <a:xfrm>
              <a:off x="974376" y="725580"/>
              <a:ext cx="4481195" cy="701040"/>
              <a:chOff x="18976" y="-7784"/>
              <a:chExt cx="3580189" cy="591677"/>
            </a:xfrm>
          </p:grpSpPr>
          <p:sp>
            <p:nvSpPr>
              <p:cNvPr id="68" name="TextBox 2">
                <a:hlinkClick r:id="" action="ppaction://noaction"/>
              </p:cNvPr>
              <p:cNvSpPr txBox="1"/>
              <p:nvPr/>
            </p:nvSpPr>
            <p:spPr>
              <a:xfrm>
                <a:off x="962092" y="-7784"/>
                <a:ext cx="2637073" cy="59167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五</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语言</a:t>
                </a:r>
                <a:r>
                  <a:rPr lang="zh-CN" altLang="en-US" sz="4000" b="1" dirty="0">
                    <a:solidFill>
                      <a:srgbClr val="000000"/>
                    </a:solidFill>
                    <a:latin typeface="楷体" panose="02010609060101010101" pitchFamily="1" charset="-122"/>
                    <a:ea typeface="楷体" panose="02010609060101010101" pitchFamily="1" charset="-122"/>
                  </a:rPr>
                  <a:t>运用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69" name="图片 35"/>
              <p:cNvPicPr>
                <a:picLocks noChangeAspect="1"/>
              </p:cNvPicPr>
              <p:nvPr/>
            </p:nvPicPr>
            <p:blipFill>
              <a:blip r:embed="rId3"/>
              <a:stretch>
                <a:fillRect/>
              </a:stretch>
            </p:blipFill>
            <p:spPr>
              <a:xfrm>
                <a:off x="18976" y="111179"/>
                <a:ext cx="662634" cy="342272"/>
              </a:xfrm>
              <a:prstGeom prst="rect">
                <a:avLst/>
              </a:prstGeom>
              <a:noFill/>
              <a:ln w="9525">
                <a:noFill/>
              </a:ln>
            </p:spPr>
          </p:pic>
        </p:grpSp>
      </p:grpSp>
      <p:sp>
        <p:nvSpPr>
          <p:cNvPr id="5" name="文本框 4"/>
          <p:cNvSpPr txBox="1"/>
          <p:nvPr/>
        </p:nvSpPr>
        <p:spPr>
          <a:xfrm>
            <a:off x="1607822" y="86689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第一部分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阅读鉴赏</a:t>
            </a:r>
            <a:endParaRPr lang="zh-CN" altLang="en-US" sz="5400" b="1" dirty="0">
              <a:latin typeface="楷体" panose="02010609060101010101" pitchFamily="1" charset="-122"/>
              <a:ea typeface="楷体" panose="02010609060101010101" pitchFamily="1" charset="-122"/>
            </a:endParaRPr>
          </a:p>
        </p:txBody>
      </p:sp>
      <p:sp>
        <p:nvSpPr>
          <p:cNvPr id="73" name="文本框 72"/>
          <p:cNvSpPr txBox="1"/>
          <p:nvPr/>
        </p:nvSpPr>
        <p:spPr>
          <a:xfrm>
            <a:off x="6284720" y="90054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第二部分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实用知识</a:t>
            </a:r>
            <a:endParaRPr lang="zh-CN" altLang="en-US" sz="54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3682" y="927847"/>
            <a:ext cx="9628094" cy="2862322"/>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由于时代的原因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小说创作走向了低谷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至晚清小说才又繁荣起来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由于清廷的极端腐败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社会处于大变革时期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小说理论高度发达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众多杂志创刊问世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印刷事业 也发达兴旺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为小说提供了创作面世的便利条件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据近人粗略统计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晚清长篇小说当在千种 以上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四大小说家”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李伯元、吴妍人、刘鹗、曾朴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仅李伯元、吴妍两人就创作了长篇小 说数十种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晚清小说不论内容还是技法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都有许多新因素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体现了变革时期的特点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对晚清 小说的研究与整理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阿英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钱杏顿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先生贡献最大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魏绍昌先生也作了许多基础性的工作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 总体上讲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较之明代和前清小说的研究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似乎显得还很薄弱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综前所述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中国古代小说发展的历史大体是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宋代以前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是文言短篇小说的单线发展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 元时代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文言、白话、长篇、短篇、多线发展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呈现出多姿多彩的文学生态</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399" y="403413"/>
            <a:ext cx="9923930" cy="56388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２． 中国现代小说发展历程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中国现代小说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主要是指“五四”文学革命以后诞生的用白话文写作的新体小说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在中国文学史上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小说取得文学的正宗地位是从“五四”开始的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五四”新思潮为小说创作带来 前所未有的新题材和新视角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加上大量外国小说的介入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对小说的形式、叙事、语言等方面产 生了直接的影响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使“五四”以后的小说创作获得了蓬勃发展的动力</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新青年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就是适应当时知识界的思想启蒙运动的要求而诞生的一个重要刊物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它在反 对旧道德、提倡新道德的同时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还进行了以反对文言、提倡白话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反对旧文学、提倡新文学为内容的文学革命运动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最能显示文学革命实际的是鲁迅的小说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在“五四”时期白话文与文 言文尖锐的对垒中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鲁迅是以白话写小说的第一人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１９１８年５月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狂人日记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新青年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上发表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对几千年来的封建制度喷射出空前炽热的火焰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这是一篇应时代精神感召 而诞生的彻底反帝反封建的战斗檄文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连同以后陆续发表的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孔乙己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以及著名的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阿</a:t>
            </a:r>
            <a:r>
              <a:rPr lang="en-US" altLang="zh-CN" sz="2000" dirty="0" smtClean="0">
                <a:latin typeface="宋体" panose="02010600030101010101" pitchFamily="2" charset="-122"/>
                <a:ea typeface="宋体" panose="02010600030101010101" pitchFamily="2" charset="-122"/>
              </a:rPr>
              <a:t>Q </a:t>
            </a:r>
            <a:r>
              <a:rPr lang="zh-CN" altLang="en-US" sz="2000" dirty="0" smtClean="0">
                <a:latin typeface="宋体" panose="02010600030101010101" pitchFamily="2" charset="-122"/>
                <a:ea typeface="宋体" panose="02010600030101010101" pitchFamily="2" charset="-122"/>
              </a:rPr>
              <a:t>正传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均以勇猛彻底的反封建精神激励着许多读者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作者写这些小说时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本来怀有借此 闹出几个新的作家来的愿望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而作品发表之后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也的确成了有志之士与新文学青年作者的 极好示范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在以鲁迅为代表的先驱者的这种关切与推动之下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上出现了汪敬熙、杨振 声、叶绍钧等一些新的小说作者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汪敬熙的一些短篇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据后来出版的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雪夜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集自序所述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 力求忠实的描写“我”所见的几种人生经验的小说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虽技巧很幼稚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但都具有不同程度的生活 实感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杨振声早年的短篇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有写人祸天灾使渔民遭困的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渔家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因军阀混战陷入绝境的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 个兵的家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都是较为浅显的速写式作品</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524435"/>
            <a:ext cx="9937376"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“五四”时期的小说创作水平还不高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但带有那个时代的特点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并产生了四大小说创作潮流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还出现了一些很有艺术个性的小说家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一是“问题小说”创作潮流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在新文化运动除旧 布新巨大力量的推动下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引出了一批“问题小说”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罗家伦的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爱情还是痛苦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、俞平伯的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 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、叶圣陶的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这也是一个人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等显露了“问题小说”的端倪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冰心的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斯人独憔悴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正式开 创“问题小说”的先河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这一小说潮流建立了现代市镇和乡土文学的基本叙述模式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问题小说”的大部分作家都成为倾向于现实主义的人生写实小说作家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如叶圣陶就是从 “问题小说”起步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成为“五四”人生派的代表作家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隔膜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一个朋友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苦菜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都是与“改 造国民性”有相同之处的作品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二是以创造社为主的“自叙传”抒情小说一派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他们的作品 是将“表现自我”的主观性推至极端的浪漫主义抒情小说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影响最大的是郁达夫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 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写一位青年追求个性解放却备受压抑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转而开始麻醉自己、戕害自己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小说采用 “自叙传”写法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其坦率的心理暴露非常引人注目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三是“乡土文学”作家群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这一流派形成 于２０世纪２０年代中后期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其成员主要是流落城市的文学青年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他们热衷于用回忆的笔触写 故乡的破败与辛酸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作品多带有浓厚的乡土气息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较知名的有彭家煌、台静农、许杰等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四是 通俗小说流派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他们的作品依靠现代印刷走向读者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成为商品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但在道德观念和文学形式上 却滞后于时代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为与新小说争夺读者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他们亦在试图加强自身的“现代性”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因此形成了现代 小说雅俗分流、相互渗透的格局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通俗小说主要有这样几种类型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如毕依虹的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 间地狱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、包天笑的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上海春秋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、张恨水的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南国相思谱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武侠小说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如向恺然的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江湖奇侠 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近代侠义英雄传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历史演义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如蔡东藩的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历朝通俗演义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、包天笑的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留芳记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00953" y="605118"/>
            <a:ext cx="10461811"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与此同时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由创造社和太阳社所倡导的无产阶级革命文学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是一个力图摆脱资产阶级思 想影响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自觉地把自己的文学活动和无产阶级所领导的革命斗争结合起来的新的文学运动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它适应于无产阶级单独领导中国革命的新形势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在文学界建立了不可磨灭的历史功绩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 大革命失败而新的革命高潮尚未到来的历史转折时期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文学界不少人对革命前途产生悲观 失望情绪的时候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无产阶级革命文学犹如一杆鲜艳的红旗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振奋了人心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鼓舞了斗志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指出了 前进的方向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这是“五四”以来新文学运动的重大发展</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从抗战爆发到２０世纪４０年代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国家分为国统区、解放区和沦陷区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这种社会政治背景 很深刻地影响到文学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形成了国统区的讽刺和追忆小说、解放区的新现实主义小说和沦陷区 的洋场通俗先锋混合小说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它们之间不断渗透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相互影响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到２０世纪５０、 ６０年代或终止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 变形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或延续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暴露与讽刺的小说主要有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张天翼的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华威先生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沙汀的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在其香居茶馆里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淘金记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艾芜的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丰饶的原野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钱钟书的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围城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体验与追忆的小 说主要有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萧红的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呼兰河传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、骆宾基的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童年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、张爱玲的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结婚十年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新现实主义小说 主要有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孙犁的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荷花淀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丈夫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丁玲的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太阳照在桑干河上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周立波的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暴风骤雨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欧阳山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高干大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先锋与通俗两栖的作家主要是徐讦和无名氏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徐讦的代表作有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鬼恋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荒谬 的英法海峡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无名氏的代表作有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矧匕极风情画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塔里的女人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最能代表这一时期文 学成就的作家是赵树理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他是有地道农民气质的小说家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能够忠实地反映农民的思想、情感 及审美需求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并能真正拥有普通农民读者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他的作品有意识地记录农村的社会变革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塑造新 的农民形象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描写农民的命运、心理与情绪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揭示和针砭变革中的问题与弊端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 二黑结婚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李家庄的变迁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659" y="981635"/>
            <a:ext cx="9708776" cy="539496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３． 中国当代小说发展历程 </a:t>
            </a:r>
            <a:endParaRPr lang="en-US" altLang="zh-CN" sz="2400" b="1" dirty="0" smtClean="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中华人民共和国成立以后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中国历史的发展揭开了崭新的一页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小说的发展从此经历了 一个曲折、复杂、多变的历史阶段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当代小说的发展阶段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在这个阶段中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文学得到了长 足的发展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特别是随着当代社会的巨大发展和变革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当代小说也经历了前所未有的空前发展 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文化观的多元化发展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带动了新时期小说多元化的发展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小说不论在内容上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还是形 式上都发生了显著的变化</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１９４９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１９６６年期间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即文学史上惯称的“十七年时期”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小说创作以社会主义、现实主义 为基本特征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强调反映社会本质与变革的趋向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以主流意识形态指导创作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使作品具有教育 和鼓舞人民的功能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长篇小说是这个时期最受读者欢迎的形式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如柳青的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创业史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第一 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、杜鹏程的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保卫延安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、梁斌的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红旗谱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、杨沫的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青春之歌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、周立波的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山乡巨变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、浩然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艳阳天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这些小说题材广阔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描写与展示了革命斗争的历史画卷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塑造了一系列英雄 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曾经引起非常大的社会影响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在一代青年的精神成长过程中起到很大的作用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但有些 作品过分追求政治教育功能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也限制了艺术水平的发挥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短篇小说的影响总的来说不如长 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但有的更能显示作家的思想艺术个性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比较值得注意的短篇有李准的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不能走那条路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萧也牧的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我们夫妇之间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、峻青的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黎明的河边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、王愿坚的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党费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、茹志鹃的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百合花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、王蒙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组织部新来的青年人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等等</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1294" y="591671"/>
            <a:ext cx="10179424"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值得注意的是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本时期小说创作领域还开始形成了具有不同特点的创作流派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如同是 坚持现实主义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以赵树理为首的“山药蛋”派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又称“山西派”或“火花派”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在探索和实践艺术 的民族化、群众化方面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做出了突出贡献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以孙犁为代表的“荷花淀”派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又称“白洋淀”派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注 重主观抒情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在对真情实景的描绘中常常揉进鲜明的浪漫主义色彩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而以周立波为首的“茶 子花”派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则注重把乡风民俗的描绘同富有诗情画意的意境创造结合起来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以上特点是当代小说走向成熟和繁荣兴旺的具体标志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到了２０世纪６０年代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在极“左”思潮进一步膨胀和恶性发展下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小说题材、人物、主题单 一化的问题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也更加明显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到了１０年动乱期间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真正的人民文艺遭受到更加惨重的劫难和 摧残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进入新时期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小说创作与文化的复兴一起走向了兴旺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新时期各阶段有影响的小说主 要有以下内容</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伤痕小说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写“文革”结束之初人们对过去的痛定思痛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代表作是刘心武的短篇小说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班主任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班主任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的发表对新时期文学具有特殊意义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小说写的是一位班主任教育青少 年的故事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宋宝琦只有１６岁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花季少年却堕落成为愚昧、无知、少有教养的小流氓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谢惠敏</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本质纯正、品行端庄、积极向上、活泼健壮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被大家公认为好青年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却教条古板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思想僵化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 说以艺术家的胆识大声疾呼“救救孩子”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小说成功表现在作品的思想性上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它看到了十年 “文革”带给人们的内伤和潜伏的危机并艺术地再现了出来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这是小说最大的成功</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2318" y="860612"/>
            <a:ext cx="10071847" cy="5016758"/>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反思小说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出现在伤痕小说之后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名作遍及短篇、中篇和长篇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有名的长篇作品如古华的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芙蓉镇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、周克芹的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许茂和他的儿女们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中篇如谌容的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人到中年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、鲁彦周的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天云 山传奇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蝴蝶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短篇如高晓声的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李顺大造屋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、茹志鹃的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剪辑错了的故事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 些小说反思了“文革”及２０世纪五、六十年代的社会生活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理性的思考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使小说主题更加深 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更具有强烈的思辨色彩与悲剧意识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改革小说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标志性作品是１９７９年发表的蒋子龙的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乔厂长上任记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乔厂长上任记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通过电机厂厂长乔光朴走马上任后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为改变厂里落后面貌大刀阔斧搞改革的故事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歌颂 了人们变化了的生活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变化了的观念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小说发表引起了轰动效应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乔光朴这一具有时代特 质的人物形象影响了那个时代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此类小说还有张洁的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沉重的翅膀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、李国文的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花园街五 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、柯云路的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三千万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这些小说反映了改革进程及由此引起的社会变革、价值冲突与 心理震荡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寻根小说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１９８５年王安忆发表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小鲍庄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其后作品如阿城的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棋王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、郑义的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、贾平凹的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商州纪事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等很多作品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小说从过去愿为时代、社会立言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转入对文化 的深层思考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注重以现代意识观照历史与现实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注意表现题材深层的历史文化蕴涵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力求从 文化视角、探索重构民族文化精神、追求探寻民族文化之根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这些追求使小说的主题更加厚 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认识更走向深层</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0576" y="981635"/>
            <a:ext cx="9964271" cy="3749040"/>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现代派小说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或称意识流小说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在新时期小说创作不断发展过程中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小说自己的文本表现方式也在发展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除去传统的小说创作以外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不少作家尝试借鉴西方现代主义艺术的 表现方法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现代派小说就是其中的丰硕成果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人们称之为主要作家作品如王蒙的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春之声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刘索拉的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你别无选择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、徐星的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无主题变奏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、莫言的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红高粱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、王朔的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顽主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实验小说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重在表现叛逆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颠覆过去小说旧的思想观念与旧的文本形式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这样的作品如苏童的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平静如水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冈底斯的诱惑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新写实小说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其特征是客观叙述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还原生活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如池莉的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烦恼人生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、刘震云的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一地鸡毛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为纪念和缅怀茅盾先生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我国从１９８２年起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设立了“茅盾文学奖”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专门奖励优秀的长篇 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该奖每四年评选一次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如陈忠实的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白鹿原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、王安忆的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长恨歌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、二月河的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康熙大 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、阿来的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尘埃落定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等受到读者喜爱的作品都是获奖作品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闲时开卷品读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定会给人们思 想的启迪和审美享受</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941294"/>
            <a:ext cx="9708776" cy="4297680"/>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二、外国小说概述</a:t>
            </a:r>
            <a:r>
              <a:rPr lang="zh-CN" altLang="en-US" sz="2400" dirty="0" smtClean="0">
                <a:latin typeface="宋体" panose="02010600030101010101" pitchFamily="2" charset="-122"/>
                <a:ea typeface="宋体" panose="02010600030101010101" pitchFamily="2" charset="-122"/>
              </a:rPr>
              <a:t> </a:t>
            </a:r>
            <a:endParaRPr lang="en-US" altLang="zh-CN" sz="2400" dirty="0" smtClean="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外国文学中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小说是成就最高、影响最大的一种体裁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在欧洲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文艺复兴前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小说只处于准备阶段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成就不高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文艺复兴后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小说的发展突飞猛进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尤其是长篇小说的创作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取得了辉 煌的成就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中世纪的西方小说发展近乎停滞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值得一提的仅仅有教会文学、骑士文学和城市文学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它们的特征表现为宗教色彩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象征、寓意、梦幻、神秘色彩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民间文学色彩以及开创性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１４世 纪末的“文艺复兴”推翻了教会对文学的控制后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１５世纪末西方出现了提倡思想自由和个性 解放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以描写现实生活和刻画各阶层的人物形象为内容的人文主义小说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这类小说是为配合 当时欧洲反封建而产生的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同时它也定下了西方小说以记叙凡人凡事为主的基调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意大利 薄伽丘的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十日谈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、西班牙塞万提斯的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等是这类小说的代表作品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随之出现是 古典主义小说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其主张用典雅的民族规范语言去写作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思想上崇尚理性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这种小说在１７世纪 的法国发展得最完备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代表作为高乃依的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熙德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古典主义小说的兴起使西方小说语言得 到了一次大幅的提高</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1293" y="497541"/>
            <a:ext cx="10502153"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１８世纪的欧洲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在文化领域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产生了启蒙运动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为了宣传启蒙思想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启蒙作家们打破常 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广泛采用各种文学形式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仅在小说领域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就产生了哲理小说、书信体小说、对话体小说、 抒情小说、教育小说等形式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其中最杰出的是英国现实主义长篇小说和法国的哲理小说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 中比较著名的有德国歌德的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浮士德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、英国笛福的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鲁滨孙漂流记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、斯威夫特的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格列佛游 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这类小说的出现是为了给当时的资产阶级革命大造舆论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１９世纪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浪漫主义小说、现实主义小说和批判现实主义小说交替占据小说领域的主导 地位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浪漫主义小说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如法国雨果的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巴黎圣母院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、歌德的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少年维特之烦恼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富于想象、 构思奇特、语言奔放、感情炽烈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现实小说则着力客观、真实地描绘现实生活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描绘典型人物 和典型生活现象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精于塑造典型环境中的典型性格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作品富于批判性、暴露性和改良性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英国 的狄更斯、法国的都德是这类小说的代表作家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在关于现实主义的理论方面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１８世纪末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席 勒首先提出“现实主义”概念</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１９世纪２０年代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司汤达率先提出批判现实主义文学的纲领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 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别林斯基、车尔尼雪夫斯基等人进一步奠定和发展了现实主义的文学理论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１９世纪后 期多元文学时代得以开启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此时期涌现自然主义文学、巴黎公社文学、唯美主义文学、象征主 义文学和批判现实主义小说等多种类型的小说式样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批判现实主义小说想当然地成 为１９世纪后期文学的主流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此类小说着力暴露封建制度的腐朽没落和资本主义社会的黑暗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深刻批判现实的罪恶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受各种哲学思想影响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作家的世界观更复杂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创作内容得到拓展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艺术手法多样化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悲观色彩浓重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法国的巴尔扎克和莫泊桑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英国的夏洛蒂􀅰勃朗特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俄国 的托尔斯泰、陀思妥耶夫斯基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美国的马克􀅰吐温等一大批作家的作品都属于这一类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时至 今日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上面三类小说仍是西方文坛最主要的三类小说</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8166838" y="-181905"/>
            <a:ext cx="5521325" cy="5905500"/>
          </a:xfrm>
          <a:prstGeom prst="rect">
            <a:avLst/>
          </a:prstGeom>
          <a:noFill/>
          <a:ln w="9525">
            <a:noFill/>
          </a:ln>
        </p:spPr>
      </p:pic>
      <p:grpSp>
        <p:nvGrpSpPr>
          <p:cNvPr id="9" name="组合 8"/>
          <p:cNvGrpSpPr/>
          <p:nvPr/>
        </p:nvGrpSpPr>
        <p:grpSpPr>
          <a:xfrm>
            <a:off x="560589" y="1003096"/>
            <a:ext cx="10839723" cy="5487217"/>
            <a:chOff x="960526" y="866531"/>
            <a:chExt cx="9562457" cy="5487217"/>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400" b="1" dirty="0" smtClean="0">
                    <a:solidFill>
                      <a:srgbClr val="000000"/>
                    </a:solidFill>
                    <a:latin typeface="楷体" panose="02010609060101010101" pitchFamily="1" charset="-122"/>
                    <a:ea typeface="楷体" panose="02010609060101010101" pitchFamily="1" charset="-122"/>
                  </a:rPr>
                  <a:t>  第二</a:t>
                </a:r>
                <a:r>
                  <a:rPr lang="zh-CN" altLang="en-US" sz="4400" b="1" dirty="0">
                    <a:solidFill>
                      <a:srgbClr val="000000"/>
                    </a:solidFill>
                    <a:latin typeface="楷体" panose="02010609060101010101" pitchFamily="1" charset="-122"/>
                    <a:ea typeface="楷体" panose="02010609060101010101" pitchFamily="1" charset="-122"/>
                  </a:rPr>
                  <a:t>节　经典选粹 </a:t>
                </a:r>
                <a:endParaRPr kumimoji="0" lang="zh-CN" altLang="en-US"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sp>
          <p:nvSpPr>
            <p:cNvPr id="16" name="TextBox 2"/>
            <p:cNvSpPr txBox="1"/>
            <p:nvPr/>
          </p:nvSpPr>
          <p:spPr>
            <a:xfrm>
              <a:off x="3745217" y="2383430"/>
              <a:ext cx="6777766" cy="3970318"/>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世说新语</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 </a:t>
              </a:r>
              <a:endParaRPr lang="en-US" altLang="zh-CN" sz="3600" dirty="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红楼梦</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菜园</a:t>
              </a:r>
              <a:r>
                <a:rPr lang="en-US" altLang="zh-CN" sz="3600" dirty="0">
                  <a:solidFill>
                    <a:srgbClr val="000000"/>
                  </a:solidFill>
                  <a:latin typeface="楷体" panose="02010609060101010101" pitchFamily="1" charset="-122"/>
                  <a:ea typeface="楷体" panose="02010609060101010101" pitchFamily="1" charset="-122"/>
                </a:rPr>
                <a:t>» </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上海狐步舞</a:t>
              </a: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神雕重剑</a:t>
              </a:r>
              <a:r>
                <a:rPr lang="en-US" altLang="zh-CN" sz="3600" dirty="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战风车</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堂吉诃德</a:t>
              </a: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陪衬人</a:t>
              </a:r>
              <a:r>
                <a:rPr lang="en-US" altLang="zh-CN" sz="3600" dirty="0" smtClean="0">
                  <a:solidFill>
                    <a:srgbClr val="000000"/>
                  </a:solidFill>
                  <a:latin typeface="楷体" panose="02010609060101010101" pitchFamily="1" charset="-122"/>
                  <a:ea typeface="楷体" panose="02010609060101010101" pitchFamily="1" charset="-122"/>
                </a:rPr>
                <a:t>»</a:t>
              </a:r>
              <a:endParaRPr lang="zh-CN" altLang="en-US" sz="3600" dirty="0">
                <a:solidFill>
                  <a:srgbClr val="000000"/>
                </a:solidFill>
                <a:latin typeface="楷体" panose="02010609060101010101" pitchFamily="1" charset="-122"/>
                <a:ea typeface="楷体" panose="02010609060101010101" pitchFamily="1" charset="-122"/>
              </a:endParaRPr>
            </a:p>
          </p:txBody>
        </p:sp>
      </p:grpSp>
      <p:sp>
        <p:nvSpPr>
          <p:cNvPr id="2" name="文本框 1"/>
          <p:cNvSpPr txBox="1"/>
          <p:nvPr/>
        </p:nvSpPr>
        <p:spPr>
          <a:xfrm>
            <a:off x="10380914" y="274840"/>
            <a:ext cx="1713230" cy="2468880"/>
          </a:xfrm>
          <a:prstGeom prst="rect">
            <a:avLst/>
          </a:prstGeom>
          <a:noFill/>
        </p:spPr>
        <p:txBody>
          <a:bodyPr wrap="none" rtlCol="0">
            <a:spAutoFit/>
          </a:bodyPr>
          <a:lstStyle/>
          <a:p>
            <a:r>
              <a:rPr lang="zh-CN" altLang="en-US" sz="9600" b="1" dirty="0">
                <a:solidFill>
                  <a:schemeClr val="bg1"/>
                </a:solidFill>
                <a:latin typeface="楷体" panose="02010609060101010101" pitchFamily="1" charset="-122"/>
                <a:ea typeface="楷体" panose="02010609060101010101" pitchFamily="1" charset="-122"/>
              </a:rPr>
              <a:t>二</a:t>
            </a:r>
          </a:p>
          <a:p>
            <a:r>
              <a:rPr lang="zh-CN" altLang="en-US" sz="6000" b="1" dirty="0">
                <a:solidFill>
                  <a:schemeClr val="bg1"/>
                </a:solidFill>
                <a:latin typeface="楷体" panose="02010609060101010101" pitchFamily="1" charset="-122"/>
                <a:ea typeface="楷体" panose="02010609060101010101" pitchFamily="1" charset="-122"/>
              </a:rPr>
              <a:t>小说</a:t>
            </a:r>
          </a:p>
        </p:txBody>
      </p:sp>
      <p:sp>
        <p:nvSpPr>
          <p:cNvPr id="3" name="矩形 2"/>
          <p:cNvSpPr/>
          <p:nvPr/>
        </p:nvSpPr>
        <p:spPr>
          <a:xfrm>
            <a:off x="1623596" y="773003"/>
            <a:ext cx="6074099" cy="769441"/>
          </a:xfrm>
          <a:prstGeom prst="rect">
            <a:avLst/>
          </a:prstGeom>
        </p:spPr>
        <p:txBody>
          <a:bodyPr wrap="none">
            <a:spAutoFit/>
          </a:bodyPr>
          <a:lstStyle/>
          <a:p>
            <a:r>
              <a:rPr lang="zh-CN" altLang="en-US" sz="4400" b="1" dirty="0" smtClean="0">
                <a:latin typeface="楷体" panose="02010609060101010101" pitchFamily="1" charset="-122"/>
                <a:ea typeface="楷体" panose="02010609060101010101" pitchFamily="1" charset="-122"/>
              </a:rPr>
              <a:t>第一</a:t>
            </a:r>
            <a:r>
              <a:rPr lang="zh-CN" altLang="en-US" sz="4400" b="1" dirty="0">
                <a:latin typeface="楷体" panose="02010609060101010101" pitchFamily="1" charset="-122"/>
                <a:ea typeface="楷体" panose="02010609060101010101" pitchFamily="1" charset="-122"/>
              </a:rPr>
              <a:t>节　小说鉴赏导论</a:t>
            </a:r>
            <a:endParaRPr lang="zh-CN" altLang="en-US" sz="48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2011" y="497541"/>
            <a:ext cx="10771095"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现代主义是对１９世纪８０年代出现的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２０世纪２０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７０年代在欧美繁荣的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遍及全球的众多文艺流派思潮的总称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二战以后的现代主义亦称后现代主义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现代主义以反传统和反 理性为主要标志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是现代世界文学中的重要文学现象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主要包括１９世纪末的前期象征主 义、唯美主义、印象主义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２０世纪前期的象征主义、意识流小说、未来主义、表现主义、超现实 主义和达达主义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二战以后的存在主义、黑色幽默、垮掉的一代、荒诞派戏剧、新小说、魔幻现 实主义等流派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现代主义植根于２０世纪的社会现实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其思想基础是１９世纪末期以来流行 的非理性主义哲学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如叔本华和尼采的唯意志主义哲学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柏格森的生命哲学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以及弗洛伊德 的精神分析学说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这些学说在２０世纪初特别是第一次世界大战之后产生了广泛深远的 影响</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现代主义的基本特点在思想特征上表现为荒诞的世界里异化的人的危机意识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着力表 现的是人在现代社会中的扭曲和异化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艺术特征上表现为象征性、荒诞性、意识流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表现手 法上追求新奇和怪诞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语言往往晦涩难懂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人物形象的塑造不再遵循典型化和个性化规律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甚至只是某种抽象概念的符号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特别重视内心世界的挖掘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人物的活动日益从外部世界退回 到内部世界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诸流派共性主要有</a:t>
            </a:r>
            <a:r>
              <a:rPr lang="en-US" altLang="zh-CN" sz="2000" dirty="0" smtClean="0">
                <a:latin typeface="宋体" panose="02010600030101010101" pitchFamily="2" charset="-122"/>
                <a:ea typeface="宋体" panose="02010600030101010101" pitchFamily="2" charset="-122"/>
              </a:rPr>
              <a:t>:①</a:t>
            </a:r>
            <a:r>
              <a:rPr lang="zh-CN" altLang="en-US" sz="2000" dirty="0" smtClean="0">
                <a:latin typeface="宋体" panose="02010600030101010101" pitchFamily="2" charset="-122"/>
                <a:ea typeface="宋体" panose="02010600030101010101" pitchFamily="2" charset="-122"/>
              </a:rPr>
              <a:t>共同主题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表现人的困惑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强调要表现“现代意识”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 心就是危机感和荒诞感</a:t>
            </a:r>
            <a:r>
              <a:rPr lang="en-US" altLang="zh-CN" sz="2000" dirty="0" smtClean="0">
                <a:latin typeface="宋体" panose="02010600030101010101" pitchFamily="2" charset="-122"/>
                <a:ea typeface="宋体" panose="02010600030101010101" pitchFamily="2" charset="-122"/>
              </a:rPr>
              <a:t>;②</a:t>
            </a:r>
            <a:r>
              <a:rPr lang="zh-CN" altLang="en-US" sz="2000" dirty="0" smtClean="0">
                <a:latin typeface="宋体" panose="02010600030101010101" pitchFamily="2" charset="-122"/>
                <a:ea typeface="宋体" panose="02010600030101010101" pitchFamily="2" charset="-122"/>
              </a:rPr>
              <a:t>对垄断资本主义社会中人与社会、人与自然、人与人、人与自我四 种基本关系的尖锐对立作了深刻反映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表现了异化这一重要主题</a:t>
            </a:r>
            <a:r>
              <a:rPr lang="en-US" altLang="zh-CN" sz="2000" dirty="0" smtClean="0">
                <a:latin typeface="宋体" panose="02010600030101010101" pitchFamily="2" charset="-122"/>
                <a:ea typeface="宋体" panose="02010600030101010101" pitchFamily="2" charset="-122"/>
              </a:rPr>
              <a:t>;③</a:t>
            </a:r>
            <a:r>
              <a:rPr lang="zh-CN" altLang="en-US" sz="2000" dirty="0" smtClean="0">
                <a:latin typeface="宋体" panose="02010600030101010101" pitchFamily="2" charset="-122"/>
                <a:ea typeface="宋体" panose="02010600030101010101" pitchFamily="2" charset="-122"/>
              </a:rPr>
              <a:t>西方资产阶级知识分子 精神危机的自我表现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深受唯心主义和非理性主义思潮影响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具有虚无主义、神秘主义、悲观 主义和个人主义的色彩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后现代主义所标榜的非理性并非是弃置理性不顾、一味追求 感性欲望的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而是在看到曾经被推上神坛的理性在现时代具体语境下的巨大缺陷不足后的 修正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是比理性更具备理性精神的理性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所以说在对后现代主义文学艺术进行评价时应保持 清醒的头脑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而不可人云亦云、乱贴标签</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6824" y="524436"/>
            <a:ext cx="10461812" cy="5821680"/>
          </a:xfrm>
          <a:prstGeom prst="rect">
            <a:avLst/>
          </a:prstGeom>
          <a:noFill/>
        </p:spPr>
        <p:txBody>
          <a:bodyPr wrap="square" rtlCol="0">
            <a:spAutoFit/>
          </a:bodyPr>
          <a:lstStyle/>
          <a:p>
            <a:pPr algn="ctr"/>
            <a:r>
              <a:rPr lang="zh-CN" altLang="en-US" sz="2800" dirty="0" smtClean="0">
                <a:latin typeface="宋体" panose="02010600030101010101" pitchFamily="2" charset="-122"/>
                <a:ea typeface="宋体" panose="02010600030101010101" pitchFamily="2" charset="-122"/>
              </a:rPr>
              <a:t>第二节　经典选粹</a:t>
            </a:r>
          </a:p>
          <a:p>
            <a:pPr algn="ctr"/>
            <a:r>
              <a:rPr lang="zh-CN" altLang="en-US" sz="2000" dirty="0" smtClean="0">
                <a:latin typeface="宋体" panose="02010600030101010101" pitchFamily="2" charset="-122"/>
                <a:ea typeface="宋体" panose="02010600030101010101" pitchFamily="2" charset="-122"/>
              </a:rPr>
              <a:t>　</a:t>
            </a:r>
            <a:r>
              <a:rPr lang="en-US" altLang="zh-CN" sz="2800" dirty="0" smtClean="0">
                <a:latin typeface="宋体" panose="02010600030101010101" pitchFamily="2" charset="-122"/>
                <a:ea typeface="宋体" panose="02010600030101010101" pitchFamily="2" charset="-122"/>
              </a:rPr>
              <a:t>«</a:t>
            </a:r>
            <a:r>
              <a:rPr lang="zh-CN" altLang="en-US" sz="2800" dirty="0" smtClean="0">
                <a:latin typeface="宋体" panose="02010600030101010101" pitchFamily="2" charset="-122"/>
                <a:ea typeface="宋体" panose="02010600030101010101" pitchFamily="2" charset="-122"/>
              </a:rPr>
              <a:t>世说新语</a:t>
            </a:r>
            <a:r>
              <a:rPr lang="en-US" altLang="zh-CN" sz="2800" dirty="0" smtClean="0">
                <a:latin typeface="宋体" panose="02010600030101010101" pitchFamily="2" charset="-122"/>
                <a:ea typeface="宋体" panose="02010600030101010101" pitchFamily="2" charset="-122"/>
              </a:rPr>
              <a:t>»(</a:t>
            </a:r>
            <a:r>
              <a:rPr lang="zh-CN" altLang="en-US" sz="2800" dirty="0" smtClean="0">
                <a:latin typeface="宋体" panose="02010600030101010101" pitchFamily="2" charset="-122"/>
                <a:ea typeface="宋体" panose="02010600030101010101" pitchFamily="2" charset="-122"/>
              </a:rPr>
              <a:t>节选</a:t>
            </a:r>
            <a:r>
              <a:rPr lang="en-US" altLang="zh-CN" sz="2800" dirty="0" smtClean="0">
                <a:latin typeface="宋体" panose="02010600030101010101" pitchFamily="2" charset="-122"/>
                <a:ea typeface="宋体" panose="02010600030101010101" pitchFamily="2" charset="-122"/>
              </a:rPr>
              <a:t>)</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 王子猷居山阴</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１</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王子猷居山阴</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夜大雪</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眠觉</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开室命酌酒</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四望皎然</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因起仿偟</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２</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咏左思</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招隐 诗</a:t>
            </a:r>
            <a:r>
              <a:rPr lang="en-US" altLang="zh-CN" sz="2400" dirty="0" smtClean="0">
                <a:latin typeface="宋体" panose="02010600030101010101" pitchFamily="2" charset="-122"/>
                <a:ea typeface="宋体" panose="02010600030101010101" pitchFamily="2" charset="-122"/>
              </a:rPr>
              <a:t>» [ </a:t>
            </a:r>
            <a:r>
              <a:rPr lang="zh-CN" altLang="en-US" sz="2400" dirty="0" smtClean="0">
                <a:latin typeface="宋体" panose="02010600030101010101" pitchFamily="2" charset="-122"/>
                <a:ea typeface="宋体" panose="02010600030101010101" pitchFamily="2" charset="-122"/>
              </a:rPr>
              <a:t>３</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忽忆戴安道</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４</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时戴在剡</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５</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即便夜乘小舟就之</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经宿</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６</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方至</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造</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７</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门不前而返</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人问其故</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王曰</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吾本乘兴而行</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兴尽而返</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何必见戴</a:t>
            </a:r>
            <a:r>
              <a:rPr lang="en-US" altLang="zh-CN" sz="2400" dirty="0" smtClean="0">
                <a:latin typeface="宋体" panose="02010600030101010101" pitchFamily="2" charset="-122"/>
                <a:ea typeface="宋体" panose="02010600030101010101" pitchFamily="2" charset="-122"/>
              </a:rPr>
              <a:t>?”</a:t>
            </a:r>
            <a:endParaRPr lang="en-US" altLang="zh-CN" sz="2000"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注释：</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世说新语􀅰任诞篇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王子猷</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３８６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字徽之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右军将军王羲之之子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有才气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任达放诞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是东晋名士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官至黄门侍郎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后弃官家居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以病终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晋时县名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在会稽山北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仿偟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同“彷徨”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徘徊</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字太冲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西晋著名诗人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招隐诗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歌咏隐居之乐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思念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戴安道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戴逵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字安道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谯郡铚县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今安徽宿县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后移居会稽剑 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博学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善著文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能鼓琴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工书画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隐居不仕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剡</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shàn</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晋代县名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属会稽郡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今浙江嵊县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过了一夜</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a:t>
            </a:r>
            <a:r>
              <a:rPr lang="en-US" altLang="zh-CN" sz="2000" dirty="0" smtClean="0">
                <a:latin typeface="宋体" panose="02010600030101010101" pitchFamily="2" charset="-122"/>
                <a:ea typeface="宋体" panose="02010600030101010101" pitchFamily="2" charset="-122"/>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6105" y="900953"/>
            <a:ext cx="9870141" cy="22860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评析：</a:t>
            </a:r>
          </a:p>
          <a:p>
            <a:endParaRPr lang="zh-CN" altLang="en-US"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本篇写王子猷日常生活都随兴之所至、率意而为的放荡行为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王子猷这种不讲实务效 果、凭兴之所至的惊俗行为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反映了世族名士们有意玩弄风度、风流自赏的情态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十分鲜明地 体现出当时士人所崇尚的“魏晋风度”的任诞放浪、不拘形迹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有窥一斑而见全豹之效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眠 觉、开室、命酒、赏雪、咏诗、乘船、造门、突返、答问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王子猷一连串的动态细节均历历在目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 言洗练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叙事简洁明快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言简文约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形神毕现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气韵生动</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7506" y="564776"/>
            <a:ext cx="10609729" cy="5760720"/>
          </a:xfrm>
          <a:prstGeom prst="rect">
            <a:avLst/>
          </a:prstGeom>
          <a:noFill/>
        </p:spPr>
        <p:txBody>
          <a:bodyPr wrap="square" rtlCol="0">
            <a:spAutoFit/>
          </a:bodyPr>
          <a:lstStyle/>
          <a:p>
            <a:pPr algn="ctr"/>
            <a:r>
              <a:rPr lang="zh-CN" altLang="en-US" sz="2800" dirty="0" smtClean="0">
                <a:latin typeface="宋体" panose="02010600030101010101" pitchFamily="2" charset="-122"/>
                <a:ea typeface="宋体" panose="02010600030101010101" pitchFamily="2" charset="-122"/>
              </a:rPr>
              <a:t>石崇要客燕集</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１</a:t>
            </a:r>
            <a:r>
              <a:rPr lang="en-US" altLang="zh-CN" sz="28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石崇每要客燕集</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常令美人行酒</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２</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客饮酒不尽者</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使黄门交斩美人</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３</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王丞相与大将 军尝共诣崇</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４</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丞相素不善饮</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辄自勉强</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至于沉醉</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每至大将军</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固</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５</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不饮</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以观其变</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已 斩三人</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颜色如故</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尚不肯饮</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丞相让</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６</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之</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大将军曰</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自杀伊家</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７</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人</a:t>
            </a:r>
            <a:r>
              <a:rPr lang="en-US" altLang="zh-CN" sz="2400" dirty="0" smtClean="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何预卿事</a:t>
            </a:r>
            <a:r>
              <a:rPr lang="en-US" altLang="zh-CN" sz="24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８</a:t>
            </a:r>
            <a:r>
              <a:rPr lang="en-US" altLang="zh-CN" sz="24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注释：</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世说新语􀅰汰侈篇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石崇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字季伦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西晋贵族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以豪奢著名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yāo</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 “邀”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约请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燕集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宴饮欢聚</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斟酒劝客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黄门交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即黄门校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使者</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王丞相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即王导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字茂弘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元帝时为丞相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大将军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即王敦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字处仲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王导从兄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元帝 时为征南大将军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诣</a:t>
            </a:r>
            <a:r>
              <a:rPr lang="en-US" altLang="zh-CN" sz="2000" dirty="0" smtClean="0">
                <a:latin typeface="宋体" panose="02010600030101010101" pitchFamily="2" charset="-122"/>
                <a:ea typeface="宋体" panose="02010600030101010101" pitchFamily="2" charset="-122"/>
              </a:rPr>
              <a:t>( y ì):</a:t>
            </a:r>
            <a:r>
              <a:rPr lang="zh-CN" altLang="en-US" sz="2000" dirty="0" smtClean="0">
                <a:latin typeface="宋体" panose="02010600030101010101" pitchFamily="2" charset="-122"/>
                <a:ea typeface="宋体" panose="02010600030101010101" pitchFamily="2" charset="-122"/>
              </a:rPr>
              <a:t>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坚持</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责备</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伊家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他家</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牵涉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指王导</a:t>
            </a:r>
            <a:r>
              <a:rPr lang="en-US" altLang="zh-CN" sz="2000" dirty="0" smtClean="0">
                <a:latin typeface="宋体" panose="02010600030101010101" pitchFamily="2" charset="-122"/>
                <a:ea typeface="宋体" panose="02010600030101010101" pitchFamily="2" charset="-122"/>
              </a:rPr>
              <a:t>.</a:t>
            </a:r>
          </a:p>
          <a:p>
            <a:r>
              <a:rPr lang="zh-CN" altLang="en-US" sz="2400" b="1" dirty="0" smtClean="0">
                <a:latin typeface="宋体" panose="02010600030101010101" pitchFamily="2" charset="-122"/>
                <a:ea typeface="宋体" panose="02010600030101010101" pitchFamily="2" charset="-122"/>
              </a:rPr>
              <a:t>评析：</a:t>
            </a:r>
          </a:p>
          <a:p>
            <a:r>
              <a:rPr lang="zh-CN" altLang="en-US" sz="2000" dirty="0" smtClean="0">
                <a:latin typeface="宋体" panose="02010600030101010101" pitchFamily="2" charset="-122"/>
                <a:ea typeface="宋体" panose="02010600030101010101" pitchFamily="2" charset="-122"/>
              </a:rPr>
              <a:t>    本篇记述王敦不肯饮酒、石崇残杀美人的故事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作者文末下一按语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石崇的凶暴、王敦 的残忍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尽在只言片语中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这也是“名士风度”的一种变态化表现</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7730" y="847090"/>
            <a:ext cx="6650990" cy="4724400"/>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红楼梦</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a:t>
            </a:r>
            <a:r>
              <a:rPr lang="zh-CN" altLang="en-US" sz="3200" dirty="0" smtClean="0">
                <a:latin typeface="宋体" panose="02010600030101010101" pitchFamily="2" charset="-122"/>
                <a:ea typeface="宋体" panose="02010600030101010101" pitchFamily="2" charset="-122"/>
              </a:rPr>
              <a:t>节选</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曹雪芹</a:t>
            </a:r>
          </a:p>
          <a:p>
            <a:pPr algn="ctr"/>
            <a:r>
              <a:rPr lang="zh-CN" altLang="en-US" sz="2400" dirty="0" smtClean="0">
                <a:latin typeface="宋体" panose="02010600030101010101" pitchFamily="2" charset="-122"/>
                <a:ea typeface="宋体" panose="02010600030101010101" pitchFamily="2" charset="-122"/>
              </a:rPr>
              <a:t>第八回　比通灵金莺微露意 探宝钗黛玉半含酸 </a:t>
            </a:r>
            <a:endParaRPr lang="en-US" altLang="zh-CN" sz="2400" dirty="0" smtClean="0">
              <a:latin typeface="宋体" panose="02010600030101010101" pitchFamily="2" charset="-122"/>
              <a:ea typeface="宋体" panose="02010600030101010101" pitchFamily="2" charset="-122"/>
            </a:endParaRPr>
          </a:p>
          <a:p>
            <a:pPr algn="ctr"/>
            <a:endParaRPr lang="en-US" altLang="zh-CN" sz="2400" dirty="0" smtClean="0">
              <a:latin typeface="宋体" panose="02010600030101010101" pitchFamily="2" charset="-122"/>
              <a:ea typeface="宋体" panose="02010600030101010101" pitchFamily="2" charset="-122"/>
            </a:endParaRPr>
          </a:p>
          <a:p>
            <a:pPr algn="l"/>
            <a:r>
              <a:rPr lang="en-US" altLang="zh-CN" sz="2400" dirty="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且说宝玉来至梨香院中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先入薛姨妈室中来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正见薛姨妈打点针黹与丫鬟们呢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 玉忙请了安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薛姨妈忙一把拉了他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抱入怀内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这么冷天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难为你想着来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快上炕来坐着罢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命人倒滚滚的茶来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宝玉因问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哥哥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不在家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薛姨妈叹道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他是 没笼头的马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天天忙不了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那里肯在家一日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姐姐可大安了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 是呢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你前儿又想着打发人来瞧他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他在里间不是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你去瞧他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里间比这里暖和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那里坐着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我收拾收拾就进去和你说话儿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忙下了炕来至里间门前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只见吊着半旧 的红袖软帘</a:t>
            </a:r>
            <a:endParaRPr lang="zh-CN" altLang="en-US" sz="20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2"/>
          <a:srcRect r="-1950" b="9010"/>
          <a:stretch>
            <a:fillRect/>
          </a:stretch>
        </p:blipFill>
        <p:spPr>
          <a:xfrm>
            <a:off x="7538720" y="34925"/>
            <a:ext cx="4719320" cy="6787515"/>
          </a:xfrm>
          <a:prstGeom prst="rect">
            <a:avLst/>
          </a:prstGeom>
        </p:spPr>
      </p:pic>
      <p:sp>
        <p:nvSpPr>
          <p:cNvPr id="5" name="矩形 4"/>
          <p:cNvSpPr/>
          <p:nvPr/>
        </p:nvSpPr>
        <p:spPr>
          <a:xfrm>
            <a:off x="7538720" y="120015"/>
            <a:ext cx="4677410" cy="6797675"/>
          </a:xfrm>
          <a:prstGeom prst="rect">
            <a:avLst/>
          </a:prstGeom>
          <a:solidFill>
            <a:srgbClr val="CCCCCC">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5082" y="927847"/>
            <a:ext cx="9897036" cy="470898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宝玉掀帘一迈步进去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先就看见薛宝钗坐在炕上作针线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头上挽着漆黑油 光的髻儿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蜜合色棉袄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玫瑰紫二色金银鼠比肩褂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葱黄绫棉裙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一色半新不旧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看去不 觉奢华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唇不点而红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眉不画而翠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脸若银盆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眼如水杏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罕言寡语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人谓藏愚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安分随 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自云守拙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宝玉一面看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姐姐可大愈了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宝钗抬头只见宝玉进来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连忙起 身含笑答说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已经大好了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倒多谢记挂着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让他在炕沿上坐了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即命莺儿斟茶来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一面又问老太太姨娘安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别的姐妹们都好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一面看宝玉头上戴着櫐丝嵌宝紫金冠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额上 勒着二龙抢珠金抹额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身上穿着秋香色立蟒白狐腋箭袖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系着五色蝴蝶鸾绦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项上挂着 长命锁、记名符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另外有一块落草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时衔下来的宝玉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宝钗因笑说道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成日家说你的这 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究竟未曾细细的赏鉴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我今儿倒要瞧瞧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说着便挪近前来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宝玉亦凑了上去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从项上 摘了下来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递在宝钗手内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宝钗托于掌上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只见大如雀卵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灿若明霞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莹润如酥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五色花纹 缠护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这就是大荒山中青埂峰下的那块顽石的幻相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后人曾有诗嘲云</a:t>
            </a:r>
            <a:r>
              <a:rPr lang="en-US" altLang="zh-CN" sz="2000" dirty="0" smtClean="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女娲炼石已荒唐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又向荒唐演大荒</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失去幽灵真境界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幻来亲就臭皮囊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好知运败金无彩</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堪叹时乖玉不光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白骨如山忘姓氏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无非公子与红妆</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0" y="726141"/>
            <a:ext cx="10206317"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那顽石亦曾记下他这幻相并癞僧所镌的篆文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今亦按图画于后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但其真体最小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 能从胎中小儿口内衔下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今若按其体画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恐字迹过于微细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使观者大废眼光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亦非畅事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故今只按其形式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无非略展些规矩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使观者便于灯下醉中可阅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今注明此故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方无胎中之儿口有多大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怎得衔此狼犺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蠢大之物等语之谤</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宝钗看毕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又重新翻过正面来细看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口内念道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莫失莫忘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仙寿恒昌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念了两遍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 回头向莺儿笑道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你不去倒茶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也在这里发呆作什么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莺儿嘻嘻笑道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我听这两句 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倒像和姑娘的项圈上的两句话是一对儿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忙笑道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原来姐姐那项圈上也 有八个字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我也赏鉴赏鉴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你别听他的话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没有什么字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宝玉笑央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好姐姐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你怎么瞧我的了呢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宝钗被缠不过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因说道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也是个人给了两句吉利话儿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所以錾上 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叫天天带着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沉甸甸的有什么趣儿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一面解了排扣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从里面大红袄上 将那珠宝晶莹黄金灿烂的璎珞掏将出来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宝玉忙托了锁看时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果然一面有四个篆字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 面八字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共成两句吉谶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亦曾按式画下形相</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不离不弃</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芳龄永继</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宝玉看了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也念了两遍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又念自己的两遍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因笑问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姐姐这八个字倒真与我的是一 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莺儿笑道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是个癞头和尚送的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他说必须錾在金器上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宝钗不待说完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便嗔他不 去倒茶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一面又问宝玉从那里来</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5081" y="995082"/>
            <a:ext cx="10246659" cy="46634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宝玉此时与宝钗就近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只闻一阵阵凉森森甜丝丝的幽香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竟不知是何香气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遂问</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姐姐熏的是什么香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我竟从未闻见过这味儿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我最怕熏香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好好的衣服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熏的烟燎火气的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既如此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这是什么香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宝钗想了一想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是我早 起吃了丸药的香气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什么丸药这么好闻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好姐姐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给我一丸尝尝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宝钗笑 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又混闹了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一个药也是混吃的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一语未了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忽听外面人说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林姑娘来了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话犹未了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林黛玉已摇摇的走了进来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 见了宝玉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嗳哟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我来的不巧了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宝玉等忙起身笑让座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宝钗因笑道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这话怎么说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早知他来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我就不来了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我更不解这意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要来 一群都来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要不来一个也不来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今儿他来了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明儿我再来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如此间错开了来着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岂不天天有人来了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也不至于太冷落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也不至于太热闹了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姐姐如何反不解这意思</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宝玉因见他外面罩着大红羽缎对衿褂子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下雪了么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地下婆娘们道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下了 这半日雪珠儿了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取了我的斗篷来不曾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黛玉便道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是不是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我来了他就该去 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我多早晚儿说要去了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不过拿来预备着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宝玉的奶母李嬷嬷因说道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天又下雪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也好早晚的了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就在这里同姐姐妹妹一处玩玩罢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姨妈那里摆茶果子呢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叫丫头去取了斗篷来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说给小幺儿们散了罢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宝玉应允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李嬷嬷出去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命小厮们都各散 去不提</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10235" y="1102659"/>
            <a:ext cx="10004612"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这里薛姨妈已摆了几样细茶果来留他们吃茶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宝玉因夸前日在那府里珍大嫂子的 好鹅掌鸭信</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薛姨妈听了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忙也把自己糟的取了些来与他尝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这个须得 就酒才好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薛姨妈便令人去灌了最上等的酒来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李嬷嬷便上来道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姨太太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酒倒罢了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宝玉央道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妈妈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我只喝一钟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李嬷嬷道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不中用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当着老太太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那怕你吃一坛呢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想那日我眼错不见一会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不知是那一个没调教的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只图讨你的好儿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不管别人死活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给了你一口酒吃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葬送的我挨了两日骂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姨太太不知道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他性子又可恶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吃了酒更弄性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有一日老太太高兴了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又尽着他吃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什么日子又不许他吃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何苦我白赔在里面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薛姨妈笑 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你只放心吃你的去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我也不许他吃多了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便是老太太问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有我呢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一面令小 丫鬟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让你奶奶们去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也吃杯搪搪雪气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那李嬷嬷听如此说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只得和众人去吃些酒 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这里宝玉又说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不必温暖了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我只爱吃冷的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薛姨妈忙道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这可使不得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吃了冷 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写字手打飐儿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宝兄弟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亏你每日家杂学旁收的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难道就不知道酒性最 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若热吃下去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发散的就快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若冷吃下去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便凝结在内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以五脏去暖他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岂不受害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从此 还不快不要吃那冷的了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宝玉听这话有情理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便放下冷酒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命人暖来方饮</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3945" y="1492250"/>
            <a:ext cx="10147300" cy="28346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黛玉磕着瓜子儿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只抿着嘴笑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可巧黛玉的小丫鬟雪雁走来与黛玉送小手炉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黛玉因 含笑问他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谁叫你送来的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难为他费心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那里就冷死了我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雪雁道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紫鹃姐姐怕姑娘冷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使我送来的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黛玉一面接了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抱在怀中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也亏你倒听他的话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我平日和你说的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全当耳旁风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怎么他说了你就依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比圣旨还快些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宝玉听这话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知是黛玉借此奚落他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也无回复 之词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只嘻嘻的笑两阵罢了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宝钗素知黛玉是如此惯了的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也不去睬他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薛姨妈因道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 素日身子弱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禁不得冷的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他们记挂着你倒不好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姨妈不知道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幸亏是姨妈这 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倘或在别人家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人家岂不恼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好说就看的人家连个手炉也没有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巴巴的从家里送个来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不说丫鬟们太小心过余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还只当我素日是这等轻狂惯了呢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薛姨妈道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你这个多心的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有这样想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我就没这样心</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6229" y="642246"/>
            <a:ext cx="10300447" cy="5821680"/>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一、 中国小说概述</a:t>
            </a:r>
          </a:p>
          <a:p>
            <a:r>
              <a:rPr lang="zh-CN" altLang="en-US" sz="2000"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1</a:t>
            </a:r>
            <a:r>
              <a:rPr lang="zh-CN" altLang="en-US" sz="2400" b="1" dirty="0" smtClean="0">
                <a:latin typeface="宋体" panose="02010600030101010101" pitchFamily="2" charset="-122"/>
                <a:ea typeface="宋体" panose="02010600030101010101" pitchFamily="2" charset="-122"/>
              </a:rPr>
              <a:t>中国古代小说发展历程</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一般情况下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人们把先秦、两汉看作是中国小说的萌芽时期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就实际情形而论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这一时 期的神话、寓言、史传、“野史”传说等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都孕育着小说艺术的因素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为小说文体的形成准备了 条件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同时也表现出中国小说童年时期便已形成志人、志怪两大类别的端倪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不过中国古代 早期的小说与历史传记难以截然分开来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这是一个颠扑不破的事实</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从后汉至唐代以前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是中国小说的童年时期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或者说是中国小说初步形成的时期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 先生把唐以前的小说称为“古小说”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这是为了与唐人小说和唐以后的小说区别开来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 唐人小说是公认的中国文言短篇小说完全成熟的标志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而“粗陈梗概”的六朝小说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显然是不 成熟的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可以认为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童年期小说”与“古小说”就是相似相通的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这一时期的小说有一个共 同特点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就是强调事物的“真实”而非强调艺术的真实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作品大都不作“幻设语”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作者所写的 是作者所相信实际存在的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因此作品大致带有“传景”性质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就志怪小说而论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不是像后来的 作者借非人类的故事来反映人世间事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而是确信“阴阳残殊途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人鬼乃皆实有”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从根本上 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作者还不知怎样写小说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更非“有意为小说”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这种带有原型状态的小说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无疑表现了童 年时期的特点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童年期小说以刘义庆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世说新语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为代表的志人小说和以干宝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搜神记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为代 表的志怪小说两大类别的兴起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既与时代文明氛围和社会习俗有密切的关系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又是萌芽期所 孕育小说的雏形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为文言短篇小说的发展与分流奠定了基础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甚至对某些长篇小说的创作也 产生了影响</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1635" y="887506"/>
            <a:ext cx="10152530"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说话时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宝玉已是三杯过去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李嬷嬷又上来拦阻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宝玉正在心甜意洽之时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和宝黛 姊妹说说笑笑的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那肯不吃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宝玉只得屈意央告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好妈妈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我再吃两钟就不吃了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 嬷嬷道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你可仔细老爷今儿在家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提防问你的书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宝玉听了这话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便心中大不自在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慢 慢的放下酒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垂了头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黛玉先忙的说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别扫大家的兴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舅舅若叫你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只说姨妈留着呢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这个妈妈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他吃了酒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又拿我们来醒脾了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一面悄推宝玉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使他赌气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一面悄悄的咕哝说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别理那老货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咱们只管乐咱们的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那李嬷嬷不知黛玉的意思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因说道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林姐儿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你不要 助着他了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你倒劝劝他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只怕他还听些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林黛玉冷笑道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我为什么助他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我也不犯着劝 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你这妈妈太小心了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往常老太太又给他酒吃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如今在姨妈这里多吃一口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料也不妨 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必定姨妈这里是外人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不当在这里的也未可定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李嬷嬷听了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又是急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又是笑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真真这林姐儿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说出一句话来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比刀子还尖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你这算了什么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宝钗也忍不住笑着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把黛玉 腮上一拧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真真这个颦丫头的一张嘴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叫人恨又不是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喜欢又不是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薛姨妈一面又 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来这里没好的你吃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别把这点子东西唬的存在心里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倒叫我不 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只管放心吃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都有我呢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越发吃了晚饭去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就跟着我睡罢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再烫热酒 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姨妈陪你吃两杯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可就吃饭罢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方又鼓起兴来</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4741" y="658906"/>
            <a:ext cx="10098741"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李嬷嬷因吩咐小丫头子们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你们在这里小心着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我家里换了衣服就来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悄悄的回姨 太太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别由着他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多给他吃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说着便家去了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这里虽还有三两个婆子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都是不关痛痒的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见李嬷嬷走了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也都悄悄去寻方便去了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只剩了两个小丫头子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乐得讨宝玉的欢喜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幸而 薛姨妈千哄万哄的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只容他吃了几杯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就忙收过了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作酸笋鸡皮汤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宝玉痛喝了两碗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 了半碗碧粳粥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一时薛、林二人也吃完了饭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又酽酽的沏上茶来大家吃了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薛姨妈方放了 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雪雁等三四个丫头已吃了饭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进来伺候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黛玉因问宝玉道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你走不走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宝玉乜斜倦 眼道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你要走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我和你一同走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黛玉听说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遂起身道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咱们来了这一日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也该回去了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还不知那边怎么找咱们呢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二人便告辞</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小丫头忙捧过斗笠来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宝玉便把头略低一低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命他戴上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那丫头便将着大红猩毡斗 笠一抖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才往宝玉头上一合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宝玉便说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好蠢东西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你也轻些儿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难道没见过别 人戴过的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让我自己戴罢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黛玉站在炕沿上道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罗唆什么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我瞧瞧罢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宝玉忙就 近前来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黛玉用手整理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轻轻笼住束发冠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将笠沿掖在抹额之上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将那一颗核桃大的绛绒 簪缨扶起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颤巍巍露于笠外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整理已毕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端相了端相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披上斗篷罢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宝玉听 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方接了斗篷披上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薛姨妈忙道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跟你们的妈妈都还没来呢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且略等等不迟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 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我们倒去等他们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有丫头们跟着也够了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薛姨妈不放心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到底命两个妇女跟随他兄 妹方罢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他二人道了扰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一径回至贾母房中</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7165" y="618565"/>
            <a:ext cx="10811435"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曹雪芹、高鹗著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人民文学出版社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石头记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它以贾 宝玉、林黛玉、薛宝钗的爱情故事为主线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通过对贾府由盛而衰的描写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写出了贾宝玉和一群 红楼女子及许多人的悲剧命运、广大的社会生活面、深入的人生体验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不同人生价值观的冲 突等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它内容深广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代表了我国古代小说创作的最高成就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这里所选的内容前后有删减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 间也删去了通灵宝玉等图</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哥哥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指薛宝钗的哥哥薛蟠</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落草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这里指出生</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第一回写道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女娲在大荒山炼石补天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剩下一块未用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将其 遗弃在青埂峰下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此石甚有灵性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一僧人、一道人经过青埂峰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此石便要求去人间走 一遭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僧人和道人施展法术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此石便成一块宝玉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这就是贾宝玉出生时含在口中的那块 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幻相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佛家说法中虚幻的形象或现象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荒唐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指荒唐的人世间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演大荒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演绎大荒山青埂峰顽石的故事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幽灵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第五回中描写的太虚幻境中的“幽微灵秀地”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真境界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指真如境 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佛教认为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世界有一种神秘的精神本体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叫真如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只有它才是真实永恒的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其他一切都是 虚幻不实的</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臭皮囊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佛教对人躯体的称呼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认为其中藏污纳垢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这里指贾宝玉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应知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运败金无彩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暗喻指薛宝钗的结局</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堪叹”句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暗示贾宝玉潦倒穷困的结局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不顺</a:t>
            </a:r>
            <a:r>
              <a:rPr lang="en-US" altLang="zh-CN" sz="2000" dirty="0" smtClean="0">
                <a:latin typeface="宋体" panose="02010600030101010101" pitchFamily="2" charset="-122"/>
                <a:ea typeface="宋体" panose="02010600030101010101" pitchFamily="2" charset="-122"/>
              </a:rPr>
              <a:t>.</a:t>
            </a:r>
          </a:p>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狼犺</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kāng</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笨重</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鸭信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鸭舌头</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1294" y="820271"/>
            <a:ext cx="9923930"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本文写的大多是所谓说说笑笑、吃吃喝喝的事情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而且文字不多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情节简单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但它却含义丰富、耐人寻味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在第八回中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一次薛宝钗忽然小病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宝玉前来梨香院探视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寒暄之后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两人 先是互看通灵玉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而后因宝玉嗅到宝钗身上有一种奇香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就说到清香、药香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谈话间黛玉也来 探望宝钗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于是薛姨妈摆茶烫酒款待他们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单看故事似乎近于平淡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但细细地品味就能从作 者所描写的生活琐事中看到各具特色的人物特征和他们细腻微妙的内心世界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寄居贾府的林黛玉和贾宝玉青梅竹马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一起长大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现在突然来了品貌俱佳的薛宝钗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两小无猜的爱情便受到了威胁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这不能不引起黛玉的忧虑、猜忌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正是出于这种特有的敏感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林黛玉一出场便捕捉到“二宝”间的亲密气氛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于是她出口便说“来得不巧了”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这句话情不自 禁地表露出微微的妒忌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而刚刚沉浸在融融春意的宝钗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也有同样的微妙心理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她也同样觉 察到黛玉是她金玉良缘的巨大威胁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因此她对黛玉的话语讥讽最为敏感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她对弦外之音最 为明白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但她要掩饰自己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又要以守为攻来反击黛玉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所以她连连表示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不明白黛玉的话是 什么意思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而黛玉一方面怕在宝钗一再追问下暴露心底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一方面又不好也不愿直接道破宝 钗的心机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于是便凭借自己的伶牙俐齿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绕个圈子自圆其说罢了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这是钗黛交锋的第一个回 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黛玉首先出击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又点到为止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薛宝钗毫不相让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以守为攻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两人初试锋芒</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779929"/>
            <a:ext cx="10192871"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评析：</a:t>
            </a:r>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文章中林黛玉借雪雁送小手炉来表示自己的妒忌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后又和薛姨妈针锋相对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语言技巧 极为高超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只说得宝玉无言以对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宝钗闭不作声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薛姨妈反问一句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还被林黛玉回敬了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 应当看出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黛玉虽话中带刺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却充满了对宝玉的暧昧之意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爱情是最自私的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不得任何第三 者踏足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宝黛爱情尚处在心照不宣的朦胧阶段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经不起任何一点儿风雨袭击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所以黛玉一觉 察到某些威胁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就努力维护自己的爱情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因此她的吃醋含酸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话带讥讽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读者是会理解、谅解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再就黛玉说话前后神情可以发现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她对宝钗、薛姨妈的冷酒、热酒以及手打飐儿、杂学旁 收这些话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既无兴趣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也不服气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因而表现出不屑理睬的神情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进而又毫不留情地奚落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 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黛玉的含酸神态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双关的语言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恰如其分地表现出其机敏、伶俐以及对宝玉爱情的专注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同时也看出她和宝钗在思想性格上的大相径庭</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选文后半部分仅写宝玉喝酒一件小事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宝黛什么时候说话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什么时候不说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又怎么说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 如同行云流水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极其自然地表露出来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他们各自不同的思想、性格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乃至微妙、细腻的心理状 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都显得栩栩如生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纤毫毕现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欣赏了这节文字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不能不为艺术家的高超技艺而感叹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这些文字颇能代表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笔墨深微、情味醇浓的艺术风格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的艺术成就正在于它对日常生活琐事的描述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揭露 矛盾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推动故事发展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并在品茗饮酒、笑语清谈之中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将人物的性格、情态描绘得栩栩如生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 平静中见波澜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于细微处见深意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这正是这部名著传世的高妙之处</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659" y="927847"/>
            <a:ext cx="9735670" cy="4893647"/>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菜　园</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沈从文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玉家菜园出白菜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因为种子特别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本地任何种菜人所种的都没有那种大卷心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这原 因从姓上可以明白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姓玉原本是旗人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菜种是当年从北京带来的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北京白菜素来著名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辛亥革命以前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来城候补的是玉太爷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单名讳瑁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当年来这小城时带了家眷也带了 白菜种籽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大致当时种来也只是为自己吃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谁知太爷一死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不久革命军推翻了清室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 宗室平时在国内势力一时失尽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顿呈衰败景象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各处地方都有流落的旗人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贫穷窘迫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 以为生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玉家却在无意中得白菜救了一家人的灾难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玉家靠卖菜过日子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从此玉家菜园 在本县成为人人皆知的地方了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主人玉太太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年纪五十岁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年青时节应当是美人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所以到老来还可以从余剩风姿想 见一二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这太太有一个儿子是白脸长身的好少年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年纪二十一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在家中读过书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认字知 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还有点世家风范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虽本地新兴绅士阶级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因切齿过去旗人的行为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极看不起旗人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 今又是卖菜佣儿子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很少同这家少主人来往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但这人家的儿子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总仍然有和平常菜贩儿 子两样处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虽在当地得不到人亲近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却依然相当受人尊敬</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5423" y="900953"/>
            <a:ext cx="10273553"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玉家菜园园地发展后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母子俩双手已不大济事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因此另雇得有人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主人设计每到秋 深便令长工在园中挖窖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冬天来雪后白菜全入窖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从此一年四季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城中人都有大白菜吃</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菜园廿亩地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除了白菜也还种了不少其他菜蔬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善于经营的主人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使本城人一年任何时 节都可得到极新鲜的蔬菜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特别是几种难得的蔬菜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也便因此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收入数目不小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十年来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渐渐成为小康之家了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仿佛因为种族不同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很少同人往来的玉家母子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由旁人看来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除知道这家人卖菜有 钱以外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其余一概茫然</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夏天薄暮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这个有教养又能自食其力的、富于林下风度的中年妇人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穿件白色细麻 布旧式衣服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拿把蒲扇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朴素不华的在菜园外小溪边站立纳凉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侍立在身边的是穿白绸 短衣裤的年青男子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两人常常沉默着半天不说话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听柳上晚蝉拖长了声音飞去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或者听 溪水声音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溪水绕菜园折向东去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水清见底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常有小虾小鱼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鱼小到除了看玩就无用处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那时节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鱼大致也在休息了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动风时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晚风中混有素馨兰花香茉莉花香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菜园中原有不少花木的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在微风中掠鬓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向天空柳枝空处数点初现的星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做母亲的想着古人的诗歌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可想不起谁曾写下形容晚天 如落霞孤鹜一类好诗句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又总觉得有人写过这样恰如其境的好诗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便笑着问那个儿子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是不是能在这样情境中想出两句好诗</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1" y="820271"/>
            <a:ext cx="10179423"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“这景象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古今相同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对它得到一种彻悟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一种启示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应当写出几句好诗的</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这话好像古人说过了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记不起这个人</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我也这样想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是谢灵运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是王维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不能记得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我真上年纪了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母亲你试作七绝一首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想想罢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做母亲的于是当真就想下去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低吟了半天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总像是没有文字能解释当前这一种境 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一面是文字生疏已久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一面是情境相协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所谓超于言语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正如佛法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只能心印默契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 可言传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所以笑了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这不行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哪里还会做诗</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少琛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你呢</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男子笑着说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这天气是连说话也觉得可惜的天气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做诗等于糟蹋好风光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听到这样 话的母亲莞尔而笑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过了桥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影子消失在白围墙竹林子后不见了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不过在这样晚凉天气下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母子两人走到菜园去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看工人做瓜架子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督促舀水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谈论到 秋来的菜种、萝卜的市价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也是很平常的事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他们有时还到园中去看菜秧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亲自动手挖泥 浇水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一切不做作处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较之斗方诗人在瓜棚下坐一点钟便拟赋五言八韵田家乐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偶一出 城就称赏独木桥美不可言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虚伪真实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相去真不可以道里计</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820271"/>
            <a:ext cx="9829800"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冬天时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玉家白菜上了市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全城人都吃玉家白菜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在吃白菜时节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有想到这卖菜人家 居情形的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赞美了白菜总同时也就赞美了这人家母子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一切人所知有限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但所知的一点 点便仿佛使人极其倾心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这城中也如别的城市一样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城中所住蠢人比聪明人多十来倍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所以竟有那种人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说出非常简陋的话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说是每一株白菜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皆经主人的手抚摸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所以才能够 如此肥茁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这原因是有根有柢的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从这样呆气的话语中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也仍然可以看出城中人如何闪 耀着一种对于这家人生活优美的企羡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做母亲的还善于把白菜制各样干菜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根、叶、心各用不同方法制作成各种不同味道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少年人则对于这一类知识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远不及其对于笔记小说知识丰富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但他一天所做的事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经营 菜园的时间却比看书写字时间多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年青人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心地洁白如鸽子毛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需要工作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需要游戏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 以菜园不是使他厌倦的地方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他不能同人锱铢必较的算账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不过单是这缺点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也就使这 人变成更可爱的人了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他不因为认识了字就不做工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也不因为有了钱就增加骄傲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对于本地人凡有过从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不拘是小贩他也能用平等相待</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他应当属于知识阶级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却并不觉得在做人意义上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自己有特别尊重读书人的必要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他自己对人诚实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他所要求于人的也是诚实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他把诚实这一件事看作人生美德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这种品 性同趣味却全出之于母亲的陶冶</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6106" y="1089212"/>
            <a:ext cx="10071847"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日子到了应当使这年青人订婚的时候了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这男子尚无媳妇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本城的风气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已到了大 部分男女自相悦爱才好结婚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然而来到玉家菜园的仍有不少老媒人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这些媒人完全因 为一种职业的善心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成天各处走动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只愿意事情成就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自己从中得一点点钱财谢礼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因太 想成全他人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说谎自然也就成为才艺之一种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眼见用了各样谎话都等于白费以后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 媒人才死了心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不再上玉家菜园</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然而因为媒人的撺掇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以及另一因缘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认识过玉家青年人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愿意做玉家媳妇私心窃 许的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本城女人却很多很多</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二十二岁的生日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做母亲的为儿子备了一桌特别酒席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到晚来两人对坐饮酒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窗外 就是菜园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时正十二月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大雪刚过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园中一片白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已经摘下还未落窖的白菜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全成堆地在 园中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白雪盖满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正像一座座大坟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还有尚未收取的菜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如小雪人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成队成排站立雪中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母子二人喝了一些酒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谈论到今年大雪同菜蔬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萝卜白菜皆须大雪始能将味道转浓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 窗推开了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窗开以后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园中一切都收入眼底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天色将暮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园中静静地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雪已不落了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也没有风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上半日在菜畦觅食的黑老鸹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 到什么地方去了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今年这雪真好</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96788" y="1075765"/>
            <a:ext cx="9816353" cy="37490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中国文言小说的成熟和繁荣在经过魏晋南北朝对小说发展的强力推动后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小说到唐代 迎来了一个繁荣兴盛的时代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小说亦如诗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至唐代而一变”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从中国小说发展史的 角度来审视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唐人小说是一次质的飞跃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唐人小说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太平广记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一书收录的单篇就有四十 余篇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专集四十余部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约有千篇之多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大体分为两类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一为传奇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一为志怪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唐人小说繁荣发 达的原因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除对童年小说创作经验的继承发展外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与当时的政治昌明、文化发达以及科举“行 卷”“温卷”之风有直接关系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唐代小说的主要形式是传奇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传奇在唐代的兴起和繁荣甚至被抬高到了与唐诗相提并论的地步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标志着文言短篇小说的成熟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除了传奇小说之外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唐代小说的种类还包括志怪小 说、志人小说、杂俎小说和新兴的变文等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传奇小说是在唐前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尤其是六朝的志怪小说和逸 史杂传类作品的基础上发展起来的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是唐代新兴起的小说形式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它一般篇幅较长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叙事曲折 细致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形象鲜明生动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讲究文采和意象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由晚唐裴铡的小说集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传奇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而得名</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小说发展到宋代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发生了根本的变化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这就是话本的产生</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659" y="1021976"/>
            <a:ext cx="10179423"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“今年刚十二月初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这雪不知还有多少次落呢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这样雪落下人不冷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到这里算是稀奇事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北京这样一点点雪可就太平常了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北京听说完全不同了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这地方近十年也变得好厉害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这样说话的母亲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想起二十年来在本地方住下的经过人事变迁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她于是喝了一口酒</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你今天满二十二岁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太爷过世十八年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民国’反正十五年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不单是天下变得不同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 是我们家中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也变得真可怕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我今年五十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人也老了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总算把你教养成人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玉家不至于绝 了香火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你爹若在世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就太好了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在儿子印象中只记得父亲是一个手持“京八寸”人物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那时吸纸烟真有格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到如今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连做工的人也买美丽牌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不用火镰同烟杆了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这一段长长的日子中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母亲的辛苦从家中 任何一事皆可知其一二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如今儿子也教养成人了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二十二岁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命好应有了孙子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听说“母 亲也老了”这类话的少琛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不知如何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忽想起一件心事来了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他蓄了许久的意思今天才有 机会说出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他说他想过北京</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北京方面他有一个舅父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宣统未出宫以前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还在宫中做小管事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如今听说在旗章胡 同开铺子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卖冰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卖西洋点心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生意不恶</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712694"/>
            <a:ext cx="10098741"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听说儿子要到北京去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做母亲的似乎稍稍吃了一惊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这惊讶是儿子料得到的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正因 为不愿意使母亲惊讶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所以直到最近才说出来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然而她也挂念着那胞兄的</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你去看看你三舅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还是做别的事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我想读点书</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“我们这人家还读什么书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世界天天变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我真怕</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那我们俩去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这里放得下吗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我去三个月又回来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也说不定</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要去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三年五年也去了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我不妨碍你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你希望走走就走走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只是书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不读也没什么 要紧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做人不一定要多少书本知识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像我们这种人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知识多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也是灾难</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这妇人这样慨乎其言地说后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就要儿子喝一杯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问他预备过年再去还是到北京过年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儿子说赶考试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还是年前走好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且趁路上清静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也极难得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虽然母亲同意远行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却认为不必那么忙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因此到后仍然决定正月十五以后再离开母 亲身边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把话说过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回到今天雪上来了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母亲记起忘了的一桩事情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她要他送一坛酒给做 工人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因为今天不是平常的日子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不久过年了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过了年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不久就到了少琛动身日子了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信早已写给北京的舅父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于是坐了省河小轿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到长沙市坐车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转武汉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再换火车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到了北京</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1293" y="672353"/>
            <a:ext cx="10219765"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时间过了三年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在这三年中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玉家菜园还是玉家菜园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但渐渐的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城中便知道玉家少主人在北京大 学读书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这是极其出名的事了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其中经过自然一言难尽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琐碎到不能记述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然而在本城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玉家白菜还是十分出色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在家中一方面稍稍不同了的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是做儿子的常常寄报纸回来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寄 新书回来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做母亲的一面仍然管理菜园的事务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兼喂养一群白色母鸡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自己每天无事时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便抓玉米喂鸡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与鸡雏玩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一面读从北京寄来的书报杂志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母亲虽然五十多岁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一切书报 扇起二十岁年青学生的种种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母亲有时也不免有些幻梦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地方一切新的变故甚多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随同革命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于是许多青壮年死到野外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在这过程 中也成长了一些志士英烈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也出现一批新官旧官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于是地方的党部工会成立了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于是“马日事变”年青人被杀死了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工会解散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党部换了人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于是北京改成了北平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地方改了北平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北方已平定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仿佛真命天子出世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天下快太平了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在北平的儿子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 是常常有信来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寄书报则稍稍少了一点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在本城的母亲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每月寄六十块钱去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同时写信总在告给身体保重以外顺便问问有不 有那种合意的女子可以订婚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母亲年纪渐老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自然对于这些事也更见其关心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三年来的 母亲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还是同样的不失林下风度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因儿子的缘故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多知了许多时事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然而一切外形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属于 美德的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没有一种失去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且因一种方便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两个工人得到主人的帮助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都接亲了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母亲把这 类事告给儿子时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儿子来信说这样做很对</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9212" y="618565"/>
            <a:ext cx="9668435"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儿子也来过信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说是母亲不妨到北平看看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把菜园交给工人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虽说菜园的事也不一 定放不下手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但不知如何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这老年人总不曾打量过北行的事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当这母亲接到了儿子的一封信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说本学期终了可以回家来住一月时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欢喜极了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来信还只是四月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从四月起做母亲的就在家中为儿子准备一切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凡是这老年人想到可以 使儿子愉快的事通通计划到了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一到了七月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就成天盼望远行人的归来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又派人往较远 的长沙市去接他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又花了不少钱为他添办了一些东西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如迎新娘子那么期待儿子的归来</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儿子如期回来了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更出于意外叫人惊喜的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是同时还真有一个新媳妇回来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这事情 直到进了家门母亲才知道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一面还在心中作小小埋怨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一面把“新客”让到自己的住房中 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做母亲的似乎人年青了十岁</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见到脸目略显憔悴的儿子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把新媳妇指点给两对工人夫妇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说“这是我们的朋友”时</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母亲欢喜得话说不出</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儿子回家的消息不久就传遍了本城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美丽的媳妇不久也就为本城人全知道了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 为地方小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从北京方面回来的人不多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虽然绅士们的过从仍然缺少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但渐渐有绅士们的 儿子知道玉家菜园中的事了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还有本地教育局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在一次集会中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也把这家从北平回来的 男子与媳妇请去开会了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还有那种对未来有所倾心的年青人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从别的事情上知道了玉 家儿子的姓名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因为一种倾慕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特邀集了三五同好来奉访了</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4740" y="887506"/>
            <a:ext cx="10179424"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母亲方面看来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儿子的外表还完全如未出门以前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儿子已慢慢是个把生活插到社 会中去的人了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许多事皆仿佛天真烂漫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凡是一切往日的好处完全还保留在身上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所有 新获得的知识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却融入了生活里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找不出所谓迹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媳妇则除了像是过分美丽不适宜于做 媳妇值得忧心以外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简直没有疵点可寻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时间仍然是热天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在门外溪边小立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听水听蝉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或在瓜棚豆畦间谈话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看天上晚霞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 年前母子两人过的日子如今多了一人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这一家仍然仿佛与一地方人是两种世界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生活 中多与本城人发生一点关系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不过是徒增注意及这一家情形的人谈论到时一点企羡 而已</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因为媳妇特别爱菊花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今年回家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拟定看过菊花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方过北平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所以做母亲的特别令工 人留出一块地种菊花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各处寻觅佳种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督工人整理菊秧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母子俩自己也动动手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已近八月 的一天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吃过了饭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母子俩同在园中看菊苗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儿子穿一件短衣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把袖子卷到肘弯以上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用手 代铲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两手全是泥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母亲见一对年青人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在菊圃边料理菊花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便做着一种无害于事极其合理的祖母的 幻梦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一面同母亲说北平栽培菊花的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如何使用他种蒿草干本接枝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开花如斗的事情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 面便同蹲在面前美丽到任何时见及皆不免出惊的夫人用目光作无言的爱抚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忽然县里 有人来说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有点事情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请两个年青人去谈一谈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来人连洗手的暇裕也没有留给主人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把一 对年青人就“请”去了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从此一去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便不再回家了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做母亲的当时纵稍稍吃惊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也仍然没有想到此后事情</a:t>
            </a:r>
            <a:r>
              <a:rPr lang="en-US" altLang="zh-CN" sz="2000" dirty="0" smtClean="0">
                <a:latin typeface="宋体" panose="02010600030101010101" pitchFamily="2" charset="-122"/>
                <a:ea typeface="宋体" panose="02010600030101010101" pitchFamily="2" charset="-122"/>
              </a:rPr>
              <a:t>. .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5082" y="1196788"/>
            <a:ext cx="10192871" cy="3785652"/>
          </a:xfrm>
          <a:prstGeom prst="rect">
            <a:avLst/>
          </a:prstGeom>
          <a:noFill/>
        </p:spPr>
        <p:txBody>
          <a:bodyPr wrap="square" rtlCol="0">
            <a:spAutoFit/>
          </a:bodyPr>
          <a:lstStyle/>
          <a:p>
            <a:r>
              <a:rPr lang="zh-CN" altLang="en-US" dirty="0" smtClean="0"/>
              <a:t>        </a:t>
            </a:r>
            <a:r>
              <a:rPr lang="zh-CN" altLang="en-US" sz="2000" dirty="0" smtClean="0">
                <a:latin typeface="宋体" panose="02010600030101010101" pitchFamily="2" charset="-122"/>
                <a:ea typeface="宋体" panose="02010600030101010101" pitchFamily="2" charset="-122"/>
              </a:rPr>
              <a:t>第二天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做母亲的已病倒在床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原来儿子同媳妇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已与三个因其他缘故而得到同样灾难的青年人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陈尸到教场的一隅了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第三天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由一些粗手脚汉子为把那五个尸身一起抬到郊外荒地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抛在业已在早一天 掘就因夜雨积有泥水的大坑里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胡乱加上一点土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略不回顾地扛了绳到衙门去领赏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尽其慢慢腐烂去了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做母亲的为这种意外不幸晕去数次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却并没有死去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儿子虽如此死了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办理善后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罚 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她还有许多事得做</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三天后大街上贴了告示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才使她同本城人同时知道儿子原来是共产党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仿佛还亏 得衙门中人因为想到要白菜吃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才把老的留下来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也没有把菜园产业全部充公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这样打 量着而苦笑的老年人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不应当就死去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还得经营菜园才行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她于是仍然卖菜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活下来了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秋天来时菊花开遍了一地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主人对花无语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无可记述</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5765" y="833718"/>
            <a:ext cx="10085294"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玉家菜园或者终有一天会改作玉家花园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因为园中菊花多而且好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有地方绅士和新 贵强借作宴客的地方了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骤然憔悴如七十岁的女主人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每天坐在园里空坪中喂鸡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一面回想一些无用处的 旧事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玉家菜园从此简直成了玉家花园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内战不兴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天下太平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到秋天来地方有势力的绅 士在园中宴客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吃的是园中所出产的蔬菜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喝着好酒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同赏菊花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因为赏菊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大家在兴头 中必赋诗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有祝主人有功国家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多福多寿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比之于古人某某典雅切题的好诗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有把本园主 人写作卖菜媪对于旧事加以感叹的好诗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地方绅士有一种习惯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多会做点诗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自以为好 的必题壁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或花钱找石匠来镌石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预备嵌墙中作纪念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名士伟人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相聚一堂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人人尽欢而 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扶醉归去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各人回到家中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一定还有机会做与五柳先生猜拳照杯的梦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玉家菜园改称玉家花园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是主人在儿子死去三年后的事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这妇人沉默寂寞地活了三年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到儿子生日那一天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天落大雪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想这样活下去日子已 够了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春天同秋天不用再来了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她把一点剩余家产全部分派给几个工人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忽然用一根丝 绦套在颈子上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便缢死了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一九二九年夏作</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3682" y="900953"/>
            <a:ext cx="10394577" cy="35052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注释：</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中国现代经典短篇小说文本分析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刘俐俐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北京大学出版社２００６年版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沈从文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１９０２－１９８８年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原名沈岳焕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字崇文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湖南凤凰县人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现代著名作家、历史 文物研究家、京派小说代表人物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他１９８８年病逝于北京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据说是迄今为止距离诺贝尔文 学奖最近的中国作家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沈从文的创作风格趋向浪漫主义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他要求小说的诗意效果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融写 实、记梦、象征于一体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语言格调古朴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句式简峭、主干突出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单纯而又厚实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朴讷而又传神</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具有浓郁的地方色彩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凸现出乡村人性特有的风韵与神采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他的整个作品充满了对人生 的隐忧和对生命的哲学思考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风格独特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在文体和语言形式上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他更表现出多种方式的探 索和独创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在当时就被称为“文体作家”和“文字的魔术师”</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9334" y="699994"/>
            <a:ext cx="9964271" cy="53340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短篇小说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菜园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很有沈从文风格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它充分体现了沈从文小说“冲淡而又情深”的总体艺术风格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小说情节一如他的诸多小说一般清浅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而风格仍然是充溢着那种写意似的抒情韵 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但是从这篇小说里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人们却可以窥出清浅的沈从文的文字中的深远的思考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这种思考和 当时世界有关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却有着某种相似的美学意涵</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小说讲了一个沉婉而凄美的故事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一个衰败但是依靠自食其力仍然过着宽绰日子的旗 人家庭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母亲和儿子相依为命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娘儿俩雇工种了菜蔬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养活全家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过着安恬而舒适的日子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平 静被儿子的强烈求知欲打破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他外出上学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告诉了母亲很多新的知识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还带了一个儿媳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 最终的结果是不幸的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儿子和儿媳都是共产党员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被官府枪决了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母亲在儿子去世后的三年 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最终也放弃了这世界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小说在低缓的调子中采用 “循环结构”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揭示出某种宿命性和其最后造成的悲剧结果</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隐含着沈从文赞美和批判的惯常主旨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文章的着彩之处也就是沈从文的高明之处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在于在 描述现实苦难的同时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他的心灵一直保持着一块圣地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这在作品内部造成了一种反差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 的文体是含蓄的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疏淡中透着一丝抑郁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明与暗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清与浊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甜与涩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浑然交织在一起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沈从文 即使在最悲痛的时刻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依然不放弃他心灵的那块净土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并不断从这块净土中释放出纯情的、 真人性的东西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孙郁</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2" y="497541"/>
            <a:ext cx="10085294" cy="5816977"/>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上海的狐步舞</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穆时英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上海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造在地狱上面的天堂</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沪西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大月亮爬在天边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照着大原野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浅灰的原野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铺上银灰的月光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再嵌着深灰的 树影和村庄的一大堆一大堆的影子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原野上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铁轨画着弧线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沿着天空直伸到那边儿的 水平线下去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林肯路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道德给践在脚下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罪恶给高高地捧在脑袋上面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拎着饭篮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独自个儿在那儿走着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一只手放在裤袋里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看着自家儿嘴里出来的热气 慢慢儿的飘到蔚蓝的夜色里去</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三个穿黑绸长褂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外面罩着黑大褂的人影一闪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三张在呢帽底下只瞧得见鼻子和 下巴的脸遮在他前面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慢着走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朋友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有话尽说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朋友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咱们冤有头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债有主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今儿不是咱们有什么跟你过不去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各为各的主子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咱们也要吃 口饭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回头您老别怨咱们不够朋友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明年今儿是你的周年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记着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笑话了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咱也不是那么不够朋友的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一扔饭篮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一手抓住那人的枪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就是一拳 过去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手放了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人倒下去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按着肚子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又是一枪</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7285" y="873760"/>
            <a:ext cx="9879965" cy="40538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宋代是一个古代文化成熟的时期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又是一个向近代文化转型的时期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社会结构与文化形 态都发生了很大变化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而城市与商业的发达就是这一变化中的突出现象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它开始直接地影 响文学观念、文学内容、文学形式的嬗变与演进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城市与商业的发达直接地刺激了市民文学 的兴盛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据宋人笔记记载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在以北宋都城汴京和南宋都城临安为中心的城市中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普遍建有被 称为“瓦舍”“勾栏”的娱乐场所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演出各种各样的技艺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最流行的是说话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话”就是故 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说话”就是讲故事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是这些技艺演出中受到市民群众广泛欢迎的一种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当时有数量可观 的职业“说话人”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他们还有专门组织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称为“书会”或“雄辩社”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讲故事和听故事的人大都属 于市民阶层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说话艺术从思想内容到语言和表现形式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都为市民阶层所熟悉和喜闻乐见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文献记载当时有“说话四家”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其中最重要的是“小说”和“讲史”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尽管现在学术界对于现存 的宋人话本的真伪尚有不同意见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但在各种书籍记载中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人们还能了解到宋代民间说话艺术 的繁盛情况和话本的许多名目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元代所刻讲史话本的内容有些显然在宋代就已流传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明人的 小说话本集中有些作品也保留了源出于宋人之作的痕迹</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1" y="551329"/>
            <a:ext cx="10085294"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“好小子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有种</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咱们这辈子再会了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朋友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黑绸长裙”把呢帽一推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脚搁在脑勺上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穿过铁路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不见了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救命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爬了几步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救命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又爬了几步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嘟的吼了一声儿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一道弧灯的光从水平线底下伸了出来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铁轨隆隆地响着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铁轨上 的枕木像蜈蚣似地在光线里向前爬去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电杆木显了出来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马上又隐没在黑暗里边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一列 “上海特别快”突着肚子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达达达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用着狐步舞的拍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含着颗夜明珠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龙似的跑了过去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绕着 那条弧线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又张着嘴吼了一声儿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一道黑烟直拖到尾巴那儿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弧灯的光线钻到地平线下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一会儿便不见了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又静了下来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铁道交通门前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交错着汽车的弧灯的光线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管交通门的倒拿着红绿旗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拉开了那白 脸红嘴唇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带了红宝石耳坠子的交通门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汽车就跟着门飞了过去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一长串</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上了白漆的街树的腿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电杆木的腿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一切静物的腿</a:t>
            </a:r>
            <a:r>
              <a:rPr lang="en-US" altLang="zh-CN" sz="2000" dirty="0" smtClean="0">
                <a:latin typeface="宋体" panose="02010600030101010101" pitchFamily="2" charset="-122"/>
                <a:ea typeface="宋体" panose="02010600030101010101" pitchFamily="2" charset="-122"/>
              </a:rPr>
              <a:t>······r </a:t>
            </a:r>
            <a:r>
              <a:rPr lang="en-US" altLang="zh-CN" sz="2000" dirty="0" err="1" smtClean="0">
                <a:latin typeface="宋体" panose="02010600030101010101" pitchFamily="2" charset="-122"/>
                <a:ea typeface="宋体" panose="02010600030101010101" pitchFamily="2" charset="-122"/>
              </a:rPr>
              <a:t>evue</a:t>
            </a:r>
            <a:r>
              <a:rPr lang="zh-CN" altLang="en-US" sz="2000" dirty="0" smtClean="0">
                <a:latin typeface="宋体" panose="02010600030101010101" pitchFamily="2" charset="-122"/>
                <a:ea typeface="宋体" panose="02010600030101010101" pitchFamily="2" charset="-122"/>
              </a:rPr>
              <a:t>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把擦满了粉的大 腿交叉地伸出来的姑娘们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白漆的腿的行列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沿着那条静悄悄的大路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从住宅的窗 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透过了窗纱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偷溜了出来淡红的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处处的灯光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汽车在一座别墅式的小洋房前停了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叭叭的拉着喇叭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刘有德先生的西瓜皮帽上 的珊瑚结子从车门里探了出来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黑毛葛背心上两只小口袋里挂着的金表链上面的几个 小金镑钉当地笑着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把他送出车外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送到这屋子里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他把半段雪茄扔在门外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走到客室 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刚坐下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楼梯的地毡上响着轻捷的鞋跟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嗒嗒地</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0612" y="524435"/>
            <a:ext cx="10569388"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“回来了吗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活泼的笑声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一位在年龄上是他的媳妇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在法律上是他的妻子的女人跑 了进来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扯着他的鼻子道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给我签张三千块钱的支票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上礼拜那些钱又用完了吗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把手里的一叠账交给他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便拉他的蓝缎袍的大袖子往书房里跑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把笔送到 他手里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“你说什么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嘟着小红嘴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瞧了她一眼便签了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她就低下脑袋把小嘴凑到他大嘴上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晚饭你独自个儿吃吧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 和小德要出去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便笑着跑了出去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碰的阖上门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他掏出手帕来往嘴上一擦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麻纱手帕上 印着</a:t>
            </a:r>
            <a:r>
              <a:rPr lang="en-US" altLang="zh-CN" sz="2000" dirty="0" smtClean="0">
                <a:latin typeface="宋体" panose="02010600030101010101" pitchFamily="2" charset="-122"/>
                <a:ea typeface="宋体" panose="02010600030101010101" pitchFamily="2" charset="-122"/>
              </a:rPr>
              <a:t>t </a:t>
            </a:r>
            <a:r>
              <a:rPr lang="en-US" altLang="zh-CN" sz="2000" dirty="0" err="1" smtClean="0">
                <a:latin typeface="宋体" panose="02010600030101010101" pitchFamily="2" charset="-122"/>
                <a:ea typeface="宋体" panose="02010600030101010101" pitchFamily="2" charset="-122"/>
              </a:rPr>
              <a:t>ange</a:t>
            </a:r>
            <a:r>
              <a:rPr lang="en-US" altLang="zh-CN" sz="2000" dirty="0" smtClean="0">
                <a:latin typeface="宋体" panose="02010600030101010101" pitchFamily="2" charset="-122"/>
                <a:ea typeface="宋体" panose="02010600030101010101" pitchFamily="2" charset="-122"/>
              </a:rPr>
              <a:t> e.</a:t>
            </a:r>
            <a:r>
              <a:rPr lang="zh-CN" altLang="en-US" sz="2000" dirty="0" smtClean="0">
                <a:latin typeface="宋体" panose="02010600030101010101" pitchFamily="2" charset="-122"/>
                <a:ea typeface="宋体" panose="02010600030101010101" pitchFamily="2" charset="-122"/>
              </a:rPr>
              <a:t>倒像我的女儿呢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成天的缠着要钱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一抬脑袋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小德不知多咱溜了进来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站在他旁边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见了猫的耗子似的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你怎么又回来啦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姨娘打电话叫我回来的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干吗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拿钱</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刘有德先生心里好笑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这娘儿俩真有他们的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她怎么会叫你回来问我要钱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她不会要不成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是我要钱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姨娘叫我伴她去玩</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忽然门开了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你有现钱没有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刘颜蓉珠又跑了进来</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只有􀆺􀆺”</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68188" y="685800"/>
            <a:ext cx="10219765"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一只刚用过蔻丹的小手早就伸到他口袋里把皮夹拿了出来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红润的指甲数着钞 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二十􀆺􀆺三百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五十留给你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多的我拿去了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多给你晚上又得不回来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做了个媚眼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拉了她法律上的儿子就走</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儿子是衣架子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成天地读者给</a:t>
            </a:r>
            <a:r>
              <a:rPr lang="en-US" altLang="zh-CN" sz="2000" dirty="0" smtClean="0">
                <a:latin typeface="宋体" panose="02010600030101010101" pitchFamily="2" charset="-122"/>
                <a:ea typeface="宋体" panose="02010600030101010101" pitchFamily="2" charset="-122"/>
              </a:rPr>
              <a:t>g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go l o</a:t>
            </a:r>
            <a:r>
              <a:rPr lang="zh-CN" altLang="en-US" sz="2000" dirty="0" smtClean="0">
                <a:latin typeface="宋体" panose="02010600030101010101" pitchFamily="2" charset="-122"/>
                <a:ea typeface="宋体" panose="02010600030101010101" pitchFamily="2" charset="-122"/>
              </a:rPr>
              <a:t>看时装杂志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把烫得有粗大明朗的折纹的褂子 穿到身上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领带打得在中间留了个涡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拉着母亲的胳膊坐到车上</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上了白漆的街树的腿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电杆木的腿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一切静物的腿</a:t>
            </a:r>
            <a:r>
              <a:rPr lang="en-US" altLang="zh-CN" sz="2000" dirty="0" smtClean="0">
                <a:latin typeface="宋体" panose="02010600030101010101" pitchFamily="2" charset="-122"/>
                <a:ea typeface="宋体" panose="02010600030101010101" pitchFamily="2" charset="-122"/>
              </a:rPr>
              <a:t>······r </a:t>
            </a:r>
            <a:r>
              <a:rPr lang="en-US" altLang="zh-CN" sz="2000" dirty="0" err="1" smtClean="0">
                <a:latin typeface="宋体" panose="02010600030101010101" pitchFamily="2" charset="-122"/>
                <a:ea typeface="宋体" panose="02010600030101010101" pitchFamily="2" charset="-122"/>
              </a:rPr>
              <a:t>evue</a:t>
            </a:r>
            <a:r>
              <a:rPr lang="zh-CN" altLang="en-US" sz="2000" dirty="0" smtClean="0">
                <a:latin typeface="宋体" panose="02010600030101010101" pitchFamily="2" charset="-122"/>
                <a:ea typeface="宋体" panose="02010600030101010101" pitchFamily="2" charset="-122"/>
              </a:rPr>
              <a:t>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把擦满了粉的大 腿交叉地伸出来的姑娘们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白漆腿的行列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沿着那条静悄的大路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从住宅区的窗里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都会的眼珠子似地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透过了窗纱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偷溜了出来淡红的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紫的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处女的灯光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开着１９３２的新别克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却一个心儿想１９８０年的恋爱方式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深秋的晚风吹来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吹动了 儿子的领子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母亲的头发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全有点儿觉得凉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法律上的母亲偎在儿子的怀里道</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可惜你是我的儿子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嘻嘻地笑着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儿子在父亲吻过的母亲的小嘴上吻了一下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差点儿把车开到行人道上去啦</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Neonl</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gh</a:t>
            </a:r>
            <a:r>
              <a:rPr lang="en-US" altLang="zh-CN" sz="2000" dirty="0" smtClean="0">
                <a:latin typeface="宋体" panose="02010600030101010101" pitchFamily="2" charset="-122"/>
                <a:ea typeface="宋体" panose="02010600030101010101" pitchFamily="2" charset="-122"/>
              </a:rPr>
              <a:t> t</a:t>
            </a:r>
            <a:r>
              <a:rPr lang="zh-CN" altLang="en-US" sz="2000" dirty="0" smtClean="0">
                <a:latin typeface="宋体" panose="02010600030101010101" pitchFamily="2" charset="-122"/>
                <a:ea typeface="宋体" panose="02010600030101010101" pitchFamily="2" charset="-122"/>
              </a:rPr>
              <a:t>伸着颜色的手指在蓝墨水似的夜空里写着大字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一个英国绅士站在前 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穿了红的燕尾服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挟着手杖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那么精神抖擞地在散步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脚下写着</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JohnnyWa</a:t>
            </a:r>
            <a:r>
              <a:rPr lang="en-US" altLang="zh-CN" sz="2000" dirty="0" smtClean="0">
                <a:latin typeface="宋体" panose="02010600030101010101" pitchFamily="2" charset="-122"/>
                <a:ea typeface="宋体" panose="02010600030101010101" pitchFamily="2" charset="-122"/>
              </a:rPr>
              <a:t> l </a:t>
            </a:r>
            <a:r>
              <a:rPr lang="en-US" altLang="zh-CN" sz="2000" dirty="0" err="1" smtClean="0">
                <a:latin typeface="宋体" panose="02010600030101010101" pitchFamily="2" charset="-122"/>
                <a:ea typeface="宋体" panose="02010600030101010101" pitchFamily="2" charset="-122"/>
              </a:rPr>
              <a:t>ke</a:t>
            </a:r>
            <a:r>
              <a:rPr lang="en-US" altLang="zh-CN" sz="2000" dirty="0" smtClean="0">
                <a:latin typeface="宋体" panose="02010600030101010101" pitchFamily="2" charset="-122"/>
                <a:ea typeface="宋体" panose="02010600030101010101" pitchFamily="2" charset="-122"/>
              </a:rPr>
              <a:t> r: S t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l </a:t>
            </a:r>
            <a:r>
              <a:rPr lang="en-US" altLang="zh-CN" sz="2000" dirty="0" err="1" smtClean="0">
                <a:latin typeface="宋体" panose="02010600030101010101" pitchFamily="2" charset="-122"/>
                <a:ea typeface="宋体" panose="02010600030101010101" pitchFamily="2" charset="-122"/>
              </a:rPr>
              <a:t>lGo</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ngS</a:t>
            </a:r>
            <a:r>
              <a:rPr lang="en-US" altLang="zh-CN" sz="2000" dirty="0" smtClean="0">
                <a:latin typeface="宋体" panose="02010600030101010101" pitchFamily="2" charset="-122"/>
                <a:ea typeface="宋体" panose="02010600030101010101" pitchFamily="2" charset="-122"/>
              </a:rPr>
              <a:t> t r </a:t>
            </a:r>
            <a:r>
              <a:rPr lang="en-US" altLang="zh-CN" sz="2000" dirty="0" err="1" smtClean="0">
                <a:latin typeface="宋体" panose="02010600030101010101" pitchFamily="2" charset="-122"/>
                <a:ea typeface="宋体" panose="02010600030101010101" pitchFamily="2" charset="-122"/>
              </a:rPr>
              <a:t>ong</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路旁一小块草地上展开了地产公司的乌托邦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上面一个抽吉士牌的 美国人看着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可惜这是小人国的乌托邦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那片大草原里还放不下我的一只 脚呢</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9212" y="968188"/>
            <a:ext cx="10152529"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汽车前显出一个人的影子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喇叭吼了一声儿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那人回过脑袋来一瞧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就从车轮前溜到行人道上去了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蓉珠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我们上哪去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随便那个</a:t>
            </a:r>
            <a:r>
              <a:rPr lang="en-US" altLang="zh-CN" sz="2000" dirty="0" err="1" smtClean="0">
                <a:latin typeface="宋体" panose="02010600030101010101" pitchFamily="2" charset="-122"/>
                <a:ea typeface="宋体" panose="02010600030101010101" pitchFamily="2" charset="-122"/>
              </a:rPr>
              <a:t>Caba</a:t>
            </a:r>
            <a:r>
              <a:rPr lang="en-US" altLang="zh-CN" sz="2000" dirty="0" smtClean="0">
                <a:latin typeface="宋体" panose="02010600030101010101" pitchFamily="2" charset="-122"/>
                <a:ea typeface="宋体" panose="02010600030101010101" pitchFamily="2" charset="-122"/>
              </a:rPr>
              <a:t> r e t</a:t>
            </a:r>
            <a:r>
              <a:rPr lang="zh-CN" altLang="en-US" sz="2000" dirty="0" smtClean="0">
                <a:latin typeface="宋体" panose="02010600030101010101" pitchFamily="2" charset="-122"/>
                <a:ea typeface="宋体" panose="02010600030101010101" pitchFamily="2" charset="-122"/>
              </a:rPr>
              <a:t>里去闹个新鲜吧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礼查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大华我全玩腻了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跑马厅屋顶上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风针上的金马向着红月亮撒开了四蹄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在那片大草地的四周泛滥 着光的海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罪恶的海浪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慕尔堂浸在黑暗里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跪着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在替这些下地狱的男女祈祷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大世界的 塔尖拒绝了忏悔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骄傲地瞧着这位迂牧师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放射着一圈圈的灯光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蔚蓝的黄昏笼罩着全场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一只</a:t>
            </a:r>
            <a:r>
              <a:rPr lang="en-US" altLang="zh-CN" sz="2000" dirty="0" smtClean="0">
                <a:latin typeface="宋体" panose="02010600030101010101" pitchFamily="2" charset="-122"/>
                <a:ea typeface="宋体" panose="02010600030101010101" pitchFamily="2" charset="-122"/>
              </a:rPr>
              <a:t>Saxophone</a:t>
            </a:r>
            <a:r>
              <a:rPr lang="zh-CN" altLang="en-US" sz="2000" dirty="0" smtClean="0">
                <a:latin typeface="宋体" panose="02010600030101010101" pitchFamily="2" charset="-122"/>
                <a:ea typeface="宋体" panose="02010600030101010101" pitchFamily="2" charset="-122"/>
              </a:rPr>
              <a:t>正伸长了脖子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张着大嘴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呜呜地冲着他们 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当中那片光滑的地板上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飘动的裙子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飘动的袍角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精致的鞋跟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 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蓬松的头发和男子的脸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男子衬衫的白领和女子的笑脸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伸着的胳膊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翡翠坠子拖 到肩上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整齐的圆桌子的队伍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椅子却是零乱的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暗角上站着白衣侍者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酒味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香水味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烟味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独身者坐在角隅里拿黑咖啡刺激着自家儿的神经</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舞着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华尔兹的旋律绕着他们的腿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他们的脚站在华尔兹旋律上飘飘地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飘飘地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儿子凑在母亲的耳朵旁说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有许多话是一定要跳着华尔兹才能说的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你是顶好的 华尔兹的舞伴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蓉珠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我爱你呢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觉得在轻轻地吻着鬓脚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母亲躲在儿子的怀里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低低的笑</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5685" y="873760"/>
            <a:ext cx="10241280" cy="52730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一个冒充法国绅士的比利时珠宝掮客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凑在电影明星殷芙蓉的耳朵旁说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你嘴上 的笑是会使天下的女子妒忌的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我爱你呢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觉得轻轻地在吻着鬓脚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便躲在怀里低低地笑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忽然看见手指上多了一只钻戒</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珠宝掮客看见了刘颜蓉珠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在殷芙蓉的肩上跟她点了点脑袋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笑了一笑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小德回过 身来瞧见了殷芙蓉也把眉毛扬了一下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舞着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华尔兹的旋律绕着他们的腿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他们的脚践在华尔兹上面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飘飘地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飘飘地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珠宝掮客凑在刘颜蓉珠的耳朵旁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悄悄地说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你嘴上的笑是会使天下的女子妒忌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我爱你呢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觉得轻轻地在吻着鬓脚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便躲在他怀里低低地笑</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把唇上的胭脂印到白衬衫上面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小德凑在殷芙蓉的耳朵旁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悄悄地说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有许多话是一定要跳着华尔兹才能说的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 是顶好的华尔兹的舞侣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芙蓉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我爱你呢</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觉得在轻轻地吻着鬓脚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便躲在怀里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低低地笑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独身者坐在角隅里拿黑咖啡刺激着自家儿的神经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酒味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香水味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烟味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暗角上 站着白衣侍者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椅子是凌乱的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可是整齐的圆桌子的队伍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翡翠坠子拖到肩上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伸着的 胳膊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女子的笑脸和男子的衬衫的白领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男子的脸和蓬松的头发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精致的鞋跟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鞋跟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飘荡的袍角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飘荡的裙子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当中是一片光滑的地板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呜呜地冲着人家 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那只</a:t>
            </a:r>
            <a:r>
              <a:rPr lang="en-US" altLang="zh-CN" sz="2000" dirty="0" smtClean="0">
                <a:latin typeface="宋体" panose="02010600030101010101" pitchFamily="2" charset="-122"/>
                <a:ea typeface="宋体" panose="02010600030101010101" pitchFamily="2" charset="-122"/>
              </a:rPr>
              <a:t>Saxophone</a:t>
            </a:r>
            <a:r>
              <a:rPr lang="zh-CN" altLang="en-US" sz="2000" dirty="0" smtClean="0">
                <a:latin typeface="宋体" panose="02010600030101010101" pitchFamily="2" charset="-122"/>
                <a:ea typeface="宋体" panose="02010600030101010101" pitchFamily="2" charset="-122"/>
              </a:rPr>
              <a:t>伸长了脖子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张着大嘴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蔚蓝的黄昏笼罩着全场</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3717" y="1116106"/>
            <a:ext cx="9950823"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推开了玻璃门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这纤弱的幻景就打破了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跑下扶梯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两溜黄包车停在街旁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拉车的分 班站着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中间留了一道门灯光照着的路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争着“ </a:t>
            </a:r>
            <a:r>
              <a:rPr lang="en-US" altLang="zh-CN" sz="2000" dirty="0" err="1" smtClean="0">
                <a:latin typeface="宋体" panose="02010600030101010101" pitchFamily="2" charset="-122"/>
                <a:ea typeface="宋体" panose="02010600030101010101" pitchFamily="2" charset="-122"/>
              </a:rPr>
              <a:t>Ri</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cksha</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奥斯汀孩车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爱山克水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福特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别克跑车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别克小九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八汽缸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六汽缸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大月亮红着脸蹒跚地走上跑马厅的大草原上来 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街角卖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大美晚报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的用卖大饼油条的嗓子嚷</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Even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ngPos</a:t>
            </a:r>
            <a:r>
              <a:rPr lang="en-US" altLang="zh-CN" sz="2000" dirty="0" smtClean="0">
                <a:latin typeface="宋体" panose="02010600030101010101" pitchFamily="2" charset="-122"/>
                <a:ea typeface="宋体" panose="02010600030101010101" pitchFamily="2" charset="-122"/>
              </a:rPr>
              <a:t> t !”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电车当当地驶进布满了大减价的广告旗和招牌的危险地带去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脚踏车挤在电车的 旁边瞧着也可怜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坐在黄包车上的水兵挤箍着醉眼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瞧准了拉车的屁股踹了一脚便哈 哈地笑了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红的交通灯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绿的交通灯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交通灯的柱子和印度巡捕一同地垂直在地上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交通 灯一闪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便涌着人的潮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车的潮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这许多人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全像没了脑袋的苍蝇似的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一个</a:t>
            </a:r>
            <a:r>
              <a:rPr lang="en-US" altLang="zh-CN" sz="2000" dirty="0" smtClean="0">
                <a:latin typeface="宋体" panose="02010600030101010101" pitchFamily="2" charset="-122"/>
                <a:ea typeface="宋体" panose="02010600030101010101" pitchFamily="2" charset="-122"/>
              </a:rPr>
              <a:t>Fa </a:t>
            </a:r>
            <a:r>
              <a:rPr lang="en-US" altLang="zh-CN" sz="2000" dirty="0" err="1" smtClean="0">
                <a:latin typeface="宋体" panose="02010600030101010101" pitchFamily="2" charset="-122"/>
                <a:ea typeface="宋体" panose="02010600030101010101" pitchFamily="2" charset="-122"/>
              </a:rPr>
              <a:t>sh</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on </a:t>
            </a:r>
            <a:r>
              <a:rPr lang="zh-CN" altLang="en-US" sz="2000" dirty="0" smtClean="0">
                <a:latin typeface="宋体" panose="02010600030101010101" pitchFamily="2" charset="-122"/>
                <a:ea typeface="宋体" panose="02010600030101010101" pitchFamily="2" charset="-122"/>
              </a:rPr>
              <a:t>Ｇ </a:t>
            </a:r>
            <a:r>
              <a:rPr lang="en-US" altLang="zh-CN" sz="2000" dirty="0" err="1" smtClean="0">
                <a:latin typeface="宋体" panose="02010600030101010101" pitchFamily="2" charset="-122"/>
                <a:ea typeface="宋体" panose="02010600030101010101" pitchFamily="2" charset="-122"/>
              </a:rPr>
              <a:t>monge</a:t>
            </a:r>
            <a:r>
              <a:rPr lang="en-US" altLang="zh-CN" sz="2000" dirty="0" smtClean="0">
                <a:latin typeface="宋体" panose="02010600030101010101" pitchFamily="2" charset="-122"/>
                <a:ea typeface="宋体" panose="02010600030101010101" pitchFamily="2" charset="-122"/>
              </a:rPr>
              <a:t> r</a:t>
            </a:r>
            <a:r>
              <a:rPr lang="zh-CN" altLang="en-US" sz="2000" dirty="0" smtClean="0">
                <a:latin typeface="宋体" panose="02010600030101010101" pitchFamily="2" charset="-122"/>
                <a:ea typeface="宋体" panose="02010600030101010101" pitchFamily="2" charset="-122"/>
              </a:rPr>
              <a:t>穿了她铺子里的衣服来冒充贵妇人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电梯用十五秒钟一次的速度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把人货物似 地抛到屋顶花园去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女秘书站在绸缎铺的橱窗外面瞧着全丝面的法国</a:t>
            </a:r>
            <a:r>
              <a:rPr lang="en-US" altLang="zh-CN" sz="2000" dirty="0" smtClean="0">
                <a:latin typeface="宋体" panose="02010600030101010101" pitchFamily="2" charset="-122"/>
                <a:ea typeface="宋体" panose="02010600030101010101" pitchFamily="2" charset="-122"/>
              </a:rPr>
              <a:t>c r </a:t>
            </a:r>
            <a:r>
              <a:rPr lang="en-US" altLang="zh-CN" sz="2000" dirty="0" err="1" smtClean="0">
                <a:latin typeface="宋体" panose="02010600030101010101" pitchFamily="2" charset="-122"/>
                <a:ea typeface="宋体" panose="02010600030101010101" pitchFamily="2" charset="-122"/>
              </a:rPr>
              <a:t>epe</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想起了经 理的刮得刀痕苍然的嘴上的笑劲儿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有人挟了一大包传单踱过去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心里想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如果给抓住 了便在这里演说一番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蓝眼珠的姑娘穿了窄裙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黑眼珠的姑娘穿了长旗袍儿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腿股间有 相同的媚态</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37129" y="995082"/>
            <a:ext cx="9829800"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街旁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一片空地里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竖起了金字塔似的高木架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粗壮的木腿插在泥里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顶上装了盏弧 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倒照下来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照到底下每一条横木板上的人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这些人吆喝着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嗳嗳呀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几百丈高的木 架顶上的木桩直坠下来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把三抱粗的大木柱撞到泥里去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四角上全装着弧灯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强烈的 光探照着这片空地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空地里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横一道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竖一道的沟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钢骨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瓦砾堆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人扛着大木柱在沟里 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拖着悠长的影子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在前面的脚一滑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摔倒了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木柱压到脊梁上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脊梁断了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嘴里哇的 一口血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弧灯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木桩顺着木架又溜了上去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光着身子在煤屑路滚铜子的孩 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大木架顶上的弧灯在夜空里像月亮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捡煤渣的媳妇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月亮有两个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月亮 叫天狗吞了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月亮没有了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死尸给搬了开去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空地里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横一道竖一道的沟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钢骨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瓦砾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还有一堆他的血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在血 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铺上了士敏土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造起了钢骨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新的饭店造起来了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新的舞场造起来了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新的旅馆造起 来了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把他的力气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把他的血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把他的生命压在底下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正和别的旅馆一样地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和刘有德先 生刚才跨进去的华东饭店一样地</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4741" y="820271"/>
            <a:ext cx="9937377"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华东饭店里</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二楼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白漆房间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古铜色的雅片香味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麻雀牌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四郎探母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长三骂淌白小娼妇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 龙香水和淫欲味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白衣侍者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娼妓掮客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绑票匪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阴谋和诡计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白俄浪人􀆺三楼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白漆房间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古铜色的雅片香味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麻雀牌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四郎探母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长三骂淌白小娟妇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 龙香水和淫欲味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白衣侍者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娼妓掮客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绑票匪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阴谋和诡计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白俄浪人􀆺􀆺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四楼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白漆房间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古铜色的雅片香味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麻雀牌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四郎探母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长三骂淌白小娼妇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古 龙香水和淫欲味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白衣侍者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娼妓掮客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绑票匪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阴谋和诡计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白俄浪人􀆺􀆺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电梯把他吐在四楼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刘有德先生哼着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四郎探母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踏进了一间响有骨牌声的房间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点 上了茄立克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写了张局票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不一会儿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他也坐到桌旁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把一张中风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用熟练的手法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怕碰伤 了它似的抓了进来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怎么一张好的也抓不进来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一副老抹牌的脸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一面却细心</a:t>
            </a:r>
          </a:p>
          <a:p>
            <a:r>
              <a:rPr lang="zh-CN" altLang="en-US" sz="2000" dirty="0" smtClean="0">
                <a:latin typeface="宋体" panose="02010600030101010101" pitchFamily="2" charset="-122"/>
                <a:ea typeface="宋体" panose="02010600030101010101" pitchFamily="2" charset="-122"/>
              </a:rPr>
              <a:t>地听着因为不束胸而被人家叫作沙利文面包的宝月老八的话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对不起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刘大少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还得出 条子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等会儿抹完了牌请过来坐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到我们家坐坐去哪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站在街角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只瞧得见黑眼珠子的石灰脸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躲在建筑物的阴影 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向来往的人喊着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拍卖行的伙计似的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老鸨尾巴似的拖在后边儿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到我们家坐坐去哪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那张瘪嘴说着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故意去碰在一个扁脸身上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扁脸笑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瞧了一 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指着自家儿的鼻子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探着脑袋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好寡老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碰大爷</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年纪轻轻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朋友要紧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瘪嘴也笑</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9185" y="753110"/>
            <a:ext cx="10147935" cy="43586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“想不到我这印度小白脸儿今儿倒也给人家瞧上咧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手往她脸上一抹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又走了</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旁边一个长头发不刮胡须的作家正在瞧着好笑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心里想到了一个题目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第二回巡 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都市黑暗面检阅</a:t>
            </a:r>
            <a:r>
              <a:rPr lang="en-US" altLang="zh-CN" sz="2000" dirty="0" err="1" smtClean="0">
                <a:latin typeface="宋体" panose="02010600030101010101" pitchFamily="2" charset="-122"/>
                <a:ea typeface="宋体" panose="02010600030101010101" pitchFamily="2" charset="-122"/>
              </a:rPr>
              <a:t>Sona</a:t>
            </a:r>
            <a:r>
              <a:rPr lang="en-US" altLang="zh-CN" sz="2000" dirty="0" smtClean="0">
                <a:latin typeface="宋体" panose="02010600030101010101" pitchFamily="2" charset="-122"/>
                <a:ea typeface="宋体" panose="02010600030101010101" pitchFamily="2" charset="-122"/>
              </a:rPr>
              <a:t> t a;</a:t>
            </a:r>
            <a:r>
              <a:rPr lang="zh-CN" altLang="en-US" sz="2000" dirty="0" smtClean="0">
                <a:latin typeface="宋体" panose="02010600030101010101" pitchFamily="2" charset="-122"/>
                <a:ea typeface="宋体" panose="02010600030101010101" pitchFamily="2" charset="-122"/>
              </a:rPr>
              <a:t>忽然瞧见那瘪嘴的眼光扫到自家儿脸上来了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马上就慌 慌张张的往前跑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石灰脸躲在阴影里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老鸨尾巴似的拖在后边儿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躲在阴影里的石灰脸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石灰脸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石灰脸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作家心里想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第一回巡视赌场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第二回巡视街头娼妓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第三回巡视舞场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第四回巡视再说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东方杂 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小说月报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文艺月刊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第一句就写大马路北京路野鸡交易所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不行</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有人拉了拉他的袖子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一看是个老婆儿装着苦脸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抬起脑袋望着他</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干吗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请您给我看封信</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信在哪儿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请您跟我到家里去拿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就在这胡同里边</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便跟着走</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2355" y="779780"/>
            <a:ext cx="10211435" cy="40538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中国的悲剧这里边一定有小说资料</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１９３１年是我的年代了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东方小说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北斗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 月一篇单行本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日译本、俄译本、各国译本都出版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诺贝尔奖金又伟大又发财􀆺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拐进了一条小胡同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暗得什么都看不见</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你家在哪儿</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就在这儿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不远儿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请您看封信</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胡同的那边儿有一支黄路灯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灯下是个女人低着脑袋站在那儿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老婆儿忽然又装 着苦脸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扯着他的袖子道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这是我的媳妇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信在她那儿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走到女人那地方儿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女人 还不抬起脑袋来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老婆儿说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这是我的媳妇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我的儿子是机器匠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偷了人家东西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给抓进去了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可怜咱们娘儿们四天没吃东西啦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可不是吗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那么好的题材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技术不成问题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她讲出来的话意识一定正确的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不怕人 家再说我人道主义咧</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先生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可怜儿的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你给几个钱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我叫媳妇陪你一晚上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救救咱们两条命</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作家愕住了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那女人抬起脑袋来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两条影子拖在瘦腮帮儿上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嘴角浮出笑劲儿来</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5765" y="1008529"/>
            <a:ext cx="10125635"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宋元时期说话人演讲故事所用的底本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包括小说、讲史、说经等说话艺人的底本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 家的话本称作小说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都是短篇敌事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代表作品有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错斩崔宁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碾玉观音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西湖三塔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简帖和 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讲史家的话本称作平话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一般篇幅较长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讲的是历史故事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讲史的主要作品有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新编 五代史平话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三分事略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大宋宣和遗事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说经包括说参请、说诨经等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有时也称作 诗话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大唐三藏取经诗话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话本是唐宋以来短篇小说的主要文体样式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它有两个发展 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前期的话本多为说书艺人的口头创作和书会才人的粗糙记录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鲁迅认为这时的话本 是说话人所依据的底本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但此说在当代学者中不乏持反对意见者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较早的话本是敦煌文献 中的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韩擒虎话本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宋元明时期的话本集有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清平山堂话本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和尚有争议的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京本通俗小说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后期的话本又叫作“拟话本”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主要产生于明代中期以后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代表作品是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从此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以文言短篇小说为主流的宋以前小说史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宋代开始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逐渐转为以白话小说为主 流的小说史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同时文言短篇小说的沿着它的轨迹发展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这样中国小说史自此由文言、白话两条线索交互发展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它们既有各自的特点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又相互吸收、相互渗透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千姿百态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美不胜收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在中国 文学史上小说所占的分量越来越重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地位也越来越高</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8380" y="753110"/>
            <a:ext cx="10163175" cy="40538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嘴角浮出笑劲儿来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冒充法国绅士的比利时珠宝掮客凑在刘颜蓉珠的耳朵旁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悄悄 地说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你嘴上的笑是会使天下的女子妒忌的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喝一杯吧</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在高脚玻璃杯上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刘颜蓉珠的两只眼珠子笑着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在别克里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那两只浸透了</a:t>
            </a:r>
            <a:r>
              <a:rPr lang="en-US" altLang="zh-CN" sz="2000" dirty="0" smtClean="0">
                <a:latin typeface="宋体" panose="02010600030101010101" pitchFamily="2" charset="-122"/>
                <a:ea typeface="宋体" panose="02010600030101010101" pitchFamily="2" charset="-122"/>
              </a:rPr>
              <a:t>Co </a:t>
            </a:r>
            <a:r>
              <a:rPr lang="en-US" altLang="zh-CN" sz="2000" dirty="0" err="1" smtClean="0">
                <a:latin typeface="宋体" panose="02010600030101010101" pitchFamily="2" charset="-122"/>
                <a:ea typeface="宋体" panose="02010600030101010101" pitchFamily="2" charset="-122"/>
              </a:rPr>
              <a:t>ck</a:t>
            </a:r>
            <a:r>
              <a:rPr lang="en-US" altLang="zh-CN" sz="2000" dirty="0" smtClean="0">
                <a:latin typeface="宋体" panose="02010600030101010101" pitchFamily="2" charset="-122"/>
                <a:ea typeface="宋体" panose="02010600030101010101" pitchFamily="2" charset="-122"/>
              </a:rPr>
              <a:t> t a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l</a:t>
            </a:r>
            <a:r>
              <a:rPr lang="zh-CN" altLang="en-US" sz="2000" dirty="0" smtClean="0">
                <a:latin typeface="宋体" panose="02010600030101010101" pitchFamily="2" charset="-122"/>
                <a:ea typeface="宋体" panose="02010600030101010101" pitchFamily="2" charset="-122"/>
              </a:rPr>
              <a:t>的眼珠子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从外套的皮领上笑着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在华懋饭店的走廊里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那两只浸透了</a:t>
            </a:r>
            <a:r>
              <a:rPr lang="en-US" altLang="zh-CN" sz="2000" dirty="0" smtClean="0">
                <a:latin typeface="宋体" panose="02010600030101010101" pitchFamily="2" charset="-122"/>
                <a:ea typeface="宋体" panose="02010600030101010101" pitchFamily="2" charset="-122"/>
              </a:rPr>
              <a:t>Co </a:t>
            </a:r>
            <a:r>
              <a:rPr lang="en-US" altLang="zh-CN" sz="2000" dirty="0" err="1" smtClean="0">
                <a:latin typeface="宋体" panose="02010600030101010101" pitchFamily="2" charset="-122"/>
                <a:ea typeface="宋体" panose="02010600030101010101" pitchFamily="2" charset="-122"/>
              </a:rPr>
              <a:t>ck</a:t>
            </a:r>
            <a:r>
              <a:rPr lang="en-US" altLang="zh-CN" sz="2000" dirty="0" smtClean="0">
                <a:latin typeface="宋体" panose="02010600030101010101" pitchFamily="2" charset="-122"/>
                <a:ea typeface="宋体" panose="02010600030101010101" pitchFamily="2" charset="-122"/>
              </a:rPr>
              <a:t> t a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l</a:t>
            </a:r>
            <a:r>
              <a:rPr lang="zh-CN" altLang="en-US" sz="2000" dirty="0" smtClean="0">
                <a:latin typeface="宋体" panose="02010600030101010101" pitchFamily="2" charset="-122"/>
                <a:ea typeface="宋体" panose="02010600030101010101" pitchFamily="2" charset="-122"/>
              </a:rPr>
              <a:t>的眼珠子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从披散的头发边上笑着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在电梯上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那两只眼珠子在紫眼皮下笑着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在华懋饭店七层楼上一间房间里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那两只眼珠子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在焦红的腮帮儿上笑着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珠宝掮客在自家儿的鼻子底下发现了那对笑着的眼珠子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笑着的眼珠子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白的床单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喘着气􀆺􀆺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喘着气动也不动地躺在床上</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床单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溶了的雪</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组织个国际俱乐部吧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猛的得了这么个好主意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一面淌着细汗</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9665" y="511175"/>
            <a:ext cx="10024110" cy="58826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淌着汗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在静寂的街上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拉着醉水手往酒排间跑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街上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巡捕也没有了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像个 死了的城市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水手的皮鞋搁到拉车的脊梁盖儿上面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哑嗓子在大建筑物的墙上响着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啦得儿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啦得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啦得儿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啦得</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拉车的脸上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汗冒着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拉车的心里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金洋钱滚着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飞滚着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醉水手猛的跳了下来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跌到 两扇玻璃门后边儿去啦</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“Hu l </a:t>
            </a:r>
            <a:r>
              <a:rPr lang="en-US" altLang="zh-CN" sz="2000" dirty="0" err="1" smtClean="0">
                <a:latin typeface="宋体" panose="02010600030101010101" pitchFamily="2" charset="-122"/>
                <a:ea typeface="宋体" panose="02010600030101010101" pitchFamily="2" charset="-122"/>
              </a:rPr>
              <a:t>l</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o,Ma</a:t>
            </a:r>
            <a:r>
              <a:rPr lang="en-US" altLang="zh-CN" sz="2000" dirty="0" smtClean="0">
                <a:latin typeface="宋体" panose="02010600030101010101" pitchFamily="2" charset="-122"/>
                <a:ea typeface="宋体" panose="02010600030101010101" pitchFamily="2" charset="-122"/>
              </a:rPr>
              <a:t> s t e r ! Ma s t e r !”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那么地嚷着追到门边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印度巡捕把手里的棒冲着他一扬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笑声从门缝里挤出来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酒 香从门缝里挤出来</a:t>
            </a:r>
            <a:r>
              <a:rPr lang="en-US" altLang="zh-CN" sz="2000" dirty="0" smtClean="0">
                <a:latin typeface="宋体" panose="02010600030101010101" pitchFamily="2" charset="-122"/>
                <a:ea typeface="宋体" panose="02010600030101010101" pitchFamily="2" charset="-122"/>
              </a:rPr>
              <a:t>, J a z </a:t>
            </a:r>
            <a:r>
              <a:rPr lang="en-US" altLang="zh-CN" sz="2000" dirty="0" err="1" smtClean="0">
                <a:latin typeface="宋体" panose="02010600030101010101" pitchFamily="2" charset="-122"/>
                <a:ea typeface="宋体" panose="02010600030101010101" pitchFamily="2" charset="-122"/>
              </a:rPr>
              <a:t>z</a:t>
            </a:r>
            <a:r>
              <a:rPr lang="zh-CN" altLang="en-US" sz="2000" dirty="0" smtClean="0">
                <a:latin typeface="宋体" panose="02010600030101010101" pitchFamily="2" charset="-122"/>
                <a:ea typeface="宋体" panose="02010600030101010101" pitchFamily="2" charset="-122"/>
              </a:rPr>
              <a:t>从门缝里挤出来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拉车的拉了车杠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摆在他前面的是１２月的 江风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一个冷月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一条大建筑物中间的深巷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给扔在欢乐外面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他也不想到自杀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只“妈妈 的”骂了一声儿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又往生活里走去了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空去了这辆黄包车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街上只有月光啦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月光照着半边街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还有半边街浸在黑暗里边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这黑暗里边蹲着那家酒排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酒排的脑门上一盏灯是青的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青光底下站着个化石似的印度 巡捕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开着门又关着门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鹦鹉似的说着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Good </a:t>
            </a:r>
            <a:r>
              <a:rPr lang="zh-CN" altLang="en-US" sz="2000" dirty="0" smtClean="0">
                <a:latin typeface="宋体" panose="02010600030101010101" pitchFamily="2" charset="-122"/>
                <a:ea typeface="宋体" panose="02010600030101010101" pitchFamily="2" charset="-122"/>
              </a:rPr>
              <a:t>Ｇ </a:t>
            </a:r>
            <a:r>
              <a:rPr lang="en-US" altLang="zh-CN" sz="2000" dirty="0" smtClean="0">
                <a:latin typeface="宋体" panose="02010600030101010101" pitchFamily="2" charset="-122"/>
                <a:ea typeface="宋体" panose="02010600030101010101" pitchFamily="2" charset="-122"/>
              </a:rPr>
              <a:t>bye, S </a:t>
            </a:r>
            <a:r>
              <a:rPr lang="en-US" altLang="zh-CN" sz="2000" dirty="0" err="1" smtClean="0">
                <a:latin typeface="宋体" panose="02010600030101010101" pitchFamily="2" charset="-122"/>
                <a:ea typeface="宋体" panose="02010600030101010101" pitchFamily="2" charset="-122"/>
              </a:rPr>
              <a:t>i</a:t>
            </a:r>
            <a:r>
              <a:rPr lang="en-US" altLang="zh-CN" sz="2000" dirty="0" smtClean="0">
                <a:latin typeface="宋体" panose="02010600030101010101" pitchFamily="2" charset="-122"/>
                <a:ea typeface="宋体" panose="02010600030101010101" pitchFamily="2" charset="-122"/>
              </a:rPr>
              <a:t> r</a:t>
            </a:r>
            <a:r>
              <a:rPr lang="zh-CN" altLang="en-US" sz="2000" dirty="0" smtClean="0">
                <a:latin typeface="宋体" panose="02010600030101010101" pitchFamily="2" charset="-122"/>
                <a:ea typeface="宋体" panose="02010600030101010101" pitchFamily="2" charset="-122"/>
              </a:rPr>
              <a:t>． ”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从玻璃门里走出个年轻人来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胳膊肘上挂着条手杖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他从灯光下走到黑暗里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又从 黑暗里走到月光下面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叹息了一下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悉悉地向前走去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想到了睡在别人床上的恋人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他走 到江边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站在栏杆旁边发怔</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3035" y="497541"/>
            <a:ext cx="10771094" cy="65532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东方的天上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太阳光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金色的眼珠子似的在乌云里睁开了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在浦东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一声男子的最高音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直飞上半天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和第一线的太阳光碰在一起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接着便来了雄伟的合唱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睡熟了的建筑 物站了起来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抬着脑袋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卸了灰色的睡衣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江水又哗啦哗啦的往东流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工厂的汽笛也吼着</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歌唱着新的生命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夜总会里的人们的命运</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醒回来了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上海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造在地狱上的天堂</a:t>
            </a:r>
            <a:r>
              <a:rPr lang="en-US" altLang="zh-CN" sz="2000" dirty="0" smtClean="0">
                <a:latin typeface="宋体" panose="02010600030101010101" pitchFamily="2" charset="-122"/>
                <a:ea typeface="宋体" panose="02010600030101010101" pitchFamily="2" charset="-122"/>
              </a:rPr>
              <a:t>.</a:t>
            </a:r>
          </a:p>
          <a:p>
            <a:r>
              <a:rPr lang="zh-CN" altLang="en-US" sz="2400" b="1" dirty="0" smtClean="0">
                <a:latin typeface="宋体" panose="02010600030101010101" pitchFamily="2" charset="-122"/>
                <a:ea typeface="宋体" panose="02010600030101010101" pitchFamily="2" charset="-122"/>
              </a:rPr>
              <a:t>注释：</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中国新感觉派圣手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穆时英小说全集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上海的狐步舞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中国文联出 版公司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１９９６年版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穆时英</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１９１２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１９４０年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现代小说家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浙江慈溪人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读大学时潜心研究外国新文 学流派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１９２９年开始小说创作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翌年在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新文艺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上发表第一篇小说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咱们的世界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黑 旋风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南北极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经施蛰存推荐到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小说月报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引起文坛注视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自此成名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１９３２ 年在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杂志创刊号上发表小说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为创刊首篇作品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成为现代派健将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以其年少 多产而风格独特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被人称为“鬼才”作家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同年出版第一本小说集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南北极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反映上流社会 和下层社会的两极对立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１９３３年出版的第二本小说集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公墓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转而描写光怪陆离的都市 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技巧上也显示出作者着意学习和运用日本新感觉派横光利一等人的现代派手法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 尝试过写作弗洛伊德式的心理小说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迥然有别于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南北极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自此与刘呐鸥、施蛰存等形成 中国文坛上的新感觉派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此后又出版了小说集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白金的女体塑像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圣处女的感情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夜总 会里的五个人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上海的狐步舞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这正是这一现代派的代表性作品</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37129" y="941294"/>
            <a:ext cx="9776012" cy="22860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评析：</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小说描写上海某夜晚一些片段的场景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情节线索繁杂而又呈跳跃式的拼接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夜晚僻静 的街上发生了一起凶杀案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３个穿黑绸衫的人枪杀了一个提着饭篮的人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火车疾驶而过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接 着出现的场景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是一个大富豪刘有德回到家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年轻的妻子先向他要钱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儿子又来向他要钱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 于夜生活的享受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工地上一位建筑工人被木柱压死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一个失恋青年在江边呆立作者用现 代派艺术处理手法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像电影镜头般的跳跃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勾勒出五光十色的上海夜景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表现了新感觉派小 说的创作特色</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2318" y="900953"/>
            <a:ext cx="10112188" cy="4585871"/>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神雕重剑</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金庸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如此过了多日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伤口渐渐愈合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身子也日渐康复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每当念及小龙女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胸口虽仍疼痛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 已远不如先前那么难熬难忍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他本性好动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长日在荒谷中与神雕为伴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不禁寂寞无聊 起来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这一日见洞后树木苍翠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山气清佳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便信步过去观赏风景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行了里许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来到一座峭壁 之前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那峭壁便如一座极大的屏风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冲天而起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峭壁中部离地二十余丈处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生着一块三四 丈见方的大石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便似一个平台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石上隐隐刻得有字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极目上望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瞧清楚是“剑冢”两个大 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他好奇心起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何以剑亦有冢</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难道是独孤前辈折断了爱剑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埋葬在这里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走近峭 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但见石壁草木不生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光秃秃的实无可容手足之处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不知当年那人如何攀援上去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瞧了半天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越看越是神往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心想他亦是人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怎能爬到这般的高处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想来必定另有妙法</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倘若真的凭借武功硬爬上去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那真是匪夷所思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凝神瞧了一阵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突见峭壁上每隔数 尺便生着一丛青苔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数十丛笔直排列而上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他心念一动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纵身跃起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探手到最底一丛青苔 中摸去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抓出一把黑泥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果然是个小小洞穴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料来是独孤求败当年以利器所挖凿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年深日 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洞中积泥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因此生了青苔</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7506" y="1008529"/>
            <a:ext cx="10286999"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心想左右无事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便上去探探那剑冢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只是剩下独臂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攀援大是不便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爬不上便 爬不上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难道还有旁人来笑话不成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于是紧一紧腰带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提一口气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窜高数尺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左足踏在第 一个小洞之中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跟着蹿起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右足对准第二丛青苔踢了进去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软泥进出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石壁上果然又有一 个小穴可以容足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第一次爬了十来丈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已然力气不足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当即轻轻溜了下来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已有二十多个踏足 处寻准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第二次便容易得多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于是在石壁下运功调息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养足力气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终于一口气蹿上了平 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见自己手臂虽折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轻功却毫不减弱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也自欣慰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只见大石上“剑冢”两个大字之旁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尚 有两行字体较小的石刻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剑魔独孤求败既无敌于天下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乃埋剑于斯</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呜呼</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群雄束手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长剑空利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不亦悲夫</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杨过又惊又羡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只觉这位前辈傲视当世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独往独来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与自己性子实有许多相似之处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但说到打遍天下无敌手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自己如何可及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现今只余独臂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就算一时不死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此事也终身无 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瞧着两行石刻出了一会儿神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低下头来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只见许多石块堆着一个木坟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这坟背向山谷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俯仰空阔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别说剑魔本人如何英雄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单是这座剑冢便已占尽形势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想见此人文武全才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抱负非常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但恨生得晚了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无缘得见这位前辈英雄</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17812" y="1116106"/>
            <a:ext cx="9386047"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再看那剑时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见长约四尺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青光闪闪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确是利器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他将剑放回原处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会起长条石片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见石片下的青石上也刻有两行小字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紫薇软剑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三十岁前所用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误伤义士不祥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乃弃之深谷</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这里少了一把剑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原来是给他抛弃了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不知如何误伤义士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这故事多半 永远无人知晓了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出了一会儿神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再伸手去会第二柄剑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只提起数尺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呛啷一声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竟然脱 手掉下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在石上一碰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火花四溅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不禁吓了一跳</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原来那剑黑黝黝的毫无异状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却是沉重之极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三尺多长的一把剑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重量竟自不下七 八十斤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比之战阵上最沉重的金刀大戟尤重数倍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杨过提起时如何想得到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出乎意料地 手上一沉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便拿捏不住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于是再俯身会起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这次有了防备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会起七八十斤的重物自是不当 一回事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见那剑两边剑锋都是钝口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剑尖更圆圆的似是个半球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此剑如此沉重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又怎能使得灵便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何况剑尖剑锋都不开口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也算得奇兵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看剑下的石刻时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见两行小 字道</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重剑无锋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大巧不工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四十岁前恃之横行天下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杨过喃喃念着“重剑无锋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大巧不工”八字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心中似有所悟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但想世间剑术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不论哪一 门哪一派的变化如何不同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总以轻灵迅疾为上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这柄重剑不知怎生使法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想怀昔贤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不禁 神驰久之</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69894" y="1062318"/>
            <a:ext cx="9856694"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过了良久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才放下重剑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去取第三柄剑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这一次又上了个当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他只道这剑定然犹重前 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因此提剑时力运左臂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哪知拿在手里却轻飘飘的浑似无物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凝神一看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原来是柄木剑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年深日久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剑身剑柄均已腐朽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但见剑下的石刻道</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四十岁后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不滞于物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草木竹石均可为剑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自此精修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渐进于无剑胜有剑之境</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他将木剑恭恭敬敬地放于原处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浩然长叹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前辈神技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令人难以想象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 青石板之下不知是否留有剑谱之类遗物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于是伸手抓住石板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向上掀起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见石板下已是 山壁的坚岩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别无他物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不由得微感失望</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那神雕咕的一声叫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低头衔起重剑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放在杨过手里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跟着又是咕的一声叫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突然左翅 势挟劲风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向他当头扑击而下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顷刻间杨过只觉气也喘不过来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一怔之下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神雕的翅膀离 他头顶约有一尺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便即凝住不动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咕咕叫了两声</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雕兄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你要试试我的武功么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左右无事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我便跟你玩玩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但那七八十斤 的重剑怎能施展得动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于是放下重剑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拾起第一柄利剑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神雕忽然收拢双翼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转过了头不 再睬他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神情之间颇示不屑</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杨过立时会意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你要我使重剑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但我武功平常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在这绝壁之上跟你过招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 非雕兄敌手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可得容情一二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说着换过了重剑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气运丹田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力贯左臂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缓缓挺剑刺出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 雕并不转身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左翅后掠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与那重剑一碰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杨过只觉一股极沉猛的大力从剑上传来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压得他 无法透气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急忙运力相抗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嘿”的一声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剑身晃了几下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但觉眼前一黑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登时晕了过去</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69894" y="860612"/>
            <a:ext cx="9843247" cy="409342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也不知过了多少时间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这才悠悠醒转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只觉口中奇苦难当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同时更有不少苦汁正流 入咽喉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睁开眼来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只见神雕衔着一枚深紫色的圆球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正喂入他口中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杨过闻到此物甚是 腥臭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但想神雕通灵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所喂之物定然大有益处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于是张口吃了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只轻轻咬得一下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圆球外 皮便即破裂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登时满口苦汁</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这汁液腥极苦极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难吃无比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杨过只想喷了出去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总觉不忍拂逆神雕美意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勉强吞入 腹中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过了一会儿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略行运气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但觉呼吸顺畅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站起身来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抬手伸足之际非但不觉困乏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 而精神大旺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尤胜平时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他暗暗奇怪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按理被人强力击倒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闭气晕去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纵然不受重伤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也必 全身酸痛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难道这深紫色的圆囊竟是疗伤的灵药么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他俯身提起重剑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竟似轻了几分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便在此时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那神雕咕的一声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又是展翅击了过来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杨过不敢硬接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侧身避开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神雕跟着踏上一步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双翅齐至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势道极是威猛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杨过知它对己 并无恶意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但想它虽然灵异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总是畜生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它身具神力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展翅扑击之时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发力轻重岂能控纵自 如</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若给翅膀扫上了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自空坠下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哪里还有命在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眼见双翅扫到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急忙退后两步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左足已 踏到了平台的边缘</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4741" y="793376"/>
            <a:ext cx="10125635"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那神雕竟是毫不容情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秃头疾缩迅伸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弯弯的尖喙竟自向他胸口直啄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杨过退无可 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只得横剑封架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它一嘴便啄在剑上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杨过只觉手臂剧震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重剑似欲脱手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眼见神雕跟 着右翅着地横扫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往自己足胫上掠来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杨过吃了一惊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纵身跃起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从神雕头顶飞跃而过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抢到了内侧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生怕它顺势跟击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反手出剑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噗的一响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又与它尖嘴相交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杨过这一下死里 逃生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吓出了一身冷汗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雕兄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你不能当我是独孤大侠啊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只觉双足酸软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坐倒在 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神雕咕咕低叫两声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不再进击</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杨过无意中叫了那句“你不能当我是独孤大侠”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转念一想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此雕长期伴随独孤前辈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瞧它扑啄趋退间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隐隐然有武学家数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多半独孤前辈寂居荒谷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无聊之时便当它是过招 的对手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独孤前辈尸骨已朽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绝世武功便此湮没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但从此雕身上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或能寻到这位前辈大师 的一些遗风典型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想到此处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心中转喜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站起身来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叫道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雕兄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剑招又来啦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重剑疾 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指向神雕胸间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神雕左翅横展挡住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右翅猛击过来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神雕力气实在太强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展翅扫来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疾风劲力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便似数位高手的掌风并力齐施一般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 手中之剑又太过沉重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生平所学的什么全真剑法、玉女剑法等没一招施用得上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只有守 则巧妙趋避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攻则呆呆板板地挺剑刺击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斗得一会儿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杨过疲累了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便坐倒休息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他只一坐倒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神雕便走开两步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如此玩了一 个多时辰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一人一雕才溜下平台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回入山洞</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7164" y="712694"/>
            <a:ext cx="10515600"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金元时期的文言短篇小说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无论数量或质量都未超过宋代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但发展线索未断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且有一些 较有影响的集子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如元好问的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续夷坚志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、刘祁的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归潜志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、淘宗仪的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南村辍耕录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明代的文言短篇小说虽不能与同时代的白话长、短篇相提并论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但在文言小说发展史上 占有重要的地位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著名的传奇、志怪小说集有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瞿佑的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剪灯新话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、李祯的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剪灯余话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、邵景 詹的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觅灯因话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、张潮编辑的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虞初新志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、何良俊的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何代语林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另外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有些散文大家如 宋濂、刘基、马中锡的文体中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亦有若干小说名篇</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明代是白话小说蓬勃发展的时代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就白话短篇小说而言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明人从三个方面做出了贡献</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一是加工润色宋、元、明三代艺术上有缺陷的话本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二是搜集整理话本小说集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三是创作了大 量的拟话本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明代白话小说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短篇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最繁荣的时期是在万历以后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尤其是南方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都市经济发 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因而以反映市民生活为主要内容的白话短篇小说日益蓬勃地发展起来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最有代表性的 集子是洪缏的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清平山堂话本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和冯梦龙的“三言”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喻世明言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醒世通言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醒世恒言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及凌 蒙初的“二拍”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初刻拍案惊奇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二刻拍案惊奇</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清平山堂话本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原分六集共收话本６０篇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６０家小说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书中多宋元旧作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未加润 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少数为明人作品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三言”中有经冯梦龙润饰的话本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也有他创作的拟话本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以明代作品 居多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二拍”则全为凌蒙初创作的拟话本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冯梦龙编的“三言”题材广泛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佳作颇多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涉及当 时社会生活的各个方面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在艺术上多有创造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从中可以看出宋元明话本的突出成就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 拍”是与“三言”同时的最早的拟话本集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共收作品８０篇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凌蒙初的思想远不及冯梦龙进步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书中糟粕较“三言”严重得多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但在艺术上“抒情写景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如在耳目”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孙楷第语</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954741"/>
            <a:ext cx="10313893"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次晨醒转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神雕已衔了三枚深紫色腥臭圆球放在他身边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杨过细加审视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原来是禽 兽的胆囊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想到初遇神雕时它曾大食毒蛇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又与巨蟒相斗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想来必是蛇胆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又想毒蛇之胆 不知是否也有剧毒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但昨日食后精神爽利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力气大增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反正自己体内就有情花和冰魄银 针的剧毒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也不用多加理会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于是一口一个吃了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静坐调息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突然之间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平时气息不易走 到的各处关脉穴道竟畅通无阻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杨过大喜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高声叫好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本来静坐修习内功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最忌心有旁 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至于大哀大乐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更是凶险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但此时他喜极而呼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周身内息仍是绵绵流转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绝无阻滞</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他跃起身来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提起重剑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出洞又和神雕练剑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此时已去了几分畏惧之心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虽然仍是避 多挡少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但在神雕凌厉无伦的翅力之间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偶然已能乘隙还招</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如此练剑数日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杨过提着重剑时手上已不如先前沉重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击刺挥掠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渐感得心应手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 时越来越觉以前所学剑术变化太繁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花巧太多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想到独孤求败在青石上所留“重剑无锋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大巧不工”八字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其中境界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远胜世上诸般最巧妙的剑招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他一面和神雕搏击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一面凝思 剑招的去势回路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但觉越是平平无奇的剑招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对方越难抗御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比如挺剑直刺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只要劲力强 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威力远比玉女剑法等变幻奇妙的剑招更大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他这时虽然只剩左手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但每日服食神雕 不知从何处采来的蛇胆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不知不觉间臂力</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激增</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这日外出闲步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在山谷间见有三条大毒蛇死在地下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肚腹洞开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蛇身上被利爪抓得 鲜血淋漓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知道自己所食果是蛇胆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只是这些毒蛇遍身隐隐发出金光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生平从所未见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 是不知其名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神雕力气这样大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想必也是多食这些怪蛇的蛇胆之故</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69894" y="847165"/>
            <a:ext cx="10071847"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过得月余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竟勉强已可与神雕惊人的巨力相抗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发剑击刺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呼呼风响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不自禁地大感 欣慰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武功到此地步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便似登泰山而小天下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回想昔日所学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颇有渺不足道之感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转念又 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若无先前根底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今日纵有奇遇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也决不能达此境地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神雕总是不会言语的畜生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诱发导 引则可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指教点拨却万万不能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何况神雕也不能说会什么武功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只不过天生神力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又跟随 独孤求败日久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经常和他动手过招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记得了一些进退扑击的方法而已</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这一日清晨起身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满天乌云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大雨倾盆而下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杨过向神雕道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雕兄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这般大雨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咱们 还练武不练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神雕咬着他衣襟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拉着他向东北方行了几步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随即迈开大步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纵跃而行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a:t>
            </a:r>
          </a:p>
          <a:p>
            <a:r>
              <a:rPr lang="zh-CN" altLang="en-US" sz="2000" dirty="0" smtClean="0">
                <a:latin typeface="宋体" panose="02010600030101010101" pitchFamily="2" charset="-122"/>
                <a:ea typeface="宋体" panose="02010600030101010101" pitchFamily="2" charset="-122"/>
              </a:rPr>
              <a:t>过心想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难道东北方又有什么奇怪事物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提了重剑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冒雨跟去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行了数里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隐隐听到轰轰之声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不绝于耳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越走声音越响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显是极大的水声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杨过心 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下了这场大雨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山洪暴发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可得小心些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转过一个山峡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水声震耳欲聋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只见山峰间 一条大白龙似的瀑布奔泻而下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冲入一条溪流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奔腾雷鸣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湍急异常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水中挟着树枝石块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转眼便流得不知去向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这时雨下得更大了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杨过衣履尽湿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四顾水气濛濛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蔚为奇观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但见那山洪势道太猛</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心中微有惧意</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9212" y="981635"/>
            <a:ext cx="10018059"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神雕伸嘴拉着他衣襟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走向溪边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似乎要他下去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杨过奇道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下去干什么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水势劲 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只怕站不住脚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神雕放开他衣襟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咕的一声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昂首长啼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跃入溪中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稳稳站在溪心的一 块巨石之上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左翅前掮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将上流冲下来的一块岩石打了回去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待那岩石再次顺水冲下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 是挥翅击回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如是击了五六次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那岩石始终流不过它身边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到第七次顺水冲下时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神雕奋 力振翅一击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岩石飞出溪水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掉在石岸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神雕随即跃回杨过身旁</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杨过会意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知道剑魔独孤求败昔日每遇大雨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便到这山洪中练剑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自己却无此功力</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不敢便试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正自犹豫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神雕大翅突出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刷的一下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拂在杨过臀上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它站得甚近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杨过出其不 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身子直往溪中落去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忙使个“千斤坠”身法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落在神雕站过的那块巨石之上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双足一入 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山洪便冲得他左摇右晃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难以站稳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独孤前辈是人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我也是人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他既能站 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我如何便不能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当即屏气凝息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奋力与激流相抗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但想伸剑挑动山洪中挟带而至的岩 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却是力所不及了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耗了一炷香时分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他力气渐尽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于是伸剑在石上一撑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跃到了岸上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他没喘息得几 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神雕又是挥翅拂来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这一次他有了提防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没给拂中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自行跃入溪心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这位雕兄 当真是严师诤友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逼我练功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竟没半点松懈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它既有美意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我难道反无上进之心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于是气 沉下盘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牢牢站住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时刻稍久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渐渐悟到了凝气用力的法门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山洪虽然越来越大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直浸到 了腰间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他反而不如先前的难以支持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又过片刻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山洪浸到胸口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逐步涨到口边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杨过心 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虽然我已站立得稳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总不成给水淹死啊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只得纵跃回岸</a:t>
            </a:r>
            <a:r>
              <a:rPr lang="en-US" altLang="zh-CN" dirty="0" smtClean="0"/>
              <a:t>.</a:t>
            </a:r>
            <a:endParaRPr lang="zh-CN" alt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5765" y="900953"/>
            <a:ext cx="9991163"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哪知神雕守在岸旁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见他从空跃至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不待他双足落地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已是展翅扑出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杨过伸剑挡 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却被它这一扑之力推回溪心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扑通一声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跌入了山洪</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他双足站上溪底巨石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水已没顶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一大股水冲进了口中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若是运气将大口水逼出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 么内息上升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足底必虚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当下凝气守中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双足稳稳站定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不再呼吸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过了一会儿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双足一 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跃起半空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口中一条水箭激射而出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随即又沉下溪心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让山洪从头顶轰隆轰隆地冲过</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身子便如中流砥柱般在水中屹立不动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心中渐渐宁定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暗想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雕兄叫我在山洪中站立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若不使剑挑石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仍是叫它小觑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他生来要强好胜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便在一只扁毛畜生之前也不肯失 了面子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见到溪流中带下树枝山石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便举剑挑刺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向上流反推上去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岩石在水中轻了许 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那重剑受水力一托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也已大不如平时沉重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出手反感灵便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他挑刺掠击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直练到筋疲 力尽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足步虚晃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这才跃回岸上</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他生怕神雕又要赶他下水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这时脚底无力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若不小休片时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已难与山洪的冲力抗拒</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果然神雕不让他在岸上立足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一见他从水中跃出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登时举翅搏击</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杨过叫道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雕兄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你这不要了我命么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跃回溪中站立一会儿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实在支持不住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终又 纵回岸上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眼见神雕举翅拂来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却又不愿便此坐倒认输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只得挺剑回刺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三个回合过去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 雕竟然被他逼得退了一步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杨过叫道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又挺剑刺去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只听得剑刃刺出时嗤嗤声 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与往时已颇不相同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神雕见他的剑尖刺近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也已不敢硬接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迫得闪跃退避</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16106" y="726141"/>
            <a:ext cx="10044953"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杨过知道在山洪中练了半日</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劲力已颇有进境</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不由得又惊又喜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自忖劲力增长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本来决 非十天半月之功</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何以在水中击刺半日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剑力竟会大进</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想是那怪蛇的蛇胆定有强筋健骨的 奇效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以致在不知不觉之间早已内力大增</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此时于危急之际生发出来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自己这才察知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他在溪旁静坐片刻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力气即复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这时不需神雕催逼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自行跃入溪中练剑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二次跃上时 只见神雕已不在溪边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不知到了何处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眼见雨势渐小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心想山洪倏来倏去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明日再来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 力必弱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乘着此时并不觉得如何疲累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不如多练一会儿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当下又跃入溪心</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练到第四次跃上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便见岸旁放着两枚怪蛇的蛇胆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心中好生感激神雕爱护之德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 即吃了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又入溪心练剑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练到深夜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山洪却渐渐小了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当晚他竟不安睡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在水中悟得了许多顺刺、逆击、横削、倒劈的剑理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到这时方始大 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以此使剑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真是无坚不摧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剑上何必有锋</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但若非这一柄比平常长剑重了数十倍的重 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这门剑法也施展不出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寻常利剑只需拿在手里轻轻一抖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劲力未发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剑刃便早断了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其时大雨初歇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晴空一碧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新月的银光洒在林木溪水上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杨过瞧着山洪奔腾而下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 通其理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手精其术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知道重剑的剑法已尽于此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不必再练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便是剑魔复生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所能传授的剑术 也不过如此而已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将来内力日长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所用之剑便可日轻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终于使木剑如使重剑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那只是功力 自浅而深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全仗自己修为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至于剑术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却至此而达止境</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2317" y="1089211"/>
            <a:ext cx="10018059"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他在溪边来回闲步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仰望明月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心想若非独孤前辈留下这柄重剑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又若非神雕从旁 诱导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自己因服怪蛇蛇胆而内力大增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那么这套剑术世间已不可再而得见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又想到独孤 求败全无凭借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居然能自行悟到这剑中的神境妙诣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聪明才智实是胜己百倍</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注释：</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本文选自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神雕侠侣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第二十六回</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金庸</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１９２４－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原名查良镛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当代著名武侠小说作家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金庸是新派武侠小说最 杰出的代表作家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被普遍誉为武侠小说史上前无古人后无来者的“绝代宗师”和“泰山北 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他一生著有“飞雪连天射白鹿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笑书神侠倚碧鸳” １４部脍炙人口的武侠小说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金庸 的小说完全突破了旧武侠小说的章法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自成一格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形成了鲜明的个性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其小说构思脱俗</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情节起伏跌宕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离奇曲折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却不悖情理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他不拘泥守旧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引用西法融于民族风格之中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得心 应手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游刃有余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手法灵活多样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调动各种艺术手段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为我所用</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匪夷所思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不是根据常理所能想到的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平常</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膂</a:t>
            </a:r>
            <a:r>
              <a:rPr lang="en-US" altLang="zh-CN" sz="2000" dirty="0" smtClean="0">
                <a:latin typeface="宋体" panose="02010600030101010101" pitchFamily="2" charset="-122"/>
                <a:ea typeface="宋体" panose="02010600030101010101" pitchFamily="2" charset="-122"/>
              </a:rPr>
              <a:t>( l ǚ)</a:t>
            </a:r>
            <a:r>
              <a:rPr lang="zh-CN" altLang="en-US" sz="2000" dirty="0" smtClean="0">
                <a:latin typeface="宋体" panose="02010600030101010101" pitchFamily="2" charset="-122"/>
                <a:ea typeface="宋体" panose="02010600030101010101" pitchFamily="2" charset="-122"/>
              </a:rPr>
              <a:t>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指体力、筋力</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觑</a:t>
            </a:r>
            <a:r>
              <a:rPr lang="en-US" altLang="zh-CN" sz="2000" dirty="0" smtClean="0">
                <a:latin typeface="宋体" panose="02010600030101010101" pitchFamily="2" charset="-122"/>
                <a:ea typeface="宋体" panose="02010600030101010101" pitchFamily="2" charset="-122"/>
              </a:rPr>
              <a:t>( </a:t>
            </a:r>
            <a:r>
              <a:rPr lang="en-US" altLang="zh-CN" sz="2000" dirty="0" err="1" smtClean="0">
                <a:latin typeface="宋体" panose="02010600030101010101" pitchFamily="2" charset="-122"/>
                <a:ea typeface="宋体" panose="02010600030101010101" pitchFamily="2" charset="-122"/>
              </a:rPr>
              <a:t>qù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把眼睛合成一条缝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注意地看</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21977" y="793376"/>
            <a:ext cx="10112188"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评析：    </a:t>
            </a:r>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金庸的作品做到了“武”“侠”兼备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且往往“侠”的成分多于“武”的成分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各种身份的侠客 都有重情义的特点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小说中的武侠与爱情相结合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武”“侠”“情”三位一体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相得益彰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经典 武侠长篇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神雕侠侣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就是其中的代表作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小说描绘了杨过与小龙女挚诚纯真的旷世爱情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 时展开了对正邪、情礼、侠义的深沉思考</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本篇节选的是小说主角杨过练剑的精彩片段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杨过与小龙女生死别离又偶失一只手 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幸遇神雕相助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得前辈独孤剑魔的剑法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借助神雕的指引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杨过苦练剑法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同时修炼了气 功、内力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磨炼了意志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剑术突飞猛进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终练成傲世绝技</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通观金庸作品会发现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英雄好汉皆有不凡的经历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其高超的武功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并非某个神仙高僧所 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而是靠自学、修炼而成的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自然而然又耐人寻味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在文本叙事上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或用像说书人一样娓娓 道来的方式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由单线生发开去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由汉事引出诸事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由一个主角引出众多角色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一个高潮衔接另 一个高潮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环环相扣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险象环生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但他更为拿手的是反传统、反常规的现代写法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如运用电影 蒙太奇、意识流、象征、反讽、超现实主义、多重冲突等手法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选文中将雕拟人化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描绘成极具 灵性的灵物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使小说充满浓郁的浪漫主义色彩</a:t>
            </a:r>
            <a:r>
              <a:rPr lang="en-US" altLang="zh-CN" sz="2000" dirty="0" smtClean="0">
                <a:latin typeface="宋体" panose="02010600030101010101" pitchFamily="2" charset="-122"/>
                <a:ea typeface="宋体" panose="02010600030101010101" pitchFamily="2" charset="-122"/>
              </a:rPr>
              <a:t>.</a:t>
            </a:r>
          </a:p>
          <a:p>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659" y="658906"/>
            <a:ext cx="10031505" cy="5570756"/>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 </a:t>
            </a:r>
            <a:r>
              <a:rPr lang="zh-CN" altLang="en-US" sz="3600" dirty="0" smtClean="0">
                <a:latin typeface="宋体" panose="02010600030101010101" pitchFamily="2" charset="-122"/>
                <a:ea typeface="宋体" panose="02010600030101010101" pitchFamily="2" charset="-122"/>
              </a:rPr>
              <a:t>战风车</a:t>
            </a:r>
            <a:r>
              <a:rPr lang="en-US" altLang="zh-CN" sz="3600" dirty="0" smtClean="0">
                <a:latin typeface="宋体" panose="02010600030101010101" pitchFamily="2" charset="-122"/>
                <a:ea typeface="宋体" panose="02010600030101010101" pitchFamily="2" charset="-122"/>
              </a:rPr>
              <a:t>[ </a:t>
            </a:r>
            <a:r>
              <a:rPr lang="zh-CN" altLang="en-US" sz="3600" dirty="0" smtClean="0">
                <a:latin typeface="宋体" panose="02010600030101010101" pitchFamily="2" charset="-122"/>
                <a:ea typeface="宋体" panose="02010600030101010101" pitchFamily="2" charset="-122"/>
              </a:rPr>
              <a:t>１</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堂吉诃德</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节选</a:t>
            </a:r>
            <a:r>
              <a:rPr lang="en-US" altLang="zh-CN" sz="36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塞万提斯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这时他们发现了田野里的三十四架风车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堂吉诃德一看见风车就对侍从说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命运的安排比我们希望的还好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你看那儿</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潘萨朋友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就有三十多个放肆的巨人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我想同他们战斗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要他们所有人的性命</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有了战利品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我们就可以发财了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这是正义的战斗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从地球表面清除这些坏种是对上帝 的一大贡献</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什么巨人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潘萨问</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就是你看见的那些长臂家伙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有的臂长足有两西里</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您看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那些不是巨人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是风车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那些像长臂的东西是风车翼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靠风转动</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能够推动石磨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在征险方面你还是外行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他们是巨人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如果你害怕了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就靠边站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我去</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同他们展开殊死的搏斗</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说完他便催马向前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侍从桑乔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潘萨大声喊着告诉他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他进攻的肯定是风车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 巨人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可他全然不理会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已经听不见侍从桑乔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潘萨的喊叫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认定那就是巨人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到了风车 跟前也没看清那是什么东西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只是高声喊道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不要逃跑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你们这些胆小的恶棍</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向你们 进攻的只是骑士孤身一人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这时起了点风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大风车翼开始转动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堂吉诃德见状便说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即使你们的手比布里亚柔斯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的手还多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也逃脱不了我的惩罚</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98494" y="981635"/>
            <a:ext cx="9574306"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他又虔诚地请他的杜尔西内亚夫人保佑他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请她在这个关键时刻帮助他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说完他 戴好护胸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攥紧长矛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飞马上前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冲向前面的第一个风车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长矛刺中了风车翼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可疾风吹 动风车翼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把长矛折断成几截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把马和骑士重重地摔倒在田野上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桑乔􀅰潘萨催驴飞奔 而来救护他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只见堂吉诃德已动弹不得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是马把他摔成了这个样子</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上帝保佑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我不是告诉您了吗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看看您在干什么</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那是风车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除非 谁脑袋里也有了风车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否则怎么能不承认那是风车呢</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住嘴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桑乔朋友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战斗这种事情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比其他东西更为变化无常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我愈想 愈认为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是那个偷了我的书房和书的贤人弗雷斯通把这些巨人变成了风车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以剥夺我战 胜他而赢得的荣誉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他对我敌意颇深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不过到最后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他的恶毒手腕终究敌不过我的正义 之剑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让上帝尽力而为吧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潘萨扶堂吉诃德站起来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重新上马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那匹马已经东倒西歪了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他们谈论着刚 才的险遇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继续向拉皮塞隘口方向赶路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堂吉诃德说那儿旅客多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可能会遇到各种各样 的凶险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他最难过的是长矛没有了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他对侍从说</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5764" y="497541"/>
            <a:ext cx="10313893"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“我记得在小说里看到过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一位叫迭戈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佩雷斯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德巴尔加斯的西班牙骑士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在一 次战斗中折断了剑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他从圣栎树上砍下了一根大树枝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那天他用这根树枝做了很多事 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打倒了许多摩尔人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落了个绰号马丘卡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从那天起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他以及他的后代就叫巴尔加斯和 马丘卡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我说这些是因为假如碰到一棵圣栎树或栎树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我就想折一根大树枝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要和我想 象的那根一样好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我要用它做一番事业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你真幸运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能看到并证明这些几乎令人难以相 信的事情</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靠上帝恩赐吧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我相信您说的话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不过请您坐直点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现在身子都 歪到一边去了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大概是摔痛了</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我没哼哼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是因为游侠骑士不能因为受伤而呻吟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即使肠子流 出来也不能叫唤</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既然这样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我就没什么说的了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不过只有上帝知道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我倒是希望您 既然痛就别忍着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反正我有点儿痛就得哼哼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除非规定游侠骑士的侍从也不能叫唤</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看到侍从如此单纯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堂吉诃德忍不住笑了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堂吉诃德对他说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不论他愿意不愿意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 可以随时任意哼哼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反正直到此时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他还没读到过认为这违反骑士规则的说法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潘萨说该是吃饭的时候了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他的主人却说还没必要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而桑乔􀅰潘萨想吃也可以吃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既然 得到了准许</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桑乔􀅰潘萨就在驴背上坐好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从褡裢里拿出吃的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远远地跟在主人后面边 走边吃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还不时拿起酒囊津津有味地呷一口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就是马拉加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最有福气的酒店老 板见了也会嫉妒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潘萨呷着酒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早把主人对他许的诺言忘得一干二净了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觉得这 样到处征险并不怎么累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挺轻松的</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0611" y="470647"/>
            <a:ext cx="10555941" cy="5940088"/>
          </a:xfrm>
          <a:prstGeom prst="rect">
            <a:avLst/>
          </a:prstGeom>
          <a:noFill/>
        </p:spPr>
        <p:txBody>
          <a:bodyPr wrap="square" rtlCol="0">
            <a:spAutoFit/>
          </a:bodyPr>
          <a:lstStyle/>
          <a:p>
            <a:r>
              <a:rPr lang="zh-CN" altLang="en-US" dirty="0" smtClean="0"/>
              <a:t>         </a:t>
            </a:r>
            <a:r>
              <a:rPr lang="zh-CN" altLang="en-US" sz="2000" dirty="0" smtClean="0">
                <a:latin typeface="宋体" panose="02010600030101010101" pitchFamily="2" charset="-122"/>
                <a:ea typeface="宋体" panose="02010600030101010101" pitchFamily="2" charset="-122"/>
              </a:rPr>
              <a:t>经过长期的孕育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在明代初年出现了首批章回体小说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其中著名的有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三国志通俗演义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水浒传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这些小说都是在民间长期流传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经过说话艺人补充内容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逐渐丰富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最后由作 家加工改写而成的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明代中叶以后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章回体小说的发展更加成熟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西游记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西洋记</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金瓶梅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等著名作品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从弘治到明末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文人创作的长篇章回小说相继大批问世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在大约一百 三十年的时间里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出现了数以百计的长篇小说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包括受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三国演义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列国志 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为代表的历史演义小说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水浒传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杨家府演义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等为代表的英雄传奇小说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西游记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为代表的神魔小说和以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金瓶梅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为代表的世情小说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这一时期的章回小说可以分 为两个阶段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第一阶段从弘治初到嘉靖末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约八十年的时间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为章回小说起步和初步繁荣阶 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这个阶段的长篇小说主要是历史演义小说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总共有五六十部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英烈传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唐书志传</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全汉志传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南北两宋志传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列国志传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第二阶段从隆庆至万历年间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约五十年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为章回 小说鼎盛时期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西游记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正是刊印于这个时期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受此影响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神魔小说成为当时通俗小说的主 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封神演义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西洋记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钟馗全传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等一大批神魔小说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金瓶梅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出现较晚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它的 影响到了明末清初的才子佳人小说和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醒世姻缘传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等家庭小说中才充分显示出来</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清代时中国古代章回小说盛极而衰并向近代、现代小说转变的阶段</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与明代相比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作品 的思想性和艺术性都达到了新的高度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清朝初年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文坛上相继出现了陈忱的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水浒后传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、钱彩的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说岳全传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两部章回小说和蒲松龄的文言短篇小说集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聊斋志异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聊斋志异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继承了 六朝志怪小说和唐宋传奇小说的成果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通过花妖鬼魅等神奇变幻的故事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反映了广阔的社会 生活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抨击时弊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歌颂爱情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寄托了作者内心的孤愤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情节曲折生动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人物形象鲜明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具有浓 厚的浪漫主义色彩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在思想和艺术上达到了文言小说的最高成就</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9212" y="806823"/>
            <a:ext cx="10085294" cy="532453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最后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他们在几棵树之间的空地上度过了那个夜晚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堂吉诃德还折了一根干树枝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把断矛上的铁矛头安上去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权当长矛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堂吉诃德彻夜未眠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他要模拟书中描写的样子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想念杜尔西内亚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书里的那些骑士常常在荒林中几夜不睡觉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以想念夫人作为排遣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 乔􀅰潘萨可不是这样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他酒足饭饱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一觉睡到天亮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阳光照耀在他脸上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小鸟欢欣鸣啭</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新的一天到来了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要不是主人叫醒他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他还不起来呢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起来后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他摸了一下酒囊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发现比 前一天晚上瘪了些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不禁一阵心痛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他知道没有办法马上补充这个酒囊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堂吉诃德还是 不想吃东西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就像前面说的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他要靠美好的回忆为生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他们又踏上了通往拉皮塞隘口的路 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大约三点钟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他们看见了隘口</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堂吉诃德一看见隘口就说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潘萨兄弟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我们会在这里深深卷入被称为冒险 的事业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不过你要注意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即使你看见我遇到了世界上最严重的险情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只要冒犯我的人不 是恶棍和下等人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你就不要用你的剑来保护我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如果是恶棍和下等人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你可以帮助我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但如果是骑士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你就不能来帮助我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这是骑士规则所不允许的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除非你已经被封为 骑士</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“是的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我完全听从您的吩咐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尤其是我本人生性平和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不愿 招惹是非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可是说真的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要是该我自卫了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我可不管那些规则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因为不管是神的规则还是 世俗的规则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都允许对企图侵犯自己的人实行自卫</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我也没说不是这样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在帮助我进攻骑士这点上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你还是得约束 自己的冲动天性</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1" y="900953"/>
            <a:ext cx="10031505" cy="563231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我会像记着礼拜日一样记着这点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照此行事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他们正说着话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路上出现了两个圣贝尼托教会的教士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骑着两匹骆驼一般大的骡 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戴着风镜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打着阳伞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后面跟着一辆车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车旁边有四五个骑马的人和两个步行的骡夫 相随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后来才知道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车上是位比斯开贵夫人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要去塞维利亚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她的丈夫正在那儿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准备赴 西印度群岛荣任官职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教士虽然同那一行人走的是同一条路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但并不是那位夫人的随 行人员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堂吉诃德一发现他们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便对桑乔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如果我没有弄错的话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这大概就是前所未有的奇遇了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那些黑乎乎的东西可能 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肯定是几个魔法师</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他们劫持了车上的公主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我必须全力铲除这种罪恶 行为</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这比风车的事还糟糕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您小心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那是圣贝尼托教会的教士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那辆车肯定是某位过路客人的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您小心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我跟您说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您看看您在干什么吧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千万别让魔鬼</a:t>
            </a:r>
          </a:p>
          <a:p>
            <a:r>
              <a:rPr lang="zh-CN" altLang="en-US" sz="2000" dirty="0" smtClean="0">
                <a:latin typeface="宋体" panose="02010600030101010101" pitchFamily="2" charset="-122"/>
                <a:ea typeface="宋体" panose="02010600030101010101" pitchFamily="2" charset="-122"/>
              </a:rPr>
              <a:t>搞昏了头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我对你说过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关于征险的事情你知道得不多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我说的是 真的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你马上就会看到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他冲上去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迎着两个教士站到路中间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待估计他们能听到 自己的声音时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堂吉诃德高声喊道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你们这些罪恶的魔鬼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把你们劫持的公主立刻放掉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否则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你们马上就会为你们的罪恶行径而受到正义的惩罚</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两个教士勒住缰绳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被堂吉诃德的装束和话弄得莫名其妙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骑士大人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我们不是 罪恶的魔鬼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而是圣贝尼托教会的两个教士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我们赶自己的路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不知道这辆车上是不是 有被劫持的公主</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1021976"/>
            <a:ext cx="10125635" cy="3785652"/>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“花言巧语对我不起作用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我认识你们这些卑鄙的家伙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不等两人回答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堂吉诃德便催马提矛冲向走在前面的教士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他怒气冲冲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凶猛至极</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要不是那个教士自己滚落下马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堂吉诃德准会把他刺下马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那就严重了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即使不死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也得 重伤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第二个教士看到自己的同伴这个样子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便夹紧那匹快骡的肚子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朝田野疾风般 遁去</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桑乔􀅰 潘萨看到教士落地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便立刻下驴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跑到他身边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开始剥他的衣服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教士 的两个伙计赶来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问他为什么要扒教士的衣服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作为主人堂吉诃德打胜 这一仗的战利品、这衣服理所当然属于他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两个伙计不懂得竟有这等荒唐事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也不明白 什么战利品、打仗之类的事情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看到堂吉诃德正在同车上的人说话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便冲上去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潘萨打倒在地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把他的头发和胡子都拔光了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还猛踢一顿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打得他躺在地上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不见气息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晕 了过去</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那教士又惊又怕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面无血色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不敢滞留片刻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赶紧翻身上骡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催骡向逃跑的教士方向 跑去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那个教士正远远地观望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看这场意外的遭遇如何收场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两个教士不愿等到最后结 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便继续赶路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一路上还划着十字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仿佛身后有什么魔鬼跟着似的</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5082" y="712694"/>
            <a:ext cx="10434918"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上面说过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堂吉诃德正在和车上的夫人说话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尊贵的夫人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您可以任意行动 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现在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劫持您的匪徒已经被我有力的臂膀打得威风扫地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您不必打听解救您的人的 名字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您知道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我是曼查的堂吉诃德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一位游侠骑士和冒险家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托博索美丽无比的杜尔西 内亚的追随者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作为您从我这里所得好处的报答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我只希望您能够到托博索去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替我拜 见那位夫人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告诉她我为解救您所做的一切</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堂吉诃德的这番话被一个跟车的侍从听到了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他也是比斯开人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看到堂吉诃德无 意放车前行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而是说让他们回到托博索去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就走到堂吉诃德面前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抓住堂吉诃德的长矛</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用蹩脚的西班牙语和更蹩脚的比斯开语说道</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滚开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骑士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真讨厌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我向创造我的上帝发誓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如果你还不让车走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你就是自取 灭亡</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堂吉诃德听得十分清楚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他十分平静地回答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但愿你是骑士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正因为你不是骑士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我才没有对你如此放肆无礼予以惩罚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臭东西</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比斯开人说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我不是骑士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我向上帝发誓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就像你这个基督教徒向上帝撒谎一样</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如果你投矛拔剑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你就会看到‘水把猫冲走有多快’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陆地上的比斯开人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在海上是英雄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面对魔鬼也是英雄</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而你呢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只会胡说八道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还会干什么</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“阿格拉赫</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堂吉诃德说</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堂吉诃德把长矛扔在地上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拔出剑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端着护胸盾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向比斯开人冲去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一心要把他置于 死地</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68188" y="847165"/>
            <a:ext cx="10004612"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比斯开人一看堂吉诃德这架势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想下骡应战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真要打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那租来的破骡子靠不住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 是已经晚了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他只好抽剑迎战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又顺手从车内抽出一个坐垫当盾牌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两人对打起来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仿佛 是两个不共戴天的仇敌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其余的人让他们别打了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可是他们不听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那个比斯开人还结结 巴巴地说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如果不让他们交战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他就要把女主人和所有干扰他的人都杀掉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车上的夫人 被眼前的景象吓得惊魂失魄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目瞪口呆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她让车夫把车赶远些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遥遥观看这场激战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 斯开人从护胸盾牌上侧向堂吉诃德的胳膊砍了一剑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要不是堂吉诃德有所防备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早就 被齐腰劈成两半了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堂吉诃德觉得肩上受到了重重的一击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便大叫一声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我的宝贝夫人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绝世佳丽杜 尔西内亚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请您来帮助您的骑士吧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为了报答您的恩宠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他现在正挺身迎战</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说完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他握紧剑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拿好护胸盾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马上向比斯开人进攻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决意一剑见高低</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比斯开人看到堂吉诃德这么凶猛地冲来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决定以勇对勇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可那骡子已疲惫不堪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 且也不习惯这类事情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依然寸步不移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比斯开人无可奈何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只好用坐垫挡住自己的身体</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前面说过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堂吉诃德举剑向那狡猾的比斯开人冲去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决意把他劈成两半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比斯开人 也同样举着剑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用坐垫挡护着自己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迎战堂吉诃德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观战的人都心惊胆战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提心吊胆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唯 恐这番激战惹出什么事来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威胁到自己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车上的夫人和其他女仆不停地向西班牙所有 神像和寺院祈祷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乞求上帝把比斯开人和她们从巨大的危险中解救出来</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1" y="779929"/>
            <a:ext cx="9991164" cy="563880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可最糟糕的是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这个故事的作者推荐讲到此时戛然而止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推诿说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除了谈过的内容 之外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没有找到更多有关堂吉诃德事迹的材料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而这部著作的第二位作者推荐实在不 愿意相信这部奇书会被人遗忘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不愿意相信曼查的文人会如此冷漠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没有在他们的资料 或写字台里保留一些有关这位著名骑士的文献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这样一想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他就对找到有关这个平淡 故事的最后结局有信心了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天助也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他居然找到了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至于如何找到的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请看故事的第二 部分</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r>
              <a:rPr lang="zh-CN" altLang="en-US" sz="2400" dirty="0" smtClean="0">
                <a:latin typeface="宋体" panose="02010600030101010101" pitchFamily="2" charset="-122"/>
                <a:ea typeface="宋体" panose="02010600030101010101" pitchFamily="2" charset="-122"/>
              </a:rPr>
              <a:t>注释：</a:t>
            </a:r>
          </a:p>
          <a:p>
            <a:r>
              <a:rPr lang="zh-CN" altLang="en-US"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塞万提斯著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刘京胜译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光明日报出版社２００７年版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塞万提斯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１５４７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１６１６年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是文艺复兴时期西班牙小说家、剧作家、诗人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他被誉 为是西班牙文学世界里最伟大的作家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评论家们称他的小说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是文学史上的第 一部现代小说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同时也是世界文学的瑰宝之一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直到今天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其辛辣的讽刺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巧妙的艺术构 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引人发笑的夸张以及深刻的哲理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仍吸引着广大读者</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此处为西班牙里程单位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简称为西里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一西里为５５７２７米</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布里亚柔斯是希腊神话人物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又称埃盖翁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据说有五十个头、一百只手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马拉加是西班牙的著名酒产地</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阿格拉赫是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高卢的阿马迪斯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里的一个人物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他常持剑说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塞万提斯最初把本书的上卷分为四部分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但后来又改变了这种做法</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3717" y="564777"/>
            <a:ext cx="10367682" cy="594360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评析：</a:t>
            </a:r>
          </a:p>
          <a:p>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是欧洲最早的长篇现实主义小说之一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享有世界声誉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塞万提斯一再声明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是为了讽刺当时盛行的骑士小说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把骑士小说的那一套扫除干净”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其实</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作品的实际效果远远超出了这一“宗旨”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它通过堂吉诃德的游侠冒险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描绘了１６世纪末、 １７世纪初西班牙社会广阔的生活画面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展示了封建统治的黑暗和腐朽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具有鲜明的人文主 义倾向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表现了强烈的人道主义精神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问世以来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经受住了时间的考验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 德的名字在不同历史年代、不同国家都流传着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别林斯基曾说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堂吉诃德是一个“永远前进 的形象”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堂吉诃德的名字已经变成一个具有特定意义的名词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成了脱离实际、热忱幻想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 观主义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迂腐顽固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落后于历史进程的同义语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革命导师马克思、恩格斯、列宁在著作里不止 一次地提到堂吉诃德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堂吉河德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至今已用１００多种文字译成数百种译本</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主人公的性格具有两重性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一方面他是神志不清的、疯狂而可笑的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但又正是他代表着 高度的道德原则、无畏的精神、英雄的行为、对正义的坚信以及对爱情的忠贞等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他越疯疯 癫癫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造成的灾难也就越大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几乎谁碰上他都会遭到一场灾难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但他的优秀品德也越就鲜明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桑乔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潘萨本来为当“总督”而追随堂吉诃德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后看无望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仍不舍离去也正为此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堂吉诃德是 可笑的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但又始终是一个理想主义的化身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他对于被压迫者和弱小者寄予无限的同情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 许多章节中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人们都可以找到他以热忱的语言歌颂自由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反对人压迫人、人奴役人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也正是 通过这一典型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塞万提斯怀着悲哀的心情宣告了信仰主义的终结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这一点恰恰反映了文艺 复兴时期旧的信仰解体、新的信仰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资产阶级的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尚未提出的信仰断裂时期的社会心态</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927847"/>
            <a:ext cx="9883588" cy="4893647"/>
          </a:xfrm>
          <a:prstGeom prst="rect">
            <a:avLst/>
          </a:prstGeom>
          <a:noFill/>
        </p:spPr>
        <p:txBody>
          <a:bodyPr wrap="square" rtlCol="0">
            <a:spAutoFit/>
          </a:bodyPr>
          <a:lstStyle/>
          <a:p>
            <a:pPr algn="ctr"/>
            <a:r>
              <a:rPr lang="zh-CN" altLang="en-US" sz="3200" dirty="0" smtClean="0">
                <a:latin typeface="宋体" panose="02010600030101010101" pitchFamily="2" charset="-122"/>
                <a:ea typeface="宋体" panose="02010600030101010101" pitchFamily="2" charset="-122"/>
              </a:rPr>
              <a:t> 陪衬人</a:t>
            </a:r>
            <a:r>
              <a:rPr lang="en-US" altLang="zh-CN" sz="32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smtClean="0">
                <a:latin typeface="宋体" panose="02010600030101010101" pitchFamily="2" charset="-122"/>
                <a:ea typeface="宋体" panose="02010600030101010101" pitchFamily="2" charset="-122"/>
              </a:rPr>
              <a:t>] </a:t>
            </a:r>
          </a:p>
          <a:p>
            <a:pPr algn="ctr"/>
            <a:r>
              <a:rPr lang="zh-CN" altLang="en-US" sz="2000" dirty="0" smtClean="0">
                <a:latin typeface="宋体" panose="02010600030101010101" pitchFamily="2" charset="-122"/>
                <a:ea typeface="宋体" panose="02010600030101010101" pitchFamily="2" charset="-122"/>
              </a:rPr>
              <a:t>左拉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p>
          <a:p>
            <a:pPr algn="ctr"/>
            <a:r>
              <a:rPr lang="zh-CN" altLang="en-US" sz="2000" dirty="0" smtClean="0">
                <a:latin typeface="宋体" panose="02010600030101010101" pitchFamily="2" charset="-122"/>
                <a:ea typeface="宋体" panose="02010600030101010101" pitchFamily="2" charset="-122"/>
              </a:rPr>
              <a:t>一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在巴黎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一切都能出卖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愚笨的姑娘和伶俐的女郎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谎言和真理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泪水和微笑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你不会不知道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在这个商业国度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是一种商品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可以拿来做骇人听闻的交易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 眼睛和小嘴儿可以买卖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鼻子和脸蛋儿都标有再精确不过的市价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某种酒窝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某种痣点</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代表着一定的收入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伪造术真是巧夺天工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竟然连仁慈的上帝制造的商品也能仿制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 燃过的火柴棒描绘的假眉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用长长的夹子连在头发上的假髻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售价更是极其昂贵</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这一切都是合情合理、合乎逻辑的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我们是文明的民族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文明如果无助于我们 欺骗人和受人欺骗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从而使我们生活得下去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又有何用</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不过老实说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当我昨天听说工业家老杜朗多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你跟我一样了解他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起了一个奇妙而 惊人的念头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要拿丑来做买卖的时候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我真的为之愕然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出卖美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这我能理解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甚至出卖 伪造的美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这也是十分自然的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这是进步的一个标志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所以我要宣布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由于把人们称之为 “丑”的这种迄今一直是死的物质纳入商品流通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杜朗多应该受到全法兰西的感谢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请听 明白我的意思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我这里说的丑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是丑陋的丑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直言不讳的丑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光明正大地当作丑来出卖 的丑</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64024" y="954741"/>
            <a:ext cx="9399494" cy="3785652"/>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想必你有时会见到一些妇女成双成对地走在宽阔的人行道上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她们灵巧而引人注目地曳着长裙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缓缓地踱着步子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在商店的橱窗前停下来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发出忍俊不禁的笑声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她们像 挚友良知般的臂挽着臂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往往以“你”字相称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差不多相同的年龄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穿着一样地雅致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 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其中一个总是貌不出众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生着一张不会招人议论的面孔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人们不会对她回眸顾盼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倘 若偶然打个照面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也不会产生反感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而另一个却总是奇丑无比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丑得刺眼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使路人不禁要 看她几眼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并且拿她和她的同伴作个比较</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要知道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你上了圈套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那个丑女子要是独自走在街上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会吓你一跳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那个相貌平常 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会被你毫不在意地忽略过去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但当她们结伴而行时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一个人的丑就提高了另一个人 的美</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好吧</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我告诉你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那个丑陋不堪的女子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就是杜朗多代办所的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她属于“陪衬人”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伟大的杜朗多以每小时五个法郎的价格</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把她出租给那个相貌无可称道的女人</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96788" y="914400"/>
            <a:ext cx="9533965" cy="4708981"/>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二</a:t>
            </a:r>
          </a:p>
          <a:p>
            <a:r>
              <a:rPr lang="zh-CN" altLang="en-US" sz="2000" dirty="0" smtClean="0">
                <a:latin typeface="宋体" panose="02010600030101010101" pitchFamily="2" charset="-122"/>
                <a:ea typeface="宋体" panose="02010600030101010101" pitchFamily="2" charset="-122"/>
              </a:rPr>
              <a:t>    下面就是我要讲的故事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杜朗多是个百万富翁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具有独创精神的工业家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而今又在商业上显露出他的才华</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多年来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每当他想到人们尚未在丑女身上赚过分文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总是感叹不已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在美女身上固然可 以钻营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但这种投机事业易担风险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我敢向你保证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有着巨富们惯有的审慎的杜朗多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连 想都没有想过去干这种事</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有一天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杜朗多忽然心有灵犀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正像许多大发明家常有的情形那样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他的头脑中一 下子闪现出一个新的念头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他在大街上溜达的时候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看见前面走着一美一丑两个姑娘</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一望之下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他领悟到丑陋女子正可作为那漂亮女子的装饰品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就像花边、脂粉和假 辫子可以买卖一样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美女买丑女作装饰品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也是合情合理、合乎逻辑的</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杜朗多回到家里深思熟虑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他策划的这场商业攻势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需要绝顶的巧妙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他可不愿卷 到那种成则一鸣惊人、败则贻笑大方的事业中去冒险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他整夜掐指盘算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攻读那些对男 人的愚蠢和女人的虚荣心阐述得最透彻的哲学家们的著作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第二天黎明时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他主意已 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算术向他表明这种买卖一本万利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而哲学家们所说的人类缺点又是那么严重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他预 料准会顾客盈门</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2318" y="1075765"/>
            <a:ext cx="10152529"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清代乾隆年间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儒林外史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两部长篇巨著问世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在此之前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中国小说史上虽 不乏讽刺之作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但却没有一部称得上讽刺小说的样板</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所以鲁迅对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儒林外史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的好评特多</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儒林外史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乃秉持公心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指时弊、机锋所向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尤在士林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其文蹙而能谐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婉而多讽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于是说 部中乃始有足称讽刺之书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中国小说史略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第二十三篇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儒林外史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在”四大奇书“之外</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另辟了一条蹊径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它不仅直接影响了晚清谴责小说的创作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也影响后来鲁迅的杂文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至于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的成就和影响就毋庸多言了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无论其思想性和艺术性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都是中国小说史和文学史上 的巅峰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也是世界文学中的名著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它的巨大成就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可视为中国古代长篇小说现实主义创作艺 术的光辉总结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三国演义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水浒传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西游记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在民间影响极大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儒林外史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 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的影响则在士大夫之间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尤其是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的读与讲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则早在士大夫中成了一种习尚和时 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开谈不说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读尽诗书也枉然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这说明在清代知识阶层中不仅有一股“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而且还把是否通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当成了衡量一个人学识高低的标准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尚未问世时 就有人评点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两百多年来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评论者无数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其研究者之多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研究成果之富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在中国小说史上是绝 无仅有的</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红楼梦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的研究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早已形成一种学派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红学”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而今已成为一门世界性的学 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这是中国的人骄傲</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7846" y="134471"/>
            <a:ext cx="10233212" cy="6248400"/>
          </a:xfrm>
          <a:prstGeom prst="rect">
            <a:avLst/>
          </a:prstGeom>
          <a:noFill/>
        </p:spPr>
        <p:txBody>
          <a:bodyPr wrap="square" rtlCol="0">
            <a:spAutoFit/>
          </a:bodyPr>
          <a:lstStyle/>
          <a:p>
            <a:endParaRPr lang="zh-CN" altLang="en-US" sz="2000" dirty="0" smtClean="0">
              <a:latin typeface="宋体" panose="02010600030101010101" pitchFamily="2" charset="-122"/>
              <a:ea typeface="宋体" panose="02010600030101010101" pitchFamily="2" charset="-122"/>
            </a:endParaRPr>
          </a:p>
          <a:p>
            <a:pPr algn="ctr"/>
            <a:r>
              <a:rPr lang="zh-CN" altLang="en-US" sz="2400" b="1" dirty="0" smtClean="0">
                <a:latin typeface="宋体" panose="02010600030101010101" pitchFamily="2" charset="-122"/>
                <a:ea typeface="宋体" panose="02010600030101010101" pitchFamily="2" charset="-122"/>
              </a:rPr>
              <a:t>三 </a:t>
            </a:r>
          </a:p>
          <a:p>
            <a:r>
              <a:rPr lang="zh-CN" altLang="en-US" sz="2000" dirty="0" smtClean="0">
                <a:latin typeface="宋体" panose="02010600030101010101" pitchFamily="2" charset="-122"/>
                <a:ea typeface="宋体" panose="02010600030101010101" pitchFamily="2" charset="-122"/>
              </a:rPr>
              <a:t>    如果我有神来之笔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一定会写出一部杜朗多代办所创业的史诗来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那将是一部既 滑稽又凄惨的史诗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充满泪水和欢笑</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为采办一批底货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杜朗多费了意想不到的力气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最初</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他想直截了当地行事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只在楼 道上、墙壁上、树干上和僻静的角落里贴一些方纸条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上写着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征求年轻丑女从事简单 劳动</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他等了一个星期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没有一个丑女登门应召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倒有二十五六个漂亮姑娘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哭哭啼啼地 来要求工作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她们面临要么挨饿、要么卖身的绝境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巴不得能找个正当职业以自救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 多很为难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他再三向她们说明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她们长得美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不符合他的要求</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但她们硬说自己丑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并且 认为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杜朗多说她们美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不是出于礼貌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就是出于恶意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今天</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她们既然不能出卖她们所 不具备的丑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那就出卖她们所具备的美吧</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面对这种后果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杜朗多懂得了只有美女才有勇气承认她们无中生有的丑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至于丑 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她们永远也不会找上门来承认自己的嘴过分得大</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眼出奇得小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不如到处张贴 广告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说明将对每位前来应征的丑女悬赏十个法郎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即使这样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我杜朗多也穷不了多少</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杜朗多放弃了贴广告的办法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他雇了六七个掮客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让他们在城里遍访丑女</a:t>
            </a:r>
            <a:r>
              <a:rPr lang="en-US" altLang="zh-CN" sz="2000" dirty="0" smtClean="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不过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杜朗多放弃了贴广告的办法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他雇了六七个掮客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让他们在城里遍访丑女</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这真是对巴黎丑女的一次全面的征募</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掮客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这些嗅觉灵敏的人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遇上了一项棘手的差 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他们根据征募对象的性格和处境对症下药</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如果对方急需用钱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他们就单刀直入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如果和一个绝不至于挨饿的姑娘打交道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那就得委婉一些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有的事对讲礼节的人是沉 重负担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但他们却视若等闲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比方说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走上去对一位妇女讲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你长得丑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我要按天 买你的丑</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00953" y="578223"/>
            <a:ext cx="10327341" cy="655564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在这场对顾影自叹的可怜姑娘的逐猎中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有多少令人难忘的插曲啊</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有时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掮客们 看到一个丑得十分理想的妇女在街上走过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他们一心要把她献给杜朗多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作为对主子的 报答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即使赴汤蹈火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也在所不辞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有些掮客甚至使出了极端的手段</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杜朗多每天上午接见和验收前一天采购到的货色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他身穿黄色睡衣</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头戴黑缎子 圆帽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四肢舒展地坐在安乐椅中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新招募来的妇女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由各自的掮客陪同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在他面前一个一 个地走过</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他身体后仰着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眨眼示意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像个业余爱好者一样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不时作出反感或者满意的表 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不慌不忙地猎取一个镜头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便凝神玩味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为了看得清楚些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让商品转一转身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 各个角度细细端详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有时他甚至站起身来</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摸摸头发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瞧瞧面孔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就像裁缝摸摸料子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杂货 商察看蜡烛和胡椒的质量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如果被检验的女子的丑确证无疑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相貌真的蠢笨而又迟钝</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杜朗多就拍手称快</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向掮客祝贺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甚至要同那丑女拥抱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但是对于丑得有特色的女子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 却存有戒心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如果她目光炯炯有神</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嘴角带着富有刺激性的微笑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他就皱皱眉头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喃喃地 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这种丑陋不堪的女人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虽然天生不会引起男人的爱慕</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却会激起男性的冲动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于是</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他便对掮客表示冷淡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对那女人说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等老了再来吧</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要成为判断丑的行家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要搜罗一批真正丑陋的女子而又不得罪前来应征的美丽姑娘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并非人们想象的那么轻而易举</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杜朗多表明他确有挑选丑女的天才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因为他表现出 自己对心理和情欲的理解是何等深刻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他认为主要问题在于外貌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他只录取令人望而 生厌的面孔</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以及呆若木鸡、冷若冰霜的面孔</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代办所终于人马齐全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可以向美貌女子们供应同她们的皮肤色泽和美的类型相适 应的丑女了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杜朗多便贴出如下广告</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71600" y="954741"/>
            <a:ext cx="9883588" cy="28956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注释：</a:t>
            </a: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选自</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文学名著精品赏析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外国古代文学卷</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中南大学出版社２００６年版</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smtClean="0">
                <a:latin typeface="宋体" panose="02010600030101010101" pitchFamily="2" charset="-122"/>
                <a:ea typeface="宋体" panose="02010600030101010101" pitchFamily="2" charset="-122"/>
              </a:rPr>
              <a:t>２</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埃米尔􀅰左拉</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１８４０</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１９０２年</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法国作家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自然主义创始人</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１８７２年成为职业作 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左拉是自然主义文学流派的领袖</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１９世纪后半期法国重要的批判现实主义作家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自 然主义文学理论的主要倡导者</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被视为１９世纪批判现实主义文学遗产的组成部分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其代 表作有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萌芽</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娜娜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卢贡－马卡尔家族</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等</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他强调深入体察社会</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大量掌握生活素材</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以科学实验方法从事文学创作</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按生物学定律描写人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无动于衷地记录现实生活的一切方 面</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所遵循的基本上还是现实主义的创作方法</a:t>
            </a:r>
            <a:r>
              <a:rPr lang="en-US" altLang="zh-CN" sz="2000" dirty="0" smtClean="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21976" y="941294"/>
            <a:ext cx="10004612" cy="4431983"/>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评析：</a:t>
            </a:r>
            <a:r>
              <a:rPr lang="en-US" altLang="zh-CN" sz="2000" dirty="0" smtClean="0">
                <a:latin typeface="宋体" panose="02010600030101010101" pitchFamily="2" charset="-122"/>
                <a:ea typeface="宋体" panose="02010600030101010101" pitchFamily="2" charset="-122"/>
              </a:rPr>
              <a:t>  </a:t>
            </a:r>
          </a:p>
          <a:p>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陪衬人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是左拉早期创作中的一篇优秀作品</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写于１８６５年</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小说主要讲述的是在商业之国的巴黎</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老工业家杜朗多突然异想天开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决定利用女人的 虚荣心</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来以丑做交易</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从中牟取利益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他以招工的形式费了很大劲征集起足够的丑女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办 起了“杜朗多陪衬人事务所”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向有姿色的女人出租丑女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有了这些丑女的陪衬</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她们才在人 前显得天姿国色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光彩夺目</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即便是相貌平平的女人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有了丑女的衬托</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也显得美丽无比</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丑女为她们增添了无限的魅力</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也激起了异性的爱欲</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可怜那些丑女</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在丧失了自己人格的 同时</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又忍受着百般的凌辱</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她们只有在夜里独自饮泣</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这篇作品与一般小说的写法不同</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它较少细节描写</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主要采用叙述加议论的写法来刻画 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作家把故事放在商品社会的现实背景之中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又运用巧妙的构思和艺术创造</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成功地塑 造了老资格的资本家杜朗多的形象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通过他的活动真实地写出了资本主义商品经济活动的 残酷性和资产阶级唯利是图的本性</a:t>
            </a:r>
            <a:r>
              <a:rPr lang="en-US" altLang="zh-CN" sz="2000" dirty="0" smtClean="0">
                <a:latin typeface="宋体" panose="02010600030101010101" pitchFamily="2" charset="-122"/>
                <a:ea typeface="宋体" panose="02010600030101010101" pitchFamily="2" charset="-122"/>
              </a:rPr>
              <a:t>.</a:t>
            </a:r>
          </a:p>
          <a:p>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29756</Words>
  <Application>Microsoft Office PowerPoint</Application>
  <PresentationFormat>自定义</PresentationFormat>
  <Paragraphs>500</Paragraphs>
  <Slides>93</Slides>
  <Notes>1</Notes>
  <HiddenSlides>0</HiddenSlides>
  <MMClips>0</MMClips>
  <ScaleCrop>false</ScaleCrop>
  <HeadingPairs>
    <vt:vector size="4" baseType="variant">
      <vt:variant>
        <vt:lpstr>主题</vt:lpstr>
      </vt:variant>
      <vt:variant>
        <vt:i4>3</vt:i4>
      </vt:variant>
      <vt:variant>
        <vt:lpstr>幻灯片标题</vt:lpstr>
      </vt:variant>
      <vt:variant>
        <vt:i4>93</vt:i4>
      </vt:variant>
    </vt:vector>
  </HeadingPairs>
  <TitlesOfParts>
    <vt:vector size="96" baseType="lpstr">
      <vt:lpstr>Office 主题​​</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75</cp:revision>
  <dcterms:created xsi:type="dcterms:W3CDTF">2017-07-23T09:05:00Z</dcterms:created>
  <dcterms:modified xsi:type="dcterms:W3CDTF">2017-08-31T07:57:09Z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