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86"/>
  </p:notesMasterIdLst>
  <p:handoutMasterIdLst>
    <p:handoutMasterId r:id="rId87"/>
  </p:handoutMasterIdLst>
  <p:sldIdLst>
    <p:sldId id="264" r:id="rId4"/>
    <p:sldId id="818" r:id="rId5"/>
    <p:sldId id="819" r:id="rId6"/>
    <p:sldId id="545" r:id="rId7"/>
    <p:sldId id="546" r:id="rId8"/>
    <p:sldId id="547" r:id="rId9"/>
    <p:sldId id="548" r:id="rId10"/>
    <p:sldId id="549" r:id="rId11"/>
    <p:sldId id="550" r:id="rId12"/>
    <p:sldId id="551" r:id="rId13"/>
    <p:sldId id="552" r:id="rId14"/>
    <p:sldId id="553" r:id="rId15"/>
    <p:sldId id="554" r:id="rId16"/>
    <p:sldId id="555" r:id="rId17"/>
    <p:sldId id="556" r:id="rId18"/>
    <p:sldId id="557" r:id="rId19"/>
    <p:sldId id="558" r:id="rId20"/>
    <p:sldId id="559" r:id="rId21"/>
    <p:sldId id="560" r:id="rId22"/>
    <p:sldId id="561" r:id="rId23"/>
    <p:sldId id="562" r:id="rId24"/>
    <p:sldId id="563" r:id="rId25"/>
    <p:sldId id="564" r:id="rId26"/>
    <p:sldId id="565" r:id="rId27"/>
    <p:sldId id="566" r:id="rId28"/>
    <p:sldId id="567" r:id="rId29"/>
    <p:sldId id="568" r:id="rId30"/>
    <p:sldId id="569" r:id="rId31"/>
    <p:sldId id="570" r:id="rId32"/>
    <p:sldId id="571" r:id="rId33"/>
    <p:sldId id="572" r:id="rId34"/>
    <p:sldId id="573" r:id="rId35"/>
    <p:sldId id="574" r:id="rId36"/>
    <p:sldId id="575" r:id="rId37"/>
    <p:sldId id="576" r:id="rId38"/>
    <p:sldId id="577" r:id="rId39"/>
    <p:sldId id="578" r:id="rId40"/>
    <p:sldId id="579" r:id="rId41"/>
    <p:sldId id="580" r:id="rId42"/>
    <p:sldId id="581" r:id="rId43"/>
    <p:sldId id="582" r:id="rId44"/>
    <p:sldId id="583" r:id="rId45"/>
    <p:sldId id="584" r:id="rId46"/>
    <p:sldId id="585" r:id="rId47"/>
    <p:sldId id="586" r:id="rId48"/>
    <p:sldId id="587" r:id="rId49"/>
    <p:sldId id="588" r:id="rId50"/>
    <p:sldId id="589" r:id="rId51"/>
    <p:sldId id="590" r:id="rId52"/>
    <p:sldId id="591" r:id="rId53"/>
    <p:sldId id="592" r:id="rId54"/>
    <p:sldId id="593" r:id="rId55"/>
    <p:sldId id="594" r:id="rId56"/>
    <p:sldId id="595" r:id="rId57"/>
    <p:sldId id="596" r:id="rId58"/>
    <p:sldId id="597" r:id="rId59"/>
    <p:sldId id="598" r:id="rId60"/>
    <p:sldId id="599" r:id="rId61"/>
    <p:sldId id="600" r:id="rId62"/>
    <p:sldId id="601" r:id="rId63"/>
    <p:sldId id="602" r:id="rId64"/>
    <p:sldId id="603" r:id="rId65"/>
    <p:sldId id="604" r:id="rId66"/>
    <p:sldId id="605" r:id="rId67"/>
    <p:sldId id="606" r:id="rId68"/>
    <p:sldId id="607" r:id="rId69"/>
    <p:sldId id="608" r:id="rId70"/>
    <p:sldId id="609" r:id="rId71"/>
    <p:sldId id="610" r:id="rId72"/>
    <p:sldId id="611" r:id="rId73"/>
    <p:sldId id="612" r:id="rId74"/>
    <p:sldId id="613" r:id="rId75"/>
    <p:sldId id="614" r:id="rId76"/>
    <p:sldId id="615" r:id="rId77"/>
    <p:sldId id="616" r:id="rId78"/>
    <p:sldId id="617" r:id="rId79"/>
    <p:sldId id="618" r:id="rId80"/>
    <p:sldId id="619" r:id="rId81"/>
    <p:sldId id="620" r:id="rId82"/>
    <p:sldId id="621" r:id="rId83"/>
    <p:sldId id="622" r:id="rId84"/>
    <p:sldId id="623" r:id="rId8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2" d="100"/>
          <a:sy n="82"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628648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283826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rPr>
              <a:t>3</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3"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rId3" action="ppaction://hlinksldjump"/>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 action="ppaction://noaction"/>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3460" y="739775"/>
            <a:ext cx="10179685" cy="4968240"/>
          </a:xfrm>
          <a:prstGeom prst="rect">
            <a:avLst/>
          </a:prstGeom>
          <a:noFill/>
        </p:spPr>
        <p:txBody>
          <a:bodyPr wrap="square" rtlCol="0">
            <a:spAutoFit/>
          </a:bodyPr>
          <a:lstStyle/>
          <a:p>
            <a:r>
              <a:rPr lang="en-US" altLang="zh-CN" sz="2000"/>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除新乐府运动之外,这一时期还另有一派诗人,这就是韩愈、孟郊、李贺等人.他们的诗 歌艺术比之白居易另有创造,自成一家.韩愈是著名的散文家,他善以文入诗,把新的语言</a:t>
            </a:r>
          </a:p>
          <a:p>
            <a:r>
              <a:rPr lang="zh-CN" altLang="en-US" sz="2000">
                <a:latin typeface="宋体" panose="02010600030101010101" pitchFamily="2" charset="-122"/>
                <a:ea typeface="宋体" panose="02010600030101010101" pitchFamily="2" charset="-122"/>
              </a:rPr>
              <a:t>风格、章法技巧带入了诗坛,扩大了诗的表现领域,但同时也带来以文为诗,讲才学,追求险 怪的风气.孟郊与贾岛都以“苦吟”而著名,追求奇险,苦思锤炼是他们的共同特点.刘禹锡 是一位有意创作民歌的诗人,他的许多«竹枝词»描写真实,很受人们喜爱.此外,他的律诗 和绝句也很有名.柳宗元的诗如他的散文一样,多抒发个人的悲愤和抑郁.他的山水诗情 致婉转,描绘简洁,处处显示出他清峻高洁的个性,如«江雪»就历来为人们所传诵.李贺在 诗歌的形象、意境、比喻上不走前人之路,拥有中唐独树一帜之风格,开辟了奇崛幽峭、浓丽 凄清的浪漫主义新天地.«苏小小墓»«梦天»等都是充分体现他的独特风格之作. </a:t>
            </a:r>
          </a:p>
          <a:p>
            <a:r>
              <a:rPr lang="zh-CN" altLang="en-US" sz="2000">
                <a:latin typeface="宋体" panose="02010600030101010101" pitchFamily="2" charset="-122"/>
                <a:ea typeface="宋体" panose="02010600030101010101" pitchFamily="2" charset="-122"/>
              </a:rPr>
              <a:t>    晚唐时期的诗歌感伤气氛浓厚,代表诗人是杜牧、李商隐.杜牧的诗以七言绝句见长, «江南春»«山行»«泊秦淮»«过华清宫»等是他的代表作.这些诗于清丽的辞采、鲜明的画面 中见俊朗的才思.李商隐以爱情诗见长.他的七律学杜甫,用典精巧,对偶工整,如«马嵬» 就很有代表性;他的七言绝句也十分有功力,«夜雨寄北»«嫦娥»等是他七言绝句中的名作. </a:t>
            </a:r>
          </a:p>
          <a:p>
            <a:r>
              <a:rPr lang="zh-CN" altLang="en-US" sz="2000">
                <a:latin typeface="宋体" panose="02010600030101010101" pitchFamily="2" charset="-122"/>
                <a:ea typeface="宋体" panose="02010600030101010101" pitchFamily="2" charset="-122"/>
              </a:rPr>
              <a:t>     晚唐后期,出现了一批继承中唐新乐府精神的现实主义诗人,代表人物有皮日休、聂夷 中、杜荀鹤.他们的诗锋芒毕露,直指时弊.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3475" y="679450"/>
            <a:ext cx="10135870" cy="4114800"/>
          </a:xfrm>
          <a:prstGeom prst="rect">
            <a:avLst/>
          </a:prstGeom>
          <a:noFill/>
        </p:spPr>
        <p:txBody>
          <a:bodyPr wrap="square" rtlCol="0">
            <a:spAutoFit/>
          </a:bodyPr>
          <a:lstStyle/>
          <a:p>
            <a:r>
              <a:rPr lang="zh-CN" altLang="en-US" sz="2400">
                <a:latin typeface="宋体" panose="02010600030101010101" pitchFamily="2" charset="-122"/>
                <a:ea typeface="宋体" panose="02010600030101010101" pitchFamily="2" charset="-122"/>
              </a:rPr>
              <a:t>４． 诗歌风格的新变</a:t>
            </a:r>
            <a:r>
              <a:rPr lang="zh-CN" altLang="en-US" sz="20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     诗发展到宋代已不似唐代那般辉煌灿烂,但却自有它独特的风格,即抒情成分减少,叙 述、议论的成分增多,重视描摹刻画,大量采用散文句法,使诗同音乐关系疏远. 最能体现宋诗特色的是苏轼和黄庭坚的诗.黄庭坚诗风奇特拗崛,在当时影响大于苏 轼,他与陈师道一起开创了宋代影响最大的“江西诗派”.宋初的梅尧臣、苏舜钦并称“苏 梅”,为奠定宋诗基础之人.欧阳修、王安石的诗对扫荡西昆体的浮艳之风起过很大的作用. 国难深重的南宋时期,诗作常充满忧郁、激愤之情.陆游是南宋时期的代表人物.与他同时 代的还有以“田园杂兴”诗而出名的范成大和以写景说理而自具面目的杨万里.文天祥是南 宋最后一位大诗人,高扬着宁死不屈的民族精神的«过零丁洋»是他的代表作. 源于唐代的词,鼎盛于宋代.唐末的温庭筠第一个专力作词.他的词,辞藻华丽,多写 妇女的离别相思之情,被后人称为“花间派”.南唐后主李煜在词的发展史上占有较高的历 史地位.他后期的词艺术成就很高,«虞美人»«浪淘沙»等用贴切的比喻将感情形象化,语言 接近口语,却运用得珠圆玉润.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1865" y="558165"/>
            <a:ext cx="10467340" cy="5882640"/>
          </a:xfrm>
          <a:prstGeom prst="rect">
            <a:avLst/>
          </a:prstGeom>
          <a:noFill/>
        </p:spPr>
        <p:txBody>
          <a:bodyPr wrap="square" rtlCol="0">
            <a:spAutoFit/>
          </a:bodyPr>
          <a:lstStyle/>
          <a:p>
            <a:r>
              <a:rPr lang="en-US" altLang="zh-CN" sz="2000"/>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宋初的词人像晏殊、欧阳修都有出色的作品,但依然没有脱离花间派的影响.到了柳 永,开始创作长调的慢词,自此词的规模发生了显著的变化.到了苏轼,词的题材又得以进 一步发展,怀古伤今的内容进入了他的词作之中.与苏轼同时代的秦观和周邦彦也是非常 出色的词人.秦观善作小令,通过抒情写景传达伤感情绪的«浣溪沙»«踏莎行»«鹊桥仙»等 是他的代表作.周邦彦不仅写词且善作曲,他创造了不少新调,对词的发展贡献很大.他的 词深受柳永影响,声律严整、适于歌唱、字句精巧、刻画细致,代表作有«过秦楼»«满庭芳»«兰 陵王»«六丑»等.在两宋词坛上,女词人李清照以其独树一帜的风格,占有相当重要的一席 之地.</a:t>
            </a:r>
          </a:p>
          <a:p>
            <a:r>
              <a:rPr lang="zh-CN" altLang="en-US" sz="2000">
                <a:latin typeface="宋体" panose="02010600030101010101" pitchFamily="2" charset="-122"/>
                <a:ea typeface="宋体" panose="02010600030101010101" pitchFamily="2" charset="-122"/>
              </a:rPr>
              <a:t>     南宋初年,面临国破家亡的危局,诗词作品多表现作家们的爱国之情,辛弃疾被誉为爱 国词人,他是这一时期的代表人物.受辛弃疾的词影响,陈亮、刘过、刘克庄、刘辰翁等人形 成了南宋中叶以后声势最大的爱国词派. </a:t>
            </a:r>
          </a:p>
          <a:p>
            <a:r>
              <a:rPr lang="zh-CN" altLang="en-US" sz="2000">
                <a:latin typeface="宋体" panose="02010600030101010101" pitchFamily="2" charset="-122"/>
                <a:ea typeface="宋体" panose="02010600030101010101" pitchFamily="2" charset="-122"/>
              </a:rPr>
              <a:t>    南宋后期的词人姜夔最为著名.姜夔的词绝大多数是记游咏物之作.在他的词作中, 更多的是慨叹身世的飘零和情场的失意,较有代表性的作品是«长亭怨慢».他的词沿袭了 周邦彦的风格,注意修辞琢句和声律,但内容欠充实. </a:t>
            </a:r>
          </a:p>
          <a:p>
            <a:r>
              <a:rPr lang="zh-CN" altLang="en-US" sz="2000">
                <a:latin typeface="宋体" panose="02010600030101010101" pitchFamily="2" charset="-122"/>
                <a:ea typeface="宋体" panose="02010600030101010101" pitchFamily="2" charset="-122"/>
              </a:rPr>
              <a:t>    词在南宋已达高峰,元代散曲流行,诗词乃退居其后. </a:t>
            </a:r>
          </a:p>
          <a:p>
            <a:r>
              <a:rPr lang="zh-CN" altLang="en-US" sz="2000">
                <a:latin typeface="宋体" panose="02010600030101010101" pitchFamily="2" charset="-122"/>
                <a:ea typeface="宋体" panose="02010600030101010101" pitchFamily="2" charset="-122"/>
              </a:rPr>
              <a:t>    明代诗歌是在拟古与反拟古的反反复复中前行的,没有杰出的作品和诗人出现. </a:t>
            </a:r>
          </a:p>
          <a:p>
            <a:r>
              <a:rPr lang="zh-CN" altLang="en-US" sz="2000">
                <a:latin typeface="宋体" panose="02010600030101010101" pitchFamily="2" charset="-122"/>
                <a:ea typeface="宋体" panose="02010600030101010101" pitchFamily="2" charset="-122"/>
              </a:rPr>
              <a:t>    清代诗词流派众多,但大多数作家均未摆脱拟古主义和形式主义的套子,难有超出前人 之处.清末龚自珍以其先进的思想,打破了清中叶以来诗坛的沉寂,领近代文学史风气之 先.他的诗常着眼于社会、历史和政治的观点来揭露现实,使诗成为现实社会的批判工具. 后来的黄遵宪、康有为、梁启超等新诗派更是将诗歌直接用作资产阶级改良运动的宣传 载体.</a:t>
            </a:r>
            <a:r>
              <a:rPr lang="zh-CN" altLang="en-US" sz="200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1695" y="724535"/>
            <a:ext cx="10301605" cy="38100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５． 走向现代之路———中国现当代新诗 </a:t>
            </a:r>
          </a:p>
          <a:p>
            <a:r>
              <a:rPr lang="zh-CN" altLang="en-US" sz="2000">
                <a:latin typeface="宋体" panose="02010600030101010101" pitchFamily="2" charset="-122"/>
                <a:ea typeface="宋体" panose="02010600030101010101" pitchFamily="2" charset="-122"/>
              </a:rPr>
              <a:t>     “五四”文学革命中,中国的现代文学诞生了.１９１７年胡适首先在«新青年»上发表了白话诗８首,并提出“诗体大解放”的主张,倡导不拘格律、不拘平仄、不拘长短的“胡适之体”诗.在新诗诞生过程中,刘半农、刘大白、康白情、俞平伯是创作主力.经过他们的努力,新 诗形成了没有一定格律,不拘泥于音韵,不讲雕琢,不尚典雅,只求质朴,以白话入行的基本 共性.最早出版的新诗集有胡适的«尝试集»、俞平伯的«冬夜»、康白情的«草儿»和郭沫若的 «女神». </a:t>
            </a:r>
          </a:p>
          <a:p>
            <a:r>
              <a:rPr lang="zh-CN" altLang="en-US" sz="2000">
                <a:latin typeface="宋体" panose="02010600030101010101" pitchFamily="2" charset="-122"/>
                <a:ea typeface="宋体" panose="02010600030101010101" pitchFamily="2" charset="-122"/>
              </a:rPr>
              <a:t>     郭沫若的«女神»带着狂飙突进的“五四”时代精神,带着不同于其他白话诗的鲜明艺术性,为新诗奠定了浪漫主义的基础.«女神»也是新诗真正取代旧诗的标志.它成功地创造、 运用了自由体形式,将新诗推向新的水平. </a:t>
            </a:r>
          </a:p>
          <a:p>
            <a:r>
              <a:rPr lang="zh-CN" altLang="en-US" sz="2000">
                <a:latin typeface="宋体" panose="02010600030101010101" pitchFamily="2" charset="-122"/>
                <a:ea typeface="宋体" panose="02010600030101010101" pitchFamily="2" charset="-122"/>
              </a:rPr>
              <a:t>    经过开辟阶段,新诗形成了以自由体为主,同时兼有新格律诗、象征派诗的较为完善的 形态.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7755" y="724535"/>
            <a:ext cx="10015220" cy="49682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文学研究会的作家们创作了大量的自由体诗,他们的诗多以抒情为主,表现了觉醒后的 小资产阶级知识分子的追求与苦闷,其中朱自清的成就较为突出.他的诗突出地表现了积 极进取的精神,如«光明»一诗表达了作者不靠施舍、踏实求索的愿望.还有«匆匆»«自从» «毁灭»等诗都表现了历经坎坷与幻灭,追求理想之心不渝的坚韧.文学研究会中自成一家 的冰心,受泰戈尔«飞鸟集»的影响,创作出版了«繁星»«春水»两部诗集.她的这些诗都被称 作“繁星体”.她的“繁星体”诗多表现母爱、童真和自然之情,满蕴温柔、忧愁之风. </a:t>
            </a:r>
          </a:p>
          <a:p>
            <a:r>
              <a:rPr lang="zh-CN" altLang="en-US" sz="2000">
                <a:latin typeface="宋体" panose="02010600030101010101" pitchFamily="2" charset="-122"/>
                <a:ea typeface="宋体" panose="02010600030101010101" pitchFamily="2" charset="-122"/>
              </a:rPr>
              <a:t>     怒吼的诗指的是瞿秋白和蒋光赤等共产党员作家的政治抒情诗,其中蒋光赤的诗最多. 他的诗中具有鲜明的社会主义色彩,如«太平洋中的恶象»«中国劳动歌»«哭列宁»等诗一扫 当时许多新诗中的缠绵悱恻之调,充满了阳刚之音,但他的政治抒情诗存在内容较空泛的弊病. </a:t>
            </a:r>
          </a:p>
          <a:p>
            <a:r>
              <a:rPr lang="zh-CN" altLang="en-US" sz="2000">
                <a:latin typeface="宋体" panose="02010600030101010101" pitchFamily="2" charset="-122"/>
                <a:ea typeface="宋体" panose="02010600030101010101" pitchFamily="2" charset="-122"/>
              </a:rPr>
              <a:t>     在新诗创作中,爱情诗这一领域当属湖畔诗社的诗最为引人注目,汪静之、应修人、潘漠 华和冯雪峰是其中的主力.他们的诗中所描写的爱情大胆而袒露,其间所显现出的质朴、单 纯的美是最打动人的地方. </a:t>
            </a:r>
          </a:p>
          <a:p>
            <a:r>
              <a:rPr lang="zh-CN" altLang="en-US" sz="2000">
                <a:latin typeface="宋体" panose="02010600030101010101" pitchFamily="2" charset="-122"/>
                <a:ea typeface="宋体" panose="02010600030101010101" pitchFamily="2" charset="-122"/>
              </a:rPr>
              <a:t>     写自由体诗的冯至也是比较有成就的诗人.他的诗既写爱情,也写亲情和友情,出版的有«昨日之歌»«北游及其他»等诗集.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910" y="860425"/>
            <a:ext cx="10015220" cy="52730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提倡格律诗的是新月派.闻一多为格律诗理论做出了很大贡献.为建设新格律诗,闻 一多提出建设诗歌的音乐美、绘画美、建筑美,并为此进行了艰苦的创作实践.闻一多有两 部诗集«红烛»和«死水».在他的作品中,爱国主义情感贯穿始终.此外,他的诗还表现了 “五四”时期积极向上,进取追求的精神风貌.他的艺术表现方法是浪漫主义的.他常选择 某一形象来托物寄情.他善用贴切的比喻以增强诗的形象性和艺术感染力.他的诗具有他 所提出的音乐美、绘画美、建筑美,这一特点对整个格律派产生重大影响.徐志摩是新月社 的另一重要诗人.他的诗主要表达对光明的追求、对理想的希冀、对现实的不满.表现个性 解放、追求爱情的诗在徐志摩的创作中占有重要地位.他的诗风婉约,文字清爽、明净,感情 渲染浓烈、真挚,气氛柔婉、轻盈,表现手法讲究而多变.他的诗多收于«志摩的诗»«翡冷翠 的一夜»«猛虎集»«云游»等诗集中. </a:t>
            </a:r>
          </a:p>
          <a:p>
            <a:r>
              <a:rPr lang="zh-CN" altLang="en-US" sz="2000">
                <a:latin typeface="宋体" panose="02010600030101010101" pitchFamily="2" charset="-122"/>
                <a:ea typeface="宋体" panose="02010600030101010101" pitchFamily="2" charset="-122"/>
              </a:rPr>
              <a:t>         几乎在新月派活跃的同时,象征派的诗也出现在中国的诗坛上.象征派的诗既不真实 描写,也不直抒胸臆,而是常采用不同于常态的联想、隐喻、幻觉、暗示等手段制造朦胧、神秘 的色彩.李金发是象征派的代表人物,著有«微雨»«为幸福而歌»等诗集.他的诗反映了“五 四”之后一些知识分子面临茫然的前途时而产生的悲观情绪.李金发被人称为“诗怪”,是因 其诗怪诞,可读性较差,但他的诗也有许多成功之处,如诗中大量形象鲜明的比喻、形象化的 语言、表现强烈的感觉等皆为许多人所不及.其他成绩较为突出的象征派诗人还有王独清、 穆木天和冯乃超.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995" y="694055"/>
            <a:ext cx="10166350" cy="398780"/>
          </a:xfrm>
          <a:prstGeom prst="rect">
            <a:avLst/>
          </a:prstGeom>
          <a:noFill/>
        </p:spPr>
        <p:txBody>
          <a:bodyPr wrap="square" rtlCol="0">
            <a:spAutoFit/>
          </a:bodyPr>
          <a:lstStyle/>
          <a:p>
            <a:endParaRPr lang="zh-CN" altLang="en-US" sz="2000"/>
          </a:p>
        </p:txBody>
      </p:sp>
      <p:sp>
        <p:nvSpPr>
          <p:cNvPr id="3" name="文本框 2"/>
          <p:cNvSpPr txBox="1"/>
          <p:nvPr/>
        </p:nvSpPr>
        <p:spPr>
          <a:xfrm>
            <a:off x="937260" y="618490"/>
            <a:ext cx="10481945" cy="58826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２０世纪３０年代的左翼诗派以高昂的战斗激情领诗坛一派风骚.殷夫是重要的政治抒 情诗人.他的诗热情颂扬无产阶级革命,生动描绘工人运动的战斗场面.因为有实际斗争 经验,所以他的诗感情充沛而真挚又不流于空泛,艺术风格朴实、粗犷,代表作品有«血字» « １９２９年的５月１日»«我们的诗»等.左翼诗派的重要代表团体是中国诗歌会.他们的艺术 主张是诗歌大众化,倡导诗歌面向下层人民,歌唱抗日救亡运动,代表诗人是浦风. </a:t>
            </a:r>
          </a:p>
          <a:p>
            <a:r>
              <a:rPr lang="zh-CN" altLang="en-US" sz="2000">
                <a:latin typeface="宋体" panose="02010600030101010101" pitchFamily="2" charset="-122"/>
                <a:ea typeface="宋体" panose="02010600030101010101" pitchFamily="2" charset="-122"/>
              </a:rPr>
              <a:t>      新月派之后,描写人们在现代生活中的情绪的现代诗派兴起,戴望舒是现代诗派的主要 诗人.他因１９２８年发表的«雨巷»一诗而获“雨巷诗人”的美名,曾出版过«我的记忆»«望舒 草»等诗集.这些诗作集中表现了知识分子在大革命失败后的幻灭感和孤独感.他的诗大 量采用象征意象,但因贴近主观情绪,诗意虽曲折、朦胧但并不过于晦涩.他常用的譬喻也 新鲜而贴切.富于节奏感是他的诗的另一特色. </a:t>
            </a:r>
          </a:p>
          <a:p>
            <a:r>
              <a:rPr lang="zh-CN" altLang="en-US" sz="2000">
                <a:latin typeface="宋体" panose="02010600030101010101" pitchFamily="2" charset="-122"/>
                <a:ea typeface="宋体" panose="02010600030101010101" pitchFamily="2" charset="-122"/>
              </a:rPr>
              <a:t>     抗战后诗坛上最重要的诗派是七月派.七月派的重要诗人是胡风、艾青、田间、亦门、鲁 藜、邹荻帆等.在他们的创作中,政治抒情诗占有很大比重,内容多充满爱国主义激情,呼唤人们的抗敌斗志.七月派在艺术上注重以炽烈的激情去撞击人们的心灵,而不讲究文学的 雕琢、修辞.质朴、粗犷、奔放是七月诗人共有的艺术特色. </a:t>
            </a:r>
          </a:p>
          <a:p>
            <a:r>
              <a:rPr lang="zh-CN" altLang="en-US" sz="2000">
                <a:latin typeface="宋体" panose="02010600030101010101" pitchFamily="2" charset="-122"/>
                <a:ea typeface="宋体" panose="02010600030101010101" pitchFamily="2" charset="-122"/>
              </a:rPr>
              <a:t>    ２０世纪４０年代后半期,被后来称为民歌体的新诗在解放区农村成熟了.民歌体新诗的 突出成就表现在李季与阮章竞的叙事诗中. </a:t>
            </a:r>
          </a:p>
          <a:p>
            <a:r>
              <a:rPr lang="zh-CN" altLang="en-US" sz="2000">
                <a:latin typeface="宋体" panose="02010600030101010101" pitchFamily="2" charset="-122"/>
                <a:ea typeface="宋体" panose="02010600030101010101" pitchFamily="2" charset="-122"/>
              </a:rPr>
              <a:t>     马凡陀是袁水拍在２０世纪４０年代中期发表讽刺诗的笔名.他在这一时期的诗结集为 «马凡陀的山歌»,这是当时国统区最有影响的政治讽刺诗集.它多以市民熟悉的民谣、小调 写成,轻松、诙谐而又锐利、泼辣,锋利的笔锋扫荡了末日社会的各个角落.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7755" y="694055"/>
            <a:ext cx="10195560" cy="43586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１９４９年新中国成立后,诗歌进入新的发展阶段,新题材、新主题伴随着新生活应运而 生.诗人们满怀激情抒写了一首首新时代的颂歌.同时,新的社会也造就出一批诗坛新人、 新作.他们是邵燕祥和他的«歌唱北京城»«到远方去»,森林诗人傅仇和他的«伐木者»,严阵 的«老张的手»,未央的«祖国,我回来了»,李瑛的«军帽下的眼睛»,公刘的«边城短歌»和«黎 明的城»,顾工的«喜马拉雅山下»等.此外,诗歌形式有所创新,吸取民歌营养的信天游、接受外来影响的阶梯式、新格律诗等形式相继出现. </a:t>
            </a:r>
          </a:p>
          <a:p>
            <a:r>
              <a:rPr lang="zh-CN" altLang="en-US" sz="2000">
                <a:latin typeface="宋体" panose="02010600030101010101" pitchFamily="2" charset="-122"/>
                <a:ea typeface="宋体" panose="02010600030101010101" pitchFamily="2" charset="-122"/>
              </a:rPr>
              <a:t>     ２０世纪５０年代末６０年代初,诗歌兴起了新民歌运动,发展了传统民歌.政治抒情诗以独立的艺术形式在６０年代出现,郭小川、贺敬之是当时两位优秀的政治抒情诗人.这一时 期诗歌创作的另一突出成就是长篇叙事诗的丰收.郭小川的«深深的山谷»«将军三部曲»以 新颖的形式和深邃的思想享誉诗坛,李季的«杨高传»、闻捷的«复仇的火焰»、韩起祥的«翻身 记»、王致远的«胡桃坡»、臧克家的«李大钊»、田间的«赶车传»等也都别具特色. </a:t>
            </a:r>
          </a:p>
          <a:p>
            <a:r>
              <a:rPr lang="zh-CN" altLang="en-US" sz="2000">
                <a:latin typeface="宋体" panose="02010600030101010101" pitchFamily="2" charset="-122"/>
                <a:ea typeface="宋体" panose="02010600030101010101" pitchFamily="2" charset="-122"/>
              </a:rPr>
              <a:t>     这一时期的诗歌创作在取得成绩的同时也存在着题材、主题、形式、风格不够丰富的 缺点.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910" y="739775"/>
            <a:ext cx="9909175" cy="19202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新时期以来,沉寂十载的诗坛呈现出百花齐放的新景象.诗歌在表现手法上,得以古今 中外广泛借鉴,形式则更趋于松散的自由体,风格千姿百态.新时期初期,欢呼胜利、反思历 史的诗歌继承了现实主义的传统,并使之继续发展.与此同时,一批青年诗人,如舒婷、顾 城、江河等在２０世纪７０年代末及８０年代初快速成长起来.他们的诗通常表现出一种晦涩 的、不同于寻常的复杂情绪,人们谓之“朦胧诗”. </a:t>
            </a:r>
          </a:p>
          <a:p>
            <a:r>
              <a:rPr lang="zh-CN" altLang="en-US" sz="2000">
                <a:latin typeface="宋体" panose="02010600030101010101" pitchFamily="2" charset="-122"/>
                <a:ea typeface="宋体" panose="02010600030101010101" pitchFamily="2" charset="-122"/>
              </a:rPr>
              <a:t>    ２０世纪８０年代中后期以后,诗坛又出现了自称为“第三代诗人”的现代派潮流.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2190" y="724535"/>
            <a:ext cx="9954895" cy="539496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二、 外国诗歌概述 </a:t>
            </a:r>
          </a:p>
          <a:p>
            <a:pPr algn="l"/>
            <a:r>
              <a:rPr lang="zh-CN" altLang="en-US" sz="2000">
                <a:latin typeface="宋体" panose="02010600030101010101" pitchFamily="2" charset="-122"/>
                <a:ea typeface="宋体" panose="02010600030101010101" pitchFamily="2" charset="-122"/>
              </a:rPr>
              <a:t>    外国诗歌尤其是欧美诗歌的发展历程大致经历了六个阶段:第一阶段是古希腊、罗马时 期,此阶段有着鲜明的人本色彩和命运观念,现实主义与浪漫主义并存,文学作品种类繁多 且具有开创性.此时期的代表作是«荷马史诗».第二阶段即中世纪圣经诗歌时代,此时市 民诗歌逐渐兴起,到中世纪的末期,欧洲出了但丁、乔叟、维庸三大诗人.此阶段先后经历了 英雄史诗、骑士诗歌和吟游诗人的时代,其中英雄史诗可分为前期英雄史诗和后期英雄史 诗.前期英雄史诗是氏族社会末期各部落的民间集体创作,后期英雄史诗是封建国家逐渐形成和封建制度发展以后的产物.其中心主题是爱国主义和英雄主义,代表作品有日耳曼 族的«贝奥武甫»、法国的«罗兰之歌»和但丁的«神曲»(三部曲). </a:t>
            </a:r>
          </a:p>
          <a:p>
            <a:pPr algn="l"/>
            <a:r>
              <a:rPr lang="zh-CN" altLang="en-US" sz="2000">
                <a:latin typeface="宋体" panose="02010600030101010101" pitchFamily="2" charset="-122"/>
                <a:ea typeface="宋体" panose="02010600030101010101" pitchFamily="2" charset="-122"/>
              </a:rPr>
              <a:t>   第三阶段即文艺复兴时期,这一时期人文主义大行其道,人文主义者主张一切以“人”为 本来反对神的权威,用个性解放反对禁欲主义,用理性反对蒙昧主义.在诗体上,抒情诗大 大繁荣,十四行诗成了欧洲重要的诗体.此时出现的伟大诗人有英国的莎士比亚、意大利的 彼得拉克等,彼得拉克的«诗集»包括了３６６首十四行诗和抒情短诗,莎士比亚有两部长诗和 １５４首十四行诗,这些诗人的诗作对于诗歌艺术的发展产生了不可低估的重要影响.第四 阶段发生在古典主义时期,所谓古典主义是指１７世纪流行在西欧,特别是法国的一种文学 思潮,因为它在文艺理论和创作实践上以古希腊、罗马文学为典范而被称为“古典主义”,此 时期的代表诗人兼理论家是布瓦洛、贺拉斯.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8166838" y="-181905"/>
            <a:ext cx="5521325" cy="5905500"/>
          </a:xfrm>
          <a:prstGeom prst="rect">
            <a:avLst/>
          </a:prstGeom>
          <a:noFill/>
          <a:ln w="9525">
            <a:noFill/>
          </a:ln>
        </p:spPr>
      </p:pic>
      <p:grpSp>
        <p:nvGrpSpPr>
          <p:cNvPr id="9" name="组合 8"/>
          <p:cNvGrpSpPr/>
          <p:nvPr/>
        </p:nvGrpSpPr>
        <p:grpSpPr>
          <a:xfrm>
            <a:off x="560589" y="1003096"/>
            <a:ext cx="6358014" cy="5471276"/>
            <a:chOff x="960526" y="866531"/>
            <a:chExt cx="5608838" cy="5471276"/>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第二节  经典</a:t>
                </a:r>
                <a:r>
                  <a:rPr lang="zh-CN" altLang="en-US" sz="4400" b="1" dirty="0">
                    <a:solidFill>
                      <a:srgbClr val="000000"/>
                    </a:solidFill>
                    <a:latin typeface="楷体" panose="02010609060101010101" pitchFamily="1" charset="-122"/>
                    <a:ea typeface="楷体" panose="02010609060101010101" pitchFamily="1" charset="-122"/>
                  </a:rPr>
                  <a:t>选粹</a:t>
                </a:r>
                <a:endParaRPr kumimoji="0" lang="zh-CN" altLang="en-US"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1650329" y="2367489"/>
              <a:ext cx="4671636" cy="3970318"/>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论语</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关</a:t>
              </a:r>
              <a:r>
                <a:rPr lang="zh-CN" altLang="en-US" sz="3600" dirty="0">
                  <a:solidFill>
                    <a:srgbClr val="000000"/>
                  </a:solidFill>
                  <a:latin typeface="楷体" panose="02010609060101010101" pitchFamily="1" charset="-122"/>
                  <a:ea typeface="楷体" panose="02010609060101010101" pitchFamily="1" charset="-122"/>
                </a:rPr>
                <a:t>雎</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七月</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西北有高楼</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美女篇</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赠秀才入军</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a:solidFill>
                  <a:srgbClr val="000000"/>
                </a:solidFill>
                <a:latin typeface="楷体" panose="02010609060101010101" pitchFamily="1" charset="-122"/>
                <a:ea typeface="楷体" panose="02010609060101010101" pitchFamily="1" charset="-122"/>
              </a:endParaRPr>
            </a:p>
          </p:txBody>
        </p:sp>
      </p:grpSp>
      <p:sp>
        <p:nvSpPr>
          <p:cNvPr id="2" name="文本框 1"/>
          <p:cNvSpPr txBox="1"/>
          <p:nvPr/>
        </p:nvSpPr>
        <p:spPr>
          <a:xfrm>
            <a:off x="10534584" y="246265"/>
            <a:ext cx="1713230" cy="2346960"/>
          </a:xfrm>
          <a:prstGeom prst="rect">
            <a:avLst/>
          </a:prstGeom>
          <a:noFill/>
        </p:spPr>
        <p:txBody>
          <a:bodyPr wrap="none" rtlCol="0">
            <a:spAutoFit/>
          </a:bodyPr>
          <a:lstStyle/>
          <a:p>
            <a:r>
              <a:rPr lang="zh-CN" altLang="en-US" sz="8800" b="1" dirty="0">
                <a:solidFill>
                  <a:schemeClr val="bg1"/>
                </a:solidFill>
                <a:latin typeface="楷体" panose="02010609060101010101" pitchFamily="1" charset="-122"/>
                <a:ea typeface="楷体" panose="02010609060101010101" pitchFamily="1" charset="-122"/>
              </a:rPr>
              <a:t>三</a:t>
            </a:r>
          </a:p>
          <a:p>
            <a:r>
              <a:rPr lang="zh-CN" altLang="en-US" sz="6000" b="1" dirty="0">
                <a:solidFill>
                  <a:schemeClr val="bg1"/>
                </a:solidFill>
                <a:latin typeface="楷体" panose="02010609060101010101" pitchFamily="1" charset="-122"/>
                <a:ea typeface="楷体" panose="02010609060101010101" pitchFamily="1" charset="-122"/>
              </a:rPr>
              <a:t>诗歌</a:t>
            </a:r>
          </a:p>
        </p:txBody>
      </p:sp>
      <p:sp>
        <p:nvSpPr>
          <p:cNvPr id="3" name="矩形 2"/>
          <p:cNvSpPr/>
          <p:nvPr/>
        </p:nvSpPr>
        <p:spPr>
          <a:xfrm>
            <a:off x="1342529" y="766621"/>
            <a:ext cx="4942379" cy="769441"/>
          </a:xfrm>
          <a:prstGeom prst="rect">
            <a:avLst/>
          </a:prstGeom>
        </p:spPr>
        <p:txBody>
          <a:bodyPr wrap="none">
            <a:spAutoFit/>
          </a:bodyPr>
          <a:lstStyle/>
          <a:p>
            <a:r>
              <a:rPr lang="zh-CN" altLang="en-US" dirty="0"/>
              <a:t>　</a:t>
            </a:r>
            <a:r>
              <a:rPr lang="zh-CN" altLang="en-US" sz="4400" b="1" dirty="0" smtClean="0">
                <a:latin typeface="楷体" panose="02010609060101010101" pitchFamily="1" charset="-122"/>
                <a:ea typeface="楷体" panose="02010609060101010101" pitchFamily="1" charset="-122"/>
              </a:rPr>
              <a:t>第一节　诗歌鉴赏</a:t>
            </a:r>
            <a:endParaRPr lang="zh-CN" altLang="en-US" sz="4800" b="1" dirty="0">
              <a:latin typeface="楷体" panose="02010609060101010101" pitchFamily="1" charset="-122"/>
              <a:ea typeface="楷体" panose="02010609060101010101" pitchFamily="1" charset="-122"/>
            </a:endParaRPr>
          </a:p>
        </p:txBody>
      </p:sp>
      <p:sp>
        <p:nvSpPr>
          <p:cNvPr id="12" name="TextBox 2"/>
          <p:cNvSpPr txBox="1"/>
          <p:nvPr/>
        </p:nvSpPr>
        <p:spPr>
          <a:xfrm>
            <a:off x="5238578" y="2593633"/>
            <a:ext cx="5295629" cy="3416320"/>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赠秀才入军</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登池上楼</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黄鹤楼</a:t>
            </a:r>
            <a:r>
              <a:rPr lang="en-US" altLang="zh-CN" sz="3600" dirty="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客至</a:t>
            </a:r>
            <a:r>
              <a:rPr lang="en-US" altLang="zh-CN" sz="3600" dirty="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凉州曲</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从军行</a:t>
            </a:r>
            <a:r>
              <a:rPr lang="en-US" altLang="zh-CN" sz="3600" dirty="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a:solidFill>
                <a:srgbClr val="000000"/>
              </a:solidFill>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995" y="890905"/>
            <a:ext cx="9939655" cy="3139440"/>
          </a:xfrm>
          <a:prstGeom prst="rect">
            <a:avLst/>
          </a:prstGeom>
          <a:noFill/>
        </p:spPr>
        <p:txBody>
          <a:bodyPr wrap="square" rtlCol="0">
            <a:spAutoFit/>
          </a:bodyPr>
          <a:lstStyle/>
          <a:p>
            <a:r>
              <a:rPr lang="en-US" altLang="zh-CN" sz="2000"/>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浪漫主义是欧美诗歌第五阶段,这是一个规模空前的运动.它在短暂时期内席卷欧洲, 推向世界,其来势之猛、范围之广,都是没有先例的.浪漫主义诗歌创作的特征可以有种种 归纳,但最基本的特征是:思想情感上为“自我意识的觉醒”“重情感”“重想象”和“返回自 然”,在艺术效果上追求异国情调、偏好运用对比和夸张手法等.此阶段诗歌群星璀璨,俊采 风流:德国有歌德;英国有布莱克、彭斯,有湖畔派华兹华斯、柯勒律治、骚塞及雪莱、拜伦、济 慈三个少年天才;法国有雨果;俄国有普希金;美国有惠特曼;匈牙利有裴多菲等.欧美诗歌 发展历程的第六阶段流派纷呈,有唯美主义、象征主义、意象派超现实主义、先锋派各种风 格,各种风格式样推陈出新,不断浇灌着诗歌的丰饶田地.其代表诗人诗作有马拉美的«牧 神的午后»、叶芝的«驶向拜占庭»、庞德的«地铁车站»、 T·S·艾略特的«荒原»等.</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36625" y="588645"/>
            <a:ext cx="10619740" cy="5882640"/>
          </a:xfrm>
          <a:prstGeom prst="rect">
            <a:avLst/>
          </a:prstGeom>
          <a:noFill/>
        </p:spPr>
        <p:txBody>
          <a:bodyPr wrap="square" rtlCol="0">
            <a:spAutoFit/>
          </a:bodyPr>
          <a:lstStyle/>
          <a:p>
            <a:pPr algn="ctr"/>
            <a:r>
              <a:rPr lang="zh-CN" altLang="en-US" sz="3200"/>
              <a:t>第二节　经典选粹</a:t>
            </a:r>
          </a:p>
          <a:p>
            <a:pPr algn="ctr"/>
            <a:r>
              <a:rPr lang="zh-CN" altLang="en-US" sz="2000"/>
              <a:t>　　　</a:t>
            </a:r>
            <a:r>
              <a:rPr lang="zh-CN" altLang="en-US" sz="2400"/>
              <a:t>关　　雎[ １]</a:t>
            </a:r>
            <a:r>
              <a:rPr lang="zh-CN" altLang="en-US" sz="2000"/>
              <a:t> </a:t>
            </a:r>
          </a:p>
          <a:p>
            <a:pPr algn="ctr"/>
            <a:r>
              <a:rPr lang="en-US" altLang="zh-CN" sz="2000"/>
              <a:t>	 </a:t>
            </a:r>
            <a:r>
              <a:rPr lang="zh-CN" altLang="en-US" sz="2000">
                <a:latin typeface="宋体" panose="02010600030101010101" pitchFamily="2" charset="-122"/>
                <a:ea typeface="宋体" panose="02010600030101010101" pitchFamily="2" charset="-122"/>
              </a:rPr>
              <a:t>关关雎鸠,在河之洲[ ２].</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窈窕[ ３]淑女,君子好逑[ ４].</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参差荇菜[ ５],左右流之.</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窈窕淑 女,寤寐[ ６]求之.</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求之不得,寤寐思服[ ７].</a:t>
            </a:r>
          </a:p>
          <a:p>
            <a:pPr algn="ctr"/>
            <a:r>
              <a:rPr lang="zh-CN" altLang="en-US" sz="2000">
                <a:latin typeface="宋体" panose="02010600030101010101" pitchFamily="2" charset="-122"/>
                <a:ea typeface="宋体" panose="02010600030101010101" pitchFamily="2" charset="-122"/>
              </a:rPr>
              <a:t>   悠哉悠哉,辗转反侧.</a:t>
            </a:r>
          </a:p>
          <a:p>
            <a:pPr algn="ctr"/>
            <a:r>
              <a:rPr lang="zh-CN" altLang="en-US" sz="2000">
                <a:latin typeface="宋体" panose="02010600030101010101" pitchFamily="2" charset="-122"/>
                <a:ea typeface="宋体" panose="02010600030101010101" pitchFamily="2" charset="-122"/>
              </a:rPr>
              <a:t>   参差荇菜,左右采之. </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窈窕淑女,琴瑟友之[ ８].</a:t>
            </a:r>
          </a:p>
          <a:p>
            <a:pPr algn="ct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参差荇菜,左右芼[ ９]之.</a:t>
            </a:r>
          </a:p>
          <a:p>
            <a:pPr algn="ctr"/>
            <a:r>
              <a:rPr lang="zh-CN" altLang="en-US" sz="2000">
                <a:latin typeface="宋体" panose="02010600030101010101" pitchFamily="2" charset="-122"/>
                <a:ea typeface="宋体" panose="02010600030101010101" pitchFamily="2" charset="-122"/>
              </a:rPr>
              <a:t>   窈窕淑女,钟鼓乐之.</a:t>
            </a:r>
          </a:p>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t>　　 [ １]选自«诗经􀅰国风». [ ２]关关雎( j ū)鸠( j i ū):雎鸠鸟不停地叫.雎鸠,水鸟名,即鱼鹰.传说它们情意专 一.洲:水中的陆地. [ ３]窈窕:文静美好的样子. [ ４]逑:配偶. [ ５]荇菜:水草名,一种可食的水草. [ ６]寤( wù):睡醒.寐:睡眠.寤寐:日日夜夜. [ ７]思服:思念. [ ８]琴瑟友之:弹琴鼓瑟表示亲近. [ ９]芼( mào):挑选.</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6455" y="724535"/>
            <a:ext cx="10588625" cy="55778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«关雎»出自«诗经·国风·周南»,是«诗经»的首篇,它反映了一个青年对一位容貌美丽 姑娘的爱慕和追求,写他求而不得的痛苦和想象求而得之的喜悦.它是我国爱情诗之祖,不 仅反映了人们喜闻乐见的爱情题材,还具有独到的艺术特色.诗由物起兴,以雌雄水鸟的和 鸣声开头,引出相应的人生画面来,不仅显得和谐,而且意味深远.后两章采用重唱的形式,三次换韵,韵脚天成,旋律轻快,朗朗上口.本诗的主要表现手法是起兴,«毛传»云:“兴也.” 什么是“兴” ? 孔颖达的解释最得要领,他在«毛诗正义»说:“‘兴’者,起也.取譬引类,起 发己心,«诗»文诸举草木鸟兽以见意者,皆‘兴’辞也.”所谓“兴”,即先从别的景物引起所咏 之物,以为寄托.这是一种委婉含蓄的表现手法.如此诗以雎鸠之“挚而有别”,兴淑女应配 君子;以荇菜流动无方,兴淑女之难求;又以荇菜既得而“采之”“芼之”,兴淑女既得而“友之” “乐之”等.这种手法的优点在于寄托深远,能产生文已尽而意无穷的效果. </a:t>
            </a:r>
          </a:p>
          <a:p>
            <a:r>
              <a:rPr lang="zh-CN" altLang="en-US" sz="2000">
                <a:latin typeface="宋体" panose="02010600030101010101" pitchFamily="2" charset="-122"/>
                <a:ea typeface="宋体" panose="02010600030101010101" pitchFamily="2" charset="-122"/>
              </a:rPr>
              <a:t>     这首诗还采用了一些双声叠韵的联绵字,以增强诗歌音调的和谐美和描写人物的生动 性.如“窈窕”是叠韵,“参差”是双声,“辗转”既是双声又是叠韵.用这类词修饰动作如“辗 转反侧”,摹拟形象如“窈窕淑女”,描写景物如“参差荇菜”,无不活泼逼真,声情并茂.刘师 培«论文杂记»云:“上古之时,谣谚之音,多循天籁之自然,其所以能谐音律者,一由句各 谐韵,二由语句之间多用叠韵双声之字.”此诗虽非句句押韵,但对双声、叠韵、联绵字的运 用,却保持了古代诗歌淳朴自然的风格.用韵方面,这首诗采取偶句入韵的方式,这种偶韵 式支配着两千多年来我国古典诗歌谐韵的形式.而且全篇三次换韵,又有虚字脚“之”字不 入韵,而以虚字的前一字为韵.这种在用韵方面的参差变化,极大地增强了诗歌的节奏感和音乐美.</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45820" y="527685"/>
            <a:ext cx="10603865" cy="5638800"/>
          </a:xfrm>
          <a:prstGeom prst="rect">
            <a:avLst/>
          </a:prstGeom>
          <a:noFill/>
        </p:spPr>
        <p:txBody>
          <a:bodyPr wrap="square" rtlCol="0">
            <a:spAutoFit/>
          </a:bodyPr>
          <a:lstStyle/>
          <a:p>
            <a:pPr algn="ctr"/>
            <a:r>
              <a:rPr lang="zh-CN" altLang="en-US" sz="2400">
                <a:latin typeface="宋体" panose="02010600030101010101" pitchFamily="2" charset="-122"/>
                <a:ea typeface="宋体" panose="02010600030101010101" pitchFamily="2" charset="-122"/>
              </a:rPr>
              <a:t>七　　月[ １] </a:t>
            </a:r>
          </a:p>
          <a:p>
            <a:pPr algn="l"/>
            <a:r>
              <a:rPr lang="zh-CN" altLang="en-US" sz="2000">
                <a:latin typeface="宋体" panose="02010600030101010101" pitchFamily="2" charset="-122"/>
                <a:ea typeface="宋体" panose="02010600030101010101" pitchFamily="2" charset="-122"/>
              </a:rPr>
              <a:t>      七月流火,九月授衣[ ２].一之日觱发[ ３],二之日栗烈[ ４].无衣无褐[ ５],何以卒岁[ ６]? 三之日于在耜[ ７],四之日举趾[ ８].同我妇子,馌彼南亩[ ９],田畯至喜[ １０]! </a:t>
            </a:r>
          </a:p>
          <a:p>
            <a:pPr algn="l"/>
            <a:r>
              <a:rPr lang="zh-CN" altLang="en-US" sz="2000">
                <a:latin typeface="宋体" panose="02010600030101010101" pitchFamily="2" charset="-122"/>
                <a:ea typeface="宋体" panose="02010600030101010101" pitchFamily="2" charset="-122"/>
              </a:rPr>
              <a:t>      七月流火,九月授衣.春日载阳[ １１],有鸣仓庚[ １２].女执懿筐[ １３],遵彼微行[ １４],爰求 柔桑? 春日迟迟,采蘩祁祁[ １５].女心伤悲,殆及公子同归[ １６]. </a:t>
            </a:r>
          </a:p>
          <a:p>
            <a:pPr algn="l"/>
            <a:r>
              <a:rPr lang="zh-CN" altLang="en-US" sz="2000">
                <a:latin typeface="宋体" panose="02010600030101010101" pitchFamily="2" charset="-122"/>
                <a:ea typeface="宋体" panose="02010600030101010101" pitchFamily="2" charset="-122"/>
              </a:rPr>
              <a:t>      七月流火,八月萑苇[ １７].蚕月条桑[ １８],取彼斧斨[ １９],以伐远扬[ ２０],猗彼女桑[ ２１].七 月鸣 [ ２２],八月载绩[ ２３].载玄载黄,我朱孔阳[ ２４],为公子裳. </a:t>
            </a:r>
          </a:p>
          <a:p>
            <a:pPr algn="l"/>
            <a:r>
              <a:rPr lang="zh-CN" altLang="en-US" sz="2000">
                <a:latin typeface="宋体" panose="02010600030101010101" pitchFamily="2" charset="-122"/>
                <a:ea typeface="宋体" panose="02010600030101010101" pitchFamily="2" charset="-122"/>
              </a:rPr>
              <a:t>      四月秀葽[ ２５],五月鸣蜩[ ２６].八月其获,十月陨萚[ ２７].一之日于貉,取彼狐狸,为公 子裘.二之日其同[ ２８],载缵武功[ ２９].言私其豵[ ３０],献豣[ ３１]于公. </a:t>
            </a:r>
          </a:p>
          <a:p>
            <a:pPr algn="l"/>
            <a:r>
              <a:rPr lang="zh-CN" altLang="en-US" sz="2000">
                <a:latin typeface="宋体" panose="02010600030101010101" pitchFamily="2" charset="-122"/>
                <a:ea typeface="宋体" panose="02010600030101010101" pitchFamily="2" charset="-122"/>
              </a:rPr>
              <a:t>      五月斯螽动股[ ３２],六月莎鸡[ ３３]振羽.七月在野,八月在宇,九月在户,十月蟋蟀入我 床下.穹室[ ３４]熏鼠,塞向墐户[ ３５].嗟我妇子,曰为改岁[ ３６],入此室处. </a:t>
            </a:r>
          </a:p>
          <a:p>
            <a:pPr algn="l"/>
            <a:r>
              <a:rPr lang="zh-CN" altLang="en-US" sz="2000">
                <a:latin typeface="宋体" panose="02010600030101010101" pitchFamily="2" charset="-122"/>
                <a:ea typeface="宋体" panose="02010600030101010101" pitchFamily="2" charset="-122"/>
              </a:rPr>
              <a:t>      六月食郁及薁[ ３７],七月亨葵及菽[ ３８].八月剥枣,十月获稻.为此春酒,以介眉 寿[ ３９].七月食瓜,八月断壶[ ４０],九月叔苴[ ４１],采荼薪樗[ ４２],食我农夫.</a:t>
            </a:r>
          </a:p>
          <a:p>
            <a:pPr algn="l"/>
            <a:r>
              <a:rPr lang="zh-CN" altLang="en-US" sz="2000">
                <a:latin typeface="宋体" panose="02010600030101010101" pitchFamily="2" charset="-122"/>
                <a:ea typeface="宋体" panose="02010600030101010101" pitchFamily="2" charset="-122"/>
              </a:rPr>
              <a:t>      九月筑场圃,十月纳禾稼.黍稷重穋[ ４３],禾麻菽麦.嗟我农夫,我稼既同,上入执宫</a:t>
            </a:r>
          </a:p>
          <a:p>
            <a:pPr algn="l"/>
            <a:r>
              <a:rPr lang="zh-CN" altLang="en-US" sz="2000">
                <a:latin typeface="宋体" panose="02010600030101010101" pitchFamily="2" charset="-122"/>
                <a:ea typeface="宋体" panose="02010600030101010101" pitchFamily="2" charset="-122"/>
              </a:rPr>
              <a:t>功[ ４４].昼尔于茅[ ４５],宵尔索绹[ ４６].亟其乘屋[ ４７],其始播百谷. </a:t>
            </a:r>
          </a:p>
          <a:p>
            <a:pPr algn="l"/>
            <a:r>
              <a:rPr lang="zh-CN" altLang="en-US" sz="2000">
                <a:latin typeface="宋体" panose="02010600030101010101" pitchFamily="2" charset="-122"/>
                <a:ea typeface="宋体" panose="02010600030101010101" pitchFamily="2" charset="-122"/>
              </a:rPr>
              <a:t>      二之日凿冰冲冲[ ４８],三之日纳于凌阴[ ４９].四之日其蚤[ ５０],献羔祭韭.九月肃霜[ ５１], 十月涤场[ ５２].朋酒斯飨[ ５３],曰杀羔羊.跻彼公堂[ ５４],称彼兕觥[ ５５],万寿无疆!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93800" y="618490"/>
            <a:ext cx="9546590" cy="56388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１]选自«诗经·豳风». </a:t>
            </a:r>
          </a:p>
          <a:p>
            <a:r>
              <a:rPr lang="zh-CN" altLang="en-US" sz="2000">
                <a:latin typeface="宋体" panose="02010600030101010101" pitchFamily="2" charset="-122"/>
                <a:ea typeface="宋体" panose="02010600030101010101" pitchFamily="2" charset="-122"/>
              </a:rPr>
              <a:t>[ ２]流:落下.火:星名,又称大火.授衣:叫妇女缝制冬衣. </a:t>
            </a:r>
          </a:p>
          <a:p>
            <a:r>
              <a:rPr lang="zh-CN" altLang="en-US" sz="2000">
                <a:latin typeface="宋体" panose="02010600030101010101" pitchFamily="2" charset="-122"/>
                <a:ea typeface="宋体" panose="02010600030101010101" pitchFamily="2" charset="-122"/>
              </a:rPr>
              <a:t>[ ３]一之日:周历一月,夏历十一月.以下类推.觱( b ì)发:寒风吹起. </a:t>
            </a:r>
          </a:p>
          <a:p>
            <a:r>
              <a:rPr lang="zh-CN" altLang="en-US" sz="2000">
                <a:latin typeface="宋体" panose="02010600030101010101" pitchFamily="2" charset="-122"/>
                <a:ea typeface="宋体" panose="02010600030101010101" pitchFamily="2" charset="-122"/>
              </a:rPr>
              <a:t>[ ４]栗烈:寒气袭人. </a:t>
            </a:r>
          </a:p>
          <a:p>
            <a:r>
              <a:rPr lang="zh-CN" altLang="en-US" sz="2000">
                <a:latin typeface="宋体" panose="02010600030101010101" pitchFamily="2" charset="-122"/>
                <a:ea typeface="宋体" panose="02010600030101010101" pitchFamily="2" charset="-122"/>
              </a:rPr>
              <a:t>[ ５]褐( hè):粗布衣服.</a:t>
            </a:r>
          </a:p>
          <a:p>
            <a:r>
              <a:rPr lang="zh-CN" altLang="en-US" sz="2000">
                <a:latin typeface="宋体" panose="02010600030101010101" pitchFamily="2" charset="-122"/>
                <a:ea typeface="宋体" panose="02010600030101010101" pitchFamily="2" charset="-122"/>
              </a:rPr>
              <a:t>[ ６]卒岁:终岁,年底.</a:t>
            </a:r>
          </a:p>
          <a:p>
            <a:r>
              <a:rPr lang="zh-CN" altLang="en-US" sz="2000">
                <a:latin typeface="宋体" panose="02010600030101010101" pitchFamily="2" charset="-122"/>
                <a:ea typeface="宋体" panose="02010600030101010101" pitchFamily="2" charset="-122"/>
              </a:rPr>
              <a:t>[ ７]于:为,修理.耜( s ì):古代的一种农具.</a:t>
            </a:r>
          </a:p>
          <a:p>
            <a:r>
              <a:rPr lang="zh-CN" altLang="en-US" sz="2000">
                <a:latin typeface="宋体" panose="02010600030101010101" pitchFamily="2" charset="-122"/>
                <a:ea typeface="宋体" panose="02010600030101010101" pitchFamily="2" charset="-122"/>
              </a:rPr>
              <a:t>[ ８]举趾:抬足,这里指下地种田. </a:t>
            </a:r>
          </a:p>
          <a:p>
            <a:r>
              <a:rPr lang="zh-CN" altLang="en-US" sz="2000">
                <a:latin typeface="宋体" panose="02010600030101010101" pitchFamily="2" charset="-122"/>
                <a:ea typeface="宋体" panose="02010600030101010101" pitchFamily="2" charset="-122"/>
              </a:rPr>
              <a:t>[ ９]馌( yè):往田里送饭.南亩:南边的田地. </a:t>
            </a:r>
          </a:p>
          <a:p>
            <a:r>
              <a:rPr lang="zh-CN" altLang="en-US" sz="2000">
                <a:latin typeface="宋体" panose="02010600030101010101" pitchFamily="2" charset="-122"/>
                <a:ea typeface="宋体" panose="02010600030101010101" pitchFamily="2" charset="-122"/>
              </a:rPr>
              <a:t>[ １０]田畯( j ùn):农官.喜:请吃酒菜. </a:t>
            </a:r>
          </a:p>
          <a:p>
            <a:r>
              <a:rPr lang="zh-CN" altLang="en-US" sz="2000">
                <a:latin typeface="宋体" panose="02010600030101010101" pitchFamily="2" charset="-122"/>
                <a:ea typeface="宋体" panose="02010600030101010101" pitchFamily="2" charset="-122"/>
              </a:rPr>
              <a:t>[ １１]载阳:天气开始暖和. </a:t>
            </a:r>
          </a:p>
          <a:p>
            <a:r>
              <a:rPr lang="zh-CN" altLang="en-US" sz="2000">
                <a:latin typeface="宋体" panose="02010600030101010101" pitchFamily="2" charset="-122"/>
                <a:ea typeface="宋体" panose="02010600030101010101" pitchFamily="2" charset="-122"/>
              </a:rPr>
              <a:t>[ １２]仓庚:黄莺. </a:t>
            </a:r>
          </a:p>
          <a:p>
            <a:r>
              <a:rPr lang="zh-CN" altLang="en-US" sz="2000">
                <a:latin typeface="宋体" panose="02010600030101010101" pitchFamily="2" charset="-122"/>
                <a:ea typeface="宋体" panose="02010600030101010101" pitchFamily="2" charset="-122"/>
              </a:rPr>
              <a:t>[ １３]懿筐:深筐. </a:t>
            </a:r>
          </a:p>
          <a:p>
            <a:r>
              <a:rPr lang="zh-CN" altLang="en-US" sz="2000">
                <a:latin typeface="宋体" panose="02010600030101010101" pitchFamily="2" charset="-122"/>
                <a:ea typeface="宋体" panose="02010600030101010101" pitchFamily="2" charset="-122"/>
              </a:rPr>
              <a:t>[ １４]遵:沿着.微行:小路. </a:t>
            </a:r>
          </a:p>
          <a:p>
            <a:r>
              <a:rPr lang="zh-CN" altLang="en-US" sz="2000">
                <a:latin typeface="宋体" panose="02010600030101010101" pitchFamily="2" charset="-122"/>
                <a:ea typeface="宋体" panose="02010600030101010101" pitchFamily="2" charset="-122"/>
              </a:rPr>
              <a:t>[ １５]蘩:白蒿.祁祁:人多的样子. </a:t>
            </a:r>
          </a:p>
          <a:p>
            <a:r>
              <a:rPr lang="zh-CN" altLang="en-US" sz="2000">
                <a:latin typeface="宋体" panose="02010600030101010101" pitchFamily="2" charset="-122"/>
                <a:ea typeface="宋体" panose="02010600030101010101" pitchFamily="2" charset="-122"/>
              </a:rPr>
              <a:t>[ １６]公子:诸侯的女儿.归:出嫁.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38885" y="317500"/>
            <a:ext cx="10271760"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 １７]萑( huán)苇:芦苇.</a:t>
            </a:r>
          </a:p>
          <a:p>
            <a:r>
              <a:rPr lang="zh-CN" altLang="en-US" sz="2000">
                <a:latin typeface="宋体" panose="02010600030101010101" pitchFamily="2" charset="-122"/>
                <a:ea typeface="宋体" panose="02010600030101010101" pitchFamily="2" charset="-122"/>
              </a:rPr>
              <a:t>[ １８]蚕月:养蚕的月份,即夏历三月.条:修剪. </a:t>
            </a:r>
          </a:p>
          <a:p>
            <a:r>
              <a:rPr lang="zh-CN" altLang="en-US" sz="2000">
                <a:latin typeface="宋体" panose="02010600030101010101" pitchFamily="2" charset="-122"/>
                <a:ea typeface="宋体" panose="02010600030101010101" pitchFamily="2" charset="-122"/>
              </a:rPr>
              <a:t>[ １９]斧斨( q i āng):装柄处圆孔的叫斧,方孔的叫斨. </a:t>
            </a:r>
          </a:p>
          <a:p>
            <a:r>
              <a:rPr lang="zh-CN" altLang="en-US" sz="2000">
                <a:latin typeface="宋体" panose="02010600030101010101" pitchFamily="2" charset="-122"/>
                <a:ea typeface="宋体" panose="02010600030101010101" pitchFamily="2" charset="-122"/>
              </a:rPr>
              <a:t>[ ２０]远扬:向上长的长枝条. </a:t>
            </a:r>
          </a:p>
          <a:p>
            <a:r>
              <a:rPr lang="zh-CN" altLang="en-US" sz="2000">
                <a:latin typeface="宋体" panose="02010600030101010101" pitchFamily="2" charset="-122"/>
                <a:ea typeface="宋体" panose="02010600030101010101" pitchFamily="2" charset="-122"/>
              </a:rPr>
              <a:t>[ ２１]猗( y ī):攀折.女桑:嫩桑. </a:t>
            </a:r>
          </a:p>
          <a:p>
            <a:r>
              <a:rPr lang="zh-CN" altLang="en-US" sz="2000">
                <a:latin typeface="宋体" panose="02010600030101010101" pitchFamily="2" charset="-122"/>
                <a:ea typeface="宋体" panose="02010600030101010101" pitchFamily="2" charset="-122"/>
              </a:rPr>
              <a:t>[ ２２] ( j ú):伯劳鸟,叫声响亮. </a:t>
            </a:r>
          </a:p>
          <a:p>
            <a:r>
              <a:rPr lang="zh-CN" altLang="en-US" sz="2000">
                <a:latin typeface="宋体" panose="02010600030101010101" pitchFamily="2" charset="-122"/>
                <a:ea typeface="宋体" panose="02010600030101010101" pitchFamily="2" charset="-122"/>
              </a:rPr>
              <a:t>[ ２３]绩:织麻布. </a:t>
            </a:r>
          </a:p>
          <a:p>
            <a:r>
              <a:rPr lang="zh-CN" altLang="en-US" sz="2000">
                <a:latin typeface="宋体" panose="02010600030101010101" pitchFamily="2" charset="-122"/>
                <a:ea typeface="宋体" panose="02010600030101010101" pitchFamily="2" charset="-122"/>
              </a:rPr>
              <a:t>[ ２４]朱:红色.孔阳:很鲜艳. </a:t>
            </a:r>
          </a:p>
          <a:p>
            <a:r>
              <a:rPr lang="zh-CN" altLang="en-US" sz="2000">
                <a:latin typeface="宋体" panose="02010600030101010101" pitchFamily="2" charset="-122"/>
                <a:ea typeface="宋体" panose="02010600030101010101" pitchFamily="2" charset="-122"/>
              </a:rPr>
              <a:t>[ ２５]秀葽( yāo):秀是草木结籽,葽是草名. </a:t>
            </a:r>
          </a:p>
          <a:p>
            <a:r>
              <a:rPr lang="zh-CN" altLang="en-US" sz="2000">
                <a:latin typeface="宋体" panose="02010600030101010101" pitchFamily="2" charset="-122"/>
                <a:ea typeface="宋体" panose="02010600030101010101" pitchFamily="2" charset="-122"/>
              </a:rPr>
              <a:t>[ ２６]蜩( t i áo):蝉,知了. </a:t>
            </a:r>
          </a:p>
          <a:p>
            <a:r>
              <a:rPr lang="zh-CN" altLang="en-US" sz="2000">
                <a:latin typeface="宋体" panose="02010600030101010101" pitchFamily="2" charset="-122"/>
                <a:ea typeface="宋体" panose="02010600030101010101" pitchFamily="2" charset="-122"/>
              </a:rPr>
              <a:t>[ ２７]陨:落下.萚 ( t uò):枝叶脱落. </a:t>
            </a:r>
          </a:p>
          <a:p>
            <a:r>
              <a:rPr lang="zh-CN" altLang="en-US" sz="2000">
                <a:latin typeface="宋体" panose="02010600030101010101" pitchFamily="2" charset="-122"/>
                <a:ea typeface="宋体" panose="02010600030101010101" pitchFamily="2" charset="-122"/>
              </a:rPr>
              <a:t>[ ２８]同:会合.　</a:t>
            </a:r>
          </a:p>
          <a:p>
            <a:r>
              <a:rPr lang="zh-CN" altLang="en-US" sz="2000">
                <a:latin typeface="宋体" panose="02010600030101010101" pitchFamily="2" charset="-122"/>
                <a:ea typeface="宋体" panose="02010600030101010101" pitchFamily="2" charset="-122"/>
              </a:rPr>
              <a:t>[ ２９]缵:继续.武功:指打猎. </a:t>
            </a:r>
          </a:p>
          <a:p>
            <a:r>
              <a:rPr lang="zh-CN" altLang="en-US" sz="2000">
                <a:latin typeface="宋体" panose="02010600030101010101" pitchFamily="2" charset="-122"/>
                <a:ea typeface="宋体" panose="02010600030101010101" pitchFamily="2" charset="-122"/>
              </a:rPr>
              <a:t>[ ３０]豵( zōng):一岁的野猪. </a:t>
            </a:r>
          </a:p>
          <a:p>
            <a:r>
              <a:rPr lang="zh-CN" altLang="en-US" sz="2000">
                <a:latin typeface="宋体" panose="02010600030101010101" pitchFamily="2" charset="-122"/>
                <a:ea typeface="宋体" panose="02010600030101010101" pitchFamily="2" charset="-122"/>
              </a:rPr>
              <a:t>[ ３１]豣( j i ān):三岁的野猪.</a:t>
            </a:r>
          </a:p>
          <a:p>
            <a:r>
              <a:rPr lang="zh-CN" altLang="en-US" sz="2000">
                <a:latin typeface="宋体" panose="02010600030101010101" pitchFamily="2" charset="-122"/>
                <a:ea typeface="宋体" panose="02010600030101010101" pitchFamily="2" charset="-122"/>
              </a:rPr>
              <a:t>[ ３２]斯螽 ( zhōng):蚱蜢.动股:蚱蜢鸣叫时要弹动腿. </a:t>
            </a:r>
          </a:p>
          <a:p>
            <a:r>
              <a:rPr lang="zh-CN" altLang="en-US" sz="2000">
                <a:latin typeface="宋体" panose="02010600030101010101" pitchFamily="2" charset="-122"/>
                <a:ea typeface="宋体" panose="02010600030101010101" pitchFamily="2" charset="-122"/>
              </a:rPr>
              <a:t>[ ３３]莎鸡:纺织娘(虫名). </a:t>
            </a:r>
          </a:p>
          <a:p>
            <a:r>
              <a:rPr lang="zh-CN" altLang="en-US" sz="2000">
                <a:latin typeface="宋体" panose="02010600030101010101" pitchFamily="2" charset="-122"/>
                <a:ea typeface="宋体" panose="02010600030101010101" pitchFamily="2" charset="-122"/>
              </a:rPr>
              <a:t>[ ３４]穹室:堵塞鼠洞. </a:t>
            </a:r>
          </a:p>
          <a:p>
            <a:r>
              <a:rPr lang="zh-CN" altLang="en-US" sz="2000">
                <a:latin typeface="宋体" panose="02010600030101010101" pitchFamily="2" charset="-122"/>
                <a:ea typeface="宋体" panose="02010600030101010101" pitchFamily="2" charset="-122"/>
                <a:sym typeface="+mn-ea"/>
              </a:rPr>
              <a:t>[ ３５]向:朝北的窗户.墐:用泥涂抹.</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３６]改岁:除岁. </a:t>
            </a:r>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65580" y="287020"/>
            <a:ext cx="8896985" cy="6187440"/>
          </a:xfrm>
          <a:prstGeom prst="rect">
            <a:avLst/>
          </a:prstGeom>
          <a:noFill/>
        </p:spPr>
        <p:txBody>
          <a:bodyPr wrap="square" rtlCol="0">
            <a:spAutoFit/>
          </a:bodyPr>
          <a:lstStyle/>
          <a:p>
            <a:endParaRPr lang="zh-CN" altLang="en-US" sz="2000"/>
          </a:p>
          <a:p>
            <a:r>
              <a:rPr lang="zh-CN" altLang="en-US" sz="2000">
                <a:latin typeface="宋体" panose="02010600030101010101" pitchFamily="2" charset="-122"/>
                <a:ea typeface="宋体" panose="02010600030101010101" pitchFamily="2" charset="-122"/>
              </a:rPr>
              <a:t>[ ３７]郁:郁李.薁( yù):野葡萄. </a:t>
            </a:r>
          </a:p>
          <a:p>
            <a:r>
              <a:rPr lang="zh-CN" altLang="en-US" sz="2000">
                <a:latin typeface="宋体" panose="02010600030101010101" pitchFamily="2" charset="-122"/>
                <a:ea typeface="宋体" panose="02010600030101010101" pitchFamily="2" charset="-122"/>
              </a:rPr>
              <a:t>[ ３８]亨:烹.葵:滑菜.菽:豆. </a:t>
            </a:r>
          </a:p>
          <a:p>
            <a:r>
              <a:rPr lang="zh-CN" altLang="en-US" sz="2000">
                <a:latin typeface="宋体" panose="02010600030101010101" pitchFamily="2" charset="-122"/>
                <a:ea typeface="宋体" panose="02010600030101010101" pitchFamily="2" charset="-122"/>
              </a:rPr>
              <a:t>[ ３９]介:求取.眉寿:长寿. </a:t>
            </a:r>
          </a:p>
          <a:p>
            <a:r>
              <a:rPr lang="zh-CN" altLang="en-US" sz="2000">
                <a:latin typeface="宋体" panose="02010600030101010101" pitchFamily="2" charset="-122"/>
                <a:ea typeface="宋体" panose="02010600030101010101" pitchFamily="2" charset="-122"/>
              </a:rPr>
              <a:t>[ ４０]壶:同“瓠”,葫芦. </a:t>
            </a:r>
          </a:p>
          <a:p>
            <a:r>
              <a:rPr lang="zh-CN" altLang="en-US" sz="2000">
                <a:latin typeface="宋体" panose="02010600030101010101" pitchFamily="2" charset="-122"/>
                <a:ea typeface="宋体" panose="02010600030101010101" pitchFamily="2" charset="-122"/>
              </a:rPr>
              <a:t>[ ４１]叔:拾起.苴( j ū):秋麻籽,可吃. </a:t>
            </a:r>
          </a:p>
          <a:p>
            <a:r>
              <a:rPr lang="zh-CN" altLang="en-US" sz="2000">
                <a:latin typeface="宋体" panose="02010600030101010101" pitchFamily="2" charset="-122"/>
                <a:ea typeface="宋体" panose="02010600030101010101" pitchFamily="2" charset="-122"/>
              </a:rPr>
              <a:t>[ ４２]荼( t ú):苦菜.薪:砍柴.樗( chū):臭椿树. </a:t>
            </a:r>
          </a:p>
          <a:p>
            <a:r>
              <a:rPr lang="zh-CN" altLang="en-US" sz="2000">
                <a:latin typeface="宋体" panose="02010600030101010101" pitchFamily="2" charset="-122"/>
                <a:ea typeface="宋体" panose="02010600030101010101" pitchFamily="2" charset="-122"/>
              </a:rPr>
              <a:t>[ ４３]重:晚熟作物.穋( l ù):早熟作物. </a:t>
            </a:r>
          </a:p>
          <a:p>
            <a:r>
              <a:rPr lang="zh-CN" altLang="en-US" sz="2000">
                <a:latin typeface="宋体" panose="02010600030101010101" pitchFamily="2" charset="-122"/>
                <a:ea typeface="宋体" panose="02010600030101010101" pitchFamily="2" charset="-122"/>
              </a:rPr>
              <a:t>[ ４４]上:同 “尚”.宫功:修建宫室. </a:t>
            </a:r>
          </a:p>
          <a:p>
            <a:r>
              <a:rPr lang="zh-CN" altLang="en-US" sz="2000">
                <a:latin typeface="宋体" panose="02010600030101010101" pitchFamily="2" charset="-122"/>
                <a:ea typeface="宋体" panose="02010600030101010101" pitchFamily="2" charset="-122"/>
              </a:rPr>
              <a:t>[ ４５]于茅:割取茅草. </a:t>
            </a:r>
          </a:p>
          <a:p>
            <a:r>
              <a:rPr lang="zh-CN" altLang="en-US" sz="2000">
                <a:latin typeface="宋体" panose="02010600030101010101" pitchFamily="2" charset="-122"/>
                <a:ea typeface="宋体" panose="02010600030101010101" pitchFamily="2" charset="-122"/>
              </a:rPr>
              <a:t>[ ４６]索绹( táo):搓绳子. </a:t>
            </a:r>
          </a:p>
          <a:p>
            <a:r>
              <a:rPr lang="zh-CN" altLang="en-US" sz="2000">
                <a:latin typeface="宋体" panose="02010600030101010101" pitchFamily="2" charset="-122"/>
                <a:ea typeface="宋体" panose="02010600030101010101" pitchFamily="2" charset="-122"/>
              </a:rPr>
              <a:t>[ ４７]亟:急忙.乘屋:爬上房顶去修理. </a:t>
            </a:r>
          </a:p>
          <a:p>
            <a:r>
              <a:rPr lang="zh-CN" altLang="en-US" sz="2000">
                <a:latin typeface="宋体" panose="02010600030101010101" pitchFamily="2" charset="-122"/>
                <a:ea typeface="宋体" panose="02010600030101010101" pitchFamily="2" charset="-122"/>
              </a:rPr>
              <a:t>[ ４８]冲冲:用力敲冰的声音. </a:t>
            </a:r>
          </a:p>
          <a:p>
            <a:r>
              <a:rPr lang="zh-CN" altLang="en-US" sz="2000">
                <a:latin typeface="宋体" panose="02010600030101010101" pitchFamily="2" charset="-122"/>
                <a:ea typeface="宋体" panose="02010600030101010101" pitchFamily="2" charset="-122"/>
              </a:rPr>
              <a:t>[ ４９]凌阴:冰室. </a:t>
            </a:r>
          </a:p>
          <a:p>
            <a:r>
              <a:rPr lang="zh-CN" altLang="en-US" sz="2000">
                <a:latin typeface="宋体" panose="02010600030101010101" pitchFamily="2" charset="-122"/>
                <a:ea typeface="宋体" panose="02010600030101010101" pitchFamily="2" charset="-122"/>
              </a:rPr>
              <a:t>[ ５０]蚤:早,一种祭祖仪式. </a:t>
            </a:r>
          </a:p>
          <a:p>
            <a:r>
              <a:rPr lang="zh-CN" altLang="en-US" sz="2000">
                <a:latin typeface="宋体" panose="02010600030101010101" pitchFamily="2" charset="-122"/>
                <a:ea typeface="宋体" panose="02010600030101010101" pitchFamily="2" charset="-122"/>
              </a:rPr>
              <a:t>[ ５１]肃霜:降霜. </a:t>
            </a:r>
          </a:p>
          <a:p>
            <a:r>
              <a:rPr lang="zh-CN" altLang="en-US" sz="2000">
                <a:latin typeface="宋体" panose="02010600030101010101" pitchFamily="2" charset="-122"/>
                <a:ea typeface="宋体" panose="02010600030101010101" pitchFamily="2" charset="-122"/>
              </a:rPr>
              <a:t>[ ５２]涤场:打扫场院. </a:t>
            </a:r>
          </a:p>
          <a:p>
            <a:r>
              <a:rPr lang="zh-CN" altLang="en-US" sz="2000">
                <a:latin typeface="宋体" panose="02010600030101010101" pitchFamily="2" charset="-122"/>
                <a:ea typeface="宋体" panose="02010600030101010101" pitchFamily="2" charset="-122"/>
              </a:rPr>
              <a:t>[ ５３]朋酒:两壶酒.飨( x i ǎng):用酒食招待客人. </a:t>
            </a:r>
          </a:p>
          <a:p>
            <a:r>
              <a:rPr lang="zh-CN" altLang="en-US" sz="2000">
                <a:latin typeface="宋体" panose="02010600030101010101" pitchFamily="2" charset="-122"/>
                <a:ea typeface="宋体" panose="02010600030101010101" pitchFamily="2" charset="-122"/>
              </a:rPr>
              <a:t>[ ５４]跻( j ī):登上.公堂:庙堂. </a:t>
            </a:r>
          </a:p>
          <a:p>
            <a:r>
              <a:rPr lang="zh-CN" altLang="en-US" sz="2000">
                <a:latin typeface="宋体" panose="02010600030101010101" pitchFamily="2" charset="-122"/>
                <a:ea typeface="宋体" panose="02010600030101010101" pitchFamily="2" charset="-122"/>
              </a:rPr>
              <a:t>[ ５５]称:举起.兕觥( s ìgōng):古时的酒器.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8715" y="603885"/>
            <a:ext cx="9773285" cy="3810000"/>
          </a:xfrm>
          <a:prstGeom prst="rect">
            <a:avLst/>
          </a:prstGeom>
          <a:noFill/>
        </p:spPr>
        <p:txBody>
          <a:bodyPr wrap="square" rtlCol="0">
            <a:spAutoFit/>
          </a:bodyPr>
          <a:lstStyle/>
          <a:p>
            <a:r>
              <a:rPr lang="en-US" altLang="zh-CN" sz="2000"/>
              <a:t>          </a:t>
            </a:r>
          </a:p>
          <a:p>
            <a:r>
              <a:rPr lang="zh-CN" altLang="en-US" sz="2400" b="1">
                <a:latin typeface="宋体" panose="02010600030101010101" pitchFamily="2" charset="-122"/>
                <a:ea typeface="宋体" panose="02010600030101010101" pitchFamily="2" charset="-122"/>
              </a:rPr>
              <a:t>评析：</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«七月»是西周初年豳地的奴隶所作的诗歌. 这首诗按时序叙事,很像是一首农历诗,类似后世民歌中的四季调或十二月歌.由于它 所叙述的内容反映了当时奴隶们一年到头的繁重劳动和无衣无食的悲惨境遇,所以人们把 它看作是反剥削、反压迫的诗篇.</a:t>
            </a:r>
          </a:p>
          <a:p>
            <a:r>
              <a:rPr lang="zh-CN" altLang="en-US" sz="2000">
                <a:latin typeface="宋体" panose="02010600030101010101" pitchFamily="2" charset="-122"/>
                <a:ea typeface="宋体" panose="02010600030101010101" pitchFamily="2" charset="-122"/>
              </a:rPr>
              <a:t>     全诗共八章,每章各十一句.第一章总括全诗,从岁寒写到春耕开始.第二章,写妇女 们的采桑劳动.第三章,写妇女们的蚕桑纺织之事,并指出这是为贵族阶级做衣裳用的.第 四章,写农事既毕,奴隶们还得为统治者猎取野兽.第五章,写一年将尽,奴隶们为自己收拾 屋子准备过冬.第六章,写奴隶们除农业外,还得从事各种副业劳动,以供统治者享用.第七 章,写奴隶们农事完毕,还要为统治者修盖房屋.第八章,写一年辛苦之后,还要大办酒宴, 为统治者庆贺祝寿.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3785" y="1177290"/>
            <a:ext cx="10104120" cy="25298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«七月»这首长诗,向人们展示了一幅古代奴隶社会阶级压迫的图画.奴隶们一年到头 无休止地劳动,结果都被贵族们剥夺得一干二净.读着这悲歌式的诗篇,人们眼前仿佛出现 了一位被压迫的老年奴隶,面对面地向人们叙说着自己的生活境况,倾诉着血泪斑斑的历 史.他对自家和邻居们年复一年的繁重劳动和苦难生活倾诉得那么周全、那么悲切,虽然不 敢流露出强烈的愤懑感情,但在倾诉中不时地夹杂着怨叹和悲哀,用活生生的事实来揭露奴 隶主的罪恶和残酷.这些奴隶们虽然暂时慑于奴隶主的淫威,精神呈现出麻木状态,但总有 一天他们会怒吼起来,把积压在胸中的愤懑像火山似的喷泻出来.此诗语言朴实无华,完全 是用铺叙的手法写成的.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8715" y="755015"/>
            <a:ext cx="9440545" cy="527304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     西北有高楼[ １] </a:t>
            </a:r>
          </a:p>
          <a:p>
            <a:pPr algn="ctr"/>
            <a:endParaRPr lang="zh-CN" altLang="en-US" sz="2800">
              <a:latin typeface="宋体" panose="02010600030101010101" pitchFamily="2" charset="-122"/>
              <a:ea typeface="宋体" panose="02010600030101010101" pitchFamily="2" charset="-122"/>
            </a:endParaRPr>
          </a:p>
          <a:p>
            <a:pPr algn="ctr"/>
            <a:r>
              <a:rPr lang="zh-CN" altLang="en-US" sz="2000">
                <a:latin typeface="宋体" panose="02010600030101010101" pitchFamily="2" charset="-122"/>
                <a:ea typeface="宋体" panose="02010600030101010101" pitchFamily="2" charset="-122"/>
              </a:rPr>
              <a:t>  西北有高楼,上与浮云齐. </a:t>
            </a:r>
          </a:p>
          <a:p>
            <a:pPr algn="ctr"/>
            <a:r>
              <a:rPr lang="zh-CN" altLang="en-US" sz="2000">
                <a:latin typeface="宋体" panose="02010600030101010101" pitchFamily="2" charset="-122"/>
                <a:ea typeface="宋体" panose="02010600030101010101" pitchFamily="2" charset="-122"/>
              </a:rPr>
              <a:t>        交疏结绮窗,阿阁三重阶[ ２]. </a:t>
            </a:r>
          </a:p>
          <a:p>
            <a:pPr algn="ctr"/>
            <a:r>
              <a:rPr lang="zh-CN" altLang="en-US" sz="2000">
                <a:latin typeface="宋体" panose="02010600030101010101" pitchFamily="2" charset="-122"/>
                <a:ea typeface="宋体" panose="02010600030101010101" pitchFamily="2" charset="-122"/>
              </a:rPr>
              <a:t> 上有弦歌声,音响一何悲!</a:t>
            </a:r>
          </a:p>
          <a:p>
            <a:pPr algn="ctr"/>
            <a:r>
              <a:rPr lang="zh-CN" altLang="en-US" sz="2000">
                <a:latin typeface="宋体" panose="02010600030101010101" pitchFamily="2" charset="-122"/>
                <a:ea typeface="宋体" panose="02010600030101010101" pitchFamily="2" charset="-122"/>
              </a:rPr>
              <a:t>        谁能为此曲? 无乃杞梁妻[ ３]. </a:t>
            </a:r>
          </a:p>
          <a:p>
            <a:pPr algn="ctr"/>
            <a:r>
              <a:rPr lang="zh-CN" altLang="en-US" sz="2000">
                <a:latin typeface="宋体" panose="02010600030101010101" pitchFamily="2" charset="-122"/>
                <a:ea typeface="宋体" panose="02010600030101010101" pitchFamily="2" charset="-122"/>
              </a:rPr>
              <a:t>             清商[ ４]随风发,中曲正徘徊[ ５]. </a:t>
            </a:r>
          </a:p>
          <a:p>
            <a:pPr algn="ctr"/>
            <a:r>
              <a:rPr lang="zh-CN" altLang="en-US" sz="2000">
                <a:latin typeface="宋体" panose="02010600030101010101" pitchFamily="2" charset="-122"/>
                <a:ea typeface="宋体" panose="02010600030101010101" pitchFamily="2" charset="-122"/>
              </a:rPr>
              <a:t>        一弹再三叹[ ６],慷慨有余哀. </a:t>
            </a:r>
          </a:p>
          <a:p>
            <a:pPr algn="ctr"/>
            <a:r>
              <a:rPr lang="zh-CN" altLang="en-US" sz="2000">
                <a:latin typeface="宋体" panose="02010600030101010101" pitchFamily="2" charset="-122"/>
                <a:ea typeface="宋体" panose="02010600030101010101" pitchFamily="2" charset="-122"/>
              </a:rPr>
              <a:t>        不惜歌者苦,但伤知音稀[ ７]. </a:t>
            </a:r>
          </a:p>
          <a:p>
            <a:pPr algn="ctr"/>
            <a:r>
              <a:rPr lang="zh-CN" altLang="en-US" sz="2000">
                <a:latin typeface="宋体" panose="02010600030101010101" pitchFamily="2" charset="-122"/>
                <a:ea typeface="宋体" panose="02010600030101010101" pitchFamily="2" charset="-122"/>
              </a:rPr>
              <a:t>        愿为双鸿鹄,奋翅起高飞[ ８].</a:t>
            </a:r>
          </a:p>
          <a:p>
            <a:pPr algn="ctr"/>
            <a:endParaRPr lang="zh-CN" altLang="en-US" sz="2000"/>
          </a:p>
          <a:p>
            <a:pPr algn="ctr"/>
            <a:endParaRPr lang="zh-CN" altLang="en-US" sz="2000"/>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１]选自«古诗源»,沈德潜撰,中华书局１９６３年版. </a:t>
            </a:r>
          </a:p>
          <a:p>
            <a:r>
              <a:rPr lang="zh-CN" altLang="en-US" sz="2000">
                <a:latin typeface="宋体" panose="02010600030101010101" pitchFamily="2" charset="-122"/>
                <a:ea typeface="宋体" panose="02010600030101010101" pitchFamily="2" charset="-122"/>
              </a:rPr>
              <a:t>    [ ２]交疏:花格子.结绮:格子联结着如丝织品的花纹.这句是说窗子都是“交疏结绮”的,言其玲珑工细.阿阁:四面有檐的阁子.三重阶:阶梯有三重,言阁之高.</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8166838" y="-181905"/>
            <a:ext cx="5521325" cy="5905500"/>
          </a:xfrm>
          <a:prstGeom prst="rect">
            <a:avLst/>
          </a:prstGeom>
          <a:noFill/>
          <a:ln w="9525">
            <a:noFill/>
          </a:ln>
        </p:spPr>
      </p:pic>
      <p:grpSp>
        <p:nvGrpSpPr>
          <p:cNvPr id="9" name="组合 8"/>
          <p:cNvGrpSpPr/>
          <p:nvPr/>
        </p:nvGrpSpPr>
        <p:grpSpPr>
          <a:xfrm>
            <a:off x="560589" y="1003096"/>
            <a:ext cx="6388208" cy="2315630"/>
            <a:chOff x="960526" y="866531"/>
            <a:chExt cx="5635474" cy="2315630"/>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第二节  经典</a:t>
                </a:r>
                <a:r>
                  <a:rPr lang="zh-CN" altLang="en-US" sz="4400" b="1" dirty="0">
                    <a:solidFill>
                      <a:srgbClr val="000000"/>
                    </a:solidFill>
                    <a:latin typeface="楷体" panose="02010609060101010101" pitchFamily="1" charset="-122"/>
                    <a:ea typeface="楷体" panose="02010609060101010101" pitchFamily="1" charset="-122"/>
                  </a:rPr>
                  <a:t>选粹</a:t>
                </a:r>
                <a:endParaRPr kumimoji="0" lang="zh-CN" altLang="en-US"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1789921" y="2383430"/>
              <a:ext cx="4671636" cy="64633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a:solidFill>
                  <a:srgbClr val="000000"/>
                </a:solidFill>
                <a:latin typeface="楷体" panose="02010609060101010101" pitchFamily="1" charset="-122"/>
                <a:ea typeface="楷体" panose="02010609060101010101" pitchFamily="1" charset="-122"/>
              </a:endParaRPr>
            </a:p>
          </p:txBody>
        </p:sp>
        <p:sp>
          <p:nvSpPr>
            <p:cNvPr id="14" name="TextBox 2"/>
            <p:cNvSpPr txBox="1"/>
            <p:nvPr/>
          </p:nvSpPr>
          <p:spPr>
            <a:xfrm>
              <a:off x="1924364" y="2535830"/>
              <a:ext cx="4671636" cy="64633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 </a:t>
              </a:r>
              <a:r>
                <a:rPr lang="zh-CN" altLang="en-US" sz="3600" dirty="0" smtClean="0">
                  <a:solidFill>
                    <a:srgbClr val="000000"/>
                  </a:solidFill>
                  <a:latin typeface="楷体" panose="02010609060101010101" pitchFamily="1" charset="-122"/>
                  <a:ea typeface="楷体" panose="02010609060101010101" pitchFamily="1" charset="-122"/>
                </a:rPr>
                <a:t> </a:t>
              </a:r>
              <a:endParaRPr lang="en-US" altLang="zh-CN" sz="3600" dirty="0">
                <a:solidFill>
                  <a:srgbClr val="000000"/>
                </a:solidFill>
                <a:latin typeface="楷体" panose="02010609060101010101" pitchFamily="1" charset="-122"/>
                <a:ea typeface="楷体" panose="02010609060101010101" pitchFamily="1" charset="-122"/>
              </a:endParaRPr>
            </a:p>
          </p:txBody>
        </p:sp>
      </p:grpSp>
      <p:sp>
        <p:nvSpPr>
          <p:cNvPr id="3" name="矩形 2"/>
          <p:cNvSpPr/>
          <p:nvPr/>
        </p:nvSpPr>
        <p:spPr>
          <a:xfrm>
            <a:off x="1342529" y="766621"/>
            <a:ext cx="4995278" cy="769441"/>
          </a:xfrm>
          <a:prstGeom prst="rect">
            <a:avLst/>
          </a:prstGeom>
        </p:spPr>
        <p:txBody>
          <a:bodyPr wrap="none">
            <a:spAutoFit/>
          </a:bodyPr>
          <a:lstStyle/>
          <a:p>
            <a:r>
              <a:rPr lang="zh-CN" altLang="en-US" dirty="0"/>
              <a:t>　</a:t>
            </a:r>
            <a:r>
              <a:rPr lang="zh-CN" altLang="en-US" dirty="0" smtClean="0"/>
              <a:t> </a:t>
            </a:r>
            <a:r>
              <a:rPr lang="zh-CN" altLang="en-US" sz="4400" b="1" dirty="0" smtClean="0">
                <a:latin typeface="楷体" panose="02010609060101010101" pitchFamily="1" charset="-122"/>
                <a:ea typeface="楷体" panose="02010609060101010101" pitchFamily="1" charset="-122"/>
              </a:rPr>
              <a:t>第一节　诗歌鉴赏</a:t>
            </a:r>
            <a:endParaRPr lang="zh-CN" altLang="en-US" sz="4800" b="1" dirty="0">
              <a:latin typeface="楷体" panose="02010609060101010101" pitchFamily="1" charset="-122"/>
              <a:ea typeface="楷体" panose="02010609060101010101" pitchFamily="1" charset="-122"/>
            </a:endParaRPr>
          </a:p>
        </p:txBody>
      </p:sp>
      <p:sp>
        <p:nvSpPr>
          <p:cNvPr id="17" name="TextBox 2"/>
          <p:cNvSpPr txBox="1"/>
          <p:nvPr/>
        </p:nvSpPr>
        <p:spPr>
          <a:xfrm>
            <a:off x="3412891" y="2349034"/>
            <a:ext cx="5265436" cy="4524315"/>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嫦娥</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水龙登</a:t>
            </a:r>
            <a:r>
              <a:rPr lang="zh-CN" altLang="en-US" sz="3600" dirty="0">
                <a:solidFill>
                  <a:srgbClr val="000000"/>
                </a:solidFill>
                <a:latin typeface="楷体" panose="02010609060101010101" pitchFamily="1" charset="-122"/>
                <a:ea typeface="楷体" panose="02010609060101010101" pitchFamily="1" charset="-122"/>
              </a:rPr>
              <a:t>建康赏心亭</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梦与诗</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偶然</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雨巷</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致橡树</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有关大雁塔</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a:solidFill>
                  <a:srgbClr val="000000"/>
                </a:solidFill>
                <a:latin typeface="楷体" panose="02010609060101010101" pitchFamily="1" charset="-122"/>
                <a:ea typeface="楷体" panose="02010609060101010101" pitchFamily="1" charset="-122"/>
              </a:rPr>
              <a:t>) </a:t>
            </a:r>
            <a:endParaRPr lang="en-US" altLang="zh-CN" sz="3600" dirty="0" smtClean="0">
              <a:solidFill>
                <a:srgbClr val="000000"/>
              </a:solidFill>
              <a:latin typeface="楷体" panose="02010609060101010101" pitchFamily="1" charset="-122"/>
              <a:ea typeface="楷体" panose="02010609060101010101" pitchFamily="1" charset="-122"/>
            </a:endParaRP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九月</a:t>
            </a:r>
            <a:r>
              <a:rPr lang="en-US" altLang="zh-CN" sz="3600" dirty="0">
                <a:solidFill>
                  <a:srgbClr val="000000"/>
                </a:solidFill>
                <a:latin typeface="楷体" panose="02010609060101010101" pitchFamily="1" charset="-122"/>
                <a:ea typeface="楷体" panose="02010609060101010101" pitchFamily="1" charset="-122"/>
              </a:rPr>
              <a:t>» </a:t>
            </a: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荒原</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a:solidFill>
                  <a:srgbClr val="000000"/>
                </a:solidFill>
                <a:latin typeface="楷体" panose="02010609060101010101" pitchFamily="1" charset="-122"/>
                <a:ea typeface="楷体" panose="02010609060101010101" pitchFamily="1" charset="-122"/>
              </a:rPr>
              <a:t>)</a:t>
            </a:r>
          </a:p>
        </p:txBody>
      </p:sp>
      <p:sp>
        <p:nvSpPr>
          <p:cNvPr id="4" name="文本框 3"/>
          <p:cNvSpPr txBox="1"/>
          <p:nvPr/>
        </p:nvSpPr>
        <p:spPr>
          <a:xfrm>
            <a:off x="10601894" y="172605"/>
            <a:ext cx="1713230" cy="2346960"/>
          </a:xfrm>
          <a:prstGeom prst="rect">
            <a:avLst/>
          </a:prstGeom>
          <a:noFill/>
        </p:spPr>
        <p:txBody>
          <a:bodyPr wrap="none" rtlCol="0">
            <a:spAutoFit/>
          </a:bodyPr>
          <a:lstStyle/>
          <a:p>
            <a:r>
              <a:rPr lang="zh-CN" altLang="en-US" sz="8800" b="1" dirty="0">
                <a:solidFill>
                  <a:schemeClr val="bg1"/>
                </a:solidFill>
                <a:latin typeface="楷体" panose="02010609060101010101" pitchFamily="1" charset="-122"/>
                <a:ea typeface="楷体" panose="02010609060101010101" pitchFamily="1" charset="-122"/>
              </a:rPr>
              <a:t>三</a:t>
            </a:r>
          </a:p>
          <a:p>
            <a:r>
              <a:rPr lang="zh-CN" altLang="en-US" sz="6000" b="1" dirty="0">
                <a:solidFill>
                  <a:schemeClr val="bg1"/>
                </a:solidFill>
                <a:latin typeface="楷体" panose="02010609060101010101" pitchFamily="1" charset="-122"/>
                <a:ea typeface="楷体" panose="02010609060101010101" pitchFamily="1" charset="-122"/>
              </a:rPr>
              <a:t>诗歌</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0565" y="875665"/>
            <a:ext cx="10438130" cy="34442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 ３]杞梁妻:杞梁名殖字梁,春秋时代齐国的大夫,为齐国伐莒,死于莒国城下.他的 妻子哭了十天,连城也被她哭塌了,然后自杀了.«琴曲»有«杞梁妻叹»,«琴操»说是杞梁 妻所作,«古今注»说是杞梁妻妹朝日所作.以上两句说,这样的哀曲莫不是杞梁妻那样的 寡妇所作吗? 也就是说其悲哀可比«杞梁妻叹».</a:t>
            </a:r>
          </a:p>
          <a:p>
            <a:r>
              <a:rPr lang="zh-CN" altLang="en-US" sz="2000">
                <a:latin typeface="宋体" panose="02010600030101010101" pitchFamily="2" charset="-122"/>
                <a:ea typeface="宋体" panose="02010600030101010101" pitchFamily="2" charset="-122"/>
              </a:rPr>
              <a:t>     [ ４]清商:乐曲名,声情悲怨.清商曲音清越,宜于表现哀怨的情绪. </a:t>
            </a:r>
          </a:p>
          <a:p>
            <a:r>
              <a:rPr lang="zh-CN" altLang="en-US" sz="2000">
                <a:latin typeface="宋体" panose="02010600030101010101" pitchFamily="2" charset="-122"/>
                <a:ea typeface="宋体" panose="02010600030101010101" pitchFamily="2" charset="-122"/>
              </a:rPr>
              <a:t>     [ ５]中曲:一曲分数段,中曲就是曲子的中段.徘徊:指乐曲旋律回环往复. </a:t>
            </a:r>
          </a:p>
          <a:p>
            <a:r>
              <a:rPr lang="zh-CN" altLang="en-US" sz="2000">
                <a:latin typeface="宋体" panose="02010600030101010101" pitchFamily="2" charset="-122"/>
                <a:ea typeface="宋体" panose="02010600030101010101" pitchFamily="2" charset="-122"/>
              </a:rPr>
              <a:t>     [ ６]叹:就是«乐记»所谓“一唱而三叹”的“叹”,就是和声. </a:t>
            </a:r>
          </a:p>
          <a:p>
            <a:r>
              <a:rPr lang="zh-CN" altLang="en-US" sz="2000">
                <a:latin typeface="宋体" panose="02010600030101010101" pitchFamily="2" charset="-122"/>
                <a:ea typeface="宋体" panose="02010600030101010101" pitchFamily="2" charset="-122"/>
              </a:rPr>
              <a:t>     [ ７]知音:能听出奏曲者感情的叫作知音.引申为,人和人彼此知心也叫知音.以上 两句是说我所痛惜的还不是歌者心有痛苦,而是歌者心里的痛苦没有人能够理解.这种 缺少知音的悲哀乃是楼中歌者和楼外听者所共有的(听者设想如此),所以闻歌而引起情 感的共鸣. </a:t>
            </a:r>
          </a:p>
          <a:p>
            <a:r>
              <a:rPr lang="zh-CN" altLang="en-US" sz="2000">
                <a:latin typeface="宋体" panose="02010600030101010101" pitchFamily="2" charset="-122"/>
                <a:ea typeface="宋体" panose="02010600030101010101" pitchFamily="2" charset="-122"/>
              </a:rPr>
              <a:t>     [ ８]末尾两句是借愿为双鸟共飞这一古诗中的套语来表达对楼中歌者的深切同情.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87755" y="784860"/>
            <a:ext cx="9728200" cy="5334000"/>
          </a:xfrm>
          <a:prstGeom prst="rect">
            <a:avLst/>
          </a:prstGeom>
          <a:noFill/>
        </p:spPr>
        <p:txBody>
          <a:bodyPr wrap="square" rtlCol="0">
            <a:spAutoFit/>
          </a:bodyPr>
          <a:lstStyle/>
          <a:p>
            <a:r>
              <a:rPr lang="zh-CN" altLang="en-US" sz="2400">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这首诗是按听者的感情发展为线索来构建全篇的.开头四句劈空而起,渲染出一种飘 忽迷离的色调;接着的“上有弦歌声”上承首句,又牵出对乐声的描写,因而带出一问一答. “无乃”一字透出一丝游移不定,又增添了诗歌的凄迷气氛.最后,在“慷慨有余哀”的袅袅余 音中勾出“知音”之叹,生出双鹄齐飞的向往.至此,曲终幕落,与开首的劈空而来遥相呼应. 这种如细丝盘缠的章法,正是构成此诗深婉悱恻的艺术风格的要素之一. </a:t>
            </a:r>
          </a:p>
          <a:p>
            <a:r>
              <a:rPr lang="zh-CN" altLang="en-US" sz="2000">
                <a:latin typeface="宋体" panose="02010600030101010101" pitchFamily="2" charset="-122"/>
                <a:ea typeface="宋体" panose="02010600030101010101" pitchFamily="2" charset="-122"/>
              </a:rPr>
              <a:t>     诗中隐现着两个人物形象,一个是抚弦发悲声的幽阁女子,一个是闻歌感愤的失意士 子.然而诗中并没有一字一句言及人物本身,所写的是华丽的高楼、缱绻的浮云、随风飘远 的弦歌声······楼上弹者与楼下听者的心灵也是凭借那一缕飘忽无形的弦歌声来沟通的.整 首诗仿佛笼罩着一层缥缈的云雾,如梦如幻,所谓“空中送情,知向谁是”.弹者为何抚弦伤 神,听者又为何闻声感慨,却不曾言明.读者感受到的只是那么一种幽怨的情调,那么一种 空灵的艺术境界.</a:t>
            </a:r>
          </a:p>
          <a:p>
            <a:r>
              <a:rPr lang="zh-CN" altLang="en-US" sz="2000">
                <a:latin typeface="宋体" panose="02010600030101010101" pitchFamily="2" charset="-122"/>
                <a:ea typeface="宋体" panose="02010600030101010101" pitchFamily="2" charset="-122"/>
              </a:rPr>
              <a:t>    正是这种化实为虚的笔法使诗歌的内涵更为深广,能唤起读者丰富的感情,使他们有可 能调动自己的经验,依据诗歌的启迪来想象这两个人物的形象.</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50285" y="634365"/>
            <a:ext cx="5030470" cy="5516880"/>
          </a:xfrm>
          <a:prstGeom prst="rect">
            <a:avLst/>
          </a:prstGeom>
          <a:noFill/>
        </p:spPr>
        <p:txBody>
          <a:bodyPr wrap="square" rtlCol="0">
            <a:spAutoFit/>
          </a:bodyPr>
          <a:lstStyle/>
          <a:p>
            <a:pPr algn="l"/>
            <a:r>
              <a:rPr lang="zh-CN" altLang="en-US" sz="2000"/>
              <a:t> </a:t>
            </a:r>
            <a:r>
              <a:rPr lang="zh-CN" altLang="en-US" sz="2800">
                <a:latin typeface="宋体" panose="02010600030101010101" pitchFamily="2" charset="-122"/>
                <a:ea typeface="宋体" panose="02010600030101010101" pitchFamily="2" charset="-122"/>
              </a:rPr>
              <a:t>美女篇[ １] 曹植</a:t>
            </a:r>
          </a:p>
          <a:p>
            <a:pPr algn="l"/>
            <a:endParaRPr lang="zh-CN" altLang="en-US" sz="2800">
              <a:latin typeface="宋体" panose="02010600030101010101" pitchFamily="2" charset="-122"/>
              <a:ea typeface="宋体" panose="02010600030101010101" pitchFamily="2" charset="-122"/>
            </a:endParaRPr>
          </a:p>
          <a:p>
            <a:pPr algn="l"/>
            <a:r>
              <a:rPr lang="zh-CN" altLang="en-US" sz="2000">
                <a:latin typeface="宋体" panose="02010600030101010101" pitchFamily="2" charset="-122"/>
                <a:ea typeface="宋体" panose="02010600030101010101" pitchFamily="2" charset="-122"/>
              </a:rPr>
              <a:t>美女妖[ ２]且闲[ ３],采桑歧路间. </a:t>
            </a:r>
          </a:p>
          <a:p>
            <a:pPr algn="l"/>
            <a:r>
              <a:rPr lang="zh-CN" altLang="en-US" sz="2000">
                <a:latin typeface="宋体" panose="02010600030101010101" pitchFamily="2" charset="-122"/>
                <a:ea typeface="宋体" panose="02010600030101010101" pitchFamily="2" charset="-122"/>
              </a:rPr>
              <a:t>柔条纷冉冉[ ４],落叶何翩翩. </a:t>
            </a:r>
          </a:p>
          <a:p>
            <a:pPr algn="l"/>
            <a:r>
              <a:rPr lang="zh-CN" altLang="en-US" sz="2000">
                <a:latin typeface="宋体" panose="02010600030101010101" pitchFamily="2" charset="-122"/>
                <a:ea typeface="宋体" panose="02010600030101010101" pitchFamily="2" charset="-122"/>
              </a:rPr>
              <a:t>攘袖[ ５]见素手,皓腕约[ ６]金环. </a:t>
            </a:r>
          </a:p>
          <a:p>
            <a:pPr algn="l"/>
            <a:r>
              <a:rPr lang="zh-CN" altLang="en-US" sz="2000">
                <a:latin typeface="宋体" panose="02010600030101010101" pitchFamily="2" charset="-122"/>
                <a:ea typeface="宋体" panose="02010600030101010101" pitchFamily="2" charset="-122"/>
              </a:rPr>
              <a:t>头上金爵钗[ ７],腰佩翠琅玕[ ８]. </a:t>
            </a:r>
          </a:p>
          <a:p>
            <a:pPr algn="l"/>
            <a:r>
              <a:rPr lang="zh-CN" altLang="en-US" sz="2000">
                <a:latin typeface="宋体" panose="02010600030101010101" pitchFamily="2" charset="-122"/>
                <a:ea typeface="宋体" panose="02010600030101010101" pitchFamily="2" charset="-122"/>
              </a:rPr>
              <a:t>明珠交玉体,珊瑚间木难[ ９]. </a:t>
            </a:r>
          </a:p>
          <a:p>
            <a:pPr algn="l"/>
            <a:r>
              <a:rPr lang="zh-CN" altLang="en-US" sz="2000">
                <a:latin typeface="宋体" panose="02010600030101010101" pitchFamily="2" charset="-122"/>
                <a:ea typeface="宋体" panose="02010600030101010101" pitchFamily="2" charset="-122"/>
              </a:rPr>
              <a:t>罗衣何飘摇,轻裾随风还[ １０]. </a:t>
            </a:r>
          </a:p>
          <a:p>
            <a:pPr algn="l"/>
            <a:r>
              <a:rPr lang="zh-CN" altLang="en-US" sz="2000">
                <a:latin typeface="宋体" panose="02010600030101010101" pitchFamily="2" charset="-122"/>
                <a:ea typeface="宋体" panose="02010600030101010101" pitchFamily="2" charset="-122"/>
              </a:rPr>
              <a:t>顾盼遗光彩,长啸[ １１]气若兰. </a:t>
            </a:r>
          </a:p>
          <a:p>
            <a:pPr algn="l"/>
            <a:r>
              <a:rPr lang="zh-CN" altLang="en-US" sz="2000">
                <a:latin typeface="宋体" panose="02010600030101010101" pitchFamily="2" charset="-122"/>
                <a:ea typeface="宋体" panose="02010600030101010101" pitchFamily="2" charset="-122"/>
              </a:rPr>
              <a:t>行徒用息驾,休者以忘餐. </a:t>
            </a:r>
          </a:p>
          <a:p>
            <a:pPr algn="l"/>
            <a:r>
              <a:rPr lang="zh-CN" altLang="en-US" sz="2000">
                <a:latin typeface="宋体" panose="02010600030101010101" pitchFamily="2" charset="-122"/>
                <a:ea typeface="宋体" panose="02010600030101010101" pitchFamily="2" charset="-122"/>
              </a:rPr>
              <a:t>借问女安居,乃在城南端[ １２]. </a:t>
            </a:r>
          </a:p>
          <a:p>
            <a:pPr algn="l"/>
            <a:r>
              <a:rPr lang="zh-CN" altLang="en-US" sz="2000">
                <a:latin typeface="宋体" panose="02010600030101010101" pitchFamily="2" charset="-122"/>
                <a:ea typeface="宋体" panose="02010600030101010101" pitchFamily="2" charset="-122"/>
              </a:rPr>
              <a:t>青楼[ １３]临大路,高门结重关[ １４]. </a:t>
            </a:r>
          </a:p>
          <a:p>
            <a:pPr algn="l"/>
            <a:r>
              <a:rPr lang="zh-CN" altLang="en-US" sz="2000">
                <a:latin typeface="宋体" panose="02010600030101010101" pitchFamily="2" charset="-122"/>
                <a:ea typeface="宋体" panose="02010600030101010101" pitchFamily="2" charset="-122"/>
              </a:rPr>
              <a:t>容华耀朝日,谁不希令颜[ １５]? </a:t>
            </a:r>
          </a:p>
          <a:p>
            <a:pPr algn="l"/>
            <a:r>
              <a:rPr lang="zh-CN" altLang="en-US" sz="2000">
                <a:latin typeface="宋体" panose="02010600030101010101" pitchFamily="2" charset="-122"/>
                <a:ea typeface="宋体" panose="02010600030101010101" pitchFamily="2" charset="-122"/>
              </a:rPr>
              <a:t>媒氏何所营? 玉帛[ １６]不时安. </a:t>
            </a:r>
          </a:p>
          <a:p>
            <a:pPr algn="l"/>
            <a:r>
              <a:rPr lang="zh-CN" altLang="en-US" sz="2000">
                <a:latin typeface="宋体" panose="02010600030101010101" pitchFamily="2" charset="-122"/>
                <a:ea typeface="宋体" panose="02010600030101010101" pitchFamily="2" charset="-122"/>
              </a:rPr>
              <a:t>佳人慕高义,求贤良独难. </a:t>
            </a:r>
          </a:p>
          <a:p>
            <a:pPr algn="l"/>
            <a:r>
              <a:rPr lang="zh-CN" altLang="en-US" sz="2000">
                <a:latin typeface="宋体" panose="02010600030101010101" pitchFamily="2" charset="-122"/>
                <a:ea typeface="宋体" panose="02010600030101010101" pitchFamily="2" charset="-122"/>
              </a:rPr>
              <a:t>众人徒嗷嗷,安知彼所观? </a:t>
            </a:r>
          </a:p>
          <a:p>
            <a:pPr algn="l"/>
            <a:r>
              <a:rPr lang="zh-CN" altLang="en-US" sz="2000">
                <a:latin typeface="宋体" panose="02010600030101010101" pitchFamily="2" charset="-122"/>
                <a:ea typeface="宋体" panose="02010600030101010101" pitchFamily="2" charset="-122"/>
              </a:rPr>
              <a:t>盛年处房室,中夜[ １７]起长叹.</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275" y="421640"/>
            <a:ext cx="10121265" cy="62484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１]选自«先秦汉魏晋南北朝诗»,逯钦立辑校,中华书局１９８３年版.本篇乐府歌辞 属«杂曲歌􀅰齐瑟行». </a:t>
            </a:r>
          </a:p>
          <a:p>
            <a:r>
              <a:rPr lang="zh-CN" altLang="en-US" sz="2000">
                <a:latin typeface="宋体" panose="02010600030101010101" pitchFamily="2" charset="-122"/>
                <a:ea typeface="宋体" panose="02010600030101010101" pitchFamily="2" charset="-122"/>
              </a:rPr>
              <a:t>       [ ２]妖:妖娆. </a:t>
            </a:r>
          </a:p>
          <a:p>
            <a:r>
              <a:rPr lang="zh-CN" altLang="en-US" sz="2000">
                <a:latin typeface="宋体" panose="02010600030101010101" pitchFamily="2" charset="-122"/>
                <a:ea typeface="宋体" panose="02010600030101010101" pitchFamily="2" charset="-122"/>
              </a:rPr>
              <a:t>       [ ３]闲:同“娴”,举止优雅. </a:t>
            </a:r>
          </a:p>
          <a:p>
            <a:r>
              <a:rPr lang="zh-CN" altLang="en-US" sz="2000">
                <a:latin typeface="宋体" panose="02010600030101010101" pitchFamily="2" charset="-122"/>
                <a:ea typeface="宋体" panose="02010600030101010101" pitchFamily="2" charset="-122"/>
              </a:rPr>
              <a:t>       [ ４]冉冉:形容枝条柔软下垂的样子.</a:t>
            </a:r>
          </a:p>
          <a:p>
            <a:r>
              <a:rPr lang="zh-CN" altLang="en-US" sz="2000">
                <a:latin typeface="宋体" panose="02010600030101010101" pitchFamily="2" charset="-122"/>
                <a:ea typeface="宋体" panose="02010600030101010101" pitchFamily="2" charset="-122"/>
              </a:rPr>
              <a:t>       [ ５]攘袖:捋起袖子. </a:t>
            </a:r>
          </a:p>
          <a:p>
            <a:r>
              <a:rPr lang="zh-CN" altLang="en-US" sz="2000">
                <a:latin typeface="宋体" panose="02010600030101010101" pitchFamily="2" charset="-122"/>
                <a:ea typeface="宋体" panose="02010600030101010101" pitchFamily="2" charset="-122"/>
              </a:rPr>
              <a:t>       [ ６]约:缠束. </a:t>
            </a:r>
          </a:p>
          <a:p>
            <a:r>
              <a:rPr lang="zh-CN" altLang="en-US" sz="2000">
                <a:latin typeface="宋体" panose="02010600030101010101" pitchFamily="2" charset="-122"/>
                <a:ea typeface="宋体" panose="02010600030101010101" pitchFamily="2" charset="-122"/>
              </a:rPr>
              <a:t>       [ ７]金爵钗:雀形的金钗.爵:同“雀”. 　</a:t>
            </a:r>
          </a:p>
          <a:p>
            <a:r>
              <a:rPr lang="zh-CN" altLang="en-US" sz="2000">
                <a:latin typeface="宋体" panose="02010600030101010101" pitchFamily="2" charset="-122"/>
                <a:ea typeface="宋体" panose="02010600030101010101" pitchFamily="2" charset="-122"/>
              </a:rPr>
              <a:t>　　   [ ８]琅玕:形状像珠子的美玉或石头. </a:t>
            </a:r>
          </a:p>
          <a:p>
            <a:r>
              <a:rPr lang="zh-CN" altLang="en-US" sz="2000">
                <a:latin typeface="宋体" panose="02010600030101010101" pitchFamily="2" charset="-122"/>
                <a:ea typeface="宋体" panose="02010600030101010101" pitchFamily="2" charset="-122"/>
              </a:rPr>
              <a:t>       [ ９]木难:碧色珠,传说是金翅鸟沫所成. </a:t>
            </a:r>
          </a:p>
          <a:p>
            <a:r>
              <a:rPr lang="zh-CN" altLang="en-US" sz="2000">
                <a:latin typeface="宋体" panose="02010600030101010101" pitchFamily="2" charset="-122"/>
                <a:ea typeface="宋体" panose="02010600030101010101" pitchFamily="2" charset="-122"/>
              </a:rPr>
              <a:t>       [ １０]还(音“旋”):转.</a:t>
            </a:r>
          </a:p>
          <a:p>
            <a:r>
              <a:rPr lang="zh-CN" altLang="en-US" sz="2000">
                <a:latin typeface="宋体" panose="02010600030101010101" pitchFamily="2" charset="-122"/>
                <a:ea typeface="宋体" panose="02010600030101010101" pitchFamily="2" charset="-122"/>
              </a:rPr>
              <a:t>       [ １１]啸:蹙口出声,今指吹口哨. </a:t>
            </a:r>
          </a:p>
          <a:p>
            <a:r>
              <a:rPr lang="zh-CN" altLang="en-US" sz="2000">
                <a:latin typeface="宋体" panose="02010600030101010101" pitchFamily="2" charset="-122"/>
                <a:ea typeface="宋体" panose="02010600030101010101" pitchFamily="2" charset="-122"/>
              </a:rPr>
              <a:t>       [ １２]城南端:城的正南门. </a:t>
            </a:r>
          </a:p>
          <a:p>
            <a:r>
              <a:rPr lang="zh-CN" altLang="en-US" sz="2000">
                <a:latin typeface="宋体" panose="02010600030101010101" pitchFamily="2" charset="-122"/>
                <a:ea typeface="宋体" panose="02010600030101010101" pitchFamily="2" charset="-122"/>
              </a:rPr>
              <a:t>       [ １３]青楼:涂饰青漆的楼,指显贵之家,和以青楼为妓院的意思不同.</a:t>
            </a:r>
          </a:p>
          <a:p>
            <a:r>
              <a:rPr lang="zh-CN" altLang="en-US" sz="2000">
                <a:latin typeface="宋体" panose="02010600030101010101" pitchFamily="2" charset="-122"/>
                <a:ea typeface="宋体" panose="02010600030101010101" pitchFamily="2" charset="-122"/>
              </a:rPr>
              <a:t>       [ １４]重关:两道闭门的横木. </a:t>
            </a:r>
          </a:p>
          <a:p>
            <a:r>
              <a:rPr lang="zh-CN" altLang="en-US" sz="2000">
                <a:latin typeface="宋体" panose="02010600030101010101" pitchFamily="2" charset="-122"/>
                <a:ea typeface="宋体" panose="02010600030101010101" pitchFamily="2" charset="-122"/>
              </a:rPr>
              <a:t>       [ １５]希令颜:慕其美貌.</a:t>
            </a:r>
          </a:p>
          <a:p>
            <a:r>
              <a:rPr lang="zh-CN" altLang="en-US" sz="2000">
                <a:latin typeface="宋体" panose="02010600030101010101" pitchFamily="2" charset="-122"/>
                <a:ea typeface="宋体" panose="02010600030101010101" pitchFamily="2" charset="-122"/>
              </a:rPr>
              <a:t>       [ １６]玉帛:指珪璋和束帛,古代用来订婚行聘.</a:t>
            </a:r>
          </a:p>
          <a:p>
            <a:r>
              <a:rPr lang="zh-CN" altLang="en-US" sz="2000">
                <a:latin typeface="宋体" panose="02010600030101010101" pitchFamily="2" charset="-122"/>
                <a:ea typeface="宋体" panose="02010600030101010101" pitchFamily="2" charset="-122"/>
              </a:rPr>
              <a:t>       [ １７]中夜:半夜.</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8560" y="965835"/>
            <a:ext cx="9441180" cy="1676400"/>
          </a:xfrm>
          <a:prstGeom prst="rect">
            <a:avLst/>
          </a:prstGeom>
          <a:noFill/>
        </p:spPr>
        <p:txBody>
          <a:bodyPr wrap="square" rtlCol="0">
            <a:spAutoFit/>
          </a:bodyPr>
          <a:lstStyle/>
          <a:p>
            <a:r>
              <a:rPr lang="en-US" altLang="zh-CN" sz="2000"/>
              <a:t>         </a:t>
            </a:r>
            <a:r>
              <a:rPr lang="en-US" altLang="zh-CN" sz="2400" b="1">
                <a:latin typeface="宋体" panose="02010600030101010101" pitchFamily="2" charset="-122"/>
                <a:ea typeface="宋体" panose="02010600030101010101" pitchFamily="2" charset="-122"/>
              </a:rPr>
              <a:t> </a:t>
            </a:r>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这首诗通篇用比,比是中国古代诗歌的传统手法,«诗经»«楚辞»多用之.«美女篇»以绝 代美人比喻有理想有抱负的志士,以美女不嫁比喻志士的怀才不遇.含蓄委婉,意味深长. 其实美女所喻之志士就是曹植自己.所以,清人王尧衢说:“子建求自试而不见用,如美女之 不见售,故以为比.”</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99890" y="755015"/>
            <a:ext cx="4336415" cy="527304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赠秀才入军[ １] </a:t>
            </a:r>
          </a:p>
          <a:p>
            <a:pPr algn="ctr"/>
            <a:r>
              <a:rPr lang="zh-CN" altLang="en-US" sz="2400">
                <a:latin typeface="宋体" panose="02010600030101010101" pitchFamily="2" charset="-122"/>
                <a:ea typeface="宋体" panose="02010600030101010101" pitchFamily="2" charset="-122"/>
              </a:rPr>
              <a:t>（一）</a:t>
            </a:r>
          </a:p>
          <a:p>
            <a:pPr algn="ctr"/>
            <a:r>
              <a:rPr lang="zh-CN" altLang="en-US" sz="2000">
                <a:latin typeface="宋体" panose="02010600030101010101" pitchFamily="2" charset="-122"/>
                <a:ea typeface="宋体" panose="02010600030101010101" pitchFamily="2" charset="-122"/>
              </a:rPr>
              <a:t>嵇康[ ２] </a:t>
            </a:r>
          </a:p>
          <a:p>
            <a:r>
              <a:rPr lang="zh-CN" altLang="en-US" sz="2000">
                <a:latin typeface="宋体" panose="02010600030101010101" pitchFamily="2" charset="-122"/>
                <a:ea typeface="宋体" panose="02010600030101010101" pitchFamily="2" charset="-122"/>
              </a:rPr>
              <a:t>良马既闲,丽服有晖[ ３]. </a:t>
            </a:r>
          </a:p>
          <a:p>
            <a:r>
              <a:rPr lang="zh-CN" altLang="en-US" sz="2000">
                <a:latin typeface="宋体" panose="02010600030101010101" pitchFamily="2" charset="-122"/>
                <a:ea typeface="宋体" panose="02010600030101010101" pitchFamily="2" charset="-122"/>
              </a:rPr>
              <a:t>左揽繁弱[ ４],右接忘归[ ５]. </a:t>
            </a:r>
          </a:p>
          <a:p>
            <a:r>
              <a:rPr lang="zh-CN" altLang="en-US" sz="2000">
                <a:latin typeface="宋体" panose="02010600030101010101" pitchFamily="2" charset="-122"/>
                <a:ea typeface="宋体" panose="02010600030101010101" pitchFamily="2" charset="-122"/>
              </a:rPr>
              <a:t>风驰电逝,蹑景追飞[ ６]. </a:t>
            </a:r>
          </a:p>
          <a:p>
            <a:r>
              <a:rPr lang="zh-CN" altLang="en-US" sz="2000">
                <a:latin typeface="宋体" panose="02010600030101010101" pitchFamily="2" charset="-122"/>
                <a:ea typeface="宋体" panose="02010600030101010101" pitchFamily="2" charset="-122"/>
              </a:rPr>
              <a:t>凌厉[ ７]中原,顾盼[ ８]生姿.</a:t>
            </a:r>
          </a:p>
          <a:p>
            <a:r>
              <a:rPr lang="zh-CN" altLang="en-US" sz="2000">
                <a:latin typeface="宋体" panose="02010600030101010101" pitchFamily="2" charset="-122"/>
                <a:ea typeface="宋体" panose="02010600030101010101" pitchFamily="2" charset="-122"/>
              </a:rPr>
              <a:t>　　</a:t>
            </a:r>
          </a:p>
          <a:p>
            <a:pPr algn="ctr"/>
            <a:r>
              <a:rPr lang="zh-CN" altLang="en-US" sz="2400">
                <a:latin typeface="宋体" panose="02010600030101010101" pitchFamily="2" charset="-122"/>
                <a:ea typeface="宋体" panose="02010600030101010101" pitchFamily="2" charset="-122"/>
              </a:rPr>
              <a:t>(二)</a:t>
            </a:r>
          </a:p>
          <a:p>
            <a:pPr algn="ctr"/>
            <a:endParaRPr lang="zh-CN" altLang="en-US" sz="24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息徒兰圃[ ９],秣马[ １０]华山. </a:t>
            </a:r>
          </a:p>
          <a:p>
            <a:r>
              <a:rPr lang="zh-CN" altLang="en-US" sz="2000">
                <a:latin typeface="宋体" panose="02010600030101010101" pitchFamily="2" charset="-122"/>
                <a:ea typeface="宋体" panose="02010600030101010101" pitchFamily="2" charset="-122"/>
              </a:rPr>
              <a:t>流磻平皋[ １１],垂纶[ １２]长川. </a:t>
            </a:r>
          </a:p>
          <a:p>
            <a:r>
              <a:rPr lang="zh-CN" altLang="en-US" sz="2000">
                <a:latin typeface="宋体" panose="02010600030101010101" pitchFamily="2" charset="-122"/>
                <a:ea typeface="宋体" panose="02010600030101010101" pitchFamily="2" charset="-122"/>
              </a:rPr>
              <a:t>目送归鸿,手挥五弦[ １３]. </a:t>
            </a:r>
          </a:p>
          <a:p>
            <a:r>
              <a:rPr lang="zh-CN" altLang="en-US" sz="2000">
                <a:latin typeface="宋体" panose="02010600030101010101" pitchFamily="2" charset="-122"/>
                <a:ea typeface="宋体" panose="02010600030101010101" pitchFamily="2" charset="-122"/>
              </a:rPr>
              <a:t>俯仰自得,游心太玄[ １４]. </a:t>
            </a:r>
          </a:p>
          <a:p>
            <a:r>
              <a:rPr lang="zh-CN" altLang="en-US" sz="2000">
                <a:latin typeface="宋体" panose="02010600030101010101" pitchFamily="2" charset="-122"/>
                <a:ea typeface="宋体" panose="02010600030101010101" pitchFamily="2" charset="-122"/>
              </a:rPr>
              <a:t>嘉彼钓叟,得鱼忘筌[ １５]. </a:t>
            </a:r>
          </a:p>
          <a:p>
            <a:r>
              <a:rPr lang="zh-CN" altLang="en-US" sz="2000">
                <a:latin typeface="宋体" panose="02010600030101010101" pitchFamily="2" charset="-122"/>
                <a:ea typeface="宋体" panose="02010600030101010101" pitchFamily="2" charset="-122"/>
              </a:rPr>
              <a:t>郢[ １６]人逝矣,谁与尽言.</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80820" y="664210"/>
            <a:ext cx="9606915" cy="56388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１]选自«先秦汉魏晋南北朝诗»,逯钦立辑校,中华书局１９８３年版.«赠秀才入军»: 是嵇康寄赠给他哥哥嵇喜的.嵇喜:字公穆,曾举秀才,后参军.本题共十八首,这里选的 是第九首和第十四首.</a:t>
            </a:r>
          </a:p>
          <a:p>
            <a:r>
              <a:rPr lang="zh-CN" altLang="en-US" sz="2000">
                <a:latin typeface="宋体" panose="02010600030101010101" pitchFamily="2" charset="-122"/>
                <a:ea typeface="宋体" panose="02010600030101010101" pitchFamily="2" charset="-122"/>
              </a:rPr>
              <a:t>[ ２]嵇康( ２２３－２６２年):字叔夜,谯郡铚(今安徽宿县)人,“竹林七贤”之一.曾任中 散大夫,世称“嵇中散”.崇尚老庄,对司马氏采取不合作态度,颇招忌恨,终为司马氏借故 杀害.嵇康诗文俱佳,散文尤为出色,有«嵇中散集»十卷.</a:t>
            </a:r>
          </a:p>
          <a:p>
            <a:r>
              <a:rPr lang="zh-CN" altLang="en-US" sz="2000">
                <a:latin typeface="宋体" panose="02010600030101010101" pitchFamily="2" charset="-122"/>
                <a:ea typeface="宋体" panose="02010600030101010101" pitchFamily="2" charset="-122"/>
              </a:rPr>
              <a:t>[ ３]闲:同“娴”,熟习.丽服:指华贵的戎装.晖:光彩. </a:t>
            </a:r>
          </a:p>
          <a:p>
            <a:r>
              <a:rPr lang="zh-CN" altLang="en-US" sz="2000">
                <a:latin typeface="宋体" panose="02010600030101010101" pitchFamily="2" charset="-122"/>
                <a:ea typeface="宋体" panose="02010600030101010101" pitchFamily="2" charset="-122"/>
              </a:rPr>
              <a:t>[ ４]繁弱:古代良弓名. </a:t>
            </a:r>
          </a:p>
          <a:p>
            <a:r>
              <a:rPr lang="zh-CN" altLang="en-US" sz="2000">
                <a:latin typeface="宋体" panose="02010600030101010101" pitchFamily="2" charset="-122"/>
                <a:ea typeface="宋体" panose="02010600030101010101" pitchFamily="2" charset="-122"/>
              </a:rPr>
              <a:t>[ ５]忘归:箭矢名. </a:t>
            </a:r>
          </a:p>
          <a:p>
            <a:r>
              <a:rPr lang="zh-CN" altLang="en-US" sz="2000">
                <a:latin typeface="宋体" panose="02010600030101010101" pitchFamily="2" charset="-122"/>
                <a:ea typeface="宋体" panose="02010600030101010101" pitchFamily="2" charset="-122"/>
              </a:rPr>
              <a:t>[ ６]蹑( n i è):追随.景:同“影”.飞:飞鸟. </a:t>
            </a:r>
          </a:p>
          <a:p>
            <a:r>
              <a:rPr lang="zh-CN" altLang="en-US" sz="2000">
                <a:latin typeface="宋体" panose="02010600030101010101" pitchFamily="2" charset="-122"/>
                <a:ea typeface="宋体" panose="02010600030101010101" pitchFamily="2" charset="-122"/>
              </a:rPr>
              <a:t>[ ７]凌厉:奋行直前的样子. </a:t>
            </a:r>
          </a:p>
          <a:p>
            <a:r>
              <a:rPr lang="zh-CN" altLang="en-US" sz="2000">
                <a:latin typeface="宋体" panose="02010600030101010101" pitchFamily="2" charset="-122"/>
                <a:ea typeface="宋体" panose="02010600030101010101" pitchFamily="2" charset="-122"/>
              </a:rPr>
              <a:t>[ ８]顾盼:左顾右盼,形容得意的样子.</a:t>
            </a:r>
          </a:p>
          <a:p>
            <a:r>
              <a:rPr lang="zh-CN" altLang="en-US" sz="2000">
                <a:latin typeface="宋体" panose="02010600030101010101" pitchFamily="2" charset="-122"/>
                <a:ea typeface="宋体" panose="02010600030101010101" pitchFamily="2" charset="-122"/>
              </a:rPr>
              <a:t>[ ９]兰圃:有兰草的野地. </a:t>
            </a:r>
          </a:p>
          <a:p>
            <a:r>
              <a:rPr lang="zh-CN" altLang="en-US" sz="2000">
                <a:latin typeface="宋体" panose="02010600030101010101" pitchFamily="2" charset="-122"/>
                <a:ea typeface="宋体" panose="02010600030101010101" pitchFamily="2" charset="-122"/>
              </a:rPr>
              <a:t>[ １０]秣马:饲马. </a:t>
            </a:r>
          </a:p>
          <a:p>
            <a:r>
              <a:rPr lang="zh-CN" altLang="en-US" sz="2000">
                <a:latin typeface="宋体" panose="02010600030101010101" pitchFamily="2" charset="-122"/>
                <a:ea typeface="宋体" panose="02010600030101010101" pitchFamily="2" charset="-122"/>
              </a:rPr>
              <a:t>[ １１]磻(音“波”):用生丝做绳系在箭上射鸟叫作弋,在系箭的丝绳上加系石块叫作 磻.皋:水边地.这句是说在皋泽之地弋鸟.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2670" y="845185"/>
            <a:ext cx="9969500" cy="4053840"/>
          </a:xfrm>
          <a:prstGeom prst="rect">
            <a:avLst/>
          </a:prstGeom>
          <a:noFill/>
        </p:spPr>
        <p:txBody>
          <a:bodyPr wrap="square" rtlCol="0">
            <a:spAutoFit/>
          </a:bodyPr>
          <a:lstStyle/>
          <a:p>
            <a:r>
              <a:rPr lang="zh-CN" altLang="en-US" sz="2000"/>
              <a:t>[</a:t>
            </a:r>
            <a:r>
              <a:rPr lang="zh-CN" altLang="en-US" sz="2000">
                <a:latin typeface="宋体" panose="02010600030101010101" pitchFamily="2" charset="-122"/>
                <a:ea typeface="宋体" panose="02010600030101010101" pitchFamily="2" charset="-122"/>
              </a:rPr>
              <a:t> １２]纶:指钓丝. </a:t>
            </a:r>
          </a:p>
          <a:p>
            <a:r>
              <a:rPr lang="zh-CN" altLang="en-US" sz="2000">
                <a:latin typeface="宋体" panose="02010600030101010101" pitchFamily="2" charset="-122"/>
                <a:ea typeface="宋体" panose="02010600030101010101" pitchFamily="2" charset="-122"/>
              </a:rPr>
              <a:t>[ １３]五弦:乐器名,似琵琶而略小.</a:t>
            </a:r>
          </a:p>
          <a:p>
            <a:r>
              <a:rPr lang="zh-CN" altLang="en-US" sz="2000">
                <a:latin typeface="宋体" panose="02010600030101010101" pitchFamily="2" charset="-122"/>
                <a:ea typeface="宋体" panose="02010600030101010101" pitchFamily="2" charset="-122"/>
              </a:rPr>
              <a:t>[ １４]太玄:就是大道.“游心太玄”是说心中对道有所领会,也就是上句“自得”的 意思. [ １５]筌:捕鱼竹器名.«庄于􀅰外物»道:“筌者所以在鱼,得鱼而忘筌.”又道:“言者 所以在意,得意而忘言.”“得鱼忘筌”是“得意忘言”的比喻,说明言论是表达玄理的手段, 目的既达,手段就不需要了.</a:t>
            </a:r>
          </a:p>
          <a:p>
            <a:r>
              <a:rPr lang="zh-CN" altLang="en-US" sz="2000">
                <a:latin typeface="宋体" panose="02010600030101010101" pitchFamily="2" charset="-122"/>
                <a:ea typeface="宋体" panose="02010600030101010101" pitchFamily="2" charset="-122"/>
              </a:rPr>
              <a:t>[ １６]郢:古地名,春秋楚国的都城. «庄子·徐无鬼»中有一段寓言说曾有郢人用白 土在鼻上涂了薄薄一层,像苍蝇翅似的,叫石匠用斧子削去它.石匠挥斧成风,眼睛看都 不看一下,就把白土削干净了.郢人的鼻子毫无损伤,他的面色也丝毫没有改变.郢人死 后,石匠的这种绝技也不能再表演了,因为再也找不到与他合作的人了.这个寓言是庄子 在惠施墓前对人说的,表示惠施死后再没有可以与他谈论的对手了.这两句的意思是:像 郢人死后石匠再也找不到与他配合默契的人一样,嵇喜如若对自然大道有所领会,他在军 中也很难找到能与他有共识的人.</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1385" y="739775"/>
            <a:ext cx="10287000" cy="50292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评析：</a:t>
            </a:r>
            <a:r>
              <a:rPr lang="en-US" altLang="zh-CN" sz="2000">
                <a:latin typeface="宋体" panose="02010600030101010101" pitchFamily="2" charset="-122"/>
                <a:ea typeface="宋体" panose="02010600030101010101" pitchFamily="2" charset="-122"/>
              </a:rPr>
              <a:t>     </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«赠秀才入军»诗共十八首,是诗人寄赠其兄嵇喜的,节选(一)原列第九首.此诗写作者 想象中从军者的戎马骑射生活,意气风发,有声有色,塑造了一个勇敢英武又潇洒脱俗的武 士形象,表现出纵横驰骋、无拘无束的境界.诗歌以雄健有力的笔调勾勒了一位戎装骑射的 武士,他骑着良马,身披铠甲,左手揽弓,右手搭箭,风驰电掣般地奔驰在广阔的原野上.最 后两句则正面刻画其兄的神态:他气概非凡,直欲凌厉山河;他顾盼生辉,神采飞扬.诗中没 有一句写及诗人的感情, 但诗人把其兄入军后的情形想象得那么逼真, 关切之情自在不言之中了. </a:t>
            </a:r>
          </a:p>
          <a:p>
            <a:r>
              <a:rPr lang="zh-CN" altLang="en-US" sz="2000">
                <a:latin typeface="宋体" panose="02010600030101010101" pitchFamily="2" charset="-122"/>
                <a:ea typeface="宋体" panose="02010600030101010101" pitchFamily="2" charset="-122"/>
              </a:rPr>
              <a:t>    节选(二)写诗人想象嵇喜行军之暇领略山水乐趣的情景.他将在长满兰草的野地上休 息,在鲜花盛开的山坡上喂马,在草地上弋鸟,在长河里钓鱼.一边若有所思地目送南归的 鸿雁,一边信手抚弹五弦琴.他的心神游于天地自然之中,随时随地都对自然之道有所领 悟.显然这里所写的与其说是征人生活,不如说是抒写诗人自己纵心自然的情趣.最后诗 人用«庄子»中“匠石斫垩”的典故来表达自己对嵇喜从军远去的惋惜心情.此诗中“目送归 鸿,手挥五弦”两句是历来为人们所称道的妙句,它以凝练的语言写出高士飘然出世、心游物 外的风神,传达出一种悠然自得的哲理境界.</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54070" y="1132205"/>
            <a:ext cx="4638040" cy="429768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登池上楼[ １]</a:t>
            </a:r>
          </a:p>
          <a:p>
            <a:pPr algn="ctr"/>
            <a:r>
              <a:rPr lang="zh-CN" altLang="en-US" sz="28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谢灵运</a:t>
            </a:r>
          </a:p>
          <a:p>
            <a:r>
              <a:rPr lang="zh-CN" altLang="en-US" sz="2000">
                <a:latin typeface="宋体" panose="02010600030101010101" pitchFamily="2" charset="-122"/>
                <a:ea typeface="宋体" panose="02010600030101010101" pitchFamily="2" charset="-122"/>
              </a:rPr>
              <a:t>潜虬媚幽姿[ ２],飞鸿响远音[ ３].</a:t>
            </a:r>
          </a:p>
          <a:p>
            <a:r>
              <a:rPr lang="zh-CN" altLang="en-US" sz="2000">
                <a:latin typeface="宋体" panose="02010600030101010101" pitchFamily="2" charset="-122"/>
                <a:ea typeface="宋体" panose="02010600030101010101" pitchFamily="2" charset="-122"/>
              </a:rPr>
              <a:t> 薄霄愧云浮[ ４],栖川怍渊沉[ ５].</a:t>
            </a:r>
          </a:p>
          <a:p>
            <a:r>
              <a:rPr lang="zh-CN" altLang="en-US" sz="2000">
                <a:latin typeface="宋体" panose="02010600030101010101" pitchFamily="2" charset="-122"/>
                <a:ea typeface="宋体" panose="02010600030101010101" pitchFamily="2" charset="-122"/>
              </a:rPr>
              <a:t>进德智所拙[ ６],退耕力不任[ ７]. </a:t>
            </a:r>
          </a:p>
          <a:p>
            <a:r>
              <a:rPr lang="zh-CN" altLang="en-US" sz="2000">
                <a:latin typeface="宋体" panose="02010600030101010101" pitchFamily="2" charset="-122"/>
                <a:ea typeface="宋体" panose="02010600030101010101" pitchFamily="2" charset="-122"/>
              </a:rPr>
              <a:t>徇禄反穷海[ ８],卧疴对空林[ ９]. </a:t>
            </a:r>
          </a:p>
          <a:p>
            <a:r>
              <a:rPr lang="zh-CN" altLang="en-US" sz="2000">
                <a:latin typeface="宋体" panose="02010600030101010101" pitchFamily="2" charset="-122"/>
                <a:ea typeface="宋体" panose="02010600030101010101" pitchFamily="2" charset="-122"/>
              </a:rPr>
              <a:t>衾枕昧节候[ １０],褰开暂窥临[ １１]. </a:t>
            </a:r>
          </a:p>
          <a:p>
            <a:r>
              <a:rPr lang="zh-CN" altLang="en-US" sz="2000">
                <a:latin typeface="宋体" panose="02010600030101010101" pitchFamily="2" charset="-122"/>
                <a:ea typeface="宋体" panose="02010600030101010101" pitchFamily="2" charset="-122"/>
              </a:rPr>
              <a:t>倾耳聆[ １２]波澜,举目眺岖嵚[ １３]. </a:t>
            </a:r>
          </a:p>
          <a:p>
            <a:r>
              <a:rPr lang="zh-CN" altLang="en-US" sz="2000">
                <a:latin typeface="宋体" panose="02010600030101010101" pitchFamily="2" charset="-122"/>
                <a:ea typeface="宋体" panose="02010600030101010101" pitchFamily="2" charset="-122"/>
              </a:rPr>
              <a:t>初景革绪风[ １４],新阳改故阴[ １５]. </a:t>
            </a:r>
          </a:p>
          <a:p>
            <a:r>
              <a:rPr lang="zh-CN" altLang="en-US" sz="2000">
                <a:latin typeface="宋体" panose="02010600030101010101" pitchFamily="2" charset="-122"/>
                <a:ea typeface="宋体" panose="02010600030101010101" pitchFamily="2" charset="-122"/>
              </a:rPr>
              <a:t>池塘生春草,园柳变鸣禽[ １６]. </a:t>
            </a:r>
          </a:p>
          <a:p>
            <a:r>
              <a:rPr lang="zh-CN" altLang="en-US" sz="2000">
                <a:latin typeface="宋体" panose="02010600030101010101" pitchFamily="2" charset="-122"/>
                <a:ea typeface="宋体" panose="02010600030101010101" pitchFamily="2" charset="-122"/>
              </a:rPr>
              <a:t>祁祁伤豳歌,萋萋感楚吟[ １７]. </a:t>
            </a:r>
          </a:p>
          <a:p>
            <a:r>
              <a:rPr lang="zh-CN" altLang="en-US" sz="2000">
                <a:latin typeface="宋体" panose="02010600030101010101" pitchFamily="2" charset="-122"/>
                <a:ea typeface="宋体" panose="02010600030101010101" pitchFamily="2" charset="-122"/>
              </a:rPr>
              <a:t>索居易永久[ １８],离群难处心. </a:t>
            </a:r>
          </a:p>
          <a:p>
            <a:r>
              <a:rPr lang="zh-CN" altLang="en-US" sz="2000">
                <a:latin typeface="宋体" panose="02010600030101010101" pitchFamily="2" charset="-122"/>
                <a:ea typeface="宋体" panose="02010600030101010101" pitchFamily="2" charset="-122"/>
              </a:rPr>
              <a:t>持操岂独古[ １９],无闷征在今[ ２０].</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52500" y="769620"/>
            <a:ext cx="10574020" cy="5334000"/>
          </a:xfrm>
          <a:prstGeom prst="rect">
            <a:avLst/>
          </a:prstGeom>
          <a:noFill/>
        </p:spPr>
        <p:txBody>
          <a:bodyPr wrap="square" rtlCol="0">
            <a:spAutoFit/>
          </a:bodyPr>
          <a:lstStyle/>
          <a:p>
            <a:pPr algn="ctr"/>
            <a:r>
              <a:rPr lang="zh-CN" altLang="en-US" sz="3200">
                <a:latin typeface="宋体" panose="02010600030101010101" pitchFamily="2" charset="-122"/>
                <a:ea typeface="宋体" panose="02010600030101010101" pitchFamily="2" charset="-122"/>
              </a:rPr>
              <a:t>第一节　诗歌鉴赏导论</a:t>
            </a:r>
          </a:p>
          <a:p>
            <a:r>
              <a:rPr lang="zh-CN" altLang="en-US" sz="2800">
                <a:latin typeface="宋体" panose="02010600030101010101" pitchFamily="2" charset="-122"/>
                <a:ea typeface="宋体" panose="02010600030101010101" pitchFamily="2" charset="-122"/>
              </a:rPr>
              <a:t>一、 中国诗歌概述</a:t>
            </a:r>
          </a:p>
          <a:p>
            <a:r>
              <a:rPr lang="zh-CN" altLang="en-US" sz="2400">
                <a:latin typeface="宋体" panose="02010600030101010101" pitchFamily="2" charset="-122"/>
                <a:ea typeface="宋体" panose="02010600030101010101" pitchFamily="2" charset="-122"/>
              </a:rPr>
              <a:t>１． 中华诗歌的源头 </a:t>
            </a:r>
          </a:p>
          <a:p>
            <a:r>
              <a:rPr lang="zh-CN" altLang="en-US" sz="2000">
                <a:latin typeface="宋体" panose="02010600030101010101" pitchFamily="2" charset="-122"/>
                <a:ea typeface="宋体" panose="02010600030101010101" pitchFamily="2" charset="-122"/>
              </a:rPr>
              <a:t>       中国的诗歌产生于文字发明之前,它是在人们的劳动、歌舞中渐渐形成和发展起来的. «诗经»是公元前１１世纪至公元前６世纪的诗歌总集,也是中国第一部诗歌总集,共３０５ 篇,按音乐的不同,分为“风”“雅”“颂”三类.“颂”诗是统治者祭祀的乐歌,有祭祖先的,有 祭天地山川的,也有祭农神的.“雅”分大雅和小雅,都是用于宴会的典礼,内容主要是对从 前英雄的歌颂和对现时政治的讽刺.“风”是«诗经»中的精华,内容包括１５个地方的民歌. </a:t>
            </a:r>
          </a:p>
          <a:p>
            <a:r>
              <a:rPr lang="zh-CN" altLang="en-US" sz="2000">
                <a:latin typeface="宋体" panose="02010600030101010101" pitchFamily="2" charset="-122"/>
                <a:ea typeface="宋体" panose="02010600030101010101" pitchFamily="2" charset="-122"/>
              </a:rPr>
              <a:t>         公元前４世纪,战国时期的楚国以其自身独特的文化基础,加上北方文化的影响,孕育 出了伟大的诗人屈原.屈原以及深受他影响的宋玉等人创造了一种新的诗体———楚辞.屈 原的«离骚»是楚辞杰出的代表作. </a:t>
            </a:r>
          </a:p>
          <a:p>
            <a:r>
              <a:rPr lang="zh-CN" altLang="en-US" sz="2000">
                <a:latin typeface="宋体" panose="02010600030101010101" pitchFamily="2" charset="-122"/>
                <a:ea typeface="宋体" panose="02010600030101010101" pitchFamily="2" charset="-122"/>
              </a:rPr>
              <a:t>        楚辞发展了诗歌的形式.它打破了«诗经»的四言形式,从三、四言发展到五、七言.在 创作方法上,楚辞吸收了神话的浪漫主义表现形式,开辟了中国文学浪漫主义的创作道路. </a:t>
            </a:r>
          </a:p>
          <a:p>
            <a:r>
              <a:rPr lang="zh-CN" altLang="en-US" sz="2000">
                <a:latin typeface="宋体" panose="02010600030101010101" pitchFamily="2" charset="-122"/>
                <a:ea typeface="宋体" panose="02010600030101010101" pitchFamily="2" charset="-122"/>
              </a:rPr>
              <a:t>         «诗经»、“楚辞”之后,诗歌在汉代又出现了一种新的形式,即汉乐府民歌.汉乐府民歌 流传到现在的共有１００多首,其中很多是用五言形式写成的,后来经文人的有意模仿,在魏 晋时代成为主要的诗歌形式.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7090" y="406400"/>
            <a:ext cx="10316210" cy="59436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１]选自«先秦汉魏晋南北朝诗»,逯钦立辑校,中华书局１９８３年版.«登池上楼»作 于作者任永嘉太守时. </a:t>
            </a:r>
          </a:p>
          <a:p>
            <a:r>
              <a:rPr lang="zh-CN" altLang="en-US" sz="2000">
                <a:latin typeface="宋体" panose="02010600030101010101" pitchFamily="2" charset="-122"/>
                <a:ea typeface="宋体" panose="02010600030101010101" pitchFamily="2" charset="-122"/>
              </a:rPr>
              <a:t>         [ ２]虬( q i ú):传说中有两角的小龙.幽姿:潜隐的姿态,这里喻隐士.</a:t>
            </a:r>
          </a:p>
          <a:p>
            <a:r>
              <a:rPr lang="zh-CN" altLang="en-US" sz="2000">
                <a:latin typeface="宋体" panose="02010600030101010101" pitchFamily="2" charset="-122"/>
                <a:ea typeface="宋体" panose="02010600030101010101" pitchFamily="2" charset="-122"/>
              </a:rPr>
              <a:t>         [ ３]鸿:大鸟名.远音:鸿飞得高,所以鸣声可以传得很远,这里喻有所作为的人.         </a:t>
            </a:r>
          </a:p>
          <a:p>
            <a:r>
              <a:rPr lang="zh-CN" altLang="en-US" sz="2000">
                <a:latin typeface="宋体" panose="02010600030101010101" pitchFamily="2" charset="-122"/>
                <a:ea typeface="宋体" panose="02010600030101010101" pitchFamily="2" charset="-122"/>
              </a:rPr>
              <a:t>         [ ４]“薄霄”句:面对迫近云霄展翅高翔的飞鸿感到惭愧.薄,迫近. </a:t>
            </a:r>
          </a:p>
          <a:p>
            <a:r>
              <a:rPr lang="zh-CN" altLang="en-US" sz="2000">
                <a:latin typeface="宋体" panose="02010600030101010101" pitchFamily="2" charset="-122"/>
                <a:ea typeface="宋体" panose="02010600030101010101" pitchFamily="2" charset="-122"/>
              </a:rPr>
              <a:t>         [ ５]“栖川”句:面对深渊中的潜龙也感到惭愧.怍( zuò),惭愧.</a:t>
            </a:r>
          </a:p>
          <a:p>
            <a:r>
              <a:rPr lang="zh-CN" altLang="en-US" sz="2000">
                <a:latin typeface="宋体" panose="02010600030101010101" pitchFamily="2" charset="-122"/>
                <a:ea typeface="宋体" panose="02010600030101010101" pitchFamily="2" charset="-122"/>
              </a:rPr>
              <a:t>         [ ６]“进德”句:想要增进德业做一番事业,却力不能及.</a:t>
            </a:r>
          </a:p>
          <a:p>
            <a:r>
              <a:rPr lang="zh-CN" altLang="en-US" sz="2000">
                <a:latin typeface="宋体" panose="02010600030101010101" pitchFamily="2" charset="-122"/>
                <a:ea typeface="宋体" panose="02010600030101010101" pitchFamily="2" charset="-122"/>
              </a:rPr>
              <a:t>         [ ７]力不任:体力不能胜任. </a:t>
            </a:r>
          </a:p>
          <a:p>
            <a:r>
              <a:rPr lang="zh-CN" altLang="en-US" sz="2000">
                <a:latin typeface="宋体" panose="02010600030101010101" pitchFamily="2" charset="-122"/>
                <a:ea typeface="宋体" panose="02010600030101010101" pitchFamily="2" charset="-122"/>
              </a:rPr>
              <a:t>         [ ８]“徇( xún)禄”句:只得为了俸禄来到永嘉.徇,以身从物.反,同“返”.穷海,边 远荒僻的滨海地区,指永嘉. </a:t>
            </a:r>
          </a:p>
          <a:p>
            <a:r>
              <a:rPr lang="zh-CN" altLang="en-US" sz="2000">
                <a:latin typeface="宋体" panose="02010600030101010101" pitchFamily="2" charset="-122"/>
                <a:ea typeface="宋体" panose="02010600030101010101" pitchFamily="2" charset="-122"/>
              </a:rPr>
              <a:t>         [ ９]卧疴( ē):卧病.空林:冬季枯凋的树林.</a:t>
            </a:r>
          </a:p>
          <a:p>
            <a:r>
              <a:rPr lang="zh-CN" altLang="en-US" sz="2000">
                <a:latin typeface="宋体" panose="02010600030101010101" pitchFamily="2" charset="-122"/>
                <a:ea typeface="宋体" panose="02010600030101010101" pitchFamily="2" charset="-122"/>
              </a:rPr>
              <a:t>         [ １０]衾( q ī n):被子.昧节候:不明季节.</a:t>
            </a:r>
          </a:p>
          <a:p>
            <a:r>
              <a:rPr lang="zh-CN" altLang="en-US" sz="2000">
                <a:latin typeface="宋体" panose="02010600030101010101" pitchFamily="2" charset="-122"/>
                <a:ea typeface="宋体" panose="02010600030101010101" pitchFamily="2" charset="-122"/>
              </a:rPr>
              <a:t>         [ １１]褰( q i ān)开:拉开,指拉开窗帘.窥临:临窗眺望. </a:t>
            </a:r>
          </a:p>
          <a:p>
            <a:r>
              <a:rPr lang="zh-CN" altLang="en-US" sz="2000">
                <a:latin typeface="宋体" panose="02010600030101010101" pitchFamily="2" charset="-122"/>
                <a:ea typeface="宋体" panose="02010600030101010101" pitchFamily="2" charset="-122"/>
              </a:rPr>
              <a:t>         [ １２]聆:听. </a:t>
            </a:r>
          </a:p>
          <a:p>
            <a:r>
              <a:rPr lang="zh-CN" altLang="en-US" sz="2000">
                <a:latin typeface="宋体" panose="02010600030101010101" pitchFamily="2" charset="-122"/>
                <a:ea typeface="宋体" panose="02010600030101010101" pitchFamily="2" charset="-122"/>
              </a:rPr>
              <a:t>         [ １３]岖嵚( q ī n):山岭高耸的样子.</a:t>
            </a:r>
          </a:p>
          <a:p>
            <a:r>
              <a:rPr lang="zh-CN" altLang="en-US" sz="2000">
                <a:latin typeface="宋体" panose="02010600030101010101" pitchFamily="2" charset="-122"/>
                <a:ea typeface="宋体" panose="02010600030101010101" pitchFamily="2" charset="-122"/>
              </a:rPr>
              <a:t>         [ １４]初景:初春的日光.革:清除.绪风:冬日残余的寒风.</a:t>
            </a:r>
          </a:p>
          <a:p>
            <a:r>
              <a:rPr lang="zh-CN" altLang="en-US" sz="2000">
                <a:latin typeface="宋体" panose="02010600030101010101" pitchFamily="2" charset="-122"/>
                <a:ea typeface="宋体" panose="02010600030101010101" pitchFamily="2" charset="-122"/>
              </a:rPr>
              <a:t>         [ １５]新阳:指春天.故阴:指冬天.故,旧. </a:t>
            </a:r>
          </a:p>
          <a:p>
            <a:r>
              <a:rPr lang="zh-CN" altLang="en-US" sz="2000">
                <a:latin typeface="宋体" panose="02010600030101010101" pitchFamily="2" charset="-122"/>
                <a:ea typeface="宋体" panose="02010600030101010101" pitchFamily="2" charset="-122"/>
              </a:rPr>
              <a:t>         [ １６]“园柳”句:意思是园林中的禽鸟种类因季节变化而不同.</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4775" y="800100"/>
            <a:ext cx="9652635" cy="2225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１７]“祁祁”两句:写诗人由眼前春色而触发的离家伤春的情怀.«诗经􀅰豳风·七 月»:“春日迟迟,采繁祁祁.女心伤悲,殆及公子同归.”又«楚辞􀅰招隐士»:“王孙游兮不 归,春草生兮萋萋.” </a:t>
            </a:r>
          </a:p>
          <a:p>
            <a:r>
              <a:rPr lang="zh-CN" altLang="en-US" sz="2000">
                <a:latin typeface="宋体" panose="02010600030101010101" pitchFamily="2" charset="-122"/>
                <a:ea typeface="宋体" panose="02010600030101010101" pitchFamily="2" charset="-122"/>
              </a:rPr>
              <a:t>     [ １８]“索居”句:孤独地住着,容易感到日子长久. </a:t>
            </a:r>
          </a:p>
          <a:p>
            <a:r>
              <a:rPr lang="zh-CN" altLang="en-US" sz="2000">
                <a:latin typeface="宋体" panose="02010600030101010101" pitchFamily="2" charset="-122"/>
                <a:ea typeface="宋体" panose="02010600030101010101" pitchFamily="2" charset="-122"/>
              </a:rPr>
              <a:t>     [ １９]“持操”句:意思是坚持高尚节操的人难道只有古代才有吗?　 　</a:t>
            </a:r>
          </a:p>
          <a:p>
            <a:r>
              <a:rPr lang="zh-CN" altLang="en-US" sz="2000">
                <a:latin typeface="宋体" panose="02010600030101010101" pitchFamily="2" charset="-122"/>
                <a:ea typeface="宋体" panose="02010600030101010101" pitchFamily="2" charset="-122"/>
              </a:rPr>
              <a:t>　　 [ ２０]“无闷”句:意思是隐居遁世者是没有烦闷的,因此我现在虽离群索居也是没有 烦闷的.</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910" y="755015"/>
            <a:ext cx="10467340" cy="56388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晋初,政局混乱,文人常借歌咏山水寄托超脱尘世的情志,这首诗即体现了这种创作倾 向.此诗是作者做永嘉太守久病初登池上楼时写的,诗中抒发了自己官场失意的颓丧心情, 表明了他归隐的决心.诗的前六句以三组对比来倾诉诗人矛盾的性情,“潜虬”“栖川”“退 耕”象征他归隐田园的心愿,“飞鸿”“薄霄”“进德”则象征其人生的抱负.三组对比连用,由 里及外,层层推进,突出强调了诗人矛盾的心情.其中第一、二句暗用«易经􀅰乾卦»和«渐 卦»中潜龙与飞鸿的意象,类似于比兴手法.“徇禄反穷海”一句交代了此诗写作的背景,给 后文抒情做了铺垫.接下来“衾枕昧节候”八句描绘了诗人眼中的春景.这八句对仗工整, 视线由里及外,由远及近,由高及低,糅合视听感官的感受,写出了动与静、声与色、明与暗、 冷与暖的各种对比,是一幅生动的早春图景.传世名句“池塘生春草,园柳变鸣禽”自然浑 成,清新可爱,表现了诗人善于捕捉大自然物候变化的敏锐眼光.“生”字似信手拈来,传神 地写出了春天的特征,因而这一句常用来引证谢诗的风格.最后六句抒发了诗人欲遁世离 尘又徘徊不决的苦闷,情调低沉哀伤.虽然结句勉励之志尚在,然而这种遁世无闷的人生哲 学不过是自我安慰罢了. </a:t>
            </a:r>
          </a:p>
          <a:p>
            <a:r>
              <a:rPr lang="zh-CN" altLang="en-US" sz="2000">
                <a:latin typeface="宋体" panose="02010600030101010101" pitchFamily="2" charset="-122"/>
                <a:ea typeface="宋体" panose="02010600030101010101" pitchFamily="2" charset="-122"/>
              </a:rPr>
              <a:t>         全诗层次分明,描写工细,然而不免有人工雕凿之感.再者,他旨在从外物远累的角落寻求自我解脱,然而,由于过分逼真地再现自然,反而失去了山水之乐,终不似陶诗之自然 天成.</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09040" y="860425"/>
            <a:ext cx="10166350" cy="4175760"/>
          </a:xfrm>
          <a:prstGeom prst="rect">
            <a:avLst/>
          </a:prstGeom>
          <a:noFill/>
        </p:spPr>
        <p:txBody>
          <a:bodyPr wrap="square" rtlCol="0">
            <a:spAutoFit/>
          </a:bodyPr>
          <a:lstStyle/>
          <a:p>
            <a:pPr algn="ctr"/>
            <a:r>
              <a:rPr lang="zh-CN" altLang="en-US" sz="2400">
                <a:latin typeface="宋体" panose="02010600030101010101" pitchFamily="2" charset="-122"/>
                <a:ea typeface="宋体" panose="02010600030101010101" pitchFamily="2" charset="-122"/>
              </a:rPr>
              <a:t>黄鹤楼[ １] </a:t>
            </a:r>
          </a:p>
          <a:p>
            <a:pPr algn="ctr"/>
            <a:r>
              <a:rPr lang="zh-CN" altLang="en-US" sz="2400">
                <a:latin typeface="宋体" panose="02010600030101010101" pitchFamily="2" charset="-122"/>
                <a:ea typeface="宋体" panose="02010600030101010101" pitchFamily="2" charset="-122"/>
              </a:rPr>
              <a:t>崔颢</a:t>
            </a:r>
          </a:p>
          <a:p>
            <a:pPr algn="ctr"/>
            <a:r>
              <a:rPr lang="zh-CN" altLang="en-US" sz="2000">
                <a:latin typeface="宋体" panose="02010600030101010101" pitchFamily="2" charset="-122"/>
                <a:ea typeface="宋体" panose="02010600030101010101" pitchFamily="2" charset="-122"/>
              </a:rPr>
              <a:t>昔人[ ２]已乘黄鹤去,此地空余黄鹤楼.</a:t>
            </a:r>
          </a:p>
          <a:p>
            <a:pPr algn="ctr"/>
            <a:r>
              <a:rPr lang="zh-CN" altLang="en-US" sz="2000">
                <a:latin typeface="宋体" panose="02010600030101010101" pitchFamily="2" charset="-122"/>
                <a:ea typeface="宋体" panose="02010600030101010101" pitchFamily="2" charset="-122"/>
              </a:rPr>
              <a:t>黄鹤一去不复返,白云千载空悠悠[ ３].</a:t>
            </a:r>
          </a:p>
          <a:p>
            <a:pPr algn="ctr"/>
            <a:r>
              <a:rPr lang="zh-CN" altLang="en-US" sz="2000">
                <a:latin typeface="宋体" panose="02010600030101010101" pitchFamily="2" charset="-122"/>
                <a:ea typeface="宋体" panose="02010600030101010101" pitchFamily="2" charset="-122"/>
              </a:rPr>
              <a:t>     晴川历历汉阳树[ ４],芳草萋萋鹦鹉洲[ ５].</a:t>
            </a:r>
          </a:p>
          <a:p>
            <a:pPr algn="ctr"/>
            <a:r>
              <a:rPr lang="zh-CN" altLang="en-US" sz="2000">
                <a:latin typeface="宋体" panose="02010600030101010101" pitchFamily="2" charset="-122"/>
                <a:ea typeface="宋体" panose="02010600030101010101" pitchFamily="2" charset="-122"/>
              </a:rPr>
              <a:t>     日暮乡关[ ６]何处是,烟波[ ７]江上使人愁.</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１]选自«全唐诗»,上海古籍出版社１９８６年版.黄鹤楼:故址在今湖北武汉长江大 桥武昌桥头,下临长江.传说有仙人乘黄鹤到过此地而得名.据«唐才子传»记载,相传李 白登黄鹤楼见到此诗,曾说:“眼前有景道不得,崔颢题诗在上头.” </a:t>
            </a:r>
          </a:p>
          <a:p>
            <a:r>
              <a:rPr lang="zh-CN" altLang="en-US" sz="2000">
                <a:latin typeface="宋体" panose="02010600030101010101" pitchFamily="2" charset="-122"/>
                <a:ea typeface="宋体" panose="02010600030101010101" pitchFamily="2" charset="-122"/>
              </a:rPr>
              <a:t>     [ ２]昔人:指传说中的仙人.一说,三国说蜀人费文祎在此楼乘鹤登仙;一说,仙人子 安乘黄鹤曾经过这里.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3955" y="724535"/>
            <a:ext cx="9970135" cy="441960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 ３]悠悠:飘荡貌.</a:t>
            </a:r>
          </a:p>
          <a:p>
            <a:r>
              <a:rPr lang="zh-CN" altLang="en-US" sz="2000">
                <a:latin typeface="宋体" panose="02010600030101010101" pitchFamily="2" charset="-122"/>
                <a:ea typeface="宋体" panose="02010600030101010101" pitchFamily="2" charset="-122"/>
              </a:rPr>
              <a:t>     [ ４]晴川:指阳光照耀下的汉江.历历:分明貌. </a:t>
            </a:r>
          </a:p>
          <a:p>
            <a:r>
              <a:rPr lang="zh-CN" altLang="en-US" sz="2000">
                <a:latin typeface="宋体" panose="02010600030101010101" pitchFamily="2" charset="-122"/>
                <a:ea typeface="宋体" panose="02010600030101010101" pitchFamily="2" charset="-122"/>
              </a:rPr>
              <a:t>     [ ５]萋萋:茂盛貌.鹦鹉洲:位于汉阳西南长江中,后渐被水冲没.东汉末年,黄祖杀 祢衡于此,祢衡曾作«鹦鹉赋»,此洲或因此而得名. </a:t>
            </a:r>
          </a:p>
          <a:p>
            <a:r>
              <a:rPr lang="zh-CN" altLang="en-US" sz="2000">
                <a:latin typeface="宋体" panose="02010600030101010101" pitchFamily="2" charset="-122"/>
                <a:ea typeface="宋体" panose="02010600030101010101" pitchFamily="2" charset="-122"/>
              </a:rPr>
              <a:t>     [ ６]乡关:故乡. </a:t>
            </a:r>
          </a:p>
          <a:p>
            <a:r>
              <a:rPr lang="zh-CN" altLang="en-US" sz="2000">
                <a:latin typeface="宋体" panose="02010600030101010101" pitchFamily="2" charset="-122"/>
                <a:ea typeface="宋体" panose="02010600030101010101" pitchFamily="2" charset="-122"/>
              </a:rPr>
              <a:t>     [ ７]烟波:烟霭笼罩的江面.</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       崔颢( ７０４? —７５４),汴州(今河南开封)人,唐代诗人.开元十一年(公元７２３年)进士及 第.开元后期,以监察御史任职河东军幕,得以“一窥塞垣”.天宝初,任太仆寺丞,后改司勋 员外郎.其诗名重当时.少年为诗,属意浮艳,晚岁忽变常体,风骨凛然.这首诗写作者登 黄鹤楼的感受.前半部分借黄鹤楼发思古之幽情,后半部分即景抒发乡关之思.</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41145" y="739775"/>
            <a:ext cx="9773285" cy="5151120"/>
          </a:xfrm>
          <a:prstGeom prst="rect">
            <a:avLst/>
          </a:prstGeom>
          <a:noFill/>
        </p:spPr>
        <p:txBody>
          <a:bodyPr wrap="square" rtlCol="0">
            <a:spAutoFit/>
          </a:bodyPr>
          <a:lstStyle/>
          <a:p>
            <a:pPr algn="ctr"/>
            <a:r>
              <a:rPr lang="zh-CN" altLang="en-US" sz="2000">
                <a:latin typeface="宋体" panose="02010600030101010101" pitchFamily="2" charset="-122"/>
                <a:ea typeface="宋体" panose="02010600030101010101" pitchFamily="2" charset="-122"/>
              </a:rPr>
              <a:t> </a:t>
            </a:r>
            <a:r>
              <a:rPr lang="zh-CN" altLang="en-US" sz="2800">
                <a:latin typeface="宋体" panose="02010600030101010101" pitchFamily="2" charset="-122"/>
                <a:ea typeface="宋体" panose="02010600030101010101" pitchFamily="2" charset="-122"/>
              </a:rPr>
              <a:t>客　至[ １]</a:t>
            </a:r>
            <a:r>
              <a:rPr lang="zh-CN" altLang="en-US" sz="2000">
                <a:latin typeface="宋体" panose="02010600030101010101" pitchFamily="2" charset="-122"/>
                <a:ea typeface="宋体" panose="02010600030101010101" pitchFamily="2" charset="-122"/>
              </a:rPr>
              <a:t> </a:t>
            </a:r>
          </a:p>
          <a:p>
            <a:pPr algn="ctr"/>
            <a:r>
              <a:rPr lang="zh-CN" altLang="en-US" sz="2000">
                <a:latin typeface="宋体" panose="02010600030101010101" pitchFamily="2" charset="-122"/>
                <a:ea typeface="宋体" panose="02010600030101010101" pitchFamily="2" charset="-122"/>
              </a:rPr>
              <a:t>杜甫 </a:t>
            </a:r>
          </a:p>
          <a:p>
            <a:pPr algn="ctr"/>
            <a:r>
              <a:rPr lang="zh-CN" altLang="en-US" sz="2000">
                <a:latin typeface="宋体" panose="02010600030101010101" pitchFamily="2" charset="-122"/>
                <a:ea typeface="宋体" panose="02010600030101010101" pitchFamily="2" charset="-122"/>
              </a:rPr>
              <a:t>舍南舍北皆春水,但见群鸥日日来[ ２]. </a:t>
            </a:r>
          </a:p>
          <a:p>
            <a:pPr algn="ctr"/>
            <a:r>
              <a:rPr lang="zh-CN" altLang="en-US" sz="2000">
                <a:latin typeface="宋体" panose="02010600030101010101" pitchFamily="2" charset="-122"/>
                <a:ea typeface="宋体" panose="02010600030101010101" pitchFamily="2" charset="-122"/>
              </a:rPr>
              <a:t>花径不曾缘客扫,蓬门[ ３]今始为君开. </a:t>
            </a:r>
          </a:p>
          <a:p>
            <a:pPr algn="ctr"/>
            <a:r>
              <a:rPr lang="zh-CN" altLang="en-US" sz="2000">
                <a:latin typeface="宋体" panose="02010600030101010101" pitchFamily="2" charset="-122"/>
                <a:ea typeface="宋体" panose="02010600030101010101" pitchFamily="2" charset="-122"/>
              </a:rPr>
              <a:t>盘飧市远无兼味,樽酒家贫只旧醅[ ４]. </a:t>
            </a:r>
          </a:p>
          <a:p>
            <a:pPr algn="ctr"/>
            <a:r>
              <a:rPr lang="zh-CN" altLang="en-US" sz="2000">
                <a:latin typeface="宋体" panose="02010600030101010101" pitchFamily="2" charset="-122"/>
                <a:ea typeface="宋体" panose="02010600030101010101" pitchFamily="2" charset="-122"/>
              </a:rPr>
              <a:t>肯与邻翁相对饮,隔篱呼取尽馀杯[ ５].</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　   [ １]选自«全唐诗»,上海古籍出版社１９８６年版.客至:客指崔明府,杜甫在题后自 注:“喜崔明府相过”,明府,县令的美称.</a:t>
            </a:r>
          </a:p>
          <a:p>
            <a:r>
              <a:rPr lang="zh-CN" altLang="en-US" sz="2000">
                <a:latin typeface="宋体" panose="02010600030101010101" pitchFamily="2" charset="-122"/>
                <a:ea typeface="宋体" panose="02010600030101010101" pitchFamily="2" charset="-122"/>
              </a:rPr>
              <a:t>     [ ２]舍:指家.但见:只见.此句意为平时交游很少,只有鸥鸟不嫌弃能与之相亲.</a:t>
            </a:r>
          </a:p>
          <a:p>
            <a:r>
              <a:rPr lang="zh-CN" altLang="en-US" sz="2000">
                <a:latin typeface="宋体" panose="02010600030101010101" pitchFamily="2" charset="-122"/>
                <a:ea typeface="宋体" panose="02010600030101010101" pitchFamily="2" charset="-122"/>
              </a:rPr>
              <a:t>     [ ３]蓬门:茅屋的门.</a:t>
            </a:r>
          </a:p>
          <a:p>
            <a:r>
              <a:rPr lang="zh-CN" altLang="en-US" sz="2000">
                <a:latin typeface="宋体" panose="02010600030101010101" pitchFamily="2" charset="-122"/>
                <a:ea typeface="宋体" panose="02010600030101010101" pitchFamily="2" charset="-122"/>
              </a:rPr>
              <a:t>     [ ４]市远:离市集远.兼味:几种菜,无兼味,谦言菜少.樽:酒器.旧醅:隔年的陈 酒.樽酒句:古人好饮新酒,杜甫以家贫无新酒感到歉意. </a:t>
            </a:r>
          </a:p>
          <a:p>
            <a:r>
              <a:rPr lang="zh-CN" altLang="en-US" sz="2000">
                <a:latin typeface="宋体" panose="02010600030101010101" pitchFamily="2" charset="-122"/>
                <a:ea typeface="宋体" panose="02010600030101010101" pitchFamily="2" charset="-122"/>
              </a:rPr>
              <a:t>     [ ５]肯:能否允许,这是向客人征询.馀杯:余下来的酒.</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4125" y="664210"/>
            <a:ext cx="9970135" cy="5334000"/>
          </a:xfrm>
          <a:prstGeom prst="rect">
            <a:avLst/>
          </a:prstGeom>
          <a:noFill/>
        </p:spPr>
        <p:txBody>
          <a:bodyPr wrap="square" rtlCol="0">
            <a:spAutoFit/>
          </a:bodyPr>
          <a:lstStyle/>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评析</a:t>
            </a:r>
            <a:r>
              <a:rPr lang="zh-CN" altLang="en-US" sz="2000">
                <a:latin typeface="宋体" panose="02010600030101010101" pitchFamily="2" charset="-122"/>
                <a:ea typeface="宋体" panose="02010600030101010101" pitchFamily="2" charset="-122"/>
              </a:rPr>
              <a:t>：</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这是一首洋溢着浓郁生活气息的记事诗,表现了诗人淳朴的性格和喜客的心情. 一、二两句先从户外的景色着笔,点明客人来访的时间、地点和来访前夕作者的心境. “舍南舍北皆春水”,把绿水缭绕、春意荡漾的环境表现得十分秀丽可爱.这就是临江近水的 成都草堂.“皆”字暗示出春江水势涨溢的情景,给人以江波浩渺、茫茫一片之感.群鸥,在 古人笔下常常做水边隐士的伴侣,它们“日日”到来,点出环境清幽僻静,为作者的生活增添 了隐逸的色彩.“但见”,含弦外之音:群鸥固然可爱,而不见其他的来访者,不是也过于单调 么! 作者就这样寓情于景,表现了他在闲逸的江村中的寂寞心情.这就为贯穿全诗的喜客 心情,巧妙地做了铺垫. </a:t>
            </a:r>
          </a:p>
          <a:p>
            <a:r>
              <a:rPr lang="zh-CN" altLang="en-US" sz="2000">
                <a:latin typeface="宋体" panose="02010600030101010101" pitchFamily="2" charset="-122"/>
                <a:ea typeface="宋体" panose="02010600030101010101" pitchFamily="2" charset="-122"/>
              </a:rPr>
              <a:t>     颔联把笔触转向庭院,引出“客至”.作者采用与客谈话的口吻,增强了宾主接谈的生活 实感.上句说,长满花草的庭院小路,还没有因为迎客打扫过.下句说,一向紧闭的家门,今 天才第一次为你崔明府打开.寂寞之中,佳客临门,一向闲适恬淡的主人不由得喜出望外. 这两句,前后映衬,情韵深厚.前句不仅说客不常来,还有主人不轻易延客意,今日“君”来, 益见两人交情之深厚,使后面的酣畅欢快有了着落.后句的“今始为”又使前句之意显得更 为超脱,补足了首联两句.</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37260" y="800100"/>
            <a:ext cx="10452735" cy="46634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以上虚写客至,下面转入实写待客.作者舍弃了其他情节,专拈出最能显示宾主情分的 生活场景,重笔浓墨,着意描画.“盘飧市远无兼味,樽酒家贫只旧醅”,仿佛看到作者延客就 餐、频频劝饮的情景,听到作者抱歉酒菜欠丰盛的话语:远离街市买东西真不方便,菜肴很简 单,买不起名贵的酒,只好用家酿的陈酒,请随便进用吧! 家常话语听来十分亲切,很容易从 中感受到主人竭诚尽意的盛情和力不从心的歉疚,也可以体会到主客之间真诚相待的深厚 情谊.字里行间充满了款曲相通的融洽气氛. </a:t>
            </a:r>
          </a:p>
          <a:p>
            <a:r>
              <a:rPr lang="zh-CN" altLang="en-US" sz="2000">
                <a:latin typeface="宋体" panose="02010600030101010101" pitchFamily="2" charset="-122"/>
                <a:ea typeface="宋体" panose="02010600030101010101" pitchFamily="2" charset="-122"/>
              </a:rPr>
              <a:t>       “客至”之情到此似已写足,如果再从正面描写欢悦的场面,显然露而无味,然而诗人却 巧妙地以“肯与邻翁相对饮,隔篱呼取尽馀杯”作结,把席间的气氛推向更热烈的高潮.诗人 高声呼喊着,请邻翁共饮作陪.这一细节描写,细腻逼真.可以想见,两位挚友真是越喝酒意越浓,越喝兴致越高,兴奋、欢快,气氛相当热烈.就写法而言,结尾两句真可谓峰回路转, 别开境界.</a:t>
            </a:r>
          </a:p>
          <a:p>
            <a:r>
              <a:rPr lang="zh-CN" altLang="en-US" sz="2000">
                <a:latin typeface="宋体" panose="02010600030101010101" pitchFamily="2" charset="-122"/>
                <a:ea typeface="宋体" panose="02010600030101010101" pitchFamily="2" charset="-122"/>
              </a:rPr>
              <a:t>     «客至»中的待客描写,不惜以半首诗的篇幅,具体展现了酒菜款待的场面,还出人料想 地突出了邀邻助兴的细节,写得那样精彩细腻,语态传神,表现了诚挚、直率的友情.这首诗 把门前景、家常话、身边情编织成富有情趣的生活场景,以它浓郁的生活气息和人情味显出 特点,吸引着后代的读者.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69365" y="755015"/>
            <a:ext cx="9893935" cy="4968240"/>
          </a:xfrm>
          <a:prstGeom prst="rect">
            <a:avLst/>
          </a:prstGeom>
          <a:noFill/>
        </p:spPr>
        <p:txBody>
          <a:bodyPr wrap="square" rtlCol="0">
            <a:spAutoFit/>
          </a:bodyPr>
          <a:lstStyle/>
          <a:p>
            <a:pPr algn="ctr"/>
            <a:r>
              <a:rPr lang="zh-CN" altLang="en-US" sz="2000">
                <a:latin typeface="宋体" panose="02010600030101010101" pitchFamily="2" charset="-122"/>
                <a:ea typeface="宋体" panose="02010600030101010101" pitchFamily="2" charset="-122"/>
              </a:rPr>
              <a:t> </a:t>
            </a:r>
            <a:r>
              <a:rPr lang="zh-CN" altLang="en-US" sz="3200">
                <a:latin typeface="宋体" panose="02010600030101010101" pitchFamily="2" charset="-122"/>
                <a:ea typeface="宋体" panose="02010600030101010101" pitchFamily="2" charset="-122"/>
              </a:rPr>
              <a:t>凉州曲[ １] </a:t>
            </a:r>
          </a:p>
          <a:p>
            <a:pPr algn="ctr"/>
            <a:r>
              <a:rPr lang="zh-CN" altLang="en-US" sz="2000">
                <a:latin typeface="宋体" panose="02010600030101010101" pitchFamily="2" charset="-122"/>
                <a:ea typeface="宋体" panose="02010600030101010101" pitchFamily="2" charset="-122"/>
              </a:rPr>
              <a:t>王翰</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葡萄美酒夜光杯[ ２],欲饮琵琶马上催.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醉卧沙场君莫笑,古来征战几人回.</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１]选自«全唐诗»,上海古籍出版社１９８６年版.凉州曲:唐乐府名,属«近代曲辞». 凉州即今甘肃省武威县.</a:t>
            </a:r>
          </a:p>
          <a:p>
            <a:r>
              <a:rPr lang="zh-CN" altLang="en-US" sz="2000">
                <a:latin typeface="宋体" panose="02010600030101010101" pitchFamily="2" charset="-122"/>
                <a:ea typeface="宋体" panose="02010600030101010101" pitchFamily="2" charset="-122"/>
              </a:rPr>
              <a:t>     [ ２]夜光杯:西域献给周穆王的白玉杯,夜间有光.</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这首诗是盛唐边塞诗名篇,全诗既表现了征战的残酷,又表现了征人视死如归的乐观旷达精神,使人觉得悲怆而又豪壮.沈德潜评价这首诗是“故作豪饮之词,然怨戚已极”.</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7725" y="845185"/>
            <a:ext cx="10542270" cy="582168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从军行[ １]</a:t>
            </a:r>
            <a:r>
              <a:rPr lang="zh-CN" altLang="en-US" sz="2000">
                <a:latin typeface="宋体" panose="02010600030101010101" pitchFamily="2" charset="-122"/>
                <a:ea typeface="宋体" panose="02010600030101010101" pitchFamily="2" charset="-122"/>
              </a:rPr>
              <a:t> </a:t>
            </a:r>
          </a:p>
          <a:p>
            <a:pPr algn="ctr"/>
            <a:r>
              <a:rPr lang="zh-CN" altLang="en-US" sz="2000">
                <a:latin typeface="宋体" panose="02010600030101010101" pitchFamily="2" charset="-122"/>
                <a:ea typeface="宋体" panose="02010600030101010101" pitchFamily="2" charset="-122"/>
              </a:rPr>
              <a:t>杨炯</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烽火照西京[ ２],心中自不平.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牙璋辞凤阙[ ３],铁骑绕龙城[ ４].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雪暗凋[ ５]旗画,风多杂鼓声.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宁为百夫长[ ６],胜作一书生.</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１]选自«全唐诗»,上海古籍出版社１９８６年版.«从军行»:为乐府«相和歌􀅰平调 曲»旧题,多写军旅生活.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２]西京:长安. [ ３]牙璋:古代发兵所用之兵符,分为两块,相合处呈牙状,朝廷和主帅各执其半.凤 阙:皇宫.汉建章宫的圆阙上有金凤,故以凤阙指皇宫.</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４]龙城:汉代匈奴聚会祭天之处,此以指匈奴汇聚处.</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５]凋:暗淡,模糊.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６]百夫长:指下级军官.</a:t>
            </a:r>
          </a:p>
          <a:p>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边塞是当时士人幻想建功立业的用武之地,此诗抒发了作者立功边塞的志向和不甘庸 碌此生的胸襟抱负,喊出了投笔从戎为国献身的时代最强音.</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8390" y="1056005"/>
            <a:ext cx="10105390" cy="34442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汉乐府中著名的篇章有揭露战争灾难的«十五从军征»,有表现女性不慕富贵的«陌上 桑»«羽林郎»,当然最为著名的还是长篇叙事诗«孔雀东南飞».这首诗讲述了一个凄婉的爱 情故事:焦仲卿与刘兰芝相爱至深,因为焦母与刘家的逼迫而分手,以致酿成生离死别的人间惨剧.汉乐府民歌最重要的艺术特色是它的叙事性,«孔雀东南飞»是汉乐府叙事诗的最 高峰.汉乐府民歌多采用口语化的朴素语言表现人物的性格,故人物形象生动,感情真挚. 汉乐府民歌中虽然多数为现实主义的描绘,但许多地方都有着程度不一的浪漫主义色彩,如 «孔雀东南飞»的最后一段文字,即表现出浪漫主义与现实主义的巧妙结合.</a:t>
            </a:r>
          </a:p>
          <a:p>
            <a:r>
              <a:rPr lang="zh-CN" altLang="en-US" sz="2000">
                <a:latin typeface="宋体" panose="02010600030101010101" pitchFamily="2" charset="-122"/>
                <a:ea typeface="宋体" panose="02010600030101010101" pitchFamily="2" charset="-122"/>
              </a:rPr>
              <a:t>     五言诗是中国古典诗歌的主要形式,它从民间歌谣到文人写作,经过了很长的时间,到 东汉末年,文人五言诗日趋成熟.五言诗达到成熟阶段的标志是«古诗十九首»的出现.«古 诗十九首»不是一时一人的作品,诗的内容多叙离别、相思以及对人生短促的感触.长于抒 情,善用比兴手法是«古诗十九首»最大的艺术特色.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50340" y="784860"/>
            <a:ext cx="9547225" cy="4236720"/>
          </a:xfrm>
          <a:prstGeom prst="rect">
            <a:avLst/>
          </a:prstGeom>
          <a:noFill/>
        </p:spPr>
        <p:txBody>
          <a:bodyPr wrap="square" rtlCol="0">
            <a:spAutoFit/>
          </a:bodyPr>
          <a:lstStyle/>
          <a:p>
            <a:pPr algn="ctr"/>
            <a:r>
              <a:rPr lang="zh-CN" altLang="en-US" sz="2000">
                <a:latin typeface="宋体" panose="02010600030101010101" pitchFamily="2" charset="-122"/>
                <a:ea typeface="宋体" panose="02010600030101010101" pitchFamily="2" charset="-122"/>
              </a:rPr>
              <a:t> </a:t>
            </a:r>
            <a:r>
              <a:rPr lang="zh-CN" altLang="en-US" sz="2800">
                <a:latin typeface="宋体" panose="02010600030101010101" pitchFamily="2" charset="-122"/>
                <a:ea typeface="宋体" panose="02010600030101010101" pitchFamily="2" charset="-122"/>
              </a:rPr>
              <a:t>嫦娥[ １]</a:t>
            </a:r>
          </a:p>
          <a:p>
            <a:pPr algn="ctr"/>
            <a:r>
              <a:rPr lang="zh-CN" altLang="en-US" sz="2000">
                <a:latin typeface="宋体" panose="02010600030101010101" pitchFamily="2" charset="-122"/>
                <a:ea typeface="宋体" panose="02010600030101010101" pitchFamily="2" charset="-122"/>
              </a:rPr>
              <a:t>李商隐</a:t>
            </a:r>
          </a:p>
          <a:p>
            <a:pPr algn="l"/>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云母屏风[ ２]烛影深,长河渐落晓星沉[ ３]. </a:t>
            </a:r>
          </a:p>
          <a:p>
            <a:pPr algn="l"/>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嫦娥应悔偷灵药,碧海青天夜夜心.</a:t>
            </a:r>
          </a:p>
          <a:p>
            <a:pPr algn="l"/>
            <a:endParaRPr lang="zh-CN" altLang="en-US" sz="2000">
              <a:latin typeface="宋体" panose="02010600030101010101" pitchFamily="2" charset="-122"/>
              <a:ea typeface="宋体" panose="02010600030101010101" pitchFamily="2" charset="-122"/>
            </a:endParaRPr>
          </a:p>
          <a:p>
            <a:pPr algn="l"/>
            <a:endParaRPr lang="zh-CN" altLang="en-US" sz="2000">
              <a:latin typeface="宋体" panose="02010600030101010101" pitchFamily="2" charset="-122"/>
              <a:ea typeface="宋体" panose="02010600030101010101" pitchFamily="2" charset="-122"/>
            </a:endParaRPr>
          </a:p>
          <a:p>
            <a:pPr algn="l"/>
            <a:endParaRPr lang="zh-CN" altLang="en-US" sz="2000">
              <a:latin typeface="宋体" panose="02010600030101010101" pitchFamily="2" charset="-122"/>
              <a:ea typeface="宋体" panose="02010600030101010101" pitchFamily="2" charset="-122"/>
            </a:endParaRPr>
          </a:p>
          <a:p>
            <a:pPr algn="l"/>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１]选自«全唐诗»,上海古籍出版社１９８６年版.嫦娥:古代神话中的月中仙女.  </a:t>
            </a:r>
          </a:p>
          <a:p>
            <a:r>
              <a:rPr lang="zh-CN" altLang="en-US" sz="2000">
                <a:latin typeface="宋体" panose="02010600030101010101" pitchFamily="2" charset="-122"/>
                <a:ea typeface="宋体" panose="02010600030101010101" pitchFamily="2" charset="-122"/>
              </a:rPr>
              <a:t>    [ ２]云母屏风:嵌着云母石的屏风.此言嫦娥在月宫居室中独处,夜晚,唯烛影和屏 风相伴.</a:t>
            </a:r>
          </a:p>
          <a:p>
            <a:r>
              <a:rPr lang="zh-CN" altLang="en-US" sz="2000">
                <a:latin typeface="宋体" panose="02010600030101010101" pitchFamily="2" charset="-122"/>
                <a:ea typeface="宋体" panose="02010600030101010101" pitchFamily="2" charset="-122"/>
              </a:rPr>
              <a:t>    [ ３]长河句:银河逐渐向西倾斜,晓星也将隐没,又一个孤独的夜过去了.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76935" y="966470"/>
            <a:ext cx="10694670" cy="4724400"/>
          </a:xfrm>
          <a:prstGeom prst="rect">
            <a:avLst/>
          </a:prstGeom>
          <a:noFill/>
        </p:spPr>
        <p:txBody>
          <a:bodyPr wrap="square" rtlCol="0">
            <a:spAutoFit/>
          </a:bodyPr>
          <a:lstStyle/>
          <a:p>
            <a:r>
              <a:rPr lang="en-US" altLang="zh-CN" sz="2000"/>
              <a:t> </a:t>
            </a:r>
            <a:r>
              <a:rPr lang="zh-CN" altLang="en-US" sz="2400" b="1">
                <a:latin typeface="宋体" panose="02010600030101010101" pitchFamily="2" charset="-122"/>
                <a:ea typeface="宋体" panose="02010600030101010101" pitchFamily="2" charset="-122"/>
              </a:rPr>
              <a:t>评析：</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李商隐的诗作文学价值很高,他和杜牧合称“小李杜”,与温庭筠合称为“温李”,与同时 期的段成式、温庭筠风格相近,且都在家族里排行十六,故并称为三十六体.在«唐诗三百 首»中,李商隐的诗作有２２首被收录,位列第四.其诗构思新奇,风格浓丽,尤其是一些爱情 诗写得缠绵悱恻,为人传诵.然而由于其诗过于隐晦迷离,难于索解,因此也有“诗家都爱西 昆好,只恨无人作郑笺”之诮. </a:t>
            </a:r>
          </a:p>
          <a:p>
            <a:r>
              <a:rPr lang="zh-CN" altLang="en-US" sz="2000">
                <a:latin typeface="宋体" panose="02010600030101010101" pitchFamily="2" charset="-122"/>
                <a:ea typeface="宋体" panose="02010600030101010101" pitchFamily="2" charset="-122"/>
              </a:rPr>
              <a:t>    本诗讽刺信神仙而求长生者.以嫦娥为例,说她偷吃不死之药成仙以后,在月宫里永远 品味着孤独寂寞的滋味.诗人在讽刺虚妄的同时,提出了一个重要的生命哲学问题:生命的 意义到底是什么? 由这一问题牵连而出的问题是:人应该怎样生活? 长寿甚至长生的目的 是什么? 在爱和长生不老之间,现实的人应该选择什么? 作者显然并不赞成嫦娥那样牺牲 现世的生活而换取长生不老.他认为那样孤独寂寞的长生,实际上正是对生命的折磨和摧 残.与其如此,还不如人间儿女们那样有悲欢地热爱、有聚散地执着更有意义. </a:t>
            </a:r>
          </a:p>
          <a:p>
            <a:r>
              <a:rPr lang="zh-CN" altLang="en-US" sz="2000">
                <a:latin typeface="宋体" panose="02010600030101010101" pitchFamily="2" charset="-122"/>
                <a:ea typeface="宋体" panose="02010600030101010101" pitchFamily="2" charset="-122"/>
              </a:rPr>
              <a:t>     这首诗的艺术技巧表现在:全诗旨在揭示人生哲理,但完全不用概念化的语言,而是通 过讲述一个动人的故事,启发人们去思考.</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6950" y="513080"/>
            <a:ext cx="10483850" cy="576072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水龙吟·登建康赏心亭[ １] </a:t>
            </a:r>
          </a:p>
          <a:p>
            <a:pPr algn="ctr"/>
            <a:r>
              <a:rPr lang="zh-CN" altLang="en-US" sz="2000">
                <a:latin typeface="宋体" panose="02010600030101010101" pitchFamily="2" charset="-122"/>
                <a:ea typeface="宋体" panose="02010600030101010101" pitchFamily="2" charset="-122"/>
              </a:rPr>
              <a:t>辛弃疾 </a:t>
            </a:r>
          </a:p>
          <a:p>
            <a:pPr algn="l"/>
            <a:r>
              <a:rPr lang="zh-CN" altLang="en-US" sz="2000">
                <a:latin typeface="宋体" panose="02010600030101010101" pitchFamily="2" charset="-122"/>
                <a:ea typeface="宋体" panose="02010600030101010101" pitchFamily="2" charset="-122"/>
              </a:rPr>
              <a:t>      楚天千里清秋,水随天去秋无际.遥岑远目,献愁供恨,玉簪螺髻[ ２].落日楼头,断 鸿[ ３]声里,江南游子.把吴钩[ ４]看了,栏杆拍遍,无人会、登临意.</a:t>
            </a:r>
          </a:p>
          <a:p>
            <a:pPr algn="l"/>
            <a:r>
              <a:rPr lang="zh-CN" altLang="en-US" sz="2000">
                <a:latin typeface="宋体" panose="02010600030101010101" pitchFamily="2" charset="-122"/>
                <a:ea typeface="宋体" panose="02010600030101010101" pitchFamily="2" charset="-122"/>
              </a:rPr>
              <a:t>           休说鲈鱼堪脍,尽西风、季鹰归未[ ５]? 求田问舍,怕应羞见,刘郎才气[ ６].可惜流年, 忧愁风雨,树犹如此[ ７]! 倩何人唤取,红巾翠袖,揾[ ８]英雄泪?</a:t>
            </a:r>
          </a:p>
          <a:p>
            <a:pPr algn="l"/>
            <a:endParaRPr lang="zh-CN" altLang="en-US" sz="2000">
              <a:latin typeface="宋体" panose="02010600030101010101" pitchFamily="2" charset="-122"/>
              <a:ea typeface="宋体" panose="02010600030101010101" pitchFamily="2" charset="-122"/>
            </a:endParaRPr>
          </a:p>
          <a:p>
            <a:pPr algn="l"/>
            <a:r>
              <a:rPr lang="zh-CN" altLang="en-US" sz="2400" b="1">
                <a:latin typeface="宋体" panose="02010600030101010101" pitchFamily="2" charset="-122"/>
                <a:ea typeface="宋体" panose="02010600030101010101" pitchFamily="2" charset="-122"/>
              </a:rPr>
              <a:t>注释：</a:t>
            </a:r>
          </a:p>
          <a:p>
            <a:pPr algn="l"/>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１]选自«全宋词»,唐圭章编,中华书局１９６５年版.建康赏心亭:为秦淮河边一 名胜. </a:t>
            </a:r>
          </a:p>
          <a:p>
            <a:r>
              <a:rPr lang="zh-CN" altLang="en-US" sz="2000">
                <a:latin typeface="宋体" panose="02010600030101010101" pitchFamily="2" charset="-122"/>
                <a:ea typeface="宋体" panose="02010600030101010101" pitchFamily="2" charset="-122"/>
              </a:rPr>
              <a:t>    [ ２]“遥岑”三句:远望遥山,像美人头上的碧玉簪、青螺发髻一样,似都在发愁,像有 无限怨恨. </a:t>
            </a:r>
          </a:p>
          <a:p>
            <a:r>
              <a:rPr lang="zh-CN" altLang="en-US" sz="2000">
                <a:latin typeface="宋体" panose="02010600030101010101" pitchFamily="2" charset="-122"/>
                <a:ea typeface="宋体" panose="02010600030101010101" pitchFamily="2" charset="-122"/>
              </a:rPr>
              <a:t>    [ ３]断鸿:失群孤雁.</a:t>
            </a:r>
          </a:p>
          <a:p>
            <a:r>
              <a:rPr lang="zh-CN" altLang="en-US" sz="2000">
                <a:latin typeface="宋体" panose="02010600030101010101" pitchFamily="2" charset="-122"/>
                <a:ea typeface="宋体" panose="02010600030101010101" pitchFamily="2" charset="-122"/>
              </a:rPr>
              <a:t>    [ ４]吴钩:吴地特产的弯形宝刀,此指剑.</a:t>
            </a:r>
          </a:p>
          <a:p>
            <a:r>
              <a:rPr lang="zh-CN" altLang="en-US" sz="2000">
                <a:latin typeface="宋体" panose="02010600030101010101" pitchFamily="2" charset="-122"/>
                <a:ea typeface="宋体" panose="02010600030101010101" pitchFamily="2" charset="-122"/>
              </a:rPr>
              <a:t>    [ ５]“休说”三句:表示自己不愿放弃大业,只图个人安逸.</a:t>
            </a:r>
          </a:p>
          <a:p>
            <a:r>
              <a:rPr lang="zh-CN" altLang="en-US" sz="2000">
                <a:latin typeface="宋体" panose="02010600030101010101" pitchFamily="2" charset="-122"/>
                <a:ea typeface="宋体" panose="02010600030101010101" pitchFamily="2" charset="-122"/>
              </a:rPr>
              <a:t>    [ ６]“求田”三句:表示自己羞于置田买屋安居乐业.刘郎,即刘备.</a:t>
            </a:r>
          </a:p>
          <a:p>
            <a:r>
              <a:rPr lang="zh-CN" altLang="en-US" sz="2000">
                <a:latin typeface="宋体" panose="02010600030101010101" pitchFamily="2" charset="-122"/>
                <a:ea typeface="宋体" panose="02010600030101010101" pitchFamily="2" charset="-122"/>
              </a:rPr>
              <a:t>    [ ７]“可惜流年”三句:自惜年华在无所作为中逝去,为国运感到忧愁,人比树老得 还快. </a:t>
            </a:r>
          </a:p>
          <a:p>
            <a:r>
              <a:rPr lang="zh-CN" altLang="en-US" sz="2000">
                <a:latin typeface="宋体" panose="02010600030101010101" pitchFamily="2" charset="-122"/>
                <a:ea typeface="宋体" panose="02010600030101010101" pitchFamily="2" charset="-122"/>
              </a:rPr>
              <a:t>    [ ８]揾( wèn):擦拭.</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99210" y="845185"/>
            <a:ext cx="9667875" cy="4419600"/>
          </a:xfrm>
          <a:prstGeom prst="rect">
            <a:avLst/>
          </a:prstGeom>
          <a:noFill/>
        </p:spPr>
        <p:txBody>
          <a:bodyPr wrap="square" rtlCol="0">
            <a:spAutoFit/>
          </a:bodyPr>
          <a:lstStyle/>
          <a:p>
            <a:r>
              <a:rPr lang="en-US" altLang="zh-CN" sz="2000"/>
              <a:t>      </a:t>
            </a:r>
          </a:p>
          <a:p>
            <a:r>
              <a:rPr lang="zh-CN" altLang="en-US" sz="2400" b="1">
                <a:latin typeface="宋体" panose="02010600030101010101" pitchFamily="2" charset="-122"/>
                <a:ea typeface="宋体" panose="02010600030101010101" pitchFamily="2" charset="-122"/>
              </a:rPr>
              <a:t>评析：</a:t>
            </a:r>
          </a:p>
          <a:p>
            <a:endParaRPr lang="en-US" altLang="zh-CN"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此词是稼轩借登临之际,抒发自己英雄失意、功业难成的抑郁之情.上片主要是即景抒 情.起句破空而来,写出了天高水长、浩渺寥廓的无边秋色.接着用移情之法,明写山势连 绵、山形各异,实写词人对中原沦陷、南宋小朝廷不思收复的“愁”与“恨”.“落日楼头”以静 态的景物写出了词人的悲凉和“愁”,“把吴钩看了”等句则是以动态的人物写出了词人的激 愤和“恨”.落日残照是危机重重的南宋王朝的反映,那失群的孤雁也正好是词人自身的写照.落日断鸿,把吴钩看,拍遍栏杆,在阔大苍凉的背景上,凸现出一个孤寂的爱国者形象. 下片抒怀,写其壮志难酬之悲.不用直笔,连用三个故事,或反用,或正取,或半句缩住,以一 波三折、一唱三叹的手腕出之.结处叹无人唤取红巾“揾英雄泪”,遥应上片“无人会、登临 意”,抒慷慨呜咽之情,也别具深婉之致.通过古人古事抒写词人的雄心壮志和坚持用世的 决心,表现了他怀才不遇、年华虚度的愤慨和苦痛.</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8870" y="513080"/>
            <a:ext cx="9818370" cy="6065520"/>
          </a:xfrm>
          <a:prstGeom prst="rect">
            <a:avLst/>
          </a:prstGeom>
          <a:noFill/>
        </p:spPr>
        <p:txBody>
          <a:bodyPr wrap="square" rtlCol="0">
            <a:spAutoFit/>
          </a:bodyPr>
          <a:lstStyle/>
          <a:p>
            <a:pPr algn="ctr"/>
            <a:r>
              <a:rPr lang="zh-CN" altLang="en-US" sz="2800">
                <a:latin typeface="宋体" panose="02010600030101010101" pitchFamily="2" charset="-122"/>
                <a:ea typeface="宋体" panose="02010600030101010101" pitchFamily="2" charset="-122"/>
              </a:rPr>
              <a:t>梦与诗[ １] </a:t>
            </a:r>
          </a:p>
          <a:p>
            <a:pPr algn="ctr"/>
            <a:r>
              <a:rPr lang="zh-CN" altLang="en-US" sz="2000">
                <a:latin typeface="宋体" panose="02010600030101010101" pitchFamily="2" charset="-122"/>
                <a:ea typeface="宋体" panose="02010600030101010101" pitchFamily="2" charset="-122"/>
              </a:rPr>
              <a:t>胡适[ ２] </a:t>
            </a:r>
          </a:p>
          <a:p>
            <a:pPr algn="ctr"/>
            <a:r>
              <a:rPr lang="zh-CN" altLang="en-US" sz="2000">
                <a:latin typeface="宋体" panose="02010600030101010101" pitchFamily="2" charset="-122"/>
                <a:ea typeface="宋体" panose="02010600030101010101" pitchFamily="2" charset="-122"/>
              </a:rPr>
              <a:t>都是平常经验, </a:t>
            </a:r>
          </a:p>
          <a:p>
            <a:pPr algn="ctr"/>
            <a:r>
              <a:rPr lang="zh-CN" altLang="en-US" sz="2000">
                <a:latin typeface="宋体" panose="02010600030101010101" pitchFamily="2" charset="-122"/>
                <a:ea typeface="宋体" panose="02010600030101010101" pitchFamily="2" charset="-122"/>
              </a:rPr>
              <a:t>都是平常影象, </a:t>
            </a:r>
          </a:p>
          <a:p>
            <a:pPr algn="ctr"/>
            <a:r>
              <a:rPr lang="zh-CN" altLang="en-US" sz="2000">
                <a:latin typeface="宋体" panose="02010600030101010101" pitchFamily="2" charset="-122"/>
                <a:ea typeface="宋体" panose="02010600030101010101" pitchFamily="2" charset="-122"/>
              </a:rPr>
              <a:t>  偶然涌到梦中来, </a:t>
            </a:r>
          </a:p>
          <a:p>
            <a:pPr algn="ctr"/>
            <a:r>
              <a:rPr lang="zh-CN" altLang="en-US" sz="2000">
                <a:latin typeface="宋体" panose="02010600030101010101" pitchFamily="2" charset="-122"/>
                <a:ea typeface="宋体" panose="02010600030101010101" pitchFamily="2" charset="-122"/>
              </a:rPr>
              <a:t>      变幻出多少新奇花样! </a:t>
            </a:r>
          </a:p>
          <a:p>
            <a:pPr algn="ctr"/>
            <a:r>
              <a:rPr lang="zh-CN" altLang="en-US" sz="2000">
                <a:latin typeface="宋体" panose="02010600030101010101" pitchFamily="2" charset="-122"/>
                <a:ea typeface="宋体" panose="02010600030101010101" pitchFamily="2" charset="-122"/>
              </a:rPr>
              <a:t>              都是平常情感, 都是平常言语, </a:t>
            </a:r>
          </a:p>
          <a:p>
            <a:pPr algn="ctr"/>
            <a:r>
              <a:rPr lang="zh-CN" altLang="en-US" sz="2000">
                <a:latin typeface="宋体" panose="02010600030101010101" pitchFamily="2" charset="-122"/>
                <a:ea typeface="宋体" panose="02010600030101010101" pitchFamily="2" charset="-122"/>
              </a:rPr>
              <a:t>  偶然碰着个诗人, </a:t>
            </a:r>
          </a:p>
          <a:p>
            <a:pPr algn="ctr"/>
            <a:r>
              <a:rPr lang="zh-CN" altLang="en-US" sz="2000">
                <a:latin typeface="宋体" panose="02010600030101010101" pitchFamily="2" charset="-122"/>
                <a:ea typeface="宋体" panose="02010600030101010101" pitchFamily="2" charset="-122"/>
              </a:rPr>
              <a:t>      变幻出多少新奇诗句! </a:t>
            </a:r>
          </a:p>
          <a:p>
            <a:pPr algn="ctr"/>
            <a:r>
              <a:rPr lang="zh-CN" altLang="en-US" sz="2000">
                <a:latin typeface="宋体" panose="02010600030101010101" pitchFamily="2" charset="-122"/>
                <a:ea typeface="宋体" panose="02010600030101010101" pitchFamily="2" charset="-122"/>
              </a:rPr>
              <a:t> 醉过才知酒浓, </a:t>
            </a:r>
          </a:p>
          <a:p>
            <a:pPr algn="ctr"/>
            <a:r>
              <a:rPr lang="zh-CN" altLang="en-US" sz="2000">
                <a:latin typeface="宋体" panose="02010600030101010101" pitchFamily="2" charset="-122"/>
                <a:ea typeface="宋体" panose="02010600030101010101" pitchFamily="2" charset="-122"/>
              </a:rPr>
              <a:t>     爱过才知情重——— </a:t>
            </a:r>
          </a:p>
          <a:p>
            <a:pPr algn="ctr"/>
            <a:r>
              <a:rPr lang="zh-CN" altLang="en-US" sz="2000">
                <a:latin typeface="宋体" panose="02010600030101010101" pitchFamily="2" charset="-122"/>
                <a:ea typeface="宋体" panose="02010600030101010101" pitchFamily="2" charset="-122"/>
              </a:rPr>
              <a:t>  你不能做我的诗, </a:t>
            </a:r>
          </a:p>
          <a:p>
            <a:pPr algn="ctr"/>
            <a:r>
              <a:rPr lang="zh-CN" altLang="en-US" sz="2000">
                <a:latin typeface="宋体" panose="02010600030101010101" pitchFamily="2" charset="-122"/>
                <a:ea typeface="宋体" panose="02010600030101010101" pitchFamily="2" charset="-122"/>
              </a:rPr>
              <a:t>      正如我不能做你的梦.</a:t>
            </a:r>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１]选自«中国现代文学作品精选»(增订本),北京大学出版社２００１年版.本诗被收 入１９２０出版的中国第一本新诗集«尝试集». </a:t>
            </a:r>
          </a:p>
          <a:p>
            <a:r>
              <a:rPr lang="zh-CN" altLang="en-US" sz="2000">
                <a:latin typeface="宋体" panose="02010600030101010101" pitchFamily="2" charset="-122"/>
                <a:ea typeface="宋体" panose="02010600030101010101" pitchFamily="2" charset="-122"/>
              </a:rPr>
              <a:t>     [ ２]胡适( １８９１－１９６２年),他是中国新诗的开山者,因提倡文学革命而成为新文化运 动的领袖之一.胡适一生著述甚丰,去世后,台湾编辑出版了«胡适选集»«胡适手稿»等, 大陆出版了«胡适往来书信选»«胡适书评序跋集»«胡适文集»等.</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995" y="800100"/>
            <a:ext cx="10165715" cy="32004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１９１７年２月,«新青年»发表的胡适的«白话诗八首»,被看做是现代最早出现的“白话 诗”,其中的«梦与诗»是其中的上上品.整首诗的语言通俗易懂,自然流畅.诗中没有令人 反感的虚情假意,有的只是以真诚朴实为情感底色,以人生体验为思想骨架的心灵深处的感 情喷发.全诗共分三节,都用韵.第一节写“梦”的神奇的“变幻”能力,第二节与第一节对 举,写“诗人”仿佛拥有“梦”一般神奇的能力,可以将许多平常的“情感”和“言语”“变幻”出美 妙的诗句来.诗的第三节最妙,不仅对上面的意思进一步深化和进行形象化的概括,而且自 身就以奇妙的诗句证明了诗人梦幻般神奇的语言能力.人世的一切经验,只有局中人方知 其中味,真是如人饮水,冷暖自知.适之先生在这首诗的“自跋”中说:“这是我的‘诗的经验 主义’.”以反对一些不尊重经验、滥用语言的诗歌现象.</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41145" y="800100"/>
            <a:ext cx="9109075" cy="5791200"/>
          </a:xfrm>
          <a:prstGeom prst="rect">
            <a:avLst/>
          </a:prstGeom>
          <a:noFill/>
        </p:spPr>
        <p:txBody>
          <a:bodyPr wrap="square" rtlCol="0">
            <a:spAutoFit/>
          </a:bodyPr>
          <a:lstStyle/>
          <a:p>
            <a:pPr algn="ctr"/>
            <a:r>
              <a:rPr lang="zh-CN" altLang="en-US">
                <a:latin typeface="宋体" panose="02010600030101010101" pitchFamily="2" charset="-122"/>
                <a:ea typeface="宋体" panose="02010600030101010101" pitchFamily="2" charset="-122"/>
              </a:rPr>
              <a:t> </a:t>
            </a:r>
            <a:r>
              <a:rPr lang="zh-CN" altLang="en-US" sz="3200">
                <a:latin typeface="宋体" panose="02010600030101010101" pitchFamily="2" charset="-122"/>
                <a:ea typeface="宋体" panose="02010600030101010101" pitchFamily="2" charset="-122"/>
              </a:rPr>
              <a:t>偶然[ １]</a:t>
            </a:r>
          </a:p>
          <a:p>
            <a:pPr algn="ctr"/>
            <a:r>
              <a:rPr lang="zh-CN" altLang="en-US" sz="2000">
                <a:latin typeface="宋体" panose="02010600030101010101" pitchFamily="2" charset="-122"/>
                <a:ea typeface="宋体" panose="02010600030101010101" pitchFamily="2" charset="-122"/>
              </a:rPr>
              <a:t>徐志摩[ ２] </a:t>
            </a:r>
          </a:p>
          <a:p>
            <a:pPr algn="ctr"/>
            <a:r>
              <a:rPr lang="zh-CN" altLang="en-US" sz="2000">
                <a:latin typeface="宋体" panose="02010600030101010101" pitchFamily="2" charset="-122"/>
                <a:ea typeface="宋体" panose="02010600030101010101" pitchFamily="2" charset="-122"/>
              </a:rPr>
              <a:t> 我是天空里的一片云, </a:t>
            </a:r>
          </a:p>
          <a:p>
            <a:pPr algn="ctr"/>
            <a:r>
              <a:rPr lang="zh-CN" altLang="en-US" sz="2000">
                <a:latin typeface="宋体" panose="02010600030101010101" pitchFamily="2" charset="-122"/>
                <a:ea typeface="宋体" panose="02010600030101010101" pitchFamily="2" charset="-122"/>
              </a:rPr>
              <a:t>      偶尔投影在你的波心——— </a:t>
            </a:r>
          </a:p>
          <a:p>
            <a:pPr algn="ctr"/>
            <a:r>
              <a:rPr lang="zh-CN" altLang="en-US" sz="2000">
                <a:latin typeface="宋体" panose="02010600030101010101" pitchFamily="2" charset="-122"/>
                <a:ea typeface="宋体" panose="02010600030101010101" pitchFamily="2" charset="-122"/>
              </a:rPr>
              <a:t>          你不必惊异, 更无须欢喜——— </a:t>
            </a:r>
          </a:p>
          <a:p>
            <a:pPr algn="ctr"/>
            <a:r>
              <a:rPr lang="zh-CN" altLang="en-US" sz="2000">
                <a:latin typeface="宋体" panose="02010600030101010101" pitchFamily="2" charset="-122"/>
                <a:ea typeface="宋体" panose="02010600030101010101" pitchFamily="2" charset="-122"/>
              </a:rPr>
              <a:t> 在转瞬间消灭了踪影.</a:t>
            </a:r>
          </a:p>
          <a:p>
            <a:pPr algn="ctr"/>
            <a:r>
              <a:rPr lang="zh-CN" altLang="en-US" sz="2000">
                <a:latin typeface="宋体" panose="02010600030101010101" pitchFamily="2" charset="-122"/>
                <a:ea typeface="宋体" panose="02010600030101010101" pitchFamily="2" charset="-122"/>
              </a:rPr>
              <a:t>   你我相逢在黑夜的海上, </a:t>
            </a:r>
          </a:p>
          <a:p>
            <a:pPr algn="ctr"/>
            <a:r>
              <a:rPr lang="zh-CN" altLang="en-US" sz="2000">
                <a:latin typeface="宋体" panose="02010600030101010101" pitchFamily="2" charset="-122"/>
                <a:ea typeface="宋体" panose="02010600030101010101" pitchFamily="2" charset="-122"/>
              </a:rPr>
              <a:t>     你有你的,我有我的,方向; </a:t>
            </a:r>
          </a:p>
          <a:p>
            <a:pPr algn="ctr"/>
            <a:r>
              <a:rPr lang="zh-CN" altLang="en-US" sz="2000">
                <a:latin typeface="宋体" panose="02010600030101010101" pitchFamily="2" charset="-122"/>
                <a:ea typeface="宋体" panose="02010600030101010101" pitchFamily="2" charset="-122"/>
              </a:rPr>
              <a:t>     你记得也好, 最好你忘掉, </a:t>
            </a:r>
          </a:p>
          <a:p>
            <a:pPr algn="ctr"/>
            <a:r>
              <a:rPr lang="zh-CN" altLang="en-US" sz="2000">
                <a:latin typeface="宋体" panose="02010600030101010101" pitchFamily="2" charset="-122"/>
                <a:ea typeface="宋体" panose="02010600030101010101" pitchFamily="2" charset="-122"/>
              </a:rPr>
              <a:t>    在这交会时互放的光亮!</a:t>
            </a:r>
          </a:p>
          <a:p>
            <a:r>
              <a:rPr lang="zh-CN" altLang="en-US">
                <a:latin typeface="宋体" panose="02010600030101010101" pitchFamily="2" charset="-122"/>
                <a:ea typeface="宋体" panose="02010600030101010101" pitchFamily="2" charset="-122"/>
              </a:rPr>
              <a:t>　</a:t>
            </a:r>
          </a:p>
          <a:p>
            <a:r>
              <a:rPr lang="zh-CN" altLang="en-US" sz="2400" b="1">
                <a:latin typeface="宋体" panose="02010600030101010101" pitchFamily="2" charset="-122"/>
                <a:ea typeface="宋体" panose="02010600030101010101" pitchFamily="2" charset="-122"/>
              </a:rPr>
              <a:t>注释：</a:t>
            </a:r>
          </a:p>
          <a:p>
            <a:r>
              <a:rPr lang="zh-CN" altLang="en-US">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 １]选自«中国现代文学作品精选»(增订本),北京大学出版社２００１年版.原载于 «晨报副刊􀅰诗镌»第九期. </a:t>
            </a:r>
          </a:p>
          <a:p>
            <a:r>
              <a:rPr lang="zh-CN" altLang="en-US" sz="2000">
                <a:latin typeface="宋体" panose="02010600030101010101" pitchFamily="2" charset="-122"/>
                <a:ea typeface="宋体" panose="02010600030101010101" pitchFamily="2" charset="-122"/>
              </a:rPr>
              <a:t>    [ ２]徐志摩( １８９７—１９３１年),现代诗人、散文家,浙江海宁市硖石镇人.原名章垿,字 槱森,留学美国时改名志摩.徐志摩是新月派代表诗人,新月诗社成员.诗集著有«再别 康桥»« 志摩的诗» « 翡冷翠的一夜» «猛虎集» «云游», 此外还有散文、 小说、 话剧传世, 现在已出版 «徐志摩文集»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80820" y="890905"/>
            <a:ext cx="9244965" cy="3810000"/>
          </a:xfrm>
          <a:prstGeom prst="rect">
            <a:avLst/>
          </a:prstGeom>
          <a:noFill/>
        </p:spPr>
        <p:txBody>
          <a:bodyPr wrap="square" rtlCol="0">
            <a:spAutoFit/>
          </a:bodyPr>
          <a:lstStyle/>
          <a:p>
            <a:r>
              <a:rPr lang="en-US" altLang="zh-CN" sz="2000"/>
              <a:t> </a:t>
            </a:r>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徐志摩作为中国布尔乔亚开山的和末代的诗人,他的诗歌主要表现个人感受和内心体 验.“他没有闻(一多)氏那样精密,也没有他那样冷静.他是跳着溅着不舍昼夜的一道生命 活水.”(朱自清«中国新文学大系诗集􀅰导言»)他追求个性自由和幸福,胡适之在«追忆志 摩»中指出:“他的人生观真是一种单纯的信仰,这里面只有三个大字:一个是爱,一个是自 由,一个是美.” </a:t>
            </a:r>
          </a:p>
          <a:p>
            <a:r>
              <a:rPr lang="zh-CN" altLang="en-US" sz="2000">
                <a:latin typeface="宋体" panose="02010600030101010101" pitchFamily="2" charset="-122"/>
                <a:ea typeface="宋体" panose="02010600030101010101" pitchFamily="2" charset="-122"/>
              </a:rPr>
              <a:t>     徐志摩的诗飘逸洒脱,格调清新自然.«偶然»全诗两节,上下节格律对称.每一节的第 一句、第二句、第五句都是用三个音步组成.在音步的安排处理上严谨中不乏洒脱,长短音 步相间,读起来纡徐从容、委婉顿挫而朗朗上口.诗歌文本内部的张力结构很多,多以“二元 对立”式的情感态度及语义上的“矛盾修辞法”而呈现出充足的“力”.“你”“我”因各有自 己的方向在茫茫人海中偶然相遇,交会着放出光芒,但却擦肩而过,各奔自己的方向.</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82445" y="482600"/>
            <a:ext cx="3519805" cy="6065520"/>
          </a:xfrm>
          <a:prstGeom prst="rect">
            <a:avLst/>
          </a:prstGeom>
          <a:noFill/>
        </p:spPr>
        <p:txBody>
          <a:bodyPr wrap="square" rtlCol="0">
            <a:spAutoFit/>
          </a:bodyPr>
          <a:lstStyle/>
          <a:p>
            <a:r>
              <a:rPr lang="zh-CN" altLang="en-US" sz="3200">
                <a:latin typeface="宋体" panose="02010600030101010101" pitchFamily="2" charset="-122"/>
                <a:ea typeface="宋体" panose="02010600030101010101" pitchFamily="2" charset="-122"/>
              </a:rPr>
              <a:t>雨巷</a:t>
            </a:r>
            <a:r>
              <a:rPr lang="zh-CN" altLang="en-US" sz="28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戴望舒 </a:t>
            </a:r>
          </a:p>
          <a:p>
            <a:r>
              <a:rPr lang="zh-CN" altLang="en-US" sz="2000">
                <a:latin typeface="宋体" panose="02010600030101010101" pitchFamily="2" charset="-122"/>
                <a:ea typeface="宋体" panose="02010600030101010101" pitchFamily="2" charset="-122"/>
              </a:rPr>
              <a:t>撑着油纸伞,</a:t>
            </a:r>
          </a:p>
          <a:p>
            <a:r>
              <a:rPr lang="zh-CN" altLang="en-US" sz="2000">
                <a:latin typeface="宋体" panose="02010600030101010101" pitchFamily="2" charset="-122"/>
                <a:ea typeface="宋体" panose="02010600030101010101" pitchFamily="2" charset="-122"/>
              </a:rPr>
              <a:t>独自 彷徨在悠长、悠长 </a:t>
            </a:r>
          </a:p>
          <a:p>
            <a:r>
              <a:rPr lang="zh-CN" altLang="en-US" sz="2000">
                <a:latin typeface="宋体" panose="02010600030101010101" pitchFamily="2" charset="-122"/>
                <a:ea typeface="宋体" panose="02010600030101010101" pitchFamily="2" charset="-122"/>
              </a:rPr>
              <a:t>又寂寥的雨巷, </a:t>
            </a:r>
          </a:p>
          <a:p>
            <a:r>
              <a:rPr lang="zh-CN" altLang="en-US" sz="2000">
                <a:latin typeface="宋体" panose="02010600030101010101" pitchFamily="2" charset="-122"/>
                <a:ea typeface="宋体" panose="02010600030101010101" pitchFamily="2" charset="-122"/>
              </a:rPr>
              <a:t>我希望逢着　</a:t>
            </a:r>
          </a:p>
          <a:p>
            <a:r>
              <a:rPr lang="zh-CN" altLang="en-US" sz="2000">
                <a:latin typeface="宋体" panose="02010600030101010101" pitchFamily="2" charset="-122"/>
                <a:ea typeface="宋体" panose="02010600030101010101" pitchFamily="2" charset="-122"/>
              </a:rPr>
              <a:t>一个丁香一样的 </a:t>
            </a:r>
          </a:p>
          <a:p>
            <a:r>
              <a:rPr lang="zh-CN" altLang="en-US" sz="2000">
                <a:latin typeface="宋体" panose="02010600030101010101" pitchFamily="2" charset="-122"/>
                <a:ea typeface="宋体" panose="02010600030101010101" pitchFamily="2" charset="-122"/>
              </a:rPr>
              <a:t>结着愁怨的姑娘. </a:t>
            </a:r>
          </a:p>
          <a:p>
            <a:r>
              <a:rPr lang="zh-CN" altLang="en-US" sz="2000">
                <a:latin typeface="宋体" panose="02010600030101010101" pitchFamily="2" charset="-122"/>
                <a:ea typeface="宋体" panose="02010600030101010101" pitchFamily="2" charset="-122"/>
              </a:rPr>
              <a:t>她是有 丁香一样的颜色, </a:t>
            </a:r>
          </a:p>
          <a:p>
            <a:r>
              <a:rPr lang="zh-CN" altLang="en-US" sz="2000">
                <a:latin typeface="宋体" panose="02010600030101010101" pitchFamily="2" charset="-122"/>
                <a:ea typeface="宋体" panose="02010600030101010101" pitchFamily="2" charset="-122"/>
              </a:rPr>
              <a:t>丁香一样的芬芳, </a:t>
            </a:r>
          </a:p>
          <a:p>
            <a:r>
              <a:rPr lang="zh-CN" altLang="en-US" sz="2000">
                <a:latin typeface="宋体" panose="02010600030101010101" pitchFamily="2" charset="-122"/>
                <a:ea typeface="宋体" panose="02010600030101010101" pitchFamily="2" charset="-122"/>
              </a:rPr>
              <a:t>丁香一样的忧愁, </a:t>
            </a:r>
          </a:p>
          <a:p>
            <a:r>
              <a:rPr lang="zh-CN" altLang="en-US" sz="2000">
                <a:latin typeface="宋体" panose="02010600030101010101" pitchFamily="2" charset="-122"/>
                <a:ea typeface="宋体" panose="02010600030101010101" pitchFamily="2" charset="-122"/>
              </a:rPr>
              <a:t>在雨中哀怨, </a:t>
            </a:r>
          </a:p>
          <a:p>
            <a:r>
              <a:rPr lang="zh-CN" altLang="en-US" sz="2000">
                <a:latin typeface="宋体" panose="02010600030101010101" pitchFamily="2" charset="-122"/>
                <a:ea typeface="宋体" panose="02010600030101010101" pitchFamily="2" charset="-122"/>
              </a:rPr>
              <a:t>哀怨又彷徨; </a:t>
            </a:r>
          </a:p>
          <a:p>
            <a:r>
              <a:rPr lang="zh-CN" altLang="en-US" sz="2000">
                <a:latin typeface="宋体" panose="02010600030101010101" pitchFamily="2" charset="-122"/>
                <a:ea typeface="宋体" panose="02010600030101010101" pitchFamily="2" charset="-122"/>
              </a:rPr>
              <a:t>她彷徨在这寂寥的雨巷, </a:t>
            </a:r>
          </a:p>
          <a:p>
            <a:r>
              <a:rPr lang="zh-CN" altLang="en-US" sz="2000">
                <a:latin typeface="宋体" panose="02010600030101010101" pitchFamily="2" charset="-122"/>
                <a:ea typeface="宋体" panose="02010600030101010101" pitchFamily="2" charset="-122"/>
              </a:rPr>
              <a:t>撑着油纸伞 像我一样, </a:t>
            </a:r>
          </a:p>
          <a:p>
            <a:r>
              <a:rPr lang="zh-CN" altLang="en-US" sz="2000">
                <a:latin typeface="宋体" panose="02010600030101010101" pitchFamily="2" charset="-122"/>
                <a:ea typeface="宋体" panose="02010600030101010101" pitchFamily="2" charset="-122"/>
              </a:rPr>
              <a:t>像我一样地 默默彳亍着</a:t>
            </a:r>
          </a:p>
          <a:p>
            <a:r>
              <a:rPr lang="zh-CN" altLang="en-US" sz="2000">
                <a:latin typeface="宋体" panose="02010600030101010101" pitchFamily="2" charset="-122"/>
                <a:ea typeface="宋体" panose="02010600030101010101" pitchFamily="2" charset="-122"/>
              </a:rPr>
              <a:t> 冷漠,凄清,又惆怅. </a:t>
            </a:r>
          </a:p>
          <a:p>
            <a:r>
              <a:rPr lang="zh-CN" altLang="en-US" sz="2000">
                <a:latin typeface="宋体" panose="02010600030101010101" pitchFamily="2" charset="-122"/>
                <a:ea typeface="宋体" panose="02010600030101010101" pitchFamily="2" charset="-122"/>
              </a:rPr>
              <a:t>她静默地走近, 走近,</a:t>
            </a:r>
          </a:p>
          <a:p>
            <a:r>
              <a:rPr lang="zh-CN" altLang="en-US" sz="2000">
                <a:latin typeface="宋体" panose="02010600030101010101" pitchFamily="2" charset="-122"/>
                <a:ea typeface="宋体" panose="02010600030101010101" pitchFamily="2" charset="-122"/>
              </a:rPr>
              <a:t>又投出 太息一般的眼光</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32530" y="133350"/>
            <a:ext cx="4410710" cy="6492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她飘过 </a:t>
            </a:r>
          </a:p>
          <a:p>
            <a:r>
              <a:rPr lang="zh-CN" altLang="en-US" sz="2000">
                <a:latin typeface="宋体" panose="02010600030101010101" pitchFamily="2" charset="-122"/>
                <a:ea typeface="宋体" panose="02010600030101010101" pitchFamily="2" charset="-122"/>
              </a:rPr>
              <a:t>像梦一般的, </a:t>
            </a:r>
          </a:p>
          <a:p>
            <a:r>
              <a:rPr lang="zh-CN" altLang="en-US" sz="2000">
                <a:latin typeface="宋体" panose="02010600030101010101" pitchFamily="2" charset="-122"/>
                <a:ea typeface="宋体" panose="02010600030101010101" pitchFamily="2" charset="-122"/>
              </a:rPr>
              <a:t>像梦一般的凄婉迷茫. </a:t>
            </a:r>
          </a:p>
          <a:p>
            <a:r>
              <a:rPr lang="zh-CN" altLang="en-US" sz="2000">
                <a:latin typeface="宋体" panose="02010600030101010101" pitchFamily="2" charset="-122"/>
                <a:ea typeface="宋体" panose="02010600030101010101" pitchFamily="2" charset="-122"/>
              </a:rPr>
              <a:t>像梦中飘过</a:t>
            </a:r>
          </a:p>
          <a:p>
            <a:r>
              <a:rPr lang="zh-CN" altLang="en-US" sz="2000">
                <a:latin typeface="宋体" panose="02010600030101010101" pitchFamily="2" charset="-122"/>
                <a:ea typeface="宋体" panose="02010600030101010101" pitchFamily="2" charset="-122"/>
              </a:rPr>
              <a:t> 一枝丁香的,</a:t>
            </a:r>
          </a:p>
          <a:p>
            <a:r>
              <a:rPr lang="zh-CN" altLang="en-US" sz="2000">
                <a:latin typeface="宋体" panose="02010600030101010101" pitchFamily="2" charset="-122"/>
                <a:ea typeface="宋体" panose="02010600030101010101" pitchFamily="2" charset="-122"/>
              </a:rPr>
              <a:t> 我身旁飘过这女郎;</a:t>
            </a:r>
          </a:p>
          <a:p>
            <a:r>
              <a:rPr lang="zh-CN" altLang="en-US" sz="2000">
                <a:latin typeface="宋体" panose="02010600030101010101" pitchFamily="2" charset="-122"/>
                <a:ea typeface="宋体" panose="02010600030101010101" pitchFamily="2" charset="-122"/>
              </a:rPr>
              <a:t> 她静默地远了,远了, </a:t>
            </a:r>
          </a:p>
          <a:p>
            <a:r>
              <a:rPr lang="zh-CN" altLang="en-US" sz="2000">
                <a:latin typeface="宋体" panose="02010600030101010101" pitchFamily="2" charset="-122"/>
                <a:ea typeface="宋体" panose="02010600030101010101" pitchFamily="2" charset="-122"/>
              </a:rPr>
              <a:t>到了颓圮的篱墙, </a:t>
            </a:r>
          </a:p>
          <a:p>
            <a:r>
              <a:rPr lang="zh-CN" altLang="en-US" sz="2000">
                <a:latin typeface="宋体" panose="02010600030101010101" pitchFamily="2" charset="-122"/>
                <a:ea typeface="宋体" panose="02010600030101010101" pitchFamily="2" charset="-122"/>
              </a:rPr>
              <a:t>走尽这雨巷. </a:t>
            </a:r>
          </a:p>
          <a:p>
            <a:r>
              <a:rPr lang="zh-CN" altLang="en-US" sz="2000">
                <a:latin typeface="宋体" panose="02010600030101010101" pitchFamily="2" charset="-122"/>
                <a:ea typeface="宋体" panose="02010600030101010101" pitchFamily="2" charset="-122"/>
              </a:rPr>
              <a:t>在雨的哀曲里, </a:t>
            </a:r>
          </a:p>
          <a:p>
            <a:r>
              <a:rPr lang="zh-CN" altLang="en-US" sz="2000">
                <a:latin typeface="宋体" panose="02010600030101010101" pitchFamily="2" charset="-122"/>
                <a:ea typeface="宋体" panose="02010600030101010101" pitchFamily="2" charset="-122"/>
              </a:rPr>
              <a:t>消了她的颜色, </a:t>
            </a:r>
          </a:p>
          <a:p>
            <a:r>
              <a:rPr lang="zh-CN" altLang="en-US" sz="2000">
                <a:latin typeface="宋体" panose="02010600030101010101" pitchFamily="2" charset="-122"/>
                <a:ea typeface="宋体" panose="02010600030101010101" pitchFamily="2" charset="-122"/>
              </a:rPr>
              <a:t>散了她的芬芳, </a:t>
            </a:r>
          </a:p>
          <a:p>
            <a:r>
              <a:rPr lang="zh-CN" altLang="en-US" sz="2000">
                <a:latin typeface="宋体" panose="02010600030101010101" pitchFamily="2" charset="-122"/>
                <a:ea typeface="宋体" panose="02010600030101010101" pitchFamily="2" charset="-122"/>
              </a:rPr>
              <a:t>消散了,甚至她的 </a:t>
            </a:r>
          </a:p>
          <a:p>
            <a:r>
              <a:rPr lang="zh-CN" altLang="en-US" sz="2000">
                <a:latin typeface="宋体" panose="02010600030101010101" pitchFamily="2" charset="-122"/>
                <a:ea typeface="宋体" panose="02010600030101010101" pitchFamily="2" charset="-122"/>
              </a:rPr>
              <a:t>太息般的眼光,</a:t>
            </a:r>
          </a:p>
          <a:p>
            <a:r>
              <a:rPr lang="zh-CN" altLang="en-US" sz="2000">
                <a:latin typeface="宋体" panose="02010600030101010101" pitchFamily="2" charset="-122"/>
                <a:ea typeface="宋体" panose="02010600030101010101" pitchFamily="2" charset="-122"/>
              </a:rPr>
              <a:t>丁香般的惆怅. </a:t>
            </a:r>
          </a:p>
          <a:p>
            <a:r>
              <a:rPr lang="zh-CN" altLang="en-US" sz="2000">
                <a:latin typeface="宋体" panose="02010600030101010101" pitchFamily="2" charset="-122"/>
                <a:ea typeface="宋体" panose="02010600030101010101" pitchFamily="2" charset="-122"/>
              </a:rPr>
              <a:t>撑着油纸伞,独自</a:t>
            </a:r>
          </a:p>
          <a:p>
            <a:r>
              <a:rPr lang="zh-CN" altLang="en-US" sz="2000">
                <a:latin typeface="宋体" panose="02010600030101010101" pitchFamily="2" charset="-122"/>
                <a:ea typeface="宋体" panose="02010600030101010101" pitchFamily="2" charset="-122"/>
              </a:rPr>
              <a:t> 彷徨在悠长,悠长 </a:t>
            </a:r>
          </a:p>
          <a:p>
            <a:r>
              <a:rPr lang="zh-CN" altLang="en-US" sz="2000">
                <a:latin typeface="宋体" panose="02010600030101010101" pitchFamily="2" charset="-122"/>
                <a:ea typeface="宋体" panose="02010600030101010101" pitchFamily="2" charset="-122"/>
              </a:rPr>
              <a:t>又寂寥的雨巷, </a:t>
            </a:r>
          </a:p>
          <a:p>
            <a:r>
              <a:rPr lang="zh-CN" altLang="en-US" sz="2000">
                <a:latin typeface="宋体" panose="02010600030101010101" pitchFamily="2" charset="-122"/>
                <a:ea typeface="宋体" panose="02010600030101010101" pitchFamily="2" charset="-122"/>
              </a:rPr>
              <a:t>我希望飘过 </a:t>
            </a:r>
          </a:p>
          <a:p>
            <a:r>
              <a:rPr lang="zh-CN" altLang="en-US" sz="2000">
                <a:latin typeface="宋体" panose="02010600030101010101" pitchFamily="2" charset="-122"/>
                <a:ea typeface="宋体" panose="02010600030101010101" pitchFamily="2" charset="-122"/>
              </a:rPr>
              <a:t>一个丁香一样的 </a:t>
            </a:r>
          </a:p>
          <a:p>
            <a:r>
              <a:rPr lang="zh-CN" altLang="en-US" sz="2000">
                <a:latin typeface="宋体" panose="02010600030101010101" pitchFamily="2" charset="-122"/>
                <a:ea typeface="宋体" panose="02010600030101010101" pitchFamily="2" charset="-122"/>
              </a:rPr>
              <a:t>结着愁怨的姑娘.</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3150" y="633730"/>
            <a:ext cx="10211435" cy="5029200"/>
          </a:xfrm>
          <a:prstGeom prst="rect">
            <a:avLst/>
          </a:prstGeom>
          <a:noFill/>
        </p:spPr>
        <p:txBody>
          <a:bodyPr wrap="square" rtlCol="0">
            <a:spAutoFit/>
          </a:bodyPr>
          <a:lstStyle/>
          <a:p>
            <a:pPr algn="ctr"/>
            <a:r>
              <a:rPr lang="zh-CN" altLang="en-US" sz="2400">
                <a:latin typeface="宋体" panose="02010600030101010101" pitchFamily="2" charset="-122"/>
                <a:ea typeface="宋体" panose="02010600030101010101" pitchFamily="2" charset="-122"/>
              </a:rPr>
              <a:t>２． 魏晋南北朝诗歌的发展 </a:t>
            </a:r>
          </a:p>
          <a:p>
            <a:pPr algn="l"/>
            <a:r>
              <a:rPr lang="zh-CN" altLang="en-US" sz="2000"/>
              <a:t>          </a:t>
            </a:r>
            <a:r>
              <a:rPr lang="zh-CN" altLang="en-US" sz="2000">
                <a:latin typeface="宋体" panose="02010600030101010101" pitchFamily="2" charset="-122"/>
                <a:ea typeface="宋体" panose="02010600030101010101" pitchFamily="2" charset="-122"/>
              </a:rPr>
              <a:t>汉末建安时期,“三曹”(曹操、曹丕、曹植)、“七子”(孔融、陈琳、王粲、徐干、阮瑀、应玚、 刘桢)继承汉乐府民歌的现实主义传统,并普遍采用五言形式,第一次掀起了文人诗歌的高 潮.他们的诗作表现了时代精神,具有慷慨悲凉的阳刚气派,形成被后世称作“建安风骨”的 独特风格.“七子”中成就最高的是王粲,其代表作«七哀诗»三首是汉末战乱现实的写照. 曹氏父子是建安文坛的风云人物,其中曹植所取得的艺术成就最高.曹植( １９２ Ｇ ２３２年)的诗 歌内容富于气势和力量,描写细致、辞藻华丽、善用比喻,因而具有“骨气奇高、词采华茂”的 艺术风格,代表诗作为«赠白马王彪».建安时代的诗,是从汉乐府发展到五言诗的转变关 键,曹植是当时的代表诗人.他的诗受汉乐府的影响,但却比汉乐府有更多的抒情成分. </a:t>
            </a:r>
          </a:p>
          <a:p>
            <a:pPr algn="l"/>
            <a:r>
              <a:rPr lang="zh-CN" altLang="en-US" sz="2000">
                <a:latin typeface="宋体" panose="02010600030101010101" pitchFamily="2" charset="-122"/>
                <a:ea typeface="宋体" panose="02010600030101010101" pitchFamily="2" charset="-122"/>
              </a:rPr>
              <a:t>     建安时代之后的阮籍是正始时代的代表诗人,他的«咏怀诗»进一步为抒情的五言诗打 下基础,他常用曲折的诗句表达忧国、惧祸、避世之意.与阮籍同期的还有嵇康,他的诗愤世 嫉俗,锋芒直指黑暗的现实.他们的诗风基本继承了“建安风骨”的传统. </a:t>
            </a:r>
          </a:p>
          <a:p>
            <a:pPr algn="l"/>
            <a:r>
              <a:rPr lang="zh-CN" altLang="en-US" sz="2000">
                <a:latin typeface="宋体" panose="02010600030101010101" pitchFamily="2" charset="-122"/>
                <a:ea typeface="宋体" panose="02010600030101010101" pitchFamily="2" charset="-122"/>
              </a:rPr>
              <a:t>     两晋时期的诗歌创作逐渐走上形式主义道路,诗歌内容空泛,继承和发扬“建安风骨”传统,作品内容充实的诗人是左思.他的«咏史诗»八首,借古事讽喻时事,思想性很强,但这类诗作毕竟不是主流,而且越来越少,直到东晋末年的陶渊明才给诗坛带来接近现实的作品.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22755" y="845185"/>
            <a:ext cx="8338185" cy="38100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«雨巷»是戴望舒的成名作和前期的代表作,他曾因此而赢得了“雨巷诗人”的雅号.戴 望舒的诗深得中国古典诗词中婉约诗风的遗韵,又受到法国象征诗派的影响,因而他的早期 诗作总体上表现出孤独、抑郁和消沉的特点.«雨巷»就是这样.这首诗写的是梅雨季节江 南小巷中的一个场景.细雨蒙蒙中,“我”怀着一种落寞、惆怅的情绪和一丝微茫的希望,撑 着油纸伞在悠长寂寞的小巷中踽踽独行.此诗创设了一个富有浓重象征色彩的抒情意境, 在象征主义方法抒情中交织着失望和希望、幻灭和追求的双重情调,这种感情在当时是极为 普遍的,因此很容易引人动情.富于音乐性是«雨巷»的另一个突出的艺术特色.诗中运用 了复沓、叠句、重唱等手法,造成了回环往复的旋律和婉转悦耳的乐感,叶圣陶先生称赞这首 诗为中国新诗的音节开了一个“新纪元”.</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73250" y="558165"/>
            <a:ext cx="7220585" cy="6004560"/>
          </a:xfrm>
          <a:prstGeom prst="rect">
            <a:avLst/>
          </a:prstGeom>
          <a:noFill/>
        </p:spPr>
        <p:txBody>
          <a:bodyPr wrap="square" rtlCol="0">
            <a:spAutoFit/>
          </a:bodyPr>
          <a:lstStyle/>
          <a:p>
            <a:r>
              <a:rPr lang="zh-CN" altLang="en-US" sz="2800">
                <a:latin typeface="宋体" panose="02010600030101010101" pitchFamily="2" charset="-122"/>
                <a:ea typeface="宋体" panose="02010600030101010101" pitchFamily="2" charset="-122"/>
              </a:rPr>
              <a:t>致橡树[ １]</a:t>
            </a:r>
            <a:r>
              <a:rPr lang="zh-CN" altLang="en-US" sz="20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舒婷[ ２] </a:t>
            </a:r>
          </a:p>
          <a:p>
            <a:r>
              <a:rPr lang="zh-CN" altLang="en-US" sz="2000">
                <a:latin typeface="宋体" panose="02010600030101010101" pitchFamily="2" charset="-122"/>
                <a:ea typeface="宋体" panose="02010600030101010101" pitchFamily="2" charset="-122"/>
              </a:rPr>
              <a:t>我如果爱你——— </a:t>
            </a:r>
          </a:p>
          <a:p>
            <a:r>
              <a:rPr lang="zh-CN" altLang="en-US" sz="2000">
                <a:latin typeface="宋体" panose="02010600030101010101" pitchFamily="2" charset="-122"/>
                <a:ea typeface="宋体" panose="02010600030101010101" pitchFamily="2" charset="-122"/>
              </a:rPr>
              <a:t>绝不像攀援的凌霄花, </a:t>
            </a:r>
          </a:p>
          <a:p>
            <a:r>
              <a:rPr lang="zh-CN" altLang="en-US" sz="2000">
                <a:latin typeface="宋体" panose="02010600030101010101" pitchFamily="2" charset="-122"/>
                <a:ea typeface="宋体" panose="02010600030101010101" pitchFamily="2" charset="-122"/>
              </a:rPr>
              <a:t>借你的高枝炫耀自己; </a:t>
            </a:r>
          </a:p>
          <a:p>
            <a:r>
              <a:rPr lang="zh-CN" altLang="en-US" sz="2000">
                <a:latin typeface="宋体" panose="02010600030101010101" pitchFamily="2" charset="-122"/>
                <a:ea typeface="宋体" panose="02010600030101010101" pitchFamily="2" charset="-122"/>
              </a:rPr>
              <a:t>我如果爱你——— </a:t>
            </a:r>
          </a:p>
          <a:p>
            <a:r>
              <a:rPr lang="zh-CN" altLang="en-US" sz="2000">
                <a:latin typeface="宋体" panose="02010600030101010101" pitchFamily="2" charset="-122"/>
                <a:ea typeface="宋体" panose="02010600030101010101" pitchFamily="2" charset="-122"/>
              </a:rPr>
              <a:t>绝不学痴情的鸟儿, </a:t>
            </a:r>
          </a:p>
          <a:p>
            <a:r>
              <a:rPr lang="zh-CN" altLang="en-US" sz="2000">
                <a:latin typeface="宋体" panose="02010600030101010101" pitchFamily="2" charset="-122"/>
                <a:ea typeface="宋体" panose="02010600030101010101" pitchFamily="2" charset="-122"/>
              </a:rPr>
              <a:t>为绿荫重复单调的歌曲;</a:t>
            </a:r>
          </a:p>
          <a:p>
            <a:r>
              <a:rPr lang="zh-CN" altLang="en-US" sz="2000">
                <a:latin typeface="宋体" panose="02010600030101010101" pitchFamily="2" charset="-122"/>
                <a:ea typeface="宋体" panose="02010600030101010101" pitchFamily="2" charset="-122"/>
              </a:rPr>
              <a:t>也不止像泉源, </a:t>
            </a:r>
          </a:p>
          <a:p>
            <a:r>
              <a:rPr lang="zh-CN" altLang="en-US" sz="2000">
                <a:latin typeface="宋体" panose="02010600030101010101" pitchFamily="2" charset="-122"/>
                <a:ea typeface="宋体" panose="02010600030101010101" pitchFamily="2" charset="-122"/>
              </a:rPr>
              <a:t>常年送来清凉的慰藉;</a:t>
            </a:r>
          </a:p>
          <a:p>
            <a:r>
              <a:rPr lang="zh-CN" altLang="en-US" sz="2000">
                <a:latin typeface="宋体" panose="02010600030101010101" pitchFamily="2" charset="-122"/>
                <a:ea typeface="宋体" panose="02010600030101010101" pitchFamily="2" charset="-122"/>
              </a:rPr>
              <a:t>也不止像险峰, </a:t>
            </a:r>
          </a:p>
          <a:p>
            <a:r>
              <a:rPr lang="zh-CN" altLang="en-US" sz="2000">
                <a:latin typeface="宋体" panose="02010600030101010101" pitchFamily="2" charset="-122"/>
                <a:ea typeface="宋体" panose="02010600030101010101" pitchFamily="2" charset="-122"/>
              </a:rPr>
              <a:t>增加你的高度,</a:t>
            </a:r>
          </a:p>
          <a:p>
            <a:r>
              <a:rPr lang="zh-CN" altLang="en-US" sz="2000">
                <a:latin typeface="宋体" panose="02010600030101010101" pitchFamily="2" charset="-122"/>
                <a:ea typeface="宋体" panose="02010600030101010101" pitchFamily="2" charset="-122"/>
              </a:rPr>
              <a:t>衬托你的威仪. </a:t>
            </a:r>
          </a:p>
          <a:p>
            <a:r>
              <a:rPr lang="zh-CN" altLang="en-US" sz="2000">
                <a:latin typeface="宋体" panose="02010600030101010101" pitchFamily="2" charset="-122"/>
                <a:ea typeface="宋体" panose="02010600030101010101" pitchFamily="2" charset="-122"/>
              </a:rPr>
              <a:t>甚至日光. </a:t>
            </a:r>
          </a:p>
          <a:p>
            <a:r>
              <a:rPr lang="zh-CN" altLang="en-US" sz="2000">
                <a:latin typeface="宋体" panose="02010600030101010101" pitchFamily="2" charset="-122"/>
                <a:ea typeface="宋体" panose="02010600030101010101" pitchFamily="2" charset="-122"/>
              </a:rPr>
              <a:t>甚至春雨. </a:t>
            </a:r>
          </a:p>
          <a:p>
            <a:r>
              <a:rPr lang="zh-CN" altLang="en-US" sz="2000">
                <a:latin typeface="宋体" panose="02010600030101010101" pitchFamily="2" charset="-122"/>
                <a:ea typeface="宋体" panose="02010600030101010101" pitchFamily="2" charset="-122"/>
              </a:rPr>
              <a:t>不,这些都还不够! </a:t>
            </a:r>
          </a:p>
          <a:p>
            <a:r>
              <a:rPr lang="zh-CN" altLang="en-US" sz="2000">
                <a:latin typeface="宋体" panose="02010600030101010101" pitchFamily="2" charset="-122"/>
                <a:ea typeface="宋体" panose="02010600030101010101" pitchFamily="2" charset="-122"/>
              </a:rPr>
              <a:t>我必须是你近旁的一株木棉, </a:t>
            </a:r>
          </a:p>
          <a:p>
            <a:r>
              <a:rPr lang="zh-CN" altLang="en-US" sz="2000">
                <a:latin typeface="宋体" panose="02010600030101010101" pitchFamily="2" charset="-122"/>
                <a:ea typeface="宋体" panose="02010600030101010101" pitchFamily="2" charset="-122"/>
              </a:rPr>
              <a:t>作为树的形象和你站在一起.</a:t>
            </a:r>
          </a:p>
          <a:p>
            <a:r>
              <a:rPr lang="zh-CN" altLang="en-US" sz="2000"/>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858010" y="481330"/>
            <a:ext cx="6359525"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sym typeface="+mn-ea"/>
              </a:rPr>
              <a:t>我们都互相致意,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但没有人,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听懂我们的言语. </a:t>
            </a:r>
          </a:p>
          <a:p>
            <a:r>
              <a:rPr lang="zh-CN" altLang="en-US" sz="2000">
                <a:latin typeface="宋体" panose="02010600030101010101" pitchFamily="2" charset="-122"/>
                <a:ea typeface="宋体" panose="02010600030101010101" pitchFamily="2" charset="-122"/>
                <a:sym typeface="+mn-ea"/>
              </a:rPr>
              <a:t>根,紧握在地下,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叶,相触在云里. </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每一阵风过, </a:t>
            </a:r>
          </a:p>
          <a:p>
            <a:r>
              <a:rPr lang="zh-CN" altLang="en-US" sz="2000">
                <a:latin typeface="宋体" panose="02010600030101010101" pitchFamily="2" charset="-122"/>
                <a:ea typeface="宋体" panose="02010600030101010101" pitchFamily="2" charset="-122"/>
              </a:rPr>
              <a:t>我们都互相致意, </a:t>
            </a:r>
          </a:p>
          <a:p>
            <a:r>
              <a:rPr lang="zh-CN" altLang="en-US" sz="2000">
                <a:latin typeface="宋体" panose="02010600030101010101" pitchFamily="2" charset="-122"/>
                <a:ea typeface="宋体" panose="02010600030101010101" pitchFamily="2" charset="-122"/>
              </a:rPr>
              <a:t>但没有人,</a:t>
            </a:r>
          </a:p>
          <a:p>
            <a:r>
              <a:rPr lang="zh-CN" altLang="en-US" sz="2000">
                <a:latin typeface="宋体" panose="02010600030101010101" pitchFamily="2" charset="-122"/>
                <a:ea typeface="宋体" panose="02010600030101010101" pitchFamily="2" charset="-122"/>
              </a:rPr>
              <a:t> 听懂我们的言语. </a:t>
            </a:r>
          </a:p>
          <a:p>
            <a:r>
              <a:rPr lang="zh-CN" altLang="en-US" sz="2000">
                <a:latin typeface="宋体" panose="02010600030101010101" pitchFamily="2" charset="-122"/>
                <a:ea typeface="宋体" panose="02010600030101010101" pitchFamily="2" charset="-122"/>
              </a:rPr>
              <a:t>你有你的铜枝铁干, 像刀,像剑, </a:t>
            </a:r>
          </a:p>
          <a:p>
            <a:r>
              <a:rPr lang="zh-CN" altLang="en-US" sz="2000">
                <a:latin typeface="宋体" panose="02010600030101010101" pitchFamily="2" charset="-122"/>
                <a:ea typeface="宋体" panose="02010600030101010101" pitchFamily="2" charset="-122"/>
              </a:rPr>
              <a:t>也像戟; </a:t>
            </a:r>
          </a:p>
          <a:p>
            <a:r>
              <a:rPr lang="zh-CN" altLang="en-US" sz="2000">
                <a:latin typeface="宋体" panose="02010600030101010101" pitchFamily="2" charset="-122"/>
                <a:ea typeface="宋体" panose="02010600030101010101" pitchFamily="2" charset="-122"/>
              </a:rPr>
              <a:t>我有我的红硕花朵, </a:t>
            </a:r>
          </a:p>
          <a:p>
            <a:r>
              <a:rPr lang="zh-CN" altLang="en-US" sz="2000">
                <a:latin typeface="宋体" panose="02010600030101010101" pitchFamily="2" charset="-122"/>
                <a:ea typeface="宋体" panose="02010600030101010101" pitchFamily="2" charset="-122"/>
              </a:rPr>
              <a:t>像沉重的叹息, </a:t>
            </a:r>
          </a:p>
          <a:p>
            <a:r>
              <a:rPr lang="zh-CN" altLang="en-US" sz="2000">
                <a:latin typeface="宋体" panose="02010600030101010101" pitchFamily="2" charset="-122"/>
                <a:ea typeface="宋体" panose="02010600030101010101" pitchFamily="2" charset="-122"/>
              </a:rPr>
              <a:t>又像英勇的火炬. 我们分担寒潮、风雷、霹雳; </a:t>
            </a:r>
          </a:p>
          <a:p>
            <a:r>
              <a:rPr lang="zh-CN" altLang="en-US" sz="2000">
                <a:latin typeface="宋体" panose="02010600030101010101" pitchFamily="2" charset="-122"/>
                <a:ea typeface="宋体" panose="02010600030101010101" pitchFamily="2" charset="-122"/>
              </a:rPr>
              <a:t>我们共享雾霭、流岚、虹霓.</a:t>
            </a:r>
          </a:p>
          <a:p>
            <a:r>
              <a:rPr lang="zh-CN" altLang="en-US" sz="2000">
                <a:latin typeface="宋体" panose="02010600030101010101" pitchFamily="2" charset="-122"/>
                <a:ea typeface="宋体" panose="02010600030101010101" pitchFamily="2" charset="-122"/>
                <a:sym typeface="+mn-ea"/>
              </a:rPr>
              <a:t>仿佛永远分离, </a:t>
            </a:r>
          </a:p>
          <a:p>
            <a:r>
              <a:rPr lang="zh-CN" altLang="en-US" sz="2000">
                <a:latin typeface="宋体" panose="02010600030101010101" pitchFamily="2" charset="-122"/>
                <a:ea typeface="宋体" panose="02010600030101010101" pitchFamily="2" charset="-122"/>
                <a:sym typeface="+mn-ea"/>
              </a:rPr>
              <a:t>却又终身相依, </a:t>
            </a:r>
          </a:p>
          <a:p>
            <a:r>
              <a:rPr lang="zh-CN" altLang="en-US" sz="2000">
                <a:latin typeface="宋体" panose="02010600030101010101" pitchFamily="2" charset="-122"/>
                <a:ea typeface="宋体" panose="02010600030101010101" pitchFamily="2" charset="-122"/>
                <a:sym typeface="+mn-ea"/>
              </a:rPr>
              <a:t>这才是伟大的爱情,</a:t>
            </a:r>
          </a:p>
          <a:p>
            <a:r>
              <a:rPr lang="zh-CN" altLang="en-US" sz="2000">
                <a:latin typeface="宋体" panose="02010600030101010101" pitchFamily="2" charset="-122"/>
                <a:ea typeface="宋体" panose="02010600030101010101" pitchFamily="2" charset="-122"/>
                <a:sym typeface="+mn-ea"/>
              </a:rPr>
              <a:t> 坚贞就在这里: </a:t>
            </a:r>
          </a:p>
          <a:p>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3320" y="648970"/>
            <a:ext cx="9924415" cy="411480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sym typeface="+mn-ea"/>
              </a:rPr>
              <a:t>爱——— </a:t>
            </a:r>
          </a:p>
          <a:p>
            <a:r>
              <a:rPr lang="zh-CN" altLang="en-US" sz="2000">
                <a:latin typeface="宋体" panose="02010600030101010101" pitchFamily="2" charset="-122"/>
                <a:ea typeface="宋体" panose="02010600030101010101" pitchFamily="2" charset="-122"/>
                <a:sym typeface="+mn-ea"/>
              </a:rPr>
              <a:t>不仅爱你伟岸的身躯, </a:t>
            </a:r>
          </a:p>
          <a:p>
            <a:r>
              <a:rPr lang="zh-CN" altLang="en-US" sz="2000">
                <a:latin typeface="宋体" panose="02010600030101010101" pitchFamily="2" charset="-122"/>
                <a:ea typeface="宋体" panose="02010600030101010101" pitchFamily="2" charset="-122"/>
                <a:sym typeface="+mn-ea"/>
              </a:rPr>
              <a:t>也爱你坚持的位置,足下的土地. </a:t>
            </a:r>
          </a:p>
          <a:p>
            <a:endParaRPr lang="zh-CN" altLang="en-US" sz="2000">
              <a:latin typeface="宋体" panose="02010600030101010101" pitchFamily="2" charset="-122"/>
              <a:ea typeface="宋体" panose="02010600030101010101" pitchFamily="2" charset="-122"/>
              <a:sym typeface="+mn-ea"/>
            </a:endParaRPr>
          </a:p>
          <a:p>
            <a:endParaRPr lang="zh-CN" altLang="en-US" sz="2000">
              <a:latin typeface="宋体" panose="02010600030101010101" pitchFamily="2" charset="-122"/>
              <a:ea typeface="宋体" panose="02010600030101010101" pitchFamily="2" charset="-122"/>
              <a:sym typeface="+mn-ea"/>
            </a:endParaRPr>
          </a:p>
          <a:p>
            <a:r>
              <a:rPr lang="zh-CN" altLang="en-US" sz="2400" b="1">
                <a:latin typeface="宋体" panose="02010600030101010101" pitchFamily="2" charset="-122"/>
                <a:ea typeface="宋体" panose="02010600030101010101" pitchFamily="2" charset="-122"/>
              </a:rPr>
              <a:t>注释：</a:t>
            </a:r>
          </a:p>
          <a:p>
            <a:r>
              <a:rPr lang="zh-CN" altLang="en-US" sz="2000">
                <a:latin typeface="宋体" panose="02010600030101010101" pitchFamily="2" charset="-122"/>
                <a:ea typeface="宋体" panose="02010600030101010101" pitchFamily="2" charset="-122"/>
              </a:rPr>
              <a:t>　　[ １]选自«中国现代文学经典»,朱栋霖主编,北京大学出版社２００７年版. </a:t>
            </a:r>
          </a:p>
          <a:p>
            <a:r>
              <a:rPr lang="zh-CN" altLang="en-US" sz="2000">
                <a:latin typeface="宋体" panose="02010600030101010101" pitchFamily="2" charset="-122"/>
                <a:ea typeface="宋体" panose="02010600030101010101" pitchFamily="2" charset="-122"/>
              </a:rPr>
              <a:t>    [ ２]舒婷,原名龚佩瑜,朦胧诗派代表诗人之一.１９７９年开始发表诗歌作品.主要著 作有诗集«双桅船»«会唱歌的鸢尾花»«始祖鸟»,散文集«心烟»等.舒婷长于自我情感律 动的内省,在捕捉复杂细致的情感体验方面特别表现出女性独有的敏感.舒婷的诗,有明 丽隽美的意象,缜密流畅的思维逻辑,从这方面说,她的诗并不“朦胧”.只是多数诗的手 法采用隐喻、局部或整体象征,很少以直抒告白的方式,表达的意象有一定的多义性.</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3150" y="860425"/>
            <a:ext cx="10302240" cy="472440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«致橡树»创作于１９７７年３月,是“文革”后最早的爱情诗.诗人别具一格地选择了“木 棉”与“橡树”两个中心意象,热情而坦诚地歌唱了伟大爱情,应有共同的伟岸和高尚,有共鸣 的思想和灵魂,扎根于同一块根基上,同甘共苦、冷暖相依. 比肩而立、各自以独立的姿态深情相对的橡树和木棉,可以说是我国爱情诗中一组品格 崭新的象征形象,具有鲜明深刻的人格魅力.“橡树”的形象象征着刚硬的男性之美,而有着 “红硕的花朵”的木棉显然体现着具有新的审美气质的女性人格,她脱弃了旧式女性纤柔、妩 媚的秉性,而充溢着丰盈、刚健的生命气息,这正与诗人所歌咏的女性独立自重的人格理想 互为表里. 在艺术表现上,诗歌采用了内心独白的抒情方式,以便于坦诚、开朗地直抒诗人的心灵 世界.同时,以整体象征的手法构造意象(全诗以橡树、木棉的整体形象对应地象征爱情双 方的独立人格和真挚爱情),使得哲理性很强的思想、意念,得以在亲切可感的形象中生发、 诗化,因而这首富于理性气质的诗却使人感觉不到任何说教意味,而只是被其中丰美动人的 形象所征服,所陶醉.</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05915" y="874395"/>
            <a:ext cx="4321175" cy="4480560"/>
          </a:xfrm>
          <a:prstGeom prst="rect">
            <a:avLst/>
          </a:prstGeom>
          <a:noFill/>
        </p:spPr>
        <p:txBody>
          <a:bodyPr wrap="square" rtlCol="0">
            <a:spAutoFit/>
          </a:bodyPr>
          <a:lstStyle/>
          <a:p>
            <a:pPr algn="l"/>
            <a:r>
              <a:rPr lang="zh-CN" altLang="en-US" sz="2800">
                <a:latin typeface="宋体" panose="02010600030101010101" pitchFamily="2" charset="-122"/>
                <a:ea typeface="宋体" panose="02010600030101010101" pitchFamily="2" charset="-122"/>
              </a:rPr>
              <a:t>有关大雁塔[ １](节选) </a:t>
            </a:r>
          </a:p>
          <a:p>
            <a:pPr algn="l"/>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韩东[ ２]</a:t>
            </a:r>
          </a:p>
          <a:p>
            <a:pPr algn="l"/>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我们又能知道些什么</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有很多人从远方赶来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为了爬上去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做一次英雄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也有的还来做第二次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或者更多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那些不得意的人们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那些发福的人们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统统爬上去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做一做英雄 </a:t>
            </a:r>
          </a:p>
          <a:p>
            <a:r>
              <a:rPr lang="en-US" altLang="zh-CN" sz="2000">
                <a:latin typeface="宋体" panose="02010600030101010101" pitchFamily="2" charset="-122"/>
                <a:ea typeface="宋体" panose="02010600030101010101" pitchFamily="2" charset="-122"/>
              </a:rPr>
              <a:t>	</a:t>
            </a:r>
            <a:endParaRPr lang="zh-CN" altLang="en-US" sz="2000">
              <a:latin typeface="宋体" panose="02010600030101010101" pitchFamily="2" charset="-122"/>
              <a:ea typeface="宋体" panose="02010600030101010101" pitchFamily="2" charset="-122"/>
            </a:endParaRPr>
          </a:p>
        </p:txBody>
      </p:sp>
      <p:sp>
        <p:nvSpPr>
          <p:cNvPr id="3" name="文本框 2"/>
          <p:cNvSpPr txBox="1"/>
          <p:nvPr/>
        </p:nvSpPr>
        <p:spPr>
          <a:xfrm>
            <a:off x="6767830" y="1905000"/>
            <a:ext cx="4032885" cy="3749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然后下来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走进这条大街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转眼不见了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也有有种的往下跳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在台阶上开一朵红花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那就真的成了英雄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当代英雄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有关大雁塔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我们又能知道什么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我们爬上去</a:t>
            </a:r>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sym typeface="+mn-ea"/>
              </a:rPr>
              <a:t> </a:t>
            </a:r>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看看四周的风景 </a:t>
            </a:r>
            <a:endParaRPr lang="zh-CN" altLang="en-US" sz="2000">
              <a:latin typeface="宋体" panose="02010600030101010101" pitchFamily="2" charset="-122"/>
              <a:ea typeface="宋体" panose="02010600030101010101" pitchFamily="2" charset="-122"/>
            </a:endParaRPr>
          </a:p>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然后再下来</a:t>
            </a:r>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5255" y="860425"/>
            <a:ext cx="9350375" cy="3749040"/>
          </a:xfrm>
          <a:prstGeom prst="rect">
            <a:avLst/>
          </a:prstGeom>
          <a:noFill/>
        </p:spPr>
        <p:txBody>
          <a:bodyPr wrap="square" rtlCol="0">
            <a:spAutoFit/>
          </a:bodyPr>
          <a:lstStyle/>
          <a:p>
            <a:endParaRPr lang="zh-CN" altLang="en-US" sz="2000">
              <a:latin typeface="宋体" panose="02010600030101010101" pitchFamily="2" charset="-122"/>
              <a:ea typeface="宋体" panose="02010600030101010101" pitchFamily="2" charset="-122"/>
            </a:endParaRP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１]选自«中国现代文学经典»,朱栋霖主编,北京大学出版社２００７年版.   </a:t>
            </a:r>
          </a:p>
          <a:p>
            <a:r>
              <a:rPr lang="zh-CN" altLang="en-US" sz="2000">
                <a:latin typeface="宋体" panose="02010600030101010101" pitchFamily="2" charset="-122"/>
                <a:ea typeface="宋体" panose="02010600030101010101" pitchFamily="2" charset="-122"/>
              </a:rPr>
              <a:t>     [ ２]韩东,男,汉族, １９６１年５月生于南京.韩东著有小说集«西天上»«我的柏拉图» «我们的身体»,长篇小说«扎根»«我和你»,诗集«吉祥的老虎»«爸爸在天上看我»,诗文集 «交叉跑动»,散文«爱情力学»,访谈录«毛焰访谈录»等.其作品被译成多种文字.１９８５年 他组织“他们文学社”,曾主编«他们» １~５期,被认为是“第三代诗歌”的最主要的代表,形 成了对第三代诗群产生重要影响的“他们”诗群.他们诗群的诗人认为“诗到语言为止”, 强调口语写作的重要性,他们的作品对中国现代诗歌的发展产生了积极的促进作用</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4265" y="709930"/>
            <a:ext cx="10134600" cy="5334000"/>
          </a:xfrm>
          <a:prstGeom prst="rect">
            <a:avLst/>
          </a:prstGeom>
          <a:noFill/>
        </p:spPr>
        <p:txBody>
          <a:bodyPr wrap="square" rtlCol="0">
            <a:spAutoFit/>
          </a:bodyPr>
          <a:lstStyle/>
          <a:p>
            <a:r>
              <a:rPr lang="zh-CN" altLang="en-US" sz="2400">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中国应该还是有后现代诗歌的,“他们”诗派涉及消解深度和历史,关注和描述日常生 活,可以看做是中国后现代诗歌的滥觞.韩东的«有关大雁塔»就是其中优秀的代表. </a:t>
            </a:r>
          </a:p>
          <a:p>
            <a:r>
              <a:rPr lang="zh-CN" altLang="en-US" sz="2000">
                <a:latin typeface="宋体" panose="02010600030101010101" pitchFamily="2" charset="-122"/>
                <a:ea typeface="宋体" panose="02010600030101010101" pitchFamily="2" charset="-122"/>
              </a:rPr>
              <a:t>     «有关大雁塔»是一首发人深省的诗,在这首诗中,诗人消解了历史和权威,消解了英雄 和崇拜,消解了富贵和精英,诗人关注的是当下的日常生活,是平常人的平常生活,是这个没 有英雄年代的凡人世俗化生活. </a:t>
            </a:r>
          </a:p>
          <a:p>
            <a:r>
              <a:rPr lang="zh-CN" altLang="en-US" sz="2000">
                <a:latin typeface="宋体" panose="02010600030101010101" pitchFamily="2" charset="-122"/>
                <a:ea typeface="宋体" panose="02010600030101010101" pitchFamily="2" charset="-122"/>
              </a:rPr>
              <a:t>     大雁塔一直是古城西安的标志性建筑,它本身是历史与传统的浓缩象征.大雁塔的这 一文化地位,决定了它成为历代文人墨客歌咏对象的必然性.对这类文化标志的记忆,比比 皆是,如诗文中的黄鹤楼和岳阳楼,等等.文人的通常做法是加法,也就是怀古加咏怀,将 对个人遭际或时政世事的诠释评价通过记忆附加到被歌咏对象已有的文化积淀之中.</a:t>
            </a:r>
          </a:p>
          <a:p>
            <a:r>
              <a:rPr lang="zh-CN" altLang="en-US" sz="2000">
                <a:latin typeface="宋体" panose="02010600030101010101" pitchFamily="2" charset="-122"/>
                <a:ea typeface="宋体" panose="02010600030101010101" pitchFamily="2" charset="-122"/>
              </a:rPr>
              <a:t>    而韩东«有关大雁塔»中采用的减法处理,对历史视而不见.这不仅是对有关大雁塔的 历史及文化记忆的拒绝,更是对前代诗人写作方式的拒绝.关于后一点,只需将韩东的«有 关大雁塔»与杨炼的«大雁塔»对比一下即一目了然.借用韩东自己的比喻,第三代诗人用 «有关大雁塔»式的写作,“挂断”了与既有诗歌成就之间的“电话”:“电话挂断了/今晚我被 自己的残忍感动······/电话挂断了/这次是我······”</a:t>
            </a:r>
          </a:p>
          <a:p>
            <a:r>
              <a:rPr lang="zh-CN" altLang="en-US" sz="2000">
                <a:latin typeface="宋体" panose="02010600030101010101" pitchFamily="2" charset="-122"/>
                <a:ea typeface="宋体" panose="02010600030101010101" pitchFamily="2" charset="-122"/>
              </a:rPr>
              <a:t>     一定程度上可以说,«有关大雁塔»显示了第三代诗歌的文化批判性.</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4930" y="860425"/>
            <a:ext cx="9032875" cy="441960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 </a:t>
            </a:r>
            <a:r>
              <a:rPr lang="zh-CN" altLang="en-US" sz="3200">
                <a:latin typeface="宋体" panose="02010600030101010101" pitchFamily="2" charset="-122"/>
                <a:ea typeface="宋体" panose="02010600030101010101" pitchFamily="2" charset="-122"/>
              </a:rPr>
              <a:t>九　　月[ １] </a:t>
            </a:r>
          </a:p>
          <a:p>
            <a:r>
              <a:rPr lang="zh-CN" altLang="en-US" sz="32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海子[ ２]</a:t>
            </a:r>
          </a:p>
          <a:p>
            <a:r>
              <a:rPr lang="zh-CN" altLang="en-US" sz="2000">
                <a:latin typeface="宋体" panose="02010600030101010101" pitchFamily="2" charset="-122"/>
                <a:ea typeface="宋体" panose="02010600030101010101" pitchFamily="2" charset="-122"/>
              </a:rPr>
              <a:t>目击众神死亡的草原上野花一片 </a:t>
            </a:r>
          </a:p>
          <a:p>
            <a:r>
              <a:rPr lang="zh-CN" altLang="en-US" sz="2000">
                <a:latin typeface="宋体" panose="02010600030101010101" pitchFamily="2" charset="-122"/>
                <a:ea typeface="宋体" panose="02010600030101010101" pitchFamily="2" charset="-122"/>
              </a:rPr>
              <a:t>远在远方的风比远方更远 </a:t>
            </a:r>
          </a:p>
          <a:p>
            <a:r>
              <a:rPr lang="zh-CN" altLang="en-US" sz="2000">
                <a:latin typeface="宋体" panose="02010600030101010101" pitchFamily="2" charset="-122"/>
                <a:ea typeface="宋体" panose="02010600030101010101" pitchFamily="2" charset="-122"/>
              </a:rPr>
              <a:t>我的琴声呜咽 泪水全无 </a:t>
            </a:r>
          </a:p>
          <a:p>
            <a:r>
              <a:rPr lang="zh-CN" altLang="en-US" sz="2000">
                <a:latin typeface="宋体" panose="02010600030101010101" pitchFamily="2" charset="-122"/>
                <a:ea typeface="宋体" panose="02010600030101010101" pitchFamily="2" charset="-122"/>
              </a:rPr>
              <a:t>我把这远方的远归还草原 </a:t>
            </a:r>
          </a:p>
          <a:p>
            <a:r>
              <a:rPr lang="zh-CN" altLang="en-US" sz="2000">
                <a:latin typeface="宋体" panose="02010600030101010101" pitchFamily="2" charset="-122"/>
                <a:ea typeface="宋体" panose="02010600030101010101" pitchFamily="2" charset="-122"/>
              </a:rPr>
              <a:t>一个叫木头 一个叫马尾 </a:t>
            </a:r>
          </a:p>
          <a:p>
            <a:r>
              <a:rPr lang="zh-CN" altLang="en-US" sz="2000">
                <a:latin typeface="宋体" panose="02010600030101010101" pitchFamily="2" charset="-122"/>
                <a:ea typeface="宋体" panose="02010600030101010101" pitchFamily="2" charset="-122"/>
              </a:rPr>
              <a:t>我的琴声呜咽 泪水全无</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远方只有在死亡中凝聚野花一片</a:t>
            </a:r>
          </a:p>
          <a:p>
            <a:r>
              <a:rPr lang="zh-CN" altLang="en-US" sz="2000">
                <a:latin typeface="宋体" panose="02010600030101010101" pitchFamily="2" charset="-122"/>
                <a:ea typeface="宋体" panose="02010600030101010101" pitchFamily="2" charset="-122"/>
              </a:rPr>
              <a:t>明月如镜 高悬草原 映照千年岁月 </a:t>
            </a:r>
          </a:p>
          <a:p>
            <a:r>
              <a:rPr lang="zh-CN" altLang="en-US" sz="2000">
                <a:latin typeface="宋体" panose="02010600030101010101" pitchFamily="2" charset="-122"/>
                <a:ea typeface="宋体" panose="02010600030101010101" pitchFamily="2" charset="-122"/>
              </a:rPr>
              <a:t>我的琴声呜咽 泪水全无 </a:t>
            </a:r>
          </a:p>
          <a:p>
            <a:r>
              <a:rPr lang="zh-CN" altLang="en-US" sz="2000">
                <a:latin typeface="宋体" panose="02010600030101010101" pitchFamily="2" charset="-122"/>
                <a:ea typeface="宋体" panose="02010600030101010101" pitchFamily="2" charset="-122"/>
              </a:rPr>
              <a:t>只身打马过草原</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3785" y="981075"/>
            <a:ext cx="10134600" cy="43586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　注释：</a:t>
            </a:r>
          </a:p>
          <a:p>
            <a:endParaRPr lang="zh-CN" altLang="en-US" sz="2000">
              <a:latin typeface="宋体" panose="02010600030101010101" pitchFamily="2" charset="-122"/>
              <a:ea typeface="宋体" panose="02010600030101010101" pitchFamily="2" charset="-122"/>
            </a:endParaRP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１]选自«海子的诗»,人民文学出版社１９９５年版. </a:t>
            </a:r>
          </a:p>
          <a:p>
            <a:r>
              <a:rPr lang="zh-CN" altLang="en-US" sz="2000">
                <a:latin typeface="宋体" panose="02010600030101010101" pitchFamily="2" charset="-122"/>
                <a:ea typeface="宋体" panose="02010600030101010101" pitchFamily="2" charset="-122"/>
              </a:rPr>
              <a:t>     [ ２]海子( １９６４—１９８９年),原名查海生.生于安徽省怀宁县高河查湾,在农村长大. １９８９年３月２６日(他生日这一天)在山海关卧轨自杀,年仅２５岁.在诗人短暂的生命里, 他保持了一颗圣洁的心.他曾长期不被世人理解,但他是中国新文学史中一位全力冲击 文学与生命极限的诗人,所有的对美好事物的眷恋与追求之情,对生命的世俗与崇高的激 动与向往,都化作了他那自然天成的文字.深刻的寓意与纯粹的歌咏和遥想式的倾诉是 其三种基本方式.海子的诗歌继承朦胧诗的抒情性,特别注重抒情主体的生命价值、精神 尊严的呼唤,其独特的个体生命体验,诗性的艺术思维,个性化抒情的意象,个人密码化的 言说方式等呈现出鲜明的个人化写作姿态.海子作品中反复出现“天空、土地、村庄、麦 子、农妇、孩子、风、夜、月亮、大海”等指归性诗歌意象,它们组拼出海子的纯粹、激烈、原始 倾向.</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1215" y="543560"/>
            <a:ext cx="10784840" cy="58826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隐居不仕的陶渊明把田园生活作为重要的创作题材,因此历来人们将他称作“田园诗 人”.在当时崇尚骈骊、重形式而轻内容的时代气氛中,陶渊明继承乐府的现实主义传统,形 成了单纯自然的田园风格,为古典诗歌开创了一个新的境界,而且五言诗在他的手中得到高 度的发展. </a:t>
            </a:r>
          </a:p>
          <a:p>
            <a:r>
              <a:rPr lang="zh-CN" altLang="en-US" sz="2000">
                <a:latin typeface="宋体" panose="02010600030101010101" pitchFamily="2" charset="-122"/>
                <a:ea typeface="宋体" panose="02010600030101010101" pitchFamily="2" charset="-122"/>
              </a:rPr>
              <a:t>    与陶渊明差不多同时代的谢灵运是开创山水诗派的第一人.他的山水诗特点是,能把 自己的感情贯注其中,但有些诗字句过于雕琢,描写冗长,用典、排偶不够自然. </a:t>
            </a:r>
          </a:p>
          <a:p>
            <a:r>
              <a:rPr lang="zh-CN" altLang="en-US" sz="2000">
                <a:latin typeface="宋体" panose="02010600030101010101" pitchFamily="2" charset="-122"/>
                <a:ea typeface="宋体" panose="02010600030101010101" pitchFamily="2" charset="-122"/>
              </a:rPr>
              <a:t>    南北朝时期是中国诗歌史上的又一发展时期,这表现在又一批乐府民歌集中地涌现出 来.它们不仅反映了新的社会现实,而且创造了新的艺术形式和风格.这一时期民歌总的 特点是篇幅短小,抒情多于叙事.南朝乐府保存下来的有４８０多首,一般为五言四句小诗,几乎都是情歌.北朝乐府数量远不及南朝乐府,但内容之丰富、语言之质朴、风格之刚健则 是南朝乐府远不能及的.如果说南朝乐府是谈情说爱的“艳曲”,那么,北朝乐府则是名副其实的“军乐”“战歌”.在体裁上,北朝乐府除以五言四句为主外,还创造了七言四句的七绝 体,并发展了七言古诗和杂言体.北朝乐府最有名的是长篇叙事诗«木兰辞»,它与«孔雀东 南飞»并称为中国诗歌史上的“双璧”. </a:t>
            </a:r>
          </a:p>
          <a:p>
            <a:r>
              <a:rPr lang="zh-CN" altLang="en-US" sz="2000">
                <a:latin typeface="宋体" panose="02010600030101010101" pitchFamily="2" charset="-122"/>
                <a:ea typeface="宋体" panose="02010600030101010101" pitchFamily="2" charset="-122"/>
              </a:rPr>
              <a:t>    南北朝时最杰出的诗人是鲍照.鲍照继承和发扬了汉魏乐府的传统,创作了大量优秀 的五言和七言乐府诗.«拟行路难»十八首是其杰出的代表作.他成熟地运用七言句法,表 现了个人的不幸和对社会不平的抗议. </a:t>
            </a:r>
          </a:p>
          <a:p>
            <a:r>
              <a:rPr lang="zh-CN" altLang="en-US" sz="2000">
                <a:latin typeface="宋体" panose="02010600030101010101" pitchFamily="2" charset="-122"/>
                <a:ea typeface="宋体" panose="02010600030101010101" pitchFamily="2" charset="-122"/>
              </a:rPr>
              <a:t>    南齐永明年间,“声律说”盛行,诗歌创作都注意音调和谐.这样,“永明体”的新诗体逐 渐形成.这种新诗体是格律诗产生的开端.这时期比较著名的诗人是谢朓.谢朓以山水诗 著名,诗风清新明丽.他的新体诗对唐代律诗、绝句的形成有一定影响.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0550" y="271780"/>
            <a:ext cx="11055985" cy="6492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评析：</a:t>
            </a:r>
          </a:p>
          <a:p>
            <a:r>
              <a:rPr lang="zh-CN" altLang="en-US" sz="2000">
                <a:latin typeface="宋体" panose="02010600030101010101" pitchFamily="2" charset="-122"/>
                <a:ea typeface="宋体" panose="02010600030101010101" pitchFamily="2" charset="-122"/>
              </a:rPr>
              <a:t>     «九月»营造了划时空的想象与缥缈感,“远在远方的风比远方更远”“我把这远方的远归 还草原”,草原的宽阔无边与草色欣欣成了主要画面与主要想象,同时还是诗人的精神依托. “草原上野花一片”似为众神死亡而盛放,还迎来远在远方的风的悲凉,诗人此时泪水全无, 琴声亦伴着风声呜咽.一种寂然无奈的境况让人有一种窒息的感觉,“我的琴声呜咽 泪水 全无”反复出现,形成强烈的悲痛回环.草原就像回收所有的悲痛与虚渺的场所,诗人把“我 把这远方的远归还草原 ”,而远方却“只有在死亡中凝聚野花一片”.秋高气爽的九月却让 诗人带着如此的幽怨,明月见证的是那千年的岁月,我们也被曾照亮了众神的月亮照亮了, 它也会如此地照下去······直到人们也不知的远在远方的远.诗人经历了如此强烈的思索后 “只身打马过草原”.让远在远方的远,远在这草原. </a:t>
            </a:r>
          </a:p>
          <a:p>
            <a:r>
              <a:rPr lang="zh-CN" altLang="en-US" sz="2000">
                <a:latin typeface="宋体" panose="02010600030101010101" pitchFamily="2" charset="-122"/>
                <a:ea typeface="宋体" panose="02010600030101010101" pitchFamily="2" charset="-122"/>
              </a:rPr>
              <a:t>     金秋的九月充满了想象,诗人在这辉煌的时节不悲秋不嗟叹,仅仅思考着永恒不变的定 律———死亡,似是遥远的事,却时常触及,一切的悲与痛只化作风随远在远方的风飘走吧,心 留一片净土. </a:t>
            </a:r>
          </a:p>
          <a:p>
            <a:r>
              <a:rPr lang="zh-CN" altLang="en-US" sz="2000">
                <a:latin typeface="宋体" panose="02010600030101010101" pitchFamily="2" charset="-122"/>
                <a:ea typeface="宋体" panose="02010600030101010101" pitchFamily="2" charset="-122"/>
              </a:rPr>
              <a:t>     诗中主人公的孤独寂寞不禁让人想起了唐代诗人陈子昂的«登幽州台歌».一位是峨冠 博带的一千多年前的古人,一位是有着一琴一马、戴着眼镜、留着络腮胡子的二十世纪七八 十年代的中国青年,但是面对天地、人生却流露出同样的渺小无奈、情思难酬.他们的诗同样创设了一种空旷、悠远的意境,如果说陈子昂的诗带给人们更多的理性的 思考,而海子的诗却借助美妙的意象,简洁凝重的语言攫住了人们的感官,“草原”“野花”“明 月”“琴”“马”“只身打马过草原”的诗人,色彩鲜明,有物有人融合为天地,这么让人眷恋的世 界,反而倍添一分寂寥而悲戚. 海子的诗歌具有“如歌”的特点,诗句回环反复、旋律流淌,像极了首首清音曲乐,歌手周 云蓬曾把此诗谱曲演唱,以向海子致敬.</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2670" y="724535"/>
            <a:ext cx="10211435" cy="5212080"/>
          </a:xfrm>
          <a:prstGeom prst="rect">
            <a:avLst/>
          </a:prstGeom>
          <a:noFill/>
        </p:spPr>
        <p:txBody>
          <a:bodyPr wrap="square" rtlCol="0">
            <a:spAutoFit/>
          </a:bodyPr>
          <a:lstStyle/>
          <a:p>
            <a:pPr algn="ctr"/>
            <a:r>
              <a:rPr lang="zh-CN" altLang="en-US" sz="3200">
                <a:latin typeface="宋体" panose="02010600030101010101" pitchFamily="2" charset="-122"/>
                <a:ea typeface="宋体" panose="02010600030101010101" pitchFamily="2" charset="-122"/>
              </a:rPr>
              <a:t>荒　原[ １](节选) </a:t>
            </a:r>
          </a:p>
          <a:p>
            <a:pPr algn="ctr"/>
            <a:r>
              <a:rPr lang="zh-CN" altLang="en-US" sz="2000">
                <a:latin typeface="宋体" panose="02010600030101010101" pitchFamily="2" charset="-122"/>
                <a:ea typeface="宋体" panose="02010600030101010101" pitchFamily="2" charset="-122"/>
              </a:rPr>
              <a:t>T·S·艾略特[ ２] </a:t>
            </a:r>
          </a:p>
          <a:p>
            <a:r>
              <a:rPr lang="zh-CN" altLang="en-US" sz="2000">
                <a:latin typeface="宋体" panose="02010600030101010101" pitchFamily="2" charset="-122"/>
                <a:ea typeface="宋体" panose="02010600030101010101" pitchFamily="2" charset="-122"/>
              </a:rPr>
              <a:t>    “是的,我自己亲眼看见古希腊的西比尔吊在一个笼子里.孩子们在问:西比尔,你 要什么的时候,她回答说,我要死.” 献给埃兹拉􀅰</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庞德———最卓越的匠人 </a:t>
            </a:r>
          </a:p>
          <a:p>
            <a:pPr algn="ctr"/>
            <a:r>
              <a:rPr lang="zh-CN" altLang="en-US" sz="2400">
                <a:latin typeface="宋体" panose="02010600030101010101" pitchFamily="2" charset="-122"/>
                <a:ea typeface="宋体" panose="02010600030101010101" pitchFamily="2" charset="-122"/>
              </a:rPr>
              <a:t>一、死者葬礼</a:t>
            </a:r>
            <a:r>
              <a:rPr lang="zh-CN" altLang="en-US" sz="2000">
                <a:latin typeface="宋体" panose="02010600030101010101" pitchFamily="2" charset="-122"/>
                <a:ea typeface="宋体" panose="02010600030101010101" pitchFamily="2" charset="-122"/>
              </a:rPr>
              <a:t>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四月是最残忍的一个月,荒地上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长着丁香,把回忆和欲望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掺合在一起,又让春雨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催促那些迟钝的根芽.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冬天使我们温暖,大地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给助人遗忘的雪覆盖着,又叫</a:t>
            </a:r>
          </a:p>
          <a:p>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枯干的球根提供少许生命.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夏天来得出人意外,在下阵雨的时候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来到了斯丹卜基西;我们在柱廊下躲避, </a:t>
            </a:r>
          </a:p>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等太阳出来又进了霍夫加登,</a:t>
            </a:r>
          </a:p>
          <a:p>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喝咖啡,闲谈了一个小时.</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4775" y="664210"/>
            <a:ext cx="9652635" cy="5577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我不是俄国人,我是立陶宛来的,是地道的德国人. </a:t>
            </a:r>
          </a:p>
          <a:p>
            <a:r>
              <a:rPr lang="zh-CN" altLang="en-US" sz="2000">
                <a:latin typeface="宋体" panose="02010600030101010101" pitchFamily="2" charset="-122"/>
                <a:ea typeface="宋体" panose="02010600030101010101" pitchFamily="2" charset="-122"/>
              </a:rPr>
              <a:t>而且我们小时候住在大公那里</a:t>
            </a:r>
          </a:p>
          <a:p>
            <a:r>
              <a:rPr lang="zh-CN" altLang="en-US" sz="2000">
                <a:latin typeface="宋体" panose="02010600030101010101" pitchFamily="2" charset="-122"/>
                <a:ea typeface="宋体" panose="02010600030101010101" pitchFamily="2" charset="-122"/>
              </a:rPr>
              <a:t>我表兄家,他带着我出去滑雪橇,</a:t>
            </a:r>
          </a:p>
          <a:p>
            <a:r>
              <a:rPr lang="zh-CN" altLang="en-US" sz="2000">
                <a:latin typeface="宋体" panose="02010600030101010101" pitchFamily="2" charset="-122"/>
                <a:ea typeface="宋体" panose="02010600030101010101" pitchFamily="2" charset="-122"/>
              </a:rPr>
              <a:t>我很害怕.他说,玛丽, 玛丽,牢牢揪住.我们就往下冲. </a:t>
            </a:r>
          </a:p>
          <a:p>
            <a:r>
              <a:rPr lang="zh-CN" altLang="en-US" sz="2000">
                <a:latin typeface="宋体" panose="02010600030101010101" pitchFamily="2" charset="-122"/>
                <a:ea typeface="宋体" panose="02010600030101010101" pitchFamily="2" charset="-122"/>
              </a:rPr>
              <a:t>在山上,那里你觉得自由. </a:t>
            </a:r>
          </a:p>
          <a:p>
            <a:r>
              <a:rPr lang="zh-CN" altLang="en-US" sz="2000">
                <a:latin typeface="宋体" panose="02010600030101010101" pitchFamily="2" charset="-122"/>
                <a:ea typeface="宋体" panose="02010600030101010101" pitchFamily="2" charset="-122"/>
              </a:rPr>
              <a:t>大半个晚上我看书,冬天我到南方. </a:t>
            </a:r>
          </a:p>
          <a:p>
            <a:r>
              <a:rPr lang="zh-CN" altLang="en-US" sz="2000">
                <a:latin typeface="宋体" panose="02010600030101010101" pitchFamily="2" charset="-122"/>
                <a:ea typeface="宋体" panose="02010600030101010101" pitchFamily="2" charset="-122"/>
              </a:rPr>
              <a:t>什么树根在抓紧,什么树根在从 </a:t>
            </a:r>
          </a:p>
          <a:p>
            <a:r>
              <a:rPr lang="zh-CN" altLang="en-US" sz="2000">
                <a:latin typeface="宋体" panose="02010600030101010101" pitchFamily="2" charset="-122"/>
                <a:ea typeface="宋体" panose="02010600030101010101" pitchFamily="2" charset="-122"/>
              </a:rPr>
              <a:t>这堆乱石块里长出? 人子啊, </a:t>
            </a:r>
          </a:p>
          <a:p>
            <a:r>
              <a:rPr lang="zh-CN" altLang="en-US" sz="2000">
                <a:latin typeface="宋体" panose="02010600030101010101" pitchFamily="2" charset="-122"/>
                <a:ea typeface="宋体" panose="02010600030101010101" pitchFamily="2" charset="-122"/>
              </a:rPr>
              <a:t>你说不出,也猜不到,因为你只知道 </a:t>
            </a:r>
          </a:p>
          <a:p>
            <a:r>
              <a:rPr lang="zh-CN" altLang="en-US" sz="2000">
                <a:latin typeface="宋体" panose="02010600030101010101" pitchFamily="2" charset="-122"/>
                <a:ea typeface="宋体" panose="02010600030101010101" pitchFamily="2" charset="-122"/>
              </a:rPr>
              <a:t>一堆破烂的偶像,承受着太阳的鞭打 </a:t>
            </a:r>
          </a:p>
          <a:p>
            <a:r>
              <a:rPr lang="zh-CN" altLang="en-US" sz="2000">
                <a:latin typeface="宋体" panose="02010600030101010101" pitchFamily="2" charset="-122"/>
                <a:ea typeface="宋体" panose="02010600030101010101" pitchFamily="2" charset="-122"/>
              </a:rPr>
              <a:t>枯死的树没有遮荫.蟋蟀的声音也不使人放心,</a:t>
            </a:r>
          </a:p>
          <a:p>
            <a:r>
              <a:rPr lang="zh-CN" altLang="en-US" sz="2000">
                <a:latin typeface="宋体" panose="02010600030101010101" pitchFamily="2" charset="-122"/>
                <a:ea typeface="宋体" panose="02010600030101010101" pitchFamily="2" charset="-122"/>
              </a:rPr>
              <a:t>焦石间没有流水的声音.只有 </a:t>
            </a:r>
          </a:p>
          <a:p>
            <a:r>
              <a:rPr lang="zh-CN" altLang="en-US" sz="2000">
                <a:latin typeface="宋体" panose="02010600030101010101" pitchFamily="2" charset="-122"/>
                <a:ea typeface="宋体" panose="02010600030101010101" pitchFamily="2" charset="-122"/>
              </a:rPr>
              <a:t>这块红石下有影子, </a:t>
            </a:r>
          </a:p>
          <a:p>
            <a:r>
              <a:rPr lang="zh-CN" altLang="en-US" sz="2000">
                <a:latin typeface="宋体" panose="02010600030101010101" pitchFamily="2" charset="-122"/>
                <a:ea typeface="宋体" panose="02010600030101010101" pitchFamily="2" charset="-122"/>
              </a:rPr>
              <a:t>(请走进这块红石下的影子) </a:t>
            </a:r>
          </a:p>
          <a:p>
            <a:r>
              <a:rPr lang="zh-CN" altLang="en-US" sz="2000">
                <a:latin typeface="宋体" panose="02010600030101010101" pitchFamily="2" charset="-122"/>
                <a:ea typeface="宋体" panose="02010600030101010101" pitchFamily="2" charset="-122"/>
              </a:rPr>
              <a:t>我要指点你一件事,它既不像 </a:t>
            </a:r>
          </a:p>
          <a:p>
            <a:r>
              <a:rPr lang="zh-CN" altLang="en-US" sz="2000">
                <a:latin typeface="宋体" panose="02010600030101010101" pitchFamily="2" charset="-122"/>
                <a:ea typeface="宋体" panose="02010600030101010101" pitchFamily="2" charset="-122"/>
              </a:rPr>
              <a:t>你早起的影子,在你后面迈步; </a:t>
            </a:r>
          </a:p>
          <a:p>
            <a:r>
              <a:rPr lang="zh-CN" altLang="en-US" sz="2000">
                <a:latin typeface="宋体" panose="02010600030101010101" pitchFamily="2" charset="-122"/>
                <a:ea typeface="宋体" panose="02010600030101010101" pitchFamily="2" charset="-122"/>
              </a:rPr>
              <a:t>也不像傍晚的,站起身来迎着你; </a:t>
            </a:r>
          </a:p>
          <a:p>
            <a:r>
              <a:rPr lang="zh-CN" altLang="en-US" sz="2000">
                <a:latin typeface="宋体" panose="02010600030101010101" pitchFamily="2" charset="-122"/>
                <a:ea typeface="宋体" panose="02010600030101010101" pitchFamily="2" charset="-122"/>
              </a:rPr>
              <a:t>我要给你看恐惧在一把尘土里.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67105" y="573405"/>
            <a:ext cx="10075545" cy="5577840"/>
          </a:xfrm>
          <a:prstGeom prst="rect">
            <a:avLst/>
          </a:prstGeom>
          <a:noFill/>
        </p:spPr>
        <p:txBody>
          <a:bodyPr wrap="square" rtlCol="0">
            <a:spAutoFit/>
          </a:bodyPr>
          <a:lstStyle/>
          <a:p>
            <a:pPr algn="l"/>
            <a:r>
              <a:rPr lang="zh-CN" altLang="en-US" sz="2000">
                <a:latin typeface="宋体" panose="02010600030101010101" pitchFamily="2" charset="-122"/>
                <a:ea typeface="宋体" panose="02010600030101010101" pitchFamily="2" charset="-122"/>
              </a:rPr>
              <a:t>风吹得很轻快, </a:t>
            </a:r>
          </a:p>
          <a:p>
            <a:pPr algn="l"/>
            <a:r>
              <a:rPr lang="zh-CN" altLang="en-US" sz="2000">
                <a:latin typeface="宋体" panose="02010600030101010101" pitchFamily="2" charset="-122"/>
                <a:ea typeface="宋体" panose="02010600030101010101" pitchFamily="2" charset="-122"/>
              </a:rPr>
              <a:t>吹送我回家去, </a:t>
            </a:r>
          </a:p>
          <a:p>
            <a:pPr algn="l"/>
            <a:r>
              <a:rPr lang="zh-CN" altLang="en-US" sz="2000">
                <a:latin typeface="宋体" panose="02010600030101010101" pitchFamily="2" charset="-122"/>
                <a:ea typeface="宋体" panose="02010600030101010101" pitchFamily="2" charset="-122"/>
              </a:rPr>
              <a:t>爱尔兰的小孩, </a:t>
            </a:r>
          </a:p>
          <a:p>
            <a:pPr algn="l"/>
            <a:r>
              <a:rPr lang="zh-CN" altLang="en-US" sz="2000">
                <a:latin typeface="宋体" panose="02010600030101010101" pitchFamily="2" charset="-122"/>
                <a:ea typeface="宋体" panose="02010600030101010101" pitchFamily="2" charset="-122"/>
              </a:rPr>
              <a:t>你在哪里逗留? </a:t>
            </a:r>
          </a:p>
          <a:p>
            <a:pPr algn="l"/>
            <a:r>
              <a:rPr lang="zh-CN" altLang="en-US" sz="2000">
                <a:latin typeface="宋体" panose="02010600030101010101" pitchFamily="2" charset="-122"/>
                <a:ea typeface="宋体" panose="02010600030101010101" pitchFamily="2" charset="-122"/>
              </a:rPr>
              <a:t>“一年前你先给我的是风信子;</a:t>
            </a:r>
          </a:p>
          <a:p>
            <a:pPr algn="l"/>
            <a:r>
              <a:rPr lang="zh-CN" altLang="en-US" sz="2000">
                <a:latin typeface="宋体" panose="02010600030101010101" pitchFamily="2" charset="-122"/>
                <a:ea typeface="宋体" panose="02010600030101010101" pitchFamily="2" charset="-122"/>
              </a:rPr>
              <a:t>他们叫我做风信子的女郎”, </a:t>
            </a:r>
          </a:p>
          <a:p>
            <a:pPr algn="l"/>
            <a:r>
              <a:rPr lang="zh-CN" altLang="en-US" sz="2000">
                <a:latin typeface="宋体" panose="02010600030101010101" pitchFamily="2" charset="-122"/>
                <a:ea typeface="宋体" panose="02010600030101010101" pitchFamily="2" charset="-122"/>
              </a:rPr>
              <a:t>———可是等我们回来,晚了,从风信子的园里来, </a:t>
            </a:r>
          </a:p>
          <a:p>
            <a:pPr algn="l"/>
            <a:r>
              <a:rPr lang="zh-CN" altLang="en-US" sz="2000">
                <a:latin typeface="宋体" panose="02010600030101010101" pitchFamily="2" charset="-122"/>
                <a:ea typeface="宋体" panose="02010600030101010101" pitchFamily="2" charset="-122"/>
              </a:rPr>
              <a:t>你的臂膊抱满,你的头发湿漉,我说不出话, </a:t>
            </a:r>
          </a:p>
          <a:p>
            <a:pPr algn="l"/>
            <a:r>
              <a:rPr lang="zh-CN" altLang="en-US" sz="2000">
                <a:latin typeface="宋体" panose="02010600030101010101" pitchFamily="2" charset="-122"/>
                <a:ea typeface="宋体" panose="02010600030101010101" pitchFamily="2" charset="-122"/>
              </a:rPr>
              <a:t>眼睛看不见,我既不是 </a:t>
            </a:r>
          </a:p>
          <a:p>
            <a:pPr algn="l"/>
            <a:r>
              <a:rPr lang="zh-CN" altLang="en-US" sz="2000">
                <a:latin typeface="宋体" panose="02010600030101010101" pitchFamily="2" charset="-122"/>
                <a:ea typeface="宋体" panose="02010600030101010101" pitchFamily="2" charset="-122"/>
              </a:rPr>
              <a:t>活的,也未曾死,我什么都不知道, </a:t>
            </a:r>
          </a:p>
          <a:p>
            <a:pPr algn="l"/>
            <a:r>
              <a:rPr lang="zh-CN" altLang="en-US" sz="2000">
                <a:latin typeface="宋体" panose="02010600030101010101" pitchFamily="2" charset="-122"/>
                <a:ea typeface="宋体" panose="02010600030101010101" pitchFamily="2" charset="-122"/>
              </a:rPr>
              <a:t>望着光亮的中心看时,是一片寂静.</a:t>
            </a:r>
          </a:p>
          <a:p>
            <a:pPr algn="l"/>
            <a:r>
              <a:rPr lang="zh-CN" altLang="en-US" sz="2000">
                <a:latin typeface="宋体" panose="02010600030101010101" pitchFamily="2" charset="-122"/>
                <a:ea typeface="宋体" panose="02010600030101010101" pitchFamily="2" charset="-122"/>
              </a:rPr>
              <a:t>荒凉而空虚是那大海.</a:t>
            </a:r>
          </a:p>
          <a:p>
            <a:pPr algn="l"/>
            <a:r>
              <a:rPr lang="zh-CN" altLang="en-US" sz="2000">
                <a:latin typeface="宋体" panose="02010600030101010101" pitchFamily="2" charset="-122"/>
                <a:ea typeface="宋体" panose="02010600030101010101" pitchFamily="2" charset="-122"/>
              </a:rPr>
              <a:t>马丹梭梭屈里士,著名的女相士, </a:t>
            </a:r>
          </a:p>
          <a:p>
            <a:pPr algn="l"/>
            <a:r>
              <a:rPr lang="zh-CN" altLang="en-US" sz="2000">
                <a:latin typeface="宋体" panose="02010600030101010101" pitchFamily="2" charset="-122"/>
                <a:ea typeface="宋体" panose="02010600030101010101" pitchFamily="2" charset="-122"/>
              </a:rPr>
              <a:t>患了重感冒,可仍然是</a:t>
            </a:r>
          </a:p>
          <a:p>
            <a:pPr algn="l"/>
            <a:r>
              <a:rPr lang="zh-CN" altLang="en-US" sz="2000">
                <a:latin typeface="宋体" panose="02010600030101010101" pitchFamily="2" charset="-122"/>
                <a:ea typeface="宋体" panose="02010600030101010101" pitchFamily="2" charset="-122"/>
              </a:rPr>
              <a:t>欧罗巴知名的最有智慧的女人, </a:t>
            </a:r>
          </a:p>
          <a:p>
            <a:pPr algn="l"/>
            <a:r>
              <a:rPr lang="zh-CN" altLang="en-US" sz="2000">
                <a:latin typeface="宋体" panose="02010600030101010101" pitchFamily="2" charset="-122"/>
                <a:ea typeface="宋体" panose="02010600030101010101" pitchFamily="2" charset="-122"/>
              </a:rPr>
              <a:t>带着一副恶毒的纸牌,这里,她说, </a:t>
            </a:r>
          </a:p>
          <a:p>
            <a:pPr algn="l"/>
            <a:r>
              <a:rPr lang="zh-CN" altLang="en-US" sz="2000">
                <a:latin typeface="宋体" panose="02010600030101010101" pitchFamily="2" charset="-122"/>
                <a:ea typeface="宋体" panose="02010600030101010101" pitchFamily="2" charset="-122"/>
              </a:rPr>
              <a:t>是你的一张,那淹死了的腓尼基水手, </a:t>
            </a:r>
          </a:p>
          <a:p>
            <a:pPr algn="l"/>
            <a:r>
              <a:rPr lang="zh-CN" altLang="en-US" sz="2000">
                <a:latin typeface="宋体" panose="02010600030101010101" pitchFamily="2" charset="-122"/>
                <a:ea typeface="宋体" panose="02010600030101010101" pitchFamily="2" charset="-122"/>
              </a:rPr>
              <a:t>(这些珍珠就是他的眼睛,看!)</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995" y="467995"/>
            <a:ext cx="9123680" cy="5577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这是贝洛多纳,岩石的女主人</a:t>
            </a:r>
          </a:p>
          <a:p>
            <a:r>
              <a:rPr lang="zh-CN" altLang="en-US" sz="2000">
                <a:latin typeface="宋体" panose="02010600030101010101" pitchFamily="2" charset="-122"/>
                <a:ea typeface="宋体" panose="02010600030101010101" pitchFamily="2" charset="-122"/>
              </a:rPr>
              <a:t>一个善于应变的女人. </a:t>
            </a:r>
          </a:p>
          <a:p>
            <a:r>
              <a:rPr lang="zh-CN" altLang="en-US" sz="2000">
                <a:latin typeface="宋体" panose="02010600030101010101" pitchFamily="2" charset="-122"/>
                <a:ea typeface="宋体" panose="02010600030101010101" pitchFamily="2" charset="-122"/>
              </a:rPr>
              <a:t>这人带着三根杖,这是“转轮”,</a:t>
            </a:r>
          </a:p>
          <a:p>
            <a:r>
              <a:rPr lang="zh-CN" altLang="en-US" sz="2000">
                <a:latin typeface="宋体" panose="02010600030101010101" pitchFamily="2" charset="-122"/>
                <a:ea typeface="宋体" panose="02010600030101010101" pitchFamily="2" charset="-122"/>
              </a:rPr>
              <a:t>这是那独眼商人,这张牌上面 </a:t>
            </a:r>
          </a:p>
          <a:p>
            <a:r>
              <a:rPr lang="zh-CN" altLang="en-US" sz="2000">
                <a:latin typeface="宋体" panose="02010600030101010101" pitchFamily="2" charset="-122"/>
                <a:ea typeface="宋体" panose="02010600030101010101" pitchFamily="2" charset="-122"/>
              </a:rPr>
              <a:t>一无所有,是他背在背上的一种东西, </a:t>
            </a:r>
          </a:p>
          <a:p>
            <a:r>
              <a:rPr lang="zh-CN" altLang="en-US" sz="2000">
                <a:latin typeface="宋体" panose="02010600030101010101" pitchFamily="2" charset="-122"/>
                <a:ea typeface="宋体" panose="02010600030101010101" pitchFamily="2" charset="-122"/>
              </a:rPr>
              <a:t>是不准我看见的.我没有找到 </a:t>
            </a:r>
          </a:p>
          <a:p>
            <a:r>
              <a:rPr lang="zh-CN" altLang="en-US" sz="2000">
                <a:latin typeface="宋体" panose="02010600030101010101" pitchFamily="2" charset="-122"/>
                <a:ea typeface="宋体" panose="02010600030101010101" pitchFamily="2" charset="-122"/>
              </a:rPr>
              <a:t>“那被绞死的人”.怕水里的死亡. </a:t>
            </a:r>
          </a:p>
          <a:p>
            <a:r>
              <a:rPr lang="zh-CN" altLang="en-US" sz="2000">
                <a:latin typeface="宋体" panose="02010600030101010101" pitchFamily="2" charset="-122"/>
                <a:ea typeface="宋体" panose="02010600030101010101" pitchFamily="2" charset="-122"/>
              </a:rPr>
              <a:t>我看见成群的人,在绕着圈子走.</a:t>
            </a:r>
          </a:p>
          <a:p>
            <a:r>
              <a:rPr lang="zh-CN" altLang="en-US" sz="2000">
                <a:latin typeface="宋体" panose="02010600030101010101" pitchFamily="2" charset="-122"/>
                <a:ea typeface="宋体" panose="02010600030101010101" pitchFamily="2" charset="-122"/>
              </a:rPr>
              <a:t> 谢谢你.你看见亲爱的爱奎尔太太的时候 </a:t>
            </a:r>
          </a:p>
          <a:p>
            <a:r>
              <a:rPr lang="zh-CN" altLang="en-US" sz="2000">
                <a:latin typeface="宋体" panose="02010600030101010101" pitchFamily="2" charset="-122"/>
                <a:ea typeface="宋体" panose="02010600030101010101" pitchFamily="2" charset="-122"/>
              </a:rPr>
              <a:t>就说我自己把天宫图给她带去, </a:t>
            </a:r>
          </a:p>
          <a:p>
            <a:r>
              <a:rPr lang="zh-CN" altLang="en-US" sz="2000">
                <a:latin typeface="宋体" panose="02010600030101010101" pitchFamily="2" charset="-122"/>
                <a:ea typeface="宋体" panose="02010600030101010101" pitchFamily="2" charset="-122"/>
              </a:rPr>
              <a:t>这年头人得小心啊. </a:t>
            </a:r>
          </a:p>
          <a:p>
            <a:r>
              <a:rPr lang="zh-CN" altLang="en-US" sz="2000">
                <a:latin typeface="宋体" panose="02010600030101010101" pitchFamily="2" charset="-122"/>
                <a:ea typeface="宋体" panose="02010600030101010101" pitchFamily="2" charset="-122"/>
              </a:rPr>
              <a:t>并无实体的城, </a:t>
            </a:r>
          </a:p>
          <a:p>
            <a:r>
              <a:rPr lang="zh-CN" altLang="en-US" sz="2000">
                <a:latin typeface="宋体" panose="02010600030101010101" pitchFamily="2" charset="-122"/>
                <a:ea typeface="宋体" panose="02010600030101010101" pitchFamily="2" charset="-122"/>
              </a:rPr>
              <a:t>在冬日破晓的黄雾下, </a:t>
            </a:r>
          </a:p>
          <a:p>
            <a:r>
              <a:rPr lang="zh-CN" altLang="en-US" sz="2000">
                <a:latin typeface="宋体" panose="02010600030101010101" pitchFamily="2" charset="-122"/>
                <a:ea typeface="宋体" panose="02010600030101010101" pitchFamily="2" charset="-122"/>
              </a:rPr>
              <a:t>一群人鱼贯地流过伦敦桥,人数是那么多,</a:t>
            </a:r>
          </a:p>
          <a:p>
            <a:r>
              <a:rPr lang="zh-CN" altLang="en-US" sz="2000">
                <a:latin typeface="宋体" panose="02010600030101010101" pitchFamily="2" charset="-122"/>
                <a:ea typeface="宋体" panose="02010600030101010101" pitchFamily="2" charset="-122"/>
              </a:rPr>
              <a:t>我没想到死亡毁坏了这许多人.</a:t>
            </a:r>
          </a:p>
          <a:p>
            <a:r>
              <a:rPr lang="zh-CN" altLang="en-US" sz="2000">
                <a:latin typeface="宋体" panose="02010600030101010101" pitchFamily="2" charset="-122"/>
                <a:ea typeface="宋体" panose="02010600030101010101" pitchFamily="2" charset="-122"/>
              </a:rPr>
              <a:t>叹息,短促而稀少,吐了出来, </a:t>
            </a:r>
          </a:p>
          <a:p>
            <a:r>
              <a:rPr lang="zh-CN" altLang="en-US" sz="2000">
                <a:latin typeface="宋体" panose="02010600030101010101" pitchFamily="2" charset="-122"/>
                <a:ea typeface="宋体" panose="02010600030101010101" pitchFamily="2" charset="-122"/>
              </a:rPr>
              <a:t>人人的眼睛都盯住在自己的脚前.</a:t>
            </a:r>
          </a:p>
          <a:p>
            <a:r>
              <a:rPr lang="zh-CN" altLang="en-US" sz="2000">
                <a:latin typeface="宋体" panose="02010600030101010101" pitchFamily="2" charset="-122"/>
                <a:ea typeface="宋体" panose="02010600030101010101" pitchFamily="2" charset="-122"/>
              </a:rPr>
              <a:t>流上山,流下威廉王大街,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2995" y="800100"/>
            <a:ext cx="9849485" cy="478536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直到圣马利吴尔诺斯教堂,那里报时的钟声</a:t>
            </a:r>
          </a:p>
          <a:p>
            <a:r>
              <a:rPr lang="zh-CN" altLang="en-US" sz="2000">
                <a:latin typeface="宋体" panose="02010600030101010101" pitchFamily="2" charset="-122"/>
                <a:ea typeface="宋体" panose="02010600030101010101" pitchFamily="2" charset="-122"/>
              </a:rPr>
              <a:t>敲着最后的第九下,阴沉的一声. </a:t>
            </a:r>
          </a:p>
          <a:p>
            <a:r>
              <a:rPr lang="zh-CN" altLang="en-US" sz="2000">
                <a:latin typeface="宋体" panose="02010600030101010101" pitchFamily="2" charset="-122"/>
                <a:ea typeface="宋体" panose="02010600030101010101" pitchFamily="2" charset="-122"/>
              </a:rPr>
              <a:t>在那里我看见一个熟人,拦住他叫道:“斯代真!”</a:t>
            </a:r>
          </a:p>
          <a:p>
            <a:r>
              <a:rPr lang="zh-CN" altLang="en-US" sz="2000">
                <a:latin typeface="宋体" panose="02010600030101010101" pitchFamily="2" charset="-122"/>
                <a:ea typeface="宋体" panose="02010600030101010101" pitchFamily="2" charset="-122"/>
              </a:rPr>
              <a:t>你从前在迈里的船上是和我在一起的! </a:t>
            </a:r>
          </a:p>
          <a:p>
            <a:r>
              <a:rPr lang="zh-CN" altLang="en-US" sz="2000">
                <a:latin typeface="宋体" panose="02010600030101010101" pitchFamily="2" charset="-122"/>
                <a:ea typeface="宋体" panose="02010600030101010101" pitchFamily="2" charset="-122"/>
              </a:rPr>
              <a:t>去年你种在你花园里的尸首, </a:t>
            </a:r>
          </a:p>
          <a:p>
            <a:r>
              <a:rPr lang="zh-CN" altLang="en-US" sz="2000">
                <a:latin typeface="宋体" panose="02010600030101010101" pitchFamily="2" charset="-122"/>
                <a:ea typeface="宋体" panose="02010600030101010101" pitchFamily="2" charset="-122"/>
              </a:rPr>
              <a:t>它发芽了吗? 今年会开花吗? </a:t>
            </a:r>
          </a:p>
          <a:p>
            <a:r>
              <a:rPr lang="zh-CN" altLang="en-US" sz="2000">
                <a:latin typeface="宋体" panose="02010600030101010101" pitchFamily="2" charset="-122"/>
                <a:ea typeface="宋体" panose="02010600030101010101" pitchFamily="2" charset="-122"/>
              </a:rPr>
              <a:t>还是忽来严霜捣坏了它的花床? </a:t>
            </a:r>
          </a:p>
          <a:p>
            <a:r>
              <a:rPr lang="zh-CN" altLang="en-US" sz="2000">
                <a:latin typeface="宋体" panose="02010600030101010101" pitchFamily="2" charset="-122"/>
                <a:ea typeface="宋体" panose="02010600030101010101" pitchFamily="2" charset="-122"/>
              </a:rPr>
              <a:t>叫这狗熊星走远吧,它是人们的朋友, </a:t>
            </a:r>
          </a:p>
          <a:p>
            <a:r>
              <a:rPr lang="zh-CN" altLang="en-US" sz="2000">
                <a:latin typeface="宋体" panose="02010600030101010101" pitchFamily="2" charset="-122"/>
                <a:ea typeface="宋体" panose="02010600030101010101" pitchFamily="2" charset="-122"/>
              </a:rPr>
              <a:t>不然它会用它的爪子再把它挖掘出来!</a:t>
            </a:r>
          </a:p>
          <a:p>
            <a:r>
              <a:rPr lang="zh-CN" altLang="en-US" sz="2000">
                <a:latin typeface="宋体" panose="02010600030101010101" pitchFamily="2" charset="-122"/>
                <a:ea typeface="宋体" panose="02010600030101010101" pitchFamily="2" charset="-122"/>
              </a:rPr>
              <a:t>你! 虚伪的读者! ———我的同类———我的兄弟! </a:t>
            </a:r>
          </a:p>
          <a:p>
            <a:pPr algn="ctr"/>
            <a:r>
              <a:rPr lang="zh-CN" altLang="en-US" sz="2800">
                <a:latin typeface="宋体" panose="02010600030101010101" pitchFamily="2" charset="-122"/>
                <a:ea typeface="宋体" panose="02010600030101010101" pitchFamily="2" charset="-122"/>
              </a:rPr>
              <a:t>二、对弈 </a:t>
            </a:r>
          </a:p>
          <a:p>
            <a:r>
              <a:rPr lang="zh-CN" altLang="en-US" sz="2000">
                <a:latin typeface="宋体" panose="02010600030101010101" pitchFamily="2" charset="-122"/>
                <a:ea typeface="宋体" panose="02010600030101010101" pitchFamily="2" charset="-122"/>
              </a:rPr>
              <a:t>她所坐的椅子,像发亮的宝座 </a:t>
            </a:r>
          </a:p>
          <a:p>
            <a:r>
              <a:rPr lang="zh-CN" altLang="en-US" sz="2000">
                <a:latin typeface="宋体" panose="02010600030101010101" pitchFamily="2" charset="-122"/>
                <a:ea typeface="宋体" panose="02010600030101010101" pitchFamily="2" charset="-122"/>
              </a:rPr>
              <a:t>在大理石上放光,有一面镜子,</a:t>
            </a:r>
          </a:p>
          <a:p>
            <a:r>
              <a:rPr lang="zh-CN" altLang="en-US" sz="2000">
                <a:latin typeface="宋体" panose="02010600030101010101" pitchFamily="2" charset="-122"/>
                <a:ea typeface="宋体" panose="02010600030101010101" pitchFamily="2" charset="-122"/>
              </a:rPr>
              <a:t> 座上满刻着结足了果子的藤,</a:t>
            </a:r>
          </a:p>
          <a:p>
            <a:r>
              <a:rPr lang="zh-CN" altLang="en-US" sz="2000">
                <a:latin typeface="宋体" panose="02010600030101010101" pitchFamily="2" charset="-122"/>
                <a:ea typeface="宋体" panose="02010600030101010101" pitchFamily="2" charset="-122"/>
              </a:rPr>
              <a:t> 还有个黄金的小爱神探出头来</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5255" y="739775"/>
            <a:ext cx="8685530" cy="4968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(另外一个把眼睛藏在翅膀背后)</a:t>
            </a:r>
          </a:p>
          <a:p>
            <a:r>
              <a:rPr lang="zh-CN" altLang="en-US" sz="2000">
                <a:latin typeface="宋体" panose="02010600030101010101" pitchFamily="2" charset="-122"/>
                <a:ea typeface="宋体" panose="02010600030101010101" pitchFamily="2" charset="-122"/>
              </a:rPr>
              <a:t>使七枝光烛台的火焰加高一倍,</a:t>
            </a:r>
          </a:p>
          <a:p>
            <a:r>
              <a:rPr lang="zh-CN" altLang="en-US" sz="2000">
                <a:latin typeface="宋体" panose="02010600030101010101" pitchFamily="2" charset="-122"/>
                <a:ea typeface="宋体" panose="02010600030101010101" pitchFamily="2" charset="-122"/>
              </a:rPr>
              <a:t>桌子上还有反射的光彩 </a:t>
            </a:r>
          </a:p>
          <a:p>
            <a:r>
              <a:rPr lang="zh-CN" altLang="en-US" sz="2000">
                <a:latin typeface="宋体" panose="02010600030101010101" pitchFamily="2" charset="-122"/>
                <a:ea typeface="宋体" panose="02010600030101010101" pitchFamily="2" charset="-122"/>
              </a:rPr>
              <a:t>缎盒里倾注出的炫目辉煌, </a:t>
            </a:r>
          </a:p>
          <a:p>
            <a:r>
              <a:rPr lang="zh-CN" altLang="en-US" sz="2000">
                <a:latin typeface="宋体" panose="02010600030101010101" pitchFamily="2" charset="-122"/>
                <a:ea typeface="宋体" panose="02010600030101010101" pitchFamily="2" charset="-122"/>
              </a:rPr>
              <a:t>是她珠宝的闪光也升起来迎着;</a:t>
            </a:r>
          </a:p>
          <a:p>
            <a:r>
              <a:rPr lang="zh-CN" altLang="en-US" sz="2000">
                <a:latin typeface="宋体" panose="02010600030101010101" pitchFamily="2" charset="-122"/>
                <a:ea typeface="宋体" panose="02010600030101010101" pitchFamily="2" charset="-122"/>
              </a:rPr>
              <a:t> 在开着口的象牙和彩色玻璃制的 </a:t>
            </a:r>
          </a:p>
          <a:p>
            <a:r>
              <a:rPr lang="zh-CN" altLang="en-US" sz="2000">
                <a:latin typeface="宋体" panose="02010600030101010101" pitchFamily="2" charset="-122"/>
                <a:ea typeface="宋体" panose="02010600030101010101" pitchFamily="2" charset="-122"/>
              </a:rPr>
              <a:t>小瓶里, 暗藏着她那些奇异的合成香料———膏状, 粉状或液体的———使感觉 </a:t>
            </a:r>
          </a:p>
          <a:p>
            <a:r>
              <a:rPr lang="zh-CN" altLang="en-US" sz="2000">
                <a:latin typeface="宋体" panose="02010600030101010101" pitchFamily="2" charset="-122"/>
                <a:ea typeface="宋体" panose="02010600030101010101" pitchFamily="2" charset="-122"/>
              </a:rPr>
              <a:t>局促不安,迷惘,被淹没在香味里;受到 </a:t>
            </a:r>
          </a:p>
          <a:p>
            <a:r>
              <a:rPr lang="zh-CN" altLang="en-US" sz="2000">
                <a:latin typeface="宋体" panose="02010600030101010101" pitchFamily="2" charset="-122"/>
                <a:ea typeface="宋体" panose="02010600030101010101" pitchFamily="2" charset="-122"/>
              </a:rPr>
              <a:t>窗外新鲜空气的微微吹动,这些香气 </a:t>
            </a:r>
          </a:p>
          <a:p>
            <a:r>
              <a:rPr lang="zh-CN" altLang="en-US" sz="2000">
                <a:latin typeface="宋体" panose="02010600030101010101" pitchFamily="2" charset="-122"/>
                <a:ea typeface="宋体" panose="02010600030101010101" pitchFamily="2" charset="-122"/>
              </a:rPr>
              <a:t>在上升时,使点燃了很久的烛焰变得肥满, </a:t>
            </a:r>
          </a:p>
          <a:p>
            <a:r>
              <a:rPr lang="zh-CN" altLang="en-US" sz="2000">
                <a:latin typeface="宋体" panose="02010600030101010101" pitchFamily="2" charset="-122"/>
                <a:ea typeface="宋体" panose="02010600030101010101" pitchFamily="2" charset="-122"/>
              </a:rPr>
              <a:t>又把烟缕掷上镶板的房顶, </a:t>
            </a:r>
          </a:p>
          <a:p>
            <a:r>
              <a:rPr lang="zh-CN" altLang="en-US" sz="2000">
                <a:latin typeface="宋体" panose="02010600030101010101" pitchFamily="2" charset="-122"/>
                <a:ea typeface="宋体" panose="02010600030101010101" pitchFamily="2" charset="-122"/>
              </a:rPr>
              <a:t>使天花板的图案也模糊不清. </a:t>
            </a:r>
          </a:p>
          <a:p>
            <a:r>
              <a:rPr lang="zh-CN" altLang="en-US" sz="2000">
                <a:latin typeface="宋体" panose="02010600030101010101" pitchFamily="2" charset="-122"/>
                <a:ea typeface="宋体" panose="02010600030101010101" pitchFamily="2" charset="-122"/>
              </a:rPr>
              <a:t>大片海水浸过的木料洒上铜粉 </a:t>
            </a:r>
          </a:p>
          <a:p>
            <a:r>
              <a:rPr lang="zh-CN" altLang="en-US" sz="2000">
                <a:latin typeface="宋体" panose="02010600030101010101" pitchFamily="2" charset="-122"/>
                <a:ea typeface="宋体" panose="02010600030101010101" pitchFamily="2" charset="-122"/>
              </a:rPr>
              <a:t>青青黄黄地亮着,四周镶着的五彩石上,</a:t>
            </a:r>
          </a:p>
          <a:p>
            <a:r>
              <a:rPr lang="zh-CN" altLang="en-US" sz="2000">
                <a:latin typeface="宋体" panose="02010600030101010101" pitchFamily="2" charset="-122"/>
                <a:ea typeface="宋体" panose="02010600030101010101" pitchFamily="2" charset="-122"/>
              </a:rPr>
              <a:t> 又雕刻着的海豚在愁惨的光中游泳.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48715" y="452755"/>
            <a:ext cx="10135235" cy="58826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那古旧的壁炉架上展现着一幅 </a:t>
            </a:r>
          </a:p>
          <a:p>
            <a:r>
              <a:rPr lang="zh-CN" altLang="en-US" sz="2000">
                <a:latin typeface="宋体" panose="02010600030101010101" pitchFamily="2" charset="-122"/>
                <a:ea typeface="宋体" panose="02010600030101010101" pitchFamily="2" charset="-122"/>
              </a:rPr>
              <a:t>犹如开窗所见的田野景物, </a:t>
            </a:r>
          </a:p>
          <a:p>
            <a:r>
              <a:rPr lang="zh-CN" altLang="en-US" sz="2000">
                <a:latin typeface="宋体" panose="02010600030101010101" pitchFamily="2" charset="-122"/>
                <a:ea typeface="宋体" panose="02010600030101010101" pitchFamily="2" charset="-122"/>
              </a:rPr>
              <a:t>那是翡绿眉拉变了形,遭到了野蛮国王的 </a:t>
            </a:r>
          </a:p>
          <a:p>
            <a:r>
              <a:rPr lang="zh-CN" altLang="en-US" sz="2000">
                <a:latin typeface="宋体" panose="02010600030101010101" pitchFamily="2" charset="-122"/>
                <a:ea typeface="宋体" panose="02010600030101010101" pitchFamily="2" charset="-122"/>
              </a:rPr>
              <a:t>强暴:但是在那里那头夜莺 </a:t>
            </a:r>
          </a:p>
          <a:p>
            <a:r>
              <a:rPr lang="zh-CN" altLang="en-US" sz="2000">
                <a:latin typeface="宋体" panose="02010600030101010101" pitchFamily="2" charset="-122"/>
                <a:ea typeface="宋体" panose="02010600030101010101" pitchFamily="2" charset="-122"/>
              </a:rPr>
              <a:t>她那不容玷辱的声音充满了整个沙漠,</a:t>
            </a:r>
          </a:p>
          <a:p>
            <a:r>
              <a:rPr lang="zh-CN" altLang="en-US" sz="2000">
                <a:latin typeface="宋体" panose="02010600030101010101" pitchFamily="2" charset="-122"/>
                <a:ea typeface="宋体" panose="02010600030101010101" pitchFamily="2" charset="-122"/>
              </a:rPr>
              <a:t>她还在叫唤着,世界也还在追逐着, </a:t>
            </a:r>
          </a:p>
          <a:p>
            <a:r>
              <a:rPr lang="zh-CN" altLang="en-US" sz="2000">
                <a:latin typeface="宋体" panose="02010600030101010101" pitchFamily="2" charset="-122"/>
                <a:ea typeface="宋体" panose="02010600030101010101" pitchFamily="2" charset="-122"/>
              </a:rPr>
              <a:t>“唧唧”唱给脏耳朵听.</a:t>
            </a:r>
          </a:p>
          <a:p>
            <a:r>
              <a:rPr lang="zh-CN" altLang="en-US" sz="2000">
                <a:latin typeface="宋体" panose="02010600030101010101" pitchFamily="2" charset="-122"/>
                <a:ea typeface="宋体" panose="02010600030101010101" pitchFamily="2" charset="-122"/>
              </a:rPr>
              <a:t>其他那些时间的枯树根 </a:t>
            </a:r>
          </a:p>
          <a:p>
            <a:r>
              <a:rPr lang="zh-CN" altLang="en-US" sz="2000">
                <a:latin typeface="宋体" panose="02010600030101010101" pitchFamily="2" charset="-122"/>
                <a:ea typeface="宋体" panose="02010600030101010101" pitchFamily="2" charset="-122"/>
              </a:rPr>
              <a:t>在墙上留下了记忆;凝视的人像 </a:t>
            </a:r>
          </a:p>
          <a:p>
            <a:r>
              <a:rPr lang="zh-CN" altLang="en-US" sz="2000">
                <a:latin typeface="宋体" panose="02010600030101010101" pitchFamily="2" charset="-122"/>
                <a:ea typeface="宋体" panose="02010600030101010101" pitchFamily="2" charset="-122"/>
              </a:rPr>
              <a:t>探出身来,斜倚着,使紧闭的房间一片静寂. </a:t>
            </a:r>
          </a:p>
          <a:p>
            <a:r>
              <a:rPr lang="zh-CN" altLang="en-US" sz="2000">
                <a:latin typeface="宋体" panose="02010600030101010101" pitchFamily="2" charset="-122"/>
                <a:ea typeface="宋体" panose="02010600030101010101" pitchFamily="2" charset="-122"/>
              </a:rPr>
              <a:t>楼梯上有人在拖着脚步走. </a:t>
            </a:r>
          </a:p>
          <a:p>
            <a:r>
              <a:rPr lang="zh-CN" altLang="en-US" sz="2000">
                <a:latin typeface="宋体" panose="02010600030101010101" pitchFamily="2" charset="-122"/>
                <a:ea typeface="宋体" panose="02010600030101010101" pitchFamily="2" charset="-122"/>
              </a:rPr>
              <a:t>在火光下,刷子下,她的头发 </a:t>
            </a:r>
          </a:p>
          <a:p>
            <a:r>
              <a:rPr lang="zh-CN" altLang="en-US" sz="2000">
                <a:latin typeface="宋体" panose="02010600030101010101" pitchFamily="2" charset="-122"/>
                <a:ea typeface="宋体" panose="02010600030101010101" pitchFamily="2" charset="-122"/>
              </a:rPr>
              <a:t>散成了火星似的小点子 </a:t>
            </a:r>
          </a:p>
          <a:p>
            <a:r>
              <a:rPr lang="zh-CN" altLang="en-US" sz="2000">
                <a:latin typeface="宋体" panose="02010600030101010101" pitchFamily="2" charset="-122"/>
                <a:ea typeface="宋体" panose="02010600030101010101" pitchFamily="2" charset="-122"/>
              </a:rPr>
              <a:t>亮成词句,然后又转而为野蛮的沉寂. </a:t>
            </a:r>
          </a:p>
          <a:p>
            <a:r>
              <a:rPr lang="zh-CN" altLang="en-US" sz="2000">
                <a:latin typeface="宋体" panose="02010600030101010101" pitchFamily="2" charset="-122"/>
                <a:ea typeface="宋体" panose="02010600030101010101" pitchFamily="2" charset="-122"/>
              </a:rPr>
              <a:t>“今晚上我精神很坏.是的,坏.陪着我. </a:t>
            </a:r>
          </a:p>
          <a:p>
            <a:r>
              <a:rPr lang="zh-CN" altLang="en-US" sz="2000">
                <a:latin typeface="宋体" panose="02010600030101010101" pitchFamily="2" charset="-122"/>
                <a:ea typeface="宋体" panose="02010600030101010101" pitchFamily="2" charset="-122"/>
              </a:rPr>
              <a:t>跟我说话.为什么总不说话.说啊. </a:t>
            </a:r>
          </a:p>
          <a:p>
            <a:r>
              <a:rPr lang="zh-CN" altLang="en-US" sz="2000">
                <a:latin typeface="宋体" panose="02010600030101010101" pitchFamily="2" charset="-122"/>
                <a:ea typeface="宋体" panose="02010600030101010101" pitchFamily="2" charset="-122"/>
              </a:rPr>
              <a:t>你在想什么? 想什么? 什么? </a:t>
            </a:r>
          </a:p>
          <a:p>
            <a:r>
              <a:rPr lang="zh-CN" altLang="en-US" sz="2000">
                <a:latin typeface="宋体" panose="02010600030101010101" pitchFamily="2" charset="-122"/>
                <a:ea typeface="宋体" panose="02010600030101010101" pitchFamily="2" charset="-122"/>
              </a:rPr>
              <a:t>我从来不知道你在想什么.想.” </a:t>
            </a:r>
          </a:p>
          <a:p>
            <a:r>
              <a:rPr lang="zh-CN" altLang="en-US" sz="2000">
                <a:latin typeface="宋体" panose="02010600030101010101" pitchFamily="2" charset="-122"/>
                <a:ea typeface="宋体" panose="02010600030101010101" pitchFamily="2" charset="-122"/>
              </a:rPr>
              <a:t>我想我们是在老鼠窝里,</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77035" y="679450"/>
            <a:ext cx="8474710" cy="49682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在那里死人连自己的尸骨都丢得精光. </a:t>
            </a:r>
          </a:p>
          <a:p>
            <a:r>
              <a:rPr lang="zh-CN" altLang="en-US" sz="2000">
                <a:latin typeface="宋体" panose="02010600030101010101" pitchFamily="2" charset="-122"/>
                <a:ea typeface="宋体" panose="02010600030101010101" pitchFamily="2" charset="-122"/>
              </a:rPr>
              <a:t>“这是什么声音?” </a:t>
            </a:r>
          </a:p>
          <a:p>
            <a:r>
              <a:rPr lang="zh-CN" altLang="en-US" sz="2000">
                <a:latin typeface="宋体" panose="02010600030101010101" pitchFamily="2" charset="-122"/>
                <a:ea typeface="宋体" panose="02010600030101010101" pitchFamily="2" charset="-122"/>
              </a:rPr>
              <a:t>风在门下面. </a:t>
            </a:r>
          </a:p>
          <a:p>
            <a:r>
              <a:rPr lang="zh-CN" altLang="en-US" sz="2000">
                <a:latin typeface="宋体" panose="02010600030101010101" pitchFamily="2" charset="-122"/>
                <a:ea typeface="宋体" panose="02010600030101010101" pitchFamily="2" charset="-122"/>
              </a:rPr>
              <a:t>“这又是什么声音? 风在干什么?” </a:t>
            </a:r>
          </a:p>
          <a:p>
            <a:r>
              <a:rPr lang="zh-CN" altLang="en-US" sz="2000">
                <a:latin typeface="宋体" panose="02010600030101010101" pitchFamily="2" charset="-122"/>
                <a:ea typeface="宋体" panose="02010600030101010101" pitchFamily="2" charset="-122"/>
              </a:rPr>
              <a:t>没有,没有什么. </a:t>
            </a:r>
          </a:p>
          <a:p>
            <a:r>
              <a:rPr lang="zh-CN" altLang="en-US" sz="2000">
                <a:latin typeface="宋体" panose="02010600030101010101" pitchFamily="2" charset="-122"/>
                <a:ea typeface="宋体" panose="02010600030101010101" pitchFamily="2" charset="-122"/>
              </a:rPr>
              <a:t>“你” </a:t>
            </a:r>
          </a:p>
          <a:p>
            <a:r>
              <a:rPr lang="zh-CN" altLang="en-US" sz="2000">
                <a:latin typeface="宋体" panose="02010600030101010101" pitchFamily="2" charset="-122"/>
                <a:ea typeface="宋体" panose="02010600030101010101" pitchFamily="2" charset="-122"/>
              </a:rPr>
              <a:t>“你什么都不知道? 什么都没看见? 什么都 不记得?”</a:t>
            </a:r>
          </a:p>
          <a:p>
            <a:r>
              <a:rPr lang="zh-CN" altLang="en-US" sz="2000">
                <a:latin typeface="宋体" panose="02010600030101010101" pitchFamily="2" charset="-122"/>
                <a:ea typeface="宋体" panose="02010600030101010101" pitchFamily="2" charset="-122"/>
              </a:rPr>
              <a:t> 我记得 那些珍珠是他的眼睛. </a:t>
            </a:r>
          </a:p>
          <a:p>
            <a:r>
              <a:rPr lang="zh-CN" altLang="en-US" sz="2000">
                <a:latin typeface="宋体" panose="02010600030101010101" pitchFamily="2" charset="-122"/>
                <a:ea typeface="宋体" panose="02010600030101010101" pitchFamily="2" charset="-122"/>
              </a:rPr>
              <a:t>“你是活的还是死的? 你的脑子里竟没有什么?” </a:t>
            </a:r>
          </a:p>
          <a:p>
            <a:r>
              <a:rPr lang="zh-CN" altLang="en-US" sz="2000">
                <a:latin typeface="宋体" panose="02010600030101010101" pitchFamily="2" charset="-122"/>
                <a:ea typeface="宋体" panose="02010600030101010101" pitchFamily="2" charset="-122"/>
              </a:rPr>
              <a:t>可是 </a:t>
            </a:r>
          </a:p>
          <a:p>
            <a:r>
              <a:rPr lang="zh-CN" altLang="en-US" sz="2000">
                <a:latin typeface="宋体" panose="02010600030101010101" pitchFamily="2" charset="-122"/>
                <a:ea typeface="宋体" panose="02010600030101010101" pitchFamily="2" charset="-122"/>
              </a:rPr>
              <a:t>噢噢噢噢这莎士比希亚式的爵士音乐——— </a:t>
            </a:r>
          </a:p>
          <a:p>
            <a:r>
              <a:rPr lang="zh-CN" altLang="en-US" sz="2000">
                <a:latin typeface="宋体" panose="02010600030101010101" pitchFamily="2" charset="-122"/>
                <a:ea typeface="宋体" panose="02010600030101010101" pitchFamily="2" charset="-122"/>
              </a:rPr>
              <a:t>它是这样文静 </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这样聪明 </a:t>
            </a:r>
          </a:p>
          <a:p>
            <a:r>
              <a:rPr lang="zh-CN" altLang="en-US" sz="2000">
                <a:latin typeface="宋体" panose="02010600030101010101" pitchFamily="2" charset="-122"/>
                <a:ea typeface="宋体" panose="02010600030101010101" pitchFamily="2" charset="-122"/>
              </a:rPr>
              <a:t>“我现在该做些什么? 我该做些什么? </a:t>
            </a:r>
          </a:p>
          <a:p>
            <a:r>
              <a:rPr lang="zh-CN" altLang="en-US" sz="2000">
                <a:latin typeface="宋体" panose="02010600030101010101" pitchFamily="2" charset="-122"/>
                <a:ea typeface="宋体" panose="02010600030101010101" pitchFamily="2" charset="-122"/>
              </a:rPr>
              <a:t>我就照现在这样跑出去,走在街上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25805" y="497840"/>
            <a:ext cx="7143115"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披散着头发,就这样.我们明天该做些什么? </a:t>
            </a:r>
          </a:p>
          <a:p>
            <a:r>
              <a:rPr lang="zh-CN" altLang="en-US" sz="2000">
                <a:latin typeface="宋体" panose="02010600030101010101" pitchFamily="2" charset="-122"/>
                <a:ea typeface="宋体" panose="02010600030101010101" pitchFamily="2" charset="-122"/>
              </a:rPr>
              <a:t>我们究竟该做些什么?” </a:t>
            </a:r>
          </a:p>
          <a:p>
            <a:r>
              <a:rPr lang="zh-CN" altLang="en-US" sz="2000">
                <a:latin typeface="宋体" panose="02010600030101010101" pitchFamily="2" charset="-122"/>
                <a:ea typeface="宋体" panose="02010600030101010101" pitchFamily="2" charset="-122"/>
              </a:rPr>
              <a:t>十点钟供开水. </a:t>
            </a:r>
          </a:p>
          <a:p>
            <a:r>
              <a:rPr lang="zh-CN" altLang="en-US" sz="2000">
                <a:latin typeface="宋体" panose="02010600030101010101" pitchFamily="2" charset="-122"/>
                <a:ea typeface="宋体" panose="02010600030101010101" pitchFamily="2" charset="-122"/>
              </a:rPr>
              <a:t>如果下雨,四点钟来挂不进雨的汽车. </a:t>
            </a:r>
          </a:p>
          <a:p>
            <a:r>
              <a:rPr lang="zh-CN" altLang="en-US" sz="2000">
                <a:latin typeface="宋体" panose="02010600030101010101" pitchFamily="2" charset="-122"/>
                <a:ea typeface="宋体" panose="02010600030101010101" pitchFamily="2" charset="-122"/>
              </a:rPr>
              <a:t>我们也要下一盘棋, </a:t>
            </a:r>
          </a:p>
          <a:p>
            <a:r>
              <a:rPr lang="zh-CN" altLang="en-US" sz="2000">
                <a:latin typeface="宋体" panose="02010600030101010101" pitchFamily="2" charset="-122"/>
                <a:ea typeface="宋体" panose="02010600030101010101" pitchFamily="2" charset="-122"/>
              </a:rPr>
              <a:t>按住不知安息的眼睛,等着那一下敲门的声音. </a:t>
            </a:r>
          </a:p>
          <a:p>
            <a:r>
              <a:rPr lang="zh-CN" altLang="en-US" sz="2000">
                <a:latin typeface="宋体" panose="02010600030101010101" pitchFamily="2" charset="-122"/>
                <a:ea typeface="宋体" panose="02010600030101010101" pitchFamily="2" charset="-122"/>
              </a:rPr>
              <a:t>丽儿的丈夫退伍的时候,我说——— </a:t>
            </a:r>
          </a:p>
          <a:p>
            <a:r>
              <a:rPr lang="zh-CN" altLang="en-US" sz="2000">
                <a:latin typeface="宋体" panose="02010600030101010101" pitchFamily="2" charset="-122"/>
                <a:ea typeface="宋体" panose="02010600030101010101" pitchFamily="2" charset="-122"/>
              </a:rPr>
              <a:t>我毫不含糊,我自己就对她说,</a:t>
            </a:r>
          </a:p>
          <a:p>
            <a:r>
              <a:rPr lang="zh-CN" altLang="en-US" sz="2000">
                <a:latin typeface="宋体" panose="02010600030101010101" pitchFamily="2" charset="-122"/>
                <a:ea typeface="宋体" panose="02010600030101010101" pitchFamily="2" charset="-122"/>
              </a:rPr>
              <a:t> 请快些,时间到了 </a:t>
            </a:r>
          </a:p>
          <a:p>
            <a:r>
              <a:rPr lang="zh-CN" altLang="en-US" sz="2000">
                <a:latin typeface="宋体" panose="02010600030101010101" pitchFamily="2" charset="-122"/>
                <a:ea typeface="宋体" panose="02010600030101010101" pitchFamily="2" charset="-122"/>
              </a:rPr>
              <a:t>埃尔伯特不久就要回来,你就打扮打扮吧.</a:t>
            </a:r>
          </a:p>
          <a:p>
            <a:r>
              <a:rPr lang="zh-CN" altLang="en-US" sz="2000">
                <a:latin typeface="宋体" panose="02010600030101010101" pitchFamily="2" charset="-122"/>
                <a:ea typeface="宋体" panose="02010600030101010101" pitchFamily="2" charset="-122"/>
              </a:rPr>
              <a:t> 他也要知道给你镶牙的钱 </a:t>
            </a:r>
          </a:p>
          <a:p>
            <a:r>
              <a:rPr lang="zh-CN" altLang="en-US" sz="2000">
                <a:latin typeface="宋体" panose="02010600030101010101" pitchFamily="2" charset="-122"/>
                <a:ea typeface="宋体" panose="02010600030101010101" pitchFamily="2" charset="-122"/>
              </a:rPr>
              <a:t>是怎么花的.他给的时候我也在.</a:t>
            </a:r>
          </a:p>
          <a:p>
            <a:r>
              <a:rPr lang="zh-CN" altLang="en-US" sz="2000">
                <a:latin typeface="宋体" panose="02010600030101010101" pitchFamily="2" charset="-122"/>
                <a:ea typeface="宋体" panose="02010600030101010101" pitchFamily="2" charset="-122"/>
              </a:rPr>
              <a:t> 把牙都拔了吧,丽儿,配一副好的,</a:t>
            </a:r>
          </a:p>
          <a:p>
            <a:r>
              <a:rPr lang="zh-CN" altLang="en-US" sz="2000">
                <a:latin typeface="宋体" panose="02010600030101010101" pitchFamily="2" charset="-122"/>
                <a:ea typeface="宋体" panose="02010600030101010101" pitchFamily="2" charset="-122"/>
              </a:rPr>
              <a:t> 他说,实在的,你那样子我真看不得. </a:t>
            </a:r>
          </a:p>
          <a:p>
            <a:r>
              <a:rPr lang="zh-CN" altLang="en-US" sz="2000">
                <a:latin typeface="宋体" panose="02010600030101010101" pitchFamily="2" charset="-122"/>
                <a:ea typeface="宋体" panose="02010600030101010101" pitchFamily="2" charset="-122"/>
              </a:rPr>
              <a:t>我也看不得,我说,替可怜的埃尔伯特想一想, </a:t>
            </a:r>
          </a:p>
          <a:p>
            <a:r>
              <a:rPr lang="zh-CN" altLang="en-US" sz="2000">
                <a:latin typeface="宋体" panose="02010600030101010101" pitchFamily="2" charset="-122"/>
                <a:ea typeface="宋体" panose="02010600030101010101" pitchFamily="2" charset="-122"/>
              </a:rPr>
              <a:t>他在军队里耽了四年,他想痛快痛快,</a:t>
            </a:r>
          </a:p>
          <a:p>
            <a:r>
              <a:rPr lang="zh-CN" altLang="en-US" sz="2000">
                <a:latin typeface="宋体" panose="02010600030101010101" pitchFamily="2" charset="-122"/>
                <a:ea typeface="宋体" panose="02010600030101010101" pitchFamily="2" charset="-122"/>
              </a:rPr>
              <a:t> 你不让他痛快,有的是别人,我说.</a:t>
            </a:r>
          </a:p>
          <a:p>
            <a:r>
              <a:rPr lang="zh-CN" altLang="en-US" sz="2000">
                <a:latin typeface="宋体" panose="02010600030101010101" pitchFamily="2" charset="-122"/>
                <a:ea typeface="宋体" panose="02010600030101010101" pitchFamily="2" charset="-122"/>
              </a:rPr>
              <a:t>啊,是吗,她说.就是这么回事.我说. </a:t>
            </a:r>
          </a:p>
          <a:p>
            <a:r>
              <a:rPr lang="zh-CN" altLang="en-US" sz="2000">
                <a:latin typeface="宋体" panose="02010600030101010101" pitchFamily="2" charset="-122"/>
                <a:ea typeface="宋体" panose="02010600030101010101" pitchFamily="2" charset="-122"/>
              </a:rPr>
              <a:t>那我就知道该感谢谁了,她说,向我瞪了一眼. </a:t>
            </a:r>
          </a:p>
          <a:p>
            <a:r>
              <a:rPr lang="zh-CN" altLang="en-US" sz="2000">
                <a:latin typeface="宋体" panose="02010600030101010101" pitchFamily="2" charset="-122"/>
                <a:ea typeface="宋体" panose="02010600030101010101" pitchFamily="2" charset="-122"/>
              </a:rPr>
              <a:t>请快些,时间到了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2345" y="755015"/>
            <a:ext cx="9879330" cy="4724400"/>
          </a:xfrm>
          <a:prstGeom prst="rect">
            <a:avLst/>
          </a:prstGeom>
          <a:noFill/>
        </p:spPr>
        <p:txBody>
          <a:bodyPr wrap="square" rtlCol="0">
            <a:spAutoFit/>
          </a:bodyPr>
          <a:lstStyle/>
          <a:p>
            <a:r>
              <a:rPr lang="zh-CN" altLang="en-US" sz="2400">
                <a:latin typeface="宋体" panose="02010600030101010101" pitchFamily="2" charset="-122"/>
                <a:ea typeface="宋体" panose="02010600030101010101" pitchFamily="2" charset="-122"/>
              </a:rPr>
              <a:t>３． 中华诗歌的鼎盛———唐代诗歌</a:t>
            </a:r>
            <a:r>
              <a:rPr lang="zh-CN" altLang="en-US" sz="2000">
                <a:latin typeface="宋体" panose="02010600030101010101" pitchFamily="2" charset="-122"/>
                <a:ea typeface="宋体" panose="02010600030101010101" pitchFamily="2" charset="-122"/>
              </a:rPr>
              <a:t> </a:t>
            </a:r>
          </a:p>
          <a:p>
            <a:r>
              <a:rPr lang="zh-CN" altLang="en-US" sz="2000">
                <a:latin typeface="宋体" panose="02010600030101010101" pitchFamily="2" charset="-122"/>
                <a:ea typeface="宋体" panose="02010600030101010101" pitchFamily="2" charset="-122"/>
              </a:rPr>
              <a:t>     诗歌发展到唐代,迎来了高度成熟的黄金时代.在唐代近３００年的时间里,留下了近５万首诗,独具风格的著名诗人有五六十个. </a:t>
            </a:r>
          </a:p>
          <a:p>
            <a:r>
              <a:rPr lang="zh-CN" altLang="en-US" sz="2000">
                <a:latin typeface="宋体" panose="02010600030101010101" pitchFamily="2" charset="-122"/>
                <a:ea typeface="宋体" panose="02010600030101010101" pitchFamily="2" charset="-122"/>
              </a:rPr>
              <a:t>    初唐四杰是唐诗开创时期的主要诗人,分别是王勃、杨炯、卢照邻、骆宾王.他们的诗虽 然因袭了齐梁风气,但诗歌题材在他们手中得以扩大,五言八句的律诗形式也由他们开始初 步定型. </a:t>
            </a:r>
          </a:p>
          <a:p>
            <a:r>
              <a:rPr lang="zh-CN" altLang="en-US" sz="2000">
                <a:latin typeface="宋体" panose="02010600030101010101" pitchFamily="2" charset="-122"/>
                <a:ea typeface="宋体" panose="02010600030101010101" pitchFamily="2" charset="-122"/>
              </a:rPr>
              <a:t>    “四杰”之后,陈子昂明确提出反对齐梁诗风,提倡“汉魏风骨”.«感遇诗»三十八首,是他具有鲜明革新精神的代表之作.</a:t>
            </a:r>
          </a:p>
          <a:p>
            <a:r>
              <a:rPr lang="zh-CN" altLang="en-US" sz="2000">
                <a:latin typeface="宋体" panose="02010600030101010101" pitchFamily="2" charset="-122"/>
                <a:ea typeface="宋体" panose="02010600030101010101" pitchFamily="2" charset="-122"/>
              </a:rPr>
              <a:t>     盛唐时期是诗歌创作的顶峰.这个时期除出现了李白、杜甫两个伟大诗人外,还有很多成就显著的诗人.他们大致可分为两类:一类是以孟浩然和王维为代表的山水田园诗诗人; 另一类是边塞诗人,其中高适和岑参取得的成就最高,王昌龄、李颀、王之焕也是边塞诗人中 的佼佼者.王昌龄的边塞诗大部分用乐府旧题抒写战士思念家乡、立功求胜的心情,他的 «从军行»«出塞»历来被推为边塞诗的名作.李颀的边塞诗数量不多,成就却很突出,«古意» «古从军行»是他的代表作.王之焕是年辈较老的边塞诗人,一首«凉州词»写尽了远征人思 家的哀怨,另一首«登鹤雀楼»诗意高远,富于启示性.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08405" y="452120"/>
            <a:ext cx="10075545" cy="61874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你不愿意,那就听便吧,我说. </a:t>
            </a:r>
          </a:p>
          <a:p>
            <a:r>
              <a:rPr lang="zh-CN" altLang="en-US" sz="2000">
                <a:latin typeface="宋体" panose="02010600030101010101" pitchFamily="2" charset="-122"/>
                <a:ea typeface="宋体" panose="02010600030101010101" pitchFamily="2" charset="-122"/>
              </a:rPr>
              <a:t>你没有可挑的,人家还能挑挑拣拣呢.</a:t>
            </a:r>
          </a:p>
          <a:p>
            <a:r>
              <a:rPr lang="zh-CN" altLang="en-US" sz="2000">
                <a:latin typeface="宋体" panose="02010600030101010101" pitchFamily="2" charset="-122"/>
                <a:ea typeface="宋体" panose="02010600030101010101" pitchFamily="2" charset="-122"/>
              </a:rPr>
              <a:t>要是埃尔伯特跑掉了,可别怪我没说. </a:t>
            </a:r>
          </a:p>
          <a:p>
            <a:r>
              <a:rPr lang="zh-CN" altLang="en-US" sz="2000">
                <a:latin typeface="宋体" panose="02010600030101010101" pitchFamily="2" charset="-122"/>
                <a:ea typeface="宋体" panose="02010600030101010101" pitchFamily="2" charset="-122"/>
              </a:rPr>
              <a:t>你真不害臊,我说,看上去这么老相.</a:t>
            </a:r>
          </a:p>
          <a:p>
            <a:r>
              <a:rPr lang="zh-CN" altLang="en-US" sz="2000">
                <a:latin typeface="宋体" panose="02010600030101010101" pitchFamily="2" charset="-122"/>
                <a:ea typeface="宋体" panose="02010600030101010101" pitchFamily="2" charset="-122"/>
              </a:rPr>
              <a:t>她还只三十一.) </a:t>
            </a:r>
          </a:p>
          <a:p>
            <a:r>
              <a:rPr lang="zh-CN" altLang="en-US" sz="2000">
                <a:latin typeface="宋体" panose="02010600030101010101" pitchFamily="2" charset="-122"/>
                <a:ea typeface="宋体" panose="02010600030101010101" pitchFamily="2" charset="-122"/>
              </a:rPr>
              <a:t>没办法,她说,把脸拉得长长的,</a:t>
            </a:r>
          </a:p>
          <a:p>
            <a:r>
              <a:rPr lang="zh-CN" altLang="en-US" sz="2000">
                <a:latin typeface="宋体" panose="02010600030101010101" pitchFamily="2" charset="-122"/>
                <a:ea typeface="宋体" panose="02010600030101010101" pitchFamily="2" charset="-122"/>
              </a:rPr>
              <a:t>是我吃的那药片,为打胎,她说.</a:t>
            </a:r>
          </a:p>
          <a:p>
            <a:r>
              <a:rPr lang="zh-CN" altLang="en-US" sz="2000">
                <a:latin typeface="宋体" panose="02010600030101010101" pitchFamily="2" charset="-122"/>
                <a:ea typeface="宋体" panose="02010600030101010101" pitchFamily="2" charset="-122"/>
              </a:rPr>
              <a:t>她已经有了五个.小乔治差点送了她的命.) </a:t>
            </a:r>
          </a:p>
          <a:p>
            <a:r>
              <a:rPr lang="zh-CN" altLang="en-US" sz="2000">
                <a:latin typeface="宋体" panose="02010600030101010101" pitchFamily="2" charset="-122"/>
                <a:ea typeface="宋体" panose="02010600030101010101" pitchFamily="2" charset="-122"/>
              </a:rPr>
              <a:t>药店老板说不要紧,可我再也不比从前了.</a:t>
            </a:r>
          </a:p>
          <a:p>
            <a:r>
              <a:rPr lang="zh-CN" altLang="en-US" sz="2000">
                <a:latin typeface="宋体" panose="02010600030101010101" pitchFamily="2" charset="-122"/>
                <a:ea typeface="宋体" panose="02010600030101010101" pitchFamily="2" charset="-122"/>
              </a:rPr>
              <a:t>你真是个傻瓜,我说. </a:t>
            </a:r>
          </a:p>
          <a:p>
            <a:r>
              <a:rPr lang="zh-CN" altLang="en-US" sz="2000">
                <a:latin typeface="宋体" panose="02010600030101010101" pitchFamily="2" charset="-122"/>
                <a:ea typeface="宋体" panose="02010600030101010101" pitchFamily="2" charset="-122"/>
              </a:rPr>
              <a:t>得了,埃尔伯特总是缠着你,结果就是如此,我说, </a:t>
            </a:r>
          </a:p>
          <a:p>
            <a:r>
              <a:rPr lang="zh-CN" altLang="en-US" sz="2000">
                <a:latin typeface="宋体" panose="02010600030101010101" pitchFamily="2" charset="-122"/>
                <a:ea typeface="宋体" panose="02010600030101010101" pitchFamily="2" charset="-122"/>
              </a:rPr>
              <a:t>不要孩子你干吗结婚? </a:t>
            </a:r>
          </a:p>
          <a:p>
            <a:r>
              <a:rPr lang="zh-CN" altLang="en-US" sz="2000">
                <a:latin typeface="宋体" panose="02010600030101010101" pitchFamily="2" charset="-122"/>
                <a:ea typeface="宋体" panose="02010600030101010101" pitchFamily="2" charset="-122"/>
              </a:rPr>
              <a:t>请快些,时间到了 </a:t>
            </a:r>
          </a:p>
          <a:p>
            <a:r>
              <a:rPr lang="zh-CN" altLang="en-US" sz="2000">
                <a:latin typeface="宋体" panose="02010600030101010101" pitchFamily="2" charset="-122"/>
                <a:ea typeface="宋体" panose="02010600030101010101" pitchFamily="2" charset="-122"/>
              </a:rPr>
              <a:t>说起来了,那天星期天埃尔伯特在家,他们吃滚烫的烧火腿, 他们叫我去吃饭,叫我乘热吃——— </a:t>
            </a:r>
          </a:p>
          <a:p>
            <a:r>
              <a:rPr lang="zh-CN" altLang="en-US" sz="2000">
                <a:latin typeface="宋体" panose="02010600030101010101" pitchFamily="2" charset="-122"/>
                <a:ea typeface="宋体" panose="02010600030101010101" pitchFamily="2" charset="-122"/>
              </a:rPr>
              <a:t>请快些,时间到了</a:t>
            </a:r>
          </a:p>
          <a:p>
            <a:r>
              <a:rPr lang="zh-CN" altLang="en-US" sz="2000">
                <a:latin typeface="宋体" panose="02010600030101010101" pitchFamily="2" charset="-122"/>
                <a:ea typeface="宋体" panose="02010600030101010101" pitchFamily="2" charset="-122"/>
              </a:rPr>
              <a:t>请快些,时间到了 </a:t>
            </a:r>
          </a:p>
          <a:p>
            <a:r>
              <a:rPr lang="zh-CN" altLang="en-US" sz="2000">
                <a:latin typeface="宋体" panose="02010600030101010101" pitchFamily="2" charset="-122"/>
                <a:ea typeface="宋体" panose="02010600030101010101" pitchFamily="2" charset="-122"/>
              </a:rPr>
              <a:t>明儿见,毕尔.明儿见,璐.明儿见,梅.明儿见.</a:t>
            </a:r>
          </a:p>
          <a:p>
            <a:r>
              <a:rPr lang="zh-CN" altLang="en-US" sz="2000">
                <a:latin typeface="宋体" panose="02010600030101010101" pitchFamily="2" charset="-122"/>
                <a:ea typeface="宋体" panose="02010600030101010101" pitchFamily="2" charset="-122"/>
              </a:rPr>
              <a:t>再见.明儿见,明儿见.</a:t>
            </a:r>
          </a:p>
          <a:p>
            <a:r>
              <a:rPr lang="zh-CN" altLang="en-US" sz="2000">
                <a:latin typeface="宋体" panose="02010600030101010101" pitchFamily="2" charset="-122"/>
                <a:ea typeface="宋体" panose="02010600030101010101" pitchFamily="2" charset="-122"/>
              </a:rPr>
              <a:t>明天见,太太们,明天见,可爱的太太们,明天见,明天见.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50340" y="1132205"/>
            <a:ext cx="9954895" cy="22250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１]发表于１９２２年的长诗«荒原»是现代英美诗歌的里程碑,是象征主义文学中最有代表性的作品,是艾略特的成名作和影响最深远的作品. </a:t>
            </a:r>
          </a:p>
          <a:p>
            <a:r>
              <a:rPr lang="zh-CN" altLang="en-US" sz="2000">
                <a:latin typeface="宋体" panose="02010600030101010101" pitchFamily="2" charset="-122"/>
                <a:ea typeface="宋体" panose="02010600030101010101" pitchFamily="2" charset="-122"/>
              </a:rPr>
              <a:t>    [ ２]T． S． 艾略特,美国诗人、评论家、剧作家、现代西方开一代诗风的先驱, １９４８年 因“革新现代诗,功绩卓著的先驱”,获诺贝尔文学奖.有诗集«普鲁弗洛克及其他观察 到的事物»«诗选»«四个四重奏»等,代表作是长诗«荒原».</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02995" y="739775"/>
            <a:ext cx="10165715" cy="4053840"/>
          </a:xfrm>
          <a:prstGeom prst="rect">
            <a:avLst/>
          </a:prstGeom>
          <a:noFill/>
        </p:spPr>
        <p:txBody>
          <a:bodyPr wrap="square" rtlCol="0">
            <a:spAutoFit/>
          </a:bodyPr>
          <a:lstStyle/>
          <a:p>
            <a:r>
              <a:rPr lang="zh-CN" altLang="en-US" sz="2000">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«荒原»作为现代诗歌的经典之作,是一部“恐怖世纪的恐怖之诗”.荒原意识就是危机 意识、超越意识、拯救意识,荒原之死就是再生之死,涅槃之死.危机意识与拯救意识的重要 代码是“水”与“火”的意象.“水”在前四章象征着情欲泛滥、人欲横流及其整个文化危机与 死亡,第五章里的水则是生命之水,是拯救再生的圣灵.“火”的意象是对“水”的意象的补充 和强调.«荒原»展示了战后西方文明的危机和传统价值观念的失落,反映了整整一代人理 想的幻灭和绝望.“荒原”一词已超出文学的范围,成为西方现代文明的象征.长诗开头的 引言揭示了主题:“是的,我自己亲眼看见古希腊的西比尔吊在一个笼子里.孩子们问她:西 比尔,你要什么的时候,她回答说:我要死.” </a:t>
            </a:r>
          </a:p>
          <a:p>
            <a:r>
              <a:rPr lang="zh-CN" altLang="en-US" sz="2000">
                <a:latin typeface="宋体" panose="02010600030101010101" pitchFamily="2" charset="-122"/>
                <a:ea typeface="宋体" panose="02010600030101010101" pitchFamily="2" charset="-122"/>
              </a:rPr>
              <a:t>    就艺术表达上来说,广泛地运用了内心独白、自由联想;采取神话色彩的框架结构,戏剧 化的场景;追求情感的场面化和具体化,即“客观对应物”效果;大量运用典故,对历史与现实 的深刻透视.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2190" y="664210"/>
            <a:ext cx="9999980" cy="2834640"/>
          </a:xfrm>
          <a:prstGeom prst="rect">
            <a:avLst/>
          </a:prstGeom>
          <a:noFill/>
        </p:spPr>
        <p:txBody>
          <a:bodyPr wrap="square" rtlCol="0">
            <a:spAutoFit/>
          </a:bodyPr>
          <a:lstStyle/>
          <a:p>
            <a:r>
              <a:rPr lang="en-US" altLang="zh-CN" sz="2000"/>
              <a:t>          </a:t>
            </a:r>
            <a:r>
              <a:rPr lang="zh-CN" altLang="en-US" sz="2000">
                <a:latin typeface="宋体" panose="02010600030101010101" pitchFamily="2" charset="-122"/>
                <a:ea typeface="宋体" panose="02010600030101010101" pitchFamily="2" charset="-122"/>
              </a:rPr>
              <a:t>中唐诗歌是盛唐诗歌的延续.这时期的作品以表现社会动荡、人民痛苦为主流.白居 易是中唐时期最杰出的现实主义诗人.他继承并发展了«诗经»和汉乐府的现实主义传统, 从文学理论上和创作上掀起了一个现实主义诗歌的高潮,即新乐府运动.元稹、张籍、王建 都是这一运动中的重要诗人.元稹的主要作品是«乐府古题»十九首和«新乐府»十二首.无 论从内容还从形式来说,元稹的诗都非常接近白居易的诗,语言通俗易懂是他们共同的特 色,这是源于他们文学观点的一致.张籍和王建虽无明确的文学主张,但他们以丰富的创作 成为新乐府运动的中坚.同情农民疾苦是张籍乐府诗的主题,以«野老歌»最为著名.风格 与上述几人十分相近的李绅,诗作虽不多,但«悯农»诗二首却为他赢得了广泛的读者.</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16201</Words>
  <Application>Microsoft Office PowerPoint</Application>
  <PresentationFormat>自定义</PresentationFormat>
  <Paragraphs>809</Paragraphs>
  <Slides>82</Slides>
  <Notes>2</Notes>
  <HiddenSlides>0</HiddenSlides>
  <MMClips>0</MMClips>
  <ScaleCrop>false</ScaleCrop>
  <HeadingPairs>
    <vt:vector size="4" baseType="variant">
      <vt:variant>
        <vt:lpstr>主题</vt:lpstr>
      </vt:variant>
      <vt:variant>
        <vt:i4>3</vt:i4>
      </vt:variant>
      <vt:variant>
        <vt:lpstr>幻灯片标题</vt:lpstr>
      </vt:variant>
      <vt:variant>
        <vt:i4>82</vt:i4>
      </vt:variant>
    </vt:vector>
  </HeadingPairs>
  <TitlesOfParts>
    <vt:vector size="85" baseType="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2017-08-31T07:58:18Z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