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Lst>
  <p:notesMasterIdLst>
    <p:notesMasterId r:id="rId76"/>
  </p:notesMasterIdLst>
  <p:handoutMasterIdLst>
    <p:handoutMasterId r:id="rId77"/>
  </p:handoutMasterIdLst>
  <p:sldIdLst>
    <p:sldId id="264" r:id="rId4"/>
    <p:sldId id="820" r:id="rId5"/>
    <p:sldId id="625" r:id="rId6"/>
    <p:sldId id="626" r:id="rId7"/>
    <p:sldId id="627" r:id="rId8"/>
    <p:sldId id="628" r:id="rId9"/>
    <p:sldId id="629" r:id="rId10"/>
    <p:sldId id="630" r:id="rId11"/>
    <p:sldId id="631" r:id="rId12"/>
    <p:sldId id="632" r:id="rId13"/>
    <p:sldId id="633" r:id="rId14"/>
    <p:sldId id="634" r:id="rId15"/>
    <p:sldId id="635" r:id="rId16"/>
    <p:sldId id="636" r:id="rId17"/>
    <p:sldId id="637" r:id="rId18"/>
    <p:sldId id="638" r:id="rId19"/>
    <p:sldId id="639" r:id="rId20"/>
    <p:sldId id="640" r:id="rId21"/>
    <p:sldId id="641" r:id="rId22"/>
    <p:sldId id="642" r:id="rId23"/>
    <p:sldId id="643" r:id="rId24"/>
    <p:sldId id="644" r:id="rId25"/>
    <p:sldId id="645" r:id="rId26"/>
    <p:sldId id="646" r:id="rId27"/>
    <p:sldId id="647" r:id="rId28"/>
    <p:sldId id="648" r:id="rId29"/>
    <p:sldId id="649" r:id="rId30"/>
    <p:sldId id="650" r:id="rId31"/>
    <p:sldId id="651" r:id="rId32"/>
    <p:sldId id="652" r:id="rId33"/>
    <p:sldId id="653" r:id="rId34"/>
    <p:sldId id="654" r:id="rId35"/>
    <p:sldId id="655" r:id="rId36"/>
    <p:sldId id="656" r:id="rId37"/>
    <p:sldId id="657" r:id="rId38"/>
    <p:sldId id="658" r:id="rId39"/>
    <p:sldId id="659" r:id="rId40"/>
    <p:sldId id="660" r:id="rId41"/>
    <p:sldId id="661" r:id="rId42"/>
    <p:sldId id="662" r:id="rId43"/>
    <p:sldId id="663" r:id="rId44"/>
    <p:sldId id="664" r:id="rId45"/>
    <p:sldId id="665" r:id="rId46"/>
    <p:sldId id="666" r:id="rId47"/>
    <p:sldId id="667" r:id="rId48"/>
    <p:sldId id="668" r:id="rId49"/>
    <p:sldId id="669" r:id="rId50"/>
    <p:sldId id="670" r:id="rId51"/>
    <p:sldId id="671" r:id="rId52"/>
    <p:sldId id="672" r:id="rId53"/>
    <p:sldId id="673" r:id="rId54"/>
    <p:sldId id="674" r:id="rId55"/>
    <p:sldId id="675" r:id="rId56"/>
    <p:sldId id="676" r:id="rId57"/>
    <p:sldId id="677" r:id="rId58"/>
    <p:sldId id="678" r:id="rId59"/>
    <p:sldId id="679" r:id="rId60"/>
    <p:sldId id="680" r:id="rId61"/>
    <p:sldId id="681" r:id="rId62"/>
    <p:sldId id="682" r:id="rId63"/>
    <p:sldId id="683" r:id="rId64"/>
    <p:sldId id="684" r:id="rId65"/>
    <p:sldId id="685" r:id="rId66"/>
    <p:sldId id="686" r:id="rId67"/>
    <p:sldId id="687" r:id="rId68"/>
    <p:sldId id="688" r:id="rId69"/>
    <p:sldId id="689" r:id="rId70"/>
    <p:sldId id="690" r:id="rId71"/>
    <p:sldId id="691" r:id="rId72"/>
    <p:sldId id="692" r:id="rId73"/>
    <p:sldId id="693" r:id="rId74"/>
    <p:sldId id="694" r:id="rId7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nter" initials="i"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EDEDE"/>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1" autoAdjust="0"/>
    <p:restoredTop sz="94901" autoAdjust="0"/>
  </p:normalViewPr>
  <p:slideViewPr>
    <p:cSldViewPr snapToGrid="0">
      <p:cViewPr varScale="1">
        <p:scale>
          <a:sx n="85" d="100"/>
          <a:sy n="85" d="100"/>
        </p:scale>
        <p:origin x="-246"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notesMaster" Target="notesMasters/notesMaster1.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presProps" Target="presProps.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2017/8/31/Thursday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3791972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4F1DF5-F8B1-4175-AFC3-28092C175FDA}" type="datetimeFigureOut">
              <a:rPr lang="zh-CN" altLang="en-US" smtClean="0"/>
              <a:t>2017/8/31/Thursday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AD78A7-3510-4D76-B8D2-8C946BA44A28}" type="slidenum">
              <a:rPr lang="zh-CN" altLang="en-US" smtClean="0"/>
              <a:t>‹#›</a:t>
            </a:fld>
            <a:endParaRPr lang="zh-CN" altLang="en-US"/>
          </a:p>
        </p:txBody>
      </p:sp>
    </p:spTree>
    <p:extLst>
      <p:ext uri="{BB962C8B-B14F-4D97-AF65-F5344CB8AC3E}">
        <p14:creationId xmlns:p14="http://schemas.microsoft.com/office/powerpoint/2010/main" val="3122865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p:sp>
      <p:sp>
        <p:nvSpPr>
          <p:cNvPr id="36867" name="备注占位符 2"/>
          <p:cNvSpPr>
            <a:spLocks noGrp="1"/>
          </p:cNvSpPr>
          <p:nvPr>
            <p:ph type="body" idx="1"/>
          </p:nvPr>
        </p:nvSpPr>
        <p:spPr/>
        <p:txBody>
          <a:bodyPr wrap="square" lIns="91440" tIns="45720" rIns="91440" bIns="45720" anchor="t"/>
          <a:lstStyle/>
          <a:p>
            <a:pPr lvl="0" eaLnBrk="1" hangingPunct="1">
              <a:spcBef>
                <a:spcPct val="0"/>
              </a:spcBef>
            </a:pPr>
            <a:r>
              <a:rPr lang="zh-CN" altLang="en-US" dirty="0"/>
              <a:t>特殊字体：方正黄草简体，汉仪星宇体简（小诗）</a:t>
            </a:r>
          </a:p>
        </p:txBody>
      </p:sp>
      <p:sp>
        <p:nvSpPr>
          <p:cNvPr id="36868" name="灯片编号占位符 3"/>
          <p:cNvSpPr txBox="1">
            <a:spLocks noGrp="1"/>
          </p:cNvSpPr>
          <p:nvPr/>
        </p:nvSpPr>
        <p:spPr>
          <a:xfrm>
            <a:off x="3884613" y="8685213"/>
            <a:ext cx="2971800" cy="458787"/>
          </a:xfrm>
          <a:prstGeom prst="rect">
            <a:avLst/>
          </a:prstGeom>
          <a:noFill/>
          <a:ln w="9525">
            <a:noFill/>
          </a:ln>
        </p:spPr>
        <p:txBody>
          <a:bodyPr anchor="b"/>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rPr>
              <a:t>2</a:t>
            </a:fld>
            <a:endParaRPr kumimoji="0" lang="zh-CN" altLang="en-US" sz="1200" b="0" i="0" u="none" strike="noStrike" kern="120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986B8E4-3DF0-4535-9261-A5BC2FB337EC}" type="datetimeFigureOut">
              <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rPr>
              <a:t>2017/8/31/Thursday</a:t>
            </a:fld>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1.jpe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B249BF-E419-4407-B035-7CBBAE1781B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zh-CN" dirty="0"/>
              <a:t>单击此处编辑母版标题样式</a:t>
            </a:r>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a:lstStyle/>
          <a:p>
            <a:pPr lvl="0"/>
            <a:r>
              <a:rPr lang="zh-CN" altLang="zh-CN" dirty="0"/>
              <a:t>单击此处编辑母版文本样式</a:t>
            </a:r>
          </a:p>
          <a:p>
            <a:pPr lvl="1"/>
            <a:r>
              <a:rPr lang="zh-CN" altLang="zh-CN" dirty="0"/>
              <a:t>第二级</a:t>
            </a:r>
          </a:p>
          <a:p>
            <a:pPr lvl="2"/>
            <a:r>
              <a:rPr lang="zh-CN" altLang="zh-CN" dirty="0"/>
              <a:t>第三级</a:t>
            </a:r>
          </a:p>
          <a:p>
            <a:pPr lvl="3"/>
            <a:r>
              <a:rPr lang="zh-CN" altLang="zh-CN" dirty="0"/>
              <a:t>第四级</a:t>
            </a:r>
          </a:p>
          <a:p>
            <a:pPr lvl="4"/>
            <a:r>
              <a:rPr lang="zh-CN" altLang="zh-CN" dirty="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defRPr sz="12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986B8E4-3DF0-4535-9261-A5BC2FB337EC}" type="datetimeFigureOut">
              <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rPr>
              <a:t>2017/8/31/Thursday</a:t>
            </a:fld>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fontAlgn="base">
        <a:lnSpc>
          <a:spcPct val="90000"/>
        </a:lnSpc>
        <a:spcBef>
          <a:spcPct val="0"/>
        </a:spcBef>
        <a:spcAft>
          <a:spcPct val="0"/>
        </a:spcAft>
        <a:defRPr sz="44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5" name="组合 29"/>
          <p:cNvGrpSpPr/>
          <p:nvPr/>
        </p:nvGrpSpPr>
        <p:grpSpPr>
          <a:xfrm>
            <a:off x="10018713" y="0"/>
            <a:ext cx="971550" cy="1828800"/>
            <a:chOff x="0" y="0"/>
            <a:chExt cx="971550" cy="1828800"/>
          </a:xfrm>
        </p:grpSpPr>
        <p:sp>
          <p:nvSpPr>
            <p:cNvPr id="18456" name="矩形 30"/>
            <p:cNvSpPr/>
            <p:nvPr/>
          </p:nvSpPr>
          <p:spPr>
            <a:xfrm>
              <a:off x="0" y="0"/>
              <a:ext cx="971550" cy="1828800"/>
            </a:xfrm>
            <a:prstGeom prst="rect">
              <a:avLst/>
            </a:prstGeom>
            <a:solidFill>
              <a:srgbClr val="2F2F2F"/>
            </a:solidFill>
            <a:ln w="9525">
              <a:noFill/>
            </a:ln>
          </p:spPr>
          <p:txBody>
            <a:bodyPr anchor="ct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sp>
          <p:nvSpPr>
            <p:cNvPr id="18457" name="文本框 31"/>
            <p:cNvSpPr txBox="1"/>
            <p:nvPr/>
          </p:nvSpPr>
          <p:spPr>
            <a:xfrm>
              <a:off x="0" y="382250"/>
              <a:ext cx="720254" cy="1446550"/>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400" b="0" i="0" u="none" strike="noStrike" kern="1200" cap="none" spc="0" normalizeH="0" baseline="0" noProof="0" dirty="0">
                  <a:ln>
                    <a:noFill/>
                  </a:ln>
                  <a:solidFill>
                    <a:srgbClr val="FFFFFF"/>
                  </a:solidFill>
                  <a:effectLst/>
                  <a:uLnTx/>
                  <a:uFillTx/>
                  <a:latin typeface="华文行楷" panose="02010800040101010101" pitchFamily="2" charset="-122"/>
                  <a:ea typeface="华文行楷" panose="02010800040101010101" pitchFamily="2" charset="-122"/>
                  <a:cs typeface="+mn-cs"/>
                </a:rPr>
                <a:t>目录</a:t>
              </a:r>
            </a:p>
          </p:txBody>
        </p:sp>
      </p:grpSp>
      <p:grpSp>
        <p:nvGrpSpPr>
          <p:cNvPr id="4" name="组合 3"/>
          <p:cNvGrpSpPr/>
          <p:nvPr/>
        </p:nvGrpSpPr>
        <p:grpSpPr>
          <a:xfrm>
            <a:off x="1457301" y="2953002"/>
            <a:ext cx="4941825" cy="2934514"/>
            <a:chOff x="958545" y="756060"/>
            <a:chExt cx="4941825" cy="2934514"/>
          </a:xfrm>
        </p:grpSpPr>
        <p:grpSp>
          <p:nvGrpSpPr>
            <p:cNvPr id="44" name="组合 32"/>
            <p:cNvGrpSpPr/>
            <p:nvPr/>
          </p:nvGrpSpPr>
          <p:grpSpPr>
            <a:xfrm>
              <a:off x="960526" y="1561600"/>
              <a:ext cx="4925994" cy="707886"/>
              <a:chOff x="18976" y="17941"/>
              <a:chExt cx="3935555" cy="597455"/>
            </a:xfrm>
          </p:grpSpPr>
          <p:sp>
            <p:nvSpPr>
              <p:cNvPr id="45"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二</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小说</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46"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47" name="组合 32"/>
            <p:cNvGrpSpPr/>
            <p:nvPr/>
          </p:nvGrpSpPr>
          <p:grpSpPr>
            <a:xfrm>
              <a:off x="974376" y="756060"/>
              <a:ext cx="4925994" cy="791757"/>
              <a:chOff x="18976" y="17941"/>
              <a:chExt cx="3935555" cy="668242"/>
            </a:xfrm>
          </p:grpSpPr>
          <p:sp>
            <p:nvSpPr>
              <p:cNvPr id="48" name="TextBox 2">
                <a:hlinkClick r:id="rId3" action="ppaction://hlinksldjump"/>
              </p:cNvPr>
              <p:cNvSpPr txBox="1"/>
              <p:nvPr/>
            </p:nvSpPr>
            <p:spPr>
              <a:xfrm>
                <a:off x="973151" y="17941"/>
                <a:ext cx="2981380" cy="668242"/>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一</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散文</a:t>
                </a:r>
                <a:endParaRPr lang="zh-CN" altLang="en-US" sz="4000" b="1" dirty="0">
                  <a:solidFill>
                    <a:srgbClr val="000000"/>
                  </a:solidFill>
                  <a:latin typeface="楷体" panose="02010609060101010101" pitchFamily="1" charset="-122"/>
                  <a:ea typeface="楷体" panose="02010609060101010101" pitchFamily="1" charset="-122"/>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49"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50" name="组合 32"/>
            <p:cNvGrpSpPr/>
            <p:nvPr/>
          </p:nvGrpSpPr>
          <p:grpSpPr>
            <a:xfrm>
              <a:off x="958545" y="2248395"/>
              <a:ext cx="4925994" cy="707886"/>
              <a:chOff x="18976" y="17941"/>
              <a:chExt cx="3935555" cy="597455"/>
            </a:xfrm>
          </p:grpSpPr>
          <p:sp>
            <p:nvSpPr>
              <p:cNvPr id="51"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三</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诗歌</a:t>
                </a:r>
                <a:endParaRPr lang="zh-CN" altLang="en-US" sz="4000" b="1" dirty="0">
                  <a:solidFill>
                    <a:srgbClr val="000000"/>
                  </a:solidFill>
                  <a:latin typeface="楷体" panose="02010609060101010101" pitchFamily="1" charset="-122"/>
                  <a:ea typeface="楷体" panose="02010609060101010101" pitchFamily="1" charset="-122"/>
                </a:endParaRPr>
              </a:p>
            </p:txBody>
          </p:sp>
          <p:pic>
            <p:nvPicPr>
              <p:cNvPr id="52"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53" name="组合 32"/>
            <p:cNvGrpSpPr/>
            <p:nvPr/>
          </p:nvGrpSpPr>
          <p:grpSpPr>
            <a:xfrm>
              <a:off x="968440" y="2982688"/>
              <a:ext cx="4925994" cy="707886"/>
              <a:chOff x="18976" y="17941"/>
              <a:chExt cx="3935555" cy="597455"/>
            </a:xfrm>
          </p:grpSpPr>
          <p:sp>
            <p:nvSpPr>
              <p:cNvPr id="54" name="TextBox 2">
                <a:hlinkClick r:id="rId3" action="ppaction://hlinksldjump"/>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四</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戏剧</a:t>
                </a:r>
                <a:endParaRPr lang="zh-CN" altLang="en-US" sz="4000" b="1" dirty="0">
                  <a:solidFill>
                    <a:srgbClr val="000000"/>
                  </a:solidFill>
                  <a:latin typeface="楷体" panose="02010609060101010101" pitchFamily="1" charset="-122"/>
                  <a:ea typeface="楷体" panose="02010609060101010101" pitchFamily="1" charset="-122"/>
                </a:endParaRPr>
              </a:p>
            </p:txBody>
          </p:sp>
          <p:pic>
            <p:nvPicPr>
              <p:cNvPr id="55"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grpSp>
        <p:nvGrpSpPr>
          <p:cNvPr id="59" name="组合 58"/>
          <p:cNvGrpSpPr/>
          <p:nvPr/>
        </p:nvGrpSpPr>
        <p:grpSpPr>
          <a:xfrm>
            <a:off x="5255425" y="2952528"/>
            <a:ext cx="4925994" cy="1543906"/>
            <a:chOff x="960526" y="725580"/>
            <a:chExt cx="4925994" cy="1543906"/>
          </a:xfrm>
        </p:grpSpPr>
        <p:grpSp>
          <p:nvGrpSpPr>
            <p:cNvPr id="60" name="组合 32"/>
            <p:cNvGrpSpPr/>
            <p:nvPr/>
          </p:nvGrpSpPr>
          <p:grpSpPr>
            <a:xfrm>
              <a:off x="960526" y="1561600"/>
              <a:ext cx="4925994" cy="707886"/>
              <a:chOff x="18976" y="17941"/>
              <a:chExt cx="3935555" cy="597455"/>
            </a:xfrm>
          </p:grpSpPr>
          <p:sp>
            <p:nvSpPr>
              <p:cNvPr id="70"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六</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应用</a:t>
                </a:r>
                <a:r>
                  <a:rPr lang="zh-CN" altLang="en-US" sz="4000" b="1" dirty="0">
                    <a:solidFill>
                      <a:srgbClr val="000000"/>
                    </a:solidFill>
                    <a:latin typeface="楷体" panose="02010609060101010101" pitchFamily="1" charset="-122"/>
                    <a:ea typeface="楷体" panose="02010609060101010101" pitchFamily="1" charset="-122"/>
                  </a:rPr>
                  <a:t>写作</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71"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61" name="组合 32"/>
            <p:cNvGrpSpPr/>
            <p:nvPr/>
          </p:nvGrpSpPr>
          <p:grpSpPr>
            <a:xfrm>
              <a:off x="974376" y="725580"/>
              <a:ext cx="4481195" cy="701040"/>
              <a:chOff x="18976" y="-7784"/>
              <a:chExt cx="3580189" cy="591677"/>
            </a:xfrm>
          </p:grpSpPr>
          <p:sp>
            <p:nvSpPr>
              <p:cNvPr id="68" name="TextBox 2">
                <a:hlinkClick r:id="" action="ppaction://noaction"/>
              </p:cNvPr>
              <p:cNvSpPr txBox="1"/>
              <p:nvPr/>
            </p:nvSpPr>
            <p:spPr>
              <a:xfrm>
                <a:off x="962092" y="-7784"/>
                <a:ext cx="2637073" cy="591677"/>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五</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语言</a:t>
                </a:r>
                <a:r>
                  <a:rPr lang="zh-CN" altLang="en-US" sz="4000" b="1" dirty="0">
                    <a:solidFill>
                      <a:srgbClr val="000000"/>
                    </a:solidFill>
                    <a:latin typeface="楷体" panose="02010609060101010101" pitchFamily="1" charset="-122"/>
                    <a:ea typeface="楷体" panose="02010609060101010101" pitchFamily="1" charset="-122"/>
                  </a:rPr>
                  <a:t>运用</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69"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sp>
        <p:nvSpPr>
          <p:cNvPr id="5" name="文本框 4"/>
          <p:cNvSpPr txBox="1"/>
          <p:nvPr/>
        </p:nvSpPr>
        <p:spPr>
          <a:xfrm>
            <a:off x="1607822" y="866897"/>
            <a:ext cx="2967479" cy="1477328"/>
          </a:xfrm>
          <a:prstGeom prst="rect">
            <a:avLst/>
          </a:prstGeom>
          <a:noFill/>
        </p:spPr>
        <p:txBody>
          <a:bodyPr wrap="none" rtlCol="0">
            <a:spAutoFit/>
          </a:bodyPr>
          <a:lstStyle/>
          <a:p>
            <a:pPr algn="ctr"/>
            <a:r>
              <a:rPr lang="zh-CN" altLang="en-US" sz="3600" b="1" dirty="0" smtClean="0">
                <a:latin typeface="楷体" panose="02010609060101010101" pitchFamily="1" charset="-122"/>
                <a:ea typeface="楷体" panose="02010609060101010101" pitchFamily="1" charset="-122"/>
              </a:rPr>
              <a:t> 第一部分</a:t>
            </a:r>
            <a:endParaRPr lang="en-US" altLang="zh-CN" sz="3600" b="1" dirty="0" smtClean="0">
              <a:latin typeface="楷体" panose="02010609060101010101" pitchFamily="1" charset="-122"/>
              <a:ea typeface="楷体" panose="02010609060101010101" pitchFamily="1" charset="-122"/>
            </a:endParaRPr>
          </a:p>
          <a:p>
            <a:r>
              <a:rPr lang="zh-CN" altLang="en-US" sz="5400" b="1" dirty="0" smtClean="0">
                <a:latin typeface="楷体" panose="02010609060101010101" pitchFamily="1" charset="-122"/>
                <a:ea typeface="楷体" panose="02010609060101010101" pitchFamily="1" charset="-122"/>
              </a:rPr>
              <a:t>阅读鉴赏</a:t>
            </a:r>
            <a:endParaRPr lang="zh-CN" altLang="en-US" sz="5400" b="1" dirty="0">
              <a:latin typeface="楷体" panose="02010609060101010101" pitchFamily="1" charset="-122"/>
              <a:ea typeface="楷体" panose="02010609060101010101" pitchFamily="1" charset="-122"/>
            </a:endParaRPr>
          </a:p>
        </p:txBody>
      </p:sp>
      <p:sp>
        <p:nvSpPr>
          <p:cNvPr id="73" name="文本框 72"/>
          <p:cNvSpPr txBox="1"/>
          <p:nvPr/>
        </p:nvSpPr>
        <p:spPr>
          <a:xfrm>
            <a:off x="6284720" y="900547"/>
            <a:ext cx="2967479" cy="1477328"/>
          </a:xfrm>
          <a:prstGeom prst="rect">
            <a:avLst/>
          </a:prstGeom>
          <a:noFill/>
        </p:spPr>
        <p:txBody>
          <a:bodyPr wrap="none" rtlCol="0">
            <a:spAutoFit/>
          </a:bodyPr>
          <a:lstStyle/>
          <a:p>
            <a:pPr algn="ctr"/>
            <a:r>
              <a:rPr lang="zh-CN" altLang="en-US" sz="3600" b="1" dirty="0" smtClean="0">
                <a:latin typeface="楷体" panose="02010609060101010101" pitchFamily="1" charset="-122"/>
                <a:ea typeface="楷体" panose="02010609060101010101" pitchFamily="1" charset="-122"/>
              </a:rPr>
              <a:t> 第二部分</a:t>
            </a:r>
            <a:endParaRPr lang="en-US" altLang="zh-CN" sz="3600" b="1" dirty="0" smtClean="0">
              <a:latin typeface="楷体" panose="02010609060101010101" pitchFamily="1" charset="-122"/>
              <a:ea typeface="楷体" panose="02010609060101010101" pitchFamily="1" charset="-122"/>
            </a:endParaRPr>
          </a:p>
          <a:p>
            <a:r>
              <a:rPr lang="zh-CN" altLang="en-US" sz="5400" b="1" dirty="0" smtClean="0">
                <a:latin typeface="楷体" panose="02010609060101010101" pitchFamily="1" charset="-122"/>
                <a:ea typeface="楷体" panose="02010609060101010101" pitchFamily="1" charset="-122"/>
              </a:rPr>
              <a:t>实用知识</a:t>
            </a:r>
            <a:endParaRPr lang="zh-CN" altLang="en-US" sz="5400" b="1" dirty="0">
              <a:latin typeface="楷体" panose="02010609060101010101" pitchFamily="1" charset="-122"/>
              <a:ea typeface="楷体" panose="02010609060101010101" pitchFamily="1"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59764" y="299803"/>
            <a:ext cx="11442492" cy="6247864"/>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新中国成立后的话剧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新中国成立后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话剧以其通俗化、大众化赢得广大群众的喜 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在２０世纪５０、 ６０年代从事话剧创作的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除曹禺、郭沫若、老舍、田汉、夏衍、陈白尘、宋之 问、于伶等“五四”以来已有建树的作家外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还有胡可、陈其通、王炼、史超等参加过革命战争 的戏剧工作者和５０年代出现的青年作家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１９６３年到“文革”前夕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出现了话剧创作和演出的 “高潮”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阶级和阶级斗争”几乎是此时期作品共同的主题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陈耘等执笔的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年轻的一代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沈西蒙等执笔的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霓虹灯下的哨兵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、丛深的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千万不要忘记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由于体现时代精神而备受当 时评论界推崇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此时期的话剧艺术还有一点值得一提的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这就是“样板戏”</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样板戏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指一批创作于中华人民共和国成立后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主要反映传统政治立场的作品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其政治意义远超过文化价值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样板戏的影响力在“文革”时达到顶峰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是国家当时唯一允许出现的 文艺作品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因为这样的历史背景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其具有相当的争议性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同时由于其时代的象征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在老一辈 人中仍具有生命力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被确定为样板戏的文艺作品只有８部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它们是京剧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红灯记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沙家浜</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智取威虎山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海港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奇袭白虎团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芭蕾舞剧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红色娘子军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白毛女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交响音乐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沙家浜</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它们在运用传统和外国艺术形式表现中国现代生活方面确实摸索出了一些经验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如借 鉴话剧舞台美术形式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用西洋绘画的写实布景、道具、服装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改变了传统京剧重写意、象征的 假定性特征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有层次的成套唱腔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妥善处理声与情、流派与人物、韵味与形象三方面的关系</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以交响化乐队作为京剧的伴奏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艺术上精益求精的精雕细刻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有可取之处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但也有杂凑生硬 的问题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违反艺术样式固有特点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写实布景削弱了想象空间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表演上过分强调体验人物与贴 近生活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交响化伴奏使程序化唱腔变成了“京歌”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用指挥替代鼓板以整合文武场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概念化的 缺失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而从它们的创作中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总结、归纳出的塑造无产阶级英雄典型人物的根本任务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三突出 创作原则等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却被硬性确立为所有创作都必须遵循的经典规范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有学者指出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三突出塑造的 高大全英雄呼唤的个人崇拜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蕴涵着“文革”的精神基因</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34321" y="824459"/>
            <a:ext cx="10628027" cy="3477875"/>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新时期话剧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２０世纪８０年代初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现实主义话剧创作受到挫折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这迫使人们对传统的 戏剧创作方法进行反思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找寻突破的方式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戏剧创作进入了探索期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１９８０年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马中骏、贾鸿 源、瞿新华的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屋外有热流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的出现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引起了戏剧改革思潮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此后的创作则侧重于戏剧模式本 身的探索和创新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如刘树纲的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一个死者对生者的访问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通过灵魂对人们的探访引发人们 对社会黑暗的探询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这类戏剧作品中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更多的是符号化的人、虚拟化的形象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通过对某些生 活现象、片段的透视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展示作者对生活的独特感受或理念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２０世纪８０年代中后期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戏剧探索 进入新阶段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话剧创作进入成熟期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如贾鸿源的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街上流行红裙子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沙叶新的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寻找男子 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苏叔阳的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太平湖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高行建、林兆华的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野人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高行建、刘会远的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绝对信号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杨利民的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黑色石头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何冀平的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天下第一楼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锦云的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狗儿爷涅盘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陈子度、杨健、朱晓平的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桑树坪 纪事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陶骏、陈亮的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魔方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立足戏剧本体进行本土追求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现实主义日益回归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 树坪纪事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被誉为“新时期话剧集大成者”</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64302" y="1049312"/>
            <a:ext cx="10148341" cy="2862322"/>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先锋话剧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先锋话剧是一个具有中国特色的称谓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它是相对于传统话剧而言的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具 体地说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它指代那些因其激进的姿态颇具另类色彩的戏剧流派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它大胆地采用颠覆传统戏 剧的表现手法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同时它也注重保留传统戏剧中一些积极的成分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诸如关注现实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批判现实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试 图解释人生的意义及价值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弘扬对于真善美的追求等内容</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先锋话剧的概念大约诞生于２０世纪８０年代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其代表导演有林兆华、李六乙、孟京辉、张 广天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有人认为林兆华先生执导的高行健的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站台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是中国的第一部先锋话剧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而在将话剧 的先锋美学与市场接轨方面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孟京辉走出了一条既艺术又市场的新路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为实验话剧开拓了市 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培养了一批固定的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高素质的观众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并实现了良好的效益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其代表作有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坏话一条街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 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一个无政府主义者的意外死亡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恋爱的犀牛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29193" y="869430"/>
            <a:ext cx="10178321" cy="5386090"/>
          </a:xfrm>
          <a:prstGeom prst="rect">
            <a:avLst/>
          </a:prstGeom>
          <a:noFill/>
        </p:spPr>
        <p:txBody>
          <a:bodyPr wrap="square" rtlCol="0">
            <a:spAutoFit/>
          </a:bodyPr>
          <a:lstStyle/>
          <a:p>
            <a:pPr algn="ctr"/>
            <a:r>
              <a:rPr lang="zh-CN" altLang="en-US" sz="2800" dirty="0" smtClean="0">
                <a:latin typeface="宋体" panose="02010600030101010101" pitchFamily="2" charset="-122"/>
                <a:ea typeface="宋体" panose="02010600030101010101" pitchFamily="2" charset="-122"/>
              </a:rPr>
              <a:t>二、外国戏曲概述 </a:t>
            </a:r>
            <a:endParaRPr lang="en-US" altLang="zh-CN" sz="2800" dirty="0" smtClean="0">
              <a:latin typeface="宋体" panose="02010600030101010101" pitchFamily="2" charset="-122"/>
              <a:ea typeface="宋体" panose="02010600030101010101" pitchFamily="2" charset="-122"/>
            </a:endParaRPr>
          </a:p>
          <a:p>
            <a:pPr algn="ctr"/>
            <a:endParaRPr lang="en-US" altLang="zh-CN" sz="2800" dirty="0">
              <a:latin typeface="宋体" panose="02010600030101010101" pitchFamily="2" charset="-122"/>
              <a:ea typeface="宋体" panose="02010600030101010101" pitchFamily="2" charset="-122"/>
            </a:endParaRPr>
          </a:p>
          <a:p>
            <a:r>
              <a:rPr lang="en-US" altLang="zh-CN" sz="28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在西方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戏剧是一贵族享受节目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是高消费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戏剧的表演地点被安排在剧院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而剧院的装 饰布置之堂皇是有口皆碑的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一般的平民百姓是无法入内的</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从索福克勒斯到莎士比亚、莫里哀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再到后来的易卜生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西方戏剧经历过了２４００多年 的历史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在这漫长的发展时期内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西方社会经历了沧海桑田式的巨变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在社会历史变化的 过程中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衍生出了许多问题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这些问题包括了对自然现象的浅薄认识、政治制度的不完善、 人类道德准绳的断裂以及如何重建人类社会的秩序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这些问题困扰着各个时代的第一流知 识分子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当然也包括了索福克勒斯、莎士比亚、莫里哀和易卜生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在他们的戏剧中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人们可以 看到他们对这些问题的思考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索福克勒斯的命运悲剧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俄狄浦斯王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安提戈涅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在一个 神话横行的时代开始肯定人的聪慧和勇气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莎士比亚戏剧产生在资本主义兴起的时期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在那 个混乱的时代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考虑如何实现人文主义的崇高理想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其代表作是“四大悲剧”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奥赛罗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李尔王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麦克白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哈姆雷特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重要的喜剧作有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仲夏夜之梦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威尼斯商人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无事生非</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皆大欢喜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鉴于其理论术语重要成就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直到今日理论界仍沿用着“莎士比亚化”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即要求 戏剧创作从现实生活出发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而不是从抽象的概念出发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通过生动丰富的情节和个性鲜明的人 物形象、优美的语言创作出富有艺术感染力的作品</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29390" y="1214203"/>
            <a:ext cx="10238282" cy="347787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比莎士比亚稍后的莫里哀则通过辛辣的讽刺嘲笑贵族的腐朽堕落、横行霸道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他一生创 作近３０个剧本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大部分是反封建反教会的讽刺喜剧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具有鲜明的民主倾向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其创作基本上 遵循古典主义法则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善于运用高度集中概括和夸张的手法塑造人物性格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遵循生活的逻辑而 对“三一律”有所突破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作品富有民族特色和现实主义特征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是继莎士比亚之后欧洲戏剧史 上成就最高影响最大的戏剧家之一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他把欧洲的喜剧提到了真正近代戏剧的水平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其代表 作品为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吝啬鬼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伪君子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易卜生作为挪威文学和“社会问题剧”的创造者、欧洲现代戏剧创始人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是继莎士比亚、 莫里哀之后的第三个戏剧高峰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有“现代戏剧之父”之称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他的最大贡献在于正当欧洲戏剧处 在衰落时期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他却发挥现实主义的优秀传统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用他的笔抒发他心中的激情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讴歌民族自由和 解放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使戏剧直接反映当代现实生活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其社会问题剧以丰富的内容和高度的技巧引起了一场 戏剧史上的革命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其代表作品有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青年同盟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玩偶之家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群鬼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人民公敌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社会支柱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64302" y="1139252"/>
            <a:ext cx="9773587" cy="1938992"/>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西方戏剧进入２０世纪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出现众多现代戏剧流派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诸如荒诞派戏剧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荒诞派戏剧一词最早见于英国戏剧评论家马丁􀅰艾思林１９６２年出版的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荒诞派戏剧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此派代表人物为 贝克特、阿达莫夫、尤内斯库等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荒诞派戏剧的哲学基础是存在主义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它拒绝用传统的、理智 的手法去反映荒诞的生活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而主张用荒诞的手法直接表现荒诞的存在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其艺术特点为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反对 戏剧传统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摒弃结构、语言、情节上的逻辑性、连贯性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常用象征、暗喻的方法表达主题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用轻 松的喜剧形式表达严肃的悲剧主题</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99410" y="899411"/>
            <a:ext cx="10463134" cy="5324535"/>
          </a:xfrm>
          <a:prstGeom prst="rect">
            <a:avLst/>
          </a:prstGeom>
          <a:noFill/>
        </p:spPr>
        <p:txBody>
          <a:bodyPr wrap="square" rtlCol="0">
            <a:spAutoFit/>
          </a:bodyPr>
          <a:lstStyle/>
          <a:p>
            <a:pPr algn="ctr"/>
            <a:r>
              <a:rPr lang="zh-CN" altLang="en-US" sz="3200" dirty="0" smtClean="0">
                <a:latin typeface="宋体" panose="02010600030101010101" pitchFamily="2" charset="-122"/>
                <a:ea typeface="宋体" panose="02010600030101010101" pitchFamily="2" charset="-122"/>
              </a:rPr>
              <a:t>第二节　经典选粹</a:t>
            </a:r>
          </a:p>
          <a:p>
            <a:pPr algn="ctr"/>
            <a:r>
              <a:rPr lang="zh-CN" altLang="en-US" sz="2000" dirty="0" smtClean="0">
                <a:latin typeface="宋体" panose="02010600030101010101" pitchFamily="2" charset="-122"/>
                <a:ea typeface="宋体" panose="02010600030101010101" pitchFamily="2" charset="-122"/>
              </a:rPr>
              <a:t>　　　　　 </a:t>
            </a:r>
            <a:r>
              <a:rPr lang="zh-CN" altLang="en-US" sz="2800" dirty="0" smtClean="0">
                <a:latin typeface="宋体" panose="02010600030101010101" pitchFamily="2" charset="-122"/>
                <a:ea typeface="宋体" panose="02010600030101010101" pitchFamily="2" charset="-122"/>
              </a:rPr>
              <a:t>西厢记</a:t>
            </a:r>
            <a:r>
              <a:rPr lang="en-US" altLang="zh-CN" sz="2800" dirty="0" smtClean="0">
                <a:latin typeface="宋体" panose="02010600030101010101" pitchFamily="2" charset="-122"/>
                <a:ea typeface="宋体" panose="02010600030101010101" pitchFamily="2" charset="-122"/>
              </a:rPr>
              <a:t>[ </a:t>
            </a:r>
            <a:r>
              <a:rPr lang="zh-CN" altLang="en-US" sz="2800" dirty="0" smtClean="0">
                <a:latin typeface="宋体" panose="02010600030101010101" pitchFamily="2" charset="-122"/>
                <a:ea typeface="宋体" panose="02010600030101010101" pitchFamily="2" charset="-122"/>
              </a:rPr>
              <a:t>１</a:t>
            </a:r>
            <a:r>
              <a:rPr lang="en-US" altLang="zh-CN" sz="2800" dirty="0" smtClean="0">
                <a:latin typeface="宋体" panose="02010600030101010101" pitchFamily="2" charset="-122"/>
                <a:ea typeface="宋体" panose="02010600030101010101" pitchFamily="2" charset="-122"/>
              </a:rPr>
              <a:t>] (</a:t>
            </a:r>
            <a:r>
              <a:rPr lang="zh-CN" altLang="en-US" sz="2800" dirty="0" smtClean="0">
                <a:latin typeface="宋体" panose="02010600030101010101" pitchFamily="2" charset="-122"/>
                <a:ea typeface="宋体" panose="02010600030101010101" pitchFamily="2" charset="-122"/>
              </a:rPr>
              <a:t>第三本第二折</a:t>
            </a:r>
            <a:r>
              <a:rPr lang="en-US" altLang="zh-CN" sz="2800" dirty="0" smtClean="0">
                <a:latin typeface="宋体" panose="02010600030101010101" pitchFamily="2" charset="-122"/>
                <a:ea typeface="宋体" panose="02010600030101010101" pitchFamily="2" charset="-122"/>
              </a:rPr>
              <a:t>) </a:t>
            </a:r>
          </a:p>
          <a:p>
            <a:pPr algn="ctr"/>
            <a:r>
              <a:rPr lang="zh-CN" altLang="en-US" sz="2000" dirty="0" smtClean="0">
                <a:latin typeface="宋体" panose="02010600030101010101" pitchFamily="2" charset="-122"/>
                <a:ea typeface="宋体" panose="02010600030101010101" pitchFamily="2" charset="-122"/>
              </a:rPr>
              <a:t>王实甫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旦上云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旦上云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红娘伏侍老夫人不得空便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偌早晚</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敢待来也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起得早了些儿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困思上 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我再睡些儿咱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睡科</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红上云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奉小姐言语去看张生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因伏侍老夫人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未曾回小姐话去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不听得声音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敢又 睡哩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我入去看一遭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中吕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粉蝶儿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风静帘闲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透纱窗麝兰香散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启朱扉摇响双环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绛台</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金荷</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银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犹灿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比及将暖帐轻弹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先揭起这梅红罗软帘偷看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醉春风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则见他钗亸玉斜横</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髻偏云</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乱挽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日高犹自不明眸</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畅好</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 懒、懒</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旦做起身长叹科</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半晌抬身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几回搔耳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一声长叹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红云</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我待便将简帖儿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与他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恐俺小姐有许多假处哩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我则将这简帖儿放在妆盒儿上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看他见了说甚么</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旦做照镜科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见帖看科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红唱</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64302" y="944380"/>
            <a:ext cx="10193311" cy="5324535"/>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普天乐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晚妆残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乌云亸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轻匀了粉脸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乱挽起云鬟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将简帖儿拈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把妆盒儿按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开 拆封皮孜孜</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颠来倒去不害</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心烦</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旦怒叫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红娘</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红做意</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决撒</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了也</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厌的早扢皱了黛眉</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１６</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小贱人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不来怎么</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波低垂了粉颈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氲的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呵改变了朱颜</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小贱人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这东西那里将来的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我是相国的小姐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谁敢将这简儿帖来戏弄我</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我几曾惯看这等东西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告过夫人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打下你个小贱人下截</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来</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小姐使将我去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他着我将来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我不识字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知他写着甚么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红唱</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快活三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分明是你过犯</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没来由把我摧残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使别人颠倒恶心烦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你不惯</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谁曾惯</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姐姐休闹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比及你对夫人说呵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我将这简帖儿去夫人行出首去来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２３</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旦做揪住红科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我逗你耍来</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放手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看打下下截来</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张生近日如何</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我则不说</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好姐姐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你说与我听咱</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红唱</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39252" y="944380"/>
            <a:ext cx="10118361" cy="4401205"/>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朝天子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张生近间、面颜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瘦得来实难看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不思量茶饭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怕见动弹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晓夜将佳期盼</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废寝忘餐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黄昏清旦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望东墙淹泪眼</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请个好太医看他症候</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他症候吃药不济</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红唱</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病患、要安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则除是出几点风流汗</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不看你面呵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我将与老夫人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看他有何面目见夫人</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虽然我家亏他</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２５</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只是兄妹之情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焉有外事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早是</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你口稳哩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若别人知呵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甚么模样</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你哄着谁哩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你把这个饿鬼</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弄得他七死八活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却要怎么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四边静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怕人家调犯</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早共晚夫人见些破绽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你我何安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问甚么他遭危难</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２９</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撺断得上竿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掇了梯儿看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３１</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将描笔儿过来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我写将去回他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着他下次休是这般</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旦做写科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起身科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你将去说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小姐看望先生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相待兄妹之礼如此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非有 他意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再一遭儿是这般呵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必告夫人知道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和你个小贱人都有说话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旦掷书下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红唱</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9272" y="914400"/>
            <a:ext cx="10073390" cy="3477875"/>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脱布衫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小孩儿家口没遮拦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一迷的将言语摧残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把似</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你使性子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休思量秀才</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做多少好人家风范</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红做拾书科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小梁州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他为你梦里成双觉后单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废寝忘餐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罗衣不奈五更寒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愁无限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寂寞泪 阑干</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３５</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幺篇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似这等辰勾</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空把佳期盼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我将这角门儿世不曾牢拴</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则愿你做夫妻无 危难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我向这筵席头上整扮</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我做一个缝了口的撮合山</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３９</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我若不去来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道我违拗他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那生又等我回报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我须索走一遭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末上云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那书倩红娘将去</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４０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未见回话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我这封书去</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必定成事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这早晚敢待来也</a:t>
            </a:r>
            <a:r>
              <a:rPr lang="en-US" altLang="zh-CN" sz="2000" dirty="0" smtClean="0">
                <a:latin typeface="宋体" panose="02010600030101010101" pitchFamily="2" charset="-122"/>
                <a:ea typeface="宋体" panose="02010600030101010101" pitchFamily="2" charset="-122"/>
              </a:rPr>
              <a:t>.</a:t>
            </a:r>
          </a:p>
          <a:p>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图片 3"/>
          <p:cNvPicPr>
            <a:picLocks noChangeAspect="1"/>
          </p:cNvPicPr>
          <p:nvPr/>
        </p:nvPicPr>
        <p:blipFill>
          <a:blip r:embed="rId3"/>
          <a:stretch>
            <a:fillRect/>
          </a:stretch>
        </p:blipFill>
        <p:spPr>
          <a:xfrm>
            <a:off x="8150963" y="-87925"/>
            <a:ext cx="5521325" cy="5905500"/>
          </a:xfrm>
          <a:prstGeom prst="rect">
            <a:avLst/>
          </a:prstGeom>
          <a:noFill/>
          <a:ln w="9525">
            <a:noFill/>
          </a:ln>
        </p:spPr>
      </p:pic>
      <p:grpSp>
        <p:nvGrpSpPr>
          <p:cNvPr id="9" name="组合 8"/>
          <p:cNvGrpSpPr/>
          <p:nvPr/>
        </p:nvGrpSpPr>
        <p:grpSpPr>
          <a:xfrm>
            <a:off x="560589" y="1003096"/>
            <a:ext cx="6358014" cy="1345938"/>
            <a:chOff x="960526" y="866531"/>
            <a:chExt cx="5608838" cy="1345938"/>
          </a:xfrm>
        </p:grpSpPr>
        <p:grpSp>
          <p:nvGrpSpPr>
            <p:cNvPr id="10" name="组合 32"/>
            <p:cNvGrpSpPr/>
            <p:nvPr/>
          </p:nvGrpSpPr>
          <p:grpSpPr>
            <a:xfrm>
              <a:off x="960526" y="1443028"/>
              <a:ext cx="5608838" cy="769441"/>
              <a:chOff x="18976" y="-82136"/>
              <a:chExt cx="4481106" cy="649407"/>
            </a:xfrm>
          </p:grpSpPr>
          <p:sp>
            <p:nvSpPr>
              <p:cNvPr id="20" name="TextBox 2"/>
              <p:cNvSpPr txBox="1"/>
              <p:nvPr/>
            </p:nvSpPr>
            <p:spPr>
              <a:xfrm>
                <a:off x="361358" y="-82136"/>
                <a:ext cx="4138724" cy="649407"/>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400" b="1" dirty="0" smtClean="0">
                    <a:solidFill>
                      <a:srgbClr val="000000"/>
                    </a:solidFill>
                    <a:latin typeface="楷体" panose="02010609060101010101" pitchFamily="1" charset="-122"/>
                    <a:ea typeface="楷体" panose="02010609060101010101" pitchFamily="1" charset="-122"/>
                  </a:rPr>
                  <a:t>  第二节  经典</a:t>
                </a:r>
                <a:r>
                  <a:rPr lang="zh-CN" altLang="en-US" sz="4400" b="1" dirty="0">
                    <a:solidFill>
                      <a:srgbClr val="000000"/>
                    </a:solidFill>
                    <a:latin typeface="楷体" panose="02010609060101010101" pitchFamily="1" charset="-122"/>
                    <a:ea typeface="楷体" panose="02010609060101010101" pitchFamily="1" charset="-122"/>
                  </a:rPr>
                  <a:t>选</a:t>
                </a:r>
                <a:r>
                  <a:rPr lang="zh-CN" altLang="en-US" sz="4400" b="1" dirty="0" smtClean="0">
                    <a:solidFill>
                      <a:srgbClr val="000000"/>
                    </a:solidFill>
                    <a:latin typeface="楷体" panose="02010609060101010101" pitchFamily="1" charset="-122"/>
                    <a:ea typeface="楷体" panose="02010609060101010101" pitchFamily="1" charset="-122"/>
                  </a:rPr>
                  <a:t>粹</a:t>
                </a:r>
                <a:endParaRPr kumimoji="0" lang="zh-CN" altLang="en-US"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21" name="图片 35"/>
              <p:cNvPicPr>
                <a:picLocks noChangeAspect="1"/>
              </p:cNvPicPr>
              <p:nvPr/>
            </p:nvPicPr>
            <p:blipFill>
              <a:blip r:embed="rId4"/>
              <a:stretch>
                <a:fillRect/>
              </a:stretch>
            </p:blipFill>
            <p:spPr>
              <a:xfrm>
                <a:off x="18976" y="111179"/>
                <a:ext cx="662634" cy="342272"/>
              </a:xfrm>
              <a:prstGeom prst="rect">
                <a:avLst/>
              </a:prstGeom>
              <a:noFill/>
              <a:ln w="9525">
                <a:noFill/>
              </a:ln>
            </p:spPr>
          </p:pic>
        </p:grpSp>
        <p:pic>
          <p:nvPicPr>
            <p:cNvPr id="19" name="图片 35"/>
            <p:cNvPicPr>
              <a:picLocks noChangeAspect="1"/>
            </p:cNvPicPr>
            <p:nvPr/>
          </p:nvPicPr>
          <p:blipFill>
            <a:blip r:embed="rId4"/>
            <a:stretch>
              <a:fillRect/>
            </a:stretch>
          </p:blipFill>
          <p:spPr>
            <a:xfrm>
              <a:off x="974376" y="866531"/>
              <a:ext cx="829395" cy="405536"/>
            </a:xfrm>
            <a:prstGeom prst="rect">
              <a:avLst/>
            </a:prstGeom>
            <a:noFill/>
            <a:ln w="9525">
              <a:noFill/>
            </a:ln>
          </p:spPr>
        </p:pic>
      </p:grpSp>
      <p:sp>
        <p:nvSpPr>
          <p:cNvPr id="3" name="矩形 2"/>
          <p:cNvSpPr/>
          <p:nvPr/>
        </p:nvSpPr>
        <p:spPr>
          <a:xfrm>
            <a:off x="1342529" y="766621"/>
            <a:ext cx="6074099" cy="769441"/>
          </a:xfrm>
          <a:prstGeom prst="rect">
            <a:avLst/>
          </a:prstGeom>
        </p:spPr>
        <p:txBody>
          <a:bodyPr wrap="none">
            <a:spAutoFit/>
          </a:bodyPr>
          <a:lstStyle/>
          <a:p>
            <a:r>
              <a:rPr lang="zh-CN" altLang="en-US" sz="4400" b="1" dirty="0" smtClean="0">
                <a:latin typeface="楷体" panose="02010609060101010101" pitchFamily="1" charset="-122"/>
                <a:ea typeface="楷体" panose="02010609060101010101" pitchFamily="1" charset="-122"/>
              </a:rPr>
              <a:t> 第一</a:t>
            </a:r>
            <a:r>
              <a:rPr lang="zh-CN" altLang="en-US" sz="4400" b="1" dirty="0">
                <a:latin typeface="楷体" panose="02010609060101010101" pitchFamily="1" charset="-122"/>
                <a:ea typeface="楷体" panose="02010609060101010101" pitchFamily="1" charset="-122"/>
              </a:rPr>
              <a:t>节　戏剧鉴赏导论</a:t>
            </a:r>
            <a:endParaRPr lang="zh-CN" altLang="en-US" sz="4800" b="1" dirty="0">
              <a:latin typeface="楷体" panose="02010609060101010101" pitchFamily="1" charset="-122"/>
              <a:ea typeface="楷体" panose="02010609060101010101" pitchFamily="1" charset="-122"/>
            </a:endParaRPr>
          </a:p>
        </p:txBody>
      </p:sp>
      <p:sp>
        <p:nvSpPr>
          <p:cNvPr id="4" name="矩形 3"/>
          <p:cNvSpPr/>
          <p:nvPr/>
        </p:nvSpPr>
        <p:spPr>
          <a:xfrm>
            <a:off x="3385082" y="2955333"/>
            <a:ext cx="6096000" cy="2862322"/>
          </a:xfrm>
          <a:prstGeom prst="rect">
            <a:avLst/>
          </a:prstGeom>
        </p:spPr>
        <p:txBody>
          <a:bodyPr>
            <a:spAutoFit/>
          </a:bodyPr>
          <a:lstStyle/>
          <a:p>
            <a:r>
              <a:rPr lang="en-US" altLang="zh-CN" sz="3600" dirty="0" smtClean="0">
                <a:latin typeface="楷体" panose="02010609060101010101" pitchFamily="1" charset="-122"/>
                <a:ea typeface="楷体" panose="02010609060101010101" pitchFamily="1" charset="-122"/>
              </a:rPr>
              <a:t>·«</a:t>
            </a:r>
            <a:r>
              <a:rPr lang="zh-CN" altLang="en-US" sz="3600" dirty="0">
                <a:latin typeface="楷体" panose="02010609060101010101" pitchFamily="1" charset="-122"/>
                <a:ea typeface="楷体" panose="02010609060101010101" pitchFamily="1" charset="-122"/>
              </a:rPr>
              <a:t>西厢记</a:t>
            </a:r>
            <a:r>
              <a:rPr lang="en-US" altLang="zh-CN" sz="3600" dirty="0">
                <a:latin typeface="楷体" panose="02010609060101010101" pitchFamily="1" charset="-122"/>
                <a:ea typeface="楷体" panose="02010609060101010101" pitchFamily="1" charset="-122"/>
              </a:rPr>
              <a:t>»(</a:t>
            </a:r>
            <a:r>
              <a:rPr lang="zh-CN" altLang="en-US" sz="3600" dirty="0">
                <a:latin typeface="楷体" panose="02010609060101010101" pitchFamily="1" charset="-122"/>
                <a:ea typeface="楷体" panose="02010609060101010101" pitchFamily="1" charset="-122"/>
              </a:rPr>
              <a:t>第三本第二折</a:t>
            </a:r>
            <a:r>
              <a:rPr lang="en-US" altLang="zh-CN" sz="3600" dirty="0" smtClean="0">
                <a:latin typeface="楷体" panose="02010609060101010101" pitchFamily="1" charset="-122"/>
                <a:ea typeface="楷体" panose="02010609060101010101" pitchFamily="1" charset="-122"/>
              </a:rPr>
              <a:t>)</a:t>
            </a:r>
          </a:p>
          <a:p>
            <a:r>
              <a:rPr lang="en-US" altLang="zh-CN" sz="3600" dirty="0" smtClean="0">
                <a:latin typeface="楷体" panose="02010609060101010101" pitchFamily="1" charset="-122"/>
                <a:ea typeface="楷体" panose="02010609060101010101" pitchFamily="1" charset="-122"/>
              </a:rPr>
              <a:t>·«</a:t>
            </a:r>
            <a:r>
              <a:rPr lang="zh-CN" altLang="en-US" sz="3600" dirty="0">
                <a:latin typeface="楷体" panose="02010609060101010101" pitchFamily="1" charset="-122"/>
                <a:ea typeface="楷体" panose="02010609060101010101" pitchFamily="1" charset="-122"/>
              </a:rPr>
              <a:t>琵琶记</a:t>
            </a:r>
            <a:r>
              <a:rPr lang="en-US" altLang="zh-CN" sz="3600" dirty="0">
                <a:latin typeface="楷体" panose="02010609060101010101" pitchFamily="1" charset="-122"/>
                <a:ea typeface="楷体" panose="02010609060101010101" pitchFamily="1" charset="-122"/>
              </a:rPr>
              <a:t>»(</a:t>
            </a:r>
            <a:r>
              <a:rPr lang="zh-CN" altLang="en-US" sz="3600" dirty="0">
                <a:latin typeface="楷体" panose="02010609060101010101" pitchFamily="1" charset="-122"/>
                <a:ea typeface="楷体" panose="02010609060101010101" pitchFamily="1" charset="-122"/>
              </a:rPr>
              <a:t>第二十一出</a:t>
            </a:r>
            <a:r>
              <a:rPr lang="en-US" altLang="zh-CN" sz="3600" dirty="0">
                <a:latin typeface="楷体" panose="02010609060101010101" pitchFamily="1" charset="-122"/>
                <a:ea typeface="楷体" panose="02010609060101010101" pitchFamily="1" charset="-122"/>
              </a:rPr>
              <a:t>) </a:t>
            </a:r>
            <a:r>
              <a:rPr lang="zh-CN" altLang="en-US" sz="3600" dirty="0" smtClean="0">
                <a:latin typeface="楷体" panose="02010609060101010101" pitchFamily="1" charset="-122"/>
                <a:ea typeface="楷体" panose="02010609060101010101" pitchFamily="1" charset="-122"/>
              </a:rPr>
              <a:t> </a:t>
            </a:r>
            <a:endParaRPr lang="en-US" altLang="zh-CN" sz="3600" dirty="0" smtClean="0">
              <a:latin typeface="楷体" panose="02010609060101010101" pitchFamily="1" charset="-122"/>
              <a:ea typeface="楷体" panose="02010609060101010101" pitchFamily="1" charset="-122"/>
            </a:endParaRPr>
          </a:p>
          <a:p>
            <a:r>
              <a:rPr lang="en-US" altLang="zh-CN" sz="3600" dirty="0" smtClean="0">
                <a:latin typeface="楷体" panose="02010609060101010101" pitchFamily="1" charset="-122"/>
                <a:ea typeface="楷体" panose="02010609060101010101" pitchFamily="1" charset="-122"/>
              </a:rPr>
              <a:t>·«</a:t>
            </a:r>
            <a:r>
              <a:rPr lang="zh-CN" altLang="en-US" sz="3600" dirty="0">
                <a:latin typeface="楷体" panose="02010609060101010101" pitchFamily="1" charset="-122"/>
                <a:ea typeface="楷体" panose="02010609060101010101" pitchFamily="1" charset="-122"/>
              </a:rPr>
              <a:t>牡丹</a:t>
            </a:r>
            <a:r>
              <a:rPr lang="zh-CN" altLang="en-US" sz="3600" dirty="0" smtClean="0">
                <a:latin typeface="楷体" panose="02010609060101010101" pitchFamily="1" charset="-122"/>
                <a:ea typeface="楷体" panose="02010609060101010101" pitchFamily="1" charset="-122"/>
              </a:rPr>
              <a:t>亭</a:t>
            </a:r>
            <a:r>
              <a:rPr lang="en-US" altLang="zh-CN" sz="3600" dirty="0" smtClean="0">
                <a:latin typeface="楷体" panose="02010609060101010101" pitchFamily="1" charset="-122"/>
                <a:ea typeface="楷体" panose="02010609060101010101" pitchFamily="1" charset="-122"/>
              </a:rPr>
              <a:t>·</a:t>
            </a:r>
            <a:r>
              <a:rPr lang="zh-CN" altLang="en-US" sz="3600" dirty="0" smtClean="0">
                <a:latin typeface="楷体" panose="02010609060101010101" pitchFamily="1" charset="-122"/>
                <a:ea typeface="楷体" panose="02010609060101010101" pitchFamily="1" charset="-122"/>
              </a:rPr>
              <a:t>惊梦</a:t>
            </a:r>
            <a:r>
              <a:rPr lang="en-US" altLang="zh-CN" sz="3600" dirty="0">
                <a:latin typeface="楷体" panose="02010609060101010101" pitchFamily="1" charset="-122"/>
                <a:ea typeface="楷体" panose="02010609060101010101" pitchFamily="1" charset="-122"/>
              </a:rPr>
              <a:t>» </a:t>
            </a:r>
            <a:r>
              <a:rPr lang="zh-CN" altLang="en-US" sz="3600" dirty="0" smtClean="0">
                <a:latin typeface="楷体" panose="02010609060101010101" pitchFamily="1" charset="-122"/>
                <a:ea typeface="楷体" panose="02010609060101010101" pitchFamily="1" charset="-122"/>
              </a:rPr>
              <a:t> </a:t>
            </a:r>
            <a:endParaRPr lang="en-US" altLang="zh-CN" sz="3600" dirty="0" smtClean="0">
              <a:latin typeface="楷体" panose="02010609060101010101" pitchFamily="1" charset="-122"/>
              <a:ea typeface="楷体" panose="02010609060101010101" pitchFamily="1" charset="-122"/>
            </a:endParaRPr>
          </a:p>
          <a:p>
            <a:r>
              <a:rPr lang="en-US" altLang="zh-CN" sz="3600" dirty="0" smtClean="0">
                <a:latin typeface="楷体" panose="02010609060101010101" pitchFamily="1" charset="-122"/>
                <a:ea typeface="楷体" panose="02010609060101010101" pitchFamily="1" charset="-122"/>
              </a:rPr>
              <a:t>·«</a:t>
            </a:r>
            <a:r>
              <a:rPr lang="zh-CN" altLang="en-US" sz="3600" dirty="0">
                <a:latin typeface="楷体" panose="02010609060101010101" pitchFamily="1" charset="-122"/>
                <a:ea typeface="楷体" panose="02010609060101010101" pitchFamily="1" charset="-122"/>
              </a:rPr>
              <a:t>雷雨</a:t>
            </a:r>
            <a:r>
              <a:rPr lang="en-US" altLang="zh-CN" sz="3600" dirty="0">
                <a:latin typeface="楷体" panose="02010609060101010101" pitchFamily="1" charset="-122"/>
                <a:ea typeface="楷体" panose="02010609060101010101" pitchFamily="1" charset="-122"/>
              </a:rPr>
              <a:t>»(</a:t>
            </a:r>
            <a:r>
              <a:rPr lang="zh-CN" altLang="en-US" sz="3600" dirty="0">
                <a:latin typeface="楷体" panose="02010609060101010101" pitchFamily="1" charset="-122"/>
                <a:ea typeface="楷体" panose="02010609060101010101" pitchFamily="1" charset="-122"/>
              </a:rPr>
              <a:t>节选</a:t>
            </a:r>
            <a:r>
              <a:rPr lang="en-US" altLang="zh-CN" sz="3600" dirty="0">
                <a:latin typeface="楷体" panose="02010609060101010101" pitchFamily="1" charset="-122"/>
                <a:ea typeface="楷体" panose="02010609060101010101" pitchFamily="1" charset="-122"/>
              </a:rPr>
              <a:t>) </a:t>
            </a:r>
            <a:endParaRPr lang="en-US" altLang="zh-CN" sz="3600" dirty="0" smtClean="0">
              <a:latin typeface="楷体" panose="02010609060101010101" pitchFamily="1" charset="-122"/>
              <a:ea typeface="楷体" panose="02010609060101010101" pitchFamily="1" charset="-122"/>
            </a:endParaRPr>
          </a:p>
          <a:p>
            <a:r>
              <a:rPr lang="en-US" altLang="zh-CN" sz="3600" dirty="0" smtClean="0">
                <a:latin typeface="楷体" panose="02010609060101010101" pitchFamily="1" charset="-122"/>
                <a:ea typeface="楷体" panose="02010609060101010101" pitchFamily="1" charset="-122"/>
              </a:rPr>
              <a:t>·«</a:t>
            </a:r>
            <a:r>
              <a:rPr lang="zh-CN" altLang="en-US" sz="3600" dirty="0">
                <a:latin typeface="楷体" panose="02010609060101010101" pitchFamily="1" charset="-122"/>
                <a:ea typeface="楷体" panose="02010609060101010101" pitchFamily="1" charset="-122"/>
              </a:rPr>
              <a:t>等待戈多</a:t>
            </a:r>
            <a:r>
              <a:rPr lang="en-US" altLang="zh-CN" sz="3600" dirty="0" smtClean="0">
                <a:latin typeface="楷体" panose="02010609060101010101" pitchFamily="1" charset="-122"/>
                <a:ea typeface="楷体" panose="02010609060101010101" pitchFamily="1" charset="-122"/>
              </a:rPr>
              <a:t>»</a:t>
            </a:r>
            <a:r>
              <a:rPr lang="zh-CN" altLang="en-US" sz="3600" dirty="0" smtClean="0">
                <a:latin typeface="楷体" panose="02010609060101010101" pitchFamily="1" charset="-122"/>
                <a:ea typeface="楷体" panose="02010609060101010101" pitchFamily="1" charset="-122"/>
              </a:rPr>
              <a:t>（节选）</a:t>
            </a:r>
            <a:endParaRPr lang="zh-CN" altLang="en-US" sz="3600" dirty="0">
              <a:latin typeface="楷体" panose="02010609060101010101" pitchFamily="1" charset="-122"/>
              <a:ea typeface="楷体" panose="02010609060101010101" pitchFamily="1" charset="-122"/>
            </a:endParaRPr>
          </a:p>
        </p:txBody>
      </p:sp>
      <p:sp>
        <p:nvSpPr>
          <p:cNvPr id="5" name="文本框 4"/>
          <p:cNvSpPr txBox="1"/>
          <p:nvPr/>
        </p:nvSpPr>
        <p:spPr>
          <a:xfrm>
            <a:off x="10601894" y="172605"/>
            <a:ext cx="1713230" cy="2346960"/>
          </a:xfrm>
          <a:prstGeom prst="rect">
            <a:avLst/>
          </a:prstGeom>
          <a:noFill/>
        </p:spPr>
        <p:txBody>
          <a:bodyPr wrap="none" rtlCol="0">
            <a:spAutoFit/>
          </a:bodyPr>
          <a:lstStyle/>
          <a:p>
            <a:r>
              <a:rPr lang="zh-CN" altLang="en-US" sz="8800" b="1" dirty="0">
                <a:solidFill>
                  <a:schemeClr val="bg1"/>
                </a:solidFill>
                <a:latin typeface="楷体" panose="02010609060101010101" pitchFamily="1" charset="-122"/>
                <a:ea typeface="楷体" panose="02010609060101010101" pitchFamily="1" charset="-122"/>
              </a:rPr>
              <a:t>四</a:t>
            </a:r>
          </a:p>
          <a:p>
            <a:r>
              <a:rPr lang="zh-CN" altLang="en-US" sz="6000" b="1" dirty="0">
                <a:solidFill>
                  <a:schemeClr val="bg1"/>
                </a:solidFill>
                <a:latin typeface="楷体" panose="02010609060101010101" pitchFamily="1" charset="-122"/>
                <a:ea typeface="楷体" panose="02010609060101010101" pitchFamily="1" charset="-122"/>
              </a:rPr>
              <a:t>戏剧</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24262" y="884420"/>
            <a:ext cx="10358204" cy="5447645"/>
          </a:xfrm>
          <a:prstGeom prst="rect">
            <a:avLst/>
          </a:prstGeom>
          <a:noFill/>
        </p:spPr>
        <p:txBody>
          <a:bodyPr wrap="square" rtlCol="0">
            <a:spAutoFit/>
          </a:bodyPr>
          <a:lstStyle/>
          <a:p>
            <a:r>
              <a:rPr lang="zh-CN" altLang="en-US" sz="2000" dirty="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r>
              <a:rPr lang="zh-CN" altLang="en-US" sz="2400" b="1" dirty="0" smtClean="0">
                <a:latin typeface="宋体" panose="02010600030101010101" pitchFamily="2" charset="-122"/>
                <a:ea typeface="宋体" panose="02010600030101010101" pitchFamily="2" charset="-122"/>
              </a:rPr>
              <a:t>注释：  </a:t>
            </a:r>
            <a:endParaRPr lang="en-US" altLang="zh-CN" sz="2400" b="1" dirty="0" smtClean="0">
              <a:latin typeface="宋体" panose="02010600030101010101" pitchFamily="2" charset="-122"/>
              <a:ea typeface="宋体" panose="02010600030101010101" pitchFamily="2" charset="-122"/>
            </a:endParaRPr>
          </a:p>
          <a:p>
            <a:r>
              <a:rPr lang="en-US" altLang="zh-CN" sz="2400" b="1" dirty="0">
                <a:latin typeface="宋体" panose="02010600030101010101" pitchFamily="2" charset="-122"/>
                <a:ea typeface="宋体" panose="02010600030101010101" pitchFamily="2" charset="-122"/>
              </a:rPr>
              <a:t> </a:t>
            </a:r>
            <a:r>
              <a:rPr lang="en-US" altLang="zh-CN" sz="2400" b="1"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全元戏曲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王季思主编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人民文学出版社１９９９年版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西厢记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全名为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崔 莺莺待月西厢记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是王实甫的代表作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全剧共五本二十一折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主要剧情是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书生张君瑞 在普救寺里偶然遇到已故崔相国之女莺莺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一见倾心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此时恰有孙飞虎听说莺莺美貌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率 兵围住普救寺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要强娶莺莺为妻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崔老夫人允诺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如有人能够退兵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便将莺莺嫁予他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 生修书请得故人白马将军杜确率兵前来解围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但事后崔老夫人绝口不提婚事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只让两人以 兄妹相称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张生极其失望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后在红娘的帮助下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崔、张两人瞒过崔老夫人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私下幽会并订了 终身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老夫人知情后怒责红娘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但已无可挽回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便催张生进京应考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张生与莺莺依依而 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半年后得中状元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有情人终成眷属</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偌早晚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这时候</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元杂剧中对动作或舞台效果的说明</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绛台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烛台</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金荷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古时烛台上用来承接融化了的蜡烛的铜碟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形似荷叶</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银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指灯</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亸</a:t>
            </a:r>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duǒ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下垂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指钗</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指头发</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不明眸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指睡觉</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99213" y="974361"/>
            <a:ext cx="9863528" cy="5324535"/>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畅好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真正是</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简帖儿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指张生写给崔莺莺的信</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孜孜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认真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仔细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不禁</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做意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故意</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决撒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爆发出来</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厌的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厌恶的样子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扢</a:t>
            </a:r>
            <a:r>
              <a:rPr lang="en-US" altLang="zh-CN" sz="2000" dirty="0" smtClean="0">
                <a:latin typeface="宋体" panose="02010600030101010101" pitchFamily="2" charset="-122"/>
                <a:ea typeface="宋体" panose="02010600030101010101" pitchFamily="2" charset="-122"/>
              </a:rPr>
              <a:t>( j </a:t>
            </a:r>
            <a:r>
              <a:rPr lang="en-US" altLang="zh-CN" sz="2000" dirty="0" err="1" smtClean="0">
                <a:latin typeface="宋体" panose="02010600030101010101" pitchFamily="2" charset="-122"/>
                <a:ea typeface="宋体" panose="02010600030101010101" pitchFamily="2" charset="-122"/>
              </a:rPr>
              <a:t>i</a:t>
            </a:r>
            <a:r>
              <a:rPr lang="en-US" altLang="zh-CN" sz="2000" dirty="0" smtClean="0">
                <a:latin typeface="宋体" panose="02010600030101010101" pitchFamily="2" charset="-122"/>
                <a:ea typeface="宋体" panose="02010600030101010101" pitchFamily="2" charset="-122"/>
              </a:rPr>
              <a:t> é)</a:t>
            </a:r>
            <a:r>
              <a:rPr lang="zh-CN" altLang="en-US" sz="2000" dirty="0" smtClean="0">
                <a:latin typeface="宋体" panose="02010600030101010101" pitchFamily="2" charset="-122"/>
                <a:ea typeface="宋体" panose="02010600030101010101" pitchFamily="2" charset="-122"/>
              </a:rPr>
              <a:t>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指皱眉</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忽然</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氲的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指脸上起红晕</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下截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指腿</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过犯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做得不对</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摧残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这里指骂</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指张生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颠倒恶心烦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神魂颠倒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心烦意乱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自首</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症候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病症</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亏他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指的是老夫人曾许诺将莺莺嫁与解普救寺之围的人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等到张生请来白马 将军解围之后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老夫人却绝口不提婚事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只让张生与莺莺以兄妹相称</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39252" y="809469"/>
            <a:ext cx="10298243" cy="5324535"/>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早是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好在</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饿鬼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指张生</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调犯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嘲弄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戏弄</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遭危难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指张生患病</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撺断得上竿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比喻引诱张生爱上莺莺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撺断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怂恿</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掇了梯儿看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比喻戏弄张生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故意让他下不了台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搬走</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一迷的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一味地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摧残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这里指骂人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批评人</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假如</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秀才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这里指张生</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寂寞”句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语本白居易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长恨歌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玉容寂寞泪阑干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寂寞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指脸色不好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阑干</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泪流满面的样子</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辰勾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即水星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古人认为它是稀见之物</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角门儿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旁门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世不曾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从来不曾</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筵席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指结婚的筵席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整扮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打扮</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缝了口的撮合山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不走漏风声的媒人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撮合山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古代对媒人的称呼</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４０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请人做事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带</a:t>
            </a:r>
            <a:r>
              <a:rPr lang="en-US" altLang="zh-CN" sz="2000" dirty="0" smtClean="0">
                <a:latin typeface="宋体" panose="02010600030101010101" pitchFamily="2" charset="-122"/>
                <a:ea typeface="宋体" panose="02010600030101010101" pitchFamily="2" charset="-122"/>
              </a:rPr>
              <a:t>.</a:t>
            </a:r>
          </a:p>
          <a:p>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19331" y="854439"/>
            <a:ext cx="10433154" cy="2923877"/>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评析：</a:t>
            </a:r>
            <a:endParaRPr lang="en-US" altLang="zh-CN" sz="2400" b="1"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西厢记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是元杂剧的代表作之一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这一折是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西厢记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中颇有代表性的一折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在这一折 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作者将女主人公崔莺莺的矛盾心理表现得淋漓尽致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作品一波三折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红娘从张生处带回 给崔莺莺的书信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崔见信后勃然大怒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对红娘说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小贱人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这东西那里将来的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我是相国的 小姐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谁敢将这简帖儿来戏弄我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我几曾惯看这等东西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告过夫人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打下你个小贱人下截 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等到红娘真要将书信交给老夫人时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崔又说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我逗你耍来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稍后又写回信给张生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约他相会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但却对红娘说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将描笔儿过来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我写将去回他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着他下次休是这般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等到张生读信后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真的赴约时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却又遭到了崔莺莺的一顿训斥</a:t>
            </a:r>
            <a:r>
              <a:rPr lang="en-US" altLang="zh-CN" sz="2000" dirty="0" smtClean="0">
                <a:latin typeface="宋体" panose="02010600030101010101" pitchFamily="2" charset="-122"/>
                <a:ea typeface="宋体" panose="02010600030101010101" pitchFamily="2" charset="-122"/>
              </a:rPr>
              <a:t>.</a:t>
            </a:r>
          </a:p>
          <a:p>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420" y="839449"/>
            <a:ext cx="10523095" cy="5201424"/>
          </a:xfrm>
          <a:prstGeom prst="rect">
            <a:avLst/>
          </a:prstGeom>
          <a:noFill/>
        </p:spPr>
        <p:txBody>
          <a:bodyPr wrap="square" rtlCol="0">
            <a:spAutoFit/>
          </a:bodyPr>
          <a:lstStyle/>
          <a:p>
            <a:pPr algn="ctr"/>
            <a:r>
              <a:rPr lang="zh-CN" altLang="en-US" sz="20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琵琶记</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１</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第二十一出</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糟糠自餍</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２</a:t>
            </a:r>
            <a:r>
              <a:rPr lang="en-US" altLang="zh-CN" sz="3200" dirty="0" smtClean="0">
                <a:latin typeface="宋体" panose="02010600030101010101" pitchFamily="2" charset="-122"/>
                <a:ea typeface="宋体" panose="02010600030101010101" pitchFamily="2" charset="-122"/>
              </a:rPr>
              <a:t>]</a:t>
            </a:r>
          </a:p>
          <a:p>
            <a:pPr algn="ctr"/>
            <a:r>
              <a:rPr lang="zh-CN" altLang="en-US" sz="2000" dirty="0" smtClean="0">
                <a:latin typeface="宋体" panose="02010600030101010101" pitchFamily="2" charset="-122"/>
                <a:ea typeface="宋体" panose="02010600030101010101" pitchFamily="2" charset="-122"/>
              </a:rPr>
              <a:t>高　明</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山坡羊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乱荒荒不丰稔的年岁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远迢迢不回来的夫婿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急煎煎不耐烦的二亲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软 怯怯不济事的孤身已</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衣尽典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寸丝不挂体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几番要卖了奴身已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争奈没主公婆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教谁看取</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思之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虚飘飘命怎期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难捱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实丕丕</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灾共危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前腔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滴溜溜难穷尽的珠泪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乱纷纷难宽解的愁绪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骨崖崖</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难扶持的病体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战兢 兢难捱过的时和岁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我待不吃你呵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教奴怎忍饥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我待吃你呵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教奴怎么吃</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思量起 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不如奴先死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图得不知他亲死时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合前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思之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虚飘飘命怎期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难捱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实丕丕灾共危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奴家早上安排些饭与公婆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非不欲买些鲑菜</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争奈无钱可买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不想婆婆抵死埋怨</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只道奴家背地自吃了甚么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不知奴家吃的却是米膜皮糠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吃时不敢教他知道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只得回避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便做他埋怨杀我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我也不分说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这糠粃怎的吃得下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吃吐介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唱</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孝顺歌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呕得我肝肠痛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珠泪垂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喉咙尚兀自牢嘎住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糠那</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遭砻</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被舂杵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筛你 簸扬你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吃尽控持</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好似奴家身狼狈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千辛万苦曾经历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苦人吃着苦味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两苦相逢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 知道欲吞不去</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外、净潜上</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探觑介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旦唱</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420" y="449704"/>
            <a:ext cx="10553076" cy="6555641"/>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前腔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糠和米本是两倚依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谁人簸扬你作两处飞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一贱与一贵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好似奴家与夫婿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终无见期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丈夫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你便是米呵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米在他方没寻处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奴便是糠呵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怎的把糠救得人饥馁</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好 似儿夫出去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怎的叫奴供给得公婆甘旨</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外、净潜下介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旦唱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前腔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思量我生无益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死又值甚的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不如忍饥为了怨鬼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只一件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公婆年纪老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靠 着奴家相依倚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只得苟活片时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片时苟活虽容易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到底日久也难相聚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漫把糠来相比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这糠呵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尚兀自有人吃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奴家的骨头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知他埋在何处</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外、净上</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媳妇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你在这里吃什么</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奴家不曾吃什么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净搜夺介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婆婆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你吃不得</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这是什么东西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旦唱</a:t>
            </a:r>
            <a:r>
              <a:rPr lang="en-US" altLang="zh-CN" sz="2000" dirty="0" smtClean="0">
                <a:latin typeface="宋体" panose="02010600030101010101" pitchFamily="2" charset="-122"/>
                <a:ea typeface="宋体" panose="02010600030101010101" pitchFamily="2" charset="-122"/>
              </a:rPr>
              <a:t>]              </a:t>
            </a:r>
          </a:p>
          <a:p>
            <a:endParaRPr lang="en-US" altLang="zh-CN" sz="2000" dirty="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前腔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这是谷中膜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米上皮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呀</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这便是糠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要他何用</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将来飶啰</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１１</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堪疗饥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这糠只好将去喂猪狗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如何把来自吃</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尝闻古贤书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狗彘食人 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也强如草根树皮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外、净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恁的苦涩东西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怕不噎坏了你</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啮雪吞毡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苏卿 犹健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餐松食柏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倒做得神仙侣</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这糠呵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纵然吃些何虑</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阿公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你休听他说 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糠粃如何吃得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爹妈休疑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奴须是你孩儿的糟糠妻室</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外、净看哭介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媳妇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我原来错埋冤了你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兀的不痛杀我也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倒介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旦叫哭叫介</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唱</a:t>
            </a:r>
            <a:r>
              <a:rPr lang="en-US" altLang="zh-CN" sz="2000" dirty="0" smtClean="0">
                <a:latin typeface="宋体" panose="02010600030101010101" pitchFamily="2" charset="-122"/>
                <a:ea typeface="宋体" panose="02010600030101010101" pitchFamily="2" charset="-122"/>
              </a:rPr>
              <a:t>]</a:t>
            </a:r>
          </a:p>
          <a:p>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04341" y="779489"/>
            <a:ext cx="10043410" cy="3477875"/>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雁过沙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他沉沉向冥途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空教我耳边呼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婆婆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我不能够尽心相奉事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反教你为我归黄土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教人道你死缘何故</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公公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婆婆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你怎生割舍得抛弃了奴</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外醒介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谢天谢地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公公醒了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公公你挣扎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外唱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前腔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媳妇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你担饥事姑舅</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媳妇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你担饥怎生度</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公公且宽心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不要烦 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外唱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媳妇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我错埋冤</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你也不肯辞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到如今始信有糟糠妇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媳妇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料应我不久 归阴府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也省的为我死的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把生的受苦</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旦扶外起介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公公且在床上安息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待我看婆婆如何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叫不醒介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婆婆不济事了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如何是好</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前腔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婆婆气全无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教奴怎支吾</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丈夫呵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我千辛万苦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为你相看顾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如今到此 难回护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我只愁母死难留父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况衣衫尽解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囊箧又无</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１８</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媳妇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婆婆还好么</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婆婆不好了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外唱</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79686" y="302359"/>
            <a:ext cx="11407514" cy="6555641"/>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前腔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天哪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我当初不寻思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教孩儿往帝都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把媳妇闪</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得苦又孤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把婆婆送入 黄泉路</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算来是我相耽误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不如我死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免把你再辜负</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公公休说这话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请自将息</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媳妇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婆婆死了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衣衾棺椁</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是件</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皆无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如何是好</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公公宽心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待奴家区处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２３</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末上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福无双至犹难信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祸不单行却是真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老夫为何道此两句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为邻家蔡伯喈妻 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名唤做赵氏五娘子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嫁得伯喈秀才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方才两月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丈夫便出去赴选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自去之后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连年饥 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家里只有公婆两口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年纪八十之上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甘旨之奉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亏杀这赵五娘子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把些衣服首饰之类尽 皆典卖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籴些粮米做饭与公婆吃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他却背地里把些糠粃飶啰充饥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这般荒年饥岁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少什 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有三五个孩儿的人家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供膳不得爹娘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这个小娘子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真个今人中少有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古人中难得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那公婆不知道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颠倒把他埋冤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适来听得他公婆知道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却又痛心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都害了病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如今去他家里探取消息则个</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２５</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看介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这个来的却是蔡小娘子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怎生恁</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地走得慌</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旦慌走上介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天有不测风云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人有旦夕祸福</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见末介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我的婆婆死了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你婆婆既死了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你公公如今在哪里</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在床上睡着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待我看一看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太公休怪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我起来不得了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老员外</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快不要劳动</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太公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我婆婆衣衾棺椁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是件皆无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如何是好</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五娘子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你不要愁烦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婆婆衣衾棺椁之费皆出于我</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你但尽心承值</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公公便了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旦唱</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4282" y="779489"/>
            <a:ext cx="10463134" cy="3785652"/>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玉包肚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千般生受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教奴家如何措手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终不然把他骸骨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没棺椁送在荒丘</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相看到此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不由人不泪珠流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正是不是冤家不聚头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末唱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前腔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五娘子不须多忧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资送婆婆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在我身上有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你但小心承值公公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莫教他又成 不救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合前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外唱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前腔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张公护救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我媳妇实难启口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孩儿去后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又遇饥荒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把衣衫典卖无留</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合前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老员外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你请进里面去歇息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待我一霎时叫家僮讨棺木来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把老安人殡敛 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选个吉日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送在南山安葬去</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多谢太公周济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２９</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只为无钱送老娘</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须知此事有商量</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归家不敢高声哭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惟恐猿闻也断 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并下</a:t>
            </a:r>
            <a:r>
              <a:rPr lang="en-US" altLang="zh-CN" sz="2000" dirty="0" smtClean="0">
                <a:latin typeface="宋体" panose="02010600030101010101" pitchFamily="2" charset="-122"/>
                <a:ea typeface="宋体" panose="02010600030101010101" pitchFamily="2" charset="-122"/>
              </a:rPr>
              <a:t>]</a:t>
            </a:r>
          </a:p>
          <a:p>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24262" y="704538"/>
            <a:ext cx="10133351" cy="5324535"/>
          </a:xfrm>
          <a:prstGeom prst="rect">
            <a:avLst/>
          </a:prstGeom>
          <a:noFill/>
        </p:spPr>
        <p:txBody>
          <a:bodyPr wrap="square" rtlCol="0">
            <a:spAutoFit/>
          </a:bodyPr>
          <a:lstStyle/>
          <a:p>
            <a:r>
              <a:rPr lang="zh-CN" altLang="en-US" dirty="0" smtClean="0"/>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元曲选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赵义山选注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上海古籍出版社２００８年版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琵琶记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是高明的代 表作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作品写蔡伯喈婚后两月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在父亲的督促下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去京城赴试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其妻赵五娘在家侍奉公婆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遇到天旱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只得吃糠咽菜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公婆死后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她卖唱乞讨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赴京寻夫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蔡伯喈中了状元后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被皇帝 强行要求做了牛丞相的女婿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他往家捎的信件钱物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又被骗子骗去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后妻贤惠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虽愿同他 回乡探亲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但被牛丞相阻止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蔡伯喈在街上拾到赵五娘遗失的公婆画像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夫妻才得见面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蔡伯喈上表辞官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要与两个妻子一同回家扫墓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牛丞相奏知皇帝后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都受感动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加官封赠</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皆大欢喜</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吃饱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孤身已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孤身一人</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照看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照料</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实丕丕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实实在在</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骨崖崖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瘦骨嶙峋的样子</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鲑菜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鱼菜的总称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鱼的一种</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砻</a:t>
            </a:r>
            <a:r>
              <a:rPr lang="en-US" altLang="zh-CN" sz="2000" dirty="0" smtClean="0">
                <a:latin typeface="宋体" panose="02010600030101010101" pitchFamily="2" charset="-122"/>
                <a:ea typeface="宋体" panose="02010600030101010101" pitchFamily="2" charset="-122"/>
              </a:rPr>
              <a:t>( l </a:t>
            </a:r>
            <a:r>
              <a:rPr lang="en-US" altLang="zh-CN" sz="2000" dirty="0" err="1" smtClean="0">
                <a:latin typeface="宋体" panose="02010600030101010101" pitchFamily="2" charset="-122"/>
                <a:ea typeface="宋体" panose="02010600030101010101" pitchFamily="2" charset="-122"/>
              </a:rPr>
              <a:t>óng</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磨碾</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吃尽控持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受尽折磨</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外、净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这里指的是赵五娘的公公、婆婆这两个角色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悄悄地</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飶啰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饽饽</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尝闻”两句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孟子􀅰梁惠王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狗彘食人食而不知检</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73967" y="1109272"/>
            <a:ext cx="9593705" cy="4093428"/>
          </a:xfrm>
          <a:prstGeom prst="rect">
            <a:avLst/>
          </a:prstGeom>
          <a:noFill/>
        </p:spPr>
        <p:txBody>
          <a:bodyPr wrap="square" rtlCol="0">
            <a:spAutoFit/>
          </a:bodyPr>
          <a:lstStyle/>
          <a:p>
            <a:pPr algn="ctr"/>
            <a:r>
              <a:rPr lang="zh-CN" altLang="en-US" sz="3200" dirty="0" smtClean="0">
                <a:latin typeface="宋体" panose="02010600030101010101" pitchFamily="2" charset="-122"/>
                <a:ea typeface="宋体" panose="02010600030101010101" pitchFamily="2" charset="-122"/>
              </a:rPr>
              <a:t>第一节　戏剧鉴赏导论</a:t>
            </a:r>
          </a:p>
          <a:p>
            <a:r>
              <a:rPr lang="zh-CN" altLang="en-US" sz="2400" dirty="0" smtClean="0">
                <a:latin typeface="宋体" panose="02010600030101010101" pitchFamily="2" charset="-122"/>
                <a:ea typeface="宋体" panose="02010600030101010101" pitchFamily="2" charset="-122"/>
              </a:rPr>
              <a:t>一、 中国戏曲概述</a:t>
            </a:r>
          </a:p>
          <a:p>
            <a:r>
              <a:rPr lang="en-US" altLang="zh-CN" sz="2400" dirty="0" smtClean="0">
                <a:latin typeface="宋体" panose="02010600030101010101" pitchFamily="2" charset="-122"/>
                <a:ea typeface="宋体" panose="02010600030101010101" pitchFamily="2" charset="-122"/>
              </a:rPr>
              <a:t>1</a:t>
            </a:r>
            <a:r>
              <a:rPr lang="zh-CN" altLang="en-US" sz="2400" dirty="0" smtClean="0">
                <a:latin typeface="宋体" panose="02010600030101010101" pitchFamily="2" charset="-122"/>
                <a:ea typeface="宋体" panose="02010600030101010101" pitchFamily="2" charset="-122"/>
              </a:rPr>
              <a:t>古典戏曲 </a:t>
            </a:r>
            <a:endParaRPr lang="en-US" altLang="zh-CN" sz="24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我国是一个戏曲古国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中国戏曲艺术历史悠久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源远流长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在其漫长的发展过程中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传统 戏曲剧目浩如烟海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我国古代戏曲起源于原始歌舞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经历了汉魏百戏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隋唐戏弄的演变发 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到宋金院本基本形成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元代以杂剧的形式成就其“一代之文学”的地位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明清又以传奇的 形式登上戏曲的新高峰</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戏曲的起源可追溯到原始时代带有巫术色彩的歌舞活动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周朝开始由职业演员“优伶” 替代巫师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巫术仪式就能转化为戏剧表演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战国时期就有著名的“优孟衣冠”的故事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汉代出 现了“百戏”的繁荣局面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最引人注目的就是角抵戏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南北朝时又出现了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踏摇娘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兰陵王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 具体剧目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唐代产生了“参军”戏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以滑稽问答为主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有参军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逗角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和苍鹘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捧角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两个角色</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用以嘲讽赃官</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74557" y="449706"/>
            <a:ext cx="10927830" cy="6555641"/>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啮雪”两句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苏武出使匈奴被拘留后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宁死不屈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被放至北海牧羊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渴则吃雪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饥 则吞毡</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１４</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餐松”两句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在中国古代的传说中</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神仙是不食人间烟火的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专门以松柏的籽为食</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挣扎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动一动</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姑舅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埋冤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埋怨</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囊箧又无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指一贫如洗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身无分文</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折磨</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黄泉路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指死</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椁</a:t>
            </a:r>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guǒ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棺材外面套的大棺材</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件件</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区处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应付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对付</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少什么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不少</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则个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一点</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如此</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员外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即员外郎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古代指正员以外的官员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可用钱捐买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戏曲小说中用来称呼有 钱有势的豪绅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这里是对赵五娘公公的尊称</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承值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照料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关照</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周济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救济</a:t>
            </a:r>
            <a:r>
              <a:rPr lang="en-US" altLang="zh-CN" sz="2000" dirty="0" smtClean="0">
                <a:latin typeface="宋体" panose="02010600030101010101" pitchFamily="2" charset="-122"/>
                <a:ea typeface="宋体" panose="02010600030101010101" pitchFamily="2" charset="-122"/>
              </a:rPr>
              <a:t>.</a:t>
            </a:r>
          </a:p>
          <a:p>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420" y="794479"/>
            <a:ext cx="10508105" cy="544764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a:t>
            </a:r>
            <a:r>
              <a:rPr lang="zh-CN" altLang="en-US" sz="2400" b="1" dirty="0" smtClean="0">
                <a:latin typeface="宋体" panose="02010600030101010101" pitchFamily="2" charset="-122"/>
                <a:ea typeface="宋体" panose="02010600030101010101" pitchFamily="2" charset="-122"/>
              </a:rPr>
              <a:t>评析：    </a:t>
            </a:r>
            <a:endParaRPr lang="en-US" altLang="zh-CN" sz="2400" b="1" dirty="0" smtClean="0">
              <a:latin typeface="宋体" panose="02010600030101010101" pitchFamily="2" charset="-122"/>
              <a:ea typeface="宋体" panose="02010600030101010101" pitchFamily="2" charset="-122"/>
            </a:endParaRPr>
          </a:p>
          <a:p>
            <a:r>
              <a:rPr lang="en-US" altLang="zh-CN" sz="2400" b="1" dirty="0">
                <a:latin typeface="宋体" panose="02010600030101010101" pitchFamily="2" charset="-122"/>
                <a:ea typeface="宋体" panose="02010600030101010101" pitchFamily="2" charset="-122"/>
              </a:rPr>
              <a:t> </a:t>
            </a:r>
            <a:r>
              <a:rPr lang="en-US" altLang="zh-CN" sz="2400" b="1"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高明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字则成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自号菜根道人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温州瑞安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今浙江瑞安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先后任处州录事、绍兴府判 官、福建行省都事等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晚年隐居不仕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他是元末明初的南戏作家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他的代表作品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琵琶记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 戏剧结构、矛盾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人物刻画上较为成功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是南戏的代表作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被人们誉之为“词曲之祖”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与元 杂剧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西厢记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一起被誉为南北戏曲“双璧”</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琵琶记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的第二十一出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瑟琵记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中最精彩的片段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在这一出中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赵五娘承受了各种苦难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先是吃糠的折磨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后是婆婆去世的巨大打击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正是通过这一系列的苦难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展现 了赵五娘非同一般的性格与品格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作品十分精彩地表现了赵五娘吃糠时的心理及自己被抛 弃的命运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读来令人感动</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琵琶记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的人物很有个性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其主要人物已成为艺术典型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赵五娘是全剧中最为光辉的 人物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是一个贤孝妇的形象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丈夫进京赶考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她独自一人在家侍奉公婆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承担起家庭的全部 重担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饥荒年间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她把可怜的救济粮留给公婆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自己却在背后偷偷吃糠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公婆死了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无钱买 棺材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她剪下头发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沿街叫卖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无钱请人埋葬公婆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她麻裙包土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全筑坟墓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然后描容上路</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进京寻夫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在极度艰难的环境中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她含辛茹苦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任劳任怨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悄悄地做出自我牺牲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以柔弱的肩 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承担起生活重担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既尽了心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又尽了力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在赵五娘身上体现出中华民族多方面的优秀品 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她是一个光彩照人的贤孝妇形象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正因如此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赵五娘的形象才长期活跃于舞台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流传于 人间</a:t>
            </a:r>
            <a:r>
              <a:rPr lang="en-US" altLang="zh-CN" sz="2000" dirty="0" smtClean="0">
                <a:latin typeface="宋体" panose="02010600030101010101" pitchFamily="2" charset="-122"/>
                <a:ea typeface="宋体" panose="02010600030101010101" pitchFamily="2" charset="-122"/>
              </a:rPr>
              <a:t>.</a:t>
            </a:r>
          </a:p>
          <a:p>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64302" y="764498"/>
            <a:ext cx="9878518" cy="5201424"/>
          </a:xfrm>
          <a:prstGeom prst="rect">
            <a:avLst/>
          </a:prstGeom>
          <a:noFill/>
        </p:spPr>
        <p:txBody>
          <a:bodyPr wrap="square" rtlCol="0">
            <a:spAutoFit/>
          </a:bodyPr>
          <a:lstStyle/>
          <a:p>
            <a:pPr algn="ctr"/>
            <a:r>
              <a:rPr lang="zh-CN" altLang="en-US" sz="20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牡丹亭</a:t>
            </a:r>
            <a:r>
              <a:rPr lang="en-US" altLang="zh-CN" sz="3200" dirty="0" smtClean="0">
                <a:latin typeface="宋体" panose="02010600030101010101" pitchFamily="2" charset="-122"/>
                <a:ea typeface="宋体" panose="02010600030101010101" pitchFamily="2" charset="-122"/>
              </a:rPr>
              <a:t>·</a:t>
            </a:r>
            <a:r>
              <a:rPr lang="zh-CN" altLang="en-US" sz="3200" dirty="0" smtClean="0">
                <a:latin typeface="宋体" panose="02010600030101010101" pitchFamily="2" charset="-122"/>
                <a:ea typeface="宋体" panose="02010600030101010101" pitchFamily="2" charset="-122"/>
              </a:rPr>
              <a:t>惊梦</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１</a:t>
            </a:r>
            <a:r>
              <a:rPr lang="en-US" altLang="zh-CN" sz="3200" dirty="0" smtClean="0">
                <a:latin typeface="宋体" panose="02010600030101010101" pitchFamily="2" charset="-122"/>
                <a:ea typeface="宋体" panose="02010600030101010101" pitchFamily="2" charset="-122"/>
              </a:rPr>
              <a:t>] </a:t>
            </a:r>
          </a:p>
          <a:p>
            <a:pPr algn="ctr"/>
            <a:r>
              <a:rPr lang="zh-CN" altLang="en-US" sz="2000" dirty="0" smtClean="0">
                <a:latin typeface="宋体" panose="02010600030101010101" pitchFamily="2" charset="-122"/>
                <a:ea typeface="宋体" panose="02010600030101010101" pitchFamily="2" charset="-122"/>
              </a:rPr>
              <a:t>汤显祖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旦上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唱</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绕池游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梦回莺啭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乱煞年光遍</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人立小庭深院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炷尽沉烟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抛残绣线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恁 今春关情似去年</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乌夜啼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晓来望断梅关</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宿妆残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你侧著宜春髻子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恰凭阑</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剪不断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理还乱</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闷无端</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已分付催花莺燕借春看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春香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可曾叫人扫除花径</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分付了</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取镜台衣服来</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贴取镜台衣服 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云髻罢梳还对镜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罗衣欲换更添香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镜台衣服在此</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步步娇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袅晴丝吹来闲庭院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摇漾春如线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停半晌、整花钿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没揣菱 花</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偷人半面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迤逗的彩云偏</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１２</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行介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步香闺怎便把全向现</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今日穿插的好</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29390" y="929390"/>
            <a:ext cx="10463135" cy="4093428"/>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醉扶归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你道翠生生出落的裙衫儿茜</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艳晶晶花簪八宝填</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可知我常一 生儿爱好是天然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恰三春</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好处无人见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不提防沉鱼落雁鸟惊喧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则怕的羞花闭月花 愁颤</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１６</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早茶时了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请行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行介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画廊金粉半零星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池馆苍苔一片青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踏草怕泥新 绣襦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异花疼煞小金铃</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不到园林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怎知春色如许</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皂罗袍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原来姹紫嫣红开遍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似这般都付与断井颓垣</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良辰美景奈何天</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赏 心乐事谁家院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恁般景致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我老爷和奶奶再不提起</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朝飞暮卷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云霞翠轩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雨丝 风片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烟波画船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锦屏人忒看的这韶光贱</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２１</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是花都放了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那牡丹还早</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好姐姐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遍青山啼红了杜鹃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荼蘼外烟丝醉软</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春香呵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牡丹虽好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他春 归怎占的先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成对儿莺燕呵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闲凝眄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生生燕语明如剪</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呖呖莺歌溜 的圆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２５</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去罢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这园子委是观之不足</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提他怎的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行介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唱</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74361" y="1319134"/>
            <a:ext cx="10193311" cy="4401205"/>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隔尾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观之不足由他缱</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便赏遍了十二亭台是枉然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到不如兴尽回家闲 过遣</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２８</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作到介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开我西阁门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展我东阁床</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瓶插映山紫</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炉添沉水香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 歇息片时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俺瞧老夫人去也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旦叹介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默地游春转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小试宜春面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春呵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得和你两留连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春去如何遣</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咳</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恁 般天气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好困人也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春香那里</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作左右瞧介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又低首沉吟介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春色恼人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信有之 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常观诗词乐府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古之女子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因春感情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遇秋成恨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诚不谬误矣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吾今年已二八</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未 逢折桂</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之夫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忽慕春情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怎得蟾宫之客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３４</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昔韩夫人得遇于郎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张生偶逢崔氏</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３６</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曾有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题红记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崔徽传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此佳人才子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前以密约偷期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后皆得成秦晋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 叹介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吾生于宦族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长在名门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年已及笄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４０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不得早成佳配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诚为虚度青春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光阴如过隙 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泪介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可惜妾身颜色如花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岂料命如一叶乎</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山坡羊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没乱里春情难遣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蓦地里怀人幽怨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则为俺生小婵娟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４１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拣名门一例一 例里神仙眷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甚良缘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把青春抛的远</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俺的睡情谁见</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则索因循腼腆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４２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想幽梦谁边</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和春光暗流转</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迁延</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４３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这衷怀那处言</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淹煎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４４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泼残生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４５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除问天</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59370" y="719528"/>
            <a:ext cx="10747948" cy="5078313"/>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注释</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牡丹亭选评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赵山林撰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上海古籍出版社２００２年版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牡丹亭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是汤显祖 的代表作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描写的是太守杜宝的女儿杜丽娘自小生活于深闺之中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她在丫鬟春香的 带领下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私自游览花园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见春色满园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想到自己颜色如花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却不能早成佳配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不由感慨万 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回来后因感成梦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梦到与柳梦梅在牡丹亭畔幽会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从此一病不起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临死前自画一幅肖 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嘱家人将她葬在后花园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与杜丽娘在梦中幽会的柳梦梅来到后花园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偶然拾得 杜丽娘画像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杜丽娘鬼魂来与柳梦梅相聚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两人过了一段幸福的生活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杜丽娘告诉柳梦 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她可还魂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柳梦梅挖开杜丽娘的坟墓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杜杜丽娘死而复生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两人终成被杜丽娘父母认 可的人间佳配</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乱煞年光遍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到处都是大好春光</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关情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牵动人的情怀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胜似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胜过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梅关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即大庾岭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宋代在这里设有梅关</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宿残妆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隔夜的残妆</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宜春髻子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相传立春那天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妇女剪彩作燕子状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戴在髻上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上贴“宜春”两字</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剪不断”两句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语出南唐后主李煜词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相见欢</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细长的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晴丝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游丝、飞丝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虫类所吐的丝缕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常在空中飘游</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摇漾春如线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春光如晴丝一般摇荡撩人</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花钿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古代妇女头上戴的首饰</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94478" y="404735"/>
            <a:ext cx="10598046" cy="5940088"/>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没想到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菱花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借指镜子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古时所用铜镜的背面一般铸有菱花</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故称</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迤逗”句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谓杜丽娘照镜子害羞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将头发弄偏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迤逗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引惹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挑逗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彩云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头发的 代称</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翠生生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颜色极鲜艳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出落的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显出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衬托出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红色</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艳晶晶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光彩夺目的样子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花簪八宝填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镶嵌着多种宝石的簪子</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孟春、仲春、季春</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不提防”两句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极言美貌</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异花”句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开元天宝遣事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天宝初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宁王􀆺􀆺于后园中纫红丝为绳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密缀金 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掣于花梢之上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每有鸟鹊翔集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则令园吏置铃索以掣之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盖惜花之故也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因惜花 常常掣铃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连小金铃都被拉得疼煞了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断井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废弃了的井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颓垣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倒了的墙</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奈何天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无可奈何的时光</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老爷、奶奶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这里指杜丽娘的父母</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锦屏人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闺中人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这里杜丽娘自指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韶光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大好春光</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荼蘼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一种花名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烟丝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即上文所说的晴丝</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凝眄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眼睛紧盯着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生生”句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谓燕子的叫声清脆明快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生生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形容叫声清脆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明如剪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明快如 剪刀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呖呖”句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形容莺啼声圆润动听</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不厌</a:t>
            </a:r>
            <a:r>
              <a:rPr lang="en-US" altLang="zh-CN" sz="2000" dirty="0" smtClean="0">
                <a:latin typeface="宋体" panose="02010600030101010101" pitchFamily="2" charset="-122"/>
                <a:ea typeface="宋体" panose="02010600030101010101" pitchFamily="2" charset="-122"/>
              </a:rPr>
              <a: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19526" y="302359"/>
            <a:ext cx="10852881" cy="6247864"/>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留恋、牵挂</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过遣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清遣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排遣</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开我西阁门”两句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木兰辞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开我东阁门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坐我西阁床”</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映山紫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映山红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杜鹃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的一种</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宜春面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梳有宜春髻的脸容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常以指少女的青春容貌</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即十六岁</a:t>
            </a:r>
            <a:r>
              <a:rPr lang="en-US" altLang="zh-CN" sz="2000" dirty="0" smtClean="0">
                <a:latin typeface="宋体" panose="02010600030101010101" pitchFamily="2" charset="-122"/>
                <a:ea typeface="宋体" panose="02010600030101010101" pitchFamily="2" charset="-122"/>
              </a:rPr>
              <a:t>.</a:t>
            </a:r>
            <a:endParaRPr lang="zh-CN" altLang="en-US"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折桂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古代常以比科举及第</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蟾宫之客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比喻科举及第之人</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韩夫人得遇于郎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唐传奇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流红记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唐僖宗时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宫女韩氏以红叶题诗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从御沟 中流出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被于祐拾到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于祐也以红叶题诗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投入上流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寄给韩氏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后来两人结为夫妇</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张生偶逢崔氏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即唐元稹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会真记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莺莺传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中描写的张生和崔莺莺的爱情 故事</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崔徽传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疑是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莺莺传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之误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崔徽传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写的是崔徽和裴敬中的恋爱故事</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偷期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幽会</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得成秦晋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得成夫妇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春秋时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秦晋两国世代联姻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后世称联姻为秦晋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４０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及笄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古代女子十五岁时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即以笄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束发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叫及笄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这是女子成年的标志</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４１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婵娟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这里指美好的姻缘</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４２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则索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腼腆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害羞</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４３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迁延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耽误青春</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４４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淹煎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受熬煎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遭磨折 </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４５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泼残生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苦命儿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表示厌恶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原来是骂人的话</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9311" y="674558"/>
            <a:ext cx="10193312" cy="5693866"/>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评析：</a:t>
            </a:r>
            <a:endParaRPr lang="en-US" altLang="zh-CN" sz="2400" b="1"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牡丹亭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还魂记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是明代著名剧作家汤显祖的代表作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汤显祖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字义仍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号若士</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亦号海若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又号清远道人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别号玉茗堂主人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其所作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紫钗记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还魂记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牡丹亭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南柯 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邯郸记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这四大传奇因均有梦境构想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被并称“临川四梦”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其中尤以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牡丹亭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为人叹赏</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时人谓“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牡丹亭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家传户诵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几令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西厢记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减价”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他自己也说“一生得意惟在‘牡丹’”</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日本学者青木正儿在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中国近世戏曲史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盛赞汤显祖的杰出成就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将之誉为“东方的莎士 比亚”</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本折是全剧最为精彩的片段之一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主要描写因为环境的寂寞、精神生活的空虚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苦闷的 杜丽娘在丫鬟春香的鼓动下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准备到自家的花园游玩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惊梦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一折就从这里开始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皂罗袍</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是本折的高潮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刻画了杜丽娘千回百转的心态变化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郁郁寡欢的杜丽娘到了繁花似锦的花 园中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花园中的勃勃生机激发了杜丽娘心中被压抑的人性欲望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备受压抑的杜丽娘内心深 处对美好景致的向往使得初入园林中的她心潮起伏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如此美好的春光却无人观赏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杜丽娘 由此联想到自己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不禁悲从中来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原来姹紫嫣红开遍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似这般都付与断井颓垣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良辰美景奈 何天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赏心乐事谁家院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姹紫嫣红的美好景色都给了断井颓垣观赏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由物及人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一种自怜的 情绪油然升起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这句话出于谢灵运语“天下良辰美景赏心乐事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四者难并”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突出了良辰美景 与赏心乐事之间的矛盾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指出杜丽娘黯然的心情与艳丽春光间的不和谐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春天的生机强化了 她黯然伤感的情怀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牡丹亭􀅰惊梦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无论是主题、曲词还是唱腔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在社会上都引起了普遍共鸣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成为昆剧最 具代表性的剧目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被人们长期叹赏与吟唱</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59174" y="569627"/>
            <a:ext cx="9518754" cy="6124754"/>
          </a:xfrm>
          <a:prstGeom prst="rect">
            <a:avLst/>
          </a:prstGeom>
          <a:noFill/>
        </p:spPr>
        <p:txBody>
          <a:bodyPr wrap="square" rtlCol="0">
            <a:spAutoFit/>
          </a:bodyPr>
          <a:lstStyle/>
          <a:p>
            <a:pPr algn="ctr"/>
            <a:r>
              <a:rPr lang="zh-CN" altLang="en-US" sz="20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雷雨</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１</a:t>
            </a:r>
            <a:r>
              <a:rPr lang="en-US" altLang="zh-CN" sz="3200" dirty="0" smtClean="0">
                <a:latin typeface="宋体" panose="02010600030101010101" pitchFamily="2" charset="-122"/>
                <a:ea typeface="宋体" panose="02010600030101010101" pitchFamily="2" charset="-122"/>
              </a:rPr>
              <a:t>](</a:t>
            </a:r>
            <a:r>
              <a:rPr lang="zh-CN" altLang="en-US" sz="3200" dirty="0" smtClean="0">
                <a:latin typeface="宋体" panose="02010600030101010101" pitchFamily="2" charset="-122"/>
                <a:ea typeface="宋体" panose="02010600030101010101" pitchFamily="2" charset="-122"/>
              </a:rPr>
              <a:t>节选</a:t>
            </a:r>
            <a:r>
              <a:rPr lang="en-US" altLang="zh-CN" sz="3200" dirty="0" smtClean="0">
                <a:latin typeface="宋体" panose="02010600030101010101" pitchFamily="2" charset="-122"/>
                <a:ea typeface="宋体" panose="02010600030101010101" pitchFamily="2" charset="-122"/>
              </a:rPr>
              <a:t>) </a:t>
            </a:r>
          </a:p>
          <a:p>
            <a:pPr algn="ctr"/>
            <a:r>
              <a:rPr lang="zh-CN" altLang="en-US" sz="2000" dirty="0" smtClean="0">
                <a:latin typeface="宋体" panose="02010600030101010101" pitchFamily="2" charset="-122"/>
                <a:ea typeface="宋体" panose="02010600030101010101" pitchFamily="2" charset="-122"/>
              </a:rPr>
              <a:t>曹禺</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午饭后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天气更阴沉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更郁热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低沉潮湿的空气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使人异常烦躁􀆺􀆺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点着一支吕宋烟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看见桌上的雨衣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向侍萍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这是太太找出来的雨衣吗</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鲁侍萍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看着他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大概是的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拿起看看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这都是新的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我要我的旧雨衣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你回头跟太太说</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嗯</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看她不走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你不知道这间房子底下人不准随便进来吗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看着他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老爷</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你是新来的下人</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不是的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我找我的女儿来的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你的女儿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四凤是我的女儿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那你走错屋子了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老爷没有事了</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窗户谁叫打开的</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鲁侍萍　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很自然地走到窗前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关上窗户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慢慢地走向中门</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看她关好窗门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忽然觉得她很奇怪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你站一站</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侍萍停</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24459" y="764498"/>
            <a:ext cx="10613036"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话本是宋代通俗文学的代表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由于手工业和商业的发展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都市繁荣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市民阶层壮大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促进 娱乐艺术的发达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说话”成为专门职业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说话人所用底本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即是“话本”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内容可分三类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 是讲史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新编五代史平话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大宋宣和遗事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二是说经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大唐三藏法师取经记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三是 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京本通俗小说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清平山堂话本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宋代话本中人物和故事都具有一定的现实性</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反映了市民阶层的生活和愿望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在形式上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话本运用了鲜明、生动的口语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深受广大群众的 欢迎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更值得重视的是话本在文学史上的承前启后作用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它从唐代“讲唱文学”演变而来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 宋代得到蓬勃发展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成为元、明以后演义小说的滥觞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同时孕育了元、明、清活小说的产生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宋代的戏曲主要有滑稽戏、歌舞戏、傀儡戏、皮影戏、讲唱戏等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除滑稽戏、歌舞戏外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其他主 要在民间流传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讲唱戏分鼓子词和诸宫调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其中诸宫调对后世影响最大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与宋王朝先后对峙 的辽、金在文学方面也有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定成就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金在文学上远胜于辽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董解元的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西厢记诸宫调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对元、 明戏曲产生了很大的影响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王实甫创作的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西厢记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即是在它的基础上写成的</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北宋灭亡后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宋杂剧南下北上一分为二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宋金对峙时期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北方杂剧衍化为金院本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其代 表作就是著名的董解元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西厢记诸宫调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董西厢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南下杂剧与南方地方音乐、民间戏 融合而成我国戏曲史上最早的正式戏曲形式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南戏的出现标志着我国戏曲形式的 正式形成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但它一直受作为雅文学形式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宋词的打压而受文人轻视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处于民间自发状态</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而在北方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以金院本和北方音乐为基础的一种戏曲形式也迅速成熟起来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在金末元初发展定 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这就是元杂剧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或称北曲杂剧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元杂剧的出现标志着中国戏曲的真正成熟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它在元统一 中国后立即迎来了戏曲兴盛的高峰</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84223" y="869430"/>
            <a:ext cx="9713626"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周朴园　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你贵姓</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我姓鲁</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姓鲁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你的口音不像北方人</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对了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我不是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我是江苏的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你好像有点无锡口音</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我自小就在无锡长大的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沉思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无锡</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你在无锡是什么时候</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光绪二十年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离现在有三十多年了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三十年前你在无锡</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是的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三十多年前呢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那时候我记得我们还没有用洋火呢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沉思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三十多年前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很远啦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我想想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我大概是二十多岁的时候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那时候 我还在无锡呢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老爷是那个地方的人</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周朴园　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沉吟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无锡是个好地方</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好地方</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你三十年前在无锡吗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老爷</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34322" y="659568"/>
            <a:ext cx="9908498" cy="563231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周朴园　三十年前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在无锡有一件很出名的事情</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你知道吗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也许记得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不知道老爷说的是哪一件</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周朴园　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很远了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提起来大家都忘了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说不定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也许记得的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我问过许多那个时候到过无锡的人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我也派人到无锡打听过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可是那个时候 在无锡的人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到现在不是老了就是死了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活着的多半是不知道的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或者忘了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不过也许你会知道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三十年前在无锡有一家姓梅的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姓梅的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梅家有一个年轻小姐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很贤惠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也很规矩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有一天夜里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忽然地投水死了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 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你知道吗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不敢说</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我倒认识一个年轻的姑娘姓梅的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你说说看</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可是她不是小姐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她也不贤慧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并且听说是不大规矩的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也许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也许你弄错了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不过你不妨说说看</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89154" y="764499"/>
            <a:ext cx="8994099"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鲁侍萍　这个梅姑娘倒是有一天晚上跳的河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可是不是一个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她手里抱着一个刚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生下三 天的男孩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听人说她生前是不规矩的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苦痛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她是个下等人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不很守本分的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听说她跟那时周公馆的少爷有点不清白</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生了 两个儿子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生了第二个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才过三天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忽然周少爷不要她了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大孩子就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放在周公馆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刚生的孩子她抱在怀里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在年三十夜里投河死的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汗涔涔地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她不是小姐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她是无锡周公馆梅妈的女儿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她叫侍萍</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抬起头来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你姓什么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我姓鲁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老爷</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喘出一口气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沉思地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侍萍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侍萍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这个女孩子的尸首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说是有一个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穷人 见着埋了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你可以打听到她的坟在哪儿吗</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鲁侍萍　老爷问这些闲事干什么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这个人跟我们有点亲戚</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亲戚</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我们想把她的坟墓修一修</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那用不着了</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78898" y="644578"/>
            <a:ext cx="7959777"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周朴园　怎么</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鲁侍萍　这个人现在还活着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惊愕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什么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她没有死</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她还在</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不会吧</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我看见她河边上的衣服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里面有她的绝命书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鲁侍萍　她又被人救活了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救活啦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以后无锡的人是没见着她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以为她那晚死了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那么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一个人在外乡活着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那个小孩呢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也活着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忽然立起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你是谁</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我是这儿四凤的妈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老爷</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她现在老了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嫁给一个下等人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又生了个女孩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境况很不好</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周朴园　你知道她现在在哪儿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我前几天还见着她</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什么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她就在这儿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此地</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334125" y="1154243"/>
            <a:ext cx="9623685"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鲁侍萍　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就在此地</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老爷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您想见一见她吗</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连忙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不用</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她的命很苦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离开了周家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周家少爷就娶了一位有钱有门第的小姐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她一个单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身人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无亲无故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带着一个孩子在外乡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什么事都做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讨饭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缝衣服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当老妈子</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 学校里伺候人</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她为什么不再找到周家</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大概她是不愿意吧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为着她自己的孩子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她嫁过两次</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嗯</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以后她又嫁过两次</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都是很下等的人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她遇人都很不如意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老爷想帮一帮她吗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你先下去吧</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老爷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没有事了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望着朴园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泪要涌出</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你顺便去告诉四凤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叫她把我樟木箱子里那件旧雨衣拿出来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顺便把那箱 子里的几件旧衬衣也捡出来</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旧衬衣</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54045" y="794479"/>
            <a:ext cx="8754256"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周朴园　你告诉她在我那顶老的箱子里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纺绸的衬衣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没有领子的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老爷那种纺绸衬衣不是一共有五件</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您要哪一件</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要哪一件</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不是有一件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在右袖襟上有个烧破的窟窿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后来用丝线绣成一朵梅花补上的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还有一件</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惊愕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梅花</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旁边还绣着一个萍字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徐徐立起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你是</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我是从前伺候过老爷的下人</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侍萍</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低声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是你</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你自然想不到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侍萍的相貌有一天也会老得连你都不认识了</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周朴园不觉地望望柜上的相片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又望侍萍</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半晌</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忽然严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厉地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你来干什么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不是我要来的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谁指使你来的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悲愤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不公平的命指使我来的</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59370" y="479685"/>
            <a:ext cx="10148341"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冷冷地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三十年的工夫你还是找到这儿来了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怨愤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我没有找你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我没有找你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我以为你早死了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我今天没想到到这儿来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 是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天要我在这儿又碰见你</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你可以冷静点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现在你我都是有子女的人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如果你觉得心里有委屈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这么大年</a:t>
            </a:r>
          </a:p>
          <a:p>
            <a:r>
              <a:rPr lang="zh-CN" altLang="en-US" sz="2000" dirty="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我们先可以不必哭哭啼啼的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我的眼泪早哭干了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我没有委屈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我有的是恨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是三十年一天一天我自 己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受的苦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你大概已经忘了你做的事了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三十年前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过年三十的晚上我生下你 的第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二个儿子才三天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你为了要赶紧娶那位有钱有门第的小姐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你们逼着我冒 着大雪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出去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要我离开你们周家的门</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从前的恩怨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过了几十年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又何必再提呢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那是因为周大少爷一帆风顺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现在也是社会上的好人物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可是自从我被你们 家赶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出来以后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我没有死成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我把我的母亲可给气死了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我亲生的两个孩子你 们家里逼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着我留在你们家里</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周朴园　你的第二个孩子你不是已经抱走了吗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鲁侍萍　那是你们老太太看着孩子快死了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才叫我带走的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我觉得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我像 在做梦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我看过去的事不必再提了吧</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我要提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我要提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我闷了三十年了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你结了婚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就搬了家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我以为这一辈子也见 不着你了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谁知道我自己的孩子偏偏要跑到周家来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又做我从前在你们家里做 过的事</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34321" y="674557"/>
            <a:ext cx="10163331"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周朴园　怪不得四凤这样像你</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鲁侍萍　我伺候你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我的孩子再伺候你生的少爷们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这是我的报应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我的报应</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你静一静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把脑子放清醒点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你不要以为我的心是死了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你以为一个人做了一 件于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心不忍的事就会忘了吗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你看这些家具都是你从前顶喜欢的东西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多少 年我总是  </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留着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为着纪念你</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鲁侍萍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低头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周朴园　你的生日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四月十八</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每年我总记得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一切都照着你是正式嫁过周家的 人看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甚至于你因为生萍儿</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受了病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总要关窗户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这些习惯我都保留着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为的是 不忘你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弥补我的罪过</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叹一口气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现在我们都是上了年纪的人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这些话请你也不必说了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那更好了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那么我们可以明明白白地谈一谈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不过我觉得没有什么可谈的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话很多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我看你的性情好像没有大改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鲁贵像是个很不老实的人</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鲁侍萍　你不要怕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他永远不会知道的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那双方面都好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再有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我要问你的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你自己带走的儿子在哪儿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他在你的矿上做工</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我问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他现在在哪儿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就在门房等着见你呢</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4636" y="595146"/>
            <a:ext cx="11167672"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周朴园　什么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鲁大海</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我的儿子</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鲁侍萍　就是他</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他现在跟你完完全全是两样的人</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冷笑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这么说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我自己的骨肉在矿上鼓动罢工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反对我</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你不要以为他还会认你做父亲</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痛痛快快的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你现在要多少钱吧</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什么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留着你养老</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苦笑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你还以为我是故意来敲诈你才来的吗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也好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我们暂且不提这一层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我先说我的意思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你听着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鲁贵我现在要辞 退的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凤也要回家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不过</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你不要怕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你以为我会用这种关系来敲诈你吗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你放心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我不会的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大后天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 就带着四凤回到我原来的地方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这是一场梦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这地方我绝对不会再住下去</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好得很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那么一切路费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都归我担负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鲁侍萍　什么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周朴园　这于我的心也安 一点</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鲁侍萍　你</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三十年我一个人都过了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现在我反而要你的钱</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你现在要什么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停一停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我要点东西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什么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说吧</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泪满眼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我只要见见我的萍儿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你想见他</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69430" y="869429"/>
            <a:ext cx="10732957"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鲁侍萍　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他在哪儿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他现在在楼上陪着他的母亲看病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我叫他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他就可以下来见你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不过是</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他很大了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并且他以为他母亲早就死了的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你以为我会哭哭啼啼地叫他认母亲吗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我不会那样傻的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我明白他的地 位</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他的教育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不容他承认这样的母亲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这些年我也学乖了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我只想看看他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 究竟是我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生的孩子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你不要怕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我就是告诉他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白白地增加他的烦恼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他也是不 愿意认我的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那么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我们就这样解决了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我叫他下来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你看一看他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以后鲁家的人永远不许再 到周家来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鲁侍萍　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我希望这一生不要再见你</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由衣内取出支票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签好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很好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这是一张五千块钱的支票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你可以先拿去用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算 是弥补我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一点罪过</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侍萍接过支票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把它撕了</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周朴园　侍萍</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我这些年的苦不是你拿钱算得清的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可是你</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外面争吵声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大海的声音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我要进去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三四个男仆声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老爷睡觉呢</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endParaRPr lang="zh-CN" altLang="en-US"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74558" y="749509"/>
            <a:ext cx="10762937"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元代文学在沿袭唐、宋以来“说话”艺术的基础上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在金、元统治下的北方兴起一种新的 文学样式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它包括杂剧和散曲两部分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杂剧是戏剧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而散曲则是诗歌的一种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 者在形式上既有区别又有联系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杂剧的唱词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和散曲一样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都是合乐歌唱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近人吴梅、 任讷等就把只用于清唱的曲称为“散曲”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而把有科、有白、有故事情节的曲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杂剧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称为剧曲 或戏曲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以示区别</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元代的戏剧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一般称“元杂剧”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杂剧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本是唐代各种杂耍技艺的统称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后来宋代的歌舞 戏、滑稽戏以及有故事内容的清唱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也叫作杂剧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元杂剧是一种综合艺术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它把文学、表演、 宾白、舞蹈、演奏、歌唱融为一体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以高度的社会历史价值、雅俗共赏的审美特质和稳定完备 的形式体制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开辟了我国戏曲的黄金时代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元杂剧的剧本体制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绝大多数是由“四折一楔”构 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是四个情节的段落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像做文章讲究起承转合一样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楔子的篇幅短小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通常放在第 一折之前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这有点类似于后来的“序幕”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元杂剧在艺术上是以歌唱为主、结合说白表演的形 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每一折由同一宫调的若干支曲子联成一个套曲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全套只押一个韵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由扮演男主角的正 末或扮演女主角的正旦演唱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这种“一人主唱”可以极大地发挥歌唱艺术的特长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酣畅淋漓 地塑造主要人物形象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念白部分受参军戏传统的影响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常常插科打诨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富于幽默趣味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将音 乐结构与戏剧结构统一起来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达到体制上的规整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这表明元杂剧的艺术成熟和完善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元杂剧 最主要的作家为“元曲四大家”和王实甫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元曲四大家”是指关汉卿、马致远、郑光祖和白朴</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马致远的代表作有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汉宫秋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和一系列神仙道化剧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郑光祖的代表作有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倩女离魂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白朴的 代表作有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梧桐雨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墙头马上</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04340" y="539646"/>
            <a:ext cx="10148341"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走至中门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来人</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仆人由中门进</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周朴园　谁在吵</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仆　人　就是那个工人鲁大海</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他不讲理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非见老爷不可</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沉吟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那你就叫他进来吧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等一等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叫人到楼上请大少爷下来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我有话 问他</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仆　人　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由中门下</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向侍萍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侍萍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你不要太固执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这一点钱你不收下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将来你会后悔的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侍萍望着周朴园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一句话也不说</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仆人领大海进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大海站在左边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三四个仆人立一旁</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鲁大海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见侍萍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您还在这儿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打量大海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你叫什么名字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你不要同我摆架子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难道你不知道我是谁吗</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周朴园　我只知道你是罢工闹得最凶的工人</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对了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一点儿也不错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所以才来拜望拜望你</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你有什么事吧</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董事长当然知道我是为什么来的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摇头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我不知道</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我们老远从矿上来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今天我又在你府上门房里从早上六点钟一直等到现在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就是要问问董事长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对于我们工人的条件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究竟是答应不答应</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79292" y="869430"/>
            <a:ext cx="9683646"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周朴园　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那三个代表呢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我跟你说吧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他们现在正在联络旁的工会呢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他们没有告诉你旁的事情吗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告诉不告诉于你没有关系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我问你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你的意思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忽而软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忽而硬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究竟是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怎么回事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周萍由饭厅上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见有人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想退回</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看周萍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不要走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萍儿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望了一下侍萍</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　萍　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爸爸</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指身侧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你站在这儿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向大海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你这么只凭意气是不能交涉事情的</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鲁大海　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你们的手段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我都明白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你们这样拖延时候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不过是想花钱收买少数不要脸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的败类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暂时把我们骗在这儿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你的见地也不是没有道理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可是你完全错了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我们这次罢工是团结的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有组织的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我们代表这次来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并不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是来求你们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你听清楚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不求你们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你们答应就答应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不答应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我们一直罢工到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我们知道你们不到两个月整个地就要关门的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你以为你们那些代表们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那些领袖们都可靠吗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至少比你们只认识洋钱的家伙要可靠得多</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那么我给你一件东西看</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79094" y="1049311"/>
            <a:ext cx="9593705" cy="470898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周朴园在桌上找电报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仆人递给他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此时周冲偷偷由左书房进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在旁谛听</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给大海电报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这是昨天从矿上来的电报</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拿过去读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什么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他们又上工了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放下电报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不会</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矿上的工人已经在昨天早上复工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你当代表的反而不知道吗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怎么矿上警察开枪打死三十个工人就白打了吗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笑起来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假的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你们自己假做的电报来离间我们的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你们这种卑鄙无赖的行为</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　萍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忍不住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你是谁</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敢在这儿胡说</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没有你的话</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向大海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你就这样相信你那同来的几个代表吗</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鲁大海　你不用多说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我明白你这些话的用意</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那我把那复工的合同给你瞧瞧</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你不要骗小孩子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复工的合同没有我们代表的签字是不生效力的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周朴</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园　合同</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仆人进书房把合同拿给周朴园</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你看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这是他们三个人签字的合同</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看合同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什么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慢慢地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他们三个人签了字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伸手去拿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想仔细看一看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们 不告诉我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自己就签了字了</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4282" y="599606"/>
            <a:ext cx="9938479"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顺手抽过来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交给仆人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傻小子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没有经验只会胡喊是不成的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那三个代表呢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昨天晚上就回去了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如梦初醒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这三个没有骨头的东西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他们就把矿上的工人们卖了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你们这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些不要脸的董事长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你们的钱这次又灵了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　萍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你混账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不许多说话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回头向大海</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鲁大海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你现在没有资格跟我说话</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矿上已经 把你开除了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开除了</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周　冲　爸爸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这是不公平的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向周冲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你少多嘴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出去</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周冲愤然由中门下</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切齿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你的手段我早明白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只要你能弄钱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你什么都做得出来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你叫警 察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杀了矿上许多工人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你还</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你胡说</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至大海前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走吧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别说了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你的来历我都知道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你从前在哈尔滨包修江桥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故意叫江堤出险</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厉声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下去</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仆人们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拉大海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走</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走</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你故意淹死了两千二百个小工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每一个小工的性命你扣三百块钱</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姓周的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发的是绝子绝孙的昧心财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你现在还</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59174" y="1124262"/>
            <a:ext cx="10133351" cy="440120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周　萍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冲向大海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打了他两个嘴巴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你这种混账东西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大海还手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被仆人们拉住</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　萍　打他</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向周萍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仆人们一齐打大海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大海流了血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周朴园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厉声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不要打人</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仆人们住手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仍拉住大海</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挣扎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放开我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你们这一群强盗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　萍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向仆人们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把他拉下去</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这真是一群强盗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走至周萍面前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你是萍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凭什么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打我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的儿子</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周　萍　你是谁</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我是你的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你打的这个人的妈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鲁大海　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别理这东西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小心吃了他们的亏</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鲁侍萍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呆呆地望着周萍的脸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又哭起来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走吧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我们走吧</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大海被仆人们拥下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侍萍随下</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99408" y="644577"/>
            <a:ext cx="10463135" cy="5909310"/>
          </a:xfrm>
          <a:prstGeom prst="rect">
            <a:avLst/>
          </a:prstGeom>
          <a:noFill/>
        </p:spPr>
        <p:txBody>
          <a:bodyPr wrap="square" rtlCol="0">
            <a:spAutoFit/>
          </a:bodyPr>
          <a:lstStyle/>
          <a:p>
            <a:r>
              <a:rPr lang="zh-CN" altLang="en-US" sz="2000" b="1" dirty="0" smtClean="0">
                <a:latin typeface="宋体" panose="02010600030101010101" pitchFamily="2" charset="-122"/>
                <a:ea typeface="宋体" panose="02010600030101010101" pitchFamily="2" charset="-122"/>
              </a:rPr>
              <a:t>　注释：</a:t>
            </a:r>
            <a:endParaRPr lang="en-US" altLang="zh-CN" sz="2000" b="1" dirty="0" smtClean="0">
              <a:latin typeface="宋体" panose="02010600030101010101" pitchFamily="2" charset="-122"/>
              <a:ea typeface="宋体" panose="02010600030101010101" pitchFamily="2" charset="-122"/>
            </a:endParaRPr>
          </a:p>
          <a:p>
            <a:r>
              <a:rPr lang="en-US" altLang="zh-CN" dirty="0"/>
              <a:t> </a:t>
            </a:r>
            <a:r>
              <a:rPr lang="en-US" altLang="zh-CN" dirty="0" smtClean="0"/>
              <a:t>  </a:t>
            </a:r>
            <a:r>
              <a:rPr lang="zh-CN" altLang="en-US" dirty="0" smtClean="0"/>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雷雨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曹禺著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人民文学出版社１９９４年版</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曹禺</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１９１０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１９９６年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原名万家宝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字小石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祖籍湖北潜江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生于天津一个没落的 封建官僚家庭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中国现代杰出的戏剧家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著有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雷雨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日出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北京人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等著名作品</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他一生共写过８部剧本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１９３４年曹禺的处女作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雷雨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问世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它在中国现代话剧史上具有 极其重大的意义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它被公认为是中国现代话剧真正成熟的标志</a:t>
            </a:r>
            <a:r>
              <a:rPr lang="en-US" altLang="zh-CN" sz="2000" dirty="0" smtClean="0">
                <a:latin typeface="宋体" panose="02010600030101010101" pitchFamily="2" charset="-122"/>
                <a:ea typeface="宋体" panose="02010600030101010101" pitchFamily="2" charset="-122"/>
              </a:rPr>
              <a:t>.</a:t>
            </a:r>
          </a:p>
          <a:p>
            <a:r>
              <a:rPr lang="zh-CN" altLang="en-US" sz="2000" b="1" dirty="0" smtClean="0">
                <a:latin typeface="宋体" panose="02010600030101010101" pitchFamily="2" charset="-122"/>
                <a:ea typeface="宋体" panose="02010600030101010101" pitchFamily="2" charset="-122"/>
              </a:rPr>
              <a:t>评析：</a:t>
            </a:r>
            <a:endParaRPr lang="en-US" altLang="zh-CN" sz="2000" b="1"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雷雨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是著名剧作家曹禺的开山之作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也是他的成名之作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这部剧作在中国文学史上 被称为具有划时代意义的一面旗帜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２３岁的曹禺就读于清华大学时创作的四幕剧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雷雨</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不仅奠定了他在中国话剧史上杰出的现实主义剧作家的地位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同时也是中国年轻的话剧艺 术成熟的标志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雷雨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在一天时间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从上午到半夜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、两个场景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周家和鲁家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集中展开了周、鲁两家 前后３０年错综复杂的矛盾冲突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显示了作品严谨而精湛的戏剧结构技巧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该剧反复写蝉 鸣、蛙噪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写雷雨到来前后的闷热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其用意不仅是渲染苦夏的“郁热”氛围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而且还在于暗示人 物的情绪、心理、性格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其人物形象刻画集中表现在对周朴园、蘩漪、侍萍等人的塑造上</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作者受到西方基督教文化和现代悲剧观的影响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在渲染悲悯的宗教思想和神秘的命运 色彩的同时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又强调距离的审美效果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在初版本中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特别设计了相同场景的“序幕”和“尾 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让人们早早地就知道了故事的结局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十年后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周公馆成了教会医院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这里住着两个疯了 的老妇人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蘩漪和侍萍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周朴园也成了基督教徒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这让人们在了解了故事发生的缘由后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能够再回味心中曾涌起的那份情感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张艺谋的电影剧作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满城尽带黄金甲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即取材于此剧作</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94479" y="494676"/>
            <a:ext cx="10553076" cy="5693866"/>
          </a:xfrm>
          <a:prstGeom prst="rect">
            <a:avLst/>
          </a:prstGeom>
          <a:noFill/>
        </p:spPr>
        <p:txBody>
          <a:bodyPr wrap="square" rtlCol="0">
            <a:spAutoFit/>
          </a:bodyPr>
          <a:lstStyle/>
          <a:p>
            <a:pPr algn="ctr"/>
            <a:r>
              <a:rPr lang="zh-CN" altLang="en-US" sz="3200" dirty="0" smtClean="0">
                <a:latin typeface="宋体" panose="02010600030101010101" pitchFamily="2" charset="-122"/>
                <a:ea typeface="宋体" panose="02010600030101010101" pitchFamily="2" charset="-122"/>
              </a:rPr>
              <a:t>等待戈多</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１</a:t>
            </a:r>
            <a:r>
              <a:rPr lang="en-US" altLang="zh-CN" sz="3200" dirty="0" smtClean="0">
                <a:latin typeface="宋体" panose="02010600030101010101" pitchFamily="2" charset="-122"/>
                <a:ea typeface="宋体" panose="02010600030101010101" pitchFamily="2" charset="-122"/>
              </a:rPr>
              <a:t>](</a:t>
            </a:r>
            <a:r>
              <a:rPr lang="zh-CN" altLang="en-US" sz="3200" dirty="0" smtClean="0">
                <a:latin typeface="宋体" panose="02010600030101010101" pitchFamily="2" charset="-122"/>
                <a:ea typeface="宋体" panose="02010600030101010101" pitchFamily="2" charset="-122"/>
              </a:rPr>
              <a:t>节选</a:t>
            </a:r>
            <a:r>
              <a:rPr lang="en-US" altLang="zh-CN" sz="3200" dirty="0" smtClean="0">
                <a:latin typeface="宋体" panose="02010600030101010101" pitchFamily="2" charset="-122"/>
                <a:ea typeface="宋体" panose="02010600030101010101" pitchFamily="2" charset="-122"/>
              </a:rPr>
              <a:t>)</a:t>
            </a:r>
          </a:p>
          <a:p>
            <a:pPr algn="ctr"/>
            <a:r>
              <a:rPr lang="zh-CN" altLang="en-US" sz="32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萨缪尔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贝克特</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endParaRPr lang="en-US" altLang="zh-CN" sz="32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乡间一条路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一棵树</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黄昏</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爱斯特拉冈坐在一个低土墩上脱靴子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他两手使劲往下拉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直喘气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他停止脱靴 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显出精疲力竭的样子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歇了会儿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又开始往下拉</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如前</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弗拉季米尔上</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爱斯特拉冈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又一次泄气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毫无办法</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弗拉季米尔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叉开两腿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迈着僵硬的、小小的步子前进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我开始拿定主意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我这一辈子老是 拿不定主意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老是说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弗拉季米尔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要理智些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你还不曾什么都试过哩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于是我</a:t>
            </a:r>
          </a:p>
          <a:p>
            <a:r>
              <a:rPr lang="zh-CN" altLang="en-US" sz="2000" dirty="0" smtClean="0">
                <a:latin typeface="宋体" panose="02010600030101010101" pitchFamily="2" charset="-122"/>
                <a:ea typeface="宋体" panose="02010600030101010101" pitchFamily="2" charset="-122"/>
              </a:rPr>
              <a:t>又继续奋斗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他沉思起来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咀嚼着“奋斗”两字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向爱斯特拉冈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你又来啦</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爱斯特拉冈　是吗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弗拉季米尔　看见你回来我很高兴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我还以为你一去再也不回来啦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爱斯特拉冈　我也一样</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弗拉季米尔　终于又在一块儿啦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我们应该好好庆祝一番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可是怎样庆祝呢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他思索着</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让我拥抱你一下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爱斯特拉冈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没好气地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这会儿不成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弗拉季米尔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伤了自尊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冷冷地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允不允许我问一下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阁下昨天晚上是在哪儿过夜的</a:t>
            </a:r>
            <a:r>
              <a:rPr lang="en-US" altLang="zh-CN" sz="2000" dirty="0" smtClean="0">
                <a:latin typeface="宋体" panose="02010600030101010101" pitchFamily="2" charset="-122"/>
                <a:ea typeface="宋体" panose="02010600030101010101" pitchFamily="2" charset="-122"/>
              </a:rPr>
              <a:t>? </a:t>
            </a:r>
            <a:endParaRPr lang="zh-CN" altLang="en-US" sz="2000" dirty="0" smtClean="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4400" y="779489"/>
            <a:ext cx="10508105"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爱斯特拉冈　在一条沟里</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羡慕地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一条沟里</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哪儿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未作手势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那边</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他们没揍你</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揍我</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他们当然揍了我</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还是同一帮人</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同一帮人</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我不知道</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我只要一想起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这么些年来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要不是有我照顾􀆺􀆺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你会在什么地方</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果断地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这会儿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你早就成一堆枯骨啦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毫无疑问</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那又怎么样呢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光一个人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是怎么也受不了的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略停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兴高采烈地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另一方面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这会儿泄气也 不用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这是我要说的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我们早想到这一点就好了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在世界还年轻的时候</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在９０年代</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爱斯特拉冈　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别啰嗦啦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帮我把这混账玩意儿脱下来</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手拉着手从巴黎塔顶上跳下来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这是首先该做的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那时候我们还很体面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 在已</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经太晚啦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他们甚至不会放我们上去哩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爱斯特拉冈使劲拉靴子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你在 干嘛</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脱靴子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你难道从来没脱过靴子</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靴子每天都要脱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难道还要我来告诉你</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4400" y="509666"/>
            <a:ext cx="10523096"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爱斯特拉冈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无力地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帮帮我</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你脚疼</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脚疼</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他还要知道我是不是脚疼</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愤怒地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好像只有你一个人受苦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我不是人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我倒是想听听你要是遭受了我 那样的痛苦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将会说些什么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你也脚疼</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脚疼</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他还要知道我是不是脚疼</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弯腰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从来不忽略生活中的小事</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你期望什么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你总是等到最后一分钟的</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弗拉季米尔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若有所思地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最后一分钟􀆺􀆺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他沉吟片刻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希望迟迟不来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苦死了等的人</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这句话是谁说的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你干嘛不帮帮我</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有时候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我照样会心血来潮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跟着我浑身就会有异样的感觉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他脱下帽子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向帽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内窥视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在帽内摸索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抖了抖帽子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重新把帽子戴上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我怎么说好呢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又是 宽心</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又是􀆺􀆺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他搜索枯肠找词儿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􀆺􀆺寒心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加重语气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他又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脱下帽子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向帽内窥视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奇怪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他敲了敲帽顶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像是要敲掉沾在帽上的什么东 西</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似的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再一次向帽内窥视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毫无办法</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爱斯特拉冈使尽平生之力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终于把一只靴</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子脱下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他往靴内瞧了瞧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伸 进手去摸了摸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把靴子口朝下倒了倒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往地上望了望</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看看有没有什么东西从 靴里掉出来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但什么也没看见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又往靴内摸了摸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两眼出</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神地朝前面瞪着</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54440" y="359764"/>
            <a:ext cx="10882858" cy="6247864"/>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弗拉季米尔　呃</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什么也没有</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给我看</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没什么可给你看的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再穿上去试试</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把他的脚察看一番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我要让它通通风</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弗拉季米尔　你就是这样一个人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脚出了毛病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反倒责怪靴子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他又脱下帽子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往帽内瞧了瞧</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伸手进去摸了摸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在帽顶上敲了敲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往帽 里吹了吹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重新把帽子戴上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这件事越</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来越叫人寒心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沉默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弗拉季米尔在 沉思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爱斯特拉冈在揉脚趾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两个贼有一个</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得了救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略停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是个合理的比率</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略停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戈戈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什么事</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我们要是忏悔一下呢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忏悔什么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他想了想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咱们用不着细说</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忏悔我们的出世</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弗拉季米尔纵声大笑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突然止住笑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用一只手按住肚子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脸都</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变了样儿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连笑都不敢笑了</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爱斯特拉冈　真是极大的痛苦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只能微笑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他突然咧开嘴嬉笑起来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不断地嬉笑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又突然停止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不是一码子 事</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毫无办法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略停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戈戈</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4400" y="689548"/>
            <a:ext cx="10343213" cy="563231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关汉卿是我国戏曲史上最伟大的剧作家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是元杂剧的奠基人和前期剧坛的领袖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他的 代表作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窦娥冤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救风尘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望江亭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单刀会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分别塑造了窦娥、赵盼儿、谭记儿、关云长等 中国文学长廊中饱满深刻的人物形象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王实甫的代表作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西厢记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表达了“愿天下有情人终 成眷属”的美好主题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剧中莺莺、红娘、张生、老夫人等成为家喻户晓的典型人物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西厢记</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被誉为元杂剧的“压卷之作”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创造了一剧在舞台上七百年盛演不衰的奇迹</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元代颇值一提的还有被王国维称为“中国最自然之文学”的散曲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人们通常也把它归为“元曲”之列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散曲是一种配乐演唱的新的抒情诗体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没有动作和宾白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形式上包括套 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同一宫调中两首以上的曲子相连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和小令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体制短小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独立成曲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从艺术流派上可分 为本色派和文采派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元代前期的散曲作家以关汉卿、马致远、王实甫、白朴、张养浩为代表</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中后期以张可久、乔吉为代表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关汉卿语言本色当行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属本色派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马致远、王实甫、白朴语言 含蓄蕴藉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属文采派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家喻户晓的散曲作品有关汉卿的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南吕􀅰一枝花􀅰不伏老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、马致远的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越调􀅰天净沙􀅰秋思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、张养浩的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中吕􀅰山坡羊􀅰潼关怀古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、张可久的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买花声􀅰怀古</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散曲题材十分广阔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涉及社会生活的各个方面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但最多的是歌唱山林隐逸生活和描写 男女风情之作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只有少数作品能触及社会重大问题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反映人民疾苦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元代散曲总的倾向比较 消极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部分作品流露出文人的低级趣味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具有浓厚的市民通俗文学色彩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元代文坛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无论是 叙事性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还是抒情性的文学创作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均体现出自然酣畅之美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元以前的传统文学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注重“温柔敦 厚”“乐而不淫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哀而不伤”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以含蓄为美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元代在审美观念上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与传统文学大异其趣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元代许 多作品则让人痛快酣畅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魂荡神摇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有些曲作甚至使人如饮烈酒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表现出特殊的艺术魅力</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09469" y="794479"/>
            <a:ext cx="10762937"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爱斯特拉冈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没好气地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你读过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圣经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圣经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他想了想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我想必看过一两眼</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弗拉季米尔　你还记得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福音书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我只记得圣地的地图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都是彩色图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非常好看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死海是青灰色的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我一看到 那图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里就直痒痒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这是咱俩该去的地方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我老这么说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这是咱们该去度蜜 月的地方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咱</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们可以游泳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咱们可以得到幸福</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你真该当诗人的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我当过诗人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指了指身上的破衣服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这还不明显</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沉默</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刚才我说到哪儿􀆺􀆺你的脚怎样了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看得出有点儿肿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对了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那两个贼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你还记得那故事吗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不记得了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要我讲给你听吗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不要</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可以消磨时间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略停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故事讲的是两个贼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跟我们的救世主同时被钉死在十 字架上</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有一个贼</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29390" y="944380"/>
            <a:ext cx="10223291" cy="52730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爱斯特拉冈　我们的什么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我们的救世主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两个贼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有一个贼据说得救了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另外一个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他搜索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枯肠</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寻找与“得救”相反的词汇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万劫不复</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爱斯特拉冈　得救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从什么地方被救出来</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地狱</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我走啦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他没有动</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然而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略停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我希望我的话并不叫你腻烦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在四个写福音 的使徒里面只有一个谈到有个贼得救呢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四个使徒都在    </a:t>
            </a:r>
          </a:p>
          <a:p>
            <a:r>
              <a:rPr lang="zh-CN" altLang="en-US" sz="2000" dirty="0" smtClean="0">
                <a:latin typeface="宋体" panose="02010600030101010101" pitchFamily="2" charset="-122"/>
                <a:ea typeface="宋体" panose="02010600030101010101" pitchFamily="2" charset="-122"/>
              </a:rPr>
              <a:t>            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或者说在附 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可是只有一个使徒谈到有个贼得了救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略停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喂</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戈戈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你能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不能回答我 一声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哪怕是偶尔一次</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过分地热情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我觉得你讲的故事真是有趣极了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四个里面只有一个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其他三个里面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有两个压根儿没提起什么贼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第三个却说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那两个贼都骂了他</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谁</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弗拉季米尔　什么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爱斯特拉冈　你讲的都是些什么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略停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骂了谁</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4400" y="755650"/>
            <a:ext cx="10090785" cy="55778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弗拉季米尔　救世主. </a:t>
            </a:r>
          </a:p>
          <a:p>
            <a:r>
              <a:rPr lang="zh-CN" altLang="en-US" sz="2000">
                <a:latin typeface="宋体" panose="02010600030101010101" pitchFamily="2" charset="-122"/>
                <a:ea typeface="宋体" panose="02010600030101010101" pitchFamily="2" charset="-122"/>
              </a:rPr>
              <a:t>爱斯特拉冈　为什么? </a:t>
            </a:r>
          </a:p>
          <a:p>
            <a:r>
              <a:rPr lang="zh-CN" altLang="en-US" sz="2000">
                <a:latin typeface="宋体" panose="02010600030101010101" pitchFamily="2" charset="-122"/>
                <a:ea typeface="宋体" panose="02010600030101010101" pitchFamily="2" charset="-122"/>
              </a:rPr>
              <a:t>弗拉季米尔　因为他不肯救他们. </a:t>
            </a:r>
          </a:p>
          <a:p>
            <a:r>
              <a:rPr lang="zh-CN" altLang="en-US" sz="2000">
                <a:latin typeface="宋体" panose="02010600030101010101" pitchFamily="2" charset="-122"/>
                <a:ea typeface="宋体" panose="02010600030101010101" pitchFamily="2" charset="-122"/>
              </a:rPr>
              <a:t>爱斯特拉冈　救他们出地狱? 弗拉季米尔　傻瓜! 救他们的命.</a:t>
            </a:r>
          </a:p>
          <a:p>
            <a:r>
              <a:rPr lang="zh-CN" altLang="en-US" sz="2000">
                <a:latin typeface="宋体" panose="02010600030101010101" pitchFamily="2" charset="-122"/>
                <a:ea typeface="宋体" panose="02010600030101010101" pitchFamily="2" charset="-122"/>
              </a:rPr>
              <a:t>爱斯特拉冈　我还以为你刚才说的是救他们出地狱哩. </a:t>
            </a:r>
          </a:p>
          <a:p>
            <a:r>
              <a:rPr lang="zh-CN" altLang="en-US" sz="2000">
                <a:latin typeface="宋体" panose="02010600030101010101" pitchFamily="2" charset="-122"/>
                <a:ea typeface="宋体" panose="02010600030101010101" pitchFamily="2" charset="-122"/>
              </a:rPr>
              <a:t>弗拉季米尔　救他们的命,救他们的命. </a:t>
            </a:r>
          </a:p>
          <a:p>
            <a:r>
              <a:rPr lang="zh-CN" altLang="en-US" sz="2000">
                <a:latin typeface="宋体" panose="02010600030101010101" pitchFamily="2" charset="-122"/>
                <a:ea typeface="宋体" panose="02010600030101010101" pitchFamily="2" charset="-122"/>
              </a:rPr>
              <a:t>爱斯特拉冈　嗯,后来呢? 弗拉季米尔　后来,这两个贼准是永坠地狱、万劫不复啦. </a:t>
            </a:r>
          </a:p>
          <a:p>
            <a:r>
              <a:rPr lang="zh-CN" altLang="en-US" sz="2000">
                <a:latin typeface="宋体" panose="02010600030101010101" pitchFamily="2" charset="-122"/>
                <a:ea typeface="宋体" panose="02010600030101010101" pitchFamily="2" charset="-122"/>
              </a:rPr>
              <a:t>爱斯特拉冈　那还用说? </a:t>
            </a:r>
          </a:p>
          <a:p>
            <a:r>
              <a:rPr lang="zh-CN" altLang="en-US" sz="2000">
                <a:latin typeface="宋体" panose="02010600030101010101" pitchFamily="2" charset="-122"/>
                <a:ea typeface="宋体" panose="02010600030101010101" pitchFamily="2" charset="-122"/>
              </a:rPr>
              <a:t>弗拉季米尔　可是另外的一个使徒说有一个得了救. </a:t>
            </a:r>
          </a:p>
          <a:p>
            <a:r>
              <a:rPr lang="zh-CN" altLang="en-US" sz="2000">
                <a:latin typeface="宋体" panose="02010600030101010101" pitchFamily="2" charset="-122"/>
                <a:ea typeface="宋体" panose="02010600030101010101" pitchFamily="2" charset="-122"/>
              </a:rPr>
              <a:t>爱斯特拉冈　嗯? 他们的意见并不一致,这就是问题的症结所在. </a:t>
            </a:r>
          </a:p>
          <a:p>
            <a:r>
              <a:rPr lang="zh-CN" altLang="en-US" sz="2000">
                <a:latin typeface="宋体" panose="02010600030101010101" pitchFamily="2" charset="-122"/>
                <a:ea typeface="宋体" panose="02010600030101010101" pitchFamily="2" charset="-122"/>
              </a:rPr>
              <a:t>弗拉季米尔　可是四个使徒全在场.可是只有一个谈到有个贼得救了.为什么要相信他的   </a:t>
            </a:r>
          </a:p>
          <a:p>
            <a:r>
              <a:rPr lang="zh-CN" altLang="en-US" sz="2000">
                <a:latin typeface="宋体" panose="02010600030101010101" pitchFamily="2" charset="-122"/>
                <a:ea typeface="宋体" panose="02010600030101010101" pitchFamily="2" charset="-122"/>
              </a:rPr>
              <a:t>            话,而不相信其他三个? </a:t>
            </a:r>
          </a:p>
          <a:p>
            <a:r>
              <a:rPr lang="zh-CN" altLang="en-US" sz="2000">
                <a:latin typeface="宋体" panose="02010600030101010101" pitchFamily="2" charset="-122"/>
                <a:ea typeface="宋体" panose="02010600030101010101" pitchFamily="2" charset="-122"/>
              </a:rPr>
              <a:t>爱斯特拉冈　谁相信他的话? </a:t>
            </a:r>
          </a:p>
          <a:p>
            <a:r>
              <a:rPr lang="zh-CN" altLang="en-US" sz="2000">
                <a:latin typeface="宋体" panose="02010600030101010101" pitchFamily="2" charset="-122"/>
                <a:ea typeface="宋体" panose="02010600030101010101" pitchFamily="2" charset="-122"/>
              </a:rPr>
              <a:t>弗拉季米尔　每一个人.他们就知道这一本«圣经». </a:t>
            </a:r>
          </a:p>
          <a:p>
            <a:r>
              <a:rPr lang="zh-CN" altLang="en-US" sz="2000">
                <a:latin typeface="宋体" panose="02010600030101010101" pitchFamily="2" charset="-122"/>
                <a:ea typeface="宋体" panose="02010600030101010101" pitchFamily="2" charset="-122"/>
              </a:rPr>
              <a:t>爱斯特拉冈　人们都是没有知识的混蛋,像猴儿一样见什么学什么.</a:t>
            </a:r>
          </a:p>
          <a:p>
            <a:r>
              <a:rPr lang="zh-CN" altLang="en-US" sz="2000">
                <a:latin typeface="宋体" panose="02010600030101010101" pitchFamily="2" charset="-122"/>
                <a:ea typeface="宋体" panose="02010600030101010101" pitchFamily="2" charset="-122"/>
              </a:rPr>
              <a:t>            [他痛苦地站起身来,一瘸一拐地走向台的最左边,停住脚步,把一只手遮 在     </a:t>
            </a:r>
          </a:p>
          <a:p>
            <a:r>
              <a:rPr lang="zh-CN" altLang="en-US" sz="2000">
                <a:latin typeface="宋体" panose="02010600030101010101" pitchFamily="2" charset="-122"/>
                <a:ea typeface="宋体" panose="02010600030101010101" pitchFamily="2" charset="-122"/>
              </a:rPr>
              <a:t>            眼睛上朝远处眺望,随后转身走向台的最右边,朝远处眺望.弗拉季米尔瞅他    </a:t>
            </a:r>
          </a:p>
          <a:p>
            <a:r>
              <a:rPr lang="zh-CN" altLang="en-US" sz="2000">
                <a:latin typeface="宋体" panose="02010600030101010101" pitchFamily="2" charset="-122"/>
                <a:ea typeface="宋体" panose="02010600030101010101" pitchFamily="2" charset="-122"/>
              </a:rPr>
              <a:t>            的一举一动,随后过去捡起靴子,朝靴内窥视,急急地把靴子扔在地上.]</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80770" y="452755"/>
            <a:ext cx="9440545" cy="61874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弗拉季米尔　呸! (他吐了口唾沫) </a:t>
            </a:r>
          </a:p>
          <a:p>
            <a:r>
              <a:rPr lang="zh-CN" altLang="en-US" sz="2000">
                <a:latin typeface="宋体" panose="02010600030101010101" pitchFamily="2" charset="-122"/>
                <a:ea typeface="宋体" panose="02010600030101010101" pitchFamily="2" charset="-122"/>
              </a:rPr>
              <a:t>            [爱斯特拉冈走到台中,停住脚步,背朝观众.]</a:t>
            </a:r>
          </a:p>
          <a:p>
            <a:r>
              <a:rPr lang="zh-CN" altLang="en-US" sz="2000">
                <a:latin typeface="宋体" panose="02010600030101010101" pitchFamily="2" charset="-122"/>
                <a:ea typeface="宋体" panose="02010600030101010101" pitchFamily="2" charset="-122"/>
              </a:rPr>
              <a:t>爱斯特拉冈　美丽的地方.(他转身走到台前方,停住脚步,脸朝观众)妙极了的景   </a:t>
            </a:r>
          </a:p>
          <a:p>
            <a:r>
              <a:rPr lang="zh-CN" altLang="en-US" sz="2000">
                <a:latin typeface="宋体" panose="02010600030101010101" pitchFamily="2" charset="-122"/>
                <a:ea typeface="宋体" panose="02010600030101010101" pitchFamily="2" charset="-122"/>
              </a:rPr>
              <a:t>            色.(他 转向弗拉季米尔)咱们走吧. </a:t>
            </a:r>
          </a:p>
          <a:p>
            <a:r>
              <a:rPr lang="zh-CN" altLang="en-US" sz="2000">
                <a:latin typeface="宋体" panose="02010600030101010101" pitchFamily="2" charset="-122"/>
                <a:ea typeface="宋体" panose="02010600030101010101" pitchFamily="2" charset="-122"/>
              </a:rPr>
              <a:t>弗拉季米尔　咱们不能. </a:t>
            </a:r>
          </a:p>
          <a:p>
            <a:r>
              <a:rPr lang="zh-CN" altLang="en-US" sz="2000">
                <a:latin typeface="宋体" panose="02010600030101010101" pitchFamily="2" charset="-122"/>
                <a:ea typeface="宋体" panose="02010600030101010101" pitchFamily="2" charset="-122"/>
              </a:rPr>
              <a:t>爱斯特拉冈　干嘛不能? </a:t>
            </a:r>
          </a:p>
          <a:p>
            <a:r>
              <a:rPr lang="zh-CN" altLang="en-US" sz="2000">
                <a:latin typeface="宋体" panose="02010600030101010101" pitchFamily="2" charset="-122"/>
                <a:ea typeface="宋体" panose="02010600030101010101" pitchFamily="2" charset="-122"/>
              </a:rPr>
              <a:t>弗拉季米尔　咱们在等待戈多. </a:t>
            </a:r>
          </a:p>
          <a:p>
            <a:r>
              <a:rPr lang="zh-CN" altLang="en-US" sz="2000">
                <a:latin typeface="宋体" panose="02010600030101010101" pitchFamily="2" charset="-122"/>
                <a:ea typeface="宋体" panose="02010600030101010101" pitchFamily="2" charset="-122"/>
              </a:rPr>
              <a:t>爱斯特拉冈　啊! (略停)你肯定是这儿吗? </a:t>
            </a:r>
          </a:p>
          <a:p>
            <a:r>
              <a:rPr lang="zh-CN" altLang="en-US" sz="2000">
                <a:latin typeface="宋体" panose="02010600030101010101" pitchFamily="2" charset="-122"/>
                <a:ea typeface="宋体" panose="02010600030101010101" pitchFamily="2" charset="-122"/>
              </a:rPr>
              <a:t>弗拉季米尔　什么? </a:t>
            </a:r>
          </a:p>
          <a:p>
            <a:r>
              <a:rPr lang="zh-CN" altLang="en-US" sz="2000">
                <a:latin typeface="宋体" panose="02010600030101010101" pitchFamily="2" charset="-122"/>
                <a:ea typeface="宋体" panose="02010600030101010101" pitchFamily="2" charset="-122"/>
              </a:rPr>
              <a:t>爱斯特拉冈　我们等的地方. </a:t>
            </a:r>
          </a:p>
          <a:p>
            <a:r>
              <a:rPr lang="zh-CN" altLang="en-US" sz="2000">
                <a:latin typeface="宋体" panose="02010600030101010101" pitchFamily="2" charset="-122"/>
                <a:ea typeface="宋体" panose="02010600030101010101" pitchFamily="2" charset="-122"/>
              </a:rPr>
              <a:t>弗拉季米尔　他说在树旁边.(他们望着树)你还看见别的树吗? </a:t>
            </a:r>
          </a:p>
          <a:p>
            <a:r>
              <a:rPr lang="zh-CN" altLang="en-US" sz="2000">
                <a:latin typeface="宋体" panose="02010600030101010101" pitchFamily="2" charset="-122"/>
                <a:ea typeface="宋体" panose="02010600030101010101" pitchFamily="2" charset="-122"/>
              </a:rPr>
              <a:t>爱斯特拉冈　这是什么树? </a:t>
            </a:r>
          </a:p>
          <a:p>
            <a:r>
              <a:rPr lang="zh-CN" altLang="en-US" sz="2000">
                <a:latin typeface="宋体" panose="02010600030101010101" pitchFamily="2" charset="-122"/>
                <a:ea typeface="宋体" panose="02010600030101010101" pitchFamily="2" charset="-122"/>
              </a:rPr>
              <a:t>弗拉季米尔　我不知道.一棵柳树. </a:t>
            </a:r>
          </a:p>
          <a:p>
            <a:r>
              <a:rPr lang="zh-CN" altLang="en-US" sz="2000">
                <a:latin typeface="宋体" panose="02010600030101010101" pitchFamily="2" charset="-122"/>
                <a:ea typeface="宋体" panose="02010600030101010101" pitchFamily="2" charset="-122"/>
              </a:rPr>
              <a:t>爱斯特拉冈　树叶呢? 弗拉季米尔　准是棵枯树. </a:t>
            </a:r>
          </a:p>
          <a:p>
            <a:r>
              <a:rPr lang="zh-CN" altLang="en-US" sz="2000">
                <a:latin typeface="宋体" panose="02010600030101010101" pitchFamily="2" charset="-122"/>
                <a:ea typeface="宋体" panose="02010600030101010101" pitchFamily="2" charset="-122"/>
              </a:rPr>
              <a:t>爱斯特拉冈　看不见垂枝. </a:t>
            </a:r>
          </a:p>
          <a:p>
            <a:r>
              <a:rPr lang="zh-CN" altLang="en-US" sz="2000">
                <a:latin typeface="宋体" panose="02010600030101010101" pitchFamily="2" charset="-122"/>
                <a:ea typeface="宋体" panose="02010600030101010101" pitchFamily="2" charset="-122"/>
              </a:rPr>
              <a:t>弗拉季米尔　或许还不到季节. </a:t>
            </a:r>
          </a:p>
          <a:p>
            <a:r>
              <a:rPr lang="zh-CN" altLang="en-US" sz="2000">
                <a:latin typeface="宋体" panose="02010600030101010101" pitchFamily="2" charset="-122"/>
                <a:ea typeface="宋体" panose="02010600030101010101" pitchFamily="2" charset="-122"/>
              </a:rPr>
              <a:t>爱斯特拉冈　看上去简直像灌木. </a:t>
            </a:r>
          </a:p>
          <a:p>
            <a:r>
              <a:rPr lang="zh-CN" altLang="en-US" sz="2000">
                <a:latin typeface="宋体" panose="02010600030101010101" pitchFamily="2" charset="-122"/>
                <a:ea typeface="宋体" panose="02010600030101010101" pitchFamily="2" charset="-122"/>
              </a:rPr>
              <a:t>弗拉季米尔　像丛林. 爱斯特拉冈　像灌木.</a:t>
            </a:r>
          </a:p>
          <a:p>
            <a:r>
              <a:rPr lang="zh-CN" altLang="en-US" sz="2000">
                <a:latin typeface="宋体" panose="02010600030101010101" pitchFamily="2" charset="-122"/>
                <a:ea typeface="宋体" panose="02010600030101010101" pitchFamily="2" charset="-122"/>
              </a:rPr>
              <a:t>弗拉季米尔　像———你这话是什么意思? 暗示咱们走错地方了? </a:t>
            </a:r>
          </a:p>
          <a:p>
            <a:r>
              <a:rPr lang="zh-CN" altLang="en-US" sz="2000">
                <a:latin typeface="宋体" panose="02010600030101010101" pitchFamily="2" charset="-122"/>
                <a:ea typeface="宋体" panose="02010600030101010101" pitchFamily="2" charset="-122"/>
              </a:rPr>
              <a:t>爱斯特拉冈　他应该到这儿啦. </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50290" y="739775"/>
            <a:ext cx="9848850" cy="55778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弗拉季米尔　他并没说定他准来. </a:t>
            </a:r>
          </a:p>
          <a:p>
            <a:r>
              <a:rPr lang="zh-CN" altLang="en-US" sz="2000">
                <a:latin typeface="宋体" panose="02010600030101010101" pitchFamily="2" charset="-122"/>
                <a:ea typeface="宋体" panose="02010600030101010101" pitchFamily="2" charset="-122"/>
              </a:rPr>
              <a:t>爱斯特拉冈　万一他不来呢? </a:t>
            </a:r>
          </a:p>
          <a:p>
            <a:r>
              <a:rPr lang="zh-CN" altLang="en-US" sz="2000">
                <a:latin typeface="宋体" panose="02010600030101010101" pitchFamily="2" charset="-122"/>
                <a:ea typeface="宋体" panose="02010600030101010101" pitchFamily="2" charset="-122"/>
              </a:rPr>
              <a:t>弗拉季米尔　咱们明天再来. </a:t>
            </a:r>
          </a:p>
          <a:p>
            <a:r>
              <a:rPr lang="zh-CN" altLang="en-US" sz="2000">
                <a:latin typeface="宋体" panose="02010600030101010101" pitchFamily="2" charset="-122"/>
                <a:ea typeface="宋体" panose="02010600030101010101" pitchFamily="2" charset="-122"/>
              </a:rPr>
              <a:t>爱斯特拉冈　然后,后天再来. </a:t>
            </a:r>
          </a:p>
          <a:p>
            <a:r>
              <a:rPr lang="zh-CN" altLang="en-US" sz="2000">
                <a:latin typeface="宋体" panose="02010600030101010101" pitchFamily="2" charset="-122"/>
                <a:ea typeface="宋体" panose="02010600030101010101" pitchFamily="2" charset="-122"/>
              </a:rPr>
              <a:t>弗拉季米尔　可能. </a:t>
            </a:r>
          </a:p>
          <a:p>
            <a:r>
              <a:rPr lang="zh-CN" altLang="en-US" sz="2000">
                <a:latin typeface="宋体" panose="02010600030101010101" pitchFamily="2" charset="-122"/>
                <a:ea typeface="宋体" panose="02010600030101010101" pitchFamily="2" charset="-122"/>
              </a:rPr>
              <a:t>爱斯特拉冈　老这样下去. </a:t>
            </a:r>
          </a:p>
          <a:p>
            <a:r>
              <a:rPr lang="zh-CN" altLang="en-US" sz="2000">
                <a:latin typeface="宋体" panose="02010600030101010101" pitchFamily="2" charset="-122"/>
                <a:ea typeface="宋体" panose="02010600030101010101" pitchFamily="2" charset="-122"/>
              </a:rPr>
              <a:t>弗拉季米尔　问题是——— </a:t>
            </a:r>
          </a:p>
          <a:p>
            <a:r>
              <a:rPr lang="zh-CN" altLang="en-US" sz="2000">
                <a:latin typeface="宋体" panose="02010600030101010101" pitchFamily="2" charset="-122"/>
                <a:ea typeface="宋体" panose="02010600030101010101" pitchFamily="2" charset="-122"/>
              </a:rPr>
              <a:t>爱斯特拉冈　直等到他来了为止. </a:t>
            </a:r>
          </a:p>
          <a:p>
            <a:r>
              <a:rPr lang="zh-CN" altLang="en-US" sz="2000">
                <a:latin typeface="宋体" panose="02010600030101010101" pitchFamily="2" charset="-122"/>
                <a:ea typeface="宋体" panose="02010600030101010101" pitchFamily="2" charset="-122"/>
              </a:rPr>
              <a:t>弗拉季米尔　你说话真是不留情. </a:t>
            </a:r>
          </a:p>
          <a:p>
            <a:r>
              <a:rPr lang="zh-CN" altLang="en-US" sz="2000">
                <a:latin typeface="宋体" panose="02010600030101010101" pitchFamily="2" charset="-122"/>
                <a:ea typeface="宋体" panose="02010600030101010101" pitchFamily="2" charset="-122"/>
              </a:rPr>
              <a:t>爱斯特拉冈　咱们昨天也来过了. </a:t>
            </a:r>
          </a:p>
          <a:p>
            <a:r>
              <a:rPr lang="zh-CN" altLang="en-US" sz="2000">
                <a:latin typeface="宋体" panose="02010600030101010101" pitchFamily="2" charset="-122"/>
                <a:ea typeface="宋体" panose="02010600030101010101" pitchFamily="2" charset="-122"/>
              </a:rPr>
              <a:t>弗拉季米尔　不,你弄错了. </a:t>
            </a:r>
          </a:p>
          <a:p>
            <a:r>
              <a:rPr lang="zh-CN" altLang="en-US" sz="2000">
                <a:latin typeface="宋体" panose="02010600030101010101" pitchFamily="2" charset="-122"/>
                <a:ea typeface="宋体" panose="02010600030101010101" pitchFamily="2" charset="-122"/>
              </a:rPr>
              <a:t>爱斯特拉冈　咱们昨天干什么啦? </a:t>
            </a:r>
          </a:p>
          <a:p>
            <a:r>
              <a:rPr lang="zh-CN" altLang="en-US" sz="2000">
                <a:latin typeface="宋体" panose="02010600030101010101" pitchFamily="2" charset="-122"/>
                <a:ea typeface="宋体" panose="02010600030101010101" pitchFamily="2" charset="-122"/>
              </a:rPr>
              <a:t>弗拉季米尔　咱们昨天干什么啦? </a:t>
            </a:r>
          </a:p>
          <a:p>
            <a:r>
              <a:rPr lang="zh-CN" altLang="en-US" sz="2000">
                <a:latin typeface="宋体" panose="02010600030101010101" pitchFamily="2" charset="-122"/>
                <a:ea typeface="宋体" panose="02010600030101010101" pitchFamily="2" charset="-122"/>
              </a:rPr>
              <a:t>爱斯特拉冈　对了. </a:t>
            </a:r>
          </a:p>
          <a:p>
            <a:r>
              <a:rPr lang="zh-CN" altLang="en-US" sz="2000">
                <a:latin typeface="宋体" panose="02010600030101010101" pitchFamily="2" charset="-122"/>
                <a:ea typeface="宋体" panose="02010600030101010101" pitchFamily="2" charset="-122"/>
              </a:rPr>
              <a:t>弗拉季米尔　怎么······(愤怒地)只要有你在场,就什么也肯定不了. </a:t>
            </a:r>
          </a:p>
          <a:p>
            <a:r>
              <a:rPr lang="zh-CN" altLang="en-US" sz="2000">
                <a:latin typeface="宋体" panose="02010600030101010101" pitchFamily="2" charset="-122"/>
                <a:ea typeface="宋体" panose="02010600030101010101" pitchFamily="2" charset="-122"/>
              </a:rPr>
              <a:t>爱斯特拉冈　照我看来,咱们昨天来过这儿. </a:t>
            </a:r>
          </a:p>
          <a:p>
            <a:r>
              <a:rPr lang="zh-CN" altLang="en-US" sz="2000">
                <a:latin typeface="宋体" panose="02010600030101010101" pitchFamily="2" charset="-122"/>
                <a:ea typeface="宋体" panose="02010600030101010101" pitchFamily="2" charset="-122"/>
              </a:rPr>
              <a:t>弗拉季米尔　(举目四望)你认得出这地方? </a:t>
            </a:r>
          </a:p>
          <a:p>
            <a:r>
              <a:rPr lang="zh-CN" altLang="en-US" sz="2000">
                <a:latin typeface="宋体" panose="02010600030101010101" pitchFamily="2" charset="-122"/>
                <a:ea typeface="宋体" panose="02010600030101010101" pitchFamily="2" charset="-122"/>
              </a:rPr>
              <a:t>爱斯特拉冈　我并没这么说. 弗拉季米尔　嗯? </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59485" y="769620"/>
            <a:ext cx="10045700" cy="49682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爱斯特拉冈　认不认得出没什么关系. </a:t>
            </a:r>
          </a:p>
          <a:p>
            <a:r>
              <a:rPr lang="zh-CN" altLang="en-US" sz="2000">
                <a:latin typeface="宋体" panose="02010600030101010101" pitchFamily="2" charset="-122"/>
                <a:ea typeface="宋体" panose="02010600030101010101" pitchFamily="2" charset="-122"/>
              </a:rPr>
              <a:t>弗拉季米尔　完全一样􀆺􀆺那树􀆺􀆺(转向观众)那沼地. </a:t>
            </a:r>
          </a:p>
          <a:p>
            <a:r>
              <a:rPr lang="zh-CN" altLang="en-US" sz="2000">
                <a:latin typeface="宋体" panose="02010600030101010101" pitchFamily="2" charset="-122"/>
                <a:ea typeface="宋体" panose="02010600030101010101" pitchFamily="2" charset="-122"/>
              </a:rPr>
              <a:t>爱斯特拉冈　你肯定是在今天晚上? </a:t>
            </a:r>
          </a:p>
          <a:p>
            <a:r>
              <a:rPr lang="zh-CN" altLang="en-US" sz="2000">
                <a:latin typeface="宋体" panose="02010600030101010101" pitchFamily="2" charset="-122"/>
                <a:ea typeface="宋体" panose="02010600030101010101" pitchFamily="2" charset="-122"/>
              </a:rPr>
              <a:t>弗拉季米尔　什么? </a:t>
            </a:r>
          </a:p>
          <a:p>
            <a:r>
              <a:rPr lang="zh-CN" altLang="en-US" sz="2000">
                <a:latin typeface="宋体" panose="02010600030101010101" pitchFamily="2" charset="-122"/>
                <a:ea typeface="宋体" panose="02010600030101010101" pitchFamily="2" charset="-122"/>
              </a:rPr>
              <a:t>爱斯特拉冈　是在今天晚上等他? </a:t>
            </a:r>
          </a:p>
          <a:p>
            <a:r>
              <a:rPr lang="zh-CN" altLang="en-US" sz="2000">
                <a:latin typeface="宋体" panose="02010600030101010101" pitchFamily="2" charset="-122"/>
                <a:ea typeface="宋体" panose="02010600030101010101" pitchFamily="2" charset="-122"/>
              </a:rPr>
              <a:t>弗拉季米尔　他说是星期六.(略停)我想. </a:t>
            </a:r>
          </a:p>
          <a:p>
            <a:r>
              <a:rPr lang="zh-CN" altLang="en-US" sz="2000">
                <a:latin typeface="宋体" panose="02010600030101010101" pitchFamily="2" charset="-122"/>
                <a:ea typeface="宋体" panose="02010600030101010101" pitchFamily="2" charset="-122"/>
              </a:rPr>
              <a:t>爱斯特拉冈　你想. </a:t>
            </a:r>
          </a:p>
          <a:p>
            <a:r>
              <a:rPr lang="zh-CN" altLang="en-US" sz="2000">
                <a:latin typeface="宋体" panose="02010600030101010101" pitchFamily="2" charset="-122"/>
                <a:ea typeface="宋体" panose="02010600030101010101" pitchFamily="2" charset="-122"/>
              </a:rPr>
              <a:t>弗拉季米尔　我准记下了笔记. [他在自己的衣袋里摸索着,拿出各式各样的废物.] </a:t>
            </a:r>
          </a:p>
          <a:p>
            <a:r>
              <a:rPr lang="zh-CN" altLang="en-US" sz="2000">
                <a:latin typeface="宋体" panose="02010600030101010101" pitchFamily="2" charset="-122"/>
                <a:ea typeface="宋体" panose="02010600030101010101" pitchFamily="2" charset="-122"/>
              </a:rPr>
              <a:t>爱斯特拉冈　(十分恶毒地)可是哪一个星期六? 还有,今天是不是星期六? 今天难道不可    </a:t>
            </a:r>
          </a:p>
          <a:p>
            <a:r>
              <a:rPr lang="zh-CN" altLang="en-US" sz="2000">
                <a:latin typeface="宋体" panose="02010600030101010101" pitchFamily="2" charset="-122"/>
                <a:ea typeface="宋体" panose="02010600030101010101" pitchFamily="2" charset="-122"/>
              </a:rPr>
              <a:t>            能是星期天? (略停)或者星期一? (略停)或者星期五? </a:t>
            </a:r>
          </a:p>
          <a:p>
            <a:r>
              <a:rPr lang="zh-CN" altLang="en-US" sz="2000">
                <a:latin typeface="宋体" panose="02010600030101010101" pitchFamily="2" charset="-122"/>
                <a:ea typeface="宋体" panose="02010600030101010101" pitchFamily="2" charset="-122"/>
              </a:rPr>
              <a:t>弗拉季米尔　(拼命往四周张望,仿佛景色上写有日期似的)那绝不可能. 爱斯特拉冈　或</a:t>
            </a:r>
          </a:p>
          <a:p>
            <a:r>
              <a:rPr lang="zh-CN" altLang="en-US" sz="2000">
                <a:latin typeface="宋体" panose="02010600030101010101" pitchFamily="2" charset="-122"/>
                <a:ea typeface="宋体" panose="02010600030101010101" pitchFamily="2" charset="-122"/>
              </a:rPr>
              <a:t>            者星期四? </a:t>
            </a:r>
          </a:p>
          <a:p>
            <a:r>
              <a:rPr lang="zh-CN" altLang="en-US" sz="2000">
                <a:latin typeface="宋体" panose="02010600030101010101" pitchFamily="2" charset="-122"/>
                <a:ea typeface="宋体" panose="02010600030101010101" pitchFamily="2" charset="-122"/>
              </a:rPr>
              <a:t>弗拉季米尔　咱们怎么办呢?</a:t>
            </a:r>
          </a:p>
          <a:p>
            <a:r>
              <a:rPr lang="zh-CN" altLang="en-US" sz="2000">
                <a:latin typeface="宋体" panose="02010600030101010101" pitchFamily="2" charset="-122"/>
                <a:ea typeface="宋体" panose="02010600030101010101" pitchFamily="2" charset="-122"/>
              </a:rPr>
              <a:t>爱斯特拉冈　要是他昨天来了,没在这儿找到我们,那么你可以肯定他今天决不会再来了. 弗拉季米尔　可是你说我们昨天来过这儿. </a:t>
            </a:r>
          </a:p>
          <a:p>
            <a:r>
              <a:rPr lang="zh-CN" altLang="en-US" sz="2000">
                <a:latin typeface="宋体" panose="02010600030101010101" pitchFamily="2" charset="-122"/>
                <a:ea typeface="宋体" panose="02010600030101010101" pitchFamily="2" charset="-122"/>
              </a:rPr>
              <a:t>爱斯特拉冈　我也许弄错了.(略停)咱们暂时别说话,成不成?</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5375" y="619125"/>
            <a:ext cx="10346690" cy="58826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弗拉季米尔　(无力地)好吧.(爱斯特拉冈坐到土墩上.弗拉季米尔激动地来回踱着,不时 煞  </a:t>
            </a:r>
          </a:p>
          <a:p>
            <a:r>
              <a:rPr lang="zh-CN" altLang="en-US" sz="2000">
                <a:latin typeface="宋体" panose="02010600030101010101" pitchFamily="2" charset="-122"/>
                <a:ea typeface="宋体" panose="02010600030101010101" pitchFamily="2" charset="-122"/>
              </a:rPr>
              <a:t>            住脚步往远处眺望.</a:t>
            </a:r>
          </a:p>
          <a:p>
            <a:r>
              <a:rPr lang="zh-CN" altLang="en-US" sz="2000">
                <a:latin typeface="宋体" panose="02010600030101010101" pitchFamily="2" charset="-122"/>
                <a:ea typeface="宋体" panose="02010600030101010101" pitchFamily="2" charset="-122"/>
              </a:rPr>
              <a:t>             爱斯特拉冈睡着了.</a:t>
            </a:r>
          </a:p>
          <a:p>
            <a:r>
              <a:rPr lang="zh-CN" altLang="en-US" sz="2000">
                <a:latin typeface="宋体" panose="02010600030101010101" pitchFamily="2" charset="-122"/>
                <a:ea typeface="宋体" panose="02010600030101010101" pitchFamily="2" charset="-122"/>
              </a:rPr>
              <a:t>             弗拉季米尔在爱斯特拉冈面前停 住脚步)戈戈·····戈······戈     </a:t>
            </a:r>
          </a:p>
          <a:p>
            <a:r>
              <a:rPr lang="zh-CN" altLang="en-US" sz="2000">
                <a:latin typeface="宋体" panose="02010600030101010101" pitchFamily="2" charset="-122"/>
                <a:ea typeface="宋体" panose="02010600030101010101" pitchFamily="2" charset="-122"/>
              </a:rPr>
              <a:t>             戈! [爱斯特拉冈一下子惊醒过来.] </a:t>
            </a:r>
          </a:p>
          <a:p>
            <a:r>
              <a:rPr lang="zh-CN" altLang="en-US" sz="2000">
                <a:latin typeface="宋体" panose="02010600030101010101" pitchFamily="2" charset="-122"/>
                <a:ea typeface="宋体" panose="02010600030101010101" pitchFamily="2" charset="-122"/>
              </a:rPr>
              <a:t>爱斯特拉冈　(惊恐地意识到自己的处境)我睡着啦! (责备地)你为什么老是不肯让我睡一   </a:t>
            </a:r>
          </a:p>
          <a:p>
            <a:r>
              <a:rPr lang="zh-CN" altLang="en-US" sz="2000">
                <a:latin typeface="宋体" panose="02010600030101010101" pitchFamily="2" charset="-122"/>
                <a:ea typeface="宋体" panose="02010600030101010101" pitchFamily="2" charset="-122"/>
              </a:rPr>
              <a:t>            会儿? </a:t>
            </a:r>
          </a:p>
          <a:p>
            <a:r>
              <a:rPr lang="zh-CN" altLang="en-US" sz="2000">
                <a:latin typeface="宋体" panose="02010600030101010101" pitchFamily="2" charset="-122"/>
                <a:ea typeface="宋体" panose="02010600030101010101" pitchFamily="2" charset="-122"/>
              </a:rPr>
              <a:t>弗拉季米尔　我觉得孤独. </a:t>
            </a:r>
          </a:p>
          <a:p>
            <a:r>
              <a:rPr lang="zh-CN" altLang="en-US" sz="2000">
                <a:latin typeface="宋体" panose="02010600030101010101" pitchFamily="2" charset="-122"/>
                <a:ea typeface="宋体" panose="02010600030101010101" pitchFamily="2" charset="-122"/>
              </a:rPr>
              <a:t>爱斯特拉冈　我做了个梦. </a:t>
            </a:r>
          </a:p>
          <a:p>
            <a:r>
              <a:rPr lang="zh-CN" altLang="en-US" sz="2000">
                <a:latin typeface="宋体" panose="02010600030101010101" pitchFamily="2" charset="-122"/>
                <a:ea typeface="宋体" panose="02010600030101010101" pitchFamily="2" charset="-122"/>
              </a:rPr>
              <a:t>弗拉季米尔　别告诉我! </a:t>
            </a:r>
          </a:p>
          <a:p>
            <a:r>
              <a:rPr lang="zh-CN" altLang="en-US" sz="2000">
                <a:latin typeface="宋体" panose="02010600030101010101" pitchFamily="2" charset="-122"/>
                <a:ea typeface="宋体" panose="02010600030101010101" pitchFamily="2" charset="-122"/>
              </a:rPr>
              <a:t>爱斯特拉冈　我梦见——— 弗拉季米尔　别告诉我! </a:t>
            </a:r>
          </a:p>
          <a:p>
            <a:r>
              <a:rPr lang="zh-CN" altLang="en-US" sz="2000">
                <a:latin typeface="宋体" panose="02010600030101010101" pitchFamily="2" charset="-122"/>
                <a:ea typeface="宋体" panose="02010600030101010101" pitchFamily="2" charset="-122"/>
              </a:rPr>
              <a:t>爱斯特拉冈　(向宇宙做了个手势)有了这一个,你就感到满足了? (沉默)你太不够朋友啦, </a:t>
            </a:r>
          </a:p>
          <a:p>
            <a:r>
              <a:rPr lang="zh-CN" altLang="en-US" sz="2000">
                <a:latin typeface="宋体" panose="02010600030101010101" pitchFamily="2" charset="-122"/>
                <a:ea typeface="宋体" panose="02010600030101010101" pitchFamily="2" charset="-122"/>
              </a:rPr>
              <a:t>             狄狄.我个人的噩梦如果不能告诉你,叫我告诉谁去? </a:t>
            </a:r>
          </a:p>
          <a:p>
            <a:r>
              <a:rPr lang="zh-CN" altLang="en-US" sz="2000">
                <a:latin typeface="宋体" panose="02010600030101010101" pitchFamily="2" charset="-122"/>
                <a:ea typeface="宋体" panose="02010600030101010101" pitchFamily="2" charset="-122"/>
              </a:rPr>
              <a:t>弗拉季米尔　让它们作为你个人的东西保留着吧.你知道我听了受不了. </a:t>
            </a:r>
          </a:p>
          <a:p>
            <a:r>
              <a:rPr lang="zh-CN" altLang="en-US" sz="2000">
                <a:latin typeface="宋体" panose="02010600030101010101" pitchFamily="2" charset="-122"/>
                <a:ea typeface="宋体" panose="02010600030101010101" pitchFamily="2" charset="-122"/>
              </a:rPr>
              <a:t>爱斯特拉冈　(冷冷地)有时候我心里想,咱俩是不是还是分手比较好. </a:t>
            </a:r>
          </a:p>
          <a:p>
            <a:r>
              <a:rPr lang="zh-CN" altLang="en-US" sz="2000">
                <a:latin typeface="宋体" panose="02010600030101010101" pitchFamily="2" charset="-122"/>
                <a:ea typeface="宋体" panose="02010600030101010101" pitchFamily="2" charset="-122"/>
              </a:rPr>
              <a:t>弗拉季米尔　你走不远的. </a:t>
            </a:r>
          </a:p>
          <a:p>
            <a:r>
              <a:rPr lang="zh-CN" altLang="en-US" sz="2000">
                <a:latin typeface="宋体" panose="02010600030101010101" pitchFamily="2" charset="-122"/>
                <a:ea typeface="宋体" panose="02010600030101010101" pitchFamily="2" charset="-122"/>
              </a:rPr>
              <a:t>爱斯特拉冈　那太糟糕啦,实在太糟糕啦.(略停)你说呢,狄狄,是不是实在太糟糕啦? (略 停)</a:t>
            </a:r>
          </a:p>
          <a:p>
            <a:r>
              <a:rPr lang="zh-CN" altLang="en-US" sz="2000">
                <a:latin typeface="宋体" panose="02010600030101010101" pitchFamily="2" charset="-122"/>
                <a:ea typeface="宋体" panose="02010600030101010101" pitchFamily="2" charset="-122"/>
              </a:rPr>
              <a:t>            当你想到路上的景色是多么美丽.(略停)还有路上的行人是多么善良. (略停.</a:t>
            </a:r>
          </a:p>
          <a:p>
            <a:r>
              <a:rPr lang="zh-CN" altLang="en-US" sz="2000">
                <a:latin typeface="宋体" panose="02010600030101010101" pitchFamily="2" charset="-122"/>
                <a:ea typeface="宋体" panose="02010600030101010101" pitchFamily="2" charset="-122"/>
              </a:rPr>
              <a:t>            甜言蜜语地哄)你说是不是,狄狄? </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41095" y="800100"/>
            <a:ext cx="10074275" cy="52730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弗拉季米尔　你要冷静些. </a:t>
            </a:r>
          </a:p>
          <a:p>
            <a:r>
              <a:rPr lang="zh-CN" altLang="en-US" sz="2000">
                <a:latin typeface="宋体" panose="02010600030101010101" pitchFamily="2" charset="-122"/>
                <a:ea typeface="宋体" panose="02010600030101010101" pitchFamily="2" charset="-122"/>
              </a:rPr>
              <a:t>爱斯特拉冈　(淫荡地)冷静······冷静······所有的上等人都说要镇  </a:t>
            </a:r>
          </a:p>
          <a:p>
            <a:r>
              <a:rPr lang="zh-CN" altLang="en-US" sz="2000">
                <a:latin typeface="宋体" panose="02010600030101010101" pitchFamily="2" charset="-122"/>
                <a:ea typeface="宋体" panose="02010600030101010101" pitchFamily="2" charset="-122"/>
              </a:rPr>
              <a:t>             静.(略停)  </a:t>
            </a:r>
          </a:p>
          <a:p>
            <a:r>
              <a:rPr lang="zh-CN" altLang="en-US" sz="2000">
                <a:latin typeface="宋体" panose="02010600030101010101" pitchFamily="2" charset="-122"/>
                <a:ea typeface="宋体" panose="02010600030101010101" pitchFamily="2" charset="-122"/>
              </a:rPr>
              <a:t>            你知道英国人 在妓院里的故事吗? </a:t>
            </a:r>
          </a:p>
          <a:p>
            <a:r>
              <a:rPr lang="zh-CN" altLang="en-US" sz="2000">
                <a:latin typeface="宋体" panose="02010600030101010101" pitchFamily="2" charset="-122"/>
                <a:ea typeface="宋体" panose="02010600030101010101" pitchFamily="2" charset="-122"/>
              </a:rPr>
              <a:t>弗拉季米尔　知道. </a:t>
            </a:r>
          </a:p>
          <a:p>
            <a:r>
              <a:rPr lang="zh-CN" altLang="en-US" sz="2000">
                <a:latin typeface="宋体" panose="02010600030101010101" pitchFamily="2" charset="-122"/>
                <a:ea typeface="宋体" panose="02010600030101010101" pitchFamily="2" charset="-122"/>
              </a:rPr>
              <a:t>爱斯特拉冈　讲给我听. </a:t>
            </a:r>
          </a:p>
          <a:p>
            <a:r>
              <a:rPr lang="zh-CN" altLang="en-US" sz="2000">
                <a:latin typeface="宋体" panose="02010600030101010101" pitchFamily="2" charset="-122"/>
                <a:ea typeface="宋体" panose="02010600030101010101" pitchFamily="2" charset="-122"/>
              </a:rPr>
              <a:t>弗拉季米尔　啊,别说啦! </a:t>
            </a:r>
          </a:p>
          <a:p>
            <a:r>
              <a:rPr lang="zh-CN" altLang="en-US" sz="2000">
                <a:latin typeface="宋体" panose="02010600030101010101" pitchFamily="2" charset="-122"/>
                <a:ea typeface="宋体" panose="02010600030101010101" pitchFamily="2" charset="-122"/>
              </a:rPr>
              <a:t>爱斯特拉冈　有个英国人多喝了点儿酒,走进一家妓院.鸨母问他要漂亮的、黑皮肤</a:t>
            </a:r>
          </a:p>
          <a:p>
            <a:r>
              <a:rPr lang="zh-CN" altLang="en-US" sz="2000">
                <a:latin typeface="宋体" panose="02010600030101010101" pitchFamily="2" charset="-122"/>
                <a:ea typeface="宋体" panose="02010600030101010101" pitchFamily="2" charset="-122"/>
              </a:rPr>
              <a:t>            的还是 红头发的.你说下去吧. </a:t>
            </a:r>
          </a:p>
          <a:p>
            <a:r>
              <a:rPr lang="zh-CN" altLang="en-US" sz="2000">
                <a:latin typeface="宋体" panose="02010600030101010101" pitchFamily="2" charset="-122"/>
                <a:ea typeface="宋体" panose="02010600030101010101" pitchFamily="2" charset="-122"/>
              </a:rPr>
              <a:t>弗拉季米尔　别说啦! </a:t>
            </a:r>
          </a:p>
          <a:p>
            <a:r>
              <a:rPr lang="zh-CN" altLang="en-US" sz="2000">
                <a:latin typeface="宋体" panose="02010600030101010101" pitchFamily="2" charset="-122"/>
                <a:ea typeface="宋体" panose="02010600030101010101" pitchFamily="2" charset="-122"/>
              </a:rPr>
              <a:t>            [弗拉季米尔急下.爱斯特拉冈站起来跟着他走到舞台尽头.爱斯特拉    </a:t>
            </a:r>
          </a:p>
          <a:p>
            <a:r>
              <a:rPr lang="zh-CN" altLang="en-US" sz="2000">
                <a:latin typeface="宋体" panose="02010600030101010101" pitchFamily="2" charset="-122"/>
                <a:ea typeface="宋体" panose="02010600030101010101" pitchFamily="2" charset="-122"/>
              </a:rPr>
              <a:t>            冈做着手势,仿佛作为观众在给一个拳击家打气似的.</a:t>
            </a:r>
          </a:p>
          <a:p>
            <a:r>
              <a:rPr lang="zh-CN" altLang="en-US" sz="2000">
                <a:latin typeface="宋体" panose="02010600030101010101" pitchFamily="2" charset="-122"/>
                <a:ea typeface="宋体" panose="02010600030101010101" pitchFamily="2" charset="-122"/>
              </a:rPr>
              <a:t>            弗拉季米尔上,他从爱 斯特拉冈旁边擦身而过,低着头穿过舞台.爱斯</a:t>
            </a:r>
          </a:p>
          <a:p>
            <a:r>
              <a:rPr lang="zh-CN" altLang="en-US" sz="2000">
                <a:latin typeface="宋体" panose="02010600030101010101" pitchFamily="2" charset="-122"/>
                <a:ea typeface="宋体" panose="02010600030101010101" pitchFamily="2" charset="-122"/>
              </a:rPr>
              <a:t>            特拉冈朝他迈了一步,煞住 脚步.]</a:t>
            </a:r>
          </a:p>
          <a:p>
            <a:r>
              <a:rPr lang="zh-CN" altLang="en-US" sz="2000">
                <a:latin typeface="宋体" panose="02010600030101010101" pitchFamily="2" charset="-122"/>
                <a:ea typeface="宋体" panose="02010600030101010101" pitchFamily="2" charset="-122"/>
              </a:rPr>
              <a:t>爱斯特拉冈　(温柔地)你是要跟我说话吗? (沉默.爱斯特拉冈往前迈了一步)你有</a:t>
            </a:r>
          </a:p>
          <a:p>
            <a:r>
              <a:rPr lang="zh-CN" altLang="en-US" sz="2000">
                <a:latin typeface="宋体" panose="02010600030101010101" pitchFamily="2" charset="-122"/>
                <a:ea typeface="宋体" panose="02010600030101010101" pitchFamily="2" charset="-122"/>
              </a:rPr>
              <a:t>            话要跟 我说吗? (沉默.他又往前迈了一步)狄狄􀆺􀆺 </a:t>
            </a:r>
          </a:p>
          <a:p>
            <a:r>
              <a:rPr lang="zh-CN" altLang="en-US" sz="2000">
                <a:latin typeface="宋体" panose="02010600030101010101" pitchFamily="2" charset="-122"/>
                <a:ea typeface="宋体" panose="02010600030101010101" pitchFamily="2" charset="-122"/>
              </a:rPr>
              <a:t>弗拉季米尔　(并不转身)我没有什么话要跟你说.</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86180" y="875665"/>
            <a:ext cx="9803765" cy="49682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爱斯特拉冈　(迈了一步)你生气了? (沉默.迈了一步)原谅我.(沉默.迈了一步.) </a:t>
            </a:r>
          </a:p>
          <a:p>
            <a:r>
              <a:rPr lang="zh-CN" altLang="en-US" sz="2000">
                <a:latin typeface="宋体" panose="02010600030101010101" pitchFamily="2" charset="-122"/>
                <a:ea typeface="宋体" panose="02010600030101010101" pitchFamily="2" charset="-122"/>
              </a:rPr>
              <a:t>爱斯特拉冈　(把他的手搭在弗拉季米尔的肩上)来吧,狄狄.(沉默)把你的手给我.(弗  </a:t>
            </a:r>
          </a:p>
          <a:p>
            <a:r>
              <a:rPr lang="zh-CN" altLang="en-US" sz="2000">
                <a:latin typeface="宋体" panose="02010600030101010101" pitchFamily="2" charset="-122"/>
                <a:ea typeface="宋体" panose="02010600030101010101" pitchFamily="2" charset="-122"/>
              </a:rPr>
              <a:t>            拉 季米尔转过身来)拥抱我! (弗拉季米尔软下心来.他们俩拥抱.爱斯特  </a:t>
            </a:r>
          </a:p>
          <a:p>
            <a:r>
              <a:rPr lang="zh-CN" altLang="en-US" sz="2000">
                <a:latin typeface="宋体" panose="02010600030101010101" pitchFamily="2" charset="-122"/>
                <a:ea typeface="宋体" panose="02010600030101010101" pitchFamily="2" charset="-122"/>
              </a:rPr>
              <a:t>            拉冈 缩回身去)你一股大蒜臭! </a:t>
            </a:r>
          </a:p>
          <a:p>
            <a:r>
              <a:rPr lang="zh-CN" altLang="en-US" sz="2000">
                <a:latin typeface="宋体" panose="02010600030101010101" pitchFamily="2" charset="-122"/>
                <a:ea typeface="宋体" panose="02010600030101010101" pitchFamily="2" charset="-122"/>
              </a:rPr>
              <a:t>弗拉季米尔　它对腰子有好处.(沉默.爱斯特拉冈注视着那棵树)咱们这会儿干什么呢? 爱斯特拉冈　咱们等着. </a:t>
            </a:r>
          </a:p>
          <a:p>
            <a:r>
              <a:rPr lang="zh-CN" altLang="en-US" sz="2000">
                <a:latin typeface="宋体" panose="02010600030101010101" pitchFamily="2" charset="-122"/>
                <a:ea typeface="宋体" panose="02010600030101010101" pitchFamily="2" charset="-122"/>
              </a:rPr>
              <a:t>弗拉季米尔　不错,可是咱们等着的时候干什么呢? </a:t>
            </a:r>
          </a:p>
          <a:p>
            <a:r>
              <a:rPr lang="zh-CN" altLang="en-US" sz="2000">
                <a:latin typeface="宋体" panose="02010600030101010101" pitchFamily="2" charset="-122"/>
                <a:ea typeface="宋体" panose="02010600030101010101" pitchFamily="2" charset="-122"/>
              </a:rPr>
              <a:t>爱斯特拉冈　咱们上吊试试怎么样? </a:t>
            </a:r>
          </a:p>
          <a:p>
            <a:r>
              <a:rPr lang="zh-CN" altLang="en-US" sz="2000">
                <a:latin typeface="宋体" panose="02010600030101010101" pitchFamily="2" charset="-122"/>
                <a:ea typeface="宋体" panose="02010600030101010101" pitchFamily="2" charset="-122"/>
              </a:rPr>
              <a:t>            [弗拉季米尔向爱斯特拉冈耳语.爱斯特拉冈大为兴奋.] </a:t>
            </a:r>
          </a:p>
          <a:p>
            <a:r>
              <a:rPr lang="zh-CN" altLang="en-US" sz="2000">
                <a:latin typeface="宋体" panose="02010600030101010101" pitchFamily="2" charset="-122"/>
                <a:ea typeface="宋体" panose="02010600030101010101" pitchFamily="2" charset="-122"/>
              </a:rPr>
              <a:t>弗拉季米尔　跟着就有那么多好处.掉下来以后,底下还会长曼陀罗花.这就是你拔花的 </a:t>
            </a:r>
          </a:p>
          <a:p>
            <a:r>
              <a:rPr lang="zh-CN" altLang="en-US" sz="2000">
                <a:latin typeface="宋体" panose="02010600030101010101" pitchFamily="2" charset="-122"/>
                <a:ea typeface="宋体" panose="02010600030101010101" pitchFamily="2" charset="-122"/>
              </a:rPr>
              <a:t>             时候听到吱吱声的原因.你难道不知道? </a:t>
            </a:r>
          </a:p>
          <a:p>
            <a:r>
              <a:rPr lang="zh-CN" altLang="en-US" sz="2000">
                <a:latin typeface="宋体" panose="02010600030101010101" pitchFamily="2" charset="-122"/>
                <a:ea typeface="宋体" panose="02010600030101010101" pitchFamily="2" charset="-122"/>
              </a:rPr>
              <a:t>爱斯特拉冈　咱们马上就上吊吧. </a:t>
            </a:r>
          </a:p>
          <a:p>
            <a:r>
              <a:rPr lang="zh-CN" altLang="en-US" sz="2000">
                <a:latin typeface="宋体" panose="02010600030101010101" pitchFamily="2" charset="-122"/>
                <a:ea typeface="宋体" panose="02010600030101010101" pitchFamily="2" charset="-122"/>
              </a:rPr>
              <a:t>弗拉季米尔　在树枝上? (他们向那棵树走去)我信不过它. </a:t>
            </a:r>
          </a:p>
          <a:p>
            <a:r>
              <a:rPr lang="zh-CN" altLang="en-US" sz="2000">
                <a:latin typeface="宋体" panose="02010600030101010101" pitchFamily="2" charset="-122"/>
                <a:ea typeface="宋体" panose="02010600030101010101" pitchFamily="2" charset="-122"/>
              </a:rPr>
              <a:t>爱斯特拉冈　咱们试试总是可以的. </a:t>
            </a:r>
          </a:p>
          <a:p>
            <a:r>
              <a:rPr lang="zh-CN" altLang="en-US" sz="2000">
                <a:latin typeface="宋体" panose="02010600030101010101" pitchFamily="2" charset="-122"/>
                <a:ea typeface="宋体" panose="02010600030101010101" pitchFamily="2" charset="-122"/>
              </a:rPr>
              <a:t>弗拉季米尔　那就试吧. </a:t>
            </a:r>
          </a:p>
          <a:p>
            <a:r>
              <a:rPr lang="zh-CN" altLang="en-US" sz="2000">
                <a:latin typeface="宋体" panose="02010600030101010101" pitchFamily="2" charset="-122"/>
                <a:ea typeface="宋体" panose="02010600030101010101" pitchFamily="2" charset="-122"/>
              </a:rPr>
              <a:t>爱斯特拉冈　你先来. 弗拉季米尔　不,不,你先来. </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56335" y="619125"/>
            <a:ext cx="10210800" cy="55778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爱斯特拉冈　干吗要我先来? </a:t>
            </a:r>
          </a:p>
          <a:p>
            <a:r>
              <a:rPr lang="zh-CN" altLang="en-US" sz="2000">
                <a:latin typeface="宋体" panose="02010600030101010101" pitchFamily="2" charset="-122"/>
                <a:ea typeface="宋体" panose="02010600030101010101" pitchFamily="2" charset="-122"/>
              </a:rPr>
              <a:t>弗拉季米尔　你比我轻. </a:t>
            </a:r>
          </a:p>
          <a:p>
            <a:r>
              <a:rPr lang="zh-CN" altLang="en-US" sz="2000">
                <a:latin typeface="宋体" panose="02010600030101010101" pitchFamily="2" charset="-122"/>
                <a:ea typeface="宋体" panose="02010600030101010101" pitchFamily="2" charset="-122"/>
              </a:rPr>
              <a:t>爱斯特拉冈　正因为如此! </a:t>
            </a:r>
          </a:p>
          <a:p>
            <a:r>
              <a:rPr lang="zh-CN" altLang="en-US" sz="2000">
                <a:latin typeface="宋体" panose="02010600030101010101" pitchFamily="2" charset="-122"/>
                <a:ea typeface="宋体" panose="02010600030101010101" pitchFamily="2" charset="-122"/>
              </a:rPr>
              <a:t>弗拉季米尔　我不明白. </a:t>
            </a:r>
          </a:p>
          <a:p>
            <a:r>
              <a:rPr lang="zh-CN" altLang="en-US" sz="2000">
                <a:latin typeface="宋体" panose="02010600030101010101" pitchFamily="2" charset="-122"/>
                <a:ea typeface="宋体" panose="02010600030101010101" pitchFamily="2" charset="-122"/>
              </a:rPr>
              <a:t>爱斯特拉冈　用你的脑子,成不成? [弗拉季米尔用脑子.] </a:t>
            </a:r>
          </a:p>
          <a:p>
            <a:r>
              <a:rPr lang="zh-CN" altLang="en-US" sz="2000">
                <a:latin typeface="宋体" panose="02010600030101010101" pitchFamily="2" charset="-122"/>
                <a:ea typeface="宋体" panose="02010600030101010101" pitchFamily="2" charset="-122"/>
              </a:rPr>
              <a:t>弗拉季米尔　(最后)我想不出来. </a:t>
            </a:r>
          </a:p>
          <a:p>
            <a:r>
              <a:rPr lang="zh-CN" altLang="en-US" sz="2000">
                <a:latin typeface="宋体" panose="02010600030101010101" pitchFamily="2" charset="-122"/>
                <a:ea typeface="宋体" panose="02010600030101010101" pitchFamily="2" charset="-122"/>
              </a:rPr>
              <a:t>爱斯特拉冈　是这么回事.(他想了想)树枝······树枝······(愤怒地)  </a:t>
            </a:r>
          </a:p>
          <a:p>
            <a:r>
              <a:rPr lang="zh-CN" altLang="en-US" sz="2000">
                <a:latin typeface="宋体" panose="02010600030101010101" pitchFamily="2" charset="-122"/>
                <a:ea typeface="宋体" panose="02010600030101010101" pitchFamily="2" charset="-122"/>
              </a:rPr>
              <a:t>            用你的头脑,成不成? </a:t>
            </a:r>
          </a:p>
          <a:p>
            <a:r>
              <a:rPr lang="zh-CN" altLang="en-US" sz="2000">
                <a:latin typeface="宋体" panose="02010600030101010101" pitchFamily="2" charset="-122"/>
                <a:ea typeface="宋体" panose="02010600030101010101" pitchFamily="2" charset="-122"/>
              </a:rPr>
              <a:t>弗拉季米尔　你是我的唯一希望了. </a:t>
            </a:r>
          </a:p>
          <a:p>
            <a:r>
              <a:rPr lang="zh-CN" altLang="en-US" sz="2000">
                <a:latin typeface="宋体" panose="02010600030101010101" pitchFamily="2" charset="-122"/>
                <a:ea typeface="宋体" panose="02010600030101010101" pitchFamily="2" charset="-122"/>
              </a:rPr>
              <a:t>爱斯特拉冈　(吃力地)戈戈轻———树枝不断———戈戈死了.狄狄重———树枝断  </a:t>
            </a:r>
          </a:p>
          <a:p>
            <a:r>
              <a:rPr lang="zh-CN" altLang="en-US" sz="2000">
                <a:latin typeface="宋体" panose="02010600030101010101" pitchFamily="2" charset="-122"/>
                <a:ea typeface="宋体" panose="02010600030101010101" pitchFamily="2" charset="-122"/>
              </a:rPr>
              <a:t>            了———狄狄 孤单单的一个人.可是——— 弗拉季米尔　我没想到这  </a:t>
            </a:r>
          </a:p>
          <a:p>
            <a:r>
              <a:rPr lang="zh-CN" altLang="en-US" sz="2000">
                <a:latin typeface="宋体" panose="02010600030101010101" pitchFamily="2" charset="-122"/>
                <a:ea typeface="宋体" panose="02010600030101010101" pitchFamily="2" charset="-122"/>
              </a:rPr>
              <a:t>             一点. </a:t>
            </a:r>
          </a:p>
          <a:p>
            <a:r>
              <a:rPr lang="zh-CN" altLang="en-US" sz="2000">
                <a:latin typeface="宋体" panose="02010600030101010101" pitchFamily="2" charset="-122"/>
                <a:ea typeface="宋体" panose="02010600030101010101" pitchFamily="2" charset="-122"/>
              </a:rPr>
              <a:t>爱斯特拉冈　要是它吊得死你,也就吊得死我. </a:t>
            </a:r>
          </a:p>
          <a:p>
            <a:r>
              <a:rPr lang="zh-CN" altLang="en-US" sz="2000">
                <a:latin typeface="宋体" panose="02010600030101010101" pitchFamily="2" charset="-122"/>
                <a:ea typeface="宋体" panose="02010600030101010101" pitchFamily="2" charset="-122"/>
              </a:rPr>
              <a:t>弗拉季米尔　可是我真的比你重吗? </a:t>
            </a:r>
          </a:p>
          <a:p>
            <a:r>
              <a:rPr lang="zh-CN" altLang="en-US" sz="2000">
                <a:latin typeface="宋体" panose="02010600030101010101" pitchFamily="2" charset="-122"/>
                <a:ea typeface="宋体" panose="02010600030101010101" pitchFamily="2" charset="-122"/>
              </a:rPr>
              <a:t>爱斯特拉冈　是你亲口告诉我的.我不知道.反正机会均等.或者差不多均等.</a:t>
            </a:r>
          </a:p>
          <a:p>
            <a:r>
              <a:rPr lang="zh-CN" altLang="en-US" sz="2000">
                <a:latin typeface="宋体" panose="02010600030101010101" pitchFamily="2" charset="-122"/>
                <a:ea typeface="宋体" panose="02010600030101010101" pitchFamily="2" charset="-122"/>
              </a:rPr>
              <a:t>弗拉季米尔　嗯? 咱们干什么呢? </a:t>
            </a:r>
          </a:p>
          <a:p>
            <a:r>
              <a:rPr lang="zh-CN" altLang="en-US" sz="2000">
                <a:latin typeface="宋体" panose="02010600030101010101" pitchFamily="2" charset="-122"/>
                <a:ea typeface="宋体" panose="02010600030101010101" pitchFamily="2" charset="-122"/>
              </a:rPr>
              <a:t>爱斯特拉冈　咱们什么也别干.这样比较安全. </a:t>
            </a:r>
          </a:p>
          <a:p>
            <a:r>
              <a:rPr lang="zh-CN" altLang="en-US" sz="2000">
                <a:latin typeface="宋体" panose="02010600030101010101" pitchFamily="2" charset="-122"/>
                <a:ea typeface="宋体" panose="02010600030101010101" pitchFamily="2" charset="-122"/>
              </a:rPr>
              <a:t>弗拉季米尔　咱们先等一下,看看他说些什么.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9449" y="539646"/>
            <a:ext cx="10672997" cy="563231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到了明代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继承南戏某些特点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在吸收了元杂剧北曲基础上形成的戏曲形式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传奇取 代了杂剧在剧坛的主导地位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从明代中叶开始的传奇繁荣迎来了中国戏曲的又一高峰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若 以流派论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此时传奇分化为以江苏吴江人沈璟为代表的“吴川派”和以江西临川人汤显祖为 代表的“临江派”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汤显祖创造性地继承了唐人小说和元杂剧的传统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写出了“临川四梦”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牡丹亭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紫钗记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南柯记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邯郸记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其中的爱情剧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牡丹亭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是我国戏曲史上的浪漫主 义杰作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作品通过杜丽娘和柳梦梅生离死合的爱情波折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表现了我国古代青年男女争取自 由幸福的曲折过程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揭示了反封建礼教的主题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体现了个性解放的时代精神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明代其他传奇 作家、作品有李开先的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宝剑记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、梁辰鱼的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浣纱记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、相传为王世贞所作的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呜凤记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 代杂剧作家作品还有康海的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中山狼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和徐渭的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四声猿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明末清初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以李玉为代表的苏州派作家把反宦阉斗争和王朝更替的动荡事实搬上舞台</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清忠谱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成功塑造了苏州“五义士”形象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同时活跃的传奇作家还是浙江的李渔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字笠翁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代 表作是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笠翁十种曲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以爱情为主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丰富了喜剧艺术的表现手法</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清康熙年间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由“南洪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洪昇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北孔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孔尚任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创作的传奇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长生殿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桃花扇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成为中国 古代戏曲的完美结束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长生殿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基本主题是唐明皇和杨贵妃的生死爱情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但也如实地描绘 了安史之乱的社会历史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抒发了历史兴亡之感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桃花扇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以明末复社文人侯方域与秦淮名 妓李香君的悲欢离合为线索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串演了南明王朝灭亡的历史悲剧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是一部“借离合之情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写兴亡 之感”的大型历史传奇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这两部作品各具特色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但都是在亡国之际于爱情和国难之间寻觅历 史的兴亡之感和人生之慨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引起了人们对历史和现实的深沉思考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取得了震撼人心的艺术 效果</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25855" y="361950"/>
            <a:ext cx="9758045" cy="61874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爱斯特拉冈　谁? </a:t>
            </a:r>
          </a:p>
          <a:p>
            <a:r>
              <a:rPr lang="zh-CN" altLang="en-US" sz="2000">
                <a:latin typeface="宋体" panose="02010600030101010101" pitchFamily="2" charset="-122"/>
                <a:ea typeface="宋体" panose="02010600030101010101" pitchFamily="2" charset="-122"/>
              </a:rPr>
              <a:t>弗拉季米尔　戈多. </a:t>
            </a:r>
          </a:p>
          <a:p>
            <a:r>
              <a:rPr lang="zh-CN" altLang="en-US" sz="2000">
                <a:latin typeface="宋体" panose="02010600030101010101" pitchFamily="2" charset="-122"/>
                <a:ea typeface="宋体" panose="02010600030101010101" pitchFamily="2" charset="-122"/>
              </a:rPr>
              <a:t>爱斯特拉冈　好主意. </a:t>
            </a:r>
          </a:p>
          <a:p>
            <a:r>
              <a:rPr lang="zh-CN" altLang="en-US" sz="2000">
                <a:latin typeface="宋体" panose="02010600030101010101" pitchFamily="2" charset="-122"/>
                <a:ea typeface="宋体" panose="02010600030101010101" pitchFamily="2" charset="-122"/>
              </a:rPr>
              <a:t>弗拉季米尔　咱们先等一下,让咱们完全弄清楚咱们的处境后再说. </a:t>
            </a:r>
          </a:p>
          <a:p>
            <a:r>
              <a:rPr lang="zh-CN" altLang="en-US" sz="2000">
                <a:latin typeface="宋体" panose="02010600030101010101" pitchFamily="2" charset="-122"/>
                <a:ea typeface="宋体" panose="02010600030101010101" pitchFamily="2" charset="-122"/>
              </a:rPr>
              <a:t>爱斯特拉冈　要不然,最好还是趁热打铁. </a:t>
            </a:r>
          </a:p>
          <a:p>
            <a:r>
              <a:rPr lang="zh-CN" altLang="en-US" sz="2000">
                <a:latin typeface="宋体" panose="02010600030101010101" pitchFamily="2" charset="-122"/>
                <a:ea typeface="宋体" panose="02010600030101010101" pitchFamily="2" charset="-122"/>
              </a:rPr>
              <a:t>弗拉季米尔　我真想听听他会提供些什么.我们听了以后,可以答应或者拒绝. </a:t>
            </a:r>
          </a:p>
          <a:p>
            <a:r>
              <a:rPr lang="zh-CN" altLang="en-US" sz="2000">
                <a:latin typeface="宋体" panose="02010600030101010101" pitchFamily="2" charset="-122"/>
                <a:ea typeface="宋体" panose="02010600030101010101" pitchFamily="2" charset="-122"/>
              </a:rPr>
              <a:t>爱斯特拉冈　咱们到底要求他给咱们做些什么? </a:t>
            </a:r>
          </a:p>
          <a:p>
            <a:r>
              <a:rPr lang="zh-CN" altLang="en-US" sz="2000">
                <a:latin typeface="宋体" panose="02010600030101010101" pitchFamily="2" charset="-122"/>
                <a:ea typeface="宋体" panose="02010600030101010101" pitchFamily="2" charset="-122"/>
              </a:rPr>
              <a:t>弗拉季米尔　你当时难道没在场? </a:t>
            </a:r>
          </a:p>
          <a:p>
            <a:r>
              <a:rPr lang="zh-CN" altLang="en-US" sz="2000">
                <a:latin typeface="宋体" panose="02010600030101010101" pitchFamily="2" charset="-122"/>
                <a:ea typeface="宋体" panose="02010600030101010101" pitchFamily="2" charset="-122"/>
              </a:rPr>
              <a:t>爱斯特拉冈　我大概没好好听. </a:t>
            </a:r>
          </a:p>
          <a:p>
            <a:r>
              <a:rPr lang="zh-CN" altLang="en-US" sz="2000">
                <a:latin typeface="宋体" panose="02010600030101010101" pitchFamily="2" charset="-122"/>
                <a:ea typeface="宋体" panose="02010600030101010101" pitchFamily="2" charset="-122"/>
              </a:rPr>
              <a:t>弗拉季米尔　哦􀆺􀆺没提出什么明确的要求. </a:t>
            </a:r>
          </a:p>
          <a:p>
            <a:r>
              <a:rPr lang="zh-CN" altLang="en-US" sz="2000">
                <a:latin typeface="宋体" panose="02010600030101010101" pitchFamily="2" charset="-122"/>
                <a:ea typeface="宋体" panose="02010600030101010101" pitchFamily="2" charset="-122"/>
              </a:rPr>
              <a:t>爱斯特拉冈　可以说是一种祈祷. </a:t>
            </a:r>
          </a:p>
          <a:p>
            <a:r>
              <a:rPr lang="zh-CN" altLang="en-US" sz="2000">
                <a:latin typeface="宋体" panose="02010600030101010101" pitchFamily="2" charset="-122"/>
                <a:ea typeface="宋体" panose="02010600030101010101" pitchFamily="2" charset="-122"/>
              </a:rPr>
              <a:t>弗拉季米尔　一点不错. </a:t>
            </a:r>
          </a:p>
          <a:p>
            <a:r>
              <a:rPr lang="zh-CN" altLang="en-US" sz="2000">
                <a:latin typeface="宋体" panose="02010600030101010101" pitchFamily="2" charset="-122"/>
                <a:ea typeface="宋体" panose="02010600030101010101" pitchFamily="2" charset="-122"/>
              </a:rPr>
              <a:t>爱斯特拉冈　一种泛泛的乞求. </a:t>
            </a:r>
          </a:p>
          <a:p>
            <a:r>
              <a:rPr lang="zh-CN" altLang="en-US" sz="2000">
                <a:latin typeface="宋体" panose="02010600030101010101" pitchFamily="2" charset="-122"/>
                <a:ea typeface="宋体" panose="02010600030101010101" pitchFamily="2" charset="-122"/>
              </a:rPr>
              <a:t>弗拉季米尔　完全正确. </a:t>
            </a:r>
          </a:p>
          <a:p>
            <a:r>
              <a:rPr lang="zh-CN" altLang="en-US" sz="2000">
                <a:latin typeface="宋体" panose="02010600030101010101" pitchFamily="2" charset="-122"/>
                <a:ea typeface="宋体" panose="02010600030101010101" pitchFamily="2" charset="-122"/>
              </a:rPr>
              <a:t>爱斯特拉冈　他怎么回答的呢? </a:t>
            </a:r>
          </a:p>
          <a:p>
            <a:r>
              <a:rPr lang="zh-CN" altLang="en-US" sz="2000">
                <a:latin typeface="宋体" panose="02010600030101010101" pitchFamily="2" charset="-122"/>
                <a:ea typeface="宋体" panose="02010600030101010101" pitchFamily="2" charset="-122"/>
              </a:rPr>
              <a:t>弗拉季米尔　说他瞧着办. </a:t>
            </a:r>
          </a:p>
          <a:p>
            <a:r>
              <a:rPr lang="zh-CN" altLang="en-US" sz="2000">
                <a:latin typeface="宋体" panose="02010600030101010101" pitchFamily="2" charset="-122"/>
                <a:ea typeface="宋体" panose="02010600030101010101" pitchFamily="2" charset="-122"/>
              </a:rPr>
              <a:t>爱斯特拉冈　说他不能事先答应. </a:t>
            </a:r>
          </a:p>
          <a:p>
            <a:r>
              <a:rPr lang="zh-CN" altLang="en-US" sz="2000">
                <a:latin typeface="宋体" panose="02010600030101010101" pitchFamily="2" charset="-122"/>
                <a:ea typeface="宋体" panose="02010600030101010101" pitchFamily="2" charset="-122"/>
              </a:rPr>
              <a:t>弗拉季米尔　说他得考虑一下. </a:t>
            </a:r>
          </a:p>
          <a:p>
            <a:r>
              <a:rPr lang="zh-CN" altLang="en-US" sz="2000">
                <a:latin typeface="宋体" panose="02010600030101010101" pitchFamily="2" charset="-122"/>
                <a:ea typeface="宋体" panose="02010600030101010101" pitchFamily="2" charset="-122"/>
              </a:rPr>
              <a:t>爱斯特拉冈　在他家中安静的环境里. </a:t>
            </a:r>
          </a:p>
          <a:p>
            <a:r>
              <a:rPr lang="zh-CN" altLang="en-US" sz="2000">
                <a:latin typeface="宋体" panose="02010600030101010101" pitchFamily="2" charset="-122"/>
                <a:ea typeface="宋体" panose="02010600030101010101" pitchFamily="2" charset="-122"/>
              </a:rPr>
              <a:t>弗拉季米尔　跟他家里的人商量一下. </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42620" y="1316990"/>
            <a:ext cx="10558780" cy="2895600"/>
          </a:xfrm>
          <a:prstGeom prst="rect">
            <a:avLst/>
          </a:prstGeom>
          <a:noFill/>
        </p:spPr>
        <p:txBody>
          <a:bodyPr wrap="square" rtlCol="0">
            <a:spAutoFit/>
          </a:bodyPr>
          <a:lstStyle/>
          <a:p>
            <a:r>
              <a:rPr lang="en-US" altLang="zh-CN" sz="2400" b="1">
                <a:latin typeface="宋体" panose="02010600030101010101" pitchFamily="2" charset="-122"/>
                <a:ea typeface="宋体" panose="02010600030101010101" pitchFamily="2" charset="-122"/>
              </a:rPr>
              <a:t> </a:t>
            </a:r>
            <a:r>
              <a:rPr lang="zh-CN" altLang="en-US" sz="2400" b="1">
                <a:latin typeface="宋体" panose="02010600030101010101" pitchFamily="2" charset="-122"/>
                <a:ea typeface="宋体" panose="02010600030101010101" pitchFamily="2" charset="-122"/>
              </a:rPr>
              <a:t>注释：</a:t>
            </a:r>
          </a:p>
          <a:p>
            <a:endParaRPr lang="en-US" altLang="zh-CN"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　 [ １]选自«西方现代戏剧作品选»(第五卷),汪义群 主编,中国戏剧出版社２００５年版.     </a:t>
            </a:r>
          </a:p>
          <a:p>
            <a:r>
              <a:rPr lang="zh-CN" altLang="en-US" sz="2000">
                <a:latin typeface="宋体" panose="02010600030101010101" pitchFamily="2" charset="-122"/>
                <a:ea typeface="宋体" panose="02010600030101010101" pitchFamily="2" charset="-122"/>
              </a:rPr>
              <a:t>    [ ２]萨缪尔􀅰贝克特( １９０６—１９８９),法国作家,原籍爱尔兰, １９３７年定居法国巴黎,荒 诞派戏剧的代表作家.主要作品有三部曲«马洛伊»、«马洛伊之死»、«无名的人»和剧本 «等待戈多»等.贝克特曾投入到法兰西人民对纳粹的抵抗运动之中,战后的日子是贝克 特的创作高峰时期.１９６９年,作品«等待戈多»获诺贝尔文学奖.获奖理由:他那具有奇 特形式的小说和戏剧作品,使现代人从精神困乏中得到振奋.瑞典皇家学院的代表在授 奖仪式上赞扬他的戏剧“具有希腊悲剧的净化作用”.</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10615" y="845185"/>
            <a:ext cx="10150475" cy="5334000"/>
          </a:xfrm>
          <a:prstGeom prst="rect">
            <a:avLst/>
          </a:prstGeom>
          <a:noFill/>
        </p:spPr>
        <p:txBody>
          <a:bodyPr wrap="square" rtlCol="0">
            <a:spAutoFit/>
          </a:bodyPr>
          <a:lstStyle/>
          <a:p>
            <a:r>
              <a:rPr lang="en-US" altLang="zh-CN" sz="2400" b="1">
                <a:latin typeface="宋体" panose="02010600030101010101" pitchFamily="2" charset="-122"/>
                <a:ea typeface="宋体" panose="02010600030101010101" pitchFamily="2" charset="-122"/>
              </a:rPr>
              <a:t> </a:t>
            </a:r>
            <a:r>
              <a:rPr lang="zh-CN" altLang="en-US" sz="2400" b="1">
                <a:latin typeface="宋体" panose="02010600030101010101" pitchFamily="2" charset="-122"/>
                <a:ea typeface="宋体" panose="02010600030101010101" pitchFamily="2" charset="-122"/>
              </a:rPr>
              <a:t>评析：</a:t>
            </a:r>
          </a:p>
          <a:p>
            <a:endParaRPr lang="en-US" altLang="zh-CN"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«等待戈多»是爱尔兰剧作家塞缪尔􀅰贝克特的两幕悲喜剧, １９５２年用法文发表, １９５３ 年首演.«等待戈多»是戏剧史上真正的革新,也是第一部演出成功的荒诞派戏剧. </a:t>
            </a:r>
          </a:p>
          <a:p>
            <a:r>
              <a:rPr lang="zh-CN" altLang="en-US" sz="2000">
                <a:latin typeface="宋体" panose="02010600030101010101" pitchFamily="2" charset="-122"/>
                <a:ea typeface="宋体" panose="02010600030101010101" pitchFamily="2" charset="-122"/>
              </a:rPr>
              <a:t>     这是一部两幕剧.第一幕,主人公流浪汉爱斯特拉冈(简称戈戈)和弗拉季米尔(简称狄 狄)出场,他们自称要等待戈多,可是戈多是谁,他们相约何时见面,连他们自己也不清楚. 但他们仍然苦苦地等待着.为了解除等待的烦恼,他俩没话找话,前言不搭后语,胡乱地交 谈.可是戈多老是不来,却来了主仆二人———波卓和幸运儿.后来又等来了一个男孩,他是 戈多的使者,他告诉两个可怜的流浪汉,戈多今晚不来了,但明天晚上准来.第二幕的内容 仍然是狄狄和戈戈等待戈多,在同一时间、同一地点,场景的变化只是那棵树上长出了四五 片叶子.他们继续等待戈多,为了打发烦躁与寂寞,他们继续说些无聊的话,做些荒唐可笑 的动作.这时候,波卓和幸运儿又出现了.只是波卓的眼睛瞎了,幸运儿成了哑巴.最后又 等来了那个男孩,他告诉狄狄和戈戈,今天戈多不会来了,但他明天准来. </a:t>
            </a:r>
          </a:p>
          <a:p>
            <a:r>
              <a:rPr lang="zh-CN" altLang="en-US" sz="2000">
                <a:latin typeface="宋体" panose="02010600030101010101" pitchFamily="2" charset="-122"/>
                <a:ea typeface="宋体" panose="02010600030101010101" pitchFamily="2" charset="-122"/>
              </a:rPr>
              <a:t>    以«等待戈多»为代表的荒诞派戏剧反映生活的毫无意义,及存在的荒谬思想.剧中人物大多生活在死亡和疯狂的阴影里,他们受尽痛苦却得不到荣光,得不到智慧,他们都是典 型的在等待的人———他们满怀希望耐心地等待,越是虔诚越是绝望,表明了希望本身的荒诞 性,也是理性的荒诞性.</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89351" y="884420"/>
            <a:ext cx="10163331" cy="4832092"/>
          </a:xfrm>
          <a:prstGeom prst="rect">
            <a:avLst/>
          </a:prstGeom>
          <a:noFill/>
        </p:spPr>
        <p:txBody>
          <a:bodyPr wrap="square" rtlCol="0">
            <a:spAutoFit/>
          </a:bodyPr>
          <a:lstStyle/>
          <a:p>
            <a:r>
              <a:rPr lang="zh-CN" altLang="en-US" sz="2400" dirty="0" smtClean="0">
                <a:latin typeface="宋体" panose="02010600030101010101" pitchFamily="2" charset="-122"/>
                <a:ea typeface="宋体" panose="02010600030101010101" pitchFamily="2" charset="-122"/>
              </a:rPr>
              <a:t>２． 现代话剧 </a:t>
            </a:r>
            <a:endParaRPr lang="en-US" altLang="zh-CN" sz="2400" dirty="0" smtClean="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en-US" altLang="zh-CN" sz="24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话剧是１９世纪末２０世纪初移植到中国的外来戏剧样式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为与传统舞台剧、戏曲相区 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被称为话剧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根据不同时期的话剧创作特点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习惯上把中国话剧分为六个发展阶段</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a:t>
            </a:r>
            <a:r>
              <a:rPr lang="en-US" altLang="zh-CN" sz="2000" dirty="0" smtClean="0">
                <a:latin typeface="宋体" panose="02010600030101010101" pitchFamily="2" charset="-122"/>
                <a:ea typeface="宋体" panose="02010600030101010101" pitchFamily="2" charset="-122"/>
              </a:rPr>
              <a:t>1</a:t>
            </a:r>
            <a:r>
              <a:rPr lang="zh-CN" altLang="en-US" sz="2000" dirty="0" smtClean="0">
                <a:latin typeface="宋体" panose="02010600030101010101" pitchFamily="2" charset="-122"/>
                <a:ea typeface="宋体" panose="02010600030101010101" pitchFamily="2" charset="-122"/>
              </a:rPr>
              <a:t>）</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五四”时期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大量翻译西方戏剧作品成为“五四”时期文化传播一个特点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１９０６ 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受日本“新派”剧启示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留日学生曾孝谷、李叔同等组织成立了春柳社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１９０７年在日本东 京演出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茶花女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黑奴吁天录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王钟声等在上海组织春阳社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演出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黑奴吁天录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 就是“话剧在中国的开场”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这种以对话为主要手段的舞台剧被称为新剧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后又称文明戏</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其后１０年间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上海、北京、天津、南京、武汉先后出现文艺新剧场、进化团、南开新剧团、新剧 同志会等一批新剧团体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演出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热血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共和万岁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社会钟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等剧目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受到民众热烈欢迎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辛亥 革命失败后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新剧逐渐衰落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五四运动之后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涌现出大量的“问题剧”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陈大悲的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幽兰女 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、欧阳予倩的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泼妇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等集中表现了爱情、婚姻、道德、伦理、劳动、生计等问题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成为“问题 剧”的代表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作为中国现代戏剧运动奠基人的田汉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在２０世纪２０年代领导了“南园”戏剧团 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南园社对我国新兴话剧作了大胆革新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培养了众多的戏剧人才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为我国现代戏剧运动的 发展做出了重大贡献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同样作为中国话剧运动创始人的洪深、欧阳予倩也为话剧的发展做 出了应有的努力</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44380" y="734518"/>
            <a:ext cx="10568066" cy="4708981"/>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左翼戏剧时期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２０世纪２０年代末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左翼戏剧运动兴起</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１９２９年上海艺术剧社成立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提出“无产阶级戏剧”的口号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１９３１年１月中国左翼戏剧家联盟成立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从此中国话剧进入以 左翼戏剧运动为主的发展阶段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这一时期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作家队伍不断扩大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出现了大批优秀作品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如洪 深的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农村三部曲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、曹禺的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雷雨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、李健吾的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这不过是春天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、夏衍的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上海屋檐下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、于伶的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夜上海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、陈白尘的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岁寒图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抗战爆发后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出现了历史剧的繁荣景象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郭沫若创作的六 部历史剧标志着现代历史剧创作的较高成就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屈原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是其历史剧的代表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阿英的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南明 史剧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、阳翰笙的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天国春秋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、于伶的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大明英烈传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等也是历史剧代表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讽刺喜剧在２０世纪 ４０年代也有重大发展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陈白尘的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升官图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代表着当时讽刺喜剧创作的最高成就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解放区的话剧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解放区的戏剧创作在延安文艺座谈会之后也得到了蓬勃发展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 文艺“二为”方针指引下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新歌剧、新秧歌剧兴起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兄妹开荒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白毛女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分别为其代表作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 中的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白毛女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是这一时期戏剧成就最重要的标志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是鲁迅艺术学院集体创作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贺敬之、丁毅 执笔的优秀多幕剧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解放区的戏剧十分注意话剧的大众化问题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并在探索民族形式的过程 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做了有益的尝试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话剧语言力求通俗化、生活化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戏剧形式也以满足人民群众的欣赏习 惯为前提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新歌剧与秧歌剧的出现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可看做是戏剧继承民族艺术传统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借鉴为群众所喜闻乐 见的艺术手法的结果</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7401</Words>
  <Application>Microsoft Office PowerPoint</Application>
  <PresentationFormat>自定义</PresentationFormat>
  <Paragraphs>828</Paragraphs>
  <Slides>72</Slides>
  <Notes>1</Notes>
  <HiddenSlides>0</HiddenSlides>
  <MMClips>0</MMClips>
  <ScaleCrop>false</ScaleCrop>
  <HeadingPairs>
    <vt:vector size="4" baseType="variant">
      <vt:variant>
        <vt:lpstr>主题</vt:lpstr>
      </vt:variant>
      <vt:variant>
        <vt:i4>3</vt:i4>
      </vt:variant>
      <vt:variant>
        <vt:lpstr>幻灯片标题</vt:lpstr>
      </vt:variant>
      <vt:variant>
        <vt:i4>72</vt:i4>
      </vt:variant>
    </vt:vector>
  </HeadingPairs>
  <TitlesOfParts>
    <vt:vector size="75" baseType="lpstr">
      <vt:lpstr>Office 主题​​</vt:lpstr>
      <vt:lpstr>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inter</dc:creator>
  <cp:lastModifiedBy>SJYY</cp:lastModifiedBy>
  <cp:revision>75</cp:revision>
  <dcterms:created xsi:type="dcterms:W3CDTF">2017-07-23T09:05:00Z</dcterms:created>
  <dcterms:modified xsi:type="dcterms:W3CDTF">2017-08-31T08:00:47Z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2052-10.1.0.6205</vt:lpwstr>
  </property>
</Properties>
</file>