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2"/>
    <p:sldMasterId id="2147483672" r:id="rId3"/>
  </p:sldMasterIdLst>
  <p:notesMasterIdLst>
    <p:notesMasterId r:id="rId78"/>
  </p:notesMasterIdLst>
  <p:handoutMasterIdLst>
    <p:handoutMasterId r:id="rId79"/>
  </p:handoutMasterIdLst>
  <p:sldIdLst>
    <p:sldId id="264" r:id="rId4"/>
    <p:sldId id="822" r:id="rId5"/>
    <p:sldId id="307" r:id="rId6"/>
    <p:sldId id="308" r:id="rId7"/>
    <p:sldId id="309" r:id="rId8"/>
    <p:sldId id="310" r:id="rId9"/>
    <p:sldId id="311" r:id="rId10"/>
    <p:sldId id="312" r:id="rId11"/>
    <p:sldId id="313" r:id="rId12"/>
    <p:sldId id="314" r:id="rId13"/>
    <p:sldId id="315" r:id="rId14"/>
    <p:sldId id="316" r:id="rId15"/>
    <p:sldId id="317" r:id="rId16"/>
    <p:sldId id="318" r:id="rId17"/>
    <p:sldId id="319" r:id="rId18"/>
    <p:sldId id="320" r:id="rId19"/>
    <p:sldId id="321" r:id="rId20"/>
    <p:sldId id="322" r:id="rId21"/>
    <p:sldId id="323" r:id="rId22"/>
    <p:sldId id="324" r:id="rId23"/>
    <p:sldId id="325" r:id="rId24"/>
    <p:sldId id="326" r:id="rId25"/>
    <p:sldId id="327" r:id="rId26"/>
    <p:sldId id="328" r:id="rId27"/>
    <p:sldId id="329" r:id="rId28"/>
    <p:sldId id="330" r:id="rId29"/>
    <p:sldId id="331" r:id="rId30"/>
    <p:sldId id="332" r:id="rId31"/>
    <p:sldId id="333" r:id="rId32"/>
    <p:sldId id="334" r:id="rId33"/>
    <p:sldId id="335" r:id="rId34"/>
    <p:sldId id="336" r:id="rId35"/>
    <p:sldId id="774" r:id="rId36"/>
    <p:sldId id="775" r:id="rId37"/>
    <p:sldId id="776" r:id="rId38"/>
    <p:sldId id="777" r:id="rId39"/>
    <p:sldId id="778" r:id="rId40"/>
    <p:sldId id="779" r:id="rId41"/>
    <p:sldId id="780" r:id="rId42"/>
    <p:sldId id="781" r:id="rId43"/>
    <p:sldId id="782" r:id="rId44"/>
    <p:sldId id="783" r:id="rId45"/>
    <p:sldId id="784" r:id="rId46"/>
    <p:sldId id="785" r:id="rId47"/>
    <p:sldId id="786" r:id="rId48"/>
    <p:sldId id="787" r:id="rId49"/>
    <p:sldId id="825" r:id="rId50"/>
    <p:sldId id="789" r:id="rId51"/>
    <p:sldId id="790" r:id="rId52"/>
    <p:sldId id="791" r:id="rId53"/>
    <p:sldId id="792" r:id="rId54"/>
    <p:sldId id="793" r:id="rId55"/>
    <p:sldId id="794" r:id="rId56"/>
    <p:sldId id="795" r:id="rId57"/>
    <p:sldId id="796" r:id="rId58"/>
    <p:sldId id="797" r:id="rId59"/>
    <p:sldId id="798" r:id="rId60"/>
    <p:sldId id="799" r:id="rId61"/>
    <p:sldId id="800" r:id="rId62"/>
    <p:sldId id="801" r:id="rId63"/>
    <p:sldId id="802" r:id="rId64"/>
    <p:sldId id="803" r:id="rId65"/>
    <p:sldId id="804" r:id="rId66"/>
    <p:sldId id="805" r:id="rId67"/>
    <p:sldId id="806" r:id="rId68"/>
    <p:sldId id="807" r:id="rId69"/>
    <p:sldId id="808" r:id="rId70"/>
    <p:sldId id="809" r:id="rId71"/>
    <p:sldId id="810" r:id="rId72"/>
    <p:sldId id="811" r:id="rId73"/>
    <p:sldId id="812" r:id="rId74"/>
    <p:sldId id="813" r:id="rId75"/>
    <p:sldId id="814" r:id="rId76"/>
    <p:sldId id="815" r:id="rId77"/>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inter" initials="i" lastIdx="0"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DEDEDE"/>
    <a:srgbClr val="CCCC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031" autoAdjust="0"/>
    <p:restoredTop sz="94901" autoAdjust="0"/>
  </p:normalViewPr>
  <p:slideViewPr>
    <p:cSldViewPr snapToGrid="0">
      <p:cViewPr varScale="1">
        <p:scale>
          <a:sx n="82" d="100"/>
          <a:sy n="82" d="100"/>
        </p:scale>
        <p:origin x="-366" y="-9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slide" Target="slides/slide44.xml"/><Relationship Id="rId50" Type="http://schemas.openxmlformats.org/officeDocument/2006/relationships/slide" Target="slides/slide47.xml"/><Relationship Id="rId55" Type="http://schemas.openxmlformats.org/officeDocument/2006/relationships/slide" Target="slides/slide52.xml"/><Relationship Id="rId63" Type="http://schemas.openxmlformats.org/officeDocument/2006/relationships/slide" Target="slides/slide60.xml"/><Relationship Id="rId68" Type="http://schemas.openxmlformats.org/officeDocument/2006/relationships/slide" Target="slides/slide65.xml"/><Relationship Id="rId76" Type="http://schemas.openxmlformats.org/officeDocument/2006/relationships/slide" Target="slides/slide73.xml"/><Relationship Id="rId84" Type="http://schemas.openxmlformats.org/officeDocument/2006/relationships/tableStyles" Target="tableStyles.xml"/><Relationship Id="rId7" Type="http://schemas.openxmlformats.org/officeDocument/2006/relationships/slide" Target="slides/slide4.xml"/><Relationship Id="rId71" Type="http://schemas.openxmlformats.org/officeDocument/2006/relationships/slide" Target="slides/slide68.xml"/><Relationship Id="rId2" Type="http://schemas.openxmlformats.org/officeDocument/2006/relationships/slideMaster" Target="slideMasters/slideMaster2.xml"/><Relationship Id="rId16" Type="http://schemas.openxmlformats.org/officeDocument/2006/relationships/slide" Target="slides/slide13.xml"/><Relationship Id="rId29" Type="http://schemas.openxmlformats.org/officeDocument/2006/relationships/slide" Target="slides/slide26.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3" Type="http://schemas.openxmlformats.org/officeDocument/2006/relationships/slide" Target="slides/slide50.xml"/><Relationship Id="rId58" Type="http://schemas.openxmlformats.org/officeDocument/2006/relationships/slide" Target="slides/slide55.xml"/><Relationship Id="rId66" Type="http://schemas.openxmlformats.org/officeDocument/2006/relationships/slide" Target="slides/slide63.xml"/><Relationship Id="rId74" Type="http://schemas.openxmlformats.org/officeDocument/2006/relationships/slide" Target="slides/slide71.xml"/><Relationship Id="rId79" Type="http://schemas.openxmlformats.org/officeDocument/2006/relationships/handoutMaster" Target="handoutMasters/handoutMaster1.xml"/><Relationship Id="rId5" Type="http://schemas.openxmlformats.org/officeDocument/2006/relationships/slide" Target="slides/slide2.xml"/><Relationship Id="rId61" Type="http://schemas.openxmlformats.org/officeDocument/2006/relationships/slide" Target="slides/slide58.xml"/><Relationship Id="rId82" Type="http://schemas.openxmlformats.org/officeDocument/2006/relationships/viewProps" Target="viewProp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slide" Target="slides/slide49.xml"/><Relationship Id="rId60" Type="http://schemas.openxmlformats.org/officeDocument/2006/relationships/slide" Target="slides/slide57.xml"/><Relationship Id="rId65" Type="http://schemas.openxmlformats.org/officeDocument/2006/relationships/slide" Target="slides/slide62.xml"/><Relationship Id="rId73" Type="http://schemas.openxmlformats.org/officeDocument/2006/relationships/slide" Target="slides/slide70.xml"/><Relationship Id="rId78" Type="http://schemas.openxmlformats.org/officeDocument/2006/relationships/notesMaster" Target="notesMasters/notesMaster1.xml"/><Relationship Id="rId81" Type="http://schemas.openxmlformats.org/officeDocument/2006/relationships/presProps" Target="pres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slide" Target="slides/slide45.xml"/><Relationship Id="rId56" Type="http://schemas.openxmlformats.org/officeDocument/2006/relationships/slide" Target="slides/slide53.xml"/><Relationship Id="rId64" Type="http://schemas.openxmlformats.org/officeDocument/2006/relationships/slide" Target="slides/slide61.xml"/><Relationship Id="rId69" Type="http://schemas.openxmlformats.org/officeDocument/2006/relationships/slide" Target="slides/slide66.xml"/><Relationship Id="rId77" Type="http://schemas.openxmlformats.org/officeDocument/2006/relationships/slide" Target="slides/slide74.xml"/><Relationship Id="rId8" Type="http://schemas.openxmlformats.org/officeDocument/2006/relationships/slide" Target="slides/slide5.xml"/><Relationship Id="rId51" Type="http://schemas.openxmlformats.org/officeDocument/2006/relationships/slide" Target="slides/slide48.xml"/><Relationship Id="rId72" Type="http://schemas.openxmlformats.org/officeDocument/2006/relationships/slide" Target="slides/slide69.xml"/><Relationship Id="rId80" Type="http://schemas.openxmlformats.org/officeDocument/2006/relationships/commentAuthors" Target="commentAuthors.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59" Type="http://schemas.openxmlformats.org/officeDocument/2006/relationships/slide" Target="slides/slide56.xml"/><Relationship Id="rId67" Type="http://schemas.openxmlformats.org/officeDocument/2006/relationships/slide" Target="slides/slide64.xml"/><Relationship Id="rId20" Type="http://schemas.openxmlformats.org/officeDocument/2006/relationships/slide" Target="slides/slide17.xml"/><Relationship Id="rId41" Type="http://schemas.openxmlformats.org/officeDocument/2006/relationships/slide" Target="slides/slide38.xml"/><Relationship Id="rId54" Type="http://schemas.openxmlformats.org/officeDocument/2006/relationships/slide" Target="slides/slide51.xml"/><Relationship Id="rId62" Type="http://schemas.openxmlformats.org/officeDocument/2006/relationships/slide" Target="slides/slide59.xml"/><Relationship Id="rId70" Type="http://schemas.openxmlformats.org/officeDocument/2006/relationships/slide" Target="slides/slide67.xml"/><Relationship Id="rId75" Type="http://schemas.openxmlformats.org/officeDocument/2006/relationships/slide" Target="slides/slide72.xml"/><Relationship Id="rId83"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3.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slide" Target="slides/slide46.xml"/><Relationship Id="rId57" Type="http://schemas.openxmlformats.org/officeDocument/2006/relationships/slide" Target="slides/slide5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t>2017/8/31/Thursday</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t>‹#›</a:t>
            </a:fld>
            <a:endParaRPr lang="zh-CN" altLang="en-US"/>
          </a:p>
        </p:txBody>
      </p:sp>
    </p:spTree>
    <p:extLst>
      <p:ext uri="{BB962C8B-B14F-4D97-AF65-F5344CB8AC3E}">
        <p14:creationId xmlns:p14="http://schemas.microsoft.com/office/powerpoint/2010/main" val="363007664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E4F1DF5-F8B1-4175-AFC3-28092C175FDA}" type="datetimeFigureOut">
              <a:rPr lang="zh-CN" altLang="en-US" smtClean="0"/>
              <a:t>2017/8/31/Thursday</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9AD78A7-3510-4D76-B8D2-8C946BA44A28}" type="slidenum">
              <a:rPr lang="zh-CN" altLang="en-US" smtClean="0"/>
              <a:t>‹#›</a:t>
            </a:fld>
            <a:endParaRPr lang="zh-CN" altLang="en-US"/>
          </a:p>
        </p:txBody>
      </p:sp>
    </p:spTree>
    <p:extLst>
      <p:ext uri="{BB962C8B-B14F-4D97-AF65-F5344CB8AC3E}">
        <p14:creationId xmlns:p14="http://schemas.microsoft.com/office/powerpoint/2010/main" val="31652631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p:cSld>
    <p:bg>
      <p:bgPr>
        <a:solidFill>
          <a:srgbClr val="FFFFFF"/>
        </a:solidFill>
        <a:effectLst/>
      </p:bgPr>
    </p:bg>
    <p:spTree>
      <p:nvGrpSpPr>
        <p:cNvPr id="1" name=""/>
        <p:cNvGrpSpPr/>
        <p:nvPr/>
      </p:nvGrpSpPr>
      <p:grpSpPr>
        <a:xfrm>
          <a:off x="0" y="0"/>
          <a:ext cx="0" cy="0"/>
          <a:chOff x="0" y="0"/>
          <a:chExt cx="0" cy="0"/>
        </a:xfrm>
      </p:grpSpPr>
      <p:sp>
        <p:nvSpPr>
          <p:cNvPr id="36866" name="幻灯片图像占位符 1"/>
          <p:cNvSpPr>
            <a:spLocks noGrp="1" noRot="1" noChangeAspect="1" noTextEdit="1"/>
          </p:cNvSpPr>
          <p:nvPr>
            <p:ph type="sldImg"/>
          </p:nvPr>
        </p:nvSpPr>
        <p:spPr/>
      </p:sp>
      <p:sp>
        <p:nvSpPr>
          <p:cNvPr id="36867" name="备注占位符 2"/>
          <p:cNvSpPr>
            <a:spLocks noGrp="1"/>
          </p:cNvSpPr>
          <p:nvPr>
            <p:ph type="body" idx="1"/>
          </p:nvPr>
        </p:nvSpPr>
        <p:spPr/>
        <p:txBody>
          <a:bodyPr wrap="square" lIns="91440" tIns="45720" rIns="91440" bIns="45720" anchor="t"/>
          <a:lstStyle/>
          <a:p>
            <a:pPr lvl="0" eaLnBrk="1" hangingPunct="1">
              <a:spcBef>
                <a:spcPct val="0"/>
              </a:spcBef>
            </a:pPr>
            <a:r>
              <a:rPr lang="zh-CN" altLang="en-US" dirty="0"/>
              <a:t>特殊字体：方正黄草简体，汉仪星宇体简（小诗）</a:t>
            </a:r>
          </a:p>
        </p:txBody>
      </p:sp>
      <p:sp>
        <p:nvSpPr>
          <p:cNvPr id="36868" name="灯片编号占位符 3"/>
          <p:cNvSpPr txBox="1">
            <a:spLocks noGrp="1"/>
          </p:cNvSpPr>
          <p:nvPr/>
        </p:nvSpPr>
        <p:spPr>
          <a:xfrm>
            <a:off x="3884613" y="8685213"/>
            <a:ext cx="2971800" cy="458787"/>
          </a:xfrm>
          <a:prstGeom prst="rect">
            <a:avLst/>
          </a:prstGeom>
          <a:noFill/>
          <a:ln w="9525">
            <a:noFill/>
          </a:ln>
        </p:spPr>
        <p:txBody>
          <a:bodyPr anchor="b"/>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9A0DB2DC-4C9A-4742-B13C-FB6460FD3503}" type="slidenum">
              <a:rPr kumimoji="0" lang="zh-CN" altLang="en-US" sz="1200" b="0" i="0" u="none" strike="noStrike" kern="1200" cap="none" spc="0" normalizeH="0" baseline="0" noProof="0" dirty="0">
                <a:ln>
                  <a:noFill/>
                </a:ln>
                <a:solidFill>
                  <a:srgbClr val="000000"/>
                </a:solidFill>
                <a:effectLst/>
                <a:uLnTx/>
                <a:uFillTx/>
                <a:latin typeface="Calibri" panose="020F0502020204030204" pitchFamily="34" charset="0"/>
                <a:ea typeface="宋体" panose="02010600030101010101" pitchFamily="2" charset="-122"/>
                <a:cs typeface="+mn-cs"/>
              </a:rPr>
              <a:t>2</a:t>
            </a:fld>
            <a:endParaRPr kumimoji="0" lang="zh-CN" altLang="en-US" sz="1200" b="0" i="0" u="none" strike="noStrike" kern="1200" cap="none" spc="0" normalizeH="0" baseline="0" noProof="0" dirty="0">
              <a:ln>
                <a:noFill/>
              </a:ln>
              <a:solidFill>
                <a:srgbClr val="000000"/>
              </a:solidFill>
              <a:effectLst/>
              <a:uLnTx/>
              <a:uFillTx/>
              <a:latin typeface="Calibri" panose="020F0502020204030204" pitchFamily="34" charset="0"/>
              <a:ea typeface="宋体" panose="02010600030101010101" pitchFamily="2" charset="-122"/>
              <a:cs typeface="+mn-cs"/>
            </a:endParaRPr>
          </a:p>
        </p:txBody>
      </p:sp>
    </p:spTree>
  </p:cSld>
  <p:clrMapOvr>
    <a:overrideClrMapping bg1="lt1" tx1="dk1" bg2="lt2" tx2="dk2" accent1="accent1" accent2="accent2" accent3="accent3" accent4="accent4" accent5="accent5" accent6="accent6" hlink="hlink" folHlink="folHlink"/>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hasCustomPrompt="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单击以编辑母版副标题样式</a:t>
            </a:r>
            <a:endParaRPr lang="zh-CN" altLang="en-US"/>
          </a:p>
        </p:txBody>
      </p:sp>
      <p:sp>
        <p:nvSpPr>
          <p:cNvPr id="4" name="日期占位符 3"/>
          <p:cNvSpPr>
            <a:spLocks noGrp="1"/>
          </p:cNvSpPr>
          <p:nvPr>
            <p:ph type="dt" sz="half" idx="10"/>
          </p:nvPr>
        </p:nvSpPr>
        <p:spPr/>
        <p:txBody>
          <a:bodyPr/>
          <a:lstStyle/>
          <a:p>
            <a:fld id="{62681E90-3EDB-436F-8D39-78F4B5C5CBD7}" type="datetimeFigureOut">
              <a:rPr lang="zh-CN" altLang="en-US" smtClean="0"/>
              <a:t>2017/8/31/Thursday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4B249BF-E419-4407-B035-7CBBAE1781B2}"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hasCustomPrompt="1"/>
          </p:nvPr>
        </p:nvSpPr>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62681E90-3EDB-436F-8D39-78F4B5C5CBD7}" type="datetimeFigureOut">
              <a:rPr lang="zh-CN" altLang="en-US" smtClean="0"/>
              <a:t>2017/8/31/Thursday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4B249BF-E419-4407-B035-7CBBAE1781B2}"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hasCustomPrompt="1"/>
          </p:nvPr>
        </p:nvSpPr>
        <p:spPr>
          <a:xfrm>
            <a:off x="838200" y="365125"/>
            <a:ext cx="7734300" cy="5811838"/>
          </a:xfrm>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62681E90-3EDB-436F-8D39-78F4B5C5CBD7}" type="datetimeFigureOut">
              <a:rPr lang="zh-CN" altLang="en-US" smtClean="0"/>
              <a:t>2017/8/31/Thursday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4B249BF-E419-4407-B035-7CBBAE1781B2}" type="slidenum">
              <a:rPr lang="zh-CN" altLang="en-US" smtClean="0"/>
              <a:t>‹#›</a:t>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5"/>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smtClean="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smtClean="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lstStyle/>
          <a:p>
            <a:pPr marL="0" marR="0" lvl="0" indent="0" algn="r" defTabSz="914400" eaLnBrk="1" fontAlgn="base" latinLnBrk="0" hangingPunct="1">
              <a:lnSpc>
                <a:spcPct val="100000"/>
              </a:lnSpc>
              <a:spcBef>
                <a:spcPct val="0"/>
              </a:spcBef>
              <a:spcAft>
                <a:spcPct val="0"/>
              </a:spcAft>
              <a:buClrTx/>
              <a:buSzTx/>
              <a:buFont typeface="Arial" panose="020B0604020202020204" pitchFamily="34" charset="0"/>
              <a:buNone/>
              <a:defRPr/>
            </a:pPr>
            <a:fld id="{9A0DB2DC-4C9A-4742-B13C-FB6460FD3503}" type="slidenum">
              <a:rPr kumimoji="0" lang="zh-CN" altLang="en-US" sz="1200" b="0" i="0" u="none" strike="noStrike" kern="1200" cap="none" spc="0" normalizeH="0" baseline="0" noProof="0" dirty="0">
                <a:ln>
                  <a:noFill/>
                </a:ln>
                <a:solidFill>
                  <a:srgbClr val="898989"/>
                </a:solidFill>
                <a:effectLst/>
                <a:uLnTx/>
                <a:uFillTx/>
                <a:latin typeface="Calibri" panose="020F0502020204030204" pitchFamily="34" charset="0"/>
                <a:ea typeface="宋体" panose="02010600030101010101" pitchFamily="2" charset="-122"/>
              </a:rPr>
              <a:t>‹#›</a:t>
            </a:fld>
            <a:endParaRPr kumimoji="0" lang="zh-CN" altLang="en-US" sz="1200" b="0" i="0" u="none" strike="noStrike" kern="1200" cap="none" spc="0" normalizeH="0" baseline="0" noProof="0" dirty="0">
              <a:ln>
                <a:noFill/>
              </a:ln>
              <a:solidFill>
                <a:srgbClr val="898989"/>
              </a:solidFill>
              <a:effectLst/>
              <a:uLnTx/>
              <a:uFillTx/>
              <a:latin typeface="Calibri" panose="020F0502020204030204" pitchFamily="34" charset="0"/>
              <a:ea typeface="宋体" panose="02010600030101010101" pitchFamily="2" charset="-122"/>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smtClean="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smtClean="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lstStyle/>
          <a:p>
            <a:pPr marL="0" marR="0" lvl="0" indent="0" algn="r" defTabSz="914400" eaLnBrk="1" fontAlgn="base" latinLnBrk="0" hangingPunct="1">
              <a:lnSpc>
                <a:spcPct val="100000"/>
              </a:lnSpc>
              <a:spcBef>
                <a:spcPct val="0"/>
              </a:spcBef>
              <a:spcAft>
                <a:spcPct val="0"/>
              </a:spcAft>
              <a:buClrTx/>
              <a:buSzTx/>
              <a:buFont typeface="Arial" panose="020B0604020202020204" pitchFamily="34" charset="0"/>
              <a:buNone/>
              <a:defRPr/>
            </a:pPr>
            <a:fld id="{9A0DB2DC-4C9A-4742-B13C-FB6460FD3503}" type="slidenum">
              <a:rPr kumimoji="0" lang="zh-CN" altLang="en-US" sz="1200" b="0" i="0" u="none" strike="noStrike" kern="1200" cap="none" spc="0" normalizeH="0" baseline="0" noProof="0" dirty="0">
                <a:ln>
                  <a:noFill/>
                </a:ln>
                <a:solidFill>
                  <a:srgbClr val="898989"/>
                </a:solidFill>
                <a:effectLst/>
                <a:uLnTx/>
                <a:uFillTx/>
                <a:latin typeface="Calibri" panose="020F0502020204030204" pitchFamily="34" charset="0"/>
                <a:ea typeface="宋体" panose="02010600030101010101" pitchFamily="2" charset="-122"/>
              </a:rPr>
              <a:t>‹#›</a:t>
            </a:fld>
            <a:endParaRPr kumimoji="0" lang="zh-CN" altLang="en-US" sz="1200" b="0" i="0" u="none" strike="noStrike" kern="1200" cap="none" spc="0" normalizeH="0" baseline="0" noProof="0" dirty="0">
              <a:ln>
                <a:noFill/>
              </a:ln>
              <a:solidFill>
                <a:srgbClr val="898989"/>
              </a:solidFill>
              <a:effectLst/>
              <a:uLnTx/>
              <a:uFillTx/>
              <a:latin typeface="Calibri" panose="020F0502020204030204" pitchFamily="34" charset="0"/>
              <a:ea typeface="宋体" panose="02010600030101010101" pitchFamily="2" charset="-122"/>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613" y="4406900"/>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613"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smtClean="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smtClean="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lstStyle/>
          <a:p>
            <a:pPr marL="0" marR="0" lvl="0" indent="0" algn="r" defTabSz="914400" eaLnBrk="1" fontAlgn="base" latinLnBrk="0" hangingPunct="1">
              <a:lnSpc>
                <a:spcPct val="100000"/>
              </a:lnSpc>
              <a:spcBef>
                <a:spcPct val="0"/>
              </a:spcBef>
              <a:spcAft>
                <a:spcPct val="0"/>
              </a:spcAft>
              <a:buClrTx/>
              <a:buSzTx/>
              <a:buFont typeface="Arial" panose="020B0604020202020204" pitchFamily="34" charset="0"/>
              <a:buNone/>
              <a:defRPr/>
            </a:pPr>
            <a:fld id="{9A0DB2DC-4C9A-4742-B13C-FB6460FD3503}" type="slidenum">
              <a:rPr kumimoji="0" lang="zh-CN" altLang="en-US" sz="1200" b="0" i="0" u="none" strike="noStrike" kern="1200" cap="none" spc="0" normalizeH="0" baseline="0" noProof="0" dirty="0">
                <a:ln>
                  <a:noFill/>
                </a:ln>
                <a:solidFill>
                  <a:srgbClr val="898989"/>
                </a:solidFill>
                <a:effectLst/>
                <a:uLnTx/>
                <a:uFillTx/>
                <a:latin typeface="Calibri" panose="020F0502020204030204" pitchFamily="34" charset="0"/>
                <a:ea typeface="宋体" panose="02010600030101010101" pitchFamily="2" charset="-122"/>
              </a:rPr>
              <a:t>‹#›</a:t>
            </a:fld>
            <a:endParaRPr kumimoji="0" lang="zh-CN" altLang="en-US" sz="1200" b="0" i="0" u="none" strike="noStrike" kern="1200" cap="none" spc="0" normalizeH="0" baseline="0" noProof="0" dirty="0">
              <a:ln>
                <a:noFill/>
              </a:ln>
              <a:solidFill>
                <a:srgbClr val="898989"/>
              </a:solidFill>
              <a:effectLst/>
              <a:uLnTx/>
              <a:uFillTx/>
              <a:latin typeface="Calibri" panose="020F0502020204030204" pitchFamily="34" charset="0"/>
              <a:ea typeface="宋体" panose="02010600030101010101" pitchFamily="2" charset="-122"/>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smtClean="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smtClean="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lstStyle/>
          <a:p>
            <a:pPr marL="0" marR="0" lvl="0" indent="0" algn="r" defTabSz="914400" eaLnBrk="1" fontAlgn="base" latinLnBrk="0" hangingPunct="1">
              <a:lnSpc>
                <a:spcPct val="100000"/>
              </a:lnSpc>
              <a:spcBef>
                <a:spcPct val="0"/>
              </a:spcBef>
              <a:spcAft>
                <a:spcPct val="0"/>
              </a:spcAft>
              <a:buClrTx/>
              <a:buSzTx/>
              <a:buFont typeface="Arial" panose="020B0604020202020204" pitchFamily="34" charset="0"/>
              <a:buNone/>
              <a:defRPr/>
            </a:pPr>
            <a:fld id="{9A0DB2DC-4C9A-4742-B13C-FB6460FD3503}" type="slidenum">
              <a:rPr kumimoji="0" lang="zh-CN" altLang="en-US" sz="1200" b="0" i="0" u="none" strike="noStrike" kern="1200" cap="none" spc="0" normalizeH="0" baseline="0" noProof="0" dirty="0">
                <a:ln>
                  <a:noFill/>
                </a:ln>
                <a:solidFill>
                  <a:srgbClr val="898989"/>
                </a:solidFill>
                <a:effectLst/>
                <a:uLnTx/>
                <a:uFillTx/>
                <a:latin typeface="Calibri" panose="020F0502020204030204" pitchFamily="34" charset="0"/>
                <a:ea typeface="宋体" panose="02010600030101010101" pitchFamily="2" charset="-122"/>
              </a:rPr>
              <a:t>‹#›</a:t>
            </a:fld>
            <a:endParaRPr kumimoji="0" lang="zh-CN" altLang="en-US" sz="1200" b="0" i="0" u="none" strike="noStrike" kern="1200" cap="none" spc="0" normalizeH="0" baseline="0" noProof="0" dirty="0">
              <a:ln>
                <a:noFill/>
              </a:ln>
              <a:solidFill>
                <a:srgbClr val="898989"/>
              </a:solidFill>
              <a:effectLst/>
              <a:uLnTx/>
              <a:uFillTx/>
              <a:latin typeface="Calibri" panose="020F0502020204030204" pitchFamily="34" charset="0"/>
              <a:ea typeface="宋体" panose="02010600030101010101" pitchFamily="2" charset="-122"/>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3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3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2838" y="1535113"/>
            <a:ext cx="5389562"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2838" y="2174875"/>
            <a:ext cx="5389562"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smtClean="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8" name="页脚占位符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smtClean="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9" name="灯片编号占位符 8"/>
          <p:cNvSpPr>
            <a:spLocks noGrp="1"/>
          </p:cNvSpPr>
          <p:nvPr>
            <p:ph type="sldNum" sz="quarter" idx="12"/>
          </p:nvPr>
        </p:nvSpPr>
        <p:spPr/>
        <p:txBody>
          <a:bodyPr/>
          <a:lstStyle/>
          <a:p>
            <a:pPr marL="0" marR="0" lvl="0" indent="0" algn="r" defTabSz="914400" eaLnBrk="1" fontAlgn="base" latinLnBrk="0" hangingPunct="1">
              <a:lnSpc>
                <a:spcPct val="100000"/>
              </a:lnSpc>
              <a:spcBef>
                <a:spcPct val="0"/>
              </a:spcBef>
              <a:spcAft>
                <a:spcPct val="0"/>
              </a:spcAft>
              <a:buClrTx/>
              <a:buSzTx/>
              <a:buFont typeface="Arial" panose="020B0604020202020204" pitchFamily="34" charset="0"/>
              <a:buNone/>
              <a:defRPr/>
            </a:pPr>
            <a:fld id="{9A0DB2DC-4C9A-4742-B13C-FB6460FD3503}" type="slidenum">
              <a:rPr kumimoji="0" lang="zh-CN" altLang="en-US" sz="1200" b="0" i="0" u="none" strike="noStrike" kern="1200" cap="none" spc="0" normalizeH="0" baseline="0" noProof="0" dirty="0">
                <a:ln>
                  <a:noFill/>
                </a:ln>
                <a:solidFill>
                  <a:srgbClr val="898989"/>
                </a:solidFill>
                <a:effectLst/>
                <a:uLnTx/>
                <a:uFillTx/>
                <a:latin typeface="Calibri" panose="020F0502020204030204" pitchFamily="34" charset="0"/>
                <a:ea typeface="宋体" panose="02010600030101010101" pitchFamily="2" charset="-122"/>
              </a:rPr>
              <a:t>‹#›</a:t>
            </a:fld>
            <a:endParaRPr kumimoji="0" lang="zh-CN" altLang="en-US" sz="1200" b="0" i="0" u="none" strike="noStrike" kern="1200" cap="none" spc="0" normalizeH="0" baseline="0" noProof="0" dirty="0">
              <a:ln>
                <a:noFill/>
              </a:ln>
              <a:solidFill>
                <a:srgbClr val="898989"/>
              </a:solidFill>
              <a:effectLst/>
              <a:uLnTx/>
              <a:uFillTx/>
              <a:latin typeface="Calibri" panose="020F0502020204030204" pitchFamily="34" charset="0"/>
              <a:ea typeface="宋体" panose="02010600030101010101" pitchFamily="2" charset="-122"/>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smtClean="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4" name="页脚占位符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smtClean="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5" name="灯片编号占位符 4"/>
          <p:cNvSpPr>
            <a:spLocks noGrp="1"/>
          </p:cNvSpPr>
          <p:nvPr>
            <p:ph type="sldNum" sz="quarter" idx="12"/>
          </p:nvPr>
        </p:nvSpPr>
        <p:spPr/>
        <p:txBody>
          <a:bodyPr/>
          <a:lstStyle/>
          <a:p>
            <a:pPr marL="0" marR="0" lvl="0" indent="0" algn="r" defTabSz="914400" eaLnBrk="1" fontAlgn="base" latinLnBrk="0" hangingPunct="1">
              <a:lnSpc>
                <a:spcPct val="100000"/>
              </a:lnSpc>
              <a:spcBef>
                <a:spcPct val="0"/>
              </a:spcBef>
              <a:spcAft>
                <a:spcPct val="0"/>
              </a:spcAft>
              <a:buClrTx/>
              <a:buSzTx/>
              <a:buFont typeface="Arial" panose="020B0604020202020204" pitchFamily="34" charset="0"/>
              <a:buNone/>
              <a:defRPr/>
            </a:pPr>
            <a:fld id="{9A0DB2DC-4C9A-4742-B13C-FB6460FD3503}" type="slidenum">
              <a:rPr kumimoji="0" lang="zh-CN" altLang="en-US" sz="1200" b="0" i="0" u="none" strike="noStrike" kern="1200" cap="none" spc="0" normalizeH="0" baseline="0" noProof="0" dirty="0">
                <a:ln>
                  <a:noFill/>
                </a:ln>
                <a:solidFill>
                  <a:srgbClr val="898989"/>
                </a:solidFill>
                <a:effectLst/>
                <a:uLnTx/>
                <a:uFillTx/>
                <a:latin typeface="Calibri" panose="020F0502020204030204" pitchFamily="34" charset="0"/>
                <a:ea typeface="宋体" panose="02010600030101010101" pitchFamily="2" charset="-122"/>
              </a:rPr>
              <a:t>‹#›</a:t>
            </a:fld>
            <a:endParaRPr kumimoji="0" lang="zh-CN" altLang="en-US" sz="1200" b="0" i="0" u="none" strike="noStrike" kern="1200" cap="none" spc="0" normalizeH="0" baseline="0" noProof="0" dirty="0">
              <a:ln>
                <a:noFill/>
              </a:ln>
              <a:solidFill>
                <a:srgbClr val="898989"/>
              </a:solidFill>
              <a:effectLst/>
              <a:uLnTx/>
              <a:uFillTx/>
              <a:latin typeface="Calibri" panose="020F0502020204030204" pitchFamily="34" charset="0"/>
              <a:ea typeface="宋体" panose="02010600030101010101" pitchFamily="2" charset="-122"/>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F986B8E4-3DF0-4535-9261-A5BC2FB337EC}" type="datetimeFigureOut">
              <a:rPr kumimoji="0" lang="zh-CN" altLang="en-US" sz="1200" b="0" i="0" u="none" strike="noStrike" kern="1200" cap="none" spc="0" normalizeH="0" baseline="0" noProof="0" smtClean="0">
                <a:ln>
                  <a:noFill/>
                </a:ln>
                <a:solidFill>
                  <a:srgbClr val="898989"/>
                </a:solidFill>
                <a:effectLst/>
                <a:uLnTx/>
                <a:uFillTx/>
                <a:latin typeface="Calibri" panose="020F0502020204030204" pitchFamily="34" charset="0"/>
                <a:ea typeface="宋体" panose="02010600030101010101" pitchFamily="2" charset="-122"/>
                <a:cs typeface="+mn-cs"/>
              </a:rPr>
              <a:t>2017/8/31/Thursday</a:t>
            </a:fld>
            <a:endParaRPr kumimoji="0" lang="zh-CN" altLang="en-US" sz="1200" b="0" i="0" u="none" strike="noStrike" kern="1200" cap="none" spc="0" normalizeH="0" baseline="0" noProof="0" smtClean="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3" name="页脚占位符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smtClean="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4" name="灯片编号占位符 3"/>
          <p:cNvSpPr>
            <a:spLocks noGrp="1"/>
          </p:cNvSpPr>
          <p:nvPr>
            <p:ph type="sldNum" sz="quarter" idx="12"/>
          </p:nvPr>
        </p:nvSpPr>
        <p:spPr/>
        <p:txBody>
          <a:bodyPr/>
          <a:lstStyle/>
          <a:p>
            <a:pPr marL="0" marR="0" lvl="0" indent="0" algn="r" defTabSz="914400" eaLnBrk="1" fontAlgn="base" latinLnBrk="0" hangingPunct="1">
              <a:lnSpc>
                <a:spcPct val="100000"/>
              </a:lnSpc>
              <a:spcBef>
                <a:spcPct val="0"/>
              </a:spcBef>
              <a:spcAft>
                <a:spcPct val="0"/>
              </a:spcAft>
              <a:buClrTx/>
              <a:buSzTx/>
              <a:buFont typeface="Arial" panose="020B0604020202020204" pitchFamily="34" charset="0"/>
              <a:buNone/>
              <a:defRPr/>
            </a:pPr>
            <a:fld id="{9A0DB2DC-4C9A-4742-B13C-FB6460FD3503}" type="slidenum">
              <a:rPr kumimoji="0" lang="zh-CN" altLang="en-US" sz="1200" b="0" i="0" u="none" strike="noStrike" kern="1200" cap="none" spc="0" normalizeH="0" baseline="0" noProof="0" dirty="0">
                <a:ln>
                  <a:noFill/>
                </a:ln>
                <a:solidFill>
                  <a:srgbClr val="898989"/>
                </a:solidFill>
                <a:effectLst/>
                <a:uLnTx/>
                <a:uFillTx/>
                <a:latin typeface="Calibri" panose="020F0502020204030204" pitchFamily="34" charset="0"/>
                <a:ea typeface="宋体" panose="02010600030101010101" pitchFamily="2" charset="-122"/>
              </a:rPr>
              <a:t>‹#›</a:t>
            </a:fld>
            <a:endParaRPr kumimoji="0" lang="zh-CN" altLang="en-US" sz="1200" b="0" i="0" u="none" strike="noStrike" kern="1200" cap="none" spc="0" normalizeH="0" baseline="0" noProof="0" dirty="0">
              <a:ln>
                <a:noFill/>
              </a:ln>
              <a:solidFill>
                <a:srgbClr val="898989"/>
              </a:solidFill>
              <a:effectLst/>
              <a:uLnTx/>
              <a:uFillTx/>
              <a:latin typeface="Calibri" panose="020F0502020204030204" pitchFamily="34" charset="0"/>
              <a:ea typeface="宋体" panose="02010600030101010101" pitchFamily="2" charset="-122"/>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16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7263" y="273050"/>
            <a:ext cx="681513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0" y="1435100"/>
            <a:ext cx="40116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smtClean="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smtClean="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lstStyle/>
          <a:p>
            <a:pPr marL="0" marR="0" lvl="0" indent="0" algn="r" defTabSz="914400" eaLnBrk="1" fontAlgn="base" latinLnBrk="0" hangingPunct="1">
              <a:lnSpc>
                <a:spcPct val="100000"/>
              </a:lnSpc>
              <a:spcBef>
                <a:spcPct val="0"/>
              </a:spcBef>
              <a:spcAft>
                <a:spcPct val="0"/>
              </a:spcAft>
              <a:buClrTx/>
              <a:buSzTx/>
              <a:buFont typeface="Arial" panose="020B0604020202020204" pitchFamily="34" charset="0"/>
              <a:buNone/>
              <a:defRPr/>
            </a:pPr>
            <a:fld id="{9A0DB2DC-4C9A-4742-B13C-FB6460FD3503}" type="slidenum">
              <a:rPr kumimoji="0" lang="zh-CN" altLang="en-US" sz="1200" b="0" i="0" u="none" strike="noStrike" kern="1200" cap="none" spc="0" normalizeH="0" baseline="0" noProof="0" dirty="0">
                <a:ln>
                  <a:noFill/>
                </a:ln>
                <a:solidFill>
                  <a:srgbClr val="898989"/>
                </a:solidFill>
                <a:effectLst/>
                <a:uLnTx/>
                <a:uFillTx/>
                <a:latin typeface="Calibri" panose="020F0502020204030204" pitchFamily="34" charset="0"/>
                <a:ea typeface="宋体" panose="02010600030101010101" pitchFamily="2" charset="-122"/>
              </a:rPr>
              <a:t>‹#›</a:t>
            </a:fld>
            <a:endParaRPr kumimoji="0" lang="zh-CN" altLang="en-US" sz="1200" b="0" i="0" u="none" strike="noStrike" kern="1200" cap="none" spc="0" normalizeH="0" baseline="0" noProof="0" dirty="0">
              <a:ln>
                <a:noFill/>
              </a:ln>
              <a:solidFill>
                <a:srgbClr val="898989"/>
              </a:solidFill>
              <a:effectLst/>
              <a:uLnTx/>
              <a:uFillTx/>
              <a:latin typeface="Calibri" panose="020F0502020204030204" pitchFamily="34" charset="0"/>
              <a:ea typeface="宋体" panose="02010600030101010101" pitchFamily="2" charset="-122"/>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hasCustomPrompt="1"/>
          </p:nvPr>
        </p:nvSpPr>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62681E90-3EDB-436F-8D39-78F4B5C5CBD7}" type="datetimeFigureOut">
              <a:rPr lang="zh-CN" altLang="en-US" smtClean="0"/>
              <a:t>2017/8/31/Thursday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4B249BF-E419-4407-B035-7CBBAE1781B2}" type="slidenum">
              <a:rPr lang="zh-CN" altLang="en-US" smtClean="0"/>
              <a:t>‹#›</a:t>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188"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188" y="612775"/>
            <a:ext cx="7315200" cy="4114800"/>
          </a:xfrm>
        </p:spPr>
        <p:txBody>
          <a:bodyPr vert="horz" wrap="square" lIns="91440" tIns="45720" rIns="91440" bIns="45720" numCol="1" anchor="t" anchorCtr="0" compatLnSpc="1"/>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1" fontAlgn="base" latinLnBrk="0" hangingPunct="1">
              <a:lnSpc>
                <a:spcPct val="90000"/>
              </a:lnSpc>
              <a:spcBef>
                <a:spcPts val="1000"/>
              </a:spcBef>
              <a:spcAft>
                <a:spcPct val="0"/>
              </a:spcAft>
              <a:buClrTx/>
              <a:buSzTx/>
              <a:buFont typeface="Arial" panose="020B0604020202020204" pitchFamily="34" charset="0"/>
              <a:buNone/>
              <a:defRPr/>
            </a:pPr>
            <a:endParaRPr kumimoji="0" lang="zh-CN" altLang="en-US" sz="3200" b="0" i="0" u="none" strike="noStrike" kern="0" cap="none" spc="0" normalizeH="0" baseline="0" noProof="0" smtClean="0">
              <a:ln>
                <a:noFill/>
              </a:ln>
              <a:solidFill>
                <a:schemeClr val="tx1"/>
              </a:solidFill>
              <a:effectLst/>
              <a:uLnTx/>
              <a:uFillTx/>
              <a:latin typeface="+mn-lt"/>
              <a:ea typeface="+mn-ea"/>
              <a:cs typeface="+mn-cs"/>
            </a:endParaRPr>
          </a:p>
        </p:txBody>
      </p:sp>
      <p:sp>
        <p:nvSpPr>
          <p:cNvPr id="4" name="文本占位符 3"/>
          <p:cNvSpPr>
            <a:spLocks noGrp="1"/>
          </p:cNvSpPr>
          <p:nvPr>
            <p:ph type="body" sz="half" idx="2"/>
          </p:nvPr>
        </p:nvSpPr>
        <p:spPr>
          <a:xfrm>
            <a:off x="2389188"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smtClean="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smtClean="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lstStyle/>
          <a:p>
            <a:pPr marL="0" marR="0" lvl="0" indent="0" algn="r" defTabSz="914400" eaLnBrk="1" fontAlgn="base" latinLnBrk="0" hangingPunct="1">
              <a:lnSpc>
                <a:spcPct val="100000"/>
              </a:lnSpc>
              <a:spcBef>
                <a:spcPct val="0"/>
              </a:spcBef>
              <a:spcAft>
                <a:spcPct val="0"/>
              </a:spcAft>
              <a:buClrTx/>
              <a:buSzTx/>
              <a:buFont typeface="Arial" panose="020B0604020202020204" pitchFamily="34" charset="0"/>
              <a:buNone/>
              <a:defRPr/>
            </a:pPr>
            <a:fld id="{9A0DB2DC-4C9A-4742-B13C-FB6460FD3503}" type="slidenum">
              <a:rPr kumimoji="0" lang="zh-CN" altLang="en-US" sz="1200" b="0" i="0" u="none" strike="noStrike" kern="1200" cap="none" spc="0" normalizeH="0" baseline="0" noProof="0" dirty="0">
                <a:ln>
                  <a:noFill/>
                </a:ln>
                <a:solidFill>
                  <a:srgbClr val="898989"/>
                </a:solidFill>
                <a:effectLst/>
                <a:uLnTx/>
                <a:uFillTx/>
                <a:latin typeface="Calibri" panose="020F0502020204030204" pitchFamily="34" charset="0"/>
                <a:ea typeface="宋体" panose="02010600030101010101" pitchFamily="2" charset="-122"/>
              </a:rPr>
              <a:t>‹#›</a:t>
            </a:fld>
            <a:endParaRPr kumimoji="0" lang="zh-CN" altLang="en-US" sz="1200" b="0" i="0" u="none" strike="noStrike" kern="1200" cap="none" spc="0" normalizeH="0" baseline="0" noProof="0" dirty="0">
              <a:ln>
                <a:noFill/>
              </a:ln>
              <a:solidFill>
                <a:srgbClr val="898989"/>
              </a:solidFill>
              <a:effectLst/>
              <a:uLnTx/>
              <a:uFillTx/>
              <a:latin typeface="Calibri" panose="020F0502020204030204" pitchFamily="34" charset="0"/>
              <a:ea typeface="宋体" panose="02010600030101010101" pitchFamily="2" charset="-122"/>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smtClean="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smtClean="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lstStyle/>
          <a:p>
            <a:pPr marL="0" marR="0" lvl="0" indent="0" algn="r" defTabSz="914400" eaLnBrk="1" fontAlgn="base" latinLnBrk="0" hangingPunct="1">
              <a:lnSpc>
                <a:spcPct val="100000"/>
              </a:lnSpc>
              <a:spcBef>
                <a:spcPct val="0"/>
              </a:spcBef>
              <a:spcAft>
                <a:spcPct val="0"/>
              </a:spcAft>
              <a:buClrTx/>
              <a:buSzTx/>
              <a:buFont typeface="Arial" panose="020B0604020202020204" pitchFamily="34" charset="0"/>
              <a:buNone/>
              <a:defRPr/>
            </a:pPr>
            <a:fld id="{9A0DB2DC-4C9A-4742-B13C-FB6460FD3503}" type="slidenum">
              <a:rPr kumimoji="0" lang="zh-CN" altLang="en-US" sz="1200" b="0" i="0" u="none" strike="noStrike" kern="1200" cap="none" spc="0" normalizeH="0" baseline="0" noProof="0" dirty="0">
                <a:ln>
                  <a:noFill/>
                </a:ln>
                <a:solidFill>
                  <a:srgbClr val="898989"/>
                </a:solidFill>
                <a:effectLst/>
                <a:uLnTx/>
                <a:uFillTx/>
                <a:latin typeface="Calibri" panose="020F0502020204030204" pitchFamily="34" charset="0"/>
                <a:ea typeface="宋体" panose="02010600030101010101" pitchFamily="2" charset="-122"/>
              </a:rPr>
              <a:t>‹#›</a:t>
            </a:fld>
            <a:endParaRPr kumimoji="0" lang="zh-CN" altLang="en-US" sz="1200" b="0" i="0" u="none" strike="noStrike" kern="1200" cap="none" spc="0" normalizeH="0" baseline="0" noProof="0" dirty="0">
              <a:ln>
                <a:noFill/>
              </a:ln>
              <a:solidFill>
                <a:srgbClr val="898989"/>
              </a:solidFill>
              <a:effectLst/>
              <a:uLnTx/>
              <a:uFillTx/>
              <a:latin typeface="Calibri" panose="020F0502020204030204" pitchFamily="34" charset="0"/>
              <a:ea typeface="宋体" panose="02010600030101010101" pitchFamily="2" charset="-122"/>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smtClean="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smtClean="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lstStyle/>
          <a:p>
            <a:pPr marL="0" marR="0" lvl="0" indent="0" algn="r" defTabSz="914400" eaLnBrk="1" fontAlgn="base" latinLnBrk="0" hangingPunct="1">
              <a:lnSpc>
                <a:spcPct val="100000"/>
              </a:lnSpc>
              <a:spcBef>
                <a:spcPct val="0"/>
              </a:spcBef>
              <a:spcAft>
                <a:spcPct val="0"/>
              </a:spcAft>
              <a:buClrTx/>
              <a:buSzTx/>
              <a:buFont typeface="Arial" panose="020B0604020202020204" pitchFamily="34" charset="0"/>
              <a:buNone/>
              <a:defRPr/>
            </a:pPr>
            <a:fld id="{9A0DB2DC-4C9A-4742-B13C-FB6460FD3503}" type="slidenum">
              <a:rPr kumimoji="0" lang="zh-CN" altLang="en-US" sz="1200" b="0" i="0" u="none" strike="noStrike" kern="1200" cap="none" spc="0" normalizeH="0" baseline="0" noProof="0" dirty="0">
                <a:ln>
                  <a:noFill/>
                </a:ln>
                <a:solidFill>
                  <a:srgbClr val="898989"/>
                </a:solidFill>
                <a:effectLst/>
                <a:uLnTx/>
                <a:uFillTx/>
                <a:latin typeface="Calibri" panose="020F0502020204030204" pitchFamily="34" charset="0"/>
                <a:ea typeface="宋体" panose="02010600030101010101" pitchFamily="2" charset="-122"/>
              </a:rPr>
              <a:t>‹#›</a:t>
            </a:fld>
            <a:endParaRPr kumimoji="0" lang="zh-CN" altLang="en-US" sz="1200" b="0" i="0" u="none" strike="noStrike" kern="1200" cap="none" spc="0" normalizeH="0" baseline="0" noProof="0" dirty="0">
              <a:ln>
                <a:noFill/>
              </a:ln>
              <a:solidFill>
                <a:srgbClr val="898989"/>
              </a:solidFill>
              <a:effectLst/>
              <a:uLnTx/>
              <a:uFillTx/>
              <a:latin typeface="Calibri" panose="020F0502020204030204" pitchFamily="34" charset="0"/>
              <a:ea typeface="宋体" panose="02010600030101010101" pitchFamily="2" charset="-122"/>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t>2017/8/31/Thursday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t>2017/8/31/Thursday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82F288E0-7875-42C4-84C8-98DBBD3BF4D2}" type="datetimeFigureOut">
              <a:rPr lang="zh-CN" altLang="en-US" smtClean="0"/>
              <a:t>2017/8/31/Thursday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t>2017/8/31/Thursday</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186774" y="1778438"/>
            <a:ext cx="4873574"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smtClean="0"/>
              <a:t>单击此处编辑母版文本样式</a:t>
            </a:r>
          </a:p>
        </p:txBody>
      </p:sp>
      <p:sp>
        <p:nvSpPr>
          <p:cNvPr id="4" name="内容占位符 3"/>
          <p:cNvSpPr>
            <a:spLocks noGrp="1"/>
          </p:cNvSpPr>
          <p:nvPr>
            <p:ph sz="half" idx="2"/>
          </p:nvPr>
        </p:nvSpPr>
        <p:spPr>
          <a:xfrm>
            <a:off x="1186774" y="2665379"/>
            <a:ext cx="4873574" cy="352428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256938" y="1778438"/>
            <a:ext cx="4897576"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smtClean="0"/>
              <a:t>单击此处编辑母版文本样式</a:t>
            </a:r>
          </a:p>
        </p:txBody>
      </p:sp>
      <p:sp>
        <p:nvSpPr>
          <p:cNvPr id="6" name="内容占位符 5"/>
          <p:cNvSpPr>
            <a:spLocks noGrp="1"/>
          </p:cNvSpPr>
          <p:nvPr>
            <p:ph sz="quarter" idx="4"/>
          </p:nvPr>
        </p:nvSpPr>
        <p:spPr>
          <a:xfrm>
            <a:off x="6256938" y="2665379"/>
            <a:ext cx="4897576" cy="352428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82F288E0-7875-42C4-84C8-98DBBD3BF4D2}" type="datetimeFigureOut">
              <a:rPr lang="zh-CN" altLang="en-US" smtClean="0"/>
              <a:t>2017/8/31/Thursday</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t>2017/8/31/Thursday</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2F288E0-7875-42C4-84C8-98DBBD3BF4D2}" type="datetimeFigureOut">
              <a:rPr lang="zh-CN" altLang="en-US" smtClean="0"/>
              <a:t>2017/8/31/Thursday</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hasCustomPrompt="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编辑母版文本样式</a:t>
            </a:r>
          </a:p>
        </p:txBody>
      </p:sp>
      <p:sp>
        <p:nvSpPr>
          <p:cNvPr id="4" name="日期占位符 3"/>
          <p:cNvSpPr>
            <a:spLocks noGrp="1"/>
          </p:cNvSpPr>
          <p:nvPr>
            <p:ph type="dt" sz="half" idx="10"/>
          </p:nvPr>
        </p:nvSpPr>
        <p:spPr/>
        <p:txBody>
          <a:bodyPr/>
          <a:lstStyle/>
          <a:p>
            <a:fld id="{62681E90-3EDB-436F-8D39-78F4B5C5CBD7}" type="datetimeFigureOut">
              <a:rPr lang="zh-CN" altLang="en-US" smtClean="0"/>
              <a:t>2017/8/31/Thursday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4B249BF-E419-4407-B035-7CBBAE1781B2}" type="slidenum">
              <a:rPr lang="zh-CN" altLang="en-US" smtClean="0"/>
              <a:t>‹#›</a:t>
            </a:fld>
            <a:endParaRPr lang="zh-CN" alt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4165349"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457201"/>
            <a:ext cx="6172200" cy="54038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4165349" cy="3811588"/>
          </a:xfr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82F288E0-7875-42C4-84C8-98DBBD3BF4D2}" type="datetimeFigureOut">
              <a:rPr lang="zh-CN" altLang="en-US" smtClean="0"/>
              <a:t>2017/8/31/Thursday</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t>2017/8/31/Thursday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838200" y="365125"/>
            <a:ext cx="10515600" cy="58118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t>2017/8/31/Thursday</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hasCustomPrompt="1"/>
          </p:nvPr>
        </p:nvSpPr>
        <p:spPr>
          <a:xfrm>
            <a:off x="838200" y="1825625"/>
            <a:ext cx="5181600" cy="435133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hasCustomPrompt="1"/>
          </p:nvPr>
        </p:nvSpPr>
        <p:spPr>
          <a:xfrm>
            <a:off x="6172200" y="1825625"/>
            <a:ext cx="5181600" cy="435133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62681E90-3EDB-436F-8D39-78F4B5C5CBD7}" type="datetimeFigureOut">
              <a:rPr lang="zh-CN" altLang="en-US" smtClean="0"/>
              <a:t>2017/8/31/Thursday</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A4B249BF-E419-4407-B035-7CBBAE1781B2}"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hasCustomPrompt="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编辑母版文本样式</a:t>
            </a:r>
          </a:p>
        </p:txBody>
      </p:sp>
      <p:sp>
        <p:nvSpPr>
          <p:cNvPr id="4" name="内容占位符 3"/>
          <p:cNvSpPr>
            <a:spLocks noGrp="1"/>
          </p:cNvSpPr>
          <p:nvPr>
            <p:ph sz="half" idx="2" hasCustomPrompt="1"/>
          </p:nvPr>
        </p:nvSpPr>
        <p:spPr>
          <a:xfrm>
            <a:off x="839788" y="2505075"/>
            <a:ext cx="5157787" cy="368458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hasCustomPrompt="1"/>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编辑母版文本样式</a:t>
            </a:r>
          </a:p>
        </p:txBody>
      </p:sp>
      <p:sp>
        <p:nvSpPr>
          <p:cNvPr id="6" name="内容占位符 5"/>
          <p:cNvSpPr>
            <a:spLocks noGrp="1"/>
          </p:cNvSpPr>
          <p:nvPr>
            <p:ph sz="quarter" idx="4" hasCustomPrompt="1"/>
          </p:nvPr>
        </p:nvSpPr>
        <p:spPr>
          <a:xfrm>
            <a:off x="6172200" y="2505075"/>
            <a:ext cx="5183188" cy="368458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62681E90-3EDB-436F-8D39-78F4B5C5CBD7}" type="datetimeFigureOut">
              <a:rPr lang="zh-CN" altLang="en-US" smtClean="0"/>
              <a:t>2017/8/31/Thursday</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A4B249BF-E419-4407-B035-7CBBAE1781B2}"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62681E90-3EDB-436F-8D39-78F4B5C5CBD7}" type="datetimeFigureOut">
              <a:rPr lang="zh-CN" altLang="en-US" smtClean="0"/>
              <a:t>2017/8/31/Thursday</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A4B249BF-E419-4407-B035-7CBBAE1781B2}"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62681E90-3EDB-436F-8D39-78F4B5C5CBD7}" type="datetimeFigureOut">
              <a:rPr lang="zh-CN" altLang="en-US" smtClean="0"/>
              <a:t>2017/8/31/Thursday</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A4B249BF-E419-4407-B035-7CBBAE1781B2}"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hasCustomPrompt="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62681E90-3EDB-436F-8D39-78F4B5C5CBD7}" type="datetimeFigureOut">
              <a:rPr lang="zh-CN" altLang="en-US" smtClean="0"/>
              <a:t>2017/8/31/Thursday</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A4B249BF-E419-4407-B035-7CBBAE1781B2}"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62681E90-3EDB-436F-8D39-78F4B5C5CBD7}" type="datetimeFigureOut">
              <a:rPr lang="zh-CN" altLang="en-US" smtClean="0"/>
              <a:t>2017/8/31/Thursday</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A4B249BF-E419-4407-B035-7CBBAE1781B2}"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image" Target="../media/image1.jpeg"/><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theme" Target="../theme/theme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0">
          <a:blip r:embed="rId13"/>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2681E90-3EDB-436F-8D39-78F4B5C5CBD7}" type="datetimeFigureOut">
              <a:rPr lang="zh-CN" altLang="en-US" smtClean="0"/>
              <a:t>2017/8/31/Thursday</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4B249BF-E419-4407-B035-7CBBAE1781B2}"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rotWithShape="0">
          <a:blip r:embed="rId13"/>
          <a:stretch>
            <a:fillRect/>
          </a:stretch>
        </a:blip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a:xfrm>
            <a:off x="838200" y="365125"/>
            <a:ext cx="10515600" cy="1325563"/>
          </a:xfrm>
          <a:prstGeom prst="rect">
            <a:avLst/>
          </a:prstGeom>
          <a:noFill/>
          <a:ln w="9525">
            <a:noFill/>
          </a:ln>
        </p:spPr>
        <p:txBody>
          <a:bodyPr anchor="ctr"/>
          <a:lstStyle/>
          <a:p>
            <a:pPr lvl="0"/>
            <a:r>
              <a:rPr lang="zh-CN" altLang="zh-CN" dirty="0"/>
              <a:t>单击此处编辑母版标题样式</a:t>
            </a:r>
          </a:p>
        </p:txBody>
      </p:sp>
      <p:sp>
        <p:nvSpPr>
          <p:cNvPr id="1027" name="文本占位符 2"/>
          <p:cNvSpPr>
            <a:spLocks noGrp="1"/>
          </p:cNvSpPr>
          <p:nvPr>
            <p:ph type="body" idx="1"/>
          </p:nvPr>
        </p:nvSpPr>
        <p:spPr>
          <a:xfrm>
            <a:off x="838200" y="1825625"/>
            <a:ext cx="10515600" cy="4351338"/>
          </a:xfrm>
          <a:prstGeom prst="rect">
            <a:avLst/>
          </a:prstGeom>
          <a:noFill/>
          <a:ln w="9525">
            <a:noFill/>
          </a:ln>
        </p:spPr>
        <p:txBody>
          <a:bodyPr/>
          <a:lstStyle/>
          <a:p>
            <a:pPr lvl="0"/>
            <a:r>
              <a:rPr lang="zh-CN" altLang="zh-CN" dirty="0"/>
              <a:t>单击此处编辑母版文本样式</a:t>
            </a:r>
          </a:p>
          <a:p>
            <a:pPr lvl="1"/>
            <a:r>
              <a:rPr lang="zh-CN" altLang="zh-CN" dirty="0"/>
              <a:t>第二级</a:t>
            </a:r>
          </a:p>
          <a:p>
            <a:pPr lvl="2"/>
            <a:r>
              <a:rPr lang="zh-CN" altLang="zh-CN" dirty="0"/>
              <a:t>第三级</a:t>
            </a:r>
          </a:p>
          <a:p>
            <a:pPr lvl="3"/>
            <a:r>
              <a:rPr lang="zh-CN" altLang="zh-CN" dirty="0"/>
              <a:t>第四级</a:t>
            </a:r>
          </a:p>
          <a:p>
            <a:pPr lvl="4"/>
            <a:r>
              <a:rPr lang="zh-CN" altLang="zh-CN" dirty="0"/>
              <a:t>第五级</a:t>
            </a:r>
          </a:p>
        </p:txBody>
      </p:sp>
      <p:sp>
        <p:nvSpPr>
          <p:cNvPr id="1028" name="日期占位符 3"/>
          <p:cNvSpPr>
            <a:spLocks noGrp="1" noChangeArrowheads="1"/>
          </p:cNvSpPr>
          <p:nvPr>
            <p:ph type="dt" sz="half" idx="2"/>
          </p:nvPr>
        </p:nvSpPr>
        <p:spPr bwMode="auto">
          <a:xfrm>
            <a:off x="838200" y="635635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eaLnBrk="1" hangingPunct="1">
              <a:defRPr sz="120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F986B8E4-3DF0-4535-9261-A5BC2FB337EC}" type="datetimeFigureOut">
              <a:rPr kumimoji="0" lang="zh-CN" altLang="en-US" sz="1200" b="0" i="0" u="none" strike="noStrike" kern="1200" cap="none" spc="0" normalizeH="0" baseline="0" noProof="0" smtClean="0">
                <a:ln>
                  <a:noFill/>
                </a:ln>
                <a:solidFill>
                  <a:srgbClr val="898989"/>
                </a:solidFill>
                <a:effectLst/>
                <a:uLnTx/>
                <a:uFillTx/>
                <a:latin typeface="Calibri" panose="020F0502020204030204" pitchFamily="34" charset="0"/>
                <a:ea typeface="宋体" panose="02010600030101010101" pitchFamily="2" charset="-122"/>
                <a:cs typeface="+mn-cs"/>
              </a:rPr>
              <a:t>2017/8/31/Thursday</a:t>
            </a:fld>
            <a:endParaRPr kumimoji="0" lang="zh-CN" altLang="en-US" sz="1200" b="0" i="0" u="none" strike="noStrike" kern="1200" cap="none" spc="0" normalizeH="0" baseline="0" noProof="0" smtClean="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1029" name="页脚占位符 4"/>
          <p:cNvSpPr>
            <a:spLocks noGrp="1" noChangeArrowheads="1"/>
          </p:cNvSpPr>
          <p:nvPr>
            <p:ph type="ftr" sz="quarter" idx="3"/>
          </p:nvPr>
        </p:nvSpPr>
        <p:spPr bwMode="auto">
          <a:xfrm>
            <a:off x="4038600" y="6356350"/>
            <a:ext cx="41148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ctr" eaLnBrk="1" hangingPunct="1">
              <a:defRPr sz="120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smtClean="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1030" name="灯片编号占位符 5"/>
          <p:cNvSpPr>
            <a:spLocks noGrp="1" noChangeArrowheads="1"/>
          </p:cNvSpPr>
          <p:nvPr>
            <p:ph type="sldNum" sz="quarter" idx="4"/>
          </p:nvPr>
        </p:nvSpPr>
        <p:spPr bwMode="auto">
          <a:xfrm>
            <a:off x="8610600" y="635635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marL="0" marR="0" lvl="0" indent="0" algn="r" defTabSz="914400" eaLnBrk="1" fontAlgn="base" latinLnBrk="0" hangingPunct="1">
              <a:lnSpc>
                <a:spcPct val="100000"/>
              </a:lnSpc>
              <a:spcBef>
                <a:spcPct val="0"/>
              </a:spcBef>
              <a:spcAft>
                <a:spcPct val="0"/>
              </a:spcAft>
              <a:buClrTx/>
              <a:buSzTx/>
              <a:buFont typeface="Arial" panose="020B0604020202020204" pitchFamily="34" charset="0"/>
              <a:buNone/>
              <a:defRPr/>
            </a:pPr>
            <a:fld id="{9A0DB2DC-4C9A-4742-B13C-FB6460FD3503}" type="slidenum">
              <a:rPr kumimoji="0" lang="zh-CN" altLang="en-US" sz="1200" b="0" i="0" u="none" strike="noStrike" kern="1200" cap="none" spc="0" normalizeH="0" baseline="0" noProof="0" dirty="0">
                <a:ln>
                  <a:noFill/>
                </a:ln>
                <a:solidFill>
                  <a:srgbClr val="898989"/>
                </a:solidFill>
                <a:effectLst/>
                <a:uLnTx/>
                <a:uFillTx/>
                <a:latin typeface="Calibri" panose="020F0502020204030204" pitchFamily="34" charset="0"/>
                <a:ea typeface="宋体" panose="02010600030101010101" pitchFamily="2" charset="-122"/>
              </a:rPr>
              <a:t>‹#›</a:t>
            </a:fld>
            <a:endParaRPr kumimoji="0" lang="zh-CN" altLang="en-US" sz="1200" b="0" i="0" u="none" strike="noStrike" kern="1200" cap="none" spc="0" normalizeH="0" baseline="0" noProof="0" dirty="0">
              <a:ln>
                <a:noFill/>
              </a:ln>
              <a:solidFill>
                <a:srgbClr val="898989"/>
              </a:solidFill>
              <a:effectLst/>
              <a:uLnTx/>
              <a:uFillTx/>
              <a:latin typeface="Calibri" panose="020F0502020204030204" pitchFamily="34" charset="0"/>
              <a:ea typeface="宋体" panose="02010600030101010101" pitchFamily="2" charset="-122"/>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ftr="0" dt="0"/>
  <p:txStyles>
    <p:titleStyle>
      <a:lvl1pPr algn="l" rtl="0" fontAlgn="base">
        <a:lnSpc>
          <a:spcPct val="90000"/>
        </a:lnSpc>
        <a:spcBef>
          <a:spcPct val="0"/>
        </a:spcBef>
        <a:spcAft>
          <a:spcPct val="0"/>
        </a:spcAft>
        <a:defRPr sz="4400">
          <a:solidFill>
            <a:schemeClr val="tx1"/>
          </a:solidFill>
          <a:latin typeface="+mj-lt"/>
          <a:ea typeface="+mj-ea"/>
          <a:cs typeface="+mj-cs"/>
        </a:defRPr>
      </a:lvl1pPr>
      <a:lvl2pPr algn="l" rtl="0" fontAlgn="base">
        <a:lnSpc>
          <a:spcPct val="90000"/>
        </a:lnSpc>
        <a:spcBef>
          <a:spcPct val="0"/>
        </a:spcBef>
        <a:spcAft>
          <a:spcPct val="0"/>
        </a:spcAft>
        <a:defRPr sz="4400">
          <a:solidFill>
            <a:schemeClr val="tx1"/>
          </a:solidFill>
          <a:latin typeface="Calibri Light" panose="020F0302020204030204" pitchFamily="2" charset="0"/>
          <a:ea typeface="宋体" panose="02010600030101010101" pitchFamily="2" charset="-122"/>
        </a:defRPr>
      </a:lvl2pPr>
      <a:lvl3pPr algn="l" rtl="0" fontAlgn="base">
        <a:lnSpc>
          <a:spcPct val="90000"/>
        </a:lnSpc>
        <a:spcBef>
          <a:spcPct val="0"/>
        </a:spcBef>
        <a:spcAft>
          <a:spcPct val="0"/>
        </a:spcAft>
        <a:defRPr sz="4400">
          <a:solidFill>
            <a:schemeClr val="tx1"/>
          </a:solidFill>
          <a:latin typeface="Calibri Light" panose="020F0302020204030204" pitchFamily="2" charset="0"/>
          <a:ea typeface="宋体" panose="02010600030101010101" pitchFamily="2" charset="-122"/>
        </a:defRPr>
      </a:lvl3pPr>
      <a:lvl4pPr algn="l" rtl="0" fontAlgn="base">
        <a:lnSpc>
          <a:spcPct val="90000"/>
        </a:lnSpc>
        <a:spcBef>
          <a:spcPct val="0"/>
        </a:spcBef>
        <a:spcAft>
          <a:spcPct val="0"/>
        </a:spcAft>
        <a:defRPr sz="4400">
          <a:solidFill>
            <a:schemeClr val="tx1"/>
          </a:solidFill>
          <a:latin typeface="Calibri Light" panose="020F0302020204030204" pitchFamily="2" charset="0"/>
          <a:ea typeface="宋体" panose="02010600030101010101" pitchFamily="2" charset="-122"/>
        </a:defRPr>
      </a:lvl4pPr>
      <a:lvl5pPr algn="l" rtl="0" fontAlgn="base">
        <a:lnSpc>
          <a:spcPct val="90000"/>
        </a:lnSpc>
        <a:spcBef>
          <a:spcPct val="0"/>
        </a:spcBef>
        <a:spcAft>
          <a:spcPct val="0"/>
        </a:spcAft>
        <a:defRPr sz="4400">
          <a:solidFill>
            <a:schemeClr val="tx1"/>
          </a:solidFill>
          <a:latin typeface="Calibri Light" panose="020F0302020204030204" pitchFamily="2" charset="0"/>
          <a:ea typeface="宋体" panose="02010600030101010101" pitchFamily="2" charset="-122"/>
        </a:defRPr>
      </a:lvl5pPr>
      <a:lvl6pPr marL="457200" algn="l" rtl="0" fontAlgn="base">
        <a:lnSpc>
          <a:spcPct val="90000"/>
        </a:lnSpc>
        <a:spcBef>
          <a:spcPct val="0"/>
        </a:spcBef>
        <a:spcAft>
          <a:spcPct val="0"/>
        </a:spcAft>
        <a:defRPr sz="4400">
          <a:solidFill>
            <a:schemeClr val="tx1"/>
          </a:solidFill>
          <a:latin typeface="Calibri Light" panose="020F0302020204030204" pitchFamily="2" charset="0"/>
          <a:ea typeface="宋体" panose="02010600030101010101" pitchFamily="2" charset="-122"/>
        </a:defRPr>
      </a:lvl6pPr>
      <a:lvl7pPr marL="914400" algn="l" rtl="0" fontAlgn="base">
        <a:lnSpc>
          <a:spcPct val="90000"/>
        </a:lnSpc>
        <a:spcBef>
          <a:spcPct val="0"/>
        </a:spcBef>
        <a:spcAft>
          <a:spcPct val="0"/>
        </a:spcAft>
        <a:defRPr sz="4400">
          <a:solidFill>
            <a:schemeClr val="tx1"/>
          </a:solidFill>
          <a:latin typeface="Calibri Light" panose="020F0302020204030204" pitchFamily="2" charset="0"/>
          <a:ea typeface="宋体" panose="02010600030101010101" pitchFamily="2" charset="-122"/>
        </a:defRPr>
      </a:lvl7pPr>
      <a:lvl8pPr marL="1371600" algn="l" rtl="0" fontAlgn="base">
        <a:lnSpc>
          <a:spcPct val="90000"/>
        </a:lnSpc>
        <a:spcBef>
          <a:spcPct val="0"/>
        </a:spcBef>
        <a:spcAft>
          <a:spcPct val="0"/>
        </a:spcAft>
        <a:defRPr sz="4400">
          <a:solidFill>
            <a:schemeClr val="tx1"/>
          </a:solidFill>
          <a:latin typeface="Calibri Light" panose="020F0302020204030204" pitchFamily="2" charset="0"/>
          <a:ea typeface="宋体" panose="02010600030101010101" pitchFamily="2" charset="-122"/>
        </a:defRPr>
      </a:lvl8pPr>
      <a:lvl9pPr marL="1828800" algn="l" rtl="0" fontAlgn="base">
        <a:lnSpc>
          <a:spcPct val="90000"/>
        </a:lnSpc>
        <a:spcBef>
          <a:spcPct val="0"/>
        </a:spcBef>
        <a:spcAft>
          <a:spcPct val="0"/>
        </a:spcAft>
        <a:defRPr sz="4400">
          <a:solidFill>
            <a:schemeClr val="tx1"/>
          </a:solidFill>
          <a:latin typeface="Calibri Light" panose="020F0302020204030204" pitchFamily="2" charset="0"/>
          <a:ea typeface="宋体" panose="02010600030101010101" pitchFamily="2" charset="-122"/>
        </a:defRPr>
      </a:lvl9pPr>
    </p:titleStyle>
    <p:bodyStyle>
      <a:lvl1pPr marL="228600" indent="-228600" algn="l" rtl="0" fontAlgn="base">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fontAlgn="base">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fontAlgn="base">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fontAlgn="base">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fontAlgn="base">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vl6pPr marL="2514600" indent="-228600" algn="l" rtl="0" fontAlgn="base">
        <a:lnSpc>
          <a:spcPct val="90000"/>
        </a:lnSpc>
        <a:spcBef>
          <a:spcPts val="500"/>
        </a:spcBef>
        <a:spcAft>
          <a:spcPct val="0"/>
        </a:spcAft>
        <a:buFont typeface="Arial" panose="020B0604020202020204" pitchFamily="34" charset="0"/>
        <a:buChar char="•"/>
        <a:defRPr>
          <a:solidFill>
            <a:schemeClr val="tx1"/>
          </a:solidFill>
          <a:latin typeface="+mn-lt"/>
          <a:ea typeface="+mn-ea"/>
        </a:defRPr>
      </a:lvl6pPr>
      <a:lvl7pPr marL="2971800" indent="-228600" algn="l" rtl="0" fontAlgn="base">
        <a:lnSpc>
          <a:spcPct val="90000"/>
        </a:lnSpc>
        <a:spcBef>
          <a:spcPts val="500"/>
        </a:spcBef>
        <a:spcAft>
          <a:spcPct val="0"/>
        </a:spcAft>
        <a:buFont typeface="Arial" panose="020B0604020202020204" pitchFamily="34" charset="0"/>
        <a:buChar char="•"/>
        <a:defRPr>
          <a:solidFill>
            <a:schemeClr val="tx1"/>
          </a:solidFill>
          <a:latin typeface="+mn-lt"/>
          <a:ea typeface="+mn-ea"/>
        </a:defRPr>
      </a:lvl7pPr>
      <a:lvl8pPr marL="3429000" indent="-228600" algn="l" rtl="0" fontAlgn="base">
        <a:lnSpc>
          <a:spcPct val="90000"/>
        </a:lnSpc>
        <a:spcBef>
          <a:spcPts val="500"/>
        </a:spcBef>
        <a:spcAft>
          <a:spcPct val="0"/>
        </a:spcAft>
        <a:buFont typeface="Arial" panose="020B0604020202020204" pitchFamily="34" charset="0"/>
        <a:buChar char="•"/>
        <a:defRPr>
          <a:solidFill>
            <a:schemeClr val="tx1"/>
          </a:solidFill>
          <a:latin typeface="+mn-lt"/>
          <a:ea typeface="+mn-ea"/>
        </a:defRPr>
      </a:lvl8pPr>
      <a:lvl9pPr marL="3886200" indent="-228600" algn="l" rtl="0" fontAlgn="base">
        <a:lnSpc>
          <a:spcPct val="90000"/>
        </a:lnSpc>
        <a:spcBef>
          <a:spcPts val="500"/>
        </a:spcBef>
        <a:spcAft>
          <a:spcPct val="0"/>
        </a:spcAft>
        <a:buFont typeface="Arial" panose="020B0604020202020204" pitchFamily="34" charset="0"/>
        <a:buChar char="•"/>
        <a:defRPr>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blipFill rotWithShape="0">
          <a:blip r:embed="rId12"/>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F288E0-7875-42C4-84C8-98DBBD3BF4D2}" type="datetimeFigureOut">
              <a:rPr lang="zh-CN" altLang="en-US" smtClean="0"/>
              <a:t>2017/8/31/Thursday</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D9BB5D0-35E4-459D-AEF3-FE4D7C45CC19}"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2.png"/><Relationship Id="rId1" Type="http://schemas.openxmlformats.org/officeDocument/2006/relationships/slideLayout" Target="../slideLayouts/slideLayout18.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435" name="组合 29"/>
          <p:cNvGrpSpPr/>
          <p:nvPr/>
        </p:nvGrpSpPr>
        <p:grpSpPr>
          <a:xfrm>
            <a:off x="10018713" y="0"/>
            <a:ext cx="971550" cy="1828800"/>
            <a:chOff x="0" y="0"/>
            <a:chExt cx="971550" cy="1828800"/>
          </a:xfrm>
        </p:grpSpPr>
        <p:sp>
          <p:nvSpPr>
            <p:cNvPr id="18456" name="矩形 30"/>
            <p:cNvSpPr/>
            <p:nvPr/>
          </p:nvSpPr>
          <p:spPr>
            <a:xfrm>
              <a:off x="0" y="0"/>
              <a:ext cx="971550" cy="1828800"/>
            </a:xfrm>
            <a:prstGeom prst="rect">
              <a:avLst/>
            </a:prstGeom>
            <a:solidFill>
              <a:srgbClr val="2F2F2F"/>
            </a:solidFill>
            <a:ln w="9525">
              <a:noFill/>
            </a:ln>
          </p:spPr>
          <p:txBody>
            <a:bodyPr anchor="ctr"/>
            <a:lstStyle>
              <a:lvl1pPr marL="228600" indent="-228600" algn="l" rtl="0" fontAlgn="base">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fontAlgn="base">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fontAlgn="base">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fontAlgn="base">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fontAlgn="base">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dirty="0">
                <a:ln>
                  <a:noFill/>
                </a:ln>
                <a:solidFill>
                  <a:srgbClr val="FFFFFF"/>
                </a:solidFill>
                <a:effectLst/>
                <a:uLnTx/>
                <a:uFillTx/>
                <a:latin typeface="Calibri" panose="020F0502020204030204"/>
                <a:ea typeface="宋体" panose="02010600030101010101" pitchFamily="2" charset="-122"/>
                <a:cs typeface="+mn-cs"/>
              </a:endParaRPr>
            </a:p>
          </p:txBody>
        </p:sp>
        <p:sp>
          <p:nvSpPr>
            <p:cNvPr id="18457" name="文本框 31"/>
            <p:cNvSpPr txBox="1"/>
            <p:nvPr/>
          </p:nvSpPr>
          <p:spPr>
            <a:xfrm>
              <a:off x="0" y="382250"/>
              <a:ext cx="720254" cy="1446550"/>
            </a:xfrm>
            <a:prstGeom prst="rect">
              <a:avLst/>
            </a:prstGeom>
            <a:noFill/>
            <a:ln w="9525">
              <a:noFill/>
            </a:ln>
          </p:spPr>
          <p:txBody>
            <a:bodyPr>
              <a:spAutoFit/>
            </a:bodyPr>
            <a:lstStyle>
              <a:lvl1pPr marL="228600" indent="-228600" algn="l" rtl="0" fontAlgn="base">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fontAlgn="base">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fontAlgn="base">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fontAlgn="base">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fontAlgn="base">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4400" b="0" i="0" u="none" strike="noStrike" kern="1200" cap="none" spc="0" normalizeH="0" baseline="0" noProof="0" dirty="0">
                  <a:ln>
                    <a:noFill/>
                  </a:ln>
                  <a:solidFill>
                    <a:srgbClr val="FFFFFF"/>
                  </a:solidFill>
                  <a:effectLst/>
                  <a:uLnTx/>
                  <a:uFillTx/>
                  <a:latin typeface="华文行楷" panose="02010800040101010101" pitchFamily="2" charset="-122"/>
                  <a:ea typeface="华文行楷" panose="02010800040101010101" pitchFamily="2" charset="-122"/>
                  <a:cs typeface="+mn-cs"/>
                </a:rPr>
                <a:t>目录</a:t>
              </a:r>
            </a:p>
          </p:txBody>
        </p:sp>
      </p:grpSp>
      <p:grpSp>
        <p:nvGrpSpPr>
          <p:cNvPr id="4" name="组合 3"/>
          <p:cNvGrpSpPr/>
          <p:nvPr/>
        </p:nvGrpSpPr>
        <p:grpSpPr>
          <a:xfrm>
            <a:off x="1457301" y="2953002"/>
            <a:ext cx="4941825" cy="2934514"/>
            <a:chOff x="958545" y="756060"/>
            <a:chExt cx="4941825" cy="2934514"/>
          </a:xfrm>
        </p:grpSpPr>
        <p:grpSp>
          <p:nvGrpSpPr>
            <p:cNvPr id="44" name="组合 32"/>
            <p:cNvGrpSpPr/>
            <p:nvPr/>
          </p:nvGrpSpPr>
          <p:grpSpPr>
            <a:xfrm>
              <a:off x="960526" y="1561600"/>
              <a:ext cx="4925994" cy="707886"/>
              <a:chOff x="18976" y="17941"/>
              <a:chExt cx="3935555" cy="597455"/>
            </a:xfrm>
          </p:grpSpPr>
          <p:sp>
            <p:nvSpPr>
              <p:cNvPr id="45" name="TextBox 2">
                <a:hlinkClick r:id="" action="ppaction://noaction"/>
              </p:cNvPr>
              <p:cNvSpPr txBox="1"/>
              <p:nvPr/>
            </p:nvSpPr>
            <p:spPr>
              <a:xfrm>
                <a:off x="973151" y="17941"/>
                <a:ext cx="2981380" cy="597455"/>
              </a:xfrm>
              <a:prstGeom prst="rect">
                <a:avLst/>
              </a:prstGeom>
              <a:noFill/>
              <a:ln w="9525">
                <a:noFill/>
              </a:ln>
            </p:spPr>
            <p:txBody>
              <a:bodyPr>
                <a:spAutoFit/>
              </a:bodyPr>
              <a:lstStyle>
                <a:lvl1pPr marL="228600" indent="-228600" algn="l" rtl="0" fontAlgn="base">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fontAlgn="base">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fontAlgn="base">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fontAlgn="base">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fontAlgn="base">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a:lnSpc>
                    <a:spcPct val="100000"/>
                  </a:lnSpc>
                  <a:spcBef>
                    <a:spcPct val="0"/>
                  </a:spcBef>
                  <a:buNone/>
                </a:pPr>
                <a:r>
                  <a:rPr lang="zh-CN" altLang="en-US" sz="4000" b="1" dirty="0" smtClean="0">
                    <a:solidFill>
                      <a:srgbClr val="000000"/>
                    </a:solidFill>
                    <a:latin typeface="楷体" panose="02010609060101010101" pitchFamily="1" charset="-122"/>
                    <a:ea typeface="楷体" panose="02010609060101010101" pitchFamily="1" charset="-122"/>
                  </a:rPr>
                  <a:t>二</a:t>
                </a:r>
                <a:r>
                  <a:rPr lang="en-US" altLang="zh-CN" sz="4000" b="1" dirty="0" smtClean="0">
                    <a:solidFill>
                      <a:srgbClr val="000000"/>
                    </a:solidFill>
                    <a:latin typeface="楷体" panose="02010609060101010101" pitchFamily="1" charset="-122"/>
                    <a:ea typeface="楷体" panose="02010609060101010101" pitchFamily="1" charset="-122"/>
                  </a:rPr>
                  <a:t>·</a:t>
                </a:r>
                <a:r>
                  <a:rPr lang="zh-CN" altLang="en-US" sz="4000" b="1" dirty="0" smtClean="0">
                    <a:solidFill>
                      <a:srgbClr val="000000"/>
                    </a:solidFill>
                    <a:latin typeface="楷体" panose="02010609060101010101" pitchFamily="1" charset="-122"/>
                    <a:ea typeface="楷体" panose="02010609060101010101" pitchFamily="1" charset="-122"/>
                  </a:rPr>
                  <a:t>小说</a:t>
                </a:r>
                <a:endParaRPr kumimoji="0" lang="zh-CN" altLang="en-US" sz="2400" b="1" i="0" u="none" strike="noStrike" kern="1200" cap="none" spc="0" normalizeH="0" baseline="0" noProof="0" dirty="0">
                  <a:ln>
                    <a:noFill/>
                  </a:ln>
                  <a:solidFill>
                    <a:srgbClr val="000000"/>
                  </a:solidFill>
                  <a:effectLst/>
                  <a:uLnTx/>
                  <a:uFillTx/>
                  <a:latin typeface="楷体" panose="02010609060101010101" pitchFamily="1" charset="-122"/>
                  <a:ea typeface="楷体" panose="02010609060101010101" pitchFamily="1" charset="-122"/>
                  <a:cs typeface="+mn-cs"/>
                </a:endParaRPr>
              </a:p>
            </p:txBody>
          </p:sp>
          <p:pic>
            <p:nvPicPr>
              <p:cNvPr id="46" name="图片 35"/>
              <p:cNvPicPr>
                <a:picLocks noChangeAspect="1"/>
              </p:cNvPicPr>
              <p:nvPr/>
            </p:nvPicPr>
            <p:blipFill>
              <a:blip r:embed="rId2"/>
              <a:stretch>
                <a:fillRect/>
              </a:stretch>
            </p:blipFill>
            <p:spPr>
              <a:xfrm>
                <a:off x="18976" y="111179"/>
                <a:ext cx="662634" cy="342272"/>
              </a:xfrm>
              <a:prstGeom prst="rect">
                <a:avLst/>
              </a:prstGeom>
              <a:noFill/>
              <a:ln w="9525">
                <a:noFill/>
              </a:ln>
            </p:spPr>
          </p:pic>
        </p:grpSp>
        <p:grpSp>
          <p:nvGrpSpPr>
            <p:cNvPr id="47" name="组合 32"/>
            <p:cNvGrpSpPr/>
            <p:nvPr/>
          </p:nvGrpSpPr>
          <p:grpSpPr>
            <a:xfrm>
              <a:off x="974376" y="756060"/>
              <a:ext cx="4925994" cy="791757"/>
              <a:chOff x="18976" y="17941"/>
              <a:chExt cx="3935555" cy="668242"/>
            </a:xfrm>
          </p:grpSpPr>
          <p:sp>
            <p:nvSpPr>
              <p:cNvPr id="48" name="TextBox 2">
                <a:hlinkClick r:id="rId3" action="ppaction://hlinksldjump"/>
              </p:cNvPr>
              <p:cNvSpPr txBox="1"/>
              <p:nvPr/>
            </p:nvSpPr>
            <p:spPr>
              <a:xfrm>
                <a:off x="973151" y="17941"/>
                <a:ext cx="2981380" cy="668242"/>
              </a:xfrm>
              <a:prstGeom prst="rect">
                <a:avLst/>
              </a:prstGeom>
              <a:noFill/>
              <a:ln w="9525">
                <a:noFill/>
              </a:ln>
            </p:spPr>
            <p:txBody>
              <a:bodyPr>
                <a:spAutoFit/>
              </a:bodyPr>
              <a:lstStyle>
                <a:lvl1pPr marL="228600" indent="-228600" algn="l" rtl="0" fontAlgn="base">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fontAlgn="base">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fontAlgn="base">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fontAlgn="base">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fontAlgn="base">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a:lnSpc>
                    <a:spcPct val="100000"/>
                  </a:lnSpc>
                  <a:spcBef>
                    <a:spcPct val="0"/>
                  </a:spcBef>
                  <a:buNone/>
                </a:pPr>
                <a:r>
                  <a:rPr lang="zh-CN" altLang="en-US" sz="4000" b="1" dirty="0" smtClean="0">
                    <a:solidFill>
                      <a:srgbClr val="000000"/>
                    </a:solidFill>
                    <a:latin typeface="楷体" panose="02010609060101010101" pitchFamily="1" charset="-122"/>
                    <a:ea typeface="楷体" panose="02010609060101010101" pitchFamily="1" charset="-122"/>
                  </a:rPr>
                  <a:t>一</a:t>
                </a:r>
                <a:r>
                  <a:rPr lang="en-US" altLang="zh-CN" sz="4000" b="1" dirty="0" smtClean="0">
                    <a:solidFill>
                      <a:srgbClr val="000000"/>
                    </a:solidFill>
                    <a:latin typeface="楷体" panose="02010609060101010101" pitchFamily="1" charset="-122"/>
                    <a:ea typeface="楷体" panose="02010609060101010101" pitchFamily="1" charset="-122"/>
                  </a:rPr>
                  <a:t>·</a:t>
                </a:r>
                <a:r>
                  <a:rPr lang="zh-CN" altLang="en-US" sz="4000" b="1" dirty="0" smtClean="0">
                    <a:solidFill>
                      <a:srgbClr val="000000"/>
                    </a:solidFill>
                    <a:latin typeface="楷体" panose="02010609060101010101" pitchFamily="1" charset="-122"/>
                    <a:ea typeface="楷体" panose="02010609060101010101" pitchFamily="1" charset="-122"/>
                  </a:rPr>
                  <a:t>散文</a:t>
                </a:r>
                <a:endParaRPr lang="zh-CN" altLang="en-US" sz="4000" b="1" dirty="0">
                  <a:solidFill>
                    <a:srgbClr val="000000"/>
                  </a:solidFill>
                  <a:latin typeface="楷体" panose="02010609060101010101" pitchFamily="1" charset="-122"/>
                  <a:ea typeface="楷体" panose="02010609060101010101" pitchFamily="1" charset="-122"/>
                </a:endParaRP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2400" b="1" i="0" u="none" strike="noStrike" kern="1200" cap="none" spc="0" normalizeH="0" baseline="0" noProof="0" dirty="0">
                  <a:ln>
                    <a:noFill/>
                  </a:ln>
                  <a:solidFill>
                    <a:srgbClr val="000000"/>
                  </a:solidFill>
                  <a:effectLst/>
                  <a:uLnTx/>
                  <a:uFillTx/>
                  <a:latin typeface="楷体" panose="02010609060101010101" pitchFamily="1" charset="-122"/>
                  <a:ea typeface="楷体" panose="02010609060101010101" pitchFamily="1" charset="-122"/>
                  <a:cs typeface="+mn-cs"/>
                </a:endParaRPr>
              </a:p>
            </p:txBody>
          </p:sp>
          <p:pic>
            <p:nvPicPr>
              <p:cNvPr id="49" name="图片 35"/>
              <p:cNvPicPr>
                <a:picLocks noChangeAspect="1"/>
              </p:cNvPicPr>
              <p:nvPr/>
            </p:nvPicPr>
            <p:blipFill>
              <a:blip r:embed="rId2"/>
              <a:stretch>
                <a:fillRect/>
              </a:stretch>
            </p:blipFill>
            <p:spPr>
              <a:xfrm>
                <a:off x="18976" y="111179"/>
                <a:ext cx="662634" cy="342272"/>
              </a:xfrm>
              <a:prstGeom prst="rect">
                <a:avLst/>
              </a:prstGeom>
              <a:noFill/>
              <a:ln w="9525">
                <a:noFill/>
              </a:ln>
            </p:spPr>
          </p:pic>
        </p:grpSp>
        <p:grpSp>
          <p:nvGrpSpPr>
            <p:cNvPr id="50" name="组合 32"/>
            <p:cNvGrpSpPr/>
            <p:nvPr/>
          </p:nvGrpSpPr>
          <p:grpSpPr>
            <a:xfrm>
              <a:off x="958545" y="2248395"/>
              <a:ext cx="4925994" cy="707886"/>
              <a:chOff x="18976" y="17941"/>
              <a:chExt cx="3935555" cy="597455"/>
            </a:xfrm>
          </p:grpSpPr>
          <p:sp>
            <p:nvSpPr>
              <p:cNvPr id="51" name="TextBox 2">
                <a:hlinkClick r:id="" action="ppaction://noaction"/>
              </p:cNvPr>
              <p:cNvSpPr txBox="1"/>
              <p:nvPr/>
            </p:nvSpPr>
            <p:spPr>
              <a:xfrm>
                <a:off x="973151" y="17941"/>
                <a:ext cx="2981380" cy="597455"/>
              </a:xfrm>
              <a:prstGeom prst="rect">
                <a:avLst/>
              </a:prstGeom>
              <a:noFill/>
              <a:ln w="9525">
                <a:noFill/>
              </a:ln>
            </p:spPr>
            <p:txBody>
              <a:bodyPr>
                <a:spAutoFit/>
              </a:bodyPr>
              <a:lstStyle>
                <a:lvl1pPr marL="228600" indent="-228600" algn="l" rtl="0" fontAlgn="base">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fontAlgn="base">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fontAlgn="base">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fontAlgn="base">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fontAlgn="base">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a:lnSpc>
                    <a:spcPct val="100000"/>
                  </a:lnSpc>
                  <a:spcBef>
                    <a:spcPct val="0"/>
                  </a:spcBef>
                  <a:buNone/>
                </a:pPr>
                <a:r>
                  <a:rPr lang="zh-CN" altLang="en-US" sz="4000" b="1" dirty="0" smtClean="0">
                    <a:solidFill>
                      <a:srgbClr val="000000"/>
                    </a:solidFill>
                    <a:latin typeface="楷体" panose="02010609060101010101" pitchFamily="1" charset="-122"/>
                    <a:ea typeface="楷体" panose="02010609060101010101" pitchFamily="1" charset="-122"/>
                  </a:rPr>
                  <a:t>三</a:t>
                </a:r>
                <a:r>
                  <a:rPr lang="en-US" altLang="zh-CN" sz="4000" b="1" dirty="0" smtClean="0">
                    <a:solidFill>
                      <a:srgbClr val="000000"/>
                    </a:solidFill>
                    <a:latin typeface="楷体" panose="02010609060101010101" pitchFamily="1" charset="-122"/>
                    <a:ea typeface="楷体" panose="02010609060101010101" pitchFamily="1" charset="-122"/>
                  </a:rPr>
                  <a:t>·</a:t>
                </a:r>
                <a:r>
                  <a:rPr lang="zh-CN" altLang="en-US" sz="4000" b="1" dirty="0" smtClean="0">
                    <a:solidFill>
                      <a:srgbClr val="000000"/>
                    </a:solidFill>
                    <a:latin typeface="楷体" panose="02010609060101010101" pitchFamily="1" charset="-122"/>
                    <a:ea typeface="楷体" panose="02010609060101010101" pitchFamily="1" charset="-122"/>
                  </a:rPr>
                  <a:t>诗歌</a:t>
                </a:r>
                <a:endParaRPr lang="zh-CN" altLang="en-US" sz="4000" b="1" dirty="0">
                  <a:solidFill>
                    <a:srgbClr val="000000"/>
                  </a:solidFill>
                  <a:latin typeface="楷体" panose="02010609060101010101" pitchFamily="1" charset="-122"/>
                  <a:ea typeface="楷体" panose="02010609060101010101" pitchFamily="1" charset="-122"/>
                </a:endParaRPr>
              </a:p>
            </p:txBody>
          </p:sp>
          <p:pic>
            <p:nvPicPr>
              <p:cNvPr id="52" name="图片 35"/>
              <p:cNvPicPr>
                <a:picLocks noChangeAspect="1"/>
              </p:cNvPicPr>
              <p:nvPr/>
            </p:nvPicPr>
            <p:blipFill>
              <a:blip r:embed="rId2"/>
              <a:stretch>
                <a:fillRect/>
              </a:stretch>
            </p:blipFill>
            <p:spPr>
              <a:xfrm>
                <a:off x="18976" y="111179"/>
                <a:ext cx="662634" cy="342272"/>
              </a:xfrm>
              <a:prstGeom prst="rect">
                <a:avLst/>
              </a:prstGeom>
              <a:noFill/>
              <a:ln w="9525">
                <a:noFill/>
              </a:ln>
            </p:spPr>
          </p:pic>
        </p:grpSp>
        <p:grpSp>
          <p:nvGrpSpPr>
            <p:cNvPr id="53" name="组合 32"/>
            <p:cNvGrpSpPr/>
            <p:nvPr/>
          </p:nvGrpSpPr>
          <p:grpSpPr>
            <a:xfrm>
              <a:off x="968440" y="2982688"/>
              <a:ext cx="4925994" cy="707886"/>
              <a:chOff x="18976" y="17941"/>
              <a:chExt cx="3935555" cy="597455"/>
            </a:xfrm>
          </p:grpSpPr>
          <p:sp>
            <p:nvSpPr>
              <p:cNvPr id="54" name="TextBox 2">
                <a:hlinkClick r:id="" action="ppaction://noaction"/>
              </p:cNvPr>
              <p:cNvSpPr txBox="1"/>
              <p:nvPr/>
            </p:nvSpPr>
            <p:spPr>
              <a:xfrm>
                <a:off x="973151" y="17941"/>
                <a:ext cx="2981380" cy="597455"/>
              </a:xfrm>
              <a:prstGeom prst="rect">
                <a:avLst/>
              </a:prstGeom>
              <a:noFill/>
              <a:ln w="9525">
                <a:noFill/>
              </a:ln>
            </p:spPr>
            <p:txBody>
              <a:bodyPr>
                <a:spAutoFit/>
              </a:bodyPr>
              <a:lstStyle>
                <a:lvl1pPr marL="228600" indent="-228600" algn="l" rtl="0" fontAlgn="base">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fontAlgn="base">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fontAlgn="base">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fontAlgn="base">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fontAlgn="base">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a:lnSpc>
                    <a:spcPct val="100000"/>
                  </a:lnSpc>
                  <a:spcBef>
                    <a:spcPct val="0"/>
                  </a:spcBef>
                  <a:buNone/>
                </a:pPr>
                <a:r>
                  <a:rPr lang="zh-CN" altLang="en-US" sz="4000" b="1" dirty="0" smtClean="0">
                    <a:solidFill>
                      <a:srgbClr val="000000"/>
                    </a:solidFill>
                    <a:latin typeface="楷体" panose="02010609060101010101" pitchFamily="1" charset="-122"/>
                    <a:ea typeface="楷体" panose="02010609060101010101" pitchFamily="1" charset="-122"/>
                  </a:rPr>
                  <a:t>四</a:t>
                </a:r>
                <a:r>
                  <a:rPr lang="en-US" altLang="zh-CN" sz="4000" b="1" dirty="0" smtClean="0">
                    <a:solidFill>
                      <a:srgbClr val="000000"/>
                    </a:solidFill>
                    <a:latin typeface="楷体" panose="02010609060101010101" pitchFamily="1" charset="-122"/>
                    <a:ea typeface="楷体" panose="02010609060101010101" pitchFamily="1" charset="-122"/>
                  </a:rPr>
                  <a:t>·</a:t>
                </a:r>
                <a:r>
                  <a:rPr lang="zh-CN" altLang="en-US" sz="4000" b="1" dirty="0" smtClean="0">
                    <a:solidFill>
                      <a:srgbClr val="000000"/>
                    </a:solidFill>
                    <a:latin typeface="楷体" panose="02010609060101010101" pitchFamily="1" charset="-122"/>
                    <a:ea typeface="楷体" panose="02010609060101010101" pitchFamily="1" charset="-122"/>
                  </a:rPr>
                  <a:t>戏剧</a:t>
                </a:r>
                <a:endParaRPr lang="zh-CN" altLang="en-US" sz="4000" b="1" dirty="0">
                  <a:solidFill>
                    <a:srgbClr val="000000"/>
                  </a:solidFill>
                  <a:latin typeface="楷体" panose="02010609060101010101" pitchFamily="1" charset="-122"/>
                  <a:ea typeface="楷体" panose="02010609060101010101" pitchFamily="1" charset="-122"/>
                </a:endParaRPr>
              </a:p>
            </p:txBody>
          </p:sp>
          <p:pic>
            <p:nvPicPr>
              <p:cNvPr id="55" name="图片 35"/>
              <p:cNvPicPr>
                <a:picLocks noChangeAspect="1"/>
              </p:cNvPicPr>
              <p:nvPr/>
            </p:nvPicPr>
            <p:blipFill>
              <a:blip r:embed="rId2"/>
              <a:stretch>
                <a:fillRect/>
              </a:stretch>
            </p:blipFill>
            <p:spPr>
              <a:xfrm>
                <a:off x="18976" y="111179"/>
                <a:ext cx="662634" cy="342272"/>
              </a:xfrm>
              <a:prstGeom prst="rect">
                <a:avLst/>
              </a:prstGeom>
              <a:noFill/>
              <a:ln w="9525">
                <a:noFill/>
              </a:ln>
            </p:spPr>
          </p:pic>
        </p:grpSp>
      </p:grpSp>
      <p:grpSp>
        <p:nvGrpSpPr>
          <p:cNvPr id="59" name="组合 58"/>
          <p:cNvGrpSpPr/>
          <p:nvPr/>
        </p:nvGrpSpPr>
        <p:grpSpPr>
          <a:xfrm>
            <a:off x="5255425" y="2952528"/>
            <a:ext cx="4925994" cy="1543906"/>
            <a:chOff x="960526" y="725580"/>
            <a:chExt cx="4925994" cy="1543906"/>
          </a:xfrm>
        </p:grpSpPr>
        <p:grpSp>
          <p:nvGrpSpPr>
            <p:cNvPr id="60" name="组合 32"/>
            <p:cNvGrpSpPr/>
            <p:nvPr/>
          </p:nvGrpSpPr>
          <p:grpSpPr>
            <a:xfrm>
              <a:off x="960526" y="1561600"/>
              <a:ext cx="4925994" cy="707886"/>
              <a:chOff x="18976" y="17941"/>
              <a:chExt cx="3935555" cy="597455"/>
            </a:xfrm>
          </p:grpSpPr>
          <p:sp>
            <p:nvSpPr>
              <p:cNvPr id="70" name="TextBox 2">
                <a:hlinkClick r:id="rId3" action="ppaction://hlinksldjump"/>
              </p:cNvPr>
              <p:cNvSpPr txBox="1"/>
              <p:nvPr/>
            </p:nvSpPr>
            <p:spPr>
              <a:xfrm>
                <a:off x="973151" y="17941"/>
                <a:ext cx="2981380" cy="597455"/>
              </a:xfrm>
              <a:prstGeom prst="rect">
                <a:avLst/>
              </a:prstGeom>
              <a:noFill/>
              <a:ln w="9525">
                <a:noFill/>
              </a:ln>
            </p:spPr>
            <p:txBody>
              <a:bodyPr>
                <a:spAutoFit/>
              </a:bodyPr>
              <a:lstStyle>
                <a:lvl1pPr marL="228600" indent="-228600" algn="l" rtl="0" fontAlgn="base">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fontAlgn="base">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fontAlgn="base">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fontAlgn="base">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fontAlgn="base">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a:lnSpc>
                    <a:spcPct val="100000"/>
                  </a:lnSpc>
                  <a:spcBef>
                    <a:spcPct val="0"/>
                  </a:spcBef>
                  <a:buNone/>
                </a:pPr>
                <a:r>
                  <a:rPr lang="zh-CN" altLang="en-US" sz="4000" b="1" dirty="0" smtClean="0">
                    <a:solidFill>
                      <a:srgbClr val="000000"/>
                    </a:solidFill>
                    <a:latin typeface="楷体" panose="02010609060101010101" pitchFamily="1" charset="-122"/>
                    <a:ea typeface="楷体" panose="02010609060101010101" pitchFamily="1" charset="-122"/>
                  </a:rPr>
                  <a:t>六</a:t>
                </a:r>
                <a:r>
                  <a:rPr lang="en-US" altLang="zh-CN" sz="4000" b="1" dirty="0" smtClean="0">
                    <a:solidFill>
                      <a:srgbClr val="000000"/>
                    </a:solidFill>
                    <a:latin typeface="楷体" panose="02010609060101010101" pitchFamily="1" charset="-122"/>
                    <a:ea typeface="楷体" panose="02010609060101010101" pitchFamily="1" charset="-122"/>
                  </a:rPr>
                  <a:t>·</a:t>
                </a:r>
                <a:r>
                  <a:rPr lang="zh-CN" altLang="en-US" sz="4000" b="1" dirty="0" smtClean="0">
                    <a:solidFill>
                      <a:srgbClr val="000000"/>
                    </a:solidFill>
                    <a:latin typeface="楷体" panose="02010609060101010101" pitchFamily="1" charset="-122"/>
                    <a:ea typeface="楷体" panose="02010609060101010101" pitchFamily="1" charset="-122"/>
                  </a:rPr>
                  <a:t>应用</a:t>
                </a:r>
                <a:r>
                  <a:rPr lang="zh-CN" altLang="en-US" sz="4000" b="1" dirty="0">
                    <a:solidFill>
                      <a:srgbClr val="000000"/>
                    </a:solidFill>
                    <a:latin typeface="楷体" panose="02010609060101010101" pitchFamily="1" charset="-122"/>
                    <a:ea typeface="楷体" panose="02010609060101010101" pitchFamily="1" charset="-122"/>
                  </a:rPr>
                  <a:t>写作</a:t>
                </a:r>
                <a:endParaRPr kumimoji="0" lang="zh-CN" altLang="en-US" sz="2400" b="1" i="0" u="none" strike="noStrike" kern="1200" cap="none" spc="0" normalizeH="0" baseline="0" noProof="0" dirty="0">
                  <a:ln>
                    <a:noFill/>
                  </a:ln>
                  <a:solidFill>
                    <a:srgbClr val="000000"/>
                  </a:solidFill>
                  <a:effectLst/>
                  <a:uLnTx/>
                  <a:uFillTx/>
                  <a:latin typeface="楷体" panose="02010609060101010101" pitchFamily="1" charset="-122"/>
                  <a:ea typeface="楷体" panose="02010609060101010101" pitchFamily="1" charset="-122"/>
                  <a:cs typeface="+mn-cs"/>
                </a:endParaRPr>
              </a:p>
            </p:txBody>
          </p:sp>
          <p:pic>
            <p:nvPicPr>
              <p:cNvPr id="71" name="图片 35"/>
              <p:cNvPicPr>
                <a:picLocks noChangeAspect="1"/>
              </p:cNvPicPr>
              <p:nvPr/>
            </p:nvPicPr>
            <p:blipFill>
              <a:blip r:embed="rId2"/>
              <a:stretch>
                <a:fillRect/>
              </a:stretch>
            </p:blipFill>
            <p:spPr>
              <a:xfrm>
                <a:off x="18976" y="111179"/>
                <a:ext cx="662634" cy="342272"/>
              </a:xfrm>
              <a:prstGeom prst="rect">
                <a:avLst/>
              </a:prstGeom>
              <a:noFill/>
              <a:ln w="9525">
                <a:noFill/>
              </a:ln>
            </p:spPr>
          </p:pic>
        </p:grpSp>
        <p:grpSp>
          <p:nvGrpSpPr>
            <p:cNvPr id="61" name="组合 32"/>
            <p:cNvGrpSpPr/>
            <p:nvPr/>
          </p:nvGrpSpPr>
          <p:grpSpPr>
            <a:xfrm>
              <a:off x="974376" y="725580"/>
              <a:ext cx="4481195" cy="701040"/>
              <a:chOff x="18976" y="-7784"/>
              <a:chExt cx="3580189" cy="591677"/>
            </a:xfrm>
          </p:grpSpPr>
          <p:sp>
            <p:nvSpPr>
              <p:cNvPr id="68" name="TextBox 2">
                <a:hlinkClick r:id="" action="ppaction://noaction"/>
              </p:cNvPr>
              <p:cNvSpPr txBox="1"/>
              <p:nvPr/>
            </p:nvSpPr>
            <p:spPr>
              <a:xfrm>
                <a:off x="962092" y="-7784"/>
                <a:ext cx="2637073" cy="591677"/>
              </a:xfrm>
              <a:prstGeom prst="rect">
                <a:avLst/>
              </a:prstGeom>
              <a:noFill/>
              <a:ln w="9525">
                <a:noFill/>
              </a:ln>
            </p:spPr>
            <p:txBody>
              <a:bodyPr wrap="square">
                <a:spAutoFit/>
              </a:bodyPr>
              <a:lstStyle>
                <a:lvl1pPr marL="228600" indent="-228600" algn="l" rtl="0" fontAlgn="base">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fontAlgn="base">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fontAlgn="base">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fontAlgn="base">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fontAlgn="base">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a:lnSpc>
                    <a:spcPct val="100000"/>
                  </a:lnSpc>
                  <a:spcBef>
                    <a:spcPct val="0"/>
                  </a:spcBef>
                  <a:buNone/>
                </a:pPr>
                <a:r>
                  <a:rPr lang="zh-CN" altLang="en-US" sz="4000" b="1" dirty="0" smtClean="0">
                    <a:solidFill>
                      <a:srgbClr val="000000"/>
                    </a:solidFill>
                    <a:latin typeface="楷体" panose="02010609060101010101" pitchFamily="1" charset="-122"/>
                    <a:ea typeface="楷体" panose="02010609060101010101" pitchFamily="1" charset="-122"/>
                  </a:rPr>
                  <a:t>五</a:t>
                </a:r>
                <a:r>
                  <a:rPr lang="en-US" altLang="zh-CN" sz="4000" b="1" dirty="0" smtClean="0">
                    <a:solidFill>
                      <a:srgbClr val="000000"/>
                    </a:solidFill>
                    <a:latin typeface="楷体" panose="02010609060101010101" pitchFamily="1" charset="-122"/>
                    <a:ea typeface="楷体" panose="02010609060101010101" pitchFamily="1" charset="-122"/>
                  </a:rPr>
                  <a:t>·</a:t>
                </a:r>
                <a:r>
                  <a:rPr lang="zh-CN" altLang="en-US" sz="4000" b="1" dirty="0" smtClean="0">
                    <a:solidFill>
                      <a:srgbClr val="000000"/>
                    </a:solidFill>
                    <a:latin typeface="楷体" panose="02010609060101010101" pitchFamily="1" charset="-122"/>
                    <a:ea typeface="楷体" panose="02010609060101010101" pitchFamily="1" charset="-122"/>
                  </a:rPr>
                  <a:t>语言</a:t>
                </a:r>
                <a:r>
                  <a:rPr lang="zh-CN" altLang="en-US" sz="4000" b="1" dirty="0">
                    <a:solidFill>
                      <a:srgbClr val="000000"/>
                    </a:solidFill>
                    <a:latin typeface="楷体" panose="02010609060101010101" pitchFamily="1" charset="-122"/>
                    <a:ea typeface="楷体" panose="02010609060101010101" pitchFamily="1" charset="-122"/>
                  </a:rPr>
                  <a:t>运用</a:t>
                </a:r>
                <a:endParaRPr kumimoji="0" lang="zh-CN" altLang="en-US" sz="2400" b="1" i="0" u="none" strike="noStrike" kern="1200" cap="none" spc="0" normalizeH="0" baseline="0" noProof="0" dirty="0">
                  <a:ln>
                    <a:noFill/>
                  </a:ln>
                  <a:solidFill>
                    <a:srgbClr val="000000"/>
                  </a:solidFill>
                  <a:effectLst/>
                  <a:uLnTx/>
                  <a:uFillTx/>
                  <a:latin typeface="楷体" panose="02010609060101010101" pitchFamily="1" charset="-122"/>
                  <a:ea typeface="楷体" panose="02010609060101010101" pitchFamily="1" charset="-122"/>
                  <a:cs typeface="+mn-cs"/>
                </a:endParaRPr>
              </a:p>
            </p:txBody>
          </p:sp>
          <p:pic>
            <p:nvPicPr>
              <p:cNvPr id="69" name="图片 35"/>
              <p:cNvPicPr>
                <a:picLocks noChangeAspect="1"/>
              </p:cNvPicPr>
              <p:nvPr/>
            </p:nvPicPr>
            <p:blipFill>
              <a:blip r:embed="rId2"/>
              <a:stretch>
                <a:fillRect/>
              </a:stretch>
            </p:blipFill>
            <p:spPr>
              <a:xfrm>
                <a:off x="18976" y="111179"/>
                <a:ext cx="662634" cy="342272"/>
              </a:xfrm>
              <a:prstGeom prst="rect">
                <a:avLst/>
              </a:prstGeom>
              <a:noFill/>
              <a:ln w="9525">
                <a:noFill/>
              </a:ln>
            </p:spPr>
          </p:pic>
        </p:grpSp>
      </p:grpSp>
      <p:sp>
        <p:nvSpPr>
          <p:cNvPr id="5" name="文本框 4"/>
          <p:cNvSpPr txBox="1"/>
          <p:nvPr/>
        </p:nvSpPr>
        <p:spPr>
          <a:xfrm>
            <a:off x="1607822" y="866897"/>
            <a:ext cx="2967479" cy="1477328"/>
          </a:xfrm>
          <a:prstGeom prst="rect">
            <a:avLst/>
          </a:prstGeom>
          <a:noFill/>
        </p:spPr>
        <p:txBody>
          <a:bodyPr wrap="none" rtlCol="0">
            <a:spAutoFit/>
          </a:bodyPr>
          <a:lstStyle/>
          <a:p>
            <a:pPr algn="ctr"/>
            <a:r>
              <a:rPr lang="zh-CN" altLang="en-US" sz="3600" b="1" dirty="0" smtClean="0">
                <a:latin typeface="楷体" panose="02010609060101010101" pitchFamily="1" charset="-122"/>
                <a:ea typeface="楷体" panose="02010609060101010101" pitchFamily="1" charset="-122"/>
              </a:rPr>
              <a:t> 第一部分</a:t>
            </a:r>
            <a:endParaRPr lang="en-US" altLang="zh-CN" sz="3600" b="1" dirty="0" smtClean="0">
              <a:latin typeface="楷体" panose="02010609060101010101" pitchFamily="1" charset="-122"/>
              <a:ea typeface="楷体" panose="02010609060101010101" pitchFamily="1" charset="-122"/>
            </a:endParaRPr>
          </a:p>
          <a:p>
            <a:r>
              <a:rPr lang="zh-CN" altLang="en-US" sz="5400" b="1" dirty="0" smtClean="0">
                <a:latin typeface="楷体" panose="02010609060101010101" pitchFamily="1" charset="-122"/>
                <a:ea typeface="楷体" panose="02010609060101010101" pitchFamily="1" charset="-122"/>
              </a:rPr>
              <a:t>阅读鉴赏</a:t>
            </a:r>
            <a:endParaRPr lang="zh-CN" altLang="en-US" sz="5400" b="1" dirty="0">
              <a:latin typeface="楷体" panose="02010609060101010101" pitchFamily="1" charset="-122"/>
              <a:ea typeface="楷体" panose="02010609060101010101" pitchFamily="1" charset="-122"/>
            </a:endParaRPr>
          </a:p>
        </p:txBody>
      </p:sp>
      <p:sp>
        <p:nvSpPr>
          <p:cNvPr id="73" name="文本框 72"/>
          <p:cNvSpPr txBox="1"/>
          <p:nvPr/>
        </p:nvSpPr>
        <p:spPr>
          <a:xfrm>
            <a:off x="6284720" y="900547"/>
            <a:ext cx="2967479" cy="1477328"/>
          </a:xfrm>
          <a:prstGeom prst="rect">
            <a:avLst/>
          </a:prstGeom>
          <a:noFill/>
        </p:spPr>
        <p:txBody>
          <a:bodyPr wrap="none" rtlCol="0">
            <a:spAutoFit/>
          </a:bodyPr>
          <a:lstStyle/>
          <a:p>
            <a:pPr algn="ctr"/>
            <a:r>
              <a:rPr lang="zh-CN" altLang="en-US" sz="3600" b="1" dirty="0" smtClean="0">
                <a:latin typeface="楷体" panose="02010609060101010101" pitchFamily="1" charset="-122"/>
                <a:ea typeface="楷体" panose="02010609060101010101" pitchFamily="1" charset="-122"/>
              </a:rPr>
              <a:t> 第二部分</a:t>
            </a:r>
            <a:endParaRPr lang="en-US" altLang="zh-CN" sz="3600" b="1" dirty="0" smtClean="0">
              <a:latin typeface="楷体" panose="02010609060101010101" pitchFamily="1" charset="-122"/>
              <a:ea typeface="楷体" panose="02010609060101010101" pitchFamily="1" charset="-122"/>
            </a:endParaRPr>
          </a:p>
          <a:p>
            <a:r>
              <a:rPr lang="zh-CN" altLang="en-US" sz="5400" b="1" dirty="0" smtClean="0">
                <a:latin typeface="楷体" panose="02010609060101010101" pitchFamily="1" charset="-122"/>
                <a:ea typeface="楷体" panose="02010609060101010101" pitchFamily="1" charset="-122"/>
              </a:rPr>
              <a:t>实用知识</a:t>
            </a:r>
            <a:endParaRPr lang="zh-CN" altLang="en-US" sz="5400" b="1" dirty="0">
              <a:latin typeface="楷体" panose="02010609060101010101" pitchFamily="1" charset="-122"/>
              <a:ea typeface="楷体" panose="02010609060101010101" pitchFamily="1" charset="-122"/>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223645" y="713105"/>
            <a:ext cx="9775825" cy="5303520"/>
          </a:xfrm>
          <a:prstGeom prst="rect">
            <a:avLst/>
          </a:prstGeom>
          <a:noFill/>
        </p:spPr>
        <p:txBody>
          <a:bodyPr wrap="square" rtlCol="0">
            <a:spAutoFit/>
          </a:bodyPr>
          <a:lstStyle/>
          <a:p>
            <a:r>
              <a:rPr lang="en-US" altLang="zh-CN" sz="2400" dirty="0">
                <a:latin typeface="宋体" panose="02010600030101010101" pitchFamily="2" charset="-122"/>
                <a:ea typeface="宋体" panose="02010600030101010101" pitchFamily="2" charset="-122"/>
              </a:rPr>
              <a:t>( </a:t>
            </a:r>
            <a:r>
              <a:rPr lang="zh-CN" altLang="en-US" sz="2400" dirty="0">
                <a:latin typeface="宋体" panose="02010600030101010101" pitchFamily="2" charset="-122"/>
                <a:ea typeface="宋体" panose="02010600030101010101" pitchFamily="2" charset="-122"/>
              </a:rPr>
              <a:t>３</a:t>
            </a:r>
            <a:r>
              <a:rPr lang="en-US" altLang="zh-CN" sz="2400"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结尾</a:t>
            </a:r>
            <a:r>
              <a:rPr lang="en-US" altLang="zh-CN" sz="2400" dirty="0" smtClean="0">
                <a:latin typeface="宋体" panose="02010600030101010101" pitchFamily="2" charset="-122"/>
                <a:ea typeface="宋体" panose="02010600030101010101" pitchFamily="2" charset="-122"/>
              </a:rPr>
              <a:t>.</a:t>
            </a:r>
          </a:p>
          <a:p>
            <a:endParaRPr lang="en-US" altLang="zh-CN" dirty="0"/>
          </a:p>
          <a:p>
            <a:r>
              <a:rPr lang="zh-CN" altLang="en-US" sz="2000" dirty="0" smtClean="0">
                <a:latin typeface="宋体" panose="02010600030101010101" pitchFamily="2" charset="-122"/>
                <a:ea typeface="宋体" panose="02010600030101010101" pitchFamily="2" charset="-122"/>
              </a:rPr>
              <a:t>结尾</a:t>
            </a:r>
            <a:r>
              <a:rPr lang="zh-CN" altLang="en-US" sz="2000" dirty="0">
                <a:latin typeface="宋体" panose="02010600030101010101" pitchFamily="2" charset="-122"/>
                <a:ea typeface="宋体" panose="02010600030101010101" pitchFamily="2" charset="-122"/>
              </a:rPr>
              <a:t>是文章的总收束</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应用文常见的结尾方式有以下四种</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en-US" altLang="zh-CN" sz="2000" dirty="0" smtClean="0">
                <a:latin typeface="宋体" panose="02010600030101010101" pitchFamily="2" charset="-122"/>
                <a:ea typeface="宋体" panose="02010600030101010101" pitchFamily="2" charset="-122"/>
              </a:rPr>
              <a:t>①</a:t>
            </a:r>
            <a:r>
              <a:rPr lang="zh-CN" altLang="en-US" sz="2000" dirty="0">
                <a:latin typeface="宋体" panose="02010600030101010101" pitchFamily="2" charset="-122"/>
                <a:ea typeface="宋体" panose="02010600030101010101" pitchFamily="2" charset="-122"/>
              </a:rPr>
              <a:t>总结式</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总结式</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是依据正文的中心内容</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进行概括总结</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做出结论</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点明主旨</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以</a:t>
            </a:r>
            <a:r>
              <a:rPr lang="zh-CN" altLang="en-US" sz="2000" dirty="0" smtClean="0">
                <a:latin typeface="宋体" panose="02010600030101010101" pitchFamily="2" charset="-122"/>
                <a:ea typeface="宋体" panose="02010600030101010101" pitchFamily="2" charset="-122"/>
              </a:rPr>
              <a:t>加深</a:t>
            </a:r>
            <a:r>
              <a:rPr lang="zh-CN" altLang="en-US" sz="2000" dirty="0">
                <a:latin typeface="宋体" panose="02010600030101010101" pitchFamily="2" charset="-122"/>
                <a:ea typeface="宋体" panose="02010600030101010101" pitchFamily="2" charset="-122"/>
              </a:rPr>
              <a:t>人们对文章的印象</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这多用于总结、调查报告、通报等</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en-US" altLang="zh-CN" sz="2000" dirty="0" smtClean="0">
                <a:latin typeface="宋体" panose="02010600030101010101" pitchFamily="2" charset="-122"/>
                <a:ea typeface="宋体" panose="02010600030101010101" pitchFamily="2" charset="-122"/>
              </a:rPr>
              <a:t>②</a:t>
            </a:r>
            <a:r>
              <a:rPr lang="zh-CN" altLang="en-US" sz="2000" dirty="0">
                <a:latin typeface="宋体" panose="02010600030101010101" pitchFamily="2" charset="-122"/>
                <a:ea typeface="宋体" panose="02010600030101010101" pitchFamily="2" charset="-122"/>
              </a:rPr>
              <a:t>号召式</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号召式</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是在结尾处发出号召</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号召人们行动起来去落实文中所提出的要求 和任务</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这多用于总结、决定、会议纪要等</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en-US" altLang="zh-CN" sz="2000" dirty="0" smtClean="0">
                <a:latin typeface="宋体" panose="02010600030101010101" pitchFamily="2" charset="-122"/>
                <a:ea typeface="宋体" panose="02010600030101010101" pitchFamily="2" charset="-122"/>
              </a:rPr>
              <a:t>③</a:t>
            </a:r>
            <a:r>
              <a:rPr lang="zh-CN" altLang="en-US" sz="2000" dirty="0">
                <a:latin typeface="宋体" panose="02010600030101010101" pitchFamily="2" charset="-122"/>
                <a:ea typeface="宋体" panose="02010600030101010101" pitchFamily="2" charset="-122"/>
              </a:rPr>
              <a:t>说明式</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说明式</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主要是对主体部分的未尽事宜作一些补充说明</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或者对与内容有关 的问题作一些必要交代</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这多用于公告、通报、通告、规章制度等</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如“本通告自公布之日起 生效”“这个通知精神</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适用于政府机关和事业单位”之类的结尾语句</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都是对有关事项的补 充说明</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en-US" altLang="zh-CN" sz="2000" dirty="0" smtClean="0">
                <a:latin typeface="宋体" panose="02010600030101010101" pitchFamily="2" charset="-122"/>
                <a:ea typeface="宋体" panose="02010600030101010101" pitchFamily="2" charset="-122"/>
              </a:rPr>
              <a:t>④</a:t>
            </a:r>
            <a:r>
              <a:rPr lang="zh-CN" altLang="en-US" sz="2000" dirty="0">
                <a:latin typeface="宋体" panose="02010600030101010101" pitchFamily="2" charset="-122"/>
                <a:ea typeface="宋体" panose="02010600030101010101" pitchFamily="2" charset="-122"/>
              </a:rPr>
              <a:t>惯用式</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惯用式多用于公文的结尾</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其中包括上行文中的祈请式</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如“妥否</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请审查 批示”“以上意见</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如无不妥</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请批转各地执行”等带有祈请意思的语句</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作为公文的结束语</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还有下行文中期望式</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如“特此公告”“希遵照执行”“希参照执行”等带有期望意思的惯用语 句作结尾</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以上各种结构形式</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在一篇应用文中可以采用一种</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也可以以一种为主</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其他几种并用</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总之</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结构的安排必须为主旨服务</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力求在不变的结构形式中求变</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在变化的结构形式中 求稳</a:t>
            </a:r>
            <a:r>
              <a:rPr lang="en-US" altLang="zh-CN" sz="2000" dirty="0">
                <a:latin typeface="宋体" panose="02010600030101010101" pitchFamily="2" charset="-122"/>
                <a:ea typeface="宋体" panose="02010600030101010101" pitchFamily="2" charset="-122"/>
              </a:rPr>
              <a:t>.</a:t>
            </a:r>
            <a:endParaRPr lang="zh-CN" altLang="en-US" sz="2000" dirty="0">
              <a:latin typeface="宋体" panose="02010600030101010101" pitchFamily="2" charset="-122"/>
              <a:ea typeface="宋体" panose="02010600030101010101" pitchFamily="2" charset="-122"/>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348353" y="1642820"/>
            <a:ext cx="9159498" cy="1815882"/>
          </a:xfrm>
          <a:prstGeom prst="rect">
            <a:avLst/>
          </a:prstGeom>
          <a:noFill/>
        </p:spPr>
        <p:txBody>
          <a:bodyPr wrap="square" rtlCol="0">
            <a:spAutoFit/>
          </a:bodyPr>
          <a:lstStyle/>
          <a:p>
            <a:r>
              <a:rPr lang="zh-CN" altLang="en-US" sz="2400" dirty="0">
                <a:latin typeface="宋体" panose="02010600030101010101" pitchFamily="2" charset="-122"/>
                <a:ea typeface="宋体" panose="02010600030101010101" pitchFamily="2" charset="-122"/>
              </a:rPr>
              <a:t>２</a:t>
            </a:r>
            <a:r>
              <a:rPr lang="zh-CN" altLang="en-US" sz="2400" dirty="0" smtClean="0">
                <a:latin typeface="宋体" panose="02010600030101010101" pitchFamily="2" charset="-122"/>
                <a:ea typeface="宋体" panose="02010600030101010101" pitchFamily="2" charset="-122"/>
              </a:rPr>
              <a:t>．</a:t>
            </a:r>
            <a:r>
              <a:rPr lang="zh-CN" altLang="en-US" sz="3200" dirty="0" smtClean="0">
                <a:latin typeface="宋体" panose="02010600030101010101" pitchFamily="2" charset="-122"/>
                <a:ea typeface="宋体" panose="02010600030101010101" pitchFamily="2" charset="-122"/>
              </a:rPr>
              <a:t>语言</a:t>
            </a:r>
            <a:r>
              <a:rPr lang="zh-CN" altLang="en-US" sz="3200" dirty="0">
                <a:latin typeface="宋体" panose="02010600030101010101" pitchFamily="2" charset="-122"/>
                <a:ea typeface="宋体" panose="02010600030101010101" pitchFamily="2" charset="-122"/>
              </a:rPr>
              <a:t>的表述</a:t>
            </a:r>
            <a:r>
              <a:rPr lang="en-US" altLang="zh-CN" sz="2400" dirty="0">
                <a:latin typeface="宋体" panose="02010600030101010101" pitchFamily="2" charset="-122"/>
                <a:ea typeface="宋体" panose="02010600030101010101" pitchFamily="2" charset="-122"/>
              </a:rPr>
              <a:t>. </a:t>
            </a:r>
            <a:endParaRPr lang="en-US" altLang="zh-CN" sz="2400" dirty="0" smtClean="0">
              <a:latin typeface="宋体" panose="02010600030101010101" pitchFamily="2" charset="-122"/>
              <a:ea typeface="宋体" panose="02010600030101010101" pitchFamily="2" charset="-122"/>
            </a:endParaRPr>
          </a:p>
          <a:p>
            <a:r>
              <a:rPr lang="en-US" altLang="zh-CN" sz="2000" dirty="0" smtClean="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１</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准确</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准确是指用词要切合语境</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语言要准确、连贯</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逻辑性要强</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造句要合乎语法</a:t>
            </a:r>
            <a:r>
              <a:rPr lang="en-US" altLang="zh-CN" sz="2000" dirty="0" smtClean="0">
                <a:latin typeface="宋体" panose="02010600030101010101" pitchFamily="2" charset="-122"/>
                <a:ea typeface="宋体" panose="02010600030101010101" pitchFamily="2" charset="-122"/>
              </a:rPr>
              <a:t>.</a:t>
            </a:r>
          </a:p>
          <a:p>
            <a:r>
              <a:rPr lang="en-US" altLang="zh-CN" sz="2000" dirty="0" smtClean="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２</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简练</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简练是指语言的简洁和精炼</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用最少的文字表达最丰富的内容</a:t>
            </a:r>
            <a:r>
              <a:rPr lang="en-US" altLang="zh-CN" sz="2000" dirty="0" smtClean="0">
                <a:latin typeface="宋体" panose="02010600030101010101" pitchFamily="2" charset="-122"/>
                <a:ea typeface="宋体" panose="02010600030101010101" pitchFamily="2" charset="-122"/>
              </a:rPr>
              <a:t>.</a:t>
            </a:r>
          </a:p>
          <a:p>
            <a:r>
              <a:rPr lang="en-US" altLang="zh-CN" sz="2000" dirty="0" smtClean="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３</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质朴</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质朴</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就是不用夸饰性语言</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杜绝虚妄不实之词</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保持写作的严肃性</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587529" y="863191"/>
            <a:ext cx="10910804" cy="5334000"/>
          </a:xfrm>
          <a:prstGeom prst="rect">
            <a:avLst/>
          </a:prstGeom>
          <a:noFill/>
        </p:spPr>
        <p:txBody>
          <a:bodyPr wrap="square" rtlCol="0">
            <a:spAutoFit/>
          </a:bodyPr>
          <a:lstStyle/>
          <a:p>
            <a:pPr algn="ctr"/>
            <a:r>
              <a:rPr lang="zh-CN" altLang="en-US" sz="3200" dirty="0">
                <a:latin typeface="宋体" panose="02010600030101010101" pitchFamily="2" charset="-122"/>
                <a:ea typeface="宋体" panose="02010600030101010101" pitchFamily="2" charset="-122"/>
              </a:rPr>
              <a:t>第二节　行政</a:t>
            </a:r>
            <a:r>
              <a:rPr lang="zh-CN" altLang="en-US" sz="3200" dirty="0" smtClean="0">
                <a:latin typeface="宋体" panose="02010600030101010101" pitchFamily="2" charset="-122"/>
                <a:ea typeface="宋体" panose="02010600030101010101" pitchFamily="2" charset="-122"/>
              </a:rPr>
              <a:t>公文</a:t>
            </a:r>
          </a:p>
          <a:p>
            <a:endParaRPr lang="zh-CN" altLang="en-US" sz="2400" dirty="0">
              <a:latin typeface="宋体" panose="02010600030101010101" pitchFamily="2" charset="-122"/>
              <a:ea typeface="宋体" panose="02010600030101010101" pitchFamily="2" charset="-122"/>
            </a:endParaRPr>
          </a:p>
          <a:p>
            <a:pPr algn="ctr"/>
            <a:r>
              <a:rPr lang="zh-CN" altLang="en-US" sz="2800" dirty="0"/>
              <a:t>一、 通知</a:t>
            </a:r>
          </a:p>
          <a:p>
            <a:r>
              <a:rPr lang="zh-CN" altLang="en-US" sz="2000" dirty="0" smtClean="0">
                <a:latin typeface="宋体" panose="02010600030101010101" pitchFamily="2" charset="-122"/>
                <a:ea typeface="宋体" panose="02010600030101010101" pitchFamily="2" charset="-122"/>
              </a:rPr>
              <a:t>     通知</a:t>
            </a:r>
            <a:r>
              <a:rPr lang="zh-CN" altLang="en-US" sz="2000" dirty="0">
                <a:latin typeface="宋体" panose="02010600030101010101" pitchFamily="2" charset="-122"/>
                <a:ea typeface="宋体" panose="02010600030101010101" pitchFamily="2" charset="-122"/>
              </a:rPr>
              <a:t>的概念和特点 通知适用于批转下级机关的公文</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转发上级机关和不相隶属机关的公文</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发布文件</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传 达要求下级机关办理和需要有关单位周知或者执行的事项</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任免人员等</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通知是各级党政 机关、人民团体、企事业单位在公务活动中最常用的一种公文</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使用范围相当广泛</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zh-CN" altLang="en-US" sz="2000" dirty="0" smtClean="0">
                <a:latin typeface="宋体" panose="02010600030101010101" pitchFamily="2" charset="-122"/>
                <a:ea typeface="宋体" panose="02010600030101010101" pitchFamily="2" charset="-122"/>
              </a:rPr>
              <a:t>通知</a:t>
            </a:r>
            <a:r>
              <a:rPr lang="zh-CN" altLang="en-US" sz="2000" dirty="0">
                <a:latin typeface="宋体" panose="02010600030101010101" pitchFamily="2" charset="-122"/>
                <a:ea typeface="宋体" panose="02010600030101010101" pitchFamily="2" charset="-122"/>
              </a:rPr>
              <a:t>具有三个特点</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en-US" altLang="zh-CN" sz="2000" dirty="0" smtClean="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１</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使用范围具有广泛性</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通知不受发文机关级别高低的限制</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对通知的行文路线限制 不严</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主要作上级机关对下级机关、组织对所属成员的下行文</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但平行机关之间、不相隶属的 机关之间</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有时也可使用通知知照有关事项</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通知写作灵活自由</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使用比较方便</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en-US" altLang="zh-CN" sz="2000" dirty="0" smtClean="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２</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文种功用多具有指导性</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上级机关和组织向下级机关、组织用通知行文</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都明显体 现出指导性</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特别是部署和布置工作、批转和转发文件等</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都需明确阐述处理某些问题的原 则和方法</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说明需要做什么、怎样做、达到什么要求等</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一部分通知对下级或有关人员有约 束力</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起指挥、指导作用</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另一部分通知则主要起知照作用</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en-US" altLang="zh-CN" sz="2000" dirty="0" smtClean="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３</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有明显的时效性</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通知事项一般是要求立即办理、执行或知晓的</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不容拖延</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有的 通知如会议通知</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只在指定的一段时间内有效</a:t>
            </a:r>
            <a:r>
              <a:rPr lang="en-US" altLang="zh-CN" sz="2000" dirty="0">
                <a:latin typeface="宋体" panose="02010600030101010101" pitchFamily="2" charset="-122"/>
                <a:ea typeface="宋体" panose="02010600030101010101" pitchFamily="2" charset="-122"/>
              </a:rPr>
              <a:t>. </a:t>
            </a:r>
            <a:endParaRPr lang="zh-CN" altLang="en-US" sz="2000" dirty="0">
              <a:latin typeface="宋体" panose="02010600030101010101" pitchFamily="2" charset="-122"/>
              <a:ea typeface="宋体" panose="02010600030101010101" pitchFamily="2" charset="-122"/>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286359" y="697423"/>
            <a:ext cx="9500461" cy="5693866"/>
          </a:xfrm>
          <a:prstGeom prst="rect">
            <a:avLst/>
          </a:prstGeom>
          <a:noFill/>
        </p:spPr>
        <p:txBody>
          <a:bodyPr wrap="square" rtlCol="0">
            <a:spAutoFit/>
          </a:bodyPr>
          <a:lstStyle/>
          <a:p>
            <a:r>
              <a:rPr lang="zh-CN" altLang="en-US" sz="2400" dirty="0">
                <a:latin typeface="宋体" panose="02010600030101010101" pitchFamily="2" charset="-122"/>
                <a:ea typeface="宋体" panose="02010600030101010101" pitchFamily="2" charset="-122"/>
              </a:rPr>
              <a:t>２． 通知的分类 </a:t>
            </a:r>
            <a:endParaRPr lang="en-US" altLang="zh-CN" sz="2400" dirty="0" smtClean="0">
              <a:latin typeface="宋体" panose="02010600030101010101" pitchFamily="2" charset="-122"/>
              <a:ea typeface="宋体" panose="02010600030101010101" pitchFamily="2" charset="-122"/>
            </a:endParaRPr>
          </a:p>
          <a:p>
            <a:r>
              <a:rPr lang="en-US" altLang="zh-CN" sz="2000" dirty="0" smtClean="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１</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发布性通知</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法规性文件经有关部门制定以后</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需要用通知的形式予以发布</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这类 通知的正文一般包括四个方面的内容</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一是文件的由来</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二是文件名称</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三是希望和要求</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四 是附件</a:t>
            </a:r>
            <a:r>
              <a:rPr lang="en-US" altLang="zh-CN" sz="2000" dirty="0" smtClean="0">
                <a:latin typeface="宋体" panose="02010600030101010101" pitchFamily="2" charset="-122"/>
                <a:ea typeface="宋体" panose="02010600030101010101" pitchFamily="2" charset="-122"/>
              </a:rPr>
              <a:t>.</a:t>
            </a:r>
          </a:p>
          <a:p>
            <a:r>
              <a:rPr lang="en-US" altLang="zh-CN" sz="2000" dirty="0" smtClean="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２</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指示性通知</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上级单位向下级单位对某一项工作的布置、要求、意见等往往用通知 的形式传达</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这种通知带有指令性</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必须有根据、有目的、有任务、有要求</a:t>
            </a:r>
            <a:r>
              <a:rPr lang="en-US" altLang="zh-CN" sz="2000" dirty="0" smtClean="0">
                <a:latin typeface="宋体" panose="02010600030101010101" pitchFamily="2" charset="-122"/>
                <a:ea typeface="宋体" panose="02010600030101010101" pitchFamily="2" charset="-122"/>
              </a:rPr>
              <a:t>.</a:t>
            </a:r>
          </a:p>
          <a:p>
            <a:r>
              <a:rPr lang="en-US" altLang="zh-CN" sz="2000" dirty="0" smtClean="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３</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传达性通知</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这种通知带有指示性、规定性</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多用于上下级之间</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职能部门与有关部 门之间</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对通知中的有关精神</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必须遵照办理、贯彻执行</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在写法上</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一般是先交代问题的 来龙去脉</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再讲有关指示、意见、规定等</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最后谈希望或要求</a:t>
            </a:r>
            <a:r>
              <a:rPr lang="en-US" altLang="zh-CN" sz="2000" dirty="0" smtClean="0">
                <a:latin typeface="宋体" panose="02010600030101010101" pitchFamily="2" charset="-122"/>
                <a:ea typeface="宋体" panose="02010600030101010101" pitchFamily="2" charset="-122"/>
              </a:rPr>
              <a:t>.</a:t>
            </a:r>
          </a:p>
          <a:p>
            <a:r>
              <a:rPr lang="en-US" altLang="zh-CN" sz="2000" dirty="0" smtClean="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４</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转发和批转性通知</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上级或同级的来文要传达到下属单位贯彻执行</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需要用通知的 形式</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这种通知叫转发性通知</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其写法一般有两种</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其一是照转照发</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其二是除转发文件</a:t>
            </a:r>
            <a:r>
              <a:rPr lang="zh-CN" altLang="en-US" sz="2000" dirty="0" smtClean="0">
                <a:latin typeface="宋体" panose="02010600030101010101" pitchFamily="2" charset="-122"/>
                <a:ea typeface="宋体" panose="02010600030101010101" pitchFamily="2" charset="-122"/>
              </a:rPr>
              <a:t>以外</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再根据本地区、本部门的具体情况</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提出一些具体要求和希望</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上级领导部门转发下属单位的来文</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如报告、请示、意见等所用的通知称为批转性通知</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有的照批照转</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有的加些指示性的意见</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en-US" altLang="zh-CN" sz="2000" dirty="0" smtClean="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５</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会议通知</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会议通知要求以极其简短的文字</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写明会议名称、目的、内容</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日期、时 间、地点、出席对象以及对出席者的要求等</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en-US" altLang="zh-CN" sz="2000" dirty="0" smtClean="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６</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任免通知</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即上级机关对于所任免的人员需要用通知行文任免和聘用</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有的行政 机关负责人的任免</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除向规定范围发通知外</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还要向社会公布</a:t>
            </a:r>
            <a:r>
              <a:rPr lang="en-US" altLang="zh-CN" sz="2000" dirty="0">
                <a:latin typeface="宋体" panose="02010600030101010101" pitchFamily="2" charset="-122"/>
                <a:ea typeface="宋体" panose="02010600030101010101" pitchFamily="2" charset="-122"/>
              </a:rPr>
              <a:t>. </a:t>
            </a:r>
            <a:endParaRPr lang="zh-CN" altLang="en-US" sz="2000" dirty="0">
              <a:latin typeface="宋体" panose="02010600030101010101" pitchFamily="2" charset="-122"/>
              <a:ea typeface="宋体" panose="02010600030101010101" pitchFamily="2" charset="-122"/>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177871" y="1215008"/>
            <a:ext cx="9283485" cy="2923877"/>
          </a:xfrm>
          <a:prstGeom prst="rect">
            <a:avLst/>
          </a:prstGeom>
          <a:noFill/>
        </p:spPr>
        <p:txBody>
          <a:bodyPr wrap="square" rtlCol="0">
            <a:spAutoFit/>
          </a:bodyPr>
          <a:lstStyle/>
          <a:p>
            <a:r>
              <a:rPr lang="zh-CN" altLang="en-US" sz="2400" dirty="0">
                <a:latin typeface="宋体" panose="02010600030101010101" pitchFamily="2" charset="-122"/>
                <a:ea typeface="宋体" panose="02010600030101010101" pitchFamily="2" charset="-122"/>
              </a:rPr>
              <a:t>３． 通知的书写</a:t>
            </a:r>
            <a:r>
              <a:rPr lang="zh-CN" altLang="en-US" sz="2400" dirty="0" smtClean="0">
                <a:latin typeface="宋体" panose="02010600030101010101" pitchFamily="2" charset="-122"/>
                <a:ea typeface="宋体" panose="02010600030101010101" pitchFamily="2" charset="-122"/>
              </a:rPr>
              <a:t>格式</a:t>
            </a:r>
            <a:endParaRPr lang="en-US" altLang="zh-CN" sz="2400" dirty="0" smtClean="0">
              <a:latin typeface="宋体" panose="02010600030101010101" pitchFamily="2" charset="-122"/>
              <a:ea typeface="宋体" panose="02010600030101010101" pitchFamily="2" charset="-122"/>
            </a:endParaRPr>
          </a:p>
          <a:p>
            <a:r>
              <a:rPr lang="zh-CN" altLang="en-US" dirty="0" smtClean="0"/>
              <a:t> </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１</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格式主要由标题、开头语、主体、结束语和落款构成</a:t>
            </a:r>
            <a:r>
              <a:rPr lang="en-US" altLang="zh-CN" sz="2000" dirty="0" smtClean="0">
                <a:latin typeface="宋体" panose="02010600030101010101" pitchFamily="2" charset="-122"/>
                <a:ea typeface="宋体" panose="02010600030101010101" pitchFamily="2" charset="-122"/>
              </a:rPr>
              <a:t>.</a:t>
            </a:r>
          </a:p>
          <a:p>
            <a:r>
              <a:rPr lang="en-US" altLang="zh-CN" sz="2000" dirty="0" smtClean="0">
                <a:latin typeface="宋体" panose="02010600030101010101" pitchFamily="2" charset="-122"/>
                <a:ea typeface="宋体" panose="02010600030101010101" pitchFamily="2" charset="-122"/>
              </a:rPr>
              <a:t> </a:t>
            </a:r>
            <a:r>
              <a:rPr lang="en-US" altLang="zh-CN" sz="2000" dirty="0">
                <a:latin typeface="宋体" panose="02010600030101010101" pitchFamily="2" charset="-122"/>
                <a:ea typeface="宋体" panose="02010600030101010101" pitchFamily="2" charset="-122"/>
              </a:rPr>
              <a:t>①</a:t>
            </a:r>
            <a:r>
              <a:rPr lang="zh-CN" altLang="en-US" sz="2000" dirty="0">
                <a:latin typeface="宋体" panose="02010600030101010101" pitchFamily="2" charset="-122"/>
                <a:ea typeface="宋体" panose="02010600030101010101" pitchFamily="2" charset="-122"/>
              </a:rPr>
              <a:t>标题</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除极简单的事只写“</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通知”外</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如会议通知、停电通知等</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一般都应在通知 前加上发文机关和事由</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便于受通知的对象尽快了解通知的主要内容</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有的还要加“紧急” “重要”“补充”等字样</a:t>
            </a:r>
            <a:r>
              <a:rPr lang="en-US" altLang="zh-CN" sz="2000" dirty="0" smtClean="0">
                <a:latin typeface="宋体" panose="02010600030101010101" pitchFamily="2" charset="-122"/>
                <a:ea typeface="宋体" panose="02010600030101010101" pitchFamily="2" charset="-122"/>
              </a:rPr>
              <a:t>.</a:t>
            </a:r>
          </a:p>
          <a:p>
            <a:r>
              <a:rPr lang="en-US" altLang="zh-CN" sz="2000" dirty="0" smtClean="0">
                <a:latin typeface="宋体" panose="02010600030101010101" pitchFamily="2" charset="-122"/>
                <a:ea typeface="宋体" panose="02010600030101010101" pitchFamily="2" charset="-122"/>
              </a:rPr>
              <a:t> </a:t>
            </a:r>
            <a:r>
              <a:rPr lang="en-US" altLang="zh-CN" sz="2000" dirty="0">
                <a:latin typeface="宋体" panose="02010600030101010101" pitchFamily="2" charset="-122"/>
                <a:ea typeface="宋体" panose="02010600030101010101" pitchFamily="2" charset="-122"/>
              </a:rPr>
              <a:t>②</a:t>
            </a:r>
            <a:r>
              <a:rPr lang="zh-CN" altLang="en-US" sz="2000" dirty="0">
                <a:latin typeface="宋体" panose="02010600030101010101" pitchFamily="2" charset="-122"/>
                <a:ea typeface="宋体" panose="02010600030101010101" pitchFamily="2" charset="-122"/>
              </a:rPr>
              <a:t>主送对象</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受通知的对象一般要写全</a:t>
            </a:r>
            <a:r>
              <a:rPr lang="en-US" altLang="zh-CN" sz="2000" dirty="0" smtClean="0">
                <a:latin typeface="宋体" panose="02010600030101010101" pitchFamily="2" charset="-122"/>
                <a:ea typeface="宋体" panose="02010600030101010101" pitchFamily="2" charset="-122"/>
              </a:rPr>
              <a:t>.</a:t>
            </a:r>
          </a:p>
          <a:p>
            <a:r>
              <a:rPr lang="en-US" altLang="zh-CN" sz="2000" dirty="0" smtClean="0">
                <a:latin typeface="宋体" panose="02010600030101010101" pitchFamily="2" charset="-122"/>
                <a:ea typeface="宋体" panose="02010600030101010101" pitchFamily="2" charset="-122"/>
              </a:rPr>
              <a:t> </a:t>
            </a:r>
            <a:r>
              <a:rPr lang="en-US" altLang="zh-CN" sz="2000" dirty="0">
                <a:latin typeface="宋体" panose="02010600030101010101" pitchFamily="2" charset="-122"/>
                <a:ea typeface="宋体" panose="02010600030101010101" pitchFamily="2" charset="-122"/>
              </a:rPr>
              <a:t>③</a:t>
            </a:r>
            <a:r>
              <a:rPr lang="zh-CN" altLang="en-US" sz="2000" dirty="0">
                <a:latin typeface="宋体" panose="02010600030101010101" pitchFamily="2" charset="-122"/>
                <a:ea typeface="宋体" panose="02010600030101010101" pitchFamily="2" charset="-122"/>
              </a:rPr>
              <a:t>正文</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要交代发文的原因、意图、目的</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通知的什么事情</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有哪些具体要求和意见</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受文 单位应如何办理</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正文大体可分为总分条文式、归纳式、篇段合一式</a:t>
            </a:r>
            <a:r>
              <a:rPr lang="en-US" altLang="zh-CN" sz="2000" dirty="0" smtClean="0">
                <a:latin typeface="宋体" panose="02010600030101010101" pitchFamily="2" charset="-122"/>
                <a:ea typeface="宋体" panose="02010600030101010101" pitchFamily="2" charset="-122"/>
              </a:rPr>
              <a:t>.</a:t>
            </a:r>
          </a:p>
          <a:p>
            <a:r>
              <a:rPr lang="en-US" altLang="zh-CN" sz="2000" dirty="0" smtClean="0">
                <a:latin typeface="宋体" panose="02010600030101010101" pitchFamily="2" charset="-122"/>
                <a:ea typeface="宋体" panose="02010600030101010101" pitchFamily="2" charset="-122"/>
              </a:rPr>
              <a:t> </a:t>
            </a:r>
            <a:r>
              <a:rPr lang="en-US" altLang="zh-CN" sz="2000" dirty="0">
                <a:latin typeface="宋体" panose="02010600030101010101" pitchFamily="2" charset="-122"/>
                <a:ea typeface="宋体" panose="02010600030101010101" pitchFamily="2" charset="-122"/>
              </a:rPr>
              <a:t>④</a:t>
            </a:r>
            <a:r>
              <a:rPr lang="zh-CN" altLang="en-US" sz="2000" dirty="0">
                <a:latin typeface="宋体" panose="02010600030101010101" pitchFamily="2" charset="-122"/>
                <a:ea typeface="宋体" panose="02010600030101010101" pitchFamily="2" charset="-122"/>
              </a:rPr>
              <a:t>落款</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正文右下方注明发文机关和成文日期</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379349" y="1208869"/>
            <a:ext cx="9267986" cy="4154984"/>
          </a:xfrm>
          <a:prstGeom prst="rect">
            <a:avLst/>
          </a:prstGeom>
          <a:noFill/>
        </p:spPr>
        <p:txBody>
          <a:bodyPr wrap="square" rtlCol="0">
            <a:spAutoFit/>
          </a:bodyPr>
          <a:lstStyle/>
          <a:p>
            <a:pPr lvl="0"/>
            <a:r>
              <a:rPr lang="en-US" altLang="zh-CN" sz="2400" dirty="0">
                <a:solidFill>
                  <a:prstClr val="black"/>
                </a:solidFill>
                <a:latin typeface="宋体" panose="02010600030101010101" pitchFamily="2" charset="-122"/>
                <a:ea typeface="宋体" panose="02010600030101010101" pitchFamily="2" charset="-122"/>
              </a:rPr>
              <a:t>( </a:t>
            </a:r>
            <a:r>
              <a:rPr lang="zh-CN" altLang="en-US" sz="2400" dirty="0">
                <a:solidFill>
                  <a:prstClr val="black"/>
                </a:solidFill>
                <a:latin typeface="宋体" panose="02010600030101010101" pitchFamily="2" charset="-122"/>
                <a:ea typeface="宋体" panose="02010600030101010101" pitchFamily="2" charset="-122"/>
              </a:rPr>
              <a:t>２</a:t>
            </a:r>
            <a:r>
              <a:rPr lang="en-US" altLang="zh-CN" sz="2400" dirty="0">
                <a:solidFill>
                  <a:prstClr val="black"/>
                </a:solidFill>
                <a:latin typeface="宋体" panose="02010600030101010101" pitchFamily="2" charset="-122"/>
                <a:ea typeface="宋体" panose="02010600030101010101" pitchFamily="2" charset="-122"/>
              </a:rPr>
              <a:t>)</a:t>
            </a:r>
            <a:r>
              <a:rPr lang="zh-CN" altLang="en-US" sz="2400" dirty="0">
                <a:solidFill>
                  <a:prstClr val="black"/>
                </a:solidFill>
                <a:latin typeface="宋体" panose="02010600030101010101" pitchFamily="2" charset="-122"/>
                <a:ea typeface="宋体" panose="02010600030101010101" pitchFamily="2" charset="-122"/>
              </a:rPr>
              <a:t>具体类别书写格式要求</a:t>
            </a:r>
            <a:r>
              <a:rPr lang="en-US" altLang="zh-CN" sz="2000" dirty="0">
                <a:solidFill>
                  <a:prstClr val="black"/>
                </a:solidFill>
                <a:latin typeface="宋体" panose="02010600030101010101" pitchFamily="2" charset="-122"/>
                <a:ea typeface="宋体" panose="02010600030101010101" pitchFamily="2" charset="-122"/>
              </a:rPr>
              <a:t>.</a:t>
            </a:r>
          </a:p>
          <a:p>
            <a:pPr lvl="0"/>
            <a:r>
              <a:rPr lang="en-US" altLang="zh-CN" sz="2000" dirty="0">
                <a:solidFill>
                  <a:prstClr val="black"/>
                </a:solidFill>
                <a:latin typeface="宋体" panose="02010600030101010101" pitchFamily="2" charset="-122"/>
                <a:ea typeface="宋体" panose="02010600030101010101" pitchFamily="2" charset="-122"/>
              </a:rPr>
              <a:t> ①</a:t>
            </a:r>
            <a:r>
              <a:rPr lang="zh-CN" altLang="en-US" sz="2000" dirty="0">
                <a:solidFill>
                  <a:prstClr val="black"/>
                </a:solidFill>
                <a:latin typeface="宋体" panose="02010600030101010101" pitchFamily="2" charset="-122"/>
                <a:ea typeface="宋体" panose="02010600030101010101" pitchFamily="2" charset="-122"/>
              </a:rPr>
              <a:t>工作通知写法</a:t>
            </a:r>
            <a:r>
              <a:rPr lang="en-US" altLang="zh-CN" sz="2000" dirty="0">
                <a:solidFill>
                  <a:prstClr val="black"/>
                </a:solidFill>
                <a:latin typeface="宋体" panose="02010600030101010101" pitchFamily="2" charset="-122"/>
                <a:ea typeface="宋体" panose="02010600030101010101" pitchFamily="2" charset="-122"/>
              </a:rPr>
              <a:t>:</a:t>
            </a:r>
            <a:r>
              <a:rPr lang="zh-CN" altLang="en-US" sz="2000" dirty="0">
                <a:solidFill>
                  <a:prstClr val="black"/>
                </a:solidFill>
                <a:latin typeface="宋体" panose="02010600030101010101" pitchFamily="2" charset="-122"/>
                <a:ea typeface="宋体" panose="02010600030101010101" pitchFamily="2" charset="-122"/>
              </a:rPr>
              <a:t>一般包括通知缘由、通知事项、通知要求</a:t>
            </a:r>
            <a:r>
              <a:rPr lang="en-US" altLang="zh-CN" sz="2000" dirty="0">
                <a:solidFill>
                  <a:prstClr val="black"/>
                </a:solidFill>
                <a:latin typeface="宋体" panose="02010600030101010101" pitchFamily="2" charset="-122"/>
                <a:ea typeface="宋体" panose="02010600030101010101" pitchFamily="2" charset="-122"/>
              </a:rPr>
              <a:t>,</a:t>
            </a:r>
            <a:r>
              <a:rPr lang="zh-CN" altLang="en-US" sz="2000" dirty="0">
                <a:solidFill>
                  <a:prstClr val="black"/>
                </a:solidFill>
                <a:latin typeface="宋体" panose="02010600030101010101" pitchFamily="2" charset="-122"/>
                <a:ea typeface="宋体" panose="02010600030101010101" pitchFamily="2" charset="-122"/>
              </a:rPr>
              <a:t>多数采用总分条文式结构</a:t>
            </a:r>
            <a:r>
              <a:rPr lang="en-US" altLang="zh-CN" sz="2000" dirty="0">
                <a:solidFill>
                  <a:prstClr val="black"/>
                </a:solidFill>
                <a:latin typeface="宋体" panose="02010600030101010101" pitchFamily="2" charset="-122"/>
                <a:ea typeface="宋体" panose="02010600030101010101" pitchFamily="2" charset="-122"/>
              </a:rPr>
              <a:t>. </a:t>
            </a:r>
            <a:r>
              <a:rPr lang="zh-CN" altLang="en-US" sz="2000" dirty="0">
                <a:solidFill>
                  <a:prstClr val="black"/>
                </a:solidFill>
                <a:latin typeface="宋体" panose="02010600030101010101" pitchFamily="2" charset="-122"/>
                <a:ea typeface="宋体" panose="02010600030101010101" pitchFamily="2" charset="-122"/>
              </a:rPr>
              <a:t>通知缘由写出发通知的背景、依据、目的等</a:t>
            </a:r>
            <a:r>
              <a:rPr lang="en-US" altLang="zh-CN" sz="2000" dirty="0">
                <a:solidFill>
                  <a:prstClr val="black"/>
                </a:solidFill>
                <a:latin typeface="宋体" panose="02010600030101010101" pitchFamily="2" charset="-122"/>
                <a:ea typeface="宋体" panose="02010600030101010101" pitchFamily="2" charset="-122"/>
              </a:rPr>
              <a:t>,</a:t>
            </a:r>
            <a:r>
              <a:rPr lang="zh-CN" altLang="en-US" sz="2000" dirty="0">
                <a:solidFill>
                  <a:prstClr val="black"/>
                </a:solidFill>
                <a:latin typeface="宋体" panose="02010600030101010101" pitchFamily="2" charset="-122"/>
                <a:ea typeface="宋体" panose="02010600030101010101" pitchFamily="2" charset="-122"/>
              </a:rPr>
              <a:t>是文章的主旨</a:t>
            </a:r>
            <a:r>
              <a:rPr lang="en-US" altLang="zh-CN" sz="2000" dirty="0">
                <a:solidFill>
                  <a:prstClr val="black"/>
                </a:solidFill>
                <a:latin typeface="宋体" panose="02010600030101010101" pitchFamily="2" charset="-122"/>
                <a:ea typeface="宋体" panose="02010600030101010101" pitchFamily="2" charset="-122"/>
              </a:rPr>
              <a:t>.</a:t>
            </a:r>
            <a:r>
              <a:rPr lang="zh-CN" altLang="en-US" sz="2000" dirty="0">
                <a:solidFill>
                  <a:prstClr val="black"/>
                </a:solidFill>
                <a:latin typeface="宋体" panose="02010600030101010101" pitchFamily="2" charset="-122"/>
                <a:ea typeface="宋体" panose="02010600030101010101" pitchFamily="2" charset="-122"/>
              </a:rPr>
              <a:t>通知事项是主要部分</a:t>
            </a:r>
            <a:r>
              <a:rPr lang="en-US" altLang="zh-CN" sz="2000" dirty="0">
                <a:solidFill>
                  <a:prstClr val="black"/>
                </a:solidFill>
                <a:latin typeface="宋体" panose="02010600030101010101" pitchFamily="2" charset="-122"/>
                <a:ea typeface="宋体" panose="02010600030101010101" pitchFamily="2" charset="-122"/>
              </a:rPr>
              <a:t>,</a:t>
            </a:r>
            <a:r>
              <a:rPr lang="zh-CN" altLang="en-US" sz="2000" dirty="0">
                <a:solidFill>
                  <a:prstClr val="black"/>
                </a:solidFill>
                <a:latin typeface="宋体" panose="02010600030101010101" pitchFamily="2" charset="-122"/>
                <a:ea typeface="宋体" panose="02010600030101010101" pitchFamily="2" charset="-122"/>
              </a:rPr>
              <a:t>要写明做 什么、怎么做</a:t>
            </a:r>
            <a:r>
              <a:rPr lang="en-US" altLang="zh-CN" sz="2000" dirty="0">
                <a:solidFill>
                  <a:prstClr val="black"/>
                </a:solidFill>
                <a:latin typeface="宋体" panose="02010600030101010101" pitchFamily="2" charset="-122"/>
                <a:ea typeface="宋体" panose="02010600030101010101" pitchFamily="2" charset="-122"/>
              </a:rPr>
              <a:t>,</a:t>
            </a:r>
            <a:r>
              <a:rPr lang="zh-CN" altLang="en-US" sz="2000" dirty="0">
                <a:solidFill>
                  <a:prstClr val="black"/>
                </a:solidFill>
                <a:latin typeface="宋体" panose="02010600030101010101" pitchFamily="2" charset="-122"/>
                <a:ea typeface="宋体" panose="02010600030101010101" pitchFamily="2" charset="-122"/>
              </a:rPr>
              <a:t>即工作任务、原则规定、执行要求、具体措施、注意事项等</a:t>
            </a:r>
            <a:r>
              <a:rPr lang="en-US" altLang="zh-CN" sz="2000" dirty="0">
                <a:solidFill>
                  <a:prstClr val="black"/>
                </a:solidFill>
                <a:latin typeface="宋体" panose="02010600030101010101" pitchFamily="2" charset="-122"/>
                <a:ea typeface="宋体" panose="02010600030101010101" pitchFamily="2" charset="-122"/>
              </a:rPr>
              <a:t>.</a:t>
            </a:r>
            <a:r>
              <a:rPr lang="zh-CN" altLang="en-US" sz="2000" dirty="0">
                <a:solidFill>
                  <a:prstClr val="black"/>
                </a:solidFill>
                <a:latin typeface="宋体" panose="02010600030101010101" pitchFamily="2" charset="-122"/>
                <a:ea typeface="宋体" panose="02010600030101010101" pitchFamily="2" charset="-122"/>
              </a:rPr>
              <a:t>通知要求是结束 语</a:t>
            </a:r>
            <a:r>
              <a:rPr lang="en-US" altLang="zh-CN" sz="2000" dirty="0">
                <a:solidFill>
                  <a:prstClr val="black"/>
                </a:solidFill>
                <a:latin typeface="宋体" panose="02010600030101010101" pitchFamily="2" charset="-122"/>
                <a:ea typeface="宋体" panose="02010600030101010101" pitchFamily="2" charset="-122"/>
              </a:rPr>
              <a:t>,</a:t>
            </a:r>
            <a:r>
              <a:rPr lang="zh-CN" altLang="en-US" sz="2000" dirty="0">
                <a:solidFill>
                  <a:prstClr val="black"/>
                </a:solidFill>
                <a:latin typeface="宋体" panose="02010600030101010101" pitchFamily="2" charset="-122"/>
                <a:ea typeface="宋体" panose="02010600030101010101" pitchFamily="2" charset="-122"/>
              </a:rPr>
              <a:t>一般以要求、希望结束</a:t>
            </a:r>
            <a:r>
              <a:rPr lang="en-US" altLang="zh-CN" sz="2000" dirty="0">
                <a:solidFill>
                  <a:prstClr val="black"/>
                </a:solidFill>
                <a:latin typeface="宋体" panose="02010600030101010101" pitchFamily="2" charset="-122"/>
                <a:ea typeface="宋体" panose="02010600030101010101" pitchFamily="2" charset="-122"/>
              </a:rPr>
              <a:t>. </a:t>
            </a:r>
          </a:p>
          <a:p>
            <a:pPr lvl="0"/>
            <a:r>
              <a:rPr lang="en-US" altLang="zh-CN" sz="2000" dirty="0">
                <a:solidFill>
                  <a:prstClr val="black"/>
                </a:solidFill>
                <a:latin typeface="宋体" panose="02010600030101010101" pitchFamily="2" charset="-122"/>
                <a:ea typeface="宋体" panose="02010600030101010101" pitchFamily="2" charset="-122"/>
              </a:rPr>
              <a:t>②</a:t>
            </a:r>
            <a:r>
              <a:rPr lang="zh-CN" altLang="en-US" sz="2000" dirty="0">
                <a:solidFill>
                  <a:prstClr val="black"/>
                </a:solidFill>
                <a:latin typeface="宋体" panose="02010600030101010101" pitchFamily="2" charset="-122"/>
                <a:ea typeface="宋体" panose="02010600030101010101" pitchFamily="2" charset="-122"/>
              </a:rPr>
              <a:t>会议通知的写法比较简单、灵活</a:t>
            </a:r>
            <a:r>
              <a:rPr lang="en-US" altLang="zh-CN" sz="2000" dirty="0">
                <a:solidFill>
                  <a:prstClr val="black"/>
                </a:solidFill>
                <a:latin typeface="宋体" panose="02010600030101010101" pitchFamily="2" charset="-122"/>
                <a:ea typeface="宋体" panose="02010600030101010101" pitchFamily="2" charset="-122"/>
              </a:rPr>
              <a:t>,</a:t>
            </a:r>
            <a:r>
              <a:rPr lang="zh-CN" altLang="en-US" sz="2000" dirty="0">
                <a:solidFill>
                  <a:prstClr val="black"/>
                </a:solidFill>
                <a:latin typeface="宋体" panose="02010600030101010101" pitchFamily="2" charset="-122"/>
                <a:ea typeface="宋体" panose="02010600030101010101" pitchFamily="2" charset="-122"/>
              </a:rPr>
              <a:t>写清开会的原因、目的、会议名称、主要议题、到会人 员、会议时间和地点、需要准备的材料等</a:t>
            </a:r>
            <a:r>
              <a:rPr lang="en-US" altLang="zh-CN" sz="2000" dirty="0">
                <a:solidFill>
                  <a:prstClr val="black"/>
                </a:solidFill>
                <a:latin typeface="宋体" panose="02010600030101010101" pitchFamily="2" charset="-122"/>
                <a:ea typeface="宋体" panose="02010600030101010101" pitchFamily="2" charset="-122"/>
              </a:rPr>
              <a:t>.</a:t>
            </a:r>
            <a:r>
              <a:rPr lang="zh-CN" altLang="en-US" sz="2000" dirty="0">
                <a:solidFill>
                  <a:prstClr val="black"/>
                </a:solidFill>
                <a:latin typeface="宋体" panose="02010600030101010101" pitchFamily="2" charset="-122"/>
                <a:ea typeface="宋体" panose="02010600030101010101" pitchFamily="2" charset="-122"/>
              </a:rPr>
              <a:t>机关内部小型会议通知在单位内张贴或广播</a:t>
            </a:r>
            <a:r>
              <a:rPr lang="en-US" altLang="zh-CN" sz="2000" dirty="0">
                <a:solidFill>
                  <a:prstClr val="black"/>
                </a:solidFill>
                <a:latin typeface="宋体" panose="02010600030101010101" pitchFamily="2" charset="-122"/>
                <a:ea typeface="宋体" panose="02010600030101010101" pitchFamily="2" charset="-122"/>
              </a:rPr>
              <a:t>,</a:t>
            </a:r>
            <a:r>
              <a:rPr lang="zh-CN" altLang="en-US" sz="2000" dirty="0">
                <a:solidFill>
                  <a:prstClr val="black"/>
                </a:solidFill>
                <a:latin typeface="宋体" panose="02010600030101010101" pitchFamily="2" charset="-122"/>
                <a:ea typeface="宋体" panose="02010600030101010101" pitchFamily="2" charset="-122"/>
              </a:rPr>
              <a:t>只 写清时间、地点、到会人员和议题就行了</a:t>
            </a:r>
            <a:r>
              <a:rPr lang="en-US" altLang="zh-CN" sz="2000" dirty="0">
                <a:solidFill>
                  <a:prstClr val="black"/>
                </a:solidFill>
                <a:latin typeface="宋体" panose="02010600030101010101" pitchFamily="2" charset="-122"/>
                <a:ea typeface="宋体" panose="02010600030101010101" pitchFamily="2" charset="-122"/>
              </a:rPr>
              <a:t>.</a:t>
            </a:r>
          </a:p>
          <a:p>
            <a:pPr lvl="0"/>
            <a:r>
              <a:rPr lang="en-US" altLang="zh-CN" sz="2000" dirty="0" smtClean="0">
                <a:solidFill>
                  <a:prstClr val="black"/>
                </a:solidFill>
                <a:latin typeface="宋体" panose="02010600030101010101" pitchFamily="2" charset="-122"/>
                <a:ea typeface="宋体" panose="02010600030101010101" pitchFamily="2" charset="-122"/>
              </a:rPr>
              <a:t>③</a:t>
            </a:r>
            <a:r>
              <a:rPr lang="zh-CN" altLang="en-US" sz="2000" dirty="0">
                <a:solidFill>
                  <a:prstClr val="black"/>
                </a:solidFill>
                <a:latin typeface="宋体" panose="02010600030101010101" pitchFamily="2" charset="-122"/>
                <a:ea typeface="宋体" panose="02010600030101010101" pitchFamily="2" charset="-122"/>
              </a:rPr>
              <a:t>批转、发布性通知是针对批转、转发的文件或发布的行政规章、管理规章而发的</a:t>
            </a:r>
            <a:r>
              <a:rPr lang="en-US" altLang="zh-CN" sz="2000" dirty="0">
                <a:solidFill>
                  <a:prstClr val="black"/>
                </a:solidFill>
                <a:latin typeface="宋体" panose="02010600030101010101" pitchFamily="2" charset="-122"/>
                <a:ea typeface="宋体" panose="02010600030101010101" pitchFamily="2" charset="-122"/>
              </a:rPr>
              <a:t>,</a:t>
            </a:r>
            <a:r>
              <a:rPr lang="zh-CN" altLang="en-US" sz="2000" dirty="0">
                <a:solidFill>
                  <a:prstClr val="black"/>
                </a:solidFill>
                <a:latin typeface="宋体" panose="02010600030101010101" pitchFamily="2" charset="-122"/>
                <a:ea typeface="宋体" panose="02010600030101010101" pitchFamily="2" charset="-122"/>
              </a:rPr>
              <a:t>通知 是正件</a:t>
            </a:r>
            <a:r>
              <a:rPr lang="en-US" altLang="zh-CN" sz="2000" dirty="0">
                <a:solidFill>
                  <a:prstClr val="black"/>
                </a:solidFill>
                <a:latin typeface="宋体" panose="02010600030101010101" pitchFamily="2" charset="-122"/>
                <a:ea typeface="宋体" panose="02010600030101010101" pitchFamily="2" charset="-122"/>
              </a:rPr>
              <a:t>,</a:t>
            </a:r>
            <a:r>
              <a:rPr lang="zh-CN" altLang="en-US" sz="2000" dirty="0">
                <a:solidFill>
                  <a:prstClr val="black"/>
                </a:solidFill>
                <a:latin typeface="宋体" panose="02010600030101010101" pitchFamily="2" charset="-122"/>
                <a:ea typeface="宋体" panose="02010600030101010101" pitchFamily="2" charset="-122"/>
              </a:rPr>
              <a:t>原文件成了附件</a:t>
            </a:r>
            <a:r>
              <a:rPr lang="en-US" altLang="zh-CN" sz="2000" dirty="0">
                <a:solidFill>
                  <a:prstClr val="black"/>
                </a:solidFill>
                <a:latin typeface="宋体" panose="02010600030101010101" pitchFamily="2" charset="-122"/>
                <a:ea typeface="宋体" panose="02010600030101010101" pitchFamily="2" charset="-122"/>
              </a:rPr>
              <a:t>. </a:t>
            </a:r>
          </a:p>
          <a:p>
            <a:pPr lvl="0"/>
            <a:r>
              <a:rPr lang="en-US" altLang="zh-CN" sz="2000" dirty="0">
                <a:solidFill>
                  <a:prstClr val="black"/>
                </a:solidFill>
                <a:latin typeface="宋体" panose="02010600030101010101" pitchFamily="2" charset="-122"/>
                <a:ea typeface="宋体" panose="02010600030101010101" pitchFamily="2" charset="-122"/>
              </a:rPr>
              <a:t>④</a:t>
            </a:r>
            <a:r>
              <a:rPr lang="zh-CN" altLang="en-US" sz="2000" dirty="0">
                <a:solidFill>
                  <a:prstClr val="black"/>
                </a:solidFill>
                <a:latin typeface="宋体" panose="02010600030101010101" pitchFamily="2" charset="-122"/>
                <a:ea typeface="宋体" panose="02010600030101010101" pitchFamily="2" charset="-122"/>
              </a:rPr>
              <a:t>任免通知写法极为规范单一</a:t>
            </a:r>
            <a:r>
              <a:rPr lang="en-US" altLang="zh-CN" sz="2000" dirty="0">
                <a:solidFill>
                  <a:prstClr val="black"/>
                </a:solidFill>
                <a:latin typeface="宋体" panose="02010600030101010101" pitchFamily="2" charset="-122"/>
                <a:ea typeface="宋体" panose="02010600030101010101" pitchFamily="2" charset="-122"/>
              </a:rPr>
              <a:t>,</a:t>
            </a:r>
            <a:r>
              <a:rPr lang="zh-CN" altLang="en-US" sz="2000" dirty="0">
                <a:solidFill>
                  <a:prstClr val="black"/>
                </a:solidFill>
                <a:latin typeface="宋体" panose="02010600030101010101" pitchFamily="2" charset="-122"/>
                <a:ea typeface="宋体" panose="02010600030101010101" pitchFamily="2" charset="-122"/>
              </a:rPr>
              <a:t>只需简明扼要写清任命或免职的根据和内容</a:t>
            </a:r>
            <a:r>
              <a:rPr lang="en-US" altLang="zh-CN" sz="2000" dirty="0">
                <a:solidFill>
                  <a:prstClr val="black"/>
                </a:solidFill>
                <a:latin typeface="宋体" panose="02010600030101010101" pitchFamily="2" charset="-122"/>
                <a:ea typeface="宋体" panose="02010600030101010101" pitchFamily="2" charset="-122"/>
              </a:rPr>
              <a:t>,</a:t>
            </a:r>
            <a:r>
              <a:rPr lang="zh-CN" altLang="en-US" sz="2000" dirty="0">
                <a:solidFill>
                  <a:prstClr val="black"/>
                </a:solidFill>
                <a:latin typeface="宋体" panose="02010600030101010101" pitchFamily="2" charset="-122"/>
                <a:ea typeface="宋体" panose="02010600030101010101" pitchFamily="2" charset="-122"/>
              </a:rPr>
              <a:t>有的还写 清任期、聘期和待遇</a:t>
            </a:r>
            <a:r>
              <a:rPr lang="en-US" altLang="zh-CN" sz="2000" dirty="0">
                <a:solidFill>
                  <a:prstClr val="black"/>
                </a:solidFill>
                <a:latin typeface="宋体" panose="02010600030101010101" pitchFamily="2" charset="-122"/>
                <a:ea typeface="宋体" panose="02010600030101010101" pitchFamily="2" charset="-122"/>
              </a:rPr>
              <a:t>. </a:t>
            </a:r>
          </a:p>
          <a:p>
            <a:pPr lvl="0"/>
            <a:r>
              <a:rPr lang="en-US" altLang="zh-CN" sz="2000" dirty="0">
                <a:solidFill>
                  <a:prstClr val="black"/>
                </a:solidFill>
                <a:latin typeface="宋体" panose="02010600030101010101" pitchFamily="2" charset="-122"/>
                <a:ea typeface="宋体" panose="02010600030101010101" pitchFamily="2" charset="-122"/>
              </a:rPr>
              <a:t>⑤</a:t>
            </a:r>
            <a:r>
              <a:rPr lang="zh-CN" altLang="en-US" sz="2000" dirty="0">
                <a:solidFill>
                  <a:prstClr val="black"/>
                </a:solidFill>
                <a:latin typeface="宋体" panose="02010600030101010101" pitchFamily="2" charset="-122"/>
                <a:ea typeface="宋体" panose="02010600030101010101" pitchFamily="2" charset="-122"/>
              </a:rPr>
              <a:t>事项通知与通告、启事相似</a:t>
            </a:r>
            <a:r>
              <a:rPr lang="en-US" altLang="zh-CN" sz="2000" dirty="0">
                <a:solidFill>
                  <a:prstClr val="black"/>
                </a:solidFill>
                <a:latin typeface="宋体" panose="02010600030101010101" pitchFamily="2" charset="-122"/>
                <a:ea typeface="宋体" panose="02010600030101010101" pitchFamily="2" charset="-122"/>
              </a:rPr>
              <a:t>,</a:t>
            </a:r>
            <a:r>
              <a:rPr lang="zh-CN" altLang="en-US" sz="2000" dirty="0">
                <a:solidFill>
                  <a:prstClr val="black"/>
                </a:solidFill>
                <a:latin typeface="宋体" panose="02010600030101010101" pitchFamily="2" charset="-122"/>
                <a:ea typeface="宋体" panose="02010600030101010101" pitchFamily="2" charset="-122"/>
              </a:rPr>
              <a:t>但用法不同</a:t>
            </a:r>
            <a:r>
              <a:rPr lang="en-US" altLang="zh-CN" sz="2000" dirty="0">
                <a:solidFill>
                  <a:prstClr val="black"/>
                </a:solidFill>
                <a:latin typeface="宋体" panose="02010600030101010101" pitchFamily="2" charset="-122"/>
                <a:ea typeface="宋体" panose="02010600030101010101" pitchFamily="2" charset="-122"/>
              </a:rPr>
              <a:t>.</a:t>
            </a:r>
            <a:endParaRPr lang="zh-CN" altLang="en-US" sz="2000" dirty="0">
              <a:solidFill>
                <a:prstClr val="black"/>
              </a:solidFill>
              <a:latin typeface="宋体" panose="02010600030101010101" pitchFamily="2" charset="-122"/>
              <a:ea typeface="宋体" panose="02010600030101010101" pitchFamily="2" charset="-122"/>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813302" y="557939"/>
            <a:ext cx="1605280" cy="518160"/>
          </a:xfrm>
          <a:prstGeom prst="rect">
            <a:avLst/>
          </a:prstGeom>
          <a:noFill/>
        </p:spPr>
        <p:txBody>
          <a:bodyPr wrap="none" rtlCol="0">
            <a:spAutoFit/>
          </a:bodyPr>
          <a:lstStyle/>
          <a:p>
            <a:r>
              <a:rPr lang="zh-CN" altLang="en-US" sz="2800" dirty="0" smtClean="0"/>
              <a:t>例文借鉴</a:t>
            </a:r>
          </a:p>
        </p:txBody>
      </p:sp>
      <p:sp>
        <p:nvSpPr>
          <p:cNvPr id="3" name="文本框 2"/>
          <p:cNvSpPr txBox="1"/>
          <p:nvPr/>
        </p:nvSpPr>
        <p:spPr>
          <a:xfrm>
            <a:off x="914402" y="1394847"/>
            <a:ext cx="9670941" cy="4401205"/>
          </a:xfrm>
          <a:prstGeom prst="rect">
            <a:avLst/>
          </a:prstGeom>
          <a:noFill/>
        </p:spPr>
        <p:txBody>
          <a:bodyPr wrap="square" rtlCol="0">
            <a:spAutoFit/>
          </a:bodyPr>
          <a:lstStyle/>
          <a:p>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市粮食局关于加强防汛工作的紧急通知 </a:t>
            </a:r>
            <a:endParaRPr lang="en-US" altLang="zh-CN" sz="2000" dirty="0" smtClean="0">
              <a:latin typeface="宋体" panose="02010600030101010101" pitchFamily="2" charset="-122"/>
              <a:ea typeface="宋体" panose="02010600030101010101" pitchFamily="2" charset="-122"/>
            </a:endParaRPr>
          </a:p>
          <a:p>
            <a:r>
              <a:rPr lang="zh-CN" altLang="en-US" sz="2000" dirty="0" smtClean="0">
                <a:latin typeface="宋体" panose="02010600030101010101" pitchFamily="2" charset="-122"/>
                <a:ea typeface="宋体" panose="02010600030101010101" pitchFamily="2" charset="-122"/>
              </a:rPr>
              <a:t>    各</a:t>
            </a:r>
            <a:r>
              <a:rPr lang="zh-CN" altLang="en-US" sz="2000" dirty="0">
                <a:latin typeface="宋体" panose="02010600030101010101" pitchFamily="2" charset="-122"/>
                <a:ea typeface="宋体" panose="02010600030101010101" pitchFamily="2" charset="-122"/>
              </a:rPr>
              <a:t>区市粮食局、局直各单位</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zh-CN" altLang="en-US" sz="2000" dirty="0" smtClean="0">
                <a:latin typeface="宋体" panose="02010600030101010101" pitchFamily="2" charset="-122"/>
                <a:ea typeface="宋体" panose="02010600030101010101" pitchFamily="2" charset="-122"/>
              </a:rPr>
              <a:t>    据</a:t>
            </a:r>
            <a:r>
              <a:rPr lang="zh-CN" altLang="en-US" sz="2000" dirty="0">
                <a:latin typeface="宋体" panose="02010600030101010101" pitchFamily="2" charset="-122"/>
                <a:ea typeface="宋体" panose="02010600030101010101" pitchFamily="2" charset="-122"/>
              </a:rPr>
              <a:t>中央气象台和</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市气象台联合预报</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受南方热带低气压的影响</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预计 明、后两天</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市将有一个强降雨过程</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降雨量可达２００毫米以上</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并伴有８级 大风</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局部有冰雹</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按照市委、市政府有关通知精神</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为加强全市粮食系统防汛 工作</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现将有关事宜通知如下</a:t>
            </a:r>
            <a:r>
              <a:rPr lang="en-US" altLang="zh-CN" sz="2000" dirty="0" smtClean="0">
                <a:latin typeface="宋体" panose="02010600030101010101" pitchFamily="2" charset="-122"/>
                <a:ea typeface="宋体" panose="02010600030101010101" pitchFamily="2" charset="-122"/>
              </a:rPr>
              <a:t>:</a:t>
            </a:r>
          </a:p>
          <a:p>
            <a:r>
              <a:rPr lang="zh-CN" altLang="en-US" sz="2000" dirty="0" smtClean="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一、要高度重视</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一是领导要高度重视</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各处室负责人、各单位主要领导要充 分认识做好本次防汛工作的重要性</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加强对本次防汛工作的领导</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确保安全度汛</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二是要制定好防汛工作预案</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各单位要根据自身工作实际制定本单位加强防汛工 作预案</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落实工作措施</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做好防汛准备</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市粮食局的防汛工作预案由局办公室负责 制定</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三是要建立统一协调的领导机制</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建立起由市粮食局局长为组长</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各单位 负责人为副组长以及各有关人员参加的防汛工作领导小组</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名单附后</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领导小组 下设在市粮食局办公室</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由市粮食局办公室统一做好防汛期间的协调调度工作</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联 系人</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　联系电话</a:t>
            </a:r>
            <a:r>
              <a:rPr lang="en-US" altLang="zh-CN" sz="2000" dirty="0">
                <a:latin typeface="宋体" panose="02010600030101010101" pitchFamily="2" charset="-122"/>
                <a:ea typeface="宋体" panose="02010600030101010101" pitchFamily="2" charset="-122"/>
              </a:rPr>
              <a:t>:×××××××××).</a:t>
            </a:r>
            <a:endParaRPr lang="zh-CN" altLang="en-US" sz="2000" dirty="0">
              <a:latin typeface="宋体" panose="02010600030101010101" pitchFamily="2" charset="-122"/>
              <a:ea typeface="宋体" panose="02010600030101010101" pitchFamily="2" charset="-122"/>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177875" y="1177867"/>
            <a:ext cx="10399361" cy="4401205"/>
          </a:xfrm>
          <a:prstGeom prst="rect">
            <a:avLst/>
          </a:prstGeom>
          <a:noFill/>
        </p:spPr>
        <p:txBody>
          <a:bodyPr wrap="square" rtlCol="0">
            <a:spAutoFit/>
          </a:bodyPr>
          <a:lstStyle/>
          <a:p>
            <a:r>
              <a:rPr lang="zh-CN" altLang="en-US" sz="2000" dirty="0">
                <a:latin typeface="宋体" panose="02010600030101010101" pitchFamily="2" charset="-122"/>
                <a:ea typeface="宋体" panose="02010600030101010101" pitchFamily="2" charset="-122"/>
              </a:rPr>
              <a:t>二、要采取有力措施</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一是要认真做好隐患排查</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各单位要认真将本单位 防汛工作隐患排查一遍</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各仓储企业要彻底排查各个粮仓安全情况</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做好预防大 风和降雨的有关准备工作</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做到预防为主</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防患于未然</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二是要落实防汛工作相 关保障</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各单位都要成立防汛工作队伍</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确保防汛期间的通信畅通</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落实好防汛 车辆安排</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做好充足的防汛物资储备</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三是要做好应急抢险准备</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各单位要做 好出现险情后的应急抢险准备工作</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出现险情后立即组织抢险</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并迅速上报有关 情况</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确保将损失降到最低限度</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zh-CN" altLang="en-US" sz="2000" dirty="0" smtClean="0">
                <a:latin typeface="宋体" panose="02010600030101010101" pitchFamily="2" charset="-122"/>
                <a:ea typeface="宋体" panose="02010600030101010101" pitchFamily="2" charset="-122"/>
              </a:rPr>
              <a:t>三</a:t>
            </a:r>
            <a:r>
              <a:rPr lang="zh-CN" altLang="en-US" sz="2000" dirty="0">
                <a:latin typeface="宋体" panose="02010600030101010101" pitchFamily="2" charset="-122"/>
                <a:ea typeface="宋体" panose="02010600030101010101" pitchFamily="2" charset="-122"/>
              </a:rPr>
              <a:t>、要落实责任</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一是要建立防汛工作责任网络体系</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各单位务必于６月 ２３日１２时以前上报本单位防汛工作预案</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落实好责任人员</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建立防汛工作责任 网络体系</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二是各单位要层层传达防汛工作通知精神</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要通过各种形式</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将防 汛工作通知精神传达给每个干部职工</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加深大家对防汛工作重要性的认识</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将防 汛工作责任落实到人</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三是建立责任追究制度</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对在本次防汛工作中因个人问 题而造成人员伤亡和财产损失的</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要追究有关人员责任</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对于出现事故隐瞒不 报的个人和单位要按照有关规定追究责任</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zh-CN" altLang="en-US" sz="2000" dirty="0" smtClean="0">
                <a:latin typeface="宋体" panose="02010600030101010101" pitchFamily="2" charset="-122"/>
                <a:ea typeface="宋体" panose="02010600030101010101" pitchFamily="2" charset="-122"/>
              </a:rPr>
              <a:t>附</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市粮食局防汛工作领导小组名单 </a:t>
            </a:r>
            <a:endParaRPr lang="en-US" altLang="zh-CN" sz="2000" dirty="0" smtClean="0">
              <a:latin typeface="宋体" panose="02010600030101010101" pitchFamily="2" charset="-122"/>
              <a:ea typeface="宋体" panose="02010600030101010101" pitchFamily="2" charset="-122"/>
            </a:endParaRPr>
          </a:p>
          <a:p>
            <a:r>
              <a:rPr lang="zh-CN" altLang="en-US" sz="2000" dirty="0" smtClean="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市粮食局 二○一</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年六月二十二日</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914402" y="898901"/>
            <a:ext cx="10290872" cy="4462760"/>
          </a:xfrm>
          <a:prstGeom prst="rect">
            <a:avLst/>
          </a:prstGeom>
          <a:noFill/>
        </p:spPr>
        <p:txBody>
          <a:bodyPr wrap="square" rtlCol="0">
            <a:spAutoFit/>
          </a:bodyPr>
          <a:lstStyle/>
          <a:p>
            <a:pPr algn="ctr"/>
            <a:r>
              <a:rPr lang="zh-CN" altLang="en-US" sz="3200" dirty="0">
                <a:latin typeface="宋体" panose="02010600030101010101" pitchFamily="2" charset="-122"/>
                <a:ea typeface="宋体" panose="02010600030101010101" pitchFamily="2" charset="-122"/>
              </a:rPr>
              <a:t>二、 </a:t>
            </a:r>
            <a:r>
              <a:rPr lang="zh-CN" altLang="en-US" sz="3200" dirty="0" smtClean="0">
                <a:latin typeface="宋体" panose="02010600030101010101" pitchFamily="2" charset="-122"/>
                <a:ea typeface="宋体" panose="02010600030101010101" pitchFamily="2" charset="-122"/>
              </a:rPr>
              <a:t>通报</a:t>
            </a:r>
            <a:endParaRPr lang="en-US" altLang="zh-CN" sz="3200" dirty="0" smtClean="0">
              <a:latin typeface="宋体" panose="02010600030101010101" pitchFamily="2" charset="-122"/>
              <a:ea typeface="宋体" panose="02010600030101010101" pitchFamily="2" charset="-122"/>
            </a:endParaRPr>
          </a:p>
          <a:p>
            <a:pPr algn="ctr"/>
            <a:endParaRPr lang="zh-CN" altLang="en-US" sz="3200" dirty="0">
              <a:latin typeface="宋体" panose="02010600030101010101" pitchFamily="2" charset="-122"/>
              <a:ea typeface="宋体" panose="02010600030101010101" pitchFamily="2" charset="-122"/>
            </a:endParaRPr>
          </a:p>
          <a:p>
            <a:r>
              <a:rPr lang="zh-CN" altLang="en-US" sz="2000" dirty="0" smtClean="0">
                <a:latin typeface="宋体" panose="02010600030101010101" pitchFamily="2" charset="-122"/>
                <a:ea typeface="宋体" panose="02010600030101010101" pitchFamily="2" charset="-122"/>
              </a:rPr>
              <a:t>通报</a:t>
            </a:r>
            <a:r>
              <a:rPr lang="zh-CN" altLang="en-US" sz="2000" dirty="0">
                <a:latin typeface="宋体" panose="02010600030101010101" pitchFamily="2" charset="-122"/>
                <a:ea typeface="宋体" panose="02010600030101010101" pitchFamily="2" charset="-122"/>
              </a:rPr>
              <a:t>的概念和特点 通报是表彰先进、批评错误、传达重要精神或情况时使用的</a:t>
            </a:r>
            <a:r>
              <a:rPr lang="zh-CN" altLang="en-US" sz="2000" dirty="0" smtClean="0">
                <a:latin typeface="宋体" panose="02010600030101010101" pitchFamily="2" charset="-122"/>
                <a:ea typeface="宋体" panose="02010600030101010101" pitchFamily="2" charset="-122"/>
              </a:rPr>
              <a:t>公文</a:t>
            </a:r>
            <a:endParaRPr lang="en-US" altLang="zh-CN" sz="2000" dirty="0" smtClean="0">
              <a:latin typeface="宋体" panose="02010600030101010101" pitchFamily="2" charset="-122"/>
              <a:ea typeface="宋体" panose="02010600030101010101" pitchFamily="2" charset="-122"/>
            </a:endParaRPr>
          </a:p>
          <a:p>
            <a:endParaRPr lang="en-US" altLang="zh-CN" sz="2000" dirty="0">
              <a:latin typeface="宋体" panose="02010600030101010101" pitchFamily="2" charset="-122"/>
              <a:ea typeface="宋体" panose="02010600030101010101" pitchFamily="2" charset="-122"/>
            </a:endParaRPr>
          </a:p>
          <a:p>
            <a:r>
              <a:rPr lang="zh-CN" altLang="en-US" sz="2000" dirty="0" smtClean="0">
                <a:latin typeface="宋体" panose="02010600030101010101" pitchFamily="2" charset="-122"/>
                <a:ea typeface="宋体" panose="02010600030101010101" pitchFamily="2" charset="-122"/>
              </a:rPr>
              <a:t>通报</a:t>
            </a:r>
            <a:r>
              <a:rPr lang="zh-CN" altLang="en-US" sz="2000" dirty="0">
                <a:latin typeface="宋体" panose="02010600030101010101" pitchFamily="2" charset="-122"/>
                <a:ea typeface="宋体" panose="02010600030101010101" pitchFamily="2" charset="-122"/>
              </a:rPr>
              <a:t>的特征表现为四 点</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典型性、及时性、真实性和</a:t>
            </a:r>
            <a:r>
              <a:rPr lang="zh-CN" altLang="en-US" sz="2000" dirty="0" smtClean="0">
                <a:latin typeface="宋体" panose="02010600030101010101" pitchFamily="2" charset="-122"/>
                <a:ea typeface="宋体" panose="02010600030101010101" pitchFamily="2" charset="-122"/>
              </a:rPr>
              <a:t>政策性</a:t>
            </a:r>
            <a:endParaRPr lang="en-US" altLang="zh-CN" sz="2000" dirty="0">
              <a:latin typeface="宋体" panose="02010600030101010101" pitchFamily="2" charset="-122"/>
              <a:ea typeface="宋体" panose="02010600030101010101" pitchFamily="2" charset="-122"/>
            </a:endParaRPr>
          </a:p>
          <a:p>
            <a:r>
              <a:rPr lang="en-US" altLang="zh-CN" sz="2000" dirty="0" smtClean="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１</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典型性</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只有典型的经验或者教训才具备指导意义</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才能在一定时期具有指导</a:t>
            </a:r>
            <a:r>
              <a:rPr lang="zh-CN" altLang="en-US" sz="2000" dirty="0" smtClean="0">
                <a:latin typeface="宋体" panose="02010600030101010101" pitchFamily="2" charset="-122"/>
                <a:ea typeface="宋体" panose="02010600030101010101" pitchFamily="2" charset="-122"/>
              </a:rPr>
              <a:t>现实</a:t>
            </a:r>
            <a:r>
              <a:rPr lang="zh-CN" altLang="en-US" sz="2000" dirty="0">
                <a:latin typeface="宋体" panose="02010600030101010101" pitchFamily="2" charset="-122"/>
                <a:ea typeface="宋体" panose="02010600030101010101" pitchFamily="2" charset="-122"/>
              </a:rPr>
              <a:t>、推动工作、克服不足、纠正错误的作用</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en-US" altLang="zh-CN" sz="2000" dirty="0" smtClean="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２</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及时性</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通报具有指导现实的作用</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要求的时间性很强</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尤其是对具有借鉴作用</a:t>
            </a:r>
            <a:r>
              <a:rPr lang="zh-CN" altLang="en-US" sz="2000" dirty="0" smtClean="0">
                <a:latin typeface="宋体" panose="02010600030101010101" pitchFamily="2" charset="-122"/>
                <a:ea typeface="宋体" panose="02010600030101010101" pitchFamily="2" charset="-122"/>
              </a:rPr>
              <a:t>的典型</a:t>
            </a:r>
            <a:r>
              <a:rPr lang="zh-CN" altLang="en-US" sz="2000" dirty="0">
                <a:latin typeface="宋体" panose="02010600030101010101" pitchFamily="2" charset="-122"/>
                <a:ea typeface="宋体" panose="02010600030101010101" pitchFamily="2" charset="-122"/>
              </a:rPr>
              <a:t>事例</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发出越及时</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对现实工作的指导作用就越大</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en-US" altLang="zh-CN" sz="2000" dirty="0" smtClean="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３</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真实性</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通报中表扬或者批评的情况</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要求准确无误</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不允许有任何虚构成分</a:t>
            </a:r>
            <a:r>
              <a:rPr lang="en-US" altLang="zh-CN" sz="2000" dirty="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否则就</a:t>
            </a:r>
            <a:r>
              <a:rPr lang="zh-CN" altLang="en-US" sz="2000" dirty="0">
                <a:latin typeface="宋体" panose="02010600030101010101" pitchFamily="2" charset="-122"/>
                <a:ea typeface="宋体" panose="02010600030101010101" pitchFamily="2" charset="-122"/>
              </a:rPr>
              <a:t>会使发文单位丧失诚信</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影响工作的正常</a:t>
            </a:r>
            <a:r>
              <a:rPr lang="zh-CN" altLang="en-US" sz="2000" dirty="0" smtClean="0">
                <a:latin typeface="宋体" panose="02010600030101010101" pitchFamily="2" charset="-122"/>
                <a:ea typeface="宋体" panose="02010600030101010101" pitchFamily="2" charset="-122"/>
              </a:rPr>
              <a:t>展开</a:t>
            </a:r>
            <a:endParaRPr lang="en-US" altLang="zh-CN" sz="2000" dirty="0">
              <a:latin typeface="宋体" panose="02010600030101010101" pitchFamily="2" charset="-122"/>
              <a:ea typeface="宋体" panose="02010600030101010101" pitchFamily="2" charset="-122"/>
            </a:endParaRPr>
          </a:p>
          <a:p>
            <a:r>
              <a:rPr lang="en-US" altLang="zh-CN" sz="2000" dirty="0" smtClean="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４</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政策性</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不论是表扬还是批评</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发文者的观点应非常明确</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内容一定要符合党的</a:t>
            </a:r>
            <a:r>
              <a:rPr lang="zh-CN" altLang="en-US" sz="2000" dirty="0" smtClean="0">
                <a:latin typeface="宋体" panose="02010600030101010101" pitchFamily="2" charset="-122"/>
                <a:ea typeface="宋体" panose="02010600030101010101" pitchFamily="2" charset="-122"/>
              </a:rPr>
              <a:t>方针政策</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以发挥通报应有的克服不足、纠正过错的作用</a:t>
            </a:r>
            <a:r>
              <a:rPr lang="en-US" altLang="zh-CN" sz="2000" dirty="0">
                <a:latin typeface="宋体" panose="02010600030101010101" pitchFamily="2" charset="-122"/>
                <a:ea typeface="宋体" panose="02010600030101010101" pitchFamily="2" charset="-122"/>
              </a:rPr>
              <a:t>. </a:t>
            </a:r>
            <a:endParaRPr lang="zh-CN" altLang="en-US" sz="2000" dirty="0">
              <a:latin typeface="宋体" panose="02010600030101010101" pitchFamily="2" charset="-122"/>
              <a:ea typeface="宋体" panose="02010600030101010101" pitchFamily="2" charset="-122"/>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8"/>
          <p:cNvSpPr txBox="1"/>
          <p:nvPr/>
        </p:nvSpPr>
        <p:spPr>
          <a:xfrm>
            <a:off x="1100379" y="1766806"/>
            <a:ext cx="10275378" cy="3600986"/>
          </a:xfrm>
          <a:prstGeom prst="rect">
            <a:avLst/>
          </a:prstGeom>
          <a:noFill/>
        </p:spPr>
        <p:txBody>
          <a:bodyPr wrap="square" rtlCol="0">
            <a:spAutoFit/>
          </a:bodyPr>
          <a:lstStyle/>
          <a:p>
            <a:r>
              <a:rPr lang="zh-CN" altLang="en-US" sz="2400" dirty="0">
                <a:latin typeface="宋体" panose="02010600030101010101" pitchFamily="2" charset="-122"/>
                <a:ea typeface="宋体" panose="02010600030101010101" pitchFamily="2" charset="-122"/>
              </a:rPr>
              <a:t>２． 通报的</a:t>
            </a:r>
            <a:r>
              <a:rPr lang="zh-CN" altLang="en-US" sz="2400" dirty="0" smtClean="0">
                <a:latin typeface="宋体" panose="02010600030101010101" pitchFamily="2" charset="-122"/>
                <a:ea typeface="宋体" panose="02010600030101010101" pitchFamily="2" charset="-122"/>
              </a:rPr>
              <a:t>分类</a:t>
            </a:r>
            <a:endParaRPr lang="en-US" altLang="zh-CN" sz="2400" dirty="0" smtClean="0">
              <a:latin typeface="宋体" panose="02010600030101010101" pitchFamily="2" charset="-122"/>
              <a:ea typeface="宋体" panose="02010600030101010101" pitchFamily="2" charset="-122"/>
            </a:endParaRPr>
          </a:p>
          <a:p>
            <a:endParaRPr lang="en-US" altLang="zh-CN" sz="2400" dirty="0" smtClean="0">
              <a:latin typeface="宋体" panose="02010600030101010101" pitchFamily="2" charset="-122"/>
              <a:ea typeface="宋体" panose="02010600030101010101" pitchFamily="2" charset="-122"/>
            </a:endParaRPr>
          </a:p>
          <a:p>
            <a:r>
              <a:rPr lang="zh-CN" altLang="en-US" sz="2000" dirty="0" smtClean="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通常按内容性质把通报分为三类</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表彰性通报、批评性通报和情况通报</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en-US" altLang="zh-CN" sz="2000" dirty="0" smtClean="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１</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表彰性通报</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表彰性通报</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就是表彰先进个人或先进单位的通报</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这类通报</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着重 介绍个人或单位的先进事迹</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点明实质</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提出希望、要求</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然后发出学习的号召</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en-US" altLang="zh-CN" sz="2000" dirty="0" smtClean="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２</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批评性通报</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批评性通报</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就是批评典型人物或单位的错误行为、不良</a:t>
            </a:r>
            <a:r>
              <a:rPr lang="zh-CN" altLang="en-US" sz="2000" dirty="0" smtClean="0">
                <a:latin typeface="宋体" panose="02010600030101010101" pitchFamily="2" charset="-122"/>
                <a:ea typeface="宋体" panose="02010600030101010101" pitchFamily="2" charset="-122"/>
              </a:rPr>
              <a:t>倾向，丑恶</a:t>
            </a:r>
            <a:r>
              <a:rPr lang="zh-CN" altLang="en-US" sz="2000" dirty="0">
                <a:latin typeface="宋体" panose="02010600030101010101" pitchFamily="2" charset="-122"/>
                <a:ea typeface="宋体" panose="02010600030101010101" pitchFamily="2" charset="-122"/>
              </a:rPr>
              <a:t>现 象和违章事故等的通报</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这类通报</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通过摆情况</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找根源</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阐明处理决定</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使人从中吸取教 训</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以免重蹈覆辙</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这类通报应用面广</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数量大</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惩戒性突出</a:t>
            </a:r>
            <a:r>
              <a:rPr lang="en-US" altLang="zh-CN" sz="2000" dirty="0" smtClean="0">
                <a:latin typeface="宋体" panose="02010600030101010101" pitchFamily="2" charset="-122"/>
                <a:ea typeface="宋体" panose="02010600030101010101" pitchFamily="2" charset="-122"/>
              </a:rPr>
              <a:t>.</a:t>
            </a:r>
          </a:p>
          <a:p>
            <a:r>
              <a:rPr lang="en-US" altLang="zh-CN" sz="2000" dirty="0" smtClean="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３</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情况通报</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情况通报</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就是上级机关把现实社会生活中出现的重要情况告知所属单 位和群众</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让其了解全局</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与上级协调一致</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统一认识</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统一步调</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克服存在的问题</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开创新的 局面</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这类通报具有沟通和知照的双重作用</a:t>
            </a:r>
            <a:r>
              <a:rPr lang="en-US" altLang="zh-CN" sz="2000" dirty="0">
                <a:latin typeface="宋体" panose="02010600030101010101" pitchFamily="2" charset="-122"/>
                <a:ea typeface="宋体" panose="02010600030101010101" pitchFamily="2" charset="-122"/>
              </a:rPr>
              <a:t>. </a:t>
            </a:r>
            <a:endParaRPr lang="zh-CN" altLang="en-US" sz="2000" dirty="0">
              <a:latin typeface="宋体" panose="02010600030101010101" pitchFamily="2" charset="-122"/>
              <a:ea typeface="宋体" panose="02010600030101010101" pitchFamily="2" charset="-122"/>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4" name="图片 3"/>
          <p:cNvPicPr>
            <a:picLocks noChangeAspect="1"/>
          </p:cNvPicPr>
          <p:nvPr/>
        </p:nvPicPr>
        <p:blipFill>
          <a:blip r:embed="rId3"/>
          <a:stretch>
            <a:fillRect/>
          </a:stretch>
        </p:blipFill>
        <p:spPr>
          <a:xfrm>
            <a:off x="7710805" y="-181610"/>
            <a:ext cx="5977255" cy="5905500"/>
          </a:xfrm>
          <a:prstGeom prst="rect">
            <a:avLst/>
          </a:prstGeom>
          <a:noFill/>
          <a:ln w="9525">
            <a:noFill/>
          </a:ln>
        </p:spPr>
      </p:pic>
      <p:grpSp>
        <p:nvGrpSpPr>
          <p:cNvPr id="4" name="组合 3"/>
          <p:cNvGrpSpPr/>
          <p:nvPr/>
        </p:nvGrpSpPr>
        <p:grpSpPr>
          <a:xfrm>
            <a:off x="1429096" y="1998013"/>
            <a:ext cx="6434101" cy="3580299"/>
            <a:chOff x="514696" y="766621"/>
            <a:chExt cx="6434101" cy="3580299"/>
          </a:xfrm>
        </p:grpSpPr>
        <p:grpSp>
          <p:nvGrpSpPr>
            <p:cNvPr id="9" name="组合 8"/>
            <p:cNvGrpSpPr/>
            <p:nvPr/>
          </p:nvGrpSpPr>
          <p:grpSpPr>
            <a:xfrm>
              <a:off x="560589" y="1003096"/>
              <a:ext cx="6388208" cy="2315630"/>
              <a:chOff x="960526" y="866531"/>
              <a:chExt cx="5635474" cy="2315630"/>
            </a:xfrm>
          </p:grpSpPr>
          <p:grpSp>
            <p:nvGrpSpPr>
              <p:cNvPr id="10" name="组合 32"/>
              <p:cNvGrpSpPr/>
              <p:nvPr/>
            </p:nvGrpSpPr>
            <p:grpSpPr>
              <a:xfrm>
                <a:off x="960526" y="1443028"/>
                <a:ext cx="5608838" cy="769441"/>
                <a:chOff x="18976" y="-82136"/>
                <a:chExt cx="4481106" cy="649407"/>
              </a:xfrm>
            </p:grpSpPr>
            <p:sp>
              <p:nvSpPr>
                <p:cNvPr id="20" name="TextBox 2"/>
                <p:cNvSpPr txBox="1"/>
                <p:nvPr/>
              </p:nvSpPr>
              <p:spPr>
                <a:xfrm>
                  <a:off x="361358" y="-82136"/>
                  <a:ext cx="4138724" cy="649407"/>
                </a:xfrm>
                <a:prstGeom prst="rect">
                  <a:avLst/>
                </a:prstGeom>
                <a:noFill/>
                <a:ln w="9525">
                  <a:noFill/>
                </a:ln>
              </p:spPr>
              <p:txBody>
                <a:bodyPr wrap="square">
                  <a:spAutoFit/>
                </a:bodyPr>
                <a:lstStyle>
                  <a:lvl1pPr marL="228600" indent="-228600" algn="l" rtl="0" fontAlgn="base">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fontAlgn="base">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fontAlgn="base">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fontAlgn="base">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fontAlgn="base">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a:lnSpc>
                      <a:spcPct val="100000"/>
                    </a:lnSpc>
                    <a:spcBef>
                      <a:spcPct val="0"/>
                    </a:spcBef>
                    <a:buNone/>
                  </a:pPr>
                  <a:r>
                    <a:rPr kumimoji="0" lang="zh-CN" altLang="en-US" sz="4400" b="1" i="0" u="none" strike="noStrike" kern="1200" cap="none" spc="0" normalizeH="0" baseline="0" noProof="0" dirty="0" smtClean="0">
                      <a:ln>
                        <a:noFill/>
                      </a:ln>
                      <a:solidFill>
                        <a:srgbClr val="000000"/>
                      </a:solidFill>
                      <a:effectLst/>
                      <a:uLnTx/>
                      <a:uFillTx/>
                      <a:latin typeface="楷体" panose="02010609060101010101" pitchFamily="1" charset="-122"/>
                      <a:ea typeface="楷体" panose="02010609060101010101" pitchFamily="1" charset="-122"/>
                      <a:cs typeface="+mn-cs"/>
                    </a:rPr>
                    <a:t>  </a:t>
                  </a:r>
                  <a:r>
                    <a:rPr lang="zh-CN" altLang="en-US" sz="4400" b="1" dirty="0" smtClean="0">
                      <a:solidFill>
                        <a:srgbClr val="000000"/>
                      </a:solidFill>
                      <a:latin typeface="楷体" panose="02010609060101010101" pitchFamily="1" charset="-122"/>
                      <a:ea typeface="楷体" panose="02010609060101010101" pitchFamily="1" charset="-122"/>
                    </a:rPr>
                    <a:t>第二</a:t>
                  </a:r>
                  <a:r>
                    <a:rPr lang="zh-CN" altLang="en-US" sz="4400" b="1" dirty="0">
                      <a:solidFill>
                        <a:srgbClr val="000000"/>
                      </a:solidFill>
                      <a:latin typeface="楷体" panose="02010609060101010101" pitchFamily="1" charset="-122"/>
                      <a:ea typeface="楷体" panose="02010609060101010101" pitchFamily="1" charset="-122"/>
                    </a:rPr>
                    <a:t>节　行政公文</a:t>
                  </a:r>
                  <a:endParaRPr kumimoji="0" lang="zh-CN" altLang="en-US" sz="2800" b="1" i="0" u="none" strike="noStrike" kern="1200" cap="none" spc="0" normalizeH="0" baseline="0" noProof="0" dirty="0">
                    <a:ln>
                      <a:noFill/>
                    </a:ln>
                    <a:solidFill>
                      <a:srgbClr val="000000"/>
                    </a:solidFill>
                    <a:effectLst/>
                    <a:uLnTx/>
                    <a:uFillTx/>
                    <a:latin typeface="楷体" panose="02010609060101010101" pitchFamily="1" charset="-122"/>
                    <a:ea typeface="楷体" panose="02010609060101010101" pitchFamily="1" charset="-122"/>
                    <a:cs typeface="+mn-cs"/>
                  </a:endParaRPr>
                </a:p>
              </p:txBody>
            </p:sp>
            <p:pic>
              <p:nvPicPr>
                <p:cNvPr id="21" name="图片 35"/>
                <p:cNvPicPr>
                  <a:picLocks noChangeAspect="1"/>
                </p:cNvPicPr>
                <p:nvPr/>
              </p:nvPicPr>
              <p:blipFill>
                <a:blip r:embed="rId4"/>
                <a:stretch>
                  <a:fillRect/>
                </a:stretch>
              </p:blipFill>
              <p:spPr>
                <a:xfrm>
                  <a:off x="18976" y="111179"/>
                  <a:ext cx="662634" cy="342272"/>
                </a:xfrm>
                <a:prstGeom prst="rect">
                  <a:avLst/>
                </a:prstGeom>
                <a:noFill/>
                <a:ln w="9525">
                  <a:noFill/>
                </a:ln>
              </p:spPr>
            </p:pic>
          </p:grpSp>
          <p:pic>
            <p:nvPicPr>
              <p:cNvPr id="19" name="图片 35"/>
              <p:cNvPicPr>
                <a:picLocks noChangeAspect="1"/>
              </p:cNvPicPr>
              <p:nvPr/>
            </p:nvPicPr>
            <p:blipFill>
              <a:blip r:embed="rId4"/>
              <a:stretch>
                <a:fillRect/>
              </a:stretch>
            </p:blipFill>
            <p:spPr>
              <a:xfrm>
                <a:off x="974376" y="866531"/>
                <a:ext cx="829395" cy="405536"/>
              </a:xfrm>
              <a:prstGeom prst="rect">
                <a:avLst/>
              </a:prstGeom>
              <a:noFill/>
              <a:ln w="9525">
                <a:noFill/>
              </a:ln>
            </p:spPr>
          </p:pic>
          <p:sp>
            <p:nvSpPr>
              <p:cNvPr id="16" name="TextBox 2"/>
              <p:cNvSpPr txBox="1"/>
              <p:nvPr/>
            </p:nvSpPr>
            <p:spPr>
              <a:xfrm>
                <a:off x="1789921" y="2383430"/>
                <a:ext cx="4671636" cy="646331"/>
              </a:xfrm>
              <a:prstGeom prst="rect">
                <a:avLst/>
              </a:prstGeom>
              <a:noFill/>
              <a:ln w="9525">
                <a:noFill/>
              </a:ln>
            </p:spPr>
            <p:txBody>
              <a:bodyPr wrap="square">
                <a:spAutoFit/>
              </a:bodyPr>
              <a:lstStyle>
                <a:lvl1pPr marL="228600" indent="-228600" algn="l" rtl="0" fontAlgn="base">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fontAlgn="base">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fontAlgn="base">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fontAlgn="base">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fontAlgn="base">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3600" b="0" i="0" u="none" strike="noStrike" kern="1200" cap="none" spc="0" normalizeH="0" baseline="0" noProof="0" dirty="0" smtClean="0">
                    <a:ln>
                      <a:noFill/>
                    </a:ln>
                    <a:solidFill>
                      <a:srgbClr val="000000"/>
                    </a:solidFill>
                    <a:effectLst/>
                    <a:uLnTx/>
                    <a:uFillTx/>
                    <a:latin typeface="楷体" panose="02010609060101010101" pitchFamily="1" charset="-122"/>
                    <a:ea typeface="楷体" panose="02010609060101010101" pitchFamily="1" charset="-122"/>
                    <a:cs typeface="+mn-cs"/>
                  </a:rPr>
                  <a:t> </a:t>
                </a:r>
                <a:r>
                  <a:rPr kumimoji="0" lang="zh-CN" altLang="en-US" sz="3600" b="0" i="0" u="none" strike="noStrike" kern="1200" cap="none" spc="0" normalizeH="0" baseline="0" noProof="0" dirty="0" smtClean="0">
                    <a:ln>
                      <a:noFill/>
                    </a:ln>
                    <a:solidFill>
                      <a:srgbClr val="000000"/>
                    </a:solidFill>
                    <a:effectLst/>
                    <a:uLnTx/>
                    <a:uFillTx/>
                    <a:latin typeface="楷体" panose="02010609060101010101" pitchFamily="1" charset="-122"/>
                    <a:ea typeface="楷体" panose="02010609060101010101" pitchFamily="1" charset="-122"/>
                    <a:cs typeface="+mn-cs"/>
                  </a:rPr>
                  <a:t> </a:t>
                </a:r>
                <a:endParaRPr kumimoji="0" lang="en-US" altLang="zh-CN" sz="3600" b="0" i="0" u="none" strike="noStrike" kern="1200" cap="none" spc="0" normalizeH="0" baseline="0" noProof="0" dirty="0">
                  <a:ln>
                    <a:noFill/>
                  </a:ln>
                  <a:solidFill>
                    <a:srgbClr val="000000"/>
                  </a:solidFill>
                  <a:effectLst/>
                  <a:uLnTx/>
                  <a:uFillTx/>
                  <a:latin typeface="楷体" panose="02010609060101010101" pitchFamily="1" charset="-122"/>
                  <a:ea typeface="楷体" panose="02010609060101010101" pitchFamily="1" charset="-122"/>
                  <a:cs typeface="+mn-cs"/>
                </a:endParaRPr>
              </a:p>
            </p:txBody>
          </p:sp>
          <p:sp>
            <p:nvSpPr>
              <p:cNvPr id="14" name="TextBox 2"/>
              <p:cNvSpPr txBox="1"/>
              <p:nvPr/>
            </p:nvSpPr>
            <p:spPr>
              <a:xfrm>
                <a:off x="1924364" y="2535830"/>
                <a:ext cx="4671636" cy="646331"/>
              </a:xfrm>
              <a:prstGeom prst="rect">
                <a:avLst/>
              </a:prstGeom>
              <a:noFill/>
              <a:ln w="9525">
                <a:noFill/>
              </a:ln>
            </p:spPr>
            <p:txBody>
              <a:bodyPr wrap="square">
                <a:spAutoFit/>
              </a:bodyPr>
              <a:lstStyle>
                <a:lvl1pPr marL="228600" indent="-228600" algn="l" rtl="0" fontAlgn="base">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fontAlgn="base">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fontAlgn="base">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fontAlgn="base">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fontAlgn="base">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3600" b="0" i="0" u="none" strike="noStrike" kern="1200" cap="none" spc="0" normalizeH="0" baseline="0" noProof="0" dirty="0" smtClean="0">
                    <a:ln>
                      <a:noFill/>
                    </a:ln>
                    <a:solidFill>
                      <a:srgbClr val="000000"/>
                    </a:solidFill>
                    <a:effectLst/>
                    <a:uLnTx/>
                    <a:uFillTx/>
                    <a:latin typeface="楷体" panose="02010609060101010101" pitchFamily="1" charset="-122"/>
                    <a:ea typeface="楷体" panose="02010609060101010101" pitchFamily="1" charset="-122"/>
                    <a:cs typeface="+mn-cs"/>
                  </a:rPr>
                  <a:t> </a:t>
                </a:r>
                <a:r>
                  <a:rPr kumimoji="0" lang="zh-CN" altLang="en-US" sz="3600" b="0" i="0" u="none" strike="noStrike" kern="1200" cap="none" spc="0" normalizeH="0" baseline="0" noProof="0" dirty="0" smtClean="0">
                    <a:ln>
                      <a:noFill/>
                    </a:ln>
                    <a:solidFill>
                      <a:srgbClr val="000000"/>
                    </a:solidFill>
                    <a:effectLst/>
                    <a:uLnTx/>
                    <a:uFillTx/>
                    <a:latin typeface="楷体" panose="02010609060101010101" pitchFamily="1" charset="-122"/>
                    <a:ea typeface="楷体" panose="02010609060101010101" pitchFamily="1" charset="-122"/>
                    <a:cs typeface="+mn-cs"/>
                  </a:rPr>
                  <a:t> </a:t>
                </a:r>
                <a:endParaRPr kumimoji="0" lang="en-US" altLang="zh-CN" sz="3600" b="0" i="0" u="none" strike="noStrike" kern="1200" cap="none" spc="0" normalizeH="0" baseline="0" noProof="0" dirty="0">
                  <a:ln>
                    <a:noFill/>
                  </a:ln>
                  <a:solidFill>
                    <a:srgbClr val="000000"/>
                  </a:solidFill>
                  <a:effectLst/>
                  <a:uLnTx/>
                  <a:uFillTx/>
                  <a:latin typeface="楷体" panose="02010609060101010101" pitchFamily="1" charset="-122"/>
                  <a:ea typeface="楷体" panose="02010609060101010101" pitchFamily="1" charset="-122"/>
                  <a:cs typeface="+mn-cs"/>
                </a:endParaRPr>
              </a:p>
            </p:txBody>
          </p:sp>
        </p:grpSp>
        <p:sp>
          <p:nvSpPr>
            <p:cNvPr id="3" name="矩形 2"/>
            <p:cNvSpPr/>
            <p:nvPr/>
          </p:nvSpPr>
          <p:spPr>
            <a:xfrm>
              <a:off x="1342529" y="766621"/>
              <a:ext cx="5561138" cy="769441"/>
            </a:xfrm>
            <a:prstGeom prst="rect">
              <a:avLst/>
            </a:prstGeom>
          </p:spPr>
          <p:txBody>
            <a:bodyPr wrap="none">
              <a:spAutoFit/>
            </a:bodyPr>
            <a:lstStyle/>
            <a:p>
              <a:pPr lvl="0"/>
              <a:r>
                <a:rPr kumimoji="0" lang="zh-CN" altLang="en-US" sz="1800" b="0" i="0" u="none" strike="noStrike" kern="1200" cap="none" spc="0" normalizeH="0" baseline="0" noProof="0" dirty="0">
                  <a:ln>
                    <a:noFill/>
                  </a:ln>
                  <a:solidFill>
                    <a:srgbClr val="000000"/>
                  </a:solidFill>
                  <a:effectLst/>
                  <a:uLnTx/>
                  <a:uFillTx/>
                  <a:latin typeface="Calibri" panose="020F0502020204030204"/>
                  <a:ea typeface="宋体" panose="02010600030101010101" pitchFamily="2" charset="-122"/>
                  <a:cs typeface="+mn-cs"/>
                </a:rPr>
                <a:t>　</a:t>
              </a:r>
              <a:r>
                <a:rPr kumimoji="0" lang="zh-CN" altLang="en-US" sz="1800" b="0" i="0" u="none" strike="noStrike" kern="1200" cap="none" spc="0" normalizeH="0" baseline="0" noProof="0" dirty="0" smtClean="0">
                  <a:ln>
                    <a:noFill/>
                  </a:ln>
                  <a:solidFill>
                    <a:srgbClr val="000000"/>
                  </a:solidFill>
                  <a:effectLst/>
                  <a:uLnTx/>
                  <a:uFillTx/>
                  <a:latin typeface="Calibri" panose="020F0502020204030204"/>
                  <a:ea typeface="宋体" panose="02010600030101010101" pitchFamily="2" charset="-122"/>
                  <a:cs typeface="+mn-cs"/>
                </a:rPr>
                <a:t> </a:t>
              </a:r>
              <a:r>
                <a:rPr lang="zh-CN" altLang="en-US" sz="4400" b="1" dirty="0" smtClean="0">
                  <a:solidFill>
                    <a:srgbClr val="000000"/>
                  </a:solidFill>
                  <a:latin typeface="楷体" panose="02010609060101010101" pitchFamily="1" charset="-122"/>
                  <a:ea typeface="楷体" panose="02010609060101010101" pitchFamily="1" charset="-122"/>
                </a:rPr>
                <a:t>第一</a:t>
              </a:r>
              <a:r>
                <a:rPr lang="zh-CN" altLang="en-US" sz="4400" b="1" dirty="0">
                  <a:solidFill>
                    <a:srgbClr val="000000"/>
                  </a:solidFill>
                  <a:latin typeface="楷体" panose="02010609060101010101" pitchFamily="1" charset="-122"/>
                  <a:ea typeface="楷体" panose="02010609060101010101" pitchFamily="1" charset="-122"/>
                </a:rPr>
                <a:t>节　应用文概述</a:t>
              </a:r>
              <a:endParaRPr kumimoji="0" lang="zh-CN" altLang="en-US" sz="4800" b="1" i="0" u="none" strike="noStrike" kern="1200" cap="none" spc="0" normalizeH="0" baseline="0" noProof="0" dirty="0">
                <a:ln>
                  <a:noFill/>
                </a:ln>
                <a:solidFill>
                  <a:srgbClr val="000000"/>
                </a:solidFill>
                <a:effectLst/>
                <a:uLnTx/>
                <a:uFillTx/>
                <a:latin typeface="楷体" panose="02010609060101010101" pitchFamily="1" charset="-122"/>
                <a:ea typeface="楷体" panose="02010609060101010101" pitchFamily="1" charset="-122"/>
                <a:cs typeface="+mn-cs"/>
              </a:endParaRPr>
            </a:p>
          </p:txBody>
        </p:sp>
        <p:sp>
          <p:nvSpPr>
            <p:cNvPr id="13" name="TextBox 2"/>
            <p:cNvSpPr txBox="1"/>
            <p:nvPr/>
          </p:nvSpPr>
          <p:spPr>
            <a:xfrm>
              <a:off x="1030678" y="2511107"/>
              <a:ext cx="5872226" cy="769441"/>
            </a:xfrm>
            <a:prstGeom prst="rect">
              <a:avLst/>
            </a:prstGeom>
            <a:noFill/>
            <a:ln w="9525">
              <a:noFill/>
            </a:ln>
          </p:spPr>
          <p:txBody>
            <a:bodyPr wrap="square">
              <a:spAutoFit/>
            </a:bodyPr>
            <a:lstStyle>
              <a:lvl1pPr marL="228600" indent="-228600" algn="l" rtl="0" fontAlgn="base">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fontAlgn="base">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fontAlgn="base">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fontAlgn="base">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fontAlgn="base">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a:lnSpc>
                  <a:spcPct val="100000"/>
                </a:lnSpc>
                <a:spcBef>
                  <a:spcPct val="0"/>
                </a:spcBef>
                <a:buNone/>
              </a:pPr>
              <a:r>
                <a:rPr kumimoji="0" lang="zh-CN" altLang="en-US" sz="4400" b="1" i="0" u="none" strike="noStrike" kern="1200" cap="none" spc="0" normalizeH="0" baseline="0" noProof="0" dirty="0" smtClean="0">
                  <a:ln>
                    <a:noFill/>
                  </a:ln>
                  <a:solidFill>
                    <a:srgbClr val="000000"/>
                  </a:solidFill>
                  <a:effectLst/>
                  <a:uLnTx/>
                  <a:uFillTx/>
                  <a:latin typeface="楷体" panose="02010609060101010101" pitchFamily="1" charset="-122"/>
                  <a:ea typeface="楷体" panose="02010609060101010101" pitchFamily="1" charset="-122"/>
                  <a:cs typeface="+mn-cs"/>
                </a:rPr>
                <a:t>  </a:t>
              </a:r>
              <a:r>
                <a:rPr lang="zh-CN" altLang="en-US" sz="4400" b="1" dirty="0" smtClean="0">
                  <a:solidFill>
                    <a:srgbClr val="000000"/>
                  </a:solidFill>
                  <a:latin typeface="楷体" panose="02010609060101010101" pitchFamily="1" charset="-122"/>
                  <a:ea typeface="楷体" panose="02010609060101010101" pitchFamily="1" charset="-122"/>
                </a:rPr>
                <a:t>第三</a:t>
              </a:r>
              <a:r>
                <a:rPr lang="zh-CN" altLang="en-US" sz="4400" b="1" dirty="0">
                  <a:solidFill>
                    <a:srgbClr val="000000"/>
                  </a:solidFill>
                  <a:latin typeface="楷体" panose="02010609060101010101" pitchFamily="1" charset="-122"/>
                  <a:ea typeface="楷体" panose="02010609060101010101" pitchFamily="1" charset="-122"/>
                </a:rPr>
                <a:t>节　事务公文 </a:t>
              </a:r>
              <a:endParaRPr kumimoji="0" lang="zh-CN" altLang="en-US" sz="2800" b="1" i="0" u="none" strike="noStrike" kern="1200" cap="none" spc="0" normalizeH="0" baseline="0" noProof="0" dirty="0">
                <a:ln>
                  <a:noFill/>
                </a:ln>
                <a:solidFill>
                  <a:srgbClr val="000000"/>
                </a:solidFill>
                <a:effectLst/>
                <a:uLnTx/>
                <a:uFillTx/>
                <a:latin typeface="楷体" panose="02010609060101010101" pitchFamily="1" charset="-122"/>
                <a:ea typeface="楷体" panose="02010609060101010101" pitchFamily="1" charset="-122"/>
                <a:cs typeface="+mn-cs"/>
              </a:endParaRPr>
            </a:p>
          </p:txBody>
        </p:sp>
        <p:sp>
          <p:nvSpPr>
            <p:cNvPr id="15" name="TextBox 2"/>
            <p:cNvSpPr txBox="1"/>
            <p:nvPr/>
          </p:nvSpPr>
          <p:spPr>
            <a:xfrm>
              <a:off x="1030678" y="3577479"/>
              <a:ext cx="5872226" cy="769441"/>
            </a:xfrm>
            <a:prstGeom prst="rect">
              <a:avLst/>
            </a:prstGeom>
            <a:noFill/>
            <a:ln w="9525">
              <a:noFill/>
            </a:ln>
          </p:spPr>
          <p:txBody>
            <a:bodyPr wrap="square">
              <a:spAutoFit/>
            </a:bodyPr>
            <a:lstStyle>
              <a:lvl1pPr marL="228600" indent="-228600" algn="l" rtl="0" fontAlgn="base">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fontAlgn="base">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fontAlgn="base">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fontAlgn="base">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fontAlgn="base">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a:lnSpc>
                  <a:spcPct val="100000"/>
                </a:lnSpc>
                <a:spcBef>
                  <a:spcPct val="0"/>
                </a:spcBef>
                <a:buNone/>
              </a:pPr>
              <a:r>
                <a:rPr kumimoji="0" lang="zh-CN" altLang="en-US" sz="4400" b="1" i="0" u="none" strike="noStrike" kern="1200" cap="none" spc="0" normalizeH="0" baseline="0" noProof="0" dirty="0" smtClean="0">
                  <a:ln>
                    <a:noFill/>
                  </a:ln>
                  <a:solidFill>
                    <a:srgbClr val="000000"/>
                  </a:solidFill>
                  <a:effectLst/>
                  <a:uLnTx/>
                  <a:uFillTx/>
                  <a:latin typeface="楷体" panose="02010609060101010101" pitchFamily="1" charset="-122"/>
                  <a:ea typeface="楷体" panose="02010609060101010101" pitchFamily="1" charset="-122"/>
                  <a:cs typeface="+mn-cs"/>
                </a:rPr>
                <a:t>  </a:t>
              </a:r>
              <a:r>
                <a:rPr lang="zh-CN" altLang="en-US" sz="4400" b="1" dirty="0" smtClean="0">
                  <a:solidFill>
                    <a:srgbClr val="000000"/>
                  </a:solidFill>
                  <a:latin typeface="楷体" panose="02010609060101010101" pitchFamily="1" charset="-122"/>
                  <a:ea typeface="楷体" panose="02010609060101010101" pitchFamily="1" charset="-122"/>
                </a:rPr>
                <a:t>第四</a:t>
              </a:r>
              <a:r>
                <a:rPr lang="zh-CN" altLang="en-US" sz="4400" b="1" dirty="0">
                  <a:solidFill>
                    <a:srgbClr val="000000"/>
                  </a:solidFill>
                  <a:latin typeface="楷体" panose="02010609060101010101" pitchFamily="1" charset="-122"/>
                  <a:ea typeface="楷体" panose="02010609060101010101" pitchFamily="1" charset="-122"/>
                </a:rPr>
                <a:t>节　礼仪文书 </a:t>
              </a:r>
              <a:endParaRPr kumimoji="0" lang="zh-CN" altLang="en-US" sz="2800" b="1" i="0" u="none" strike="noStrike" kern="1200" cap="none" spc="0" normalizeH="0" baseline="0" noProof="0" dirty="0">
                <a:ln>
                  <a:noFill/>
                </a:ln>
                <a:solidFill>
                  <a:srgbClr val="000000"/>
                </a:solidFill>
                <a:effectLst/>
                <a:uLnTx/>
                <a:uFillTx/>
                <a:latin typeface="楷体" panose="02010609060101010101" pitchFamily="1" charset="-122"/>
                <a:ea typeface="楷体" panose="02010609060101010101" pitchFamily="1" charset="-122"/>
                <a:cs typeface="+mn-cs"/>
              </a:endParaRPr>
            </a:p>
          </p:txBody>
        </p:sp>
        <p:pic>
          <p:nvPicPr>
            <p:cNvPr id="18" name="图片 35"/>
            <p:cNvPicPr>
              <a:picLocks noChangeAspect="1"/>
            </p:cNvPicPr>
            <p:nvPr/>
          </p:nvPicPr>
          <p:blipFill>
            <a:blip r:embed="rId4"/>
            <a:stretch>
              <a:fillRect/>
            </a:stretch>
          </p:blipFill>
          <p:spPr>
            <a:xfrm>
              <a:off x="514696" y="2705552"/>
              <a:ext cx="940178" cy="405536"/>
            </a:xfrm>
            <a:prstGeom prst="rect">
              <a:avLst/>
            </a:prstGeom>
            <a:noFill/>
            <a:ln w="9525">
              <a:noFill/>
            </a:ln>
          </p:spPr>
        </p:pic>
        <p:pic>
          <p:nvPicPr>
            <p:cNvPr id="22" name="图片 35"/>
            <p:cNvPicPr>
              <a:picLocks noChangeAspect="1"/>
            </p:cNvPicPr>
            <p:nvPr/>
          </p:nvPicPr>
          <p:blipFill>
            <a:blip r:embed="rId4"/>
            <a:stretch>
              <a:fillRect/>
            </a:stretch>
          </p:blipFill>
          <p:spPr>
            <a:xfrm>
              <a:off x="560589" y="3785517"/>
              <a:ext cx="940178" cy="405536"/>
            </a:xfrm>
            <a:prstGeom prst="rect">
              <a:avLst/>
            </a:prstGeom>
            <a:noFill/>
            <a:ln w="9525">
              <a:noFill/>
            </a:ln>
          </p:spPr>
        </p:pic>
      </p:grpSp>
      <p:sp>
        <p:nvSpPr>
          <p:cNvPr id="5" name="文本框 4"/>
          <p:cNvSpPr txBox="1"/>
          <p:nvPr/>
        </p:nvSpPr>
        <p:spPr>
          <a:xfrm>
            <a:off x="10397424" y="24015"/>
            <a:ext cx="1713230" cy="3261360"/>
          </a:xfrm>
          <a:prstGeom prst="rect">
            <a:avLst/>
          </a:prstGeom>
          <a:noFill/>
        </p:spPr>
        <p:txBody>
          <a:bodyPr wrap="none" rtlCol="0">
            <a:spAutoFit/>
          </a:bodyPr>
          <a:lstStyle/>
          <a:p>
            <a:r>
              <a:rPr lang="zh-CN" altLang="en-US" sz="8800" b="1" dirty="0">
                <a:solidFill>
                  <a:schemeClr val="bg1"/>
                </a:solidFill>
                <a:latin typeface="楷体" panose="02010609060101010101" pitchFamily="1" charset="-122"/>
                <a:ea typeface="楷体" panose="02010609060101010101" pitchFamily="1" charset="-122"/>
              </a:rPr>
              <a:t>六</a:t>
            </a:r>
          </a:p>
          <a:p>
            <a:r>
              <a:rPr lang="zh-CN" altLang="en-US" sz="6000" b="1" dirty="0">
                <a:solidFill>
                  <a:schemeClr val="bg1"/>
                </a:solidFill>
                <a:latin typeface="楷体" panose="02010609060101010101" pitchFamily="1" charset="-122"/>
                <a:ea typeface="楷体" panose="02010609060101010101" pitchFamily="1" charset="-122"/>
              </a:rPr>
              <a:t>应用</a:t>
            </a:r>
          </a:p>
          <a:p>
            <a:r>
              <a:rPr lang="zh-CN" altLang="en-US" sz="6000" b="1" dirty="0">
                <a:solidFill>
                  <a:schemeClr val="bg1"/>
                </a:solidFill>
                <a:latin typeface="楷体" panose="02010609060101010101" pitchFamily="1" charset="-122"/>
                <a:ea typeface="楷体" panose="02010609060101010101" pitchFamily="1" charset="-122"/>
              </a:rPr>
              <a:t>写作</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542442" y="1022889"/>
            <a:ext cx="11205274" cy="5047536"/>
          </a:xfrm>
          <a:prstGeom prst="rect">
            <a:avLst/>
          </a:prstGeom>
          <a:noFill/>
        </p:spPr>
        <p:txBody>
          <a:bodyPr wrap="square" rtlCol="0">
            <a:spAutoFit/>
          </a:bodyPr>
          <a:lstStyle/>
          <a:p>
            <a:r>
              <a:rPr lang="zh-CN" altLang="en-US" sz="2400" dirty="0" smtClean="0">
                <a:latin typeface="宋体" panose="02010600030101010101" pitchFamily="2" charset="-122"/>
                <a:ea typeface="宋体" panose="02010600030101010101" pitchFamily="2" charset="-122"/>
              </a:rPr>
              <a:t>３ </a:t>
            </a:r>
            <a:r>
              <a:rPr lang="zh-CN" altLang="en-US" sz="2400" dirty="0">
                <a:latin typeface="宋体" panose="02010600030101010101" pitchFamily="2" charset="-122"/>
                <a:ea typeface="宋体" panose="02010600030101010101" pitchFamily="2" charset="-122"/>
              </a:rPr>
              <a:t>通报的书写</a:t>
            </a:r>
            <a:r>
              <a:rPr lang="zh-CN" altLang="en-US" sz="2400" dirty="0" smtClean="0">
                <a:latin typeface="宋体" panose="02010600030101010101" pitchFamily="2" charset="-122"/>
                <a:ea typeface="宋体" panose="02010600030101010101" pitchFamily="2" charset="-122"/>
              </a:rPr>
              <a:t>格式</a:t>
            </a:r>
            <a:endParaRPr lang="en-US" altLang="zh-CN" sz="2400" dirty="0" smtClean="0">
              <a:latin typeface="宋体" panose="02010600030101010101" pitchFamily="2" charset="-122"/>
              <a:ea typeface="宋体" panose="02010600030101010101" pitchFamily="2" charset="-122"/>
            </a:endParaRPr>
          </a:p>
          <a:p>
            <a:endParaRPr lang="en-US" altLang="zh-CN" dirty="0"/>
          </a:p>
          <a:p>
            <a:r>
              <a:rPr lang="zh-CN" altLang="en-US" dirty="0" smtClean="0"/>
              <a:t> </a:t>
            </a:r>
            <a:r>
              <a:rPr lang="zh-CN" altLang="en-US" sz="2000" dirty="0">
                <a:latin typeface="宋体" panose="02010600030101010101" pitchFamily="2" charset="-122"/>
                <a:ea typeface="宋体" panose="02010600030101010101" pitchFamily="2" charset="-122"/>
              </a:rPr>
              <a:t>通告一般都由标题、主送机关、正文、签署和日期四部分组成</a:t>
            </a:r>
            <a:r>
              <a:rPr lang="en-US" altLang="zh-CN" sz="2000" dirty="0" smtClean="0">
                <a:latin typeface="宋体" panose="02010600030101010101" pitchFamily="2" charset="-122"/>
                <a:ea typeface="宋体" panose="02010600030101010101" pitchFamily="2" charset="-122"/>
              </a:rPr>
              <a:t>.</a:t>
            </a:r>
          </a:p>
          <a:p>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１</a:t>
            </a:r>
            <a:r>
              <a:rPr lang="en-US" altLang="zh-CN" sz="2000" dirty="0" smtClean="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标题</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写法大体有三种</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一种是由发文机关、事由和文种三要素完整地构成通告的 标题</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如</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市公安局关于查禁赌博的通告</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一种是只写发文机关和文种</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省略事由</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如 </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北京市税务局通告</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第三种是只写文种“通告”两字</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zh-CN" altLang="en-US" sz="2000" dirty="0" smtClean="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２</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主送机关</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一般通报都有主送机关</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只有少数普发性的通报不写主送机关</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zh-CN" altLang="en-US" sz="2000" dirty="0" smtClean="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３</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正文</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通告的正文主要是针对某些事项做出规定或限制</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成为告知对象的行为规 范</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要求遵循</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因此</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正文应由目的根据、规定事项和要求三部分内容组成</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结尾常用“特此 通告”“此告”等词语</a:t>
            </a:r>
            <a:r>
              <a:rPr lang="en-US" altLang="zh-CN" sz="2000" dirty="0" smtClean="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    撰写</a:t>
            </a:r>
            <a:r>
              <a:rPr lang="zh-CN" altLang="en-US" sz="2000" dirty="0">
                <a:latin typeface="宋体" panose="02010600030101010101" pitchFamily="2" charset="-122"/>
                <a:ea typeface="宋体" panose="02010600030101010101" pitchFamily="2" charset="-122"/>
              </a:rPr>
              <a:t>通告时一要注意一文一事</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中心明确</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因为通告常常具有法规性质</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要明确规定 “允许做什么和不允许做什么”</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有关人员不得随意违反</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因此</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通告撰写者一定要对所表 达内容十分清楚</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紧紧围绕中心写出通告事项</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以达到内容集中、简明易懂的要求</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使人民群 众有章可循</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有规可依</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二要注意语言表达准确、大众化、口语化</a:t>
            </a:r>
            <a:r>
              <a:rPr lang="en-US" altLang="zh-CN" sz="2000" dirty="0" smtClean="0">
                <a:latin typeface="宋体" panose="02010600030101010101" pitchFamily="2" charset="-122"/>
                <a:ea typeface="宋体" panose="02010600030101010101" pitchFamily="2" charset="-122"/>
              </a:rPr>
              <a:t>.</a:t>
            </a:r>
          </a:p>
          <a:p>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４</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签署和日期</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如果标题中有发文单位的</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那么在最后只写日期和加盖公章即可</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如 果标题中没有发文单位的</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在正文右下方一定要写发文单位和日期</a:t>
            </a:r>
            <a:r>
              <a:rPr lang="en-US" altLang="zh-CN" sz="2000" dirty="0">
                <a:latin typeface="宋体" panose="02010600030101010101" pitchFamily="2" charset="-122"/>
                <a:ea typeface="宋体" panose="02010600030101010101" pitchFamily="2" charset="-122"/>
              </a:rPr>
              <a:t>.</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766805" y="1425844"/>
            <a:ext cx="8896031" cy="3570208"/>
          </a:xfrm>
          <a:prstGeom prst="rect">
            <a:avLst/>
          </a:prstGeom>
          <a:noFill/>
        </p:spPr>
        <p:txBody>
          <a:bodyPr wrap="square" rtlCol="0">
            <a:spAutoFit/>
          </a:bodyPr>
          <a:lstStyle/>
          <a:p>
            <a:pPr algn="ctr"/>
            <a:r>
              <a:rPr lang="zh-CN" altLang="en-US" sz="2400" b="1" dirty="0" smtClean="0">
                <a:latin typeface="宋体" panose="02010600030101010101" pitchFamily="2" charset="-122"/>
                <a:ea typeface="宋体" panose="02010600030101010101" pitchFamily="2" charset="-122"/>
              </a:rPr>
              <a:t>关于电子政务大赛</a:t>
            </a:r>
            <a:r>
              <a:rPr lang="zh-CN" altLang="en-US" sz="2400" b="1" dirty="0">
                <a:latin typeface="宋体" panose="02010600030101010101" pitchFamily="2" charset="-122"/>
                <a:ea typeface="宋体" panose="02010600030101010101" pitchFamily="2" charset="-122"/>
              </a:rPr>
              <a:t>情况的通报 </a:t>
            </a:r>
            <a:endParaRPr lang="en-US" altLang="zh-CN" sz="2400" b="1" dirty="0" smtClean="0">
              <a:latin typeface="宋体" panose="02010600030101010101" pitchFamily="2" charset="-122"/>
              <a:ea typeface="宋体" panose="02010600030101010101" pitchFamily="2" charset="-122"/>
            </a:endParaRPr>
          </a:p>
          <a:p>
            <a:endParaRPr lang="en-US" altLang="zh-CN" dirty="0"/>
          </a:p>
          <a:p>
            <a:r>
              <a:rPr lang="zh-CN" altLang="en-US" sz="2000" dirty="0" smtClean="0">
                <a:latin typeface="宋体" panose="02010600030101010101" pitchFamily="2" charset="-122"/>
                <a:ea typeface="宋体" panose="02010600030101010101" pitchFamily="2" charset="-122"/>
              </a:rPr>
              <a:t>局</a:t>
            </a:r>
            <a:r>
              <a:rPr lang="zh-CN" altLang="en-US" sz="2000" dirty="0">
                <a:latin typeface="宋体" panose="02010600030101010101" pitchFamily="2" charset="-122"/>
                <a:ea typeface="宋体" panose="02010600030101010101" pitchFamily="2" charset="-122"/>
              </a:rPr>
              <a:t>直各单位、机关各处室</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zh-CN" altLang="en-US" sz="2000" dirty="0" smtClean="0">
                <a:latin typeface="宋体" panose="02010600030101010101" pitchFamily="2" charset="-122"/>
                <a:ea typeface="宋体" panose="02010600030101010101" pitchFamily="2" charset="-122"/>
              </a:rPr>
              <a:t>      根据</a:t>
            </a:r>
            <a:r>
              <a:rPr lang="zh-CN" altLang="en-US" sz="2000" dirty="0">
                <a:latin typeface="宋体" panose="02010600030101010101" pitchFamily="2" charset="-122"/>
                <a:ea typeface="宋体" panose="02010600030101010101" pitchFamily="2" charset="-122"/>
              </a:rPr>
              <a:t>市局</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关于举办电子政务大赛的通知</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要求</a:t>
            </a:r>
            <a:r>
              <a:rPr lang="en-US" altLang="zh-CN" sz="2000" dirty="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６月２２日</a:t>
            </a:r>
            <a:r>
              <a:rPr lang="zh-CN" altLang="en-US" sz="2000" dirty="0">
                <a:latin typeface="宋体" panose="02010600030101010101" pitchFamily="2" charset="-122"/>
                <a:ea typeface="宋体" panose="02010600030101010101" pitchFamily="2" charset="-122"/>
              </a:rPr>
              <a:t>在青岛粮食科学 研究所干部教育培训基地</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举行了由一、二、三库、军供站和机关工作人员参加的 电子政务大赛</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由于各单位领导重视</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组织规范严密</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圆满完成了大赛任务</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达 到了预期目的</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现将情况通报如下</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zh-CN" altLang="en-US" sz="2000" b="1" dirty="0" smtClean="0">
                <a:latin typeface="宋体" panose="02010600030101010101" pitchFamily="2" charset="-122"/>
                <a:ea typeface="宋体" panose="02010600030101010101" pitchFamily="2" charset="-122"/>
              </a:rPr>
              <a:t>一</a:t>
            </a:r>
            <a:r>
              <a:rPr lang="zh-CN" altLang="en-US" sz="2000" b="1" dirty="0">
                <a:latin typeface="宋体" panose="02010600030101010101" pitchFamily="2" charset="-122"/>
                <a:ea typeface="宋体" panose="02010600030101010101" pitchFamily="2" charset="-122"/>
              </a:rPr>
              <a:t>、基本情况 </a:t>
            </a:r>
            <a:endParaRPr lang="en-US" altLang="zh-CN" sz="2000" b="1" dirty="0" smtClean="0">
              <a:latin typeface="宋体" panose="02010600030101010101" pitchFamily="2" charset="-122"/>
              <a:ea typeface="宋体" panose="02010600030101010101" pitchFamily="2" charset="-122"/>
            </a:endParaRPr>
          </a:p>
          <a:p>
            <a:r>
              <a:rPr lang="zh-CN" altLang="en-US" sz="2000" dirty="0" smtClean="0">
                <a:latin typeface="宋体" panose="02010600030101010101" pitchFamily="2" charset="-122"/>
                <a:ea typeface="宋体" panose="02010600030101010101" pitchFamily="2" charset="-122"/>
              </a:rPr>
              <a:t>     本</a:t>
            </a:r>
            <a:r>
              <a:rPr lang="zh-CN" altLang="en-US" sz="2000" dirty="0">
                <a:latin typeface="宋体" panose="02010600030101010101" pitchFamily="2" charset="-122"/>
                <a:ea typeface="宋体" panose="02010600030101010101" pitchFamily="2" charset="-122"/>
              </a:rPr>
              <a:t>次大赛共有６６人参加</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其中局机关２６人</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一、二、三库各１２人</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军供站４ 人</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参赛人员围绕电子政务和公文写作等方面的内容</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用微机操作的方式进行 了考试</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平均成绩在８５分以上</a:t>
            </a:r>
            <a:r>
              <a:rPr lang="en-US" altLang="zh-CN" sz="2000" dirty="0">
                <a:latin typeface="宋体" panose="02010600030101010101" pitchFamily="2" charset="-122"/>
                <a:ea typeface="宋体" panose="02010600030101010101" pitchFamily="2" charset="-122"/>
              </a:rPr>
              <a:t>. </a:t>
            </a:r>
            <a:endParaRPr lang="zh-CN" altLang="en-US" dirty="0">
              <a:latin typeface="宋体" panose="02010600030101010101" pitchFamily="2" charset="-122"/>
              <a:ea typeface="宋体" panose="02010600030101010101" pitchFamily="2" charset="-122"/>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301857" y="960894"/>
            <a:ext cx="9717438" cy="4708981"/>
          </a:xfrm>
          <a:prstGeom prst="rect">
            <a:avLst/>
          </a:prstGeom>
          <a:noFill/>
        </p:spPr>
        <p:txBody>
          <a:bodyPr wrap="square" rtlCol="0">
            <a:spAutoFit/>
          </a:bodyPr>
          <a:lstStyle/>
          <a:p>
            <a:r>
              <a:rPr lang="zh-CN" altLang="en-US" sz="2000" b="1" dirty="0">
                <a:latin typeface="宋体" panose="02010600030101010101" pitchFamily="2" charset="-122"/>
                <a:ea typeface="宋体" panose="02010600030101010101" pitchFamily="2" charset="-122"/>
              </a:rPr>
              <a:t>二、主要特点 </a:t>
            </a:r>
            <a:endParaRPr lang="en-US" altLang="zh-CN" sz="2000" b="1" dirty="0" smtClean="0">
              <a:latin typeface="宋体" panose="02010600030101010101" pitchFamily="2" charset="-122"/>
              <a:ea typeface="宋体" panose="02010600030101010101" pitchFamily="2" charset="-122"/>
            </a:endParaRPr>
          </a:p>
          <a:p>
            <a:r>
              <a:rPr lang="zh-CN" altLang="en-US" sz="2000" dirty="0" smtClean="0">
                <a:latin typeface="宋体" panose="02010600030101010101" pitchFamily="2" charset="-122"/>
                <a:ea typeface="宋体" panose="02010600030101010101" pitchFamily="2" charset="-122"/>
              </a:rPr>
              <a:t>妥善</a:t>
            </a:r>
            <a:r>
              <a:rPr lang="zh-CN" altLang="en-US" sz="2000" dirty="0">
                <a:latin typeface="宋体" panose="02010600030101010101" pitchFamily="2" charset="-122"/>
                <a:ea typeface="宋体" panose="02010600030101010101" pitchFamily="2" charset="-122"/>
              </a:rPr>
              <a:t>安排</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积极参与</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各单位领导和机关各处室高度重视这次大赛活动</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克服半年工作忙、任务重等困难</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积极参加大赛活动</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除因公外出的人员外</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符合 条件的人员都报名参加了这次大赛</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zh-CN" altLang="en-US" sz="2000" dirty="0" smtClean="0">
                <a:latin typeface="宋体" panose="02010600030101010101" pitchFamily="2" charset="-122"/>
                <a:ea typeface="宋体" panose="02010600030101010101" pitchFamily="2" charset="-122"/>
              </a:rPr>
              <a:t>２</a:t>
            </a:r>
            <a:r>
              <a:rPr lang="zh-CN" altLang="en-US" sz="2000" dirty="0">
                <a:latin typeface="宋体" panose="02010600030101010101" pitchFamily="2" charset="-122"/>
                <a:ea typeface="宋体" panose="02010600030101010101" pitchFamily="2" charset="-122"/>
              </a:rPr>
              <a:t>． 准备工作充分</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措施有力</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实现了通过比赛促进学习的预期效果</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大赛 前</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市局政工处组织各单位符合条件人员进行了脱产培训</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系统学习了电子政务 和公文处理等方面的知识</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机关各处室主要利用业余时间以自学为主</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形成了人 人学技术、学业务的良好氛围</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对确有特殊情况不能参加大赛的人员</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经主要领 导批准后</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组织统一补考</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３． 领导重视</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组织严密</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为了保证大赛质量</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比出真本事、真水平</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聘请了专 家封闭出题</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设立了专门考场</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市局领导亲自到考场巡视检查</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确保了大赛落到 实处</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不</a:t>
            </a:r>
            <a:r>
              <a:rPr lang="zh-CN" altLang="en-US" sz="2000" dirty="0" smtClean="0">
                <a:latin typeface="宋体" panose="02010600030101010101" pitchFamily="2" charset="-122"/>
                <a:ea typeface="宋体" panose="02010600030101010101" pitchFamily="2" charset="-122"/>
              </a:rPr>
              <a:t>走过场</a:t>
            </a:r>
            <a:endParaRPr lang="en-US" altLang="zh-CN" sz="2000" dirty="0" smtClean="0">
              <a:latin typeface="宋体" panose="02010600030101010101" pitchFamily="2" charset="-122"/>
              <a:ea typeface="宋体" panose="02010600030101010101" pitchFamily="2" charset="-122"/>
            </a:endParaRPr>
          </a:p>
          <a:p>
            <a:r>
              <a:rPr lang="en-US" altLang="zh-CN" sz="2000" dirty="0" smtClean="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三、存在的主要问题 个别单位及处室对大赛认识不到位</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个别工作人员有重工作轻学习的现象</a:t>
            </a:r>
            <a:r>
              <a:rPr lang="en-US" altLang="zh-CN" sz="2000" dirty="0" smtClean="0">
                <a:latin typeface="宋体" panose="02010600030101010101" pitchFamily="2" charset="-122"/>
                <a:ea typeface="宋体" panose="02010600030101010101" pitchFamily="2" charset="-122"/>
              </a:rPr>
              <a:t>.</a:t>
            </a:r>
          </a:p>
          <a:p>
            <a:r>
              <a:rPr lang="zh-CN" altLang="en-US" sz="2000" dirty="0" smtClean="0">
                <a:latin typeface="宋体" panose="02010600030101010101" pitchFamily="2" charset="-122"/>
                <a:ea typeface="宋体" panose="02010600030101010101" pitchFamily="2" charset="-122"/>
              </a:rPr>
              <a:t>附件</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参加电子政务大赛成绩单 </a:t>
            </a:r>
            <a:endParaRPr lang="en-US" altLang="zh-CN" sz="2000" dirty="0" smtClean="0">
              <a:latin typeface="宋体" panose="02010600030101010101" pitchFamily="2" charset="-122"/>
              <a:ea typeface="宋体" panose="02010600030101010101" pitchFamily="2" charset="-122"/>
            </a:endParaRPr>
          </a:p>
          <a:p>
            <a:r>
              <a:rPr lang="zh-CN" altLang="en-US" sz="2000" dirty="0" smtClean="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市局政工处 </a:t>
            </a:r>
            <a:endParaRPr lang="en-US" altLang="zh-CN" sz="2000" dirty="0" smtClean="0">
              <a:latin typeface="宋体" panose="02010600030101010101" pitchFamily="2" charset="-122"/>
              <a:ea typeface="宋体" panose="02010600030101010101" pitchFamily="2" charset="-122"/>
            </a:endParaRPr>
          </a:p>
          <a:p>
            <a:r>
              <a:rPr lang="zh-CN" altLang="en-US" sz="2000" dirty="0" smtClean="0">
                <a:latin typeface="宋体" panose="02010600030101010101" pitchFamily="2" charset="-122"/>
                <a:ea typeface="宋体" panose="02010600030101010101" pitchFamily="2" charset="-122"/>
              </a:rPr>
              <a:t>                                                 二</a:t>
            </a:r>
            <a:r>
              <a:rPr lang="zh-CN" altLang="en-US" sz="2000" dirty="0">
                <a:latin typeface="宋体" panose="02010600030101010101" pitchFamily="2" charset="-122"/>
                <a:ea typeface="宋体" panose="02010600030101010101" pitchFamily="2" charset="-122"/>
              </a:rPr>
              <a:t>○一六年六月二十二日</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456840" y="1100380"/>
            <a:ext cx="9562455" cy="4278094"/>
          </a:xfrm>
          <a:prstGeom prst="rect">
            <a:avLst/>
          </a:prstGeom>
          <a:noFill/>
        </p:spPr>
        <p:txBody>
          <a:bodyPr wrap="square" rtlCol="0">
            <a:spAutoFit/>
          </a:bodyPr>
          <a:lstStyle/>
          <a:p>
            <a:pPr algn="ctr"/>
            <a:r>
              <a:rPr lang="zh-CN" altLang="en-US" sz="3200" dirty="0">
                <a:latin typeface="宋体" panose="02010600030101010101" pitchFamily="2" charset="-122"/>
                <a:ea typeface="宋体" panose="02010600030101010101" pitchFamily="2" charset="-122"/>
              </a:rPr>
              <a:t>三、 请示</a:t>
            </a:r>
          </a:p>
          <a:p>
            <a:r>
              <a:rPr lang="zh-CN" altLang="en-US" sz="2000" dirty="0" smtClean="0">
                <a:latin typeface="宋体" panose="02010600030101010101" pitchFamily="2" charset="-122"/>
                <a:ea typeface="宋体" panose="02010600030101010101" pitchFamily="2" charset="-122"/>
              </a:rPr>
              <a:t>请示</a:t>
            </a:r>
            <a:r>
              <a:rPr lang="zh-CN" altLang="en-US" sz="2000" dirty="0">
                <a:latin typeface="宋体" panose="02010600030101010101" pitchFamily="2" charset="-122"/>
                <a:ea typeface="宋体" panose="02010600030101010101" pitchFamily="2" charset="-122"/>
              </a:rPr>
              <a:t>的概念和特点 </a:t>
            </a:r>
            <a:endParaRPr lang="en-US" altLang="zh-CN" sz="2000" dirty="0" smtClean="0">
              <a:latin typeface="宋体" panose="02010600030101010101" pitchFamily="2" charset="-122"/>
              <a:ea typeface="宋体" panose="02010600030101010101" pitchFamily="2" charset="-122"/>
            </a:endParaRPr>
          </a:p>
          <a:p>
            <a:r>
              <a:rPr lang="zh-CN" altLang="en-US" sz="2000" dirty="0" smtClean="0">
                <a:latin typeface="宋体" panose="02010600030101010101" pitchFamily="2" charset="-122"/>
                <a:ea typeface="宋体" panose="02010600030101010101" pitchFamily="2" charset="-122"/>
              </a:rPr>
              <a:t>    请示</a:t>
            </a:r>
            <a:r>
              <a:rPr lang="zh-CN" altLang="en-US" sz="2000" dirty="0">
                <a:latin typeface="宋体" panose="02010600030101010101" pitchFamily="2" charset="-122"/>
                <a:ea typeface="宋体" panose="02010600030101010101" pitchFamily="2" charset="-122"/>
              </a:rPr>
              <a:t>是机关、事业和企业单位在公文往来中经常用到的重要评议文体之一</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主要用于 向上级机关请求指示、请示批准某一事项</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endParaRPr lang="en-US" altLang="zh-CN" sz="2000" dirty="0" smtClean="0">
              <a:latin typeface="宋体" panose="02010600030101010101" pitchFamily="2" charset="-122"/>
              <a:ea typeface="宋体" panose="02010600030101010101" pitchFamily="2" charset="-122"/>
            </a:endParaRPr>
          </a:p>
          <a:p>
            <a:r>
              <a:rPr lang="zh-CN" altLang="en-US" sz="2000" dirty="0" smtClean="0">
                <a:latin typeface="宋体" panose="02010600030101010101" pitchFamily="2" charset="-122"/>
                <a:ea typeface="宋体" panose="02010600030101010101" pitchFamily="2" charset="-122"/>
              </a:rPr>
              <a:t>请示</a:t>
            </a:r>
            <a:r>
              <a:rPr lang="zh-CN" altLang="en-US" sz="2000" dirty="0">
                <a:latin typeface="宋体" panose="02010600030101010101" pitchFamily="2" charset="-122"/>
                <a:ea typeface="宋体" panose="02010600030101010101" pitchFamily="2" charset="-122"/>
              </a:rPr>
              <a:t>的公文特点主要表现为</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zh-CN" altLang="en-US" sz="2000" dirty="0" smtClean="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１</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时间性较强</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请示的事项一般都是急需明确和解决的</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否则会影响正常工作</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因此 时间性强</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zh-CN" altLang="en-US" sz="2000" dirty="0" smtClean="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２</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要一事一请示</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zh-CN" altLang="en-US" sz="2000" dirty="0" smtClean="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３</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通常主送一个机关</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不多头主送</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如需同时送其他机关</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应当用抄送形式</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但不得在 请示的同时又抄送下级机关</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 </a:t>
            </a:r>
            <a:endParaRPr lang="en-US" altLang="zh-CN" sz="2000" dirty="0">
              <a:latin typeface="宋体" panose="02010600030101010101" pitchFamily="2" charset="-122"/>
              <a:ea typeface="宋体" panose="02010600030101010101" pitchFamily="2" charset="-122"/>
            </a:endParaRPr>
          </a:p>
          <a:p>
            <a:r>
              <a:rPr lang="zh-CN" altLang="en-US" sz="2000" dirty="0" smtClean="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４</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应按隶属关系逐级请示</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一般情况不得越级请示</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如确需越级请示</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应同时抄报直接 主管部门</a:t>
            </a:r>
            <a:r>
              <a:rPr lang="en-US" altLang="zh-CN" dirty="0"/>
              <a:t>. </a:t>
            </a:r>
            <a:endParaRPr lang="zh-CN" altLang="en-US"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867905" y="1239865"/>
            <a:ext cx="10306373" cy="3231654"/>
          </a:xfrm>
          <a:prstGeom prst="rect">
            <a:avLst/>
          </a:prstGeom>
          <a:noFill/>
        </p:spPr>
        <p:txBody>
          <a:bodyPr wrap="square" rtlCol="0">
            <a:spAutoFit/>
          </a:bodyPr>
          <a:lstStyle/>
          <a:p>
            <a:r>
              <a:rPr lang="zh-CN" altLang="en-US" sz="2400" b="1" dirty="0">
                <a:latin typeface="宋体" panose="02010600030101010101" pitchFamily="2" charset="-122"/>
                <a:ea typeface="宋体" panose="02010600030101010101" pitchFamily="2" charset="-122"/>
              </a:rPr>
              <a:t>２． 请示的分类和写作 </a:t>
            </a:r>
            <a:endParaRPr lang="en-US" altLang="zh-CN" sz="2400" b="1" dirty="0" smtClean="0">
              <a:latin typeface="宋体" panose="02010600030101010101" pitchFamily="2" charset="-122"/>
              <a:ea typeface="宋体" panose="02010600030101010101" pitchFamily="2" charset="-122"/>
            </a:endParaRPr>
          </a:p>
          <a:p>
            <a:r>
              <a:rPr lang="zh-CN" altLang="en-US" sz="2000" b="1" dirty="0" smtClean="0">
                <a:latin typeface="宋体" panose="02010600030101010101" pitchFamily="2" charset="-122"/>
                <a:ea typeface="宋体" panose="02010600030101010101" pitchFamily="2" charset="-122"/>
              </a:rPr>
              <a:t>根据</a:t>
            </a:r>
            <a:r>
              <a:rPr lang="zh-CN" altLang="en-US" sz="2000" b="1" dirty="0">
                <a:latin typeface="宋体" panose="02010600030101010101" pitchFamily="2" charset="-122"/>
                <a:ea typeface="宋体" panose="02010600030101010101" pitchFamily="2" charset="-122"/>
              </a:rPr>
              <a:t>请示的内容和写作意图不同</a:t>
            </a:r>
            <a:r>
              <a:rPr lang="en-US" altLang="zh-CN" sz="2000" b="1" dirty="0">
                <a:latin typeface="宋体" panose="02010600030101010101" pitchFamily="2" charset="-122"/>
                <a:ea typeface="宋体" panose="02010600030101010101" pitchFamily="2" charset="-122"/>
              </a:rPr>
              <a:t>,</a:t>
            </a:r>
            <a:r>
              <a:rPr lang="zh-CN" altLang="en-US" sz="2000" b="1" dirty="0">
                <a:latin typeface="宋体" panose="02010600030101010101" pitchFamily="2" charset="-122"/>
                <a:ea typeface="宋体" panose="02010600030101010101" pitchFamily="2" charset="-122"/>
              </a:rPr>
              <a:t>请示可分为三</a:t>
            </a:r>
            <a:r>
              <a:rPr lang="zh-CN" altLang="en-US" sz="2000" b="1" dirty="0" smtClean="0">
                <a:latin typeface="宋体" panose="02010600030101010101" pitchFamily="2" charset="-122"/>
                <a:ea typeface="宋体" panose="02010600030101010101" pitchFamily="2" charset="-122"/>
              </a:rPr>
              <a:t>类</a:t>
            </a:r>
            <a:endParaRPr lang="en-US" altLang="zh-CN" sz="2000" b="1" dirty="0" smtClean="0">
              <a:latin typeface="宋体" panose="02010600030101010101" pitchFamily="2" charset="-122"/>
              <a:ea typeface="宋体" panose="02010600030101010101" pitchFamily="2" charset="-122"/>
            </a:endParaRPr>
          </a:p>
          <a:p>
            <a:r>
              <a:rPr lang="en-US" altLang="zh-CN" dirty="0" smtClean="0"/>
              <a:t>:</a:t>
            </a:r>
            <a:r>
              <a:rPr lang="en-US" altLang="zh-CN" sz="2000" dirty="0">
                <a:latin typeface="宋体" panose="02010600030101010101" pitchFamily="2" charset="-122"/>
                <a:ea typeface="宋体" panose="02010600030101010101" pitchFamily="2" charset="-122"/>
              </a:rPr>
              <a:t>①</a:t>
            </a:r>
            <a:r>
              <a:rPr lang="zh-CN" altLang="en-US" sz="2000" dirty="0">
                <a:latin typeface="宋体" panose="02010600030101010101" pitchFamily="2" charset="-122"/>
                <a:ea typeface="宋体" panose="02010600030101010101" pitchFamily="2" charset="-122"/>
              </a:rPr>
              <a:t>请求指示的请示</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此类请示一般 是政策性请示</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是下级机关需要上级机关对原有政策规定做出明确解释</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对变通处理的问题 做出审查认定</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对如何处理突发事件或新情况、新问题做出明确指示等请示</a:t>
            </a:r>
            <a:r>
              <a:rPr lang="en-US" altLang="zh-CN" sz="2000" dirty="0" smtClean="0">
                <a:latin typeface="宋体" panose="02010600030101010101" pitchFamily="2" charset="-122"/>
                <a:ea typeface="宋体" panose="02010600030101010101" pitchFamily="2" charset="-122"/>
              </a:rPr>
              <a:t>.</a:t>
            </a:r>
          </a:p>
          <a:p>
            <a:r>
              <a:rPr lang="en-US" altLang="zh-CN" sz="2000" dirty="0" smtClean="0">
                <a:latin typeface="宋体" panose="02010600030101010101" pitchFamily="2" charset="-122"/>
                <a:ea typeface="宋体" panose="02010600030101010101" pitchFamily="2" charset="-122"/>
              </a:rPr>
              <a:t>②</a:t>
            </a:r>
            <a:r>
              <a:rPr lang="zh-CN" altLang="en-US" sz="2000" dirty="0">
                <a:latin typeface="宋体" panose="02010600030101010101" pitchFamily="2" charset="-122"/>
                <a:ea typeface="宋体" panose="02010600030101010101" pitchFamily="2" charset="-122"/>
              </a:rPr>
              <a:t>请求批准的 请示</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此类请示是下级机关针对某些具体事宜向上级机关请求批准的请示</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主要目的是为 了解决某些实际困难和具体</a:t>
            </a:r>
            <a:r>
              <a:rPr lang="zh-CN" altLang="en-US" sz="2000" dirty="0" smtClean="0">
                <a:latin typeface="宋体" panose="02010600030101010101" pitchFamily="2" charset="-122"/>
                <a:ea typeface="宋体" panose="02010600030101010101" pitchFamily="2" charset="-122"/>
              </a:rPr>
              <a:t>问题</a:t>
            </a:r>
            <a:endParaRPr lang="en-US" altLang="zh-CN" sz="2000" dirty="0" smtClean="0">
              <a:latin typeface="宋体" panose="02010600030101010101" pitchFamily="2" charset="-122"/>
              <a:ea typeface="宋体" panose="02010600030101010101" pitchFamily="2" charset="-122"/>
            </a:endParaRPr>
          </a:p>
          <a:p>
            <a:r>
              <a:rPr lang="en-US" altLang="zh-CN" sz="2000" dirty="0" smtClean="0">
                <a:latin typeface="宋体" panose="02010600030101010101" pitchFamily="2" charset="-122"/>
                <a:ea typeface="宋体" panose="02010600030101010101" pitchFamily="2" charset="-122"/>
              </a:rPr>
              <a:t>③</a:t>
            </a:r>
            <a:r>
              <a:rPr lang="zh-CN" altLang="en-US" sz="2000" dirty="0">
                <a:latin typeface="宋体" panose="02010600030101010101" pitchFamily="2" charset="-122"/>
                <a:ea typeface="宋体" panose="02010600030101010101" pitchFamily="2" charset="-122"/>
              </a:rPr>
              <a:t>请求批转的请示</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下级机关就某一涉及面广的事项提 出处理意见和办法</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需各有关方面协同办理</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但按规定又不能指令平级机关或不相隶属部门 办理</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需上级机关审定后批转执行</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这样的请示就属此类</a:t>
            </a:r>
            <a:r>
              <a:rPr lang="en-US" altLang="zh-CN" sz="2000" dirty="0">
                <a:latin typeface="宋体" panose="02010600030101010101" pitchFamily="2" charset="-122"/>
                <a:ea typeface="宋体" panose="02010600030101010101" pitchFamily="2" charset="-122"/>
              </a:rPr>
              <a:t>.</a:t>
            </a:r>
            <a:endParaRPr lang="zh-CN" altLang="en-US" sz="2000" dirty="0">
              <a:latin typeface="宋体" panose="02010600030101010101" pitchFamily="2" charset="-122"/>
              <a:ea typeface="宋体" panose="02010600030101010101" pitchFamily="2" charset="-122"/>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883403" y="697423"/>
            <a:ext cx="10631838" cy="4770537"/>
          </a:xfrm>
          <a:prstGeom prst="rect">
            <a:avLst/>
          </a:prstGeom>
          <a:noFill/>
        </p:spPr>
        <p:txBody>
          <a:bodyPr wrap="square" rtlCol="0">
            <a:spAutoFit/>
          </a:bodyPr>
          <a:lstStyle/>
          <a:p>
            <a:pPr algn="ctr"/>
            <a:r>
              <a:rPr lang="zh-CN" altLang="en-US" sz="2400" b="1" dirty="0">
                <a:latin typeface="宋体" panose="02010600030101010101" pitchFamily="2" charset="-122"/>
                <a:ea typeface="宋体" panose="02010600030101010101" pitchFamily="2" charset="-122"/>
              </a:rPr>
              <a:t>关于暂缓调高旅游专项资金在交通建设附加费中分配比例的请示 </a:t>
            </a:r>
            <a:endParaRPr lang="en-US" altLang="zh-CN" sz="2400" b="1" dirty="0" smtClean="0">
              <a:latin typeface="宋体" panose="02010600030101010101" pitchFamily="2" charset="-122"/>
              <a:ea typeface="宋体" panose="02010600030101010101" pitchFamily="2" charset="-122"/>
            </a:endParaRPr>
          </a:p>
          <a:p>
            <a:r>
              <a:rPr lang="zh-CN" altLang="en-US" sz="2000" b="1" dirty="0" smtClean="0">
                <a:latin typeface="宋体" panose="02010600030101010101" pitchFamily="2" charset="-122"/>
                <a:ea typeface="宋体" panose="02010600030101010101" pitchFamily="2" charset="-122"/>
              </a:rPr>
              <a:t>北京市</a:t>
            </a:r>
            <a:r>
              <a:rPr lang="zh-CN" altLang="en-US" sz="2000" b="1" dirty="0">
                <a:latin typeface="宋体" panose="02010600030101010101" pitchFamily="2" charset="-122"/>
                <a:ea typeface="宋体" panose="02010600030101010101" pitchFamily="2" charset="-122"/>
              </a:rPr>
              <a:t>人民政府</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zh-CN" altLang="en-US" sz="2000" dirty="0" smtClean="0">
                <a:latin typeface="宋体" panose="02010600030101010101" pitchFamily="2" charset="-122"/>
                <a:ea typeface="宋体" panose="02010600030101010101" pitchFamily="2" charset="-122"/>
              </a:rPr>
              <a:t>     今年４月７日</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北京市委、市政府</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关于加快发展旅游业的决定</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北政字 </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２０１６</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８号</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同意建立旅游建设发展专项金</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其部分资金来源于交通建设附加 费的分配</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并将此分配比例从原来的５％调高到１０％</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对此</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我委认为该措施无 疑有利于筹集资金</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促进旅游业发展</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但当初决定征收旅游业交通建设附加费 的目的</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主要是筹集地铁资金</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现要提高旅游专项资金往交通建设附加费中的分 配比例</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必然减少地铁资金的来源</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地铁工程建设年度投资高达３０亿元</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筹资 任务十分艰巨</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而今年地铁资金缺口更大</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需开拓更多的资金来源</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因此</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任何 减少筹集地铁资金的做法都会导致工期拖长和投资增大</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不利于工程建设</a:t>
            </a:r>
            <a:r>
              <a:rPr lang="en-US" altLang="zh-CN" sz="2000" dirty="0" smtClean="0">
                <a:latin typeface="宋体" panose="02010600030101010101" pitchFamily="2" charset="-122"/>
                <a:ea typeface="宋体" panose="02010600030101010101" pitchFamily="2" charset="-122"/>
              </a:rPr>
              <a:t>.</a:t>
            </a:r>
          </a:p>
          <a:p>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    鉴</a:t>
            </a:r>
            <a:r>
              <a:rPr lang="zh-CN" altLang="en-US" sz="2000" dirty="0">
                <a:latin typeface="宋体" panose="02010600030101010101" pitchFamily="2" charset="-122"/>
                <a:ea typeface="宋体" panose="02010600030101010101" pitchFamily="2" charset="-122"/>
              </a:rPr>
              <a:t>此</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我委建议在地铁建设期内</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暂缓调高旅游专项资金在交通建设附加费 中的分配比例</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仍执行旅游专项资金在交通建设附加费中占５％的分配比例 不变</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zh-CN" altLang="en-US" sz="2000" dirty="0" smtClean="0">
                <a:latin typeface="宋体" panose="02010600030101010101" pitchFamily="2" charset="-122"/>
                <a:ea typeface="宋体" panose="02010600030101010101" pitchFamily="2" charset="-122"/>
              </a:rPr>
              <a:t>专</a:t>
            </a:r>
            <a:r>
              <a:rPr lang="zh-CN" altLang="en-US" sz="2000" dirty="0">
                <a:latin typeface="宋体" panose="02010600030101010101" pitchFamily="2" charset="-122"/>
                <a:ea typeface="宋体" panose="02010600030101010101" pitchFamily="2" charset="-122"/>
              </a:rPr>
              <a:t>此请示</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请批复</a:t>
            </a:r>
            <a:r>
              <a:rPr lang="en-US" altLang="zh-CN" sz="2000" dirty="0">
                <a:latin typeface="宋体" panose="02010600030101010101" pitchFamily="2" charset="-122"/>
                <a:ea typeface="宋体" panose="02010600030101010101" pitchFamily="2" charset="-122"/>
              </a:rPr>
              <a:t>.</a:t>
            </a:r>
          </a:p>
          <a:p>
            <a:r>
              <a:rPr lang="zh-CN" altLang="en-US" dirty="0" smtClean="0"/>
              <a:t>                                                                                                                                            </a:t>
            </a:r>
            <a:r>
              <a:rPr lang="zh-CN" altLang="en-US" sz="2000" dirty="0" smtClean="0">
                <a:latin typeface="宋体" panose="02010600030101010101" pitchFamily="2" charset="-122"/>
                <a:ea typeface="宋体" panose="02010600030101010101" pitchFamily="2" charset="-122"/>
              </a:rPr>
              <a:t>北京市计委</a:t>
            </a:r>
            <a:endParaRPr lang="en-US" altLang="zh-CN" sz="2000" dirty="0" smtClean="0">
              <a:latin typeface="宋体" panose="02010600030101010101" pitchFamily="2" charset="-122"/>
              <a:ea typeface="宋体" panose="02010600030101010101" pitchFamily="2" charset="-122"/>
            </a:endParaRPr>
          </a:p>
          <a:p>
            <a:pPr algn="r"/>
            <a:r>
              <a:rPr lang="zh-CN" altLang="en-US" sz="2000" dirty="0" smtClean="0">
                <a:latin typeface="宋体" panose="02010600030101010101" pitchFamily="2" charset="-122"/>
                <a:ea typeface="宋体" panose="02010600030101010101" pitchFamily="2" charset="-122"/>
              </a:rPr>
              <a:t>                                                                                                                           ２０１６年３月２０日</a:t>
            </a:r>
            <a:endParaRPr lang="zh-CN" altLang="en-US" sz="2000" dirty="0">
              <a:latin typeface="宋体" panose="02010600030101010101" pitchFamily="2" charset="-122"/>
              <a:ea typeface="宋体" panose="02010600030101010101" pitchFamily="2" charset="-122"/>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146875" y="1131376"/>
            <a:ext cx="10011905" cy="5201424"/>
          </a:xfrm>
          <a:prstGeom prst="rect">
            <a:avLst/>
          </a:prstGeom>
          <a:noFill/>
        </p:spPr>
        <p:txBody>
          <a:bodyPr wrap="square" rtlCol="0">
            <a:spAutoFit/>
          </a:bodyPr>
          <a:lstStyle/>
          <a:p>
            <a:pPr algn="ctr"/>
            <a:r>
              <a:rPr lang="zh-CN" altLang="en-US" sz="3200" dirty="0">
                <a:latin typeface="宋体" panose="02010600030101010101" pitchFamily="2" charset="-122"/>
                <a:ea typeface="宋体" panose="02010600030101010101" pitchFamily="2" charset="-122"/>
              </a:rPr>
              <a:t>四、 批复</a:t>
            </a:r>
          </a:p>
          <a:p>
            <a:r>
              <a:rPr lang="zh-CN" altLang="en-US" sz="2000" b="1" dirty="0" smtClean="0">
                <a:latin typeface="宋体" panose="02010600030101010101" pitchFamily="2" charset="-122"/>
                <a:ea typeface="宋体" panose="02010600030101010101" pitchFamily="2" charset="-122"/>
              </a:rPr>
              <a:t>批复</a:t>
            </a:r>
            <a:r>
              <a:rPr lang="zh-CN" altLang="en-US" sz="2000" b="1" dirty="0">
                <a:latin typeface="宋体" panose="02010600030101010101" pitchFamily="2" charset="-122"/>
                <a:ea typeface="宋体" panose="02010600030101010101" pitchFamily="2" charset="-122"/>
              </a:rPr>
              <a:t>的概念和特点 </a:t>
            </a:r>
            <a:endParaRPr lang="en-US" altLang="zh-CN" sz="2000" b="1" dirty="0" smtClean="0">
              <a:latin typeface="宋体" panose="02010600030101010101" pitchFamily="2" charset="-122"/>
              <a:ea typeface="宋体" panose="02010600030101010101" pitchFamily="2" charset="-122"/>
            </a:endParaRPr>
          </a:p>
          <a:p>
            <a:r>
              <a:rPr lang="zh-CN" altLang="en-US" dirty="0" smtClean="0"/>
              <a:t>       </a:t>
            </a:r>
            <a:r>
              <a:rPr lang="zh-CN" altLang="en-US" sz="2000" dirty="0" smtClean="0">
                <a:latin typeface="宋体" panose="02010600030101010101" pitchFamily="2" charset="-122"/>
                <a:ea typeface="宋体" panose="02010600030101010101" pitchFamily="2" charset="-122"/>
              </a:rPr>
              <a:t>批复</a:t>
            </a:r>
            <a:r>
              <a:rPr lang="zh-CN" altLang="en-US" sz="2000" dirty="0">
                <a:latin typeface="宋体" panose="02010600030101010101" pitchFamily="2" charset="-122"/>
                <a:ea typeface="宋体" panose="02010600030101010101" pitchFamily="2" charset="-122"/>
              </a:rPr>
              <a:t>是用于答复下级机关请示事项的公文</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它是机关应用写作活动中的一种常用公务 文书</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zh-CN" altLang="en-US" sz="2000" b="1" dirty="0" smtClean="0">
                <a:latin typeface="宋体" panose="02010600030101010101" pitchFamily="2" charset="-122"/>
                <a:ea typeface="宋体" panose="02010600030101010101" pitchFamily="2" charset="-122"/>
              </a:rPr>
              <a:t>批复</a:t>
            </a:r>
            <a:r>
              <a:rPr lang="zh-CN" altLang="en-US" sz="2000" b="1" dirty="0">
                <a:latin typeface="宋体" panose="02010600030101010101" pitchFamily="2" charset="-122"/>
                <a:ea typeface="宋体" panose="02010600030101010101" pitchFamily="2" charset="-122"/>
              </a:rPr>
              <a:t>的公文特点</a:t>
            </a:r>
            <a:r>
              <a:rPr lang="zh-CN" altLang="en-US" sz="2000" b="1" dirty="0" smtClean="0">
                <a:latin typeface="宋体" panose="02010600030101010101" pitchFamily="2" charset="-122"/>
                <a:ea typeface="宋体" panose="02010600030101010101" pitchFamily="2" charset="-122"/>
              </a:rPr>
              <a:t>表现</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１</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行文具有被动性</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批复的写作以下级的请示为前提</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它是专门用于答复下级机关请 示事项的公文</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先有上报的请示</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后有下发的批复</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一来一往</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被动行文</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这一点与其他公文 有所不同</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zh-CN" altLang="en-US" sz="2000" dirty="0" smtClean="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２</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内容具有针对性</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批复要针对请示事项表明是否同意或是否可行的态度</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批复事项 必须针对请示内容来答复</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而不能另找与请示内容不相关的话题</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因此批复的内容必须</a:t>
            </a:r>
            <a:r>
              <a:rPr lang="zh-CN" altLang="en-US" sz="2000" dirty="0" smtClean="0">
                <a:latin typeface="宋体" panose="02010600030101010101" pitchFamily="2" charset="-122"/>
                <a:ea typeface="宋体" panose="02010600030101010101" pitchFamily="2" charset="-122"/>
              </a:rPr>
              <a:t>明确</a:t>
            </a:r>
            <a:r>
              <a:rPr lang="zh-CN" altLang="en-US" sz="2000" dirty="0">
                <a:latin typeface="宋体" panose="02010600030101010101" pitchFamily="2" charset="-122"/>
                <a:ea typeface="宋体" panose="02010600030101010101" pitchFamily="2" charset="-122"/>
              </a:rPr>
              <a:t>、简洁</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以利于下级机关贯彻执行</a:t>
            </a:r>
            <a:r>
              <a:rPr lang="en-US" altLang="zh-CN" sz="2000" dirty="0" smtClean="0">
                <a:latin typeface="宋体" panose="02010600030101010101" pitchFamily="2" charset="-122"/>
                <a:ea typeface="宋体" panose="02010600030101010101" pitchFamily="2" charset="-122"/>
              </a:rPr>
              <a:t>.</a:t>
            </a:r>
          </a:p>
          <a:p>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３</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效用的权威性</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批复表示的是上级机关的结论性意见</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下级机关对上级机关的答复必须 认真贯彻执行</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不得违背</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批复的效用在这方面类似命令、 决定</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带有很强的权威性</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zh-CN" altLang="en-US" sz="2000" dirty="0" smtClean="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４</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态度的明确性</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批复的内容要具体明确</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不能有模棱两可的语言</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使得请示单位不 知道如何处理</a:t>
            </a:r>
            <a:r>
              <a:rPr lang="en-US" altLang="zh-CN" sz="2000" dirty="0">
                <a:latin typeface="宋体" panose="02010600030101010101" pitchFamily="2" charset="-122"/>
                <a:ea typeface="宋体" panose="02010600030101010101" pitchFamily="2" charset="-122"/>
              </a:rPr>
              <a:t>. </a:t>
            </a:r>
            <a:endParaRPr lang="zh-CN" altLang="en-US" sz="2000" dirty="0">
              <a:latin typeface="宋体" panose="02010600030101010101" pitchFamily="2" charset="-122"/>
              <a:ea typeface="宋体" panose="02010600030101010101" pitchFamily="2" charset="-122"/>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650929" y="666427"/>
            <a:ext cx="10910807" cy="5693866"/>
          </a:xfrm>
          <a:prstGeom prst="rect">
            <a:avLst/>
          </a:prstGeom>
          <a:noFill/>
        </p:spPr>
        <p:txBody>
          <a:bodyPr wrap="square" rtlCol="0">
            <a:spAutoFit/>
          </a:bodyPr>
          <a:lstStyle/>
          <a:p>
            <a:r>
              <a:rPr lang="zh-CN" altLang="en-US" sz="2400" b="1" dirty="0">
                <a:latin typeface="宋体" panose="02010600030101010101" pitchFamily="2" charset="-122"/>
                <a:ea typeface="宋体" panose="02010600030101010101" pitchFamily="2" charset="-122"/>
              </a:rPr>
              <a:t>２． 批复的分类和写作 </a:t>
            </a:r>
            <a:endParaRPr lang="en-US" altLang="zh-CN" sz="2400" b="1" dirty="0" smtClean="0">
              <a:latin typeface="宋体" panose="02010600030101010101" pitchFamily="2" charset="-122"/>
              <a:ea typeface="宋体" panose="02010600030101010101" pitchFamily="2" charset="-122"/>
            </a:endParaRPr>
          </a:p>
          <a:p>
            <a:r>
              <a:rPr lang="zh-CN" altLang="en-US" sz="2000" dirty="0" smtClean="0">
                <a:latin typeface="宋体" panose="02010600030101010101" pitchFamily="2" charset="-122"/>
                <a:ea typeface="宋体" panose="02010600030101010101" pitchFamily="2" charset="-122"/>
              </a:rPr>
              <a:t>    根据</a:t>
            </a:r>
            <a:r>
              <a:rPr lang="zh-CN" altLang="en-US" sz="2000" dirty="0">
                <a:latin typeface="宋体" panose="02010600030101010101" pitchFamily="2" charset="-122"/>
                <a:ea typeface="宋体" panose="02010600030101010101" pitchFamily="2" charset="-122"/>
              </a:rPr>
              <a:t>批复的内容和性质不同</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可以分为审批事项批复、审批法规批复和阐述政策的批复 三种</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除此分法外</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还有肯定性批复、否定性批复和解答性批复三种</a:t>
            </a:r>
            <a:r>
              <a:rPr lang="en-US" altLang="zh-CN" sz="2000" dirty="0" smtClean="0">
                <a:latin typeface="宋体" panose="02010600030101010101" pitchFamily="2" charset="-122"/>
                <a:ea typeface="宋体" panose="02010600030101010101" pitchFamily="2" charset="-122"/>
              </a:rPr>
              <a:t>.</a:t>
            </a:r>
          </a:p>
          <a:p>
            <a:r>
              <a:rPr lang="zh-CN" altLang="en-US" sz="2000" dirty="0" smtClean="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批复一般由标题、主送机关、正文、落款四部分构成</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zh-CN" altLang="en-US" sz="2000" dirty="0" smtClean="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１</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标题</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标题的写法最常见的是完全式的标题</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即由发文机关、事由和文种构成</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在 事由中一般将下级机关及请示的事由和问题写进去</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还有一种完全式的标题是“发文机关 ＋ 表态词 ＋ 请示事项 ＋ 文种”</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这种较为简明、全面和常用</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也有的批复只写请示事项和 文种</a:t>
            </a:r>
            <a:r>
              <a:rPr lang="en-US" altLang="zh-CN" sz="2000" dirty="0" smtClean="0">
                <a:latin typeface="宋体" panose="02010600030101010101" pitchFamily="2" charset="-122"/>
                <a:ea typeface="宋体" panose="02010600030101010101" pitchFamily="2" charset="-122"/>
              </a:rPr>
              <a:t>.</a:t>
            </a:r>
          </a:p>
          <a:p>
            <a:r>
              <a:rPr lang="zh-CN" altLang="en-US" sz="2000" dirty="0" smtClean="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２</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主送机关</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主送机关一般只有一个</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是报送请示的下级机关</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其位置同一般行政公 文</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写于标题之下</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正文之前</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左起顶格</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批复不能越级行文</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当所请示的机关不能答复下 级机关的问题而需要向更上一级机关转报“请示”时</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更上一级机关所作批复的主机关不应 是原请示机关</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而是“转报机关”</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如果批复的内容同时涉及其他的机关和单位</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则要采用抄 送的形式送达</a:t>
            </a:r>
            <a:r>
              <a:rPr lang="en-US" altLang="zh-CN" sz="2000" dirty="0" smtClean="0">
                <a:latin typeface="宋体" panose="02010600030101010101" pitchFamily="2" charset="-122"/>
                <a:ea typeface="宋体" panose="02010600030101010101" pitchFamily="2" charset="-122"/>
              </a:rPr>
              <a:t>.</a:t>
            </a:r>
          </a:p>
          <a:p>
            <a:r>
              <a:rPr lang="zh-CN" altLang="en-US" sz="2000" dirty="0" smtClean="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３</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正文</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正文包括批复引语、批复意见和批复要求三部分</a:t>
            </a:r>
            <a:r>
              <a:rPr lang="en-US" altLang="zh-CN" sz="2000" dirty="0" smtClean="0">
                <a:latin typeface="宋体" panose="02010600030101010101" pitchFamily="2" charset="-122"/>
                <a:ea typeface="宋体" panose="02010600030101010101" pitchFamily="2" charset="-122"/>
              </a:rPr>
              <a:t>.</a:t>
            </a:r>
          </a:p>
          <a:p>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①</a:t>
            </a:r>
            <a:r>
              <a:rPr lang="zh-CN" altLang="en-US" sz="2000" dirty="0">
                <a:latin typeface="宋体" panose="02010600030101010101" pitchFamily="2" charset="-122"/>
                <a:ea typeface="宋体" panose="02010600030101010101" pitchFamily="2" charset="-122"/>
              </a:rPr>
              <a:t>批复引语要点出批复对象</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一般称收到某文</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或某文收悉</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要写明是对于何时、何号、 关于何事的请示的答复</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时间和文号可省略</a:t>
            </a:r>
            <a:r>
              <a:rPr lang="en-US" altLang="zh-CN" sz="2000" dirty="0" smtClean="0">
                <a:latin typeface="宋体" panose="02010600030101010101" pitchFamily="2" charset="-122"/>
                <a:ea typeface="宋体" panose="02010600030101010101" pitchFamily="2" charset="-122"/>
              </a:rPr>
              <a:t>.</a:t>
            </a:r>
          </a:p>
          <a:p>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②</a:t>
            </a:r>
            <a:r>
              <a:rPr lang="zh-CN" altLang="en-US" sz="2000" dirty="0">
                <a:latin typeface="宋体" panose="02010600030101010101" pitchFamily="2" charset="-122"/>
                <a:ea typeface="宋体" panose="02010600030101010101" pitchFamily="2" charset="-122"/>
              </a:rPr>
              <a:t>批复意见是针对请示中提出的问题所作的答复和指示</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意思要明确</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语气要适当</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什 么同意</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什么不同意</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为什么某些条款不同意</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注意事项等都要写清楚</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zh-CN" altLang="en-US" sz="2000" dirty="0" smtClean="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③</a:t>
            </a:r>
            <a:r>
              <a:rPr lang="zh-CN" altLang="en-US" sz="2000" dirty="0">
                <a:latin typeface="宋体" panose="02010600030101010101" pitchFamily="2" charset="-122"/>
                <a:ea typeface="宋体" panose="02010600030101010101" pitchFamily="2" charset="-122"/>
              </a:rPr>
              <a:t>批复要求</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其实可以单独算作结尾</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是从上级机关的角度提出的一些补充性意见</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或 是表明希望、提出号召</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如果同意</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可写要求</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不同意</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亦可提供其他解决办法</a:t>
            </a:r>
            <a:r>
              <a:rPr lang="en-US" altLang="zh-CN" sz="2000" dirty="0">
                <a:latin typeface="宋体" panose="02010600030101010101" pitchFamily="2" charset="-122"/>
                <a:ea typeface="宋体" panose="02010600030101010101" pitchFamily="2" charset="-122"/>
              </a:rPr>
              <a:t>. </a:t>
            </a:r>
            <a:endParaRPr lang="zh-CN" altLang="en-US" sz="2000" dirty="0">
              <a:latin typeface="宋体" panose="02010600030101010101" pitchFamily="2" charset="-122"/>
              <a:ea typeface="宋体" panose="02010600030101010101" pitchFamily="2" charset="-122"/>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542440" y="1084882"/>
            <a:ext cx="11019296" cy="4093428"/>
          </a:xfrm>
          <a:prstGeom prst="rect">
            <a:avLst/>
          </a:prstGeom>
          <a:noFill/>
        </p:spPr>
        <p:txBody>
          <a:bodyPr wrap="square" rtlCol="0">
            <a:spAutoFit/>
          </a:bodyPr>
          <a:lstStyle/>
          <a:p>
            <a:r>
              <a:rPr lang="zh-CN" altLang="en-US" sz="2000" dirty="0" smtClean="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４</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落款</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这部分写在批复正文右下方</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署成文日期并加盖公章</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成文日期用汉字</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标 全年、月、日</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零”写为“〇”</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zh-CN" altLang="en-US" sz="2000" dirty="0" smtClean="0">
                <a:latin typeface="宋体" panose="02010600030101010101" pitchFamily="2" charset="-122"/>
                <a:ea typeface="宋体" panose="02010600030101010101" pitchFamily="2" charset="-122"/>
              </a:rPr>
              <a:t>     批复</a:t>
            </a:r>
            <a:r>
              <a:rPr lang="zh-CN" altLang="en-US" sz="2000" dirty="0">
                <a:latin typeface="宋体" panose="02010600030101010101" pitchFamily="2" charset="-122"/>
                <a:ea typeface="宋体" panose="02010600030101010101" pitchFamily="2" charset="-122"/>
              </a:rPr>
              <a:t>既是上级机关指示性、政策性较强的公文</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又是对下级单位请求指示、批准的答复 性公文</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因此</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撰写批复要慎重及时</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根据现行政策法令及办事准则</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及时给予答复</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撰写 时</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不管同意与否</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批复意见必须十分清楚明白</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态度明朗</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不能含糊其辞</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模棱两可</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以免 下级无所适从</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同时</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批复必须有针对性的一文一批复</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请示要求解决什么问题</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批复就答 复什么问题</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zh-CN" altLang="en-US" sz="2000" dirty="0" smtClean="0">
                <a:latin typeface="宋体" panose="02010600030101010101" pitchFamily="2" charset="-122"/>
                <a:ea typeface="宋体" panose="02010600030101010101" pitchFamily="2" charset="-122"/>
              </a:rPr>
              <a:t>    需要</a:t>
            </a:r>
            <a:r>
              <a:rPr lang="zh-CN" altLang="en-US" sz="2000" dirty="0">
                <a:latin typeface="宋体" panose="02010600030101010101" pitchFamily="2" charset="-122"/>
                <a:ea typeface="宋体" panose="02010600030101010101" pitchFamily="2" charset="-122"/>
              </a:rPr>
              <a:t>指出的是</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在全面推进依法行政的今天</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批复”这种带有较为明显的计划经济“人 治”色彩的公文种类</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各级行政机关应当慎用</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从既有的批复定义和使用实际看</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批复是“</a:t>
            </a:r>
            <a:r>
              <a:rPr lang="zh-CN" altLang="en-US" sz="2000" dirty="0" smtClean="0">
                <a:latin typeface="宋体" panose="02010600030101010101" pitchFamily="2" charset="-122"/>
                <a:ea typeface="宋体" panose="02010600030101010101" pitchFamily="2" charset="-122"/>
              </a:rPr>
              <a:t>答复</a:t>
            </a:r>
            <a:r>
              <a:rPr lang="zh-CN" altLang="en-US" sz="2000" dirty="0">
                <a:latin typeface="宋体" panose="02010600030101010101" pitchFamily="2" charset="-122"/>
                <a:ea typeface="宋体" panose="02010600030101010101" pitchFamily="2" charset="-122"/>
              </a:rPr>
              <a:t>下级机关请示事项”时使用的文种</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依法行政讲究职权法定</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每个行政机关都有自己独立 的法定职责</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需要经过“请示”而为的事项越来越少</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上级行政机关面对请示</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要看是否有必 要“批复”</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对于应当由下级机关“依法独立行使职权”并独立承担责任的事项</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虽有请示也 不应批复</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即使需要指导也应采用其他方式</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这一是便于明晰职权</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分清责任</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推进依法行 政的需要</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二是避免文牍主义</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提高行政效率的需要</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三是便于管理寻求救济需要的人</a:t>
            </a:r>
            <a:r>
              <a:rPr lang="en-US" altLang="zh-CN" sz="2000" dirty="0">
                <a:latin typeface="宋体" panose="02010600030101010101" pitchFamily="2" charset="-122"/>
                <a:ea typeface="宋体" panose="02010600030101010101" pitchFamily="2" charset="-122"/>
              </a:rPr>
              <a:t>.</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968285" y="1937288"/>
            <a:ext cx="7625166" cy="1692771"/>
          </a:xfrm>
          <a:prstGeom prst="rect">
            <a:avLst/>
          </a:prstGeom>
          <a:noFill/>
        </p:spPr>
        <p:txBody>
          <a:bodyPr wrap="square" rtlCol="0">
            <a:spAutoFit/>
          </a:bodyPr>
          <a:lstStyle/>
          <a:p>
            <a:pPr algn="ctr"/>
            <a:r>
              <a:rPr lang="zh-CN" altLang="en-US" sz="2400" dirty="0">
                <a:latin typeface="宋体" panose="02010600030101010101" pitchFamily="2" charset="-122"/>
                <a:ea typeface="宋体" panose="02010600030101010101" pitchFamily="2" charset="-122"/>
              </a:rPr>
              <a:t>国务院关于</a:t>
            </a:r>
            <a:r>
              <a:rPr lang="en-US" altLang="zh-CN" sz="2400"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进口商品经营管理暂行办法</a:t>
            </a:r>
            <a:r>
              <a:rPr lang="en-US" altLang="zh-CN" sz="2400"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的批复</a:t>
            </a:r>
          </a:p>
          <a:p>
            <a:r>
              <a:rPr lang="zh-CN" altLang="en-US" sz="2000" dirty="0">
                <a:latin typeface="宋体" panose="02010600030101010101" pitchFamily="2" charset="-122"/>
                <a:ea typeface="宋体" panose="02010600030101010101" pitchFamily="2" charset="-122"/>
              </a:rPr>
              <a:t>外经贸部</a:t>
            </a:r>
            <a:r>
              <a:rPr lang="en-US" altLang="zh-CN" sz="2000" dirty="0" smtClean="0">
                <a:latin typeface="宋体" panose="02010600030101010101" pitchFamily="2" charset="-122"/>
                <a:ea typeface="宋体" panose="02010600030101010101" pitchFamily="2" charset="-122"/>
              </a:rPr>
              <a:t>:</a:t>
            </a:r>
          </a:p>
          <a:p>
            <a:r>
              <a:rPr lang="en-US" altLang="zh-CN" sz="2000" dirty="0" smtClean="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国务院批准</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进口商品经营管理暂行办法</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由你部发布实施</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国务院</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印</a:t>
            </a:r>
            <a:r>
              <a:rPr lang="en-US" altLang="zh-CN" sz="2000" dirty="0">
                <a:latin typeface="宋体" panose="02010600030101010101" pitchFamily="2" charset="-122"/>
                <a:ea typeface="宋体" panose="02010600030101010101" pitchFamily="2" charset="-122"/>
              </a:rPr>
              <a:t>)</a:t>
            </a:r>
          </a:p>
          <a:p>
            <a:pPr algn="r"/>
            <a:r>
              <a:rPr lang="zh-CN" altLang="en-US" sz="2000" dirty="0">
                <a:latin typeface="宋体" panose="02010600030101010101" pitchFamily="2" charset="-122"/>
                <a:ea typeface="宋体" panose="02010600030101010101" pitchFamily="2" charset="-122"/>
              </a:rPr>
              <a:t>二○一六年六月十二日</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991892" y="898899"/>
            <a:ext cx="9965410" cy="4663440"/>
          </a:xfrm>
          <a:prstGeom prst="rect">
            <a:avLst/>
          </a:prstGeom>
          <a:noFill/>
        </p:spPr>
        <p:txBody>
          <a:bodyPr wrap="square" rtlCol="0">
            <a:spAutoFit/>
          </a:bodyPr>
          <a:lstStyle/>
          <a:p>
            <a:pPr algn="ctr"/>
            <a:r>
              <a:rPr lang="zh-CN" altLang="en-US" sz="3200" dirty="0">
                <a:sym typeface="+mn-ea"/>
              </a:rPr>
              <a:t>第一节　应用文概述</a:t>
            </a:r>
          </a:p>
          <a:p>
            <a:endParaRPr lang="zh-CN" altLang="en-US" sz="2400" b="1" dirty="0">
              <a:latin typeface="宋体" panose="02010600030101010101" pitchFamily="2" charset="-122"/>
              <a:ea typeface="宋体" panose="02010600030101010101" pitchFamily="2" charset="-122"/>
            </a:endParaRPr>
          </a:p>
          <a:p>
            <a:r>
              <a:rPr lang="zh-CN" altLang="en-US" sz="2400" b="1" dirty="0">
                <a:latin typeface="宋体" panose="02010600030101010101" pitchFamily="2" charset="-122"/>
                <a:ea typeface="宋体" panose="02010600030101010101" pitchFamily="2" charset="-122"/>
              </a:rPr>
              <a:t>一、 应用文的</a:t>
            </a:r>
            <a:r>
              <a:rPr lang="zh-CN" altLang="en-US" sz="2400" b="1" dirty="0" smtClean="0">
                <a:latin typeface="宋体" panose="02010600030101010101" pitchFamily="2" charset="-122"/>
                <a:ea typeface="宋体" panose="02010600030101010101" pitchFamily="2" charset="-122"/>
              </a:rPr>
              <a:t>含义</a:t>
            </a:r>
            <a:endParaRPr lang="en-US" altLang="zh-CN" sz="2400" b="1" dirty="0" smtClean="0">
              <a:latin typeface="宋体" panose="02010600030101010101" pitchFamily="2" charset="-122"/>
              <a:ea typeface="宋体" panose="02010600030101010101" pitchFamily="2" charset="-122"/>
            </a:endParaRPr>
          </a:p>
          <a:p>
            <a:r>
              <a:rPr lang="zh-CN" altLang="en-US" sz="2000" dirty="0" smtClean="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应用文是国家机关、企事业单位、社会团体、人民群众来办理事务、沟通信息、进行社会 活动</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具有某些惯用格式的一种文体</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可以说</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应用文是日常工作、生活中不可缺少的文体</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zh-CN" altLang="en-US" sz="2000" dirty="0" smtClean="0">
                <a:latin typeface="宋体" panose="02010600030101010101" pitchFamily="2" charset="-122"/>
                <a:ea typeface="宋体" panose="02010600030101010101" pitchFamily="2" charset="-122"/>
              </a:rPr>
              <a:t>    应用文</a:t>
            </a:r>
            <a:r>
              <a:rPr lang="zh-CN" altLang="en-US" sz="2000" dirty="0">
                <a:latin typeface="宋体" panose="02010600030101010101" pitchFamily="2" charset="-122"/>
                <a:ea typeface="宋体" panose="02010600030101010101" pitchFamily="2" charset="-122"/>
              </a:rPr>
              <a:t>的使用范围极为广泛</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几乎渗透社会生活的各个角落</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其种类繁多</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在不同领 域、不同行业、不同部门和不同对象中</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均有各自不同的应用文</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并且</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         应用文</a:t>
            </a:r>
            <a:r>
              <a:rPr lang="zh-CN" altLang="en-US" sz="2000" dirty="0">
                <a:latin typeface="宋体" panose="02010600030101010101" pitchFamily="2" charset="-122"/>
                <a:ea typeface="宋体" panose="02010600030101010101" pitchFamily="2" charset="-122"/>
              </a:rPr>
              <a:t>的分类</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也不 像文学分类那样成熟和统一</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应用文中除了公文</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国家有明确的规范以外</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其他大都是约定 俗成的</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论者见仁见智</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缺乏统一的标准</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在一般情况下</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可作如下的区分</a:t>
            </a:r>
            <a:r>
              <a:rPr lang="en-US" altLang="zh-CN" sz="2000" dirty="0" smtClean="0">
                <a:latin typeface="宋体" panose="02010600030101010101" pitchFamily="2" charset="-122"/>
                <a:ea typeface="宋体" panose="02010600030101010101" pitchFamily="2" charset="-122"/>
              </a:rPr>
              <a:t>.</a:t>
            </a:r>
          </a:p>
          <a:p>
            <a:r>
              <a:rPr lang="zh-CN" altLang="en-US" sz="2000" dirty="0" smtClean="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按涉及的专业门类划分</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有行政、企业、经济、文教、科技、司法、军事、外交、日常生活等 类应用文</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zh-CN" altLang="en-US" sz="2000" dirty="0" smtClean="0">
                <a:latin typeface="宋体" panose="02010600030101010101" pitchFamily="2" charset="-122"/>
                <a:ea typeface="宋体" panose="02010600030101010101" pitchFamily="2" charset="-122"/>
              </a:rPr>
              <a:t>     按</a:t>
            </a:r>
            <a:r>
              <a:rPr lang="zh-CN" altLang="en-US" sz="2000" dirty="0">
                <a:latin typeface="宋体" panose="02010600030101010101" pitchFamily="2" charset="-122"/>
                <a:ea typeface="宋体" panose="02010600030101010101" pitchFamily="2" charset="-122"/>
              </a:rPr>
              <a:t>作者身份和行文性质划分</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有以组织名义发文</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用以处理公务的公务文书类应用文</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有以个人名义行文</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用以处理个人事务的私务文书类应用文</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511444" y="697423"/>
            <a:ext cx="11220773" cy="5078313"/>
          </a:xfrm>
          <a:prstGeom prst="rect">
            <a:avLst/>
          </a:prstGeom>
          <a:noFill/>
        </p:spPr>
        <p:txBody>
          <a:bodyPr wrap="square" rtlCol="0">
            <a:spAutoFit/>
          </a:bodyPr>
          <a:lstStyle/>
          <a:p>
            <a:r>
              <a:rPr lang="zh-CN" altLang="en-US" sz="2400" dirty="0">
                <a:latin typeface="宋体" panose="02010600030101010101" pitchFamily="2" charset="-122"/>
                <a:ea typeface="宋体" panose="02010600030101010101" pitchFamily="2" charset="-122"/>
              </a:rPr>
              <a:t>五、 </a:t>
            </a:r>
            <a:r>
              <a:rPr lang="zh-CN" altLang="en-US" sz="2400" dirty="0" smtClean="0">
                <a:latin typeface="宋体" panose="02010600030101010101" pitchFamily="2" charset="-122"/>
                <a:ea typeface="宋体" panose="02010600030101010101" pitchFamily="2" charset="-122"/>
              </a:rPr>
              <a:t>报告</a:t>
            </a:r>
            <a:endParaRPr lang="en-US" altLang="zh-CN" sz="2400" dirty="0" smtClean="0">
              <a:latin typeface="宋体" panose="02010600030101010101" pitchFamily="2" charset="-122"/>
              <a:ea typeface="宋体" panose="02010600030101010101" pitchFamily="2" charset="-122"/>
            </a:endParaRPr>
          </a:p>
          <a:p>
            <a:r>
              <a:rPr lang="en-US" altLang="zh-CN" sz="2000" dirty="0">
                <a:latin typeface="宋体" panose="02010600030101010101" pitchFamily="2" charset="-122"/>
                <a:ea typeface="宋体" panose="02010600030101010101" pitchFamily="2" charset="-122"/>
              </a:rPr>
              <a:t>1</a:t>
            </a:r>
            <a:r>
              <a:rPr lang="zh-CN" altLang="en-US" sz="2000" dirty="0" smtClean="0">
                <a:latin typeface="宋体" panose="02010600030101010101" pitchFamily="2" charset="-122"/>
                <a:ea typeface="宋体" panose="02010600030101010101" pitchFamily="2" charset="-122"/>
              </a:rPr>
              <a:t>报告</a:t>
            </a:r>
            <a:r>
              <a:rPr lang="zh-CN" altLang="en-US" sz="2000" dirty="0">
                <a:latin typeface="宋体" panose="02010600030101010101" pitchFamily="2" charset="-122"/>
                <a:ea typeface="宋体" panose="02010600030101010101" pitchFamily="2" charset="-122"/>
              </a:rPr>
              <a:t>的概念和</a:t>
            </a:r>
            <a:r>
              <a:rPr lang="zh-CN" altLang="en-US" sz="2000" dirty="0" smtClean="0">
                <a:latin typeface="宋体" panose="02010600030101010101" pitchFamily="2" charset="-122"/>
                <a:ea typeface="宋体" panose="02010600030101010101" pitchFamily="2" charset="-122"/>
              </a:rPr>
              <a:t>特点</a:t>
            </a:r>
            <a:endParaRPr lang="en-US" altLang="zh-CN" sz="2000" dirty="0" smtClean="0">
              <a:latin typeface="宋体" panose="02010600030101010101" pitchFamily="2" charset="-122"/>
              <a:ea typeface="宋体" panose="02010600030101010101" pitchFamily="2" charset="-122"/>
            </a:endParaRPr>
          </a:p>
          <a:p>
            <a:r>
              <a:rPr lang="zh-CN" altLang="en-US" sz="2000" dirty="0" smtClean="0">
                <a:latin typeface="宋体" panose="02010600030101010101" pitchFamily="2" charset="-122"/>
                <a:ea typeface="宋体" panose="02010600030101010101" pitchFamily="2" charset="-122"/>
              </a:rPr>
              <a:t>     报告</a:t>
            </a:r>
            <a:r>
              <a:rPr lang="zh-CN" altLang="en-US" sz="2000" dirty="0">
                <a:latin typeface="宋体" panose="02010600030101010101" pitchFamily="2" charset="-122"/>
                <a:ea typeface="宋体" panose="02010600030101010101" pitchFamily="2" charset="-122"/>
              </a:rPr>
              <a:t>是向上级机关汇报工作、反映情况、提出意见或者建议</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答复上级机关的询问时使 用的公文</a:t>
            </a:r>
            <a:r>
              <a:rPr lang="en-US" altLang="zh-CN" sz="2000" dirty="0" smtClean="0">
                <a:latin typeface="宋体" panose="02010600030101010101" pitchFamily="2" charset="-122"/>
                <a:ea typeface="宋体" panose="02010600030101010101" pitchFamily="2" charset="-122"/>
              </a:rPr>
              <a:t>.</a:t>
            </a:r>
          </a:p>
          <a:p>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    报告</a:t>
            </a:r>
            <a:r>
              <a:rPr lang="zh-CN" altLang="en-US" sz="2000" dirty="0">
                <a:latin typeface="宋体" panose="02010600030101010101" pitchFamily="2" charset="-122"/>
                <a:ea typeface="宋体" panose="02010600030101010101" pitchFamily="2" charset="-122"/>
              </a:rPr>
              <a:t>的公文特点表现在以下五个方面</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zh-CN" altLang="en-US" sz="2000" dirty="0" smtClean="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１</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内容的汇报性</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一切报告都是下级向上级机关或业务主管部门汇报工作</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让上级机 关掌握基本情况并及时对自己的工作进行指导</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所以</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汇报性是“报告”的一大特点</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zh-CN" altLang="en-US" sz="2000" dirty="0" smtClean="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２</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语言的陈述性</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因为报告具有汇报性</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是向上级讲述做了什么工作</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或工作是怎样做 的</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有什么情况、经验、体会</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存在什么问题</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今后有什么打算</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对领导有什么意见、建议</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所以 行文上一般都采用叙述方法</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即陈述其事</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而不是像请示那样采用祈使、请求等方法</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zh-CN" altLang="en-US" sz="2000" dirty="0" smtClean="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３</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行文的单向性</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报告时下级机关向上级机关行文</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是为上级机关进行宏观领导提供 依据</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一般不需要受文机关的批复</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属于单向行文</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zh-CN" altLang="en-US" sz="2000" dirty="0" smtClean="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４</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成文的事后性</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多数报告都是在事情做完或发生后</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向上级机关做出汇报</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是事后 或事中行文</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zh-CN" altLang="en-US" sz="2000" dirty="0" smtClean="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５</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双向的沟通性</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报告虽不需批复</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却是下级机关以此取得上级机关的支持、指导的 桥梁</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同时上级机关也能通过报告获得信息、了解下情</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报告成为上级机关决策、指导和</a:t>
            </a:r>
            <a:r>
              <a:rPr lang="zh-CN" altLang="en-US" sz="2000" dirty="0" smtClean="0">
                <a:latin typeface="宋体" panose="02010600030101010101" pitchFamily="2" charset="-122"/>
                <a:ea typeface="宋体" panose="02010600030101010101" pitchFamily="2" charset="-122"/>
              </a:rPr>
              <a:t>协调</a:t>
            </a:r>
            <a:r>
              <a:rPr lang="zh-CN" altLang="en-US" sz="2000" dirty="0">
                <a:latin typeface="宋体" panose="02010600030101010101" pitchFamily="2" charset="-122"/>
                <a:ea typeface="宋体" panose="02010600030101010101" pitchFamily="2" charset="-122"/>
              </a:rPr>
              <a:t>工作的依据</a:t>
            </a:r>
            <a:r>
              <a:rPr lang="en-US" altLang="zh-CN" sz="2000" dirty="0">
                <a:latin typeface="宋体" panose="02010600030101010101" pitchFamily="2" charset="-122"/>
                <a:ea typeface="宋体" panose="02010600030101010101" pitchFamily="2" charset="-122"/>
              </a:rPr>
              <a:t>.</a:t>
            </a:r>
            <a:endParaRPr lang="zh-CN" altLang="en-US" sz="2000" dirty="0">
              <a:latin typeface="宋体" panose="02010600030101010101" pitchFamily="2" charset="-122"/>
              <a:ea typeface="宋体" panose="02010600030101010101" pitchFamily="2" charset="-122"/>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2479729" y="1534332"/>
            <a:ext cx="7981627" cy="3231654"/>
          </a:xfrm>
          <a:prstGeom prst="rect">
            <a:avLst/>
          </a:prstGeom>
          <a:noFill/>
        </p:spPr>
        <p:txBody>
          <a:bodyPr wrap="square" rtlCol="0">
            <a:spAutoFit/>
          </a:bodyPr>
          <a:lstStyle/>
          <a:p>
            <a:r>
              <a:rPr lang="zh-CN" altLang="en-US" sz="2400" b="1" dirty="0">
                <a:latin typeface="宋体" panose="02010600030101010101" pitchFamily="2" charset="-122"/>
                <a:ea typeface="宋体" panose="02010600030101010101" pitchFamily="2" charset="-122"/>
              </a:rPr>
              <a:t>２． 报告的分类 </a:t>
            </a:r>
            <a:endParaRPr lang="en-US" altLang="zh-CN" sz="2400" b="1" dirty="0" smtClean="0">
              <a:latin typeface="宋体" panose="02010600030101010101" pitchFamily="2" charset="-122"/>
              <a:ea typeface="宋体" panose="02010600030101010101" pitchFamily="2" charset="-122"/>
            </a:endParaRPr>
          </a:p>
          <a:p>
            <a:r>
              <a:rPr lang="zh-CN" altLang="en-US" sz="2000" dirty="0" smtClean="0">
                <a:latin typeface="宋体" panose="02010600030101010101" pitchFamily="2" charset="-122"/>
                <a:ea typeface="宋体" panose="02010600030101010101" pitchFamily="2" charset="-122"/>
              </a:rPr>
              <a:t>按照</a:t>
            </a:r>
            <a:r>
              <a:rPr lang="zh-CN" altLang="en-US" sz="2000" dirty="0">
                <a:latin typeface="宋体" panose="02010600030101010101" pitchFamily="2" charset="-122"/>
                <a:ea typeface="宋体" panose="02010600030101010101" pitchFamily="2" charset="-122"/>
              </a:rPr>
              <a:t>性质</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报告可分为工作报告、情况报告、呈转报告三类</a:t>
            </a:r>
            <a:r>
              <a:rPr lang="en-US" altLang="zh-CN" sz="2000" dirty="0" smtClean="0">
                <a:latin typeface="宋体" panose="02010600030101010101" pitchFamily="2" charset="-122"/>
                <a:ea typeface="宋体" panose="02010600030101010101" pitchFamily="2" charset="-122"/>
              </a:rPr>
              <a:t>.</a:t>
            </a:r>
          </a:p>
          <a:p>
            <a:r>
              <a:rPr lang="en-US" altLang="zh-CN" sz="2000" dirty="0" smtClean="0">
                <a:latin typeface="宋体" panose="02010600030101010101" pitchFamily="2" charset="-122"/>
                <a:ea typeface="宋体" panose="02010600030101010101" pitchFamily="2" charset="-122"/>
              </a:rPr>
              <a:t> </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１</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工作报告</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主要是就某一阶段工作进展的情况向上级机关或大会所做的汇报</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它着重对 经验体会进行分析、 总结</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提出今后工作意见</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工作报告有总结性报告和专题性报告两种</a:t>
            </a:r>
            <a:r>
              <a:rPr lang="en-US" altLang="zh-CN" sz="2000" dirty="0" smtClean="0">
                <a:latin typeface="宋体" panose="02010600030101010101" pitchFamily="2" charset="-122"/>
                <a:ea typeface="宋体" panose="02010600030101010101" pitchFamily="2" charset="-122"/>
              </a:rPr>
              <a:t>.</a:t>
            </a:r>
          </a:p>
          <a:p>
            <a:r>
              <a:rPr lang="en-US" altLang="zh-CN" sz="2000" dirty="0" smtClean="0">
                <a:latin typeface="宋体" panose="02010600030101010101" pitchFamily="2" charset="-122"/>
                <a:ea typeface="宋体" panose="02010600030101010101" pitchFamily="2" charset="-122"/>
              </a:rPr>
              <a:t> </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２</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情况报告</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用于向上级机关反映情况</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情况报告要及时把本地区、本单位发生的重 大事件或者在一定范围内带有倾向性的情况向上级机关</a:t>
            </a:r>
            <a:r>
              <a:rPr lang="zh-CN" altLang="en-US" sz="2000" dirty="0" smtClean="0">
                <a:latin typeface="宋体" panose="02010600030101010101" pitchFamily="2" charset="-122"/>
                <a:ea typeface="宋体" panose="02010600030101010101" pitchFamily="2" charset="-122"/>
              </a:rPr>
              <a:t>报告</a:t>
            </a:r>
            <a:endParaRPr lang="en-US" altLang="zh-CN" sz="2000" dirty="0" smtClean="0">
              <a:latin typeface="宋体" panose="02010600030101010101" pitchFamily="2" charset="-122"/>
              <a:ea typeface="宋体" panose="02010600030101010101" pitchFamily="2" charset="-122"/>
            </a:endParaRPr>
          </a:p>
          <a:p>
            <a:r>
              <a:rPr lang="en-US" altLang="zh-CN" sz="2000" dirty="0" smtClean="0">
                <a:latin typeface="宋体" panose="02010600030101010101" pitchFamily="2" charset="-122"/>
                <a:ea typeface="宋体" panose="02010600030101010101" pitchFamily="2" charset="-122"/>
              </a:rPr>
              <a:t>. </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３</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呈转报告</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是指向上级机关提出自己的工作安排、设想和建议</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期望得到上级的认 可和采纳</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转有关单位执行的报告</a:t>
            </a:r>
            <a:r>
              <a:rPr lang="en-US" altLang="zh-CN" sz="2000" dirty="0">
                <a:latin typeface="宋体" panose="02010600030101010101" pitchFamily="2" charset="-122"/>
                <a:ea typeface="宋体" panose="02010600030101010101" pitchFamily="2" charset="-122"/>
              </a:rPr>
              <a:t>. </a:t>
            </a:r>
            <a:endParaRPr lang="zh-CN" altLang="en-US" sz="2000" dirty="0">
              <a:latin typeface="宋体" panose="02010600030101010101" pitchFamily="2" charset="-122"/>
              <a:ea typeface="宋体" panose="02010600030101010101" pitchFamily="2" charset="-122"/>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728545" y="1369904"/>
            <a:ext cx="8028122" cy="3847207"/>
          </a:xfrm>
          <a:prstGeom prst="rect">
            <a:avLst/>
          </a:prstGeom>
          <a:noFill/>
        </p:spPr>
        <p:txBody>
          <a:bodyPr wrap="square" rtlCol="0">
            <a:spAutoFit/>
          </a:bodyPr>
          <a:lstStyle/>
          <a:p>
            <a:r>
              <a:rPr lang="zh-CN" altLang="en-US" sz="2400" b="1" dirty="0">
                <a:latin typeface="宋体" panose="02010600030101010101" pitchFamily="2" charset="-122"/>
                <a:ea typeface="宋体" panose="02010600030101010101" pitchFamily="2" charset="-122"/>
              </a:rPr>
              <a:t>３． 报告的结构 </a:t>
            </a:r>
            <a:endParaRPr lang="en-US" altLang="zh-CN" sz="2400" b="1" dirty="0" smtClean="0">
              <a:latin typeface="宋体" panose="02010600030101010101" pitchFamily="2" charset="-122"/>
              <a:ea typeface="宋体" panose="02010600030101010101" pitchFamily="2" charset="-122"/>
            </a:endParaRPr>
          </a:p>
          <a:p>
            <a:r>
              <a:rPr lang="zh-CN" altLang="en-US" sz="2000" dirty="0" smtClean="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１</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标题</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一般不写发文机关</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只写事项和文种</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如</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关于调整优秀运动员、专职教练员 及部分体育事业人员工资的报告</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但有的批转公文的报告将发文机关名称写在标题之中</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如果情况紧急的报告或几个单位同时一并呈报的报告</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则要在标题中写明</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即在“报告”前冠 以“紧急”或“联合”的</a:t>
            </a:r>
            <a:r>
              <a:rPr lang="zh-CN" altLang="en-US" sz="2000" dirty="0" smtClean="0">
                <a:latin typeface="宋体" panose="02010600030101010101" pitchFamily="2" charset="-122"/>
                <a:ea typeface="宋体" panose="02010600030101010101" pitchFamily="2" charset="-122"/>
              </a:rPr>
              <a:t>字样</a:t>
            </a:r>
            <a:endParaRPr lang="en-US" altLang="zh-CN" sz="2000" dirty="0" smtClean="0">
              <a:latin typeface="宋体" panose="02010600030101010101" pitchFamily="2" charset="-122"/>
              <a:ea typeface="宋体" panose="02010600030101010101" pitchFamily="2" charset="-122"/>
            </a:endParaRPr>
          </a:p>
          <a:p>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２</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主送机关</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报告的主送机关应为发文机关的直属上级机关</a:t>
            </a:r>
            <a:r>
              <a:rPr lang="en-US" altLang="zh-CN" sz="2000" dirty="0" smtClean="0">
                <a:latin typeface="宋体" panose="02010600030101010101" pitchFamily="2" charset="-122"/>
                <a:ea typeface="宋体" panose="02010600030101010101" pitchFamily="2" charset="-122"/>
              </a:rPr>
              <a:t>.</a:t>
            </a:r>
          </a:p>
          <a:p>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３</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正文</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一般分三部分</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开头部分概述情况</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中间部分是具体意见</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或经验、问题</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最 后一部分提出要求</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不同类型的报告</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中间部分所写内容各有侧重</a:t>
            </a:r>
            <a:r>
              <a:rPr lang="en-US" altLang="zh-CN" sz="2000" dirty="0" smtClean="0">
                <a:latin typeface="宋体" panose="02010600030101010101" pitchFamily="2" charset="-122"/>
                <a:ea typeface="宋体" panose="02010600030101010101" pitchFamily="2" charset="-122"/>
              </a:rPr>
              <a:t>.</a:t>
            </a:r>
          </a:p>
          <a:p>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４</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结束语</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应根据其性质和实际情况酌定</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有的可写“特此报告”</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有的则不写</a:t>
            </a:r>
            <a:r>
              <a:rPr lang="en-US" altLang="zh-CN" sz="2000" dirty="0">
                <a:latin typeface="宋体" panose="02010600030101010101" pitchFamily="2" charset="-122"/>
                <a:ea typeface="宋体" panose="02010600030101010101" pitchFamily="2" charset="-122"/>
              </a:rPr>
              <a:t>.</a:t>
            </a: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2064775" y="1312606"/>
            <a:ext cx="8141109" cy="3970318"/>
          </a:xfrm>
          <a:prstGeom prst="rect">
            <a:avLst/>
          </a:prstGeom>
          <a:noFill/>
        </p:spPr>
        <p:txBody>
          <a:bodyPr wrap="square" rtlCol="0">
            <a:spAutoFit/>
          </a:bodyPr>
          <a:lstStyle/>
          <a:p>
            <a:pPr algn="ctr"/>
            <a:r>
              <a:rPr lang="en-US" altLang="zh-CN" sz="2400"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市第三</a:t>
            </a:r>
            <a:r>
              <a:rPr lang="zh-CN" altLang="en-US" sz="2400" dirty="0" smtClean="0">
                <a:latin typeface="宋体" panose="02010600030101010101" pitchFamily="2" charset="-122"/>
                <a:ea typeface="宋体" panose="02010600030101010101" pitchFamily="2" charset="-122"/>
              </a:rPr>
              <a:t>粮库</a:t>
            </a:r>
            <a:endParaRPr lang="en-US" altLang="zh-CN" sz="2400" dirty="0">
              <a:latin typeface="宋体" panose="02010600030101010101" pitchFamily="2" charset="-122"/>
              <a:ea typeface="宋体" panose="02010600030101010101" pitchFamily="2" charset="-122"/>
            </a:endParaRPr>
          </a:p>
          <a:p>
            <a:pPr algn="ctr"/>
            <a:r>
              <a:rPr lang="zh-CN" altLang="en-US" sz="2400" dirty="0" smtClean="0">
                <a:latin typeface="宋体" panose="02010600030101010101" pitchFamily="2" charset="-122"/>
                <a:ea typeface="宋体" panose="02010600030101010101" pitchFamily="2" charset="-122"/>
              </a:rPr>
              <a:t> </a:t>
            </a:r>
            <a:r>
              <a:rPr lang="zh-CN" altLang="en-US" sz="2400" dirty="0">
                <a:latin typeface="宋体" panose="02010600030101010101" pitchFamily="2" charset="-122"/>
                <a:ea typeface="宋体" panose="02010600030101010101" pitchFamily="2" charset="-122"/>
              </a:rPr>
              <a:t>关于开展学习宣传</a:t>
            </a:r>
            <a:r>
              <a:rPr lang="en-US" altLang="zh-CN" sz="2400"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粮食流通管理条例</a:t>
            </a:r>
            <a:r>
              <a:rPr lang="en-US" altLang="zh-CN" sz="2400" dirty="0" smtClean="0">
                <a:latin typeface="宋体" panose="02010600030101010101" pitchFamily="2" charset="-122"/>
                <a:ea typeface="宋体" panose="02010600030101010101" pitchFamily="2" charset="-122"/>
              </a:rPr>
              <a:t>»</a:t>
            </a:r>
          </a:p>
          <a:p>
            <a:pPr algn="ctr"/>
            <a:r>
              <a:rPr lang="en-US" altLang="zh-CN" sz="2400" dirty="0" smtClean="0">
                <a:latin typeface="宋体" panose="02010600030101010101" pitchFamily="2" charset="-122"/>
                <a:ea typeface="宋体" panose="02010600030101010101" pitchFamily="2" charset="-122"/>
              </a:rPr>
              <a:t> </a:t>
            </a:r>
            <a:r>
              <a:rPr lang="zh-CN" altLang="en-US" sz="2400" dirty="0">
                <a:latin typeface="宋体" panose="02010600030101010101" pitchFamily="2" charset="-122"/>
                <a:ea typeface="宋体" panose="02010600030101010101" pitchFamily="2" charset="-122"/>
              </a:rPr>
              <a:t>活动情况的报告</a:t>
            </a:r>
          </a:p>
          <a:p>
            <a:r>
              <a:rPr lang="zh-CN" altLang="en-US" sz="2000" dirty="0">
                <a:latin typeface="宋体" panose="02010600030101010101" pitchFamily="2" charset="-122"/>
                <a:ea typeface="宋体" panose="02010600030101010101" pitchFamily="2" charset="-122"/>
              </a:rPr>
              <a:t>市粮食局</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根据</a:t>
            </a:r>
            <a:r>
              <a:rPr lang="zh-CN" altLang="en-US" sz="2000" dirty="0">
                <a:latin typeface="宋体" panose="02010600030101010101" pitchFamily="2" charset="-122"/>
                <a:ea typeface="宋体" panose="02010600030101010101" pitchFamily="2" charset="-122"/>
              </a:rPr>
              <a:t>市局５月１５日下发的关于组织开展学习宣传</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粮食流通管理条例</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活 动的通知精神</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我库于５月１７日至２６日组织全库职工集中开展了学习宣传活 动</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现将有关情况报告如下</a:t>
            </a:r>
            <a:r>
              <a:rPr lang="en-US" altLang="zh-CN" sz="2000" dirty="0" smtClean="0">
                <a:latin typeface="宋体" panose="02010600030101010101" pitchFamily="2" charset="-122"/>
                <a:ea typeface="宋体" panose="02010600030101010101" pitchFamily="2" charset="-122"/>
              </a:rPr>
              <a:t>:</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一、领导重视</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认真组织</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库主要领导对此项工作高度重视</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专门组织召开 班子会议研究活动具体意见</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成立了以分管业务主管为组长的</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条例</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学习宣传 领导小组</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认真组织各项具体活动</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我库于１７日召开全库班长以上干部及骨干 职工会议</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对活动进行了动员</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对各部门开展活动提出了明确的要求</a:t>
            </a:r>
            <a:r>
              <a:rPr lang="en-US" altLang="zh-CN" sz="2000" dirty="0">
                <a:latin typeface="宋体" panose="02010600030101010101" pitchFamily="2" charset="-122"/>
                <a:ea typeface="宋体" panose="02010600030101010101" pitchFamily="2" charset="-122"/>
              </a:rPr>
              <a:t>.</a:t>
            </a:r>
            <a:endParaRPr lang="zh-CN" altLang="en-US" sz="2000" dirty="0">
              <a:latin typeface="宋体" panose="02010600030101010101" pitchFamily="2" charset="-122"/>
              <a:ea typeface="宋体" panose="02010600030101010101" pitchFamily="2" charset="-122"/>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988141" y="1327354"/>
            <a:ext cx="10323871" cy="4216539"/>
          </a:xfrm>
          <a:prstGeom prst="rect">
            <a:avLst/>
          </a:prstGeom>
          <a:noFill/>
        </p:spPr>
        <p:txBody>
          <a:bodyPr wrap="square" rtlCol="0">
            <a:spAutoFit/>
          </a:bodyPr>
          <a:lstStyle/>
          <a:p>
            <a:r>
              <a:rPr lang="zh-CN" altLang="en-US" dirty="0"/>
              <a:t>　</a:t>
            </a:r>
            <a:r>
              <a:rPr lang="zh-CN" altLang="en-US" dirty="0" smtClean="0"/>
              <a:t>    </a:t>
            </a:r>
            <a:r>
              <a:rPr lang="zh-CN" altLang="en-US" sz="2000" dirty="0" smtClean="0">
                <a:latin typeface="宋体" panose="02010600030101010101" pitchFamily="2" charset="-122"/>
                <a:ea typeface="宋体" panose="02010600030101010101" pitchFamily="2" charset="-122"/>
              </a:rPr>
              <a:t>二</a:t>
            </a:r>
            <a:r>
              <a:rPr lang="zh-CN" altLang="en-US" sz="2000" dirty="0">
                <a:latin typeface="宋体" panose="02010600030101010101" pitchFamily="2" charset="-122"/>
                <a:ea typeface="宋体" panose="02010600030101010101" pitchFamily="2" charset="-122"/>
              </a:rPr>
              <a:t>、措施得力</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内容丰富</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为搞好此次学习宣传活动</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根据</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条例</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的内容并 结合我库实际</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我们制订了周密详尽的活动方案</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按照时间计划和要求积极推 进</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并对各分库和科室开展活动的情况进行跟踪调度</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及时指导各单位认真组织 职工学习</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向职工宣传国家颁布</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条例</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的重要意义</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学习</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条例</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的具体内容</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我 们在中层以上干部中开展了“主任讲条例”“科长谈体会”活动</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结合库办公会集 中进行学习</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组织全库职工开展了“我学条例”演讲比赛</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以分库为单位组织了 黑板报比赛</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全库有十三名职工上台演讲</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有两个单位的黑板报获得优胜奖</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为了让全社会了解条例</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我们在库临街区域悬挂了多条条幅</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努力营造学习宣传 氛围</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三</a:t>
            </a:r>
            <a:r>
              <a:rPr lang="zh-CN" altLang="en-US" sz="2000" dirty="0">
                <a:latin typeface="宋体" panose="02010600030101010101" pitchFamily="2" charset="-122"/>
                <a:ea typeface="宋体" panose="02010600030101010101" pitchFamily="2" charset="-122"/>
              </a:rPr>
              <a:t>、职工积极</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效果显著</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通过开展多种形式的学习、宣传</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我库职工学习 积极性有了明显提高</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对条例颁布实施的重要意义有了清晰的认识</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对具体内容 认识有了新的提高</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我库组织的此次学习宣传活动达到了学习法规知识</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提高 员工素质</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增强职工干好粮食工作使命感、责任感的目的</a:t>
            </a:r>
            <a:r>
              <a:rPr lang="en-US" altLang="zh-CN" sz="2000" dirty="0">
                <a:latin typeface="宋体" panose="02010600030101010101" pitchFamily="2" charset="-122"/>
                <a:ea typeface="宋体" panose="02010600030101010101" pitchFamily="2" charset="-122"/>
              </a:rPr>
              <a:t>.</a:t>
            </a:r>
          </a:p>
          <a:p>
            <a:pPr algn="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市第三粮库 </a:t>
            </a:r>
            <a:endParaRPr lang="en-US" altLang="zh-CN" sz="2000" dirty="0" smtClean="0">
              <a:latin typeface="宋体" panose="02010600030101010101" pitchFamily="2" charset="-122"/>
              <a:ea typeface="宋体" panose="02010600030101010101" pitchFamily="2" charset="-122"/>
            </a:endParaRPr>
          </a:p>
          <a:p>
            <a:pPr algn="r"/>
            <a:r>
              <a:rPr lang="zh-CN" altLang="en-US" sz="2000" dirty="0" smtClean="0">
                <a:latin typeface="宋体" panose="02010600030101010101" pitchFamily="2" charset="-122"/>
                <a:ea typeface="宋体" panose="02010600030101010101" pitchFamily="2" charset="-122"/>
              </a:rPr>
              <a:t>二</a:t>
            </a:r>
            <a:r>
              <a:rPr lang="zh-CN" altLang="en-US" sz="2000" dirty="0">
                <a:latin typeface="宋体" panose="02010600030101010101" pitchFamily="2" charset="-122"/>
                <a:ea typeface="宋体" panose="02010600030101010101" pitchFamily="2" charset="-122"/>
              </a:rPr>
              <a:t>○一三年五月二十八日</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929147" y="1224116"/>
            <a:ext cx="10338620" cy="4647426"/>
          </a:xfrm>
          <a:prstGeom prst="rect">
            <a:avLst/>
          </a:prstGeom>
          <a:noFill/>
        </p:spPr>
        <p:txBody>
          <a:bodyPr wrap="square" rtlCol="0">
            <a:spAutoFit/>
          </a:bodyPr>
          <a:lstStyle/>
          <a:p>
            <a:pPr algn="ctr"/>
            <a:r>
              <a:rPr lang="zh-CN" altLang="en-US" sz="3200" b="1" dirty="0">
                <a:latin typeface="宋体" panose="02010600030101010101" pitchFamily="2" charset="-122"/>
                <a:ea typeface="宋体" panose="02010600030101010101" pitchFamily="2" charset="-122"/>
              </a:rPr>
              <a:t>六、</a:t>
            </a:r>
            <a:r>
              <a:rPr lang="zh-CN" altLang="en-US" sz="3200" b="1" dirty="0" smtClean="0">
                <a:latin typeface="宋体" panose="02010600030101010101" pitchFamily="2" charset="-122"/>
                <a:ea typeface="宋体" panose="02010600030101010101" pitchFamily="2" charset="-122"/>
              </a:rPr>
              <a:t>函</a:t>
            </a:r>
            <a:endParaRPr lang="en-US" altLang="zh-CN" sz="3200" b="1" dirty="0" smtClean="0">
              <a:latin typeface="宋体" panose="02010600030101010101" pitchFamily="2" charset="-122"/>
              <a:ea typeface="宋体" panose="02010600030101010101" pitchFamily="2" charset="-122"/>
            </a:endParaRPr>
          </a:p>
          <a:p>
            <a:pPr algn="ctr"/>
            <a:endParaRPr lang="zh-CN" altLang="en-US" sz="2400" b="1" dirty="0">
              <a:latin typeface="宋体" panose="02010600030101010101" pitchFamily="2" charset="-122"/>
              <a:ea typeface="宋体" panose="02010600030101010101" pitchFamily="2" charset="-122"/>
            </a:endParaRPr>
          </a:p>
          <a:p>
            <a:r>
              <a:rPr lang="zh-CN" altLang="en-US" sz="2000" b="1" dirty="0" smtClean="0">
                <a:latin typeface="宋体" panose="02010600030101010101" pitchFamily="2" charset="-122"/>
                <a:ea typeface="宋体" panose="02010600030101010101" pitchFamily="2" charset="-122"/>
              </a:rPr>
              <a:t>函</a:t>
            </a:r>
            <a:r>
              <a:rPr lang="zh-CN" altLang="en-US" sz="2000" b="1" dirty="0">
                <a:latin typeface="宋体" panose="02010600030101010101" pitchFamily="2" charset="-122"/>
                <a:ea typeface="宋体" panose="02010600030101010101" pitchFamily="2" charset="-122"/>
              </a:rPr>
              <a:t>的概念和特点 </a:t>
            </a:r>
            <a:endParaRPr lang="en-US" altLang="zh-CN" sz="2000" b="1" dirty="0" smtClean="0">
              <a:latin typeface="宋体" panose="02010600030101010101" pitchFamily="2" charset="-122"/>
              <a:ea typeface="宋体" panose="02010600030101010101" pitchFamily="2" charset="-122"/>
            </a:endParaRPr>
          </a:p>
          <a:p>
            <a:r>
              <a:rPr lang="en-US" altLang="zh-CN" dirty="0"/>
              <a:t> </a:t>
            </a:r>
            <a:r>
              <a:rPr lang="en-US" altLang="zh-CN" dirty="0" smtClean="0"/>
              <a:t>       </a:t>
            </a:r>
            <a:r>
              <a:rPr lang="zh-CN" altLang="en-US" sz="2000" dirty="0" smtClean="0">
                <a:latin typeface="宋体" panose="02010600030101010101" pitchFamily="2" charset="-122"/>
                <a:ea typeface="宋体" panose="02010600030101010101" pitchFamily="2" charset="-122"/>
              </a:rPr>
              <a:t>函</a:t>
            </a:r>
            <a:r>
              <a:rPr lang="zh-CN" altLang="en-US" sz="2000" dirty="0">
                <a:latin typeface="宋体" panose="02010600030101010101" pitchFamily="2" charset="-122"/>
                <a:ea typeface="宋体" panose="02010600030101010101" pitchFamily="2" charset="-122"/>
              </a:rPr>
              <a:t>是不相隶属机关之间相互商洽工作、询问和答复问题</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或者向有关主管部门请求批准 事项时所使用的公文</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函是应用写作实践中的一种常用文体</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函</a:t>
            </a:r>
            <a:r>
              <a:rPr lang="zh-CN" altLang="en-US" sz="2000" dirty="0">
                <a:latin typeface="宋体" panose="02010600030101010101" pitchFamily="2" charset="-122"/>
                <a:ea typeface="宋体" panose="02010600030101010101" pitchFamily="2" charset="-122"/>
              </a:rPr>
              <a:t>这种公文形式的特点集中表现为</a:t>
            </a:r>
            <a:r>
              <a:rPr lang="en-US" altLang="zh-CN" sz="2000" dirty="0" smtClean="0">
                <a:latin typeface="宋体" panose="02010600030101010101" pitchFamily="2" charset="-122"/>
                <a:ea typeface="宋体" panose="02010600030101010101" pitchFamily="2" charset="-122"/>
              </a:rPr>
              <a:t>:</a:t>
            </a:r>
          </a:p>
          <a:p>
            <a:r>
              <a:rPr lang="en-US" altLang="zh-CN" sz="2000" dirty="0" smtClean="0">
                <a:latin typeface="宋体" panose="02010600030101010101" pitchFamily="2" charset="-122"/>
                <a:ea typeface="宋体" panose="02010600030101010101" pitchFamily="2" charset="-122"/>
              </a:rPr>
              <a:t>         </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１</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沟通性</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函对于不相隶属机关之间相互商洽工作、询问和答复问题</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起着沟通作用</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充分显示平行文种的功能</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这是其他公文所不具备的特点</a:t>
            </a:r>
            <a:r>
              <a:rPr lang="en-US" altLang="zh-CN" sz="2000" dirty="0" smtClean="0">
                <a:latin typeface="宋体" panose="02010600030101010101" pitchFamily="2" charset="-122"/>
                <a:ea typeface="宋体" panose="02010600030101010101" pitchFamily="2" charset="-122"/>
              </a:rPr>
              <a:t>.</a:t>
            </a:r>
          </a:p>
          <a:p>
            <a:r>
              <a:rPr lang="en-US" altLang="zh-CN" sz="2000" dirty="0" smtClean="0">
                <a:latin typeface="宋体" panose="02010600030101010101" pitchFamily="2" charset="-122"/>
                <a:ea typeface="宋体" panose="02010600030101010101" pitchFamily="2" charset="-122"/>
              </a:rPr>
              <a:t>         ( </a:t>
            </a:r>
            <a:r>
              <a:rPr lang="zh-CN" altLang="en-US" sz="2000" dirty="0">
                <a:latin typeface="宋体" panose="02010600030101010101" pitchFamily="2" charset="-122"/>
                <a:ea typeface="宋体" panose="02010600030101010101" pitchFamily="2" charset="-122"/>
              </a:rPr>
              <a:t>２</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灵活性</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表现在两个方面</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一是行文关系灵活</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函是平行公文</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但是它除了平行行 文外</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还可以向上行文或向下行文</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没有其他文种那样严格的特殊行文关系的限制</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二是格 式灵活</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除了国家高级机关的主要函必须按照公文的格式、行文要求行文外</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其他一般函</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比 较灵活方便</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也可以按照公文的格式及行文要求写</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可以有文头版</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也可以没有文头版</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可 不编发文字号</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甚至可以不拟标题</a:t>
            </a:r>
            <a:r>
              <a:rPr lang="en-US" altLang="zh-CN" sz="2000" dirty="0" smtClean="0">
                <a:latin typeface="宋体" panose="02010600030101010101" pitchFamily="2" charset="-122"/>
                <a:ea typeface="宋体" panose="02010600030101010101" pitchFamily="2" charset="-122"/>
              </a:rPr>
              <a:t>.</a:t>
            </a:r>
          </a:p>
          <a:p>
            <a:r>
              <a:rPr lang="en-US" altLang="zh-CN" sz="2000" dirty="0" smtClean="0">
                <a:latin typeface="宋体" panose="02010600030101010101" pitchFamily="2" charset="-122"/>
                <a:ea typeface="宋体" panose="02010600030101010101" pitchFamily="2" charset="-122"/>
              </a:rPr>
              <a:t>        ( </a:t>
            </a:r>
            <a:r>
              <a:rPr lang="zh-CN" altLang="en-US" sz="2000" dirty="0">
                <a:latin typeface="宋体" panose="02010600030101010101" pitchFamily="2" charset="-122"/>
                <a:ea typeface="宋体" panose="02010600030101010101" pitchFamily="2" charset="-122"/>
              </a:rPr>
              <a:t>３</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单一性</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函的主体内容应该具备单一性的特点</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一份函只宜写一件事项</a:t>
            </a:r>
            <a:r>
              <a:rPr lang="en-US" altLang="zh-CN" sz="2000" dirty="0">
                <a:latin typeface="宋体" panose="02010600030101010101" pitchFamily="2" charset="-122"/>
                <a:ea typeface="宋体" panose="02010600030101010101" pitchFamily="2" charset="-122"/>
              </a:rPr>
              <a:t>.</a:t>
            </a:r>
            <a:endParaRPr lang="zh-CN" altLang="en-US" sz="2000" dirty="0">
              <a:latin typeface="宋体" panose="02010600030101010101" pitchFamily="2" charset="-122"/>
              <a:ea typeface="宋体" panose="02010600030101010101" pitchFamily="2" charset="-122"/>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828800" y="1268363"/>
            <a:ext cx="9099755" cy="3662541"/>
          </a:xfrm>
          <a:prstGeom prst="rect">
            <a:avLst/>
          </a:prstGeom>
          <a:noFill/>
        </p:spPr>
        <p:txBody>
          <a:bodyPr wrap="square" rtlCol="0">
            <a:spAutoFit/>
          </a:bodyPr>
          <a:lstStyle/>
          <a:p>
            <a:r>
              <a:rPr lang="zh-CN" altLang="en-US" sz="2400" b="1" dirty="0">
                <a:latin typeface="宋体" panose="02010600030101010101" pitchFamily="2" charset="-122"/>
                <a:ea typeface="宋体" panose="02010600030101010101" pitchFamily="2" charset="-122"/>
              </a:rPr>
              <a:t>２． 函的</a:t>
            </a:r>
            <a:r>
              <a:rPr lang="zh-CN" altLang="en-US" sz="2400" b="1" dirty="0" smtClean="0">
                <a:latin typeface="宋体" panose="02010600030101010101" pitchFamily="2" charset="-122"/>
                <a:ea typeface="宋体" panose="02010600030101010101" pitchFamily="2" charset="-122"/>
              </a:rPr>
              <a:t>分类</a:t>
            </a:r>
            <a:endParaRPr lang="en-US" altLang="zh-CN" sz="2400" b="1" dirty="0" smtClean="0">
              <a:latin typeface="宋体" panose="02010600030101010101" pitchFamily="2" charset="-122"/>
              <a:ea typeface="宋体" panose="02010600030101010101" pitchFamily="2" charset="-122"/>
            </a:endParaRPr>
          </a:p>
          <a:p>
            <a:endParaRPr lang="en-US" altLang="zh-CN" sz="2400" b="1" dirty="0" smtClean="0">
              <a:latin typeface="宋体" panose="02010600030101010101" pitchFamily="2" charset="-122"/>
              <a:ea typeface="宋体" panose="02010600030101010101" pitchFamily="2" charset="-122"/>
            </a:endParaRPr>
          </a:p>
          <a:p>
            <a:r>
              <a:rPr lang="zh-CN" altLang="en-US" sz="2400" b="1" dirty="0" smtClean="0">
                <a:latin typeface="宋体" panose="02010600030101010101" pitchFamily="2" charset="-122"/>
                <a:ea typeface="宋体" panose="02010600030101010101" pitchFamily="2" charset="-122"/>
              </a:rPr>
              <a:t> </a:t>
            </a:r>
            <a:r>
              <a:rPr lang="zh-CN" altLang="en-US" sz="2400" b="1" dirty="0">
                <a:latin typeface="宋体" panose="02010600030101010101" pitchFamily="2" charset="-122"/>
                <a:ea typeface="宋体" panose="02010600030101010101" pitchFamily="2" charset="-122"/>
              </a:rPr>
              <a:t>函可以从不同角度分类</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en-US" altLang="zh-CN" sz="2000" dirty="0" smtClean="0">
                <a:latin typeface="宋体" panose="02010600030101010101" pitchFamily="2" charset="-122"/>
                <a:ea typeface="宋体" panose="02010600030101010101" pitchFamily="2" charset="-122"/>
              </a:rPr>
              <a:t>    ( </a:t>
            </a:r>
            <a:r>
              <a:rPr lang="zh-CN" altLang="en-US" sz="2000" dirty="0">
                <a:latin typeface="宋体" panose="02010600030101010101" pitchFamily="2" charset="-122"/>
                <a:ea typeface="宋体" panose="02010600030101010101" pitchFamily="2" charset="-122"/>
              </a:rPr>
              <a:t>１</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按性质分</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可以分为公函和便函两种</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公函用于机关单位正式的公务活动往来</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便 函则用于日常事务性工作的处理</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便函不属于正式公文</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没有公文格式要求</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甚至可以不要 标题</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不用发文字号</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只需要在尾部署上机关单位名称、成文时间并加盖公章即可</a:t>
            </a:r>
            <a:r>
              <a:rPr lang="en-US" altLang="zh-CN" sz="2000" dirty="0" smtClean="0">
                <a:latin typeface="宋体" panose="02010600030101010101" pitchFamily="2" charset="-122"/>
                <a:ea typeface="宋体" panose="02010600030101010101" pitchFamily="2" charset="-122"/>
              </a:rPr>
              <a:t>.</a:t>
            </a:r>
          </a:p>
          <a:p>
            <a:r>
              <a:rPr lang="en-US" altLang="zh-CN" sz="2000" dirty="0" smtClean="0">
                <a:latin typeface="宋体" panose="02010600030101010101" pitchFamily="2" charset="-122"/>
                <a:ea typeface="宋体" panose="02010600030101010101" pitchFamily="2" charset="-122"/>
              </a:rPr>
              <a:t>    </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２</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按发文目的分</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函可以分为发函和复函两种</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发函即主动提出了公事事项所发出的 函</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复函则是为回复对方所发出的函</a:t>
            </a:r>
            <a:r>
              <a:rPr lang="en-US" altLang="zh-CN" sz="2000" dirty="0" smtClean="0">
                <a:latin typeface="宋体" panose="02010600030101010101" pitchFamily="2" charset="-122"/>
                <a:ea typeface="宋体" panose="02010600030101010101" pitchFamily="2" charset="-122"/>
              </a:rPr>
              <a:t>.</a:t>
            </a:r>
          </a:p>
          <a:p>
            <a:r>
              <a:rPr lang="en-US" altLang="zh-CN" sz="2000" dirty="0" smtClean="0">
                <a:latin typeface="宋体" panose="02010600030101010101" pitchFamily="2" charset="-122"/>
                <a:ea typeface="宋体" panose="02010600030101010101" pitchFamily="2" charset="-122"/>
              </a:rPr>
              <a:t>    ( </a:t>
            </a:r>
            <a:r>
              <a:rPr lang="zh-CN" altLang="en-US" sz="2000" dirty="0">
                <a:latin typeface="宋体" panose="02010600030101010101" pitchFamily="2" charset="-122"/>
                <a:ea typeface="宋体" panose="02010600030101010101" pitchFamily="2" charset="-122"/>
              </a:rPr>
              <a:t>３</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另外</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从内容和用途上</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还可以分为商洽事宜函、通知事宜函、催办事宜函、邀请函、 请示答复事宜函、转办函、催办函和报送材料函等</a:t>
            </a:r>
            <a:r>
              <a:rPr lang="en-US" altLang="zh-CN" sz="2000" dirty="0">
                <a:latin typeface="宋体" panose="02010600030101010101" pitchFamily="2" charset="-122"/>
                <a:ea typeface="宋体" panose="02010600030101010101" pitchFamily="2" charset="-122"/>
              </a:rPr>
              <a:t>. </a:t>
            </a:r>
            <a:endParaRPr lang="zh-CN" altLang="en-US" sz="2000" dirty="0">
              <a:latin typeface="宋体" panose="02010600030101010101" pitchFamily="2" charset="-122"/>
              <a:ea typeface="宋体" panose="02010600030101010101" pitchFamily="2" charset="-122"/>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707923" y="240804"/>
            <a:ext cx="10928555" cy="6617196"/>
          </a:xfrm>
          <a:prstGeom prst="rect">
            <a:avLst/>
          </a:prstGeom>
          <a:noFill/>
        </p:spPr>
        <p:txBody>
          <a:bodyPr wrap="square" rtlCol="0">
            <a:spAutoFit/>
          </a:bodyPr>
          <a:lstStyle/>
          <a:p>
            <a:r>
              <a:rPr lang="zh-CN" altLang="en-US" sz="2400" b="1" dirty="0">
                <a:latin typeface="宋体" panose="02010600030101010101" pitchFamily="2" charset="-122"/>
                <a:ea typeface="宋体" panose="02010600030101010101" pitchFamily="2" charset="-122"/>
              </a:rPr>
              <a:t>３． 函的写作规范 </a:t>
            </a:r>
            <a:endParaRPr lang="en-US" altLang="zh-CN" sz="2400" b="1" dirty="0" smtClean="0">
              <a:latin typeface="宋体" panose="02010600030101010101" pitchFamily="2" charset="-122"/>
              <a:ea typeface="宋体" panose="02010600030101010101" pitchFamily="2" charset="-122"/>
            </a:endParaRPr>
          </a:p>
          <a:p>
            <a:r>
              <a:rPr lang="en-US" altLang="zh-CN" sz="2000" dirty="0" smtClean="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公函由标题、主送机关、正文和结尾落款四部分组成</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其各部分的格式、内容和写法</a:t>
            </a:r>
            <a:r>
              <a:rPr lang="zh-CN" altLang="en-US" sz="2000" dirty="0" smtClean="0">
                <a:latin typeface="宋体" panose="02010600030101010101" pitchFamily="2" charset="-122"/>
                <a:ea typeface="宋体" panose="02010600030101010101" pitchFamily="2" charset="-122"/>
              </a:rPr>
              <a:t>要求</a:t>
            </a:r>
            <a:r>
              <a:rPr lang="zh-CN" altLang="en-US" sz="2000" dirty="0">
                <a:latin typeface="宋体" panose="02010600030101010101" pitchFamily="2" charset="-122"/>
                <a:ea typeface="宋体" panose="02010600030101010101" pitchFamily="2" charset="-122"/>
              </a:rPr>
              <a:t>如下</a:t>
            </a:r>
            <a:r>
              <a:rPr lang="en-US" altLang="zh-CN" sz="2000" dirty="0" smtClean="0">
                <a:latin typeface="宋体" panose="02010600030101010101" pitchFamily="2" charset="-122"/>
                <a:ea typeface="宋体" panose="02010600030101010101" pitchFamily="2" charset="-122"/>
              </a:rPr>
              <a:t>:</a:t>
            </a:r>
          </a:p>
          <a:p>
            <a:r>
              <a:rPr lang="en-US" altLang="zh-CN" sz="2000" dirty="0" smtClean="0">
                <a:latin typeface="宋体" panose="02010600030101010101" pitchFamily="2" charset="-122"/>
                <a:ea typeface="宋体" panose="02010600030101010101" pitchFamily="2" charset="-122"/>
              </a:rPr>
              <a:t>    ( </a:t>
            </a:r>
            <a:r>
              <a:rPr lang="zh-CN" altLang="en-US" sz="2000" dirty="0">
                <a:latin typeface="宋体" panose="02010600030101010101" pitchFamily="2" charset="-122"/>
                <a:ea typeface="宋体" panose="02010600030101010101" pitchFamily="2" charset="-122"/>
              </a:rPr>
              <a:t>１</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标题</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公函的标题一般有两种形式</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一种是由发文机关名称、事由和文种构成</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另 一种是由事由和文种构成</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en-US" altLang="zh-CN" sz="2000" dirty="0" smtClean="0">
                <a:latin typeface="宋体" panose="02010600030101010101" pitchFamily="2" charset="-122"/>
                <a:ea typeface="宋体" panose="02010600030101010101" pitchFamily="2" charset="-122"/>
              </a:rPr>
              <a:t>    ( </a:t>
            </a:r>
            <a:r>
              <a:rPr lang="zh-CN" altLang="en-US" sz="2000" dirty="0">
                <a:latin typeface="宋体" panose="02010600030101010101" pitchFamily="2" charset="-122"/>
                <a:ea typeface="宋体" panose="02010600030101010101" pitchFamily="2" charset="-122"/>
              </a:rPr>
              <a:t>２</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主送机关</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即受文并办理来函事项的机关单位</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于文首顶格写明全称或者规范化简 称</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其后用冒号</a:t>
            </a:r>
            <a:r>
              <a:rPr lang="en-US" altLang="zh-CN" sz="2000" dirty="0" smtClean="0">
                <a:latin typeface="宋体" panose="02010600030101010101" pitchFamily="2" charset="-122"/>
                <a:ea typeface="宋体" panose="02010600030101010101" pitchFamily="2" charset="-122"/>
              </a:rPr>
              <a:t>.</a:t>
            </a:r>
          </a:p>
          <a:p>
            <a:r>
              <a:rPr lang="en-US" altLang="zh-CN" sz="2000" dirty="0" smtClean="0">
                <a:latin typeface="宋体" panose="02010600030101010101" pitchFamily="2" charset="-122"/>
                <a:ea typeface="宋体" panose="02010600030101010101" pitchFamily="2" charset="-122"/>
              </a:rPr>
              <a:t>    ( </a:t>
            </a:r>
            <a:r>
              <a:rPr lang="zh-CN" altLang="en-US" sz="2000" dirty="0">
                <a:latin typeface="宋体" panose="02010600030101010101" pitchFamily="2" charset="-122"/>
                <a:ea typeface="宋体" panose="02010600030101010101" pitchFamily="2" charset="-122"/>
              </a:rPr>
              <a:t>３</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正文</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其结构一般由开头、主体、结尾、结语等部分组成</a:t>
            </a:r>
            <a:r>
              <a:rPr lang="en-US" altLang="zh-CN" sz="2000" dirty="0" smtClean="0">
                <a:latin typeface="宋体" panose="02010600030101010101" pitchFamily="2" charset="-122"/>
                <a:ea typeface="宋体" panose="02010600030101010101" pitchFamily="2" charset="-122"/>
              </a:rPr>
              <a:t>.</a:t>
            </a:r>
          </a:p>
          <a:p>
            <a:r>
              <a:rPr lang="en-US" altLang="zh-CN" sz="2000" dirty="0" smtClean="0">
                <a:latin typeface="宋体" panose="02010600030101010101" pitchFamily="2" charset="-122"/>
                <a:ea typeface="宋体" panose="02010600030101010101" pitchFamily="2" charset="-122"/>
              </a:rPr>
              <a:t>    </a:t>
            </a:r>
            <a:r>
              <a:rPr lang="en-US" altLang="zh-CN" sz="2000" dirty="0">
                <a:latin typeface="宋体" panose="02010600030101010101" pitchFamily="2" charset="-122"/>
                <a:ea typeface="宋体" panose="02010600030101010101" pitchFamily="2" charset="-122"/>
              </a:rPr>
              <a:t>①</a:t>
            </a:r>
            <a:r>
              <a:rPr lang="zh-CN" altLang="en-US" sz="2000" dirty="0">
                <a:latin typeface="宋体" panose="02010600030101010101" pitchFamily="2" charset="-122"/>
                <a:ea typeface="宋体" panose="02010600030101010101" pitchFamily="2" charset="-122"/>
              </a:rPr>
              <a:t>开头</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主要说明发函的缘由</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一般要求概括交代发函的目的、根据、原因等内容</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然后 用“现将有关问题说明如下”或“现将有关事项函复如下”等过渡语转入下文</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复函的缘由部 分</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一般首先引叙来文的标题、发文字号</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然后再交代根据</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以说明发文的</a:t>
            </a:r>
            <a:r>
              <a:rPr lang="zh-CN" altLang="en-US" sz="2000" dirty="0" smtClean="0">
                <a:latin typeface="宋体" panose="02010600030101010101" pitchFamily="2" charset="-122"/>
                <a:ea typeface="宋体" panose="02010600030101010101" pitchFamily="2" charset="-122"/>
              </a:rPr>
              <a:t>缘由</a:t>
            </a:r>
            <a:endParaRPr lang="en-US" altLang="zh-CN" sz="2000" dirty="0" smtClean="0">
              <a:latin typeface="宋体" panose="02010600030101010101" pitchFamily="2" charset="-122"/>
              <a:ea typeface="宋体" panose="02010600030101010101" pitchFamily="2" charset="-122"/>
            </a:endParaRPr>
          </a:p>
          <a:p>
            <a:r>
              <a:rPr lang="en-US" altLang="zh-CN" sz="2000" dirty="0" smtClean="0">
                <a:latin typeface="宋体" panose="02010600030101010101" pitchFamily="2" charset="-122"/>
                <a:ea typeface="宋体" panose="02010600030101010101" pitchFamily="2" charset="-122"/>
              </a:rPr>
              <a:t>.   </a:t>
            </a:r>
            <a:r>
              <a:rPr lang="en-US" altLang="zh-CN" sz="2000" dirty="0">
                <a:latin typeface="宋体" panose="02010600030101010101" pitchFamily="2" charset="-122"/>
                <a:ea typeface="宋体" panose="02010600030101010101" pitchFamily="2" charset="-122"/>
              </a:rPr>
              <a:t>②</a:t>
            </a:r>
            <a:r>
              <a:rPr lang="zh-CN" altLang="en-US" sz="2000" dirty="0">
                <a:latin typeface="宋体" panose="02010600030101010101" pitchFamily="2" charset="-122"/>
                <a:ea typeface="宋体" panose="02010600030101010101" pitchFamily="2" charset="-122"/>
              </a:rPr>
              <a:t>主体</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这是函的核心内容部分</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主要说明致函事项</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函的事项部分内容单一</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一函一 事</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行文要直陈其事</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无论是商洽工作、询问和答复问题</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还是向有关主管部门请求批准事 项等</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都要用简洁得体的语言把需要告诉对方的问题、意见叙写清楚</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如果属于复函</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还要 注意答复事项的针对性和明确性</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en-US" altLang="zh-CN" sz="2000" dirty="0" smtClean="0">
                <a:latin typeface="宋体" panose="02010600030101010101" pitchFamily="2" charset="-122"/>
                <a:ea typeface="宋体" panose="02010600030101010101" pitchFamily="2" charset="-122"/>
              </a:rPr>
              <a:t>    ③</a:t>
            </a:r>
            <a:r>
              <a:rPr lang="zh-CN" altLang="en-US" sz="2000" dirty="0">
                <a:latin typeface="宋体" panose="02010600030101010101" pitchFamily="2" charset="-122"/>
                <a:ea typeface="宋体" panose="02010600030101010101" pitchFamily="2" charset="-122"/>
              </a:rPr>
              <a:t>结尾</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一般用礼貌性语言向对方提出希望</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或请对方协助解决某一问题</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或请对方 及时复函</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或请对方提出意见或请主管部门批准</a:t>
            </a:r>
            <a:r>
              <a:rPr lang="zh-CN" altLang="en-US" sz="2000" dirty="0" smtClean="0">
                <a:latin typeface="宋体" panose="02010600030101010101" pitchFamily="2" charset="-122"/>
                <a:ea typeface="宋体" panose="02010600030101010101" pitchFamily="2" charset="-122"/>
              </a:rPr>
              <a:t>等</a:t>
            </a:r>
            <a:endParaRPr lang="en-US" altLang="zh-CN" sz="2000" dirty="0" smtClean="0">
              <a:latin typeface="宋体" panose="02010600030101010101" pitchFamily="2" charset="-122"/>
              <a:ea typeface="宋体" panose="02010600030101010101" pitchFamily="2" charset="-122"/>
            </a:endParaRPr>
          </a:p>
          <a:p>
            <a:r>
              <a:rPr lang="en-US" altLang="zh-CN" sz="2000" dirty="0" smtClean="0">
                <a:latin typeface="宋体" panose="02010600030101010101" pitchFamily="2" charset="-122"/>
                <a:ea typeface="宋体" panose="02010600030101010101" pitchFamily="2" charset="-122"/>
              </a:rPr>
              <a:t>.   ④</a:t>
            </a:r>
            <a:r>
              <a:rPr lang="zh-CN" altLang="en-US" sz="2000" dirty="0">
                <a:latin typeface="宋体" panose="02010600030101010101" pitchFamily="2" charset="-122"/>
                <a:ea typeface="宋体" panose="02010600030101010101" pitchFamily="2" charset="-122"/>
              </a:rPr>
              <a:t>结语</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通常应根据函询、函告、函商或函复的事项</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选择运用不同的结束语</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如“特此 函询</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商</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特此复函”“特此函告”“特此函复”等</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有的函也可以不用结束语</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如属便函</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可 以像普通信件一样</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使用“此致”“敬礼”</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en-US" altLang="zh-CN" sz="2000" dirty="0" smtClean="0">
                <a:latin typeface="宋体" panose="02010600030101010101" pitchFamily="2" charset="-122"/>
                <a:ea typeface="宋体" panose="02010600030101010101" pitchFamily="2" charset="-122"/>
              </a:rPr>
              <a:t>    ( </a:t>
            </a:r>
            <a:r>
              <a:rPr lang="zh-CN" altLang="en-US" sz="2000" dirty="0">
                <a:latin typeface="宋体" panose="02010600030101010101" pitchFamily="2" charset="-122"/>
                <a:ea typeface="宋体" panose="02010600030101010101" pitchFamily="2" charset="-122"/>
              </a:rPr>
              <a:t>４</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结尾落款</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一般包括署名和成文时间两项内容</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署明机关单位名称</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写明成文时间 年、月、日</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并加盖公章</a:t>
            </a:r>
            <a:r>
              <a:rPr lang="en-US" altLang="zh-CN" sz="2000" dirty="0">
                <a:latin typeface="宋体" panose="02010600030101010101" pitchFamily="2" charset="-122"/>
                <a:ea typeface="宋体" panose="02010600030101010101" pitchFamily="2" charset="-122"/>
              </a:rPr>
              <a:t>.</a:t>
            </a:r>
            <a:endParaRPr lang="zh-CN" altLang="en-US" sz="2000" dirty="0">
              <a:latin typeface="宋体" panose="02010600030101010101" pitchFamily="2" charset="-122"/>
              <a:ea typeface="宋体" panose="02010600030101010101" pitchFamily="2" charset="-122"/>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710813" y="1120878"/>
            <a:ext cx="9158748" cy="4739759"/>
          </a:xfrm>
          <a:prstGeom prst="rect">
            <a:avLst/>
          </a:prstGeom>
          <a:noFill/>
        </p:spPr>
        <p:txBody>
          <a:bodyPr wrap="square" rtlCol="0">
            <a:spAutoFit/>
          </a:bodyPr>
          <a:lstStyle/>
          <a:p>
            <a:pPr algn="ctr"/>
            <a:r>
              <a:rPr lang="zh-CN" altLang="en-US" sz="2400" b="1" dirty="0">
                <a:latin typeface="宋体" panose="02010600030101010101" pitchFamily="2" charset="-122"/>
                <a:ea typeface="宋体" panose="02010600030101010101" pitchFamily="2" charset="-122"/>
              </a:rPr>
              <a:t>公司会议邀请函</a:t>
            </a:r>
          </a:p>
          <a:p>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有限公司进出口部</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首先</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感谢贵公司多年来对我公司的关心与支持</a:t>
            </a:r>
            <a:r>
              <a:rPr lang="en-US" altLang="zh-CN" sz="2000" dirty="0" smtClean="0">
                <a:latin typeface="宋体" panose="02010600030101010101" pitchFamily="2" charset="-122"/>
                <a:ea typeface="宋体" panose="02010600030101010101" pitchFamily="2" charset="-122"/>
              </a:rPr>
              <a:t>.</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由于和贵公司长期保持着良好的合作关系</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并始终得到贵公司的巨大支持</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我公司的钢铁业务得到了长足发展</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创造了良好业绩</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这一切离不开贵我之间 的互相支持</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互相理解</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团结一致</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密切合作</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同时</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也希望在今后的发展中</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我 们能继续保持这种良好的关系</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并诚请贵公司给予更大的支持与帮助</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实现贵我 双方事业的共同发展</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２０１６年</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集团投资１亿多元</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对我公司的配套流 程进行了全面的升级改造</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产量提高了２０％</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进一步增强了为</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集团等广 大客户服务的能力</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为</a:t>
            </a:r>
            <a:r>
              <a:rPr lang="zh-CN" altLang="en-US" sz="2000" dirty="0">
                <a:latin typeface="宋体" panose="02010600030101010101" pitchFamily="2" charset="-122"/>
                <a:ea typeface="宋体" panose="02010600030101010101" pitchFamily="2" charset="-122"/>
              </a:rPr>
              <a:t>进一步深化双方的合作</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保证贵公司的生产需求</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我公司拟于</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月</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日到</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月</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日</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召开钢铁运输会议</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届时邀请贵公司主要领导参加</a:t>
            </a:r>
            <a:r>
              <a:rPr lang="en-US" altLang="zh-CN" sz="2000" dirty="0" smtClean="0">
                <a:latin typeface="宋体" panose="02010600030101010101" pitchFamily="2" charset="-122"/>
                <a:ea typeface="宋体" panose="02010600030101010101" pitchFamily="2" charset="-122"/>
              </a:rPr>
              <a:t>.</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报到时间</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年</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月</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日 </a:t>
            </a:r>
            <a:endParaRPr lang="en-US" altLang="zh-CN" sz="2000" dirty="0" smtClean="0">
              <a:latin typeface="宋体" panose="02010600030101010101" pitchFamily="2" charset="-122"/>
              <a:ea typeface="宋体" panose="02010600030101010101" pitchFamily="2" charset="-122"/>
            </a:endParaRP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会期</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天 </a:t>
            </a:r>
            <a:endParaRPr lang="en-US" altLang="zh-CN" sz="2000" dirty="0" smtClean="0">
              <a:latin typeface="宋体" panose="02010600030101010101" pitchFamily="2" charset="-122"/>
              <a:ea typeface="宋体" panose="02010600030101010101" pitchFamily="2" charset="-122"/>
            </a:endParaRP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联系人</a:t>
            </a:r>
            <a:r>
              <a:rPr lang="en-US" altLang="zh-CN" sz="2000" dirty="0">
                <a:latin typeface="宋体" panose="02010600030101010101" pitchFamily="2" charset="-122"/>
                <a:ea typeface="宋体" panose="02010600030101010101" pitchFamily="2" charset="-122"/>
              </a:rPr>
              <a:t>:×× </a:t>
            </a:r>
            <a:endParaRPr lang="zh-CN" altLang="en-US" sz="2000" dirty="0">
              <a:latin typeface="宋体" panose="02010600030101010101" pitchFamily="2" charset="-122"/>
              <a:ea typeface="宋体" panose="02010600030101010101" pitchFamily="2" charset="-122"/>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681316" y="1533832"/>
            <a:ext cx="9320981" cy="3724096"/>
          </a:xfrm>
          <a:prstGeom prst="rect">
            <a:avLst/>
          </a:prstGeom>
          <a:noFill/>
        </p:spPr>
        <p:txBody>
          <a:bodyPr wrap="square" rtlCol="0">
            <a:spAutoFit/>
          </a:bodyPr>
          <a:lstStyle/>
          <a:p>
            <a:pPr algn="ctr"/>
            <a:r>
              <a:rPr lang="zh-CN" altLang="en-US" sz="3200" b="1" dirty="0">
                <a:latin typeface="宋体" panose="02010600030101010101" pitchFamily="2" charset="-122"/>
                <a:ea typeface="宋体" panose="02010600030101010101" pitchFamily="2" charset="-122"/>
              </a:rPr>
              <a:t>七、 会议纪要</a:t>
            </a:r>
          </a:p>
          <a:p>
            <a:r>
              <a:rPr lang="en-US" altLang="zh-CN" sz="2400" b="1" dirty="0" smtClean="0">
                <a:latin typeface="宋体" panose="02010600030101010101" pitchFamily="2" charset="-122"/>
                <a:ea typeface="宋体" panose="02010600030101010101" pitchFamily="2" charset="-122"/>
              </a:rPr>
              <a:t>1</a:t>
            </a:r>
            <a:r>
              <a:rPr lang="zh-CN" altLang="en-US" sz="2400" b="1" dirty="0" smtClean="0">
                <a:latin typeface="宋体" panose="02010600030101010101" pitchFamily="2" charset="-122"/>
                <a:ea typeface="宋体" panose="02010600030101010101" pitchFamily="2" charset="-122"/>
              </a:rPr>
              <a:t>会议</a:t>
            </a:r>
            <a:r>
              <a:rPr lang="zh-CN" altLang="en-US" sz="2400" b="1" dirty="0">
                <a:latin typeface="宋体" panose="02010600030101010101" pitchFamily="2" charset="-122"/>
                <a:ea typeface="宋体" panose="02010600030101010101" pitchFamily="2" charset="-122"/>
              </a:rPr>
              <a:t>纪要的概念和</a:t>
            </a:r>
            <a:r>
              <a:rPr lang="zh-CN" altLang="en-US" sz="2400" b="1" dirty="0" smtClean="0">
                <a:latin typeface="宋体" panose="02010600030101010101" pitchFamily="2" charset="-122"/>
                <a:ea typeface="宋体" panose="02010600030101010101" pitchFamily="2" charset="-122"/>
              </a:rPr>
              <a:t>特点</a:t>
            </a:r>
            <a:endParaRPr lang="en-US" altLang="zh-CN" sz="2400" b="1" dirty="0" smtClean="0">
              <a:latin typeface="宋体" panose="02010600030101010101" pitchFamily="2" charset="-122"/>
              <a:ea typeface="宋体" panose="02010600030101010101" pitchFamily="2" charset="-122"/>
            </a:endParaRPr>
          </a:p>
          <a:p>
            <a:r>
              <a:rPr lang="en-US" altLang="zh-CN" dirty="0"/>
              <a:t> </a:t>
            </a:r>
            <a:r>
              <a:rPr lang="en-US" altLang="zh-CN" dirty="0" smtClean="0"/>
              <a:t>     </a:t>
            </a:r>
            <a:r>
              <a:rPr lang="zh-CN" altLang="en-US" dirty="0" smtClean="0"/>
              <a:t> </a:t>
            </a:r>
            <a:r>
              <a:rPr lang="zh-CN" altLang="en-US" sz="2000" dirty="0">
                <a:latin typeface="宋体" panose="02010600030101010101" pitchFamily="2" charset="-122"/>
                <a:ea typeface="宋体" panose="02010600030101010101" pitchFamily="2" charset="-122"/>
              </a:rPr>
              <a:t>会议纪要是用于记载、传达会议情况和议定事项的公文</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会议纪要不同于会议记录</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会议纪要对企事业单位、机关团体都适用</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zh-CN" altLang="en-US" sz="2000" dirty="0" smtClean="0">
                <a:latin typeface="宋体" panose="02010600030101010101" pitchFamily="2" charset="-122"/>
                <a:ea typeface="宋体" panose="02010600030101010101" pitchFamily="2" charset="-122"/>
              </a:rPr>
              <a:t>    会议</a:t>
            </a:r>
            <a:r>
              <a:rPr lang="zh-CN" altLang="en-US" sz="2000" dirty="0">
                <a:latin typeface="宋体" panose="02010600030101010101" pitchFamily="2" charset="-122"/>
                <a:ea typeface="宋体" panose="02010600030101010101" pitchFamily="2" charset="-122"/>
              </a:rPr>
              <a:t>纪要与会议记录是两个不同的概念</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两者的区别十分明显</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从应用写作和文字处 理的角度来探析</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两者截然不同</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会议纪要是一种法定的公务文书</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其撰写与制作属于应用 写作和公文处理的范畴</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必须遵循应用写作的一般规律</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严格按照公文制法处理程序办事</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而会议记录则只是办公部门的一项业务工作</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属于管理服务的范畴</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它只需真实地记载会议 实况</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保证记录的原始性、完整性和准确性</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其记录活动同严格意义上的公文写作完全是两 码事</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两者在载体样式、称谓用语、适用对象、分类方法、内容重点以及处理方式等诸多方面 都有明显区别</a:t>
            </a:r>
            <a:r>
              <a:rPr lang="en-US" altLang="zh-CN" sz="2000" dirty="0">
                <a:latin typeface="宋体" panose="02010600030101010101" pitchFamily="2" charset="-122"/>
                <a:ea typeface="宋体" panose="02010600030101010101" pitchFamily="2" charset="-122"/>
              </a:rPr>
              <a:t>. </a:t>
            </a:r>
            <a:endParaRPr lang="zh-CN" altLang="en-US" sz="2000" dirty="0">
              <a:latin typeface="宋体" panose="02010600030101010101" pitchFamily="2" charset="-122"/>
              <a:ea typeface="宋体" panose="02010600030101010101" pitchFamily="2" charset="-122"/>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901125" y="1458355"/>
            <a:ext cx="8420745" cy="3749040"/>
          </a:xfrm>
          <a:prstGeom prst="rect">
            <a:avLst/>
          </a:prstGeom>
        </p:spPr>
        <p:txBody>
          <a:bodyPr wrap="square">
            <a:spAutoFit/>
          </a:bodyPr>
          <a:lstStyle/>
          <a:p>
            <a:pPr lvl="0"/>
            <a:r>
              <a:rPr lang="zh-CN" altLang="en-US" sz="2000" dirty="0">
                <a:solidFill>
                  <a:prstClr val="black"/>
                </a:solidFill>
                <a:latin typeface="宋体" panose="02010600030101010101" pitchFamily="2" charset="-122"/>
                <a:ea typeface="宋体" panose="02010600030101010101" pitchFamily="2" charset="-122"/>
              </a:rPr>
              <a:t>若按性质、特点、使用范围和格式划分</a:t>
            </a:r>
            <a:r>
              <a:rPr lang="en-US" altLang="zh-CN" sz="2000" dirty="0">
                <a:solidFill>
                  <a:prstClr val="black"/>
                </a:solidFill>
                <a:latin typeface="宋体" panose="02010600030101010101" pitchFamily="2" charset="-122"/>
                <a:ea typeface="宋体" panose="02010600030101010101" pitchFamily="2" charset="-122"/>
              </a:rPr>
              <a:t>,</a:t>
            </a:r>
            <a:r>
              <a:rPr lang="zh-CN" altLang="en-US" sz="2000" dirty="0">
                <a:solidFill>
                  <a:prstClr val="black"/>
                </a:solidFill>
                <a:latin typeface="宋体" panose="02010600030101010101" pitchFamily="2" charset="-122"/>
                <a:ea typeface="宋体" panose="02010600030101010101" pitchFamily="2" charset="-122"/>
              </a:rPr>
              <a:t>则可分为三类</a:t>
            </a:r>
            <a:r>
              <a:rPr lang="en-US" altLang="zh-CN" sz="2000" dirty="0">
                <a:solidFill>
                  <a:prstClr val="black"/>
                </a:solidFill>
                <a:latin typeface="宋体" panose="02010600030101010101" pitchFamily="2" charset="-122"/>
                <a:ea typeface="宋体" panose="02010600030101010101" pitchFamily="2" charset="-122"/>
              </a:rPr>
              <a:t>: </a:t>
            </a:r>
          </a:p>
          <a:p>
            <a:pPr lvl="0"/>
            <a:r>
              <a:rPr lang="en-US" altLang="zh-CN" sz="2000" dirty="0">
                <a:solidFill>
                  <a:prstClr val="black"/>
                </a:solidFill>
                <a:latin typeface="宋体" panose="02010600030101010101" pitchFamily="2" charset="-122"/>
                <a:ea typeface="宋体" panose="02010600030101010101" pitchFamily="2" charset="-122"/>
              </a:rPr>
              <a:t>     ( </a:t>
            </a:r>
            <a:r>
              <a:rPr lang="zh-CN" altLang="en-US" sz="2000" dirty="0">
                <a:solidFill>
                  <a:prstClr val="black"/>
                </a:solidFill>
                <a:latin typeface="宋体" panose="02010600030101010101" pitchFamily="2" charset="-122"/>
                <a:ea typeface="宋体" panose="02010600030101010101" pitchFamily="2" charset="-122"/>
              </a:rPr>
              <a:t>１</a:t>
            </a:r>
            <a:r>
              <a:rPr lang="en-US" altLang="zh-CN" sz="2000" dirty="0">
                <a:solidFill>
                  <a:prstClr val="black"/>
                </a:solidFill>
                <a:latin typeface="宋体" panose="02010600030101010101" pitchFamily="2" charset="-122"/>
                <a:ea typeface="宋体" panose="02010600030101010101" pitchFamily="2" charset="-122"/>
              </a:rPr>
              <a:t>)</a:t>
            </a:r>
            <a:r>
              <a:rPr lang="zh-CN" altLang="en-US" sz="2000" dirty="0">
                <a:solidFill>
                  <a:prstClr val="black"/>
                </a:solidFill>
                <a:latin typeface="宋体" panose="02010600030101010101" pitchFamily="2" charset="-122"/>
                <a:ea typeface="宋体" panose="02010600030101010101" pitchFamily="2" charset="-122"/>
              </a:rPr>
              <a:t>日常应用文类</a:t>
            </a:r>
            <a:r>
              <a:rPr lang="en-US" altLang="zh-CN" sz="2000" dirty="0">
                <a:solidFill>
                  <a:prstClr val="black"/>
                </a:solidFill>
                <a:latin typeface="宋体" panose="02010600030101010101" pitchFamily="2" charset="-122"/>
                <a:ea typeface="宋体" panose="02010600030101010101" pitchFamily="2" charset="-122"/>
              </a:rPr>
              <a:t>.</a:t>
            </a:r>
            <a:r>
              <a:rPr lang="zh-CN" altLang="en-US" sz="2000" dirty="0">
                <a:solidFill>
                  <a:prstClr val="black"/>
                </a:solidFill>
                <a:latin typeface="宋体" panose="02010600030101010101" pitchFamily="2" charset="-122"/>
                <a:ea typeface="宋体" panose="02010600030101010101" pitchFamily="2" charset="-122"/>
              </a:rPr>
              <a:t>它是机关、团体、企事业单位和个人在日常生活中所运用的各种应 用文</a:t>
            </a:r>
            <a:r>
              <a:rPr lang="en-US" altLang="zh-CN" sz="2000" dirty="0">
                <a:solidFill>
                  <a:prstClr val="black"/>
                </a:solidFill>
                <a:latin typeface="宋体" panose="02010600030101010101" pitchFamily="2" charset="-122"/>
                <a:ea typeface="宋体" panose="02010600030101010101" pitchFamily="2" charset="-122"/>
              </a:rPr>
              <a:t>,</a:t>
            </a:r>
            <a:r>
              <a:rPr lang="zh-CN" altLang="en-US" sz="2000" dirty="0">
                <a:solidFill>
                  <a:prstClr val="black"/>
                </a:solidFill>
                <a:latin typeface="宋体" panose="02010600030101010101" pitchFamily="2" charset="-122"/>
                <a:ea typeface="宋体" panose="02010600030101010101" pitchFamily="2" charset="-122"/>
              </a:rPr>
              <a:t>如书信、条据、启事、读书笔记、演讲稿等</a:t>
            </a:r>
            <a:r>
              <a:rPr lang="en-US" altLang="zh-CN" sz="2000" dirty="0">
                <a:solidFill>
                  <a:prstClr val="black"/>
                </a:solidFill>
                <a:latin typeface="宋体" panose="02010600030101010101" pitchFamily="2" charset="-122"/>
                <a:ea typeface="宋体" panose="02010600030101010101" pitchFamily="2" charset="-122"/>
              </a:rPr>
              <a:t>,</a:t>
            </a:r>
            <a:r>
              <a:rPr lang="zh-CN" altLang="en-US" sz="2000" dirty="0">
                <a:solidFill>
                  <a:prstClr val="black"/>
                </a:solidFill>
                <a:latin typeface="宋体" panose="02010600030101010101" pitchFamily="2" charset="-122"/>
                <a:ea typeface="宋体" panose="02010600030101010101" pitchFamily="2" charset="-122"/>
              </a:rPr>
              <a:t>使用频率最高</a:t>
            </a:r>
            <a:r>
              <a:rPr lang="en-US" altLang="zh-CN" sz="2000" dirty="0">
                <a:solidFill>
                  <a:prstClr val="black"/>
                </a:solidFill>
                <a:latin typeface="宋体" panose="02010600030101010101" pitchFamily="2" charset="-122"/>
                <a:ea typeface="宋体" panose="02010600030101010101" pitchFamily="2" charset="-122"/>
              </a:rPr>
              <a:t>,</a:t>
            </a:r>
            <a:r>
              <a:rPr lang="zh-CN" altLang="en-US" sz="2000" dirty="0">
                <a:solidFill>
                  <a:prstClr val="black"/>
                </a:solidFill>
                <a:latin typeface="宋体" panose="02010600030101010101" pitchFamily="2" charset="-122"/>
                <a:ea typeface="宋体" panose="02010600030101010101" pitchFamily="2" charset="-122"/>
              </a:rPr>
              <a:t>范围最广</a:t>
            </a:r>
            <a:endParaRPr lang="en-US" altLang="zh-CN" sz="2000" dirty="0">
              <a:solidFill>
                <a:prstClr val="black"/>
              </a:solidFill>
              <a:latin typeface="宋体" panose="02010600030101010101" pitchFamily="2" charset="-122"/>
              <a:ea typeface="宋体" panose="02010600030101010101" pitchFamily="2" charset="-122"/>
            </a:endParaRPr>
          </a:p>
          <a:p>
            <a:pPr lvl="0"/>
            <a:r>
              <a:rPr lang="en-US" altLang="zh-CN" sz="2000" dirty="0">
                <a:solidFill>
                  <a:prstClr val="black"/>
                </a:solidFill>
                <a:latin typeface="宋体" panose="02010600030101010101" pitchFamily="2" charset="-122"/>
                <a:ea typeface="宋体" panose="02010600030101010101" pitchFamily="2" charset="-122"/>
              </a:rPr>
              <a:t>.   ( </a:t>
            </a:r>
            <a:r>
              <a:rPr lang="zh-CN" altLang="en-US" sz="2000" dirty="0">
                <a:solidFill>
                  <a:prstClr val="black"/>
                </a:solidFill>
                <a:latin typeface="宋体" panose="02010600030101010101" pitchFamily="2" charset="-122"/>
                <a:ea typeface="宋体" panose="02010600030101010101" pitchFamily="2" charset="-122"/>
              </a:rPr>
              <a:t>２</a:t>
            </a:r>
            <a:r>
              <a:rPr lang="en-US" altLang="zh-CN" sz="2000" dirty="0">
                <a:solidFill>
                  <a:prstClr val="black"/>
                </a:solidFill>
                <a:latin typeface="宋体" panose="02010600030101010101" pitchFamily="2" charset="-122"/>
                <a:ea typeface="宋体" panose="02010600030101010101" pitchFamily="2" charset="-122"/>
              </a:rPr>
              <a:t>)</a:t>
            </a:r>
            <a:r>
              <a:rPr lang="zh-CN" altLang="en-US" sz="2000" dirty="0">
                <a:solidFill>
                  <a:prstClr val="black"/>
                </a:solidFill>
                <a:latin typeface="宋体" panose="02010600030101010101" pitchFamily="2" charset="-122"/>
                <a:ea typeface="宋体" panose="02010600030101010101" pitchFamily="2" charset="-122"/>
              </a:rPr>
              <a:t>机关事务文书类</a:t>
            </a:r>
            <a:r>
              <a:rPr lang="en-US" altLang="zh-CN" sz="2000" dirty="0">
                <a:solidFill>
                  <a:prstClr val="black"/>
                </a:solidFill>
                <a:latin typeface="宋体" panose="02010600030101010101" pitchFamily="2" charset="-122"/>
                <a:ea typeface="宋体" panose="02010600030101010101" pitchFamily="2" charset="-122"/>
              </a:rPr>
              <a:t>.</a:t>
            </a:r>
            <a:r>
              <a:rPr lang="zh-CN" altLang="en-US" sz="2000" dirty="0">
                <a:solidFill>
                  <a:prstClr val="black"/>
                </a:solidFill>
                <a:latin typeface="宋体" panose="02010600030101010101" pitchFamily="2" charset="-122"/>
                <a:ea typeface="宋体" panose="02010600030101010101" pitchFamily="2" charset="-122"/>
              </a:rPr>
              <a:t>它是机关、团体、企事业单位处理事务时使用的文书</a:t>
            </a:r>
            <a:r>
              <a:rPr lang="en-US" altLang="zh-CN" sz="2000" dirty="0">
                <a:solidFill>
                  <a:prstClr val="black"/>
                </a:solidFill>
                <a:latin typeface="宋体" panose="02010600030101010101" pitchFamily="2" charset="-122"/>
                <a:ea typeface="宋体" panose="02010600030101010101" pitchFamily="2" charset="-122"/>
              </a:rPr>
              <a:t>.</a:t>
            </a:r>
            <a:r>
              <a:rPr lang="zh-CN" altLang="en-US" sz="2000" dirty="0">
                <a:solidFill>
                  <a:prstClr val="black"/>
                </a:solidFill>
                <a:latin typeface="宋体" panose="02010600030101010101" pitchFamily="2" charset="-122"/>
                <a:ea typeface="宋体" panose="02010600030101010101" pitchFamily="2" charset="-122"/>
              </a:rPr>
              <a:t>主要用于 内部事务的有</a:t>
            </a:r>
            <a:r>
              <a:rPr lang="en-US" altLang="zh-CN" sz="2000" dirty="0">
                <a:solidFill>
                  <a:prstClr val="black"/>
                </a:solidFill>
                <a:latin typeface="宋体" panose="02010600030101010101" pitchFamily="2" charset="-122"/>
                <a:ea typeface="宋体" panose="02010600030101010101" pitchFamily="2" charset="-122"/>
              </a:rPr>
              <a:t>:</a:t>
            </a:r>
            <a:r>
              <a:rPr lang="zh-CN" altLang="en-US" sz="2000" dirty="0">
                <a:solidFill>
                  <a:prstClr val="black"/>
                </a:solidFill>
                <a:latin typeface="宋体" panose="02010600030101010101" pitchFamily="2" charset="-122"/>
                <a:ea typeface="宋体" panose="02010600030101010101" pitchFamily="2" charset="-122"/>
              </a:rPr>
              <a:t>计划、总结、通讯、报道、简报、调查报告、经济活动分析、会议纪要、规章制度 等</a:t>
            </a:r>
            <a:r>
              <a:rPr lang="en-US" altLang="zh-CN" sz="2000" dirty="0">
                <a:solidFill>
                  <a:prstClr val="black"/>
                </a:solidFill>
                <a:latin typeface="宋体" panose="02010600030101010101" pitchFamily="2" charset="-122"/>
                <a:ea typeface="宋体" panose="02010600030101010101" pitchFamily="2" charset="-122"/>
              </a:rPr>
              <a:t>.</a:t>
            </a:r>
            <a:r>
              <a:rPr lang="zh-CN" altLang="en-US" sz="2000" dirty="0">
                <a:solidFill>
                  <a:prstClr val="black"/>
                </a:solidFill>
                <a:latin typeface="宋体" panose="02010600030101010101" pitchFamily="2" charset="-122"/>
                <a:ea typeface="宋体" panose="02010600030101010101" pitchFamily="2" charset="-122"/>
              </a:rPr>
              <a:t>主要用于对外事务的有</a:t>
            </a:r>
            <a:r>
              <a:rPr lang="en-US" altLang="zh-CN" sz="2000" dirty="0">
                <a:solidFill>
                  <a:prstClr val="black"/>
                </a:solidFill>
                <a:latin typeface="宋体" panose="02010600030101010101" pitchFamily="2" charset="-122"/>
                <a:ea typeface="宋体" panose="02010600030101010101" pitchFamily="2" charset="-122"/>
              </a:rPr>
              <a:t>:</a:t>
            </a:r>
            <a:r>
              <a:rPr lang="zh-CN" altLang="en-US" sz="2000" dirty="0">
                <a:solidFill>
                  <a:prstClr val="black"/>
                </a:solidFill>
                <a:latin typeface="宋体" panose="02010600030101010101" pitchFamily="2" charset="-122"/>
                <a:ea typeface="宋体" panose="02010600030101010101" pitchFamily="2" charset="-122"/>
              </a:rPr>
              <a:t>招标公告、投标书、协议、合同、意向书、先进事迹介绍、广告、产 品说明书等</a:t>
            </a:r>
            <a:endParaRPr lang="en-US" altLang="zh-CN" sz="2000" dirty="0">
              <a:solidFill>
                <a:prstClr val="black"/>
              </a:solidFill>
              <a:latin typeface="宋体" panose="02010600030101010101" pitchFamily="2" charset="-122"/>
              <a:ea typeface="宋体" panose="02010600030101010101" pitchFamily="2" charset="-122"/>
            </a:endParaRPr>
          </a:p>
          <a:p>
            <a:pPr lvl="0"/>
            <a:r>
              <a:rPr lang="en-US" altLang="zh-CN" sz="2000" dirty="0">
                <a:solidFill>
                  <a:prstClr val="black"/>
                </a:solidFill>
                <a:latin typeface="宋体" panose="02010600030101010101" pitchFamily="2" charset="-122"/>
                <a:ea typeface="宋体" panose="02010600030101010101" pitchFamily="2" charset="-122"/>
              </a:rPr>
              <a:t>.   ( </a:t>
            </a:r>
            <a:r>
              <a:rPr lang="zh-CN" altLang="en-US" sz="2000" dirty="0">
                <a:solidFill>
                  <a:prstClr val="black"/>
                </a:solidFill>
                <a:latin typeface="宋体" panose="02010600030101010101" pitchFamily="2" charset="-122"/>
                <a:ea typeface="宋体" panose="02010600030101010101" pitchFamily="2" charset="-122"/>
              </a:rPr>
              <a:t>３</a:t>
            </a:r>
            <a:r>
              <a:rPr lang="en-US" altLang="zh-CN" sz="2000" dirty="0">
                <a:solidFill>
                  <a:prstClr val="black"/>
                </a:solidFill>
                <a:latin typeface="宋体" panose="02010600030101010101" pitchFamily="2" charset="-122"/>
                <a:ea typeface="宋体" panose="02010600030101010101" pitchFamily="2" charset="-122"/>
              </a:rPr>
              <a:t>)</a:t>
            </a:r>
            <a:r>
              <a:rPr lang="zh-CN" altLang="en-US" sz="2000" dirty="0">
                <a:solidFill>
                  <a:prstClr val="black"/>
                </a:solidFill>
                <a:latin typeface="宋体" panose="02010600030101010101" pitchFamily="2" charset="-122"/>
                <a:ea typeface="宋体" panose="02010600030101010101" pitchFamily="2" charset="-122"/>
              </a:rPr>
              <a:t>公文类</a:t>
            </a:r>
            <a:r>
              <a:rPr lang="en-US" altLang="zh-CN" sz="2000" dirty="0">
                <a:solidFill>
                  <a:prstClr val="black"/>
                </a:solidFill>
                <a:latin typeface="宋体" panose="02010600030101010101" pitchFamily="2" charset="-122"/>
                <a:ea typeface="宋体" panose="02010600030101010101" pitchFamily="2" charset="-122"/>
              </a:rPr>
              <a:t>.</a:t>
            </a:r>
            <a:r>
              <a:rPr lang="zh-CN" altLang="en-US" sz="2000" dirty="0">
                <a:solidFill>
                  <a:prstClr val="black"/>
                </a:solidFill>
                <a:latin typeface="宋体" panose="02010600030101010101" pitchFamily="2" charset="-122"/>
                <a:ea typeface="宋体" panose="02010600030101010101" pitchFamily="2" charset="-122"/>
              </a:rPr>
              <a:t>它是党政机关、人民团体、企事业单位处理公务的文书</a:t>
            </a:r>
            <a:r>
              <a:rPr lang="en-US" altLang="zh-CN" sz="2000" dirty="0">
                <a:solidFill>
                  <a:prstClr val="black"/>
                </a:solidFill>
                <a:latin typeface="宋体" panose="02010600030101010101" pitchFamily="2" charset="-122"/>
                <a:ea typeface="宋体" panose="02010600030101010101" pitchFamily="2" charset="-122"/>
              </a:rPr>
              <a:t>,</a:t>
            </a:r>
            <a:r>
              <a:rPr lang="zh-CN" altLang="en-US" sz="2000" dirty="0">
                <a:solidFill>
                  <a:prstClr val="black"/>
                </a:solidFill>
                <a:latin typeface="宋体" panose="02010600030101010101" pitchFamily="2" charset="-122"/>
                <a:ea typeface="宋体" panose="02010600030101010101" pitchFamily="2" charset="-122"/>
              </a:rPr>
              <a:t>是传达贯彻党和国 家的方针、政策</a:t>
            </a:r>
            <a:r>
              <a:rPr lang="en-US" altLang="zh-CN" sz="2000" dirty="0">
                <a:solidFill>
                  <a:prstClr val="black"/>
                </a:solidFill>
                <a:latin typeface="宋体" panose="02010600030101010101" pitchFamily="2" charset="-122"/>
                <a:ea typeface="宋体" panose="02010600030101010101" pitchFamily="2" charset="-122"/>
              </a:rPr>
              <a:t>,</a:t>
            </a:r>
            <a:r>
              <a:rPr lang="zh-CN" altLang="en-US" sz="2000" dirty="0">
                <a:solidFill>
                  <a:prstClr val="black"/>
                </a:solidFill>
                <a:latin typeface="宋体" panose="02010600030101010101" pitchFamily="2" charset="-122"/>
                <a:ea typeface="宋体" panose="02010600030101010101" pitchFamily="2" charset="-122"/>
              </a:rPr>
              <a:t>发布行政法规和规章</a:t>
            </a:r>
            <a:r>
              <a:rPr lang="en-US" altLang="zh-CN" sz="2000" dirty="0">
                <a:solidFill>
                  <a:prstClr val="black"/>
                </a:solidFill>
                <a:latin typeface="宋体" panose="02010600030101010101" pitchFamily="2" charset="-122"/>
                <a:ea typeface="宋体" panose="02010600030101010101" pitchFamily="2" charset="-122"/>
              </a:rPr>
              <a:t>,</a:t>
            </a:r>
            <a:r>
              <a:rPr lang="zh-CN" altLang="en-US" sz="2000" dirty="0">
                <a:solidFill>
                  <a:prstClr val="black"/>
                </a:solidFill>
                <a:latin typeface="宋体" panose="02010600030101010101" pitchFamily="2" charset="-122"/>
                <a:ea typeface="宋体" panose="02010600030101010101" pitchFamily="2" charset="-122"/>
              </a:rPr>
              <a:t>施行行政措施</a:t>
            </a:r>
            <a:r>
              <a:rPr lang="en-US" altLang="zh-CN" sz="2000" dirty="0">
                <a:solidFill>
                  <a:prstClr val="black"/>
                </a:solidFill>
                <a:latin typeface="宋体" panose="02010600030101010101" pitchFamily="2" charset="-122"/>
                <a:ea typeface="宋体" panose="02010600030101010101" pitchFamily="2" charset="-122"/>
              </a:rPr>
              <a:t>,</a:t>
            </a:r>
            <a:r>
              <a:rPr lang="zh-CN" altLang="en-US" sz="2000" dirty="0">
                <a:solidFill>
                  <a:prstClr val="black"/>
                </a:solidFill>
                <a:latin typeface="宋体" panose="02010600030101010101" pitchFamily="2" charset="-122"/>
                <a:ea typeface="宋体" panose="02010600030101010101" pitchFamily="2" charset="-122"/>
              </a:rPr>
              <a:t>请示和答复问题</a:t>
            </a:r>
            <a:r>
              <a:rPr lang="en-US" altLang="zh-CN" sz="2000" dirty="0">
                <a:solidFill>
                  <a:prstClr val="black"/>
                </a:solidFill>
                <a:latin typeface="宋体" panose="02010600030101010101" pitchFamily="2" charset="-122"/>
                <a:ea typeface="宋体" panose="02010600030101010101" pitchFamily="2" charset="-122"/>
              </a:rPr>
              <a:t>,</a:t>
            </a:r>
            <a:r>
              <a:rPr lang="zh-CN" altLang="en-US" sz="2000" dirty="0">
                <a:solidFill>
                  <a:prstClr val="black"/>
                </a:solidFill>
                <a:latin typeface="宋体" panose="02010600030101010101" pitchFamily="2" charset="-122"/>
                <a:ea typeface="宋体" panose="02010600030101010101" pitchFamily="2" charset="-122"/>
              </a:rPr>
              <a:t>指导、布置和商洽工 作</a:t>
            </a:r>
            <a:r>
              <a:rPr lang="en-US" altLang="zh-CN" sz="2000" dirty="0">
                <a:solidFill>
                  <a:prstClr val="black"/>
                </a:solidFill>
                <a:latin typeface="宋体" panose="02010600030101010101" pitchFamily="2" charset="-122"/>
                <a:ea typeface="宋体" panose="02010600030101010101" pitchFamily="2" charset="-122"/>
              </a:rPr>
              <a:t>,</a:t>
            </a:r>
            <a:r>
              <a:rPr lang="zh-CN" altLang="en-US" sz="2000" dirty="0">
                <a:solidFill>
                  <a:prstClr val="black"/>
                </a:solidFill>
                <a:latin typeface="宋体" panose="02010600030101010101" pitchFamily="2" charset="-122"/>
                <a:ea typeface="宋体" panose="02010600030101010101" pitchFamily="2" charset="-122"/>
              </a:rPr>
              <a:t>报告情况</a:t>
            </a:r>
            <a:r>
              <a:rPr lang="en-US" altLang="zh-CN" sz="2000" dirty="0">
                <a:solidFill>
                  <a:prstClr val="black"/>
                </a:solidFill>
                <a:latin typeface="宋体" panose="02010600030101010101" pitchFamily="2" charset="-122"/>
                <a:ea typeface="宋体" panose="02010600030101010101" pitchFamily="2" charset="-122"/>
              </a:rPr>
              <a:t>,</a:t>
            </a:r>
            <a:r>
              <a:rPr lang="zh-CN" altLang="en-US" sz="2000" dirty="0">
                <a:solidFill>
                  <a:prstClr val="black"/>
                </a:solidFill>
                <a:latin typeface="宋体" panose="02010600030101010101" pitchFamily="2" charset="-122"/>
                <a:ea typeface="宋体" panose="02010600030101010101" pitchFamily="2" charset="-122"/>
              </a:rPr>
              <a:t>交流经验的重要工具</a:t>
            </a:r>
            <a:r>
              <a:rPr lang="en-US" altLang="zh-CN" sz="2000" dirty="0">
                <a:solidFill>
                  <a:prstClr val="black"/>
                </a:solidFill>
                <a:latin typeface="宋体" panose="02010600030101010101" pitchFamily="2" charset="-122"/>
                <a:ea typeface="宋体" panose="02010600030101010101" pitchFamily="2" charset="-122"/>
              </a:rPr>
              <a:t>. </a:t>
            </a:r>
            <a:endParaRPr lang="zh-CN" altLang="en-US" sz="2000" dirty="0">
              <a:solidFill>
                <a:prstClr val="black"/>
              </a:solidFill>
              <a:latin typeface="宋体" panose="02010600030101010101" pitchFamily="2" charset="-122"/>
              <a:ea typeface="宋体" panose="02010600030101010101" pitchFamily="2" charset="-122"/>
            </a:endParaRP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401097" y="1504335"/>
            <a:ext cx="9910916" cy="3539430"/>
          </a:xfrm>
          <a:prstGeom prst="rect">
            <a:avLst/>
          </a:prstGeom>
          <a:noFill/>
        </p:spPr>
        <p:txBody>
          <a:bodyPr wrap="square" rtlCol="0">
            <a:spAutoFit/>
          </a:bodyPr>
          <a:lstStyle/>
          <a:p>
            <a:r>
              <a:rPr lang="zh-CN" altLang="en-US" sz="2400" b="1" dirty="0">
                <a:latin typeface="宋体" panose="02010600030101010101" pitchFamily="2" charset="-122"/>
                <a:ea typeface="宋体" panose="02010600030101010101" pitchFamily="2" charset="-122"/>
              </a:rPr>
              <a:t>会议纪要的公文特点表现在</a:t>
            </a:r>
            <a:r>
              <a:rPr lang="en-US" altLang="zh-CN" sz="2400" b="1" dirty="0" smtClean="0">
                <a:latin typeface="宋体" panose="02010600030101010101" pitchFamily="2" charset="-122"/>
                <a:ea typeface="宋体" panose="02010600030101010101" pitchFamily="2" charset="-122"/>
              </a:rPr>
              <a:t>:</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 </a:t>
            </a:r>
            <a:r>
              <a:rPr lang="zh-CN" altLang="en-US" sz="2000" dirty="0">
                <a:latin typeface="宋体" panose="02010600030101010101" pitchFamily="2" charset="-122"/>
                <a:ea typeface="宋体" panose="02010600030101010101" pitchFamily="2" charset="-122"/>
              </a:rPr>
              <a:t>１</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适用对象的广泛性</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纪要不受单位性质、级别和权限的限制</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使用范围很广泛</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不</a:t>
            </a:r>
          </a:p>
          <a:p>
            <a:r>
              <a:rPr lang="zh-CN" altLang="en-US" sz="2000" dirty="0" smtClean="0">
                <a:latin typeface="宋体" panose="02010600030101010101" pitchFamily="2" charset="-122"/>
                <a:ea typeface="宋体" panose="02010600030101010101" pitchFamily="2" charset="-122"/>
              </a:rPr>
              <a:t>仅</a:t>
            </a:r>
            <a:r>
              <a:rPr lang="zh-CN" altLang="en-US" sz="2000" dirty="0">
                <a:latin typeface="宋体" panose="02010600030101010101" pitchFamily="2" charset="-122"/>
                <a:ea typeface="宋体" panose="02010600030101010101" pitchFamily="2" charset="-122"/>
              </a:rPr>
              <a:t>党政机关讨论重大问题要发会议纪要</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群众团体和企事业单位讨论业务问题也发会议纪 要</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不仅政治工作、经济工作可发会议纪要</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业务问题、学术问题也可印发会议纪要</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en-US" altLang="zh-CN" sz="2000" dirty="0" smtClean="0">
                <a:latin typeface="宋体" panose="02010600030101010101" pitchFamily="2" charset="-122"/>
                <a:ea typeface="宋体" panose="02010600030101010101" pitchFamily="2" charset="-122"/>
              </a:rPr>
              <a:t>    ( </a:t>
            </a:r>
            <a:r>
              <a:rPr lang="zh-CN" altLang="en-US" sz="2000" dirty="0">
                <a:latin typeface="宋体" panose="02010600030101010101" pitchFamily="2" charset="-122"/>
                <a:ea typeface="宋体" panose="02010600030101010101" pitchFamily="2" charset="-122"/>
              </a:rPr>
              <a:t>２</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撰写内容的纪实性</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会议纪要必须是会议中产生的实实在在的东西</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撰写会议纪 要重在纪实</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客观整理</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绝不能离开会议实际搞再创造和人为拔高</a:t>
            </a:r>
            <a:r>
              <a:rPr lang="en-US" altLang="zh-CN" sz="2000" dirty="0" smtClean="0">
                <a:latin typeface="宋体" panose="02010600030101010101" pitchFamily="2" charset="-122"/>
                <a:ea typeface="宋体" panose="02010600030101010101" pitchFamily="2" charset="-122"/>
              </a:rPr>
              <a:t>.</a:t>
            </a:r>
          </a:p>
          <a:p>
            <a:r>
              <a:rPr lang="en-US" altLang="zh-CN" sz="2000" dirty="0" smtClean="0">
                <a:latin typeface="宋体" panose="02010600030101010101" pitchFamily="2" charset="-122"/>
                <a:ea typeface="宋体" panose="02010600030101010101" pitchFamily="2" charset="-122"/>
              </a:rPr>
              <a:t>    ( </a:t>
            </a:r>
            <a:r>
              <a:rPr lang="zh-CN" altLang="en-US" sz="2000" dirty="0">
                <a:latin typeface="宋体" panose="02010600030101010101" pitchFamily="2" charset="-122"/>
                <a:ea typeface="宋体" panose="02010600030101010101" pitchFamily="2" charset="-122"/>
              </a:rPr>
              <a:t>３</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表达方法的纪要性</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应围绕会议主旨及主要成果来整理、提炼、概括</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应把重点放在 综合整理重要事实的要点</a:t>
            </a:r>
            <a:r>
              <a:rPr lang="zh-CN" altLang="en-US" sz="2000" dirty="0" smtClean="0">
                <a:latin typeface="宋体" panose="02010600030101010101" pitchFamily="2" charset="-122"/>
                <a:ea typeface="宋体" panose="02010600030101010101" pitchFamily="2" charset="-122"/>
              </a:rPr>
              <a:t>上面</a:t>
            </a:r>
            <a:endParaRPr lang="en-US" altLang="zh-CN" sz="2000" dirty="0" smtClean="0">
              <a:latin typeface="宋体" panose="02010600030101010101" pitchFamily="2" charset="-122"/>
              <a:ea typeface="宋体" panose="02010600030101010101" pitchFamily="2" charset="-122"/>
            </a:endParaRPr>
          </a:p>
          <a:p>
            <a:r>
              <a:rPr lang="en-US" altLang="zh-CN" sz="2000" dirty="0" smtClean="0">
                <a:latin typeface="宋体" panose="02010600030101010101" pitchFamily="2" charset="-122"/>
                <a:ea typeface="宋体" panose="02010600030101010101" pitchFamily="2" charset="-122"/>
              </a:rPr>
              <a:t>    ( </a:t>
            </a:r>
            <a:r>
              <a:rPr lang="zh-CN" altLang="en-US" sz="2000" dirty="0">
                <a:latin typeface="宋体" panose="02010600030101010101" pitchFamily="2" charset="-122"/>
                <a:ea typeface="宋体" panose="02010600030101010101" pitchFamily="2" charset="-122"/>
              </a:rPr>
              <a:t>４</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称谓用语的规定性</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会议纪要通常采用第三人称</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段首用语常为“会议认为”“会议 指出”“会议要求”“会议号召”等等</a:t>
            </a:r>
            <a:r>
              <a:rPr lang="en-US" altLang="zh-CN" sz="2000" dirty="0">
                <a:latin typeface="宋体" panose="02010600030101010101" pitchFamily="2" charset="-122"/>
                <a:ea typeface="宋体" panose="02010600030101010101" pitchFamily="2" charset="-122"/>
              </a:rPr>
              <a:t>. </a:t>
            </a:r>
            <a:endParaRPr lang="zh-CN" altLang="en-US" sz="2000" dirty="0">
              <a:latin typeface="宋体" panose="02010600030101010101" pitchFamily="2" charset="-122"/>
              <a:ea typeface="宋体" panose="02010600030101010101" pitchFamily="2" charset="-122"/>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2005781" y="1637070"/>
            <a:ext cx="8421329" cy="3908762"/>
          </a:xfrm>
          <a:prstGeom prst="rect">
            <a:avLst/>
          </a:prstGeom>
          <a:noFill/>
        </p:spPr>
        <p:txBody>
          <a:bodyPr wrap="square" rtlCol="0">
            <a:spAutoFit/>
          </a:bodyPr>
          <a:lstStyle/>
          <a:p>
            <a:r>
              <a:rPr lang="zh-CN" altLang="en-US" sz="2400" b="1" dirty="0" smtClean="0">
                <a:latin typeface="宋体" panose="02010600030101010101" pitchFamily="2" charset="-122"/>
                <a:ea typeface="宋体" panose="02010600030101010101" pitchFamily="2" charset="-122"/>
              </a:rPr>
              <a:t>２会议</a:t>
            </a:r>
            <a:r>
              <a:rPr lang="zh-CN" altLang="en-US" sz="2400" b="1" dirty="0">
                <a:latin typeface="宋体" panose="02010600030101010101" pitchFamily="2" charset="-122"/>
                <a:ea typeface="宋体" panose="02010600030101010101" pitchFamily="2" charset="-122"/>
              </a:rPr>
              <a:t>纪要的分类 会议纪要的基本类型有三种</a:t>
            </a:r>
            <a:r>
              <a:rPr lang="en-US" altLang="zh-CN" sz="2400" b="1" dirty="0" smtClean="0">
                <a:latin typeface="宋体" panose="02010600030101010101" pitchFamily="2" charset="-122"/>
                <a:ea typeface="宋体" panose="02010600030101010101" pitchFamily="2" charset="-122"/>
              </a:rPr>
              <a:t>:</a:t>
            </a:r>
          </a:p>
          <a:p>
            <a:endParaRPr lang="en-US" altLang="zh-CN" sz="2400" b="1" dirty="0" smtClean="0">
              <a:latin typeface="宋体" panose="02010600030101010101" pitchFamily="2" charset="-122"/>
              <a:ea typeface="宋体" panose="02010600030101010101" pitchFamily="2" charset="-122"/>
            </a:endParaRP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 </a:t>
            </a:r>
            <a:r>
              <a:rPr lang="zh-CN" altLang="en-US" sz="2000" dirty="0">
                <a:latin typeface="宋体" panose="02010600030101010101" pitchFamily="2" charset="-122"/>
                <a:ea typeface="宋体" panose="02010600030101010101" pitchFamily="2" charset="-122"/>
              </a:rPr>
              <a:t>１</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决议性会议纪要</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这种纪要以决议的事项为中心内容</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行政会议的会议纪要一般 都属于这一类</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 </a:t>
            </a:r>
            <a:r>
              <a:rPr lang="zh-CN" altLang="en-US" sz="2000" dirty="0">
                <a:latin typeface="宋体" panose="02010600030101010101" pitchFamily="2" charset="-122"/>
                <a:ea typeface="宋体" panose="02010600030101010101" pitchFamily="2" charset="-122"/>
              </a:rPr>
              <a:t>２</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情况性会议纪要</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这种纪要以记载会议进行的情况为内容</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座谈会的会议纪要一般 属于这一类</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 </a:t>
            </a:r>
            <a:r>
              <a:rPr lang="zh-CN" altLang="en-US" sz="2000" dirty="0">
                <a:latin typeface="宋体" panose="02010600030101010101" pitchFamily="2" charset="-122"/>
                <a:ea typeface="宋体" panose="02010600030101010101" pitchFamily="2" charset="-122"/>
              </a:rPr>
              <a:t>３</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情况性与决议性相结合的会议纪要</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这种会议纪要既有会议进行情况的叙述</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又有 会议决议</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或决定</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的内容</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专题性的大型工作会议纪要一般属于这种类型</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这种会议纪要 虽然是有决议性和情况性两种属性</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但却不是这两种属性的简单相加</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它除了人称更加多 样化以外</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叙述会议情况也不能摆出不同的观点和意见</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只能写统一的认识</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因为统一的认 识是统一的决议</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或决定</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产生的基础</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不同的看法不可能产生统一的决议</a:t>
            </a:r>
            <a:r>
              <a:rPr lang="en-US" altLang="zh-CN" sz="2000" dirty="0">
                <a:latin typeface="宋体" panose="02010600030101010101" pitchFamily="2" charset="-122"/>
                <a:ea typeface="宋体" panose="02010600030101010101" pitchFamily="2" charset="-122"/>
              </a:rPr>
              <a:t>. </a:t>
            </a:r>
            <a:endParaRPr lang="zh-CN" altLang="en-US" sz="2000" dirty="0">
              <a:latin typeface="宋体" panose="02010600030101010101" pitchFamily="2" charset="-122"/>
              <a:ea typeface="宋体" panose="02010600030101010101" pitchFamily="2" charset="-122"/>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592826" y="1474839"/>
            <a:ext cx="9350477" cy="3847207"/>
          </a:xfrm>
          <a:prstGeom prst="rect">
            <a:avLst/>
          </a:prstGeom>
          <a:noFill/>
        </p:spPr>
        <p:txBody>
          <a:bodyPr wrap="square" rtlCol="0">
            <a:spAutoFit/>
          </a:bodyPr>
          <a:lstStyle/>
          <a:p>
            <a:r>
              <a:rPr lang="zh-CN" altLang="en-US" sz="2400" b="1" dirty="0">
                <a:latin typeface="宋体" panose="02010600030101010101" pitchFamily="2" charset="-122"/>
                <a:ea typeface="宋体" panose="02010600030101010101" pitchFamily="2" charset="-122"/>
              </a:rPr>
              <a:t>３． 会议纪要的写作规范 </a:t>
            </a:r>
            <a:endParaRPr lang="en-US" altLang="zh-CN" sz="2400" b="1" dirty="0" smtClean="0">
              <a:latin typeface="宋体" panose="02010600030101010101" pitchFamily="2" charset="-122"/>
              <a:ea typeface="宋体" panose="02010600030101010101" pitchFamily="2" charset="-122"/>
            </a:endParaRPr>
          </a:p>
          <a:p>
            <a:r>
              <a:rPr lang="en-US" altLang="zh-CN" dirty="0" smtClean="0"/>
              <a:t> </a:t>
            </a:r>
            <a:r>
              <a:rPr lang="zh-CN" altLang="en-US" sz="2000" dirty="0">
                <a:latin typeface="宋体" panose="02010600030101010101" pitchFamily="2" charset="-122"/>
                <a:ea typeface="宋体" panose="02010600030101010101" pitchFamily="2" charset="-122"/>
              </a:rPr>
              <a:t>会议纪要一般由标题、基本情况、基本精神、结尾四部分构成</a:t>
            </a:r>
            <a:r>
              <a:rPr lang="en-US" altLang="zh-CN" sz="2000" dirty="0" smtClean="0">
                <a:latin typeface="宋体" panose="02010600030101010101" pitchFamily="2" charset="-122"/>
                <a:ea typeface="宋体" panose="02010600030101010101" pitchFamily="2" charset="-122"/>
              </a:rPr>
              <a:t>.</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１</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标题</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会议纪要的标题一般由会议名称加“纪要”构成</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如</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煤矿办公会议纪 要</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有的纪要用正副两个标题</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正标题揭示会议的基本精神</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副标题写出会议纪要的名称</a:t>
            </a:r>
            <a:r>
              <a:rPr lang="en-US" altLang="zh-CN" sz="2000" dirty="0" smtClean="0">
                <a:latin typeface="宋体" panose="02010600030101010101" pitchFamily="2" charset="-122"/>
                <a:ea typeface="宋体" panose="02010600030101010101" pitchFamily="2" charset="-122"/>
              </a:rPr>
              <a:t>.</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２</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基本情况</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会议的基本情况一般包括召开会议的根据、目的、时间、地点、主持人、参 加人、主要议程、主要收获等</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本机关的行政会议纪要</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可以减少一些项目</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只写会议的时 间、地点、主持人、参加人、议题就行了</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这一部分内容的表达方法有两种</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一种是叙述式</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另 一种是条目式</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所谓叙述式</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就是将各项内容</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一气呵成</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一以贯通</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或至多分成两段</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所谓 条目式</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就是分条列项地写各项内容</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一段写一条</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一条写一个内容</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如“时间”写一条</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地 点”写一条</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大型的专题工作会议纪要一般采用叙述式</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行政会议纪要一般采用条目式</a:t>
            </a:r>
            <a:r>
              <a:rPr lang="en-US" altLang="zh-CN" sz="2000" dirty="0">
                <a:latin typeface="宋体" panose="02010600030101010101" pitchFamily="2" charset="-122"/>
                <a:ea typeface="宋体" panose="02010600030101010101" pitchFamily="2" charset="-122"/>
              </a:rPr>
              <a:t>.</a:t>
            </a:r>
            <a:endParaRPr lang="zh-CN" altLang="en-US" sz="2000" dirty="0">
              <a:latin typeface="宋体" panose="02010600030101010101" pitchFamily="2" charset="-122"/>
              <a:ea typeface="宋体" panose="02010600030101010101" pitchFamily="2" charset="-122"/>
            </a:endParaRP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179871" y="752168"/>
            <a:ext cx="9999406" cy="5324535"/>
          </a:xfrm>
          <a:prstGeom prst="rect">
            <a:avLst/>
          </a:prstGeom>
          <a:noFill/>
        </p:spPr>
        <p:txBody>
          <a:bodyPr wrap="square" rtlCol="0">
            <a:spAutoFit/>
          </a:bodyPr>
          <a:lstStyle/>
          <a:p>
            <a:r>
              <a:rPr lang="en-US" altLang="zh-CN" sz="2000" dirty="0" smtClean="0">
                <a:latin typeface="宋体" panose="02010600030101010101" pitchFamily="2" charset="-122"/>
                <a:ea typeface="宋体" panose="02010600030101010101" pitchFamily="2" charset="-122"/>
              </a:rPr>
              <a:t>    ( </a:t>
            </a:r>
            <a:r>
              <a:rPr lang="zh-CN" altLang="en-US" sz="2000" dirty="0">
                <a:latin typeface="宋体" panose="02010600030101010101" pitchFamily="2" charset="-122"/>
                <a:ea typeface="宋体" panose="02010600030101010101" pitchFamily="2" charset="-122"/>
              </a:rPr>
              <a:t>３</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基本精神</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会议的基本精神主要包括会议讨论的问题、做出的决议</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或决定</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、分配 的任务、确定的措施等</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这一部分是会议纪要的核心部分</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也是最难写的部分</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其写法并没 有固定格式</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因会议的议题、规模、作用的不同而有所不同</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规模小</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内容单一的会议</a:t>
            </a:r>
            <a:r>
              <a:rPr lang="en-US" altLang="zh-CN" sz="2000" dirty="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可以把</a:t>
            </a:r>
            <a:r>
              <a:rPr lang="zh-CN" altLang="en-US" sz="2000" dirty="0">
                <a:latin typeface="宋体" panose="02010600030101010101" pitchFamily="2" charset="-122"/>
                <a:ea typeface="宋体" panose="02010600030101010101" pitchFamily="2" charset="-122"/>
              </a:rPr>
              <a:t>讨论的问题写在一起</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规模较大</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内容较多的会议</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所讨论的问题都写在一起不醒目</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不 便于读者全面掌握会议的内容</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以在全面分析的基础上分类分条叙述为好</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规模较小的座 谈会</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可以按发言的先后顺序安排材料</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大多数的座谈会纪要还是采取分类安排材料的办 法</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只是在重要的地方引用与会者的重要</a:t>
            </a:r>
            <a:r>
              <a:rPr lang="zh-CN" altLang="en-US" sz="2000" dirty="0" smtClean="0">
                <a:latin typeface="宋体" panose="02010600030101010101" pitchFamily="2" charset="-122"/>
                <a:ea typeface="宋体" panose="02010600030101010101" pitchFamily="2" charset="-122"/>
              </a:rPr>
              <a:t>发言</a:t>
            </a:r>
            <a:endParaRPr lang="en-US" altLang="zh-CN" sz="2000" dirty="0" smtClean="0">
              <a:latin typeface="宋体" panose="02010600030101010101" pitchFamily="2" charset="-122"/>
              <a:ea typeface="宋体" panose="02010600030101010101" pitchFamily="2" charset="-122"/>
            </a:endParaRPr>
          </a:p>
          <a:p>
            <a:r>
              <a:rPr lang="en-US" altLang="zh-CN" sz="2000" dirty="0" smtClean="0">
                <a:latin typeface="宋体" panose="02010600030101010101" pitchFamily="2" charset="-122"/>
                <a:ea typeface="宋体" panose="02010600030101010101" pitchFamily="2" charset="-122"/>
              </a:rPr>
              <a:t>.   ( </a:t>
            </a:r>
            <a:r>
              <a:rPr lang="zh-CN" altLang="en-US" sz="2000" dirty="0">
                <a:latin typeface="宋体" panose="02010600030101010101" pitchFamily="2" charset="-122"/>
                <a:ea typeface="宋体" panose="02010600030101010101" pitchFamily="2" charset="-122"/>
              </a:rPr>
              <a:t>４</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结尾</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会议纪要的结尾</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一般写以下几个内容</a:t>
            </a:r>
            <a:r>
              <a:rPr lang="en-US" altLang="zh-CN" sz="2000" dirty="0" smtClean="0">
                <a:latin typeface="宋体" panose="02010600030101010101" pitchFamily="2" charset="-122"/>
                <a:ea typeface="宋体" panose="02010600030101010101" pitchFamily="2" charset="-122"/>
              </a:rPr>
              <a:t>:</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①</a:t>
            </a:r>
            <a:r>
              <a:rPr lang="zh-CN" altLang="en-US" sz="2000" dirty="0">
                <a:latin typeface="宋体" panose="02010600030101010101" pitchFamily="2" charset="-122"/>
                <a:ea typeface="宋体" panose="02010600030101010101" pitchFamily="2" charset="-122"/>
              </a:rPr>
              <a:t>号召、 希望</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号召或希望有关单位和人员为实现会议的目的和任务而奋斗</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如</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全国卫生 体育工作会议纪要</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的结尾写道</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会议恳切呼吁国家和地方各级党委、 人民政府、 有关部门和全社 会</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都来关心青少年一代的身体健康和全面发展</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支持学校体育卫生工作</a:t>
            </a:r>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②</a:t>
            </a:r>
            <a:r>
              <a:rPr lang="zh-CN" altLang="en-US" sz="2000" dirty="0">
                <a:latin typeface="宋体" panose="02010600030101010101" pitchFamily="2" charset="-122"/>
                <a:ea typeface="宋体" panose="02010600030101010101" pitchFamily="2" charset="-122"/>
              </a:rPr>
              <a:t>交代有关事项</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如</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四川省高等学校秘书教学研究会纪要</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的结尾写道</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现将学会</a:t>
            </a:r>
            <a:r>
              <a:rPr lang="zh-CN" altLang="en-US" sz="2000" dirty="0" smtClean="0">
                <a:latin typeface="宋体" panose="02010600030101010101" pitchFamily="2" charset="-122"/>
                <a:ea typeface="宋体" panose="02010600030101010101" pitchFamily="2" charset="-122"/>
              </a:rPr>
              <a:t>章程</a:t>
            </a:r>
            <a:r>
              <a:rPr lang="zh-CN" altLang="en-US" sz="2000" dirty="0">
                <a:latin typeface="宋体" panose="02010600030101010101" pitchFamily="2" charset="-122"/>
                <a:ea typeface="宋体" panose="02010600030101010101" pitchFamily="2" charset="-122"/>
              </a:rPr>
              <a:t>草案寄上</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请研究并提出意见</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③</a:t>
            </a:r>
            <a:r>
              <a:rPr lang="zh-CN" altLang="en-US" sz="2000" dirty="0">
                <a:latin typeface="宋体" panose="02010600030101010101" pitchFamily="2" charset="-122"/>
                <a:ea typeface="宋体" panose="02010600030101010101" pitchFamily="2" charset="-122"/>
              </a:rPr>
              <a:t>向对会议的召开做出突出贡献的单位或个人表示感谢</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并非所有的会议纪要都有一 段结束语</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有的会议纪要将会议内容写完就告结束</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如</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市民族工作会议纪要</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共写了 三个并列的问题</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写完第三个问题就结束了全文</a:t>
            </a:r>
            <a:r>
              <a:rPr lang="en-US" altLang="zh-CN" sz="2000" dirty="0">
                <a:latin typeface="宋体" panose="02010600030101010101" pitchFamily="2" charset="-122"/>
                <a:ea typeface="宋体" panose="02010600030101010101" pitchFamily="2" charset="-122"/>
              </a:rPr>
              <a:t>.</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076632" y="1091381"/>
            <a:ext cx="10102646" cy="3539430"/>
          </a:xfrm>
          <a:prstGeom prst="rect">
            <a:avLst/>
          </a:prstGeom>
          <a:noFill/>
        </p:spPr>
        <p:txBody>
          <a:bodyPr wrap="square" rtlCol="0">
            <a:spAutoFit/>
          </a:bodyPr>
          <a:lstStyle/>
          <a:p>
            <a:pPr algn="ctr"/>
            <a:r>
              <a:rPr lang="en-US" altLang="zh-CN" sz="2400" b="1" dirty="0">
                <a:latin typeface="宋体" panose="02010600030101010101" pitchFamily="2" charset="-122"/>
                <a:ea typeface="宋体" panose="02010600030101010101" pitchFamily="2" charset="-122"/>
              </a:rPr>
              <a:t>××</a:t>
            </a:r>
            <a:r>
              <a:rPr lang="zh-CN" altLang="en-US" sz="2400" b="1" dirty="0">
                <a:latin typeface="宋体" panose="02010600030101010101" pitchFamily="2" charset="-122"/>
                <a:ea typeface="宋体" panose="02010600030101010101" pitchFamily="2" charset="-122"/>
              </a:rPr>
              <a:t>大学教育基金会第一次理事长办公会纪要</a:t>
            </a:r>
          </a:p>
          <a:p>
            <a:r>
              <a:rPr lang="zh-CN" altLang="en-US" sz="2000" dirty="0">
                <a:latin typeface="宋体" panose="02010600030101010101" pitchFamily="2" charset="-122"/>
                <a:ea typeface="宋体" panose="02010600030101010101" pitchFamily="2" charset="-122"/>
              </a:rPr>
              <a:t>时间</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２０</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年１２月２１日上午８</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３０</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１２</a:t>
            </a:r>
            <a:r>
              <a:rPr lang="en-US" altLang="zh-CN" sz="2000" dirty="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００</a:t>
            </a:r>
            <a:endParaRPr lang="en-US" altLang="zh-CN" sz="2000" dirty="0" smtClean="0">
              <a:latin typeface="宋体" panose="02010600030101010101" pitchFamily="2" charset="-122"/>
              <a:ea typeface="宋体" panose="02010600030101010101" pitchFamily="2" charset="-122"/>
            </a:endParaRPr>
          </a:p>
          <a:p>
            <a:r>
              <a:rPr lang="zh-CN" altLang="en-US" sz="2000" dirty="0" smtClean="0">
                <a:latin typeface="宋体" panose="02010600030101010101" pitchFamily="2" charset="-122"/>
                <a:ea typeface="宋体" panose="02010600030101010101" pitchFamily="2" charset="-122"/>
              </a:rPr>
              <a:t>地点</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行政办公楼４０１室 </a:t>
            </a:r>
            <a:endParaRPr lang="en-US" altLang="zh-CN" sz="2000" dirty="0" smtClean="0">
              <a:latin typeface="宋体" panose="02010600030101010101" pitchFamily="2" charset="-122"/>
              <a:ea typeface="宋体" panose="02010600030101010101" pitchFamily="2" charset="-122"/>
            </a:endParaRPr>
          </a:p>
          <a:p>
            <a:r>
              <a:rPr lang="zh-CN" altLang="en-US" sz="2000" dirty="0" smtClean="0">
                <a:latin typeface="宋体" panose="02010600030101010101" pitchFamily="2" charset="-122"/>
                <a:ea typeface="宋体" panose="02010600030101010101" pitchFamily="2" charset="-122"/>
              </a:rPr>
              <a:t>参加</a:t>
            </a:r>
            <a:r>
              <a:rPr lang="zh-CN" altLang="en-US" sz="2000" dirty="0">
                <a:latin typeface="宋体" panose="02010600030101010101" pitchFamily="2" charset="-122"/>
                <a:ea typeface="宋体" panose="02010600030101010101" pitchFamily="2" charset="-122"/>
              </a:rPr>
              <a:t>人员</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理事长林金桐</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副理事长赵青山、钟义信、江执中</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秘书长李秀峰 </a:t>
            </a:r>
            <a:endParaRPr lang="en-US" altLang="zh-CN" sz="2000" dirty="0" smtClean="0">
              <a:latin typeface="宋体" panose="02010600030101010101" pitchFamily="2" charset="-122"/>
              <a:ea typeface="宋体" panose="02010600030101010101" pitchFamily="2" charset="-122"/>
            </a:endParaRPr>
          </a:p>
          <a:p>
            <a:r>
              <a:rPr lang="zh-CN" altLang="en-US" sz="2000" dirty="0" smtClean="0">
                <a:latin typeface="宋体" panose="02010600030101010101" pitchFamily="2" charset="-122"/>
                <a:ea typeface="宋体" panose="02010600030101010101" pitchFamily="2" charset="-122"/>
              </a:rPr>
              <a:t>列席</a:t>
            </a:r>
            <a:r>
              <a:rPr lang="zh-CN" altLang="en-US" sz="2000" dirty="0">
                <a:latin typeface="宋体" panose="02010600030101010101" pitchFamily="2" charset="-122"/>
                <a:ea typeface="宋体" panose="02010600030101010101" pitchFamily="2" charset="-122"/>
              </a:rPr>
              <a:t>人员</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监事长赵纪宁 </a:t>
            </a:r>
            <a:endParaRPr lang="en-US" altLang="zh-CN" sz="2000" dirty="0" smtClean="0">
              <a:latin typeface="宋体" panose="02010600030101010101" pitchFamily="2" charset="-122"/>
              <a:ea typeface="宋体" panose="02010600030101010101" pitchFamily="2" charset="-122"/>
            </a:endParaRPr>
          </a:p>
          <a:p>
            <a:r>
              <a:rPr lang="zh-CN" altLang="en-US" sz="2000" dirty="0" smtClean="0">
                <a:latin typeface="宋体" panose="02010600030101010101" pitchFamily="2" charset="-122"/>
                <a:ea typeface="宋体" panose="02010600030101010101" pitchFamily="2" charset="-122"/>
              </a:rPr>
              <a:t>主持</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林金桐理事长 </a:t>
            </a:r>
            <a:endParaRPr lang="en-US" altLang="zh-CN" sz="2000" dirty="0" smtClean="0">
              <a:latin typeface="宋体" panose="02010600030101010101" pitchFamily="2" charset="-122"/>
              <a:ea typeface="宋体" panose="02010600030101010101" pitchFamily="2" charset="-122"/>
            </a:endParaRP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办公</a:t>
            </a:r>
            <a:r>
              <a:rPr lang="zh-CN" altLang="en-US" sz="2000" dirty="0">
                <a:latin typeface="宋体" panose="02010600030101010101" pitchFamily="2" charset="-122"/>
                <a:ea typeface="宋体" panose="02010600030101010101" pitchFamily="2" charset="-122"/>
              </a:rPr>
              <a:t>会围绕以下既定的五项议题进行</a:t>
            </a:r>
            <a:r>
              <a:rPr lang="en-US" altLang="zh-CN" sz="2000" dirty="0" smtClean="0">
                <a:latin typeface="宋体" panose="02010600030101010101" pitchFamily="2" charset="-122"/>
                <a:ea typeface="宋体" panose="02010600030101010101" pitchFamily="2" charset="-122"/>
              </a:rPr>
              <a:t>.</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一</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关于理事长的分工</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为使基金会的工作更加协调、规范、高效</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会议首 先讨论了基金会理事长的工作分工</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会议除明确林金桐理事长负责全面工作 外</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三位副理事长的工作则按照基金会的筹款、资金运作和资助项目三项重点工 作各有所侧重的原则</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会议决定这三项工作分别由江执中、赵青山及钟义信三位 副理事长分管</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其他副理事长配合</a:t>
            </a:r>
            <a:r>
              <a:rPr lang="en-US" altLang="zh-CN" sz="2000" dirty="0">
                <a:latin typeface="宋体" panose="02010600030101010101" pitchFamily="2" charset="-122"/>
                <a:ea typeface="宋体" panose="02010600030101010101" pitchFamily="2" charset="-122"/>
              </a:rPr>
              <a:t>. </a:t>
            </a:r>
            <a:endParaRPr lang="zh-CN" altLang="en-US" sz="2000" dirty="0">
              <a:latin typeface="宋体" panose="02010600030101010101" pitchFamily="2" charset="-122"/>
              <a:ea typeface="宋体" panose="02010600030101010101" pitchFamily="2" charset="-122"/>
            </a:endParaRP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548581" y="1032387"/>
            <a:ext cx="9542206" cy="4678204"/>
          </a:xfrm>
          <a:prstGeom prst="rect">
            <a:avLst/>
          </a:prstGeom>
          <a:noFill/>
        </p:spPr>
        <p:txBody>
          <a:bodyPr wrap="square" rtlCol="0">
            <a:spAutoFit/>
          </a:bodyPr>
          <a:lstStyle/>
          <a:p>
            <a:r>
              <a:rPr lang="en-US" altLang="zh-CN" dirty="0" smtClean="0"/>
              <a:t>       </a:t>
            </a:r>
            <a:r>
              <a:rPr lang="en-US" altLang="zh-CN" sz="2000" dirty="0" smtClean="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二</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关于第三次高校教育基金会研讨会情况</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基金会李秀峰秘书长、王昕 副秘书长就第三次高校教育基金会研讨会情况向理事长办公会做了汇报</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介绍 了目前国内工作开展较好的各主要高校基金会的运行模式及管理机制</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办公会 在认真听取并分析这次研讨会情况的同时</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提出了其他院校可借鉴之处</a:t>
            </a:r>
            <a:r>
              <a:rPr lang="en-US" altLang="zh-CN" sz="2000" dirty="0" smtClean="0">
                <a:latin typeface="宋体" panose="02010600030101010101" pitchFamily="2" charset="-122"/>
                <a:ea typeface="宋体" panose="02010600030101010101" pitchFamily="2" charset="-122"/>
              </a:rPr>
              <a:t>.</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三</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审定基金会</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章程</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办公会对秘书处根据第一次理事会决议对基金会 </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章程</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所作的修改稿进行了认真审议并原则通过</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鉴于国家新的基金会管理</a:t>
            </a:r>
            <a:r>
              <a:rPr lang="zh-CN" altLang="en-US" sz="2000" dirty="0" smtClean="0">
                <a:latin typeface="宋体" panose="02010600030101010101" pitchFamily="2" charset="-122"/>
                <a:ea typeface="宋体" panose="02010600030101010101" pitchFamily="2" charset="-122"/>
              </a:rPr>
              <a:t>办法及</a:t>
            </a:r>
            <a:r>
              <a:rPr lang="zh-CN" altLang="en-US" sz="2000" dirty="0">
                <a:latin typeface="宋体" panose="02010600030101010101" pitchFamily="2" charset="-122"/>
                <a:ea typeface="宋体" panose="02010600030101010101" pitchFamily="2" charset="-122"/>
              </a:rPr>
              <a:t>章程范本即将出台</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会议责成秘书处届时进行必要修改后再提交审议定稿</a:t>
            </a:r>
            <a:r>
              <a:rPr lang="en-US" altLang="zh-CN" sz="2000" dirty="0" smtClean="0">
                <a:latin typeface="宋体" panose="02010600030101010101" pitchFamily="2" charset="-122"/>
                <a:ea typeface="宋体" panose="02010600030101010101" pitchFamily="2" charset="-122"/>
              </a:rPr>
              <a:t>.</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四</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关于基金会的运行模式</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会议同意基金会下设三个部</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决定２００１年基 金会的编制暂定５</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７人</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以后根据工作需要进行增加</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关于基金会和校友会的 关系</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会议认为“两会”虽然同属平级的独立社团</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但工作密不可分</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必须互相支 持</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团结协作</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默契配合</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运行模式上实行合署办公</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基金会的财务办公会希望 创造条件争取独立</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在独立前仍归学校财务处单独立户代管</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五</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会议审定并原则通过了基金会秘书处提交的</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大学教育基金会２０ </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年工作计划</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并要求秘书处对工作计划作进一步的细化</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以便执行和检查 落实</a:t>
            </a:r>
            <a:r>
              <a:rPr lang="en-US" altLang="zh-CN" sz="2000" dirty="0">
                <a:latin typeface="宋体" panose="02010600030101010101" pitchFamily="2" charset="-122"/>
                <a:ea typeface="宋体" panose="02010600030101010101" pitchFamily="2" charset="-122"/>
              </a:rPr>
              <a:t>.</a:t>
            </a:r>
          </a:p>
          <a:p>
            <a:pPr algn="r"/>
            <a:r>
              <a:rPr lang="zh-CN" altLang="en-US" sz="2000" dirty="0">
                <a:latin typeface="宋体" panose="02010600030101010101" pitchFamily="2" charset="-122"/>
                <a:ea typeface="宋体" panose="02010600030101010101" pitchFamily="2" charset="-122"/>
              </a:rPr>
              <a:t>二○一六年十二月二十三日</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328686" y="1377602"/>
            <a:ext cx="9630697" cy="3688080"/>
          </a:xfrm>
          <a:prstGeom prst="rect">
            <a:avLst/>
          </a:prstGeom>
          <a:noFill/>
        </p:spPr>
        <p:txBody>
          <a:bodyPr wrap="square" rtlCol="0">
            <a:spAutoFit/>
          </a:bodyPr>
          <a:lstStyle/>
          <a:p>
            <a:pPr algn="ctr"/>
            <a:r>
              <a:rPr lang="zh-CN" altLang="en-US" sz="3200" b="1" dirty="0">
                <a:latin typeface="宋体" panose="02010600030101010101" pitchFamily="2" charset="-122"/>
                <a:ea typeface="宋体" panose="02010600030101010101" pitchFamily="2" charset="-122"/>
              </a:rPr>
              <a:t>第三节　事务文书</a:t>
            </a:r>
          </a:p>
          <a:p>
            <a:r>
              <a:rPr lang="zh-CN" altLang="en-US" sz="2400" b="1" dirty="0">
                <a:latin typeface="宋体" panose="02010600030101010101" pitchFamily="2" charset="-122"/>
                <a:ea typeface="宋体" panose="02010600030101010101" pitchFamily="2" charset="-122"/>
              </a:rPr>
              <a:t>一、 计划</a:t>
            </a:r>
          </a:p>
          <a:p>
            <a:r>
              <a:rPr lang="zh-CN" altLang="en-US" sz="2000" dirty="0" smtClean="0">
                <a:latin typeface="宋体" panose="02010600030101010101" pitchFamily="2" charset="-122"/>
                <a:ea typeface="宋体" panose="02010600030101010101" pitchFamily="2" charset="-122"/>
              </a:rPr>
              <a:t>    计划</a:t>
            </a:r>
            <a:r>
              <a:rPr lang="zh-CN" altLang="en-US" sz="2000" dirty="0">
                <a:latin typeface="宋体" panose="02010600030101010101" pitchFamily="2" charset="-122"/>
                <a:ea typeface="宋体" panose="02010600030101010101" pitchFamily="2" charset="-122"/>
              </a:rPr>
              <a:t>的概念和特点 计划</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是人们根据一定时期的方针政策承担的任务</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结合客观实际情况预先对某个时期 的工作用书面文字作出安排的一种文体</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它在国家机关、人民团体和企事业单位的事务管 理活动中十分常用</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有了科学的、切实可行的计划</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才能做到心中有全局</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工作有目标</a:t>
            </a:r>
            <a:r>
              <a:rPr lang="en-US" altLang="zh-CN" sz="2000" dirty="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行动有</a:t>
            </a:r>
            <a:r>
              <a:rPr lang="zh-CN" altLang="en-US" sz="2000" dirty="0">
                <a:latin typeface="宋体" panose="02010600030101010101" pitchFamily="2" charset="-122"/>
                <a:ea typeface="宋体" panose="02010600030101010101" pitchFamily="2" charset="-122"/>
              </a:rPr>
              <a:t>方向</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避免盲目性、被动性</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增强自觉性</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使各项工作有条不紊地进行</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在计划中预先估计 到今后工作可能出现的困难和问题</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并预定措施</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争取主动解决</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这样就可以提高工作效率</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有了计划</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还便于检查、总结和推动工作</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计划的特点是它有明确的目的性</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较强的预见性 和措施的可行性</a:t>
            </a:r>
            <a:r>
              <a:rPr lang="en-US" altLang="zh-CN" sz="2000" dirty="0" smtClean="0">
                <a:latin typeface="宋体" panose="02010600030101010101" pitchFamily="2" charset="-122"/>
                <a:ea typeface="宋体" panose="02010600030101010101" pitchFamily="2" charset="-122"/>
              </a:rPr>
              <a:t>.</a:t>
            </a:r>
          </a:p>
          <a:p>
            <a:endParaRPr lang="en-US" altLang="zh-CN" sz="2000" dirty="0" smtClean="0">
              <a:latin typeface="宋体" panose="02010600030101010101" pitchFamily="2" charset="-122"/>
              <a:ea typeface="宋体" panose="02010600030101010101" pitchFamily="2" charset="-122"/>
            </a:endParaRPr>
          </a:p>
          <a:p>
            <a:r>
              <a:rPr lang="en-US" altLang="zh-CN" sz="2000" dirty="0" smtClean="0">
                <a:latin typeface="宋体" panose="02010600030101010101" pitchFamily="2" charset="-122"/>
                <a:ea typeface="宋体" panose="02010600030101010101" pitchFamily="2" charset="-122"/>
              </a:rPr>
              <a:t> </a:t>
            </a:r>
            <a:endParaRPr lang="zh-CN" altLang="en-US" sz="2000" dirty="0">
              <a:latin typeface="宋体" panose="02010600030101010101" pitchFamily="2" charset="-122"/>
              <a:ea typeface="宋体" panose="02010600030101010101" pitchFamily="2" charset="-122"/>
            </a:endParaRP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343926" y="939452"/>
            <a:ext cx="9630697" cy="5090160"/>
          </a:xfrm>
          <a:prstGeom prst="rect">
            <a:avLst/>
          </a:prstGeom>
          <a:noFill/>
        </p:spPr>
        <p:txBody>
          <a:bodyPr wrap="square" rtlCol="0">
            <a:spAutoFit/>
          </a:bodyPr>
          <a:lstStyle/>
          <a:p>
            <a:pPr algn="ctr"/>
            <a:endParaRPr lang="en-US" altLang="zh-CN" sz="2000" dirty="0" smtClean="0">
              <a:latin typeface="宋体" panose="02010600030101010101" pitchFamily="2" charset="-122"/>
              <a:ea typeface="宋体" panose="02010600030101010101" pitchFamily="2" charset="-122"/>
            </a:endParaRPr>
          </a:p>
          <a:p>
            <a:r>
              <a:rPr lang="en-US" altLang="zh-CN" sz="2000" dirty="0" smtClean="0">
                <a:latin typeface="宋体" panose="02010600030101010101" pitchFamily="2" charset="-122"/>
                <a:ea typeface="宋体" panose="02010600030101010101" pitchFamily="2" charset="-122"/>
              </a:rPr>
              <a:t> </a:t>
            </a:r>
            <a:r>
              <a:rPr lang="en-US" altLang="zh-CN" sz="2400" b="1" dirty="0" smtClean="0">
                <a:latin typeface="宋体" panose="02010600030101010101" pitchFamily="2" charset="-122"/>
                <a:ea typeface="宋体" panose="02010600030101010101" pitchFamily="2" charset="-122"/>
              </a:rPr>
              <a:t>1</a:t>
            </a:r>
            <a:r>
              <a:rPr lang="zh-CN" altLang="en-US" sz="2400" b="1" dirty="0">
                <a:latin typeface="宋体" panose="02010600030101010101" pitchFamily="2" charset="-122"/>
                <a:ea typeface="宋体" panose="02010600030101010101" pitchFamily="2" charset="-122"/>
              </a:rPr>
              <a:t>计划的特点具有如下几点</a:t>
            </a:r>
            <a:r>
              <a:rPr lang="en-US" altLang="zh-CN" sz="2400" b="1" dirty="0">
                <a:latin typeface="宋体" panose="02010600030101010101" pitchFamily="2" charset="-122"/>
                <a:ea typeface="宋体" panose="02010600030101010101" pitchFamily="2" charset="-122"/>
              </a:rPr>
              <a:t>:</a:t>
            </a:r>
            <a:r>
              <a:rPr lang="en-US" altLang="zh-CN" sz="2400" dirty="0">
                <a:latin typeface="宋体" panose="02010600030101010101" pitchFamily="2" charset="-122"/>
                <a:ea typeface="宋体" panose="02010600030101010101" pitchFamily="2" charset="-122"/>
              </a:rPr>
              <a:t> </a:t>
            </a:r>
            <a:endParaRPr lang="en-US" altLang="zh-CN" sz="2400" dirty="0" smtClean="0">
              <a:latin typeface="宋体" panose="02010600030101010101" pitchFamily="2" charset="-122"/>
              <a:ea typeface="宋体" panose="02010600030101010101" pitchFamily="2" charset="-122"/>
            </a:endParaRPr>
          </a:p>
          <a:p>
            <a:r>
              <a:rPr lang="en-US" altLang="zh-CN" sz="2000" dirty="0" smtClean="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１</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预见性</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制订计划一定要有科学的预见</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依据对客观实际情况的精确分析</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对未来 一定时期的工作作出预想性安排</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预见是否准确</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直接影响所制订计划的成败</a:t>
            </a:r>
            <a:r>
              <a:rPr lang="en-US" altLang="zh-CN" sz="2000" dirty="0" smtClean="0">
                <a:latin typeface="宋体" panose="02010600030101010101" pitchFamily="2" charset="-122"/>
                <a:ea typeface="宋体" panose="02010600030101010101" pitchFamily="2" charset="-122"/>
              </a:rPr>
              <a:t>.</a:t>
            </a:r>
          </a:p>
          <a:p>
            <a:r>
              <a:rPr lang="en-US" altLang="zh-CN" sz="2000" dirty="0" smtClean="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２</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可行性</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计划是为了实现而制订的</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计划的各项指标及措施、方法的设置安排必须 在必要而且可能的前提下</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达不到目标的计划是一纸空文</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所以计划必须具备现实可行性</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en-US" altLang="zh-CN" sz="2000" dirty="0" smtClean="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３</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明确性</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计划是效果检验的依据</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因而计划中目标、任务、步骤、措施、方法都必须 十分明确</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不能含糊</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明确的计划可以使人行有所据</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查有所依</a:t>
            </a:r>
            <a:r>
              <a:rPr lang="en-US" altLang="zh-CN" sz="2000" dirty="0">
                <a:latin typeface="宋体" panose="02010600030101010101" pitchFamily="2" charset="-122"/>
                <a:ea typeface="宋体" panose="02010600030101010101" pitchFamily="2" charset="-122"/>
              </a:rPr>
              <a:t>. </a:t>
            </a:r>
          </a:p>
          <a:p>
            <a:r>
              <a:rPr lang="zh-CN" altLang="en-US" sz="2400" b="1" dirty="0">
                <a:latin typeface="宋体" panose="02010600030101010101" pitchFamily="2" charset="-122"/>
                <a:ea typeface="宋体" panose="02010600030101010101" pitchFamily="2" charset="-122"/>
                <a:sym typeface="+mn-ea"/>
              </a:rPr>
              <a:t>２． 计划的分类 </a:t>
            </a:r>
          </a:p>
          <a:p>
            <a:r>
              <a:rPr lang="zh-CN" altLang="en-US" sz="2000" dirty="0" smtClean="0">
                <a:latin typeface="宋体" panose="02010600030101010101" pitchFamily="2" charset="-122"/>
                <a:ea typeface="宋体" panose="02010600030101010101" pitchFamily="2" charset="-122"/>
                <a:sym typeface="+mn-ea"/>
              </a:rPr>
              <a:t>按</a:t>
            </a:r>
            <a:r>
              <a:rPr lang="zh-CN" altLang="en-US" sz="2000" dirty="0">
                <a:latin typeface="宋体" panose="02010600030101010101" pitchFamily="2" charset="-122"/>
                <a:ea typeface="宋体" panose="02010600030101010101" pitchFamily="2" charset="-122"/>
                <a:sym typeface="+mn-ea"/>
              </a:rPr>
              <a:t>内容分</a:t>
            </a:r>
            <a:r>
              <a:rPr lang="en-US" altLang="zh-CN" sz="2000" dirty="0">
                <a:latin typeface="宋体" panose="02010600030101010101" pitchFamily="2" charset="-122"/>
                <a:ea typeface="宋体" panose="02010600030101010101" pitchFamily="2" charset="-122"/>
                <a:sym typeface="+mn-ea"/>
              </a:rPr>
              <a:t>,</a:t>
            </a:r>
            <a:r>
              <a:rPr lang="zh-CN" altLang="en-US" sz="2000" dirty="0">
                <a:latin typeface="宋体" panose="02010600030101010101" pitchFamily="2" charset="-122"/>
                <a:ea typeface="宋体" panose="02010600030101010101" pitchFamily="2" charset="-122"/>
                <a:sym typeface="+mn-ea"/>
              </a:rPr>
              <a:t>有工作计划、生产计划、学习计划、教学计划、财务计划、科研计划</a:t>
            </a:r>
            <a:r>
              <a:rPr lang="en-US" altLang="zh-CN" sz="2000" dirty="0" smtClean="0">
                <a:latin typeface="宋体" panose="02010600030101010101" pitchFamily="2" charset="-122"/>
                <a:ea typeface="宋体" panose="02010600030101010101" pitchFamily="2" charset="-122"/>
                <a:sym typeface="+mn-ea"/>
              </a:rPr>
              <a:t>.</a:t>
            </a:r>
            <a:endParaRPr lang="en-US" altLang="zh-CN" sz="2000" dirty="0" smtClean="0">
              <a:latin typeface="宋体" panose="02010600030101010101" pitchFamily="2" charset="-122"/>
              <a:ea typeface="宋体" panose="02010600030101010101" pitchFamily="2" charset="-122"/>
            </a:endParaRPr>
          </a:p>
          <a:p>
            <a:r>
              <a:rPr lang="zh-CN" altLang="en-US" sz="2000" dirty="0" smtClean="0">
                <a:latin typeface="宋体" panose="02010600030101010101" pitchFamily="2" charset="-122"/>
                <a:ea typeface="宋体" panose="02010600030101010101" pitchFamily="2" charset="-122"/>
                <a:sym typeface="+mn-ea"/>
              </a:rPr>
              <a:t>按</a:t>
            </a:r>
            <a:r>
              <a:rPr lang="zh-CN" altLang="en-US" sz="2000" dirty="0">
                <a:latin typeface="宋体" panose="02010600030101010101" pitchFamily="2" charset="-122"/>
                <a:ea typeface="宋体" panose="02010600030101010101" pitchFamily="2" charset="-122"/>
                <a:sym typeface="+mn-ea"/>
              </a:rPr>
              <a:t>范围分</a:t>
            </a:r>
            <a:r>
              <a:rPr lang="en-US" altLang="zh-CN" sz="2000" dirty="0">
                <a:latin typeface="宋体" panose="02010600030101010101" pitchFamily="2" charset="-122"/>
                <a:ea typeface="宋体" panose="02010600030101010101" pitchFamily="2" charset="-122"/>
                <a:sym typeface="+mn-ea"/>
              </a:rPr>
              <a:t>,</a:t>
            </a:r>
            <a:r>
              <a:rPr lang="zh-CN" altLang="en-US" sz="2000" dirty="0">
                <a:latin typeface="宋体" panose="02010600030101010101" pitchFamily="2" charset="-122"/>
                <a:ea typeface="宋体" panose="02010600030101010101" pitchFamily="2" charset="-122"/>
                <a:sym typeface="+mn-ea"/>
              </a:rPr>
              <a:t>有国家计划、单位计划、个人计划</a:t>
            </a:r>
            <a:r>
              <a:rPr lang="en-US" altLang="zh-CN" sz="2000" dirty="0" smtClean="0">
                <a:latin typeface="宋体" panose="02010600030101010101" pitchFamily="2" charset="-122"/>
                <a:ea typeface="宋体" panose="02010600030101010101" pitchFamily="2" charset="-122"/>
                <a:sym typeface="+mn-ea"/>
              </a:rPr>
              <a:t>.</a:t>
            </a:r>
            <a:endParaRPr lang="en-US" altLang="zh-CN" sz="2000" dirty="0" smtClean="0">
              <a:latin typeface="宋体" panose="02010600030101010101" pitchFamily="2" charset="-122"/>
              <a:ea typeface="宋体" panose="02010600030101010101" pitchFamily="2" charset="-122"/>
            </a:endParaRPr>
          </a:p>
          <a:p>
            <a:r>
              <a:rPr lang="zh-CN" altLang="en-US" sz="2000" dirty="0" smtClean="0">
                <a:latin typeface="宋体" panose="02010600030101010101" pitchFamily="2" charset="-122"/>
                <a:ea typeface="宋体" panose="02010600030101010101" pitchFamily="2" charset="-122"/>
                <a:sym typeface="+mn-ea"/>
              </a:rPr>
              <a:t>按时</a:t>
            </a:r>
            <a:r>
              <a:rPr lang="zh-CN" altLang="en-US" sz="2000" dirty="0">
                <a:latin typeface="宋体" panose="02010600030101010101" pitchFamily="2" charset="-122"/>
                <a:ea typeface="宋体" panose="02010600030101010101" pitchFamily="2" charset="-122"/>
                <a:sym typeface="+mn-ea"/>
              </a:rPr>
              <a:t>间分</a:t>
            </a:r>
            <a:r>
              <a:rPr lang="en-US" altLang="zh-CN" sz="2000" dirty="0">
                <a:latin typeface="宋体" panose="02010600030101010101" pitchFamily="2" charset="-122"/>
                <a:ea typeface="宋体" panose="02010600030101010101" pitchFamily="2" charset="-122"/>
                <a:sym typeface="+mn-ea"/>
              </a:rPr>
              <a:t>,</a:t>
            </a:r>
            <a:r>
              <a:rPr lang="zh-CN" altLang="en-US" sz="2000" dirty="0">
                <a:latin typeface="宋体" panose="02010600030101010101" pitchFamily="2" charset="-122"/>
                <a:ea typeface="宋体" panose="02010600030101010101" pitchFamily="2" charset="-122"/>
                <a:sym typeface="+mn-ea"/>
              </a:rPr>
              <a:t>有长远计划、年度计划、季度计划、月份</a:t>
            </a:r>
            <a:r>
              <a:rPr lang="zh-CN" altLang="en-US" sz="2000" dirty="0" smtClean="0">
                <a:latin typeface="宋体" panose="02010600030101010101" pitchFamily="2" charset="-122"/>
                <a:ea typeface="宋体" panose="02010600030101010101" pitchFamily="2" charset="-122"/>
                <a:sym typeface="+mn-ea"/>
              </a:rPr>
              <a:t>计划</a:t>
            </a:r>
            <a:endParaRPr lang="en-US" altLang="zh-CN" sz="2000" dirty="0" smtClean="0">
              <a:latin typeface="宋体" panose="02010600030101010101" pitchFamily="2" charset="-122"/>
              <a:ea typeface="宋体" panose="02010600030101010101" pitchFamily="2" charset="-122"/>
            </a:endParaRPr>
          </a:p>
          <a:p>
            <a:r>
              <a:rPr lang="zh-CN" altLang="en-US" sz="2000" dirty="0" smtClean="0">
                <a:latin typeface="宋体" panose="02010600030101010101" pitchFamily="2" charset="-122"/>
                <a:ea typeface="宋体" panose="02010600030101010101" pitchFamily="2" charset="-122"/>
                <a:sym typeface="+mn-ea"/>
              </a:rPr>
              <a:t>按</a:t>
            </a:r>
            <a:r>
              <a:rPr lang="zh-CN" altLang="en-US" sz="2000" dirty="0">
                <a:latin typeface="宋体" panose="02010600030101010101" pitchFamily="2" charset="-122"/>
                <a:ea typeface="宋体" panose="02010600030101010101" pitchFamily="2" charset="-122"/>
                <a:sym typeface="+mn-ea"/>
              </a:rPr>
              <a:t>形式分</a:t>
            </a:r>
            <a:r>
              <a:rPr lang="en-US" altLang="zh-CN" sz="2000" dirty="0">
                <a:latin typeface="宋体" panose="02010600030101010101" pitchFamily="2" charset="-122"/>
                <a:ea typeface="宋体" panose="02010600030101010101" pitchFamily="2" charset="-122"/>
                <a:sym typeface="+mn-ea"/>
              </a:rPr>
              <a:t>,</a:t>
            </a:r>
            <a:r>
              <a:rPr lang="zh-CN" altLang="en-US" sz="2000" dirty="0">
                <a:latin typeface="宋体" panose="02010600030101010101" pitchFamily="2" charset="-122"/>
                <a:ea typeface="宋体" panose="02010600030101010101" pitchFamily="2" charset="-122"/>
                <a:sym typeface="+mn-ea"/>
              </a:rPr>
              <a:t>有表格式计划、条文式计划</a:t>
            </a:r>
            <a:r>
              <a:rPr lang="en-US" altLang="zh-CN" sz="2000" dirty="0">
                <a:latin typeface="宋体" panose="02010600030101010101" pitchFamily="2" charset="-122"/>
                <a:ea typeface="宋体" panose="02010600030101010101" pitchFamily="2" charset="-122"/>
                <a:sym typeface="+mn-ea"/>
              </a:rPr>
              <a:t>. </a:t>
            </a:r>
            <a:endParaRPr lang="en-US" altLang="zh-CN" sz="2000" dirty="0" smtClean="0">
              <a:latin typeface="宋体" panose="02010600030101010101" pitchFamily="2" charset="-122"/>
              <a:ea typeface="宋体" panose="02010600030101010101" pitchFamily="2" charset="-122"/>
            </a:endParaRPr>
          </a:p>
          <a:p>
            <a:r>
              <a:rPr lang="zh-CN" altLang="en-US" sz="2000" dirty="0" smtClean="0">
                <a:latin typeface="宋体" panose="02010600030101010101" pitchFamily="2" charset="-122"/>
                <a:ea typeface="宋体" panose="02010600030101010101" pitchFamily="2" charset="-122"/>
                <a:sym typeface="+mn-ea"/>
              </a:rPr>
              <a:t>按</a:t>
            </a:r>
            <a:r>
              <a:rPr lang="zh-CN" altLang="en-US" sz="2000" dirty="0">
                <a:latin typeface="宋体" panose="02010600030101010101" pitchFamily="2" charset="-122"/>
                <a:ea typeface="宋体" panose="02010600030101010101" pitchFamily="2" charset="-122"/>
                <a:sym typeface="+mn-ea"/>
              </a:rPr>
              <a:t>性质分</a:t>
            </a:r>
            <a:r>
              <a:rPr lang="en-US" altLang="zh-CN" sz="2000" dirty="0">
                <a:latin typeface="宋体" panose="02010600030101010101" pitchFamily="2" charset="-122"/>
                <a:ea typeface="宋体" panose="02010600030101010101" pitchFamily="2" charset="-122"/>
                <a:sym typeface="+mn-ea"/>
              </a:rPr>
              <a:t>,</a:t>
            </a:r>
            <a:r>
              <a:rPr lang="zh-CN" altLang="en-US" sz="2000" dirty="0">
                <a:latin typeface="宋体" panose="02010600030101010101" pitchFamily="2" charset="-122"/>
                <a:ea typeface="宋体" panose="02010600030101010101" pitchFamily="2" charset="-122"/>
                <a:sym typeface="+mn-ea"/>
              </a:rPr>
              <a:t>有综合性计划、专题性计划</a:t>
            </a:r>
            <a:r>
              <a:rPr lang="en-US" altLang="zh-CN" sz="2000" dirty="0">
                <a:latin typeface="宋体" panose="02010600030101010101" pitchFamily="2" charset="-122"/>
                <a:ea typeface="宋体" panose="02010600030101010101" pitchFamily="2" charset="-122"/>
                <a:sym typeface="+mn-ea"/>
              </a:rPr>
              <a:t>. </a:t>
            </a:r>
            <a:endParaRPr lang="zh-CN" altLang="en-US" sz="2000" dirty="0">
              <a:latin typeface="宋体" panose="02010600030101010101" pitchFamily="2" charset="-122"/>
              <a:ea typeface="宋体" panose="02010600030101010101" pitchFamily="2" charset="-122"/>
            </a:endParaRPr>
          </a:p>
          <a:p>
            <a:endParaRPr lang="zh-CN" altLang="en-US" sz="2000" dirty="0">
              <a:latin typeface="宋体" panose="02010600030101010101" pitchFamily="2" charset="-122"/>
              <a:ea typeface="宋体" panose="02010600030101010101" pitchFamily="2" charset="-122"/>
            </a:endParaRP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858297" y="1268362"/>
            <a:ext cx="9070258" cy="4154984"/>
          </a:xfrm>
          <a:prstGeom prst="rect">
            <a:avLst/>
          </a:prstGeom>
          <a:noFill/>
        </p:spPr>
        <p:txBody>
          <a:bodyPr wrap="square" rtlCol="0">
            <a:spAutoFit/>
          </a:bodyPr>
          <a:lstStyle/>
          <a:p>
            <a:r>
              <a:rPr lang="zh-CN" altLang="en-US" sz="2400" b="1" dirty="0">
                <a:latin typeface="宋体" panose="02010600030101010101" pitchFamily="2" charset="-122"/>
                <a:ea typeface="宋体" panose="02010600030101010101" pitchFamily="2" charset="-122"/>
              </a:rPr>
              <a:t>３． 计划的写作规范 </a:t>
            </a:r>
            <a:endParaRPr lang="en-US" altLang="zh-CN" sz="2400" b="1" dirty="0" smtClean="0">
              <a:latin typeface="宋体" panose="02010600030101010101" pitchFamily="2" charset="-122"/>
              <a:ea typeface="宋体" panose="02010600030101010101" pitchFamily="2" charset="-122"/>
            </a:endParaRP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b="1" dirty="0" smtClean="0">
                <a:latin typeface="宋体" panose="02010600030101010101" pitchFamily="2" charset="-122"/>
                <a:ea typeface="宋体" panose="02010600030101010101" pitchFamily="2" charset="-122"/>
              </a:rPr>
              <a:t>计划</a:t>
            </a:r>
            <a:r>
              <a:rPr lang="zh-CN" altLang="en-US" sz="2000" b="1" dirty="0">
                <a:latin typeface="宋体" panose="02010600030101010101" pitchFamily="2" charset="-122"/>
                <a:ea typeface="宋体" panose="02010600030101010101" pitchFamily="2" charset="-122"/>
              </a:rPr>
              <a:t>这一文体通常由标题、正文、落款三部分构成</a:t>
            </a:r>
            <a:r>
              <a:rPr lang="en-US" altLang="zh-CN" sz="2000" b="1" dirty="0" smtClean="0">
                <a:latin typeface="宋体" panose="02010600030101010101" pitchFamily="2" charset="-122"/>
                <a:ea typeface="宋体" panose="02010600030101010101" pitchFamily="2" charset="-122"/>
              </a:rPr>
              <a:t>.</a:t>
            </a:r>
          </a:p>
          <a:p>
            <a:r>
              <a:rPr lang="en-US" altLang="zh-CN" dirty="0" smtClean="0"/>
              <a:t>        </a:t>
            </a:r>
            <a:r>
              <a:rPr lang="en-US" altLang="zh-CN" sz="2000" dirty="0" smtClean="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１</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标题</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计划的标题应包括制发单位、时间限制语、事由和文种类别</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计划</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四部分</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一般 四者要齐全</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事由要标明是“工作计划”</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还是“生产计划”或其他计划</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时间限制语是计划适用 的时限范围</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有时因计划的执行范围仅在本单位</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故在标题中将其省略</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en-US" altLang="zh-CN" sz="2000" dirty="0" smtClean="0">
                <a:latin typeface="宋体" panose="02010600030101010101" pitchFamily="2" charset="-122"/>
                <a:ea typeface="宋体" panose="02010600030101010101" pitchFamily="2" charset="-122"/>
              </a:rPr>
              <a:t>    ( 2)</a:t>
            </a:r>
            <a:r>
              <a:rPr lang="zh-CN" altLang="en-US" sz="2000" dirty="0">
                <a:latin typeface="宋体" panose="02010600030101010101" pitchFamily="2" charset="-122"/>
                <a:ea typeface="宋体" panose="02010600030101010101" pitchFamily="2" charset="-122"/>
              </a:rPr>
              <a:t>正文</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计划的正文</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一般先扼要说明制订该计划的缘由、根据</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对完成任务的主客观 条件作以分析</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说明完成该计划的必要性与可能性</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其次是计划的具体内容</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即在多长时间 完成哪些任务</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并设计完成任务的步骤和方法等</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最后是结尾语</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提出重点或强调有关事 项</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做出简短的号召</a:t>
            </a:r>
            <a:r>
              <a:rPr lang="en-US" altLang="zh-CN" sz="2000" dirty="0" smtClean="0">
                <a:latin typeface="宋体" panose="02010600030101010101" pitchFamily="2" charset="-122"/>
                <a:ea typeface="宋体" panose="02010600030101010101" pitchFamily="2" charset="-122"/>
              </a:rPr>
              <a:t>.</a:t>
            </a:r>
          </a:p>
          <a:p>
            <a:r>
              <a:rPr lang="en-US" altLang="zh-CN" sz="2000" dirty="0" smtClean="0">
                <a:latin typeface="宋体" panose="02010600030101010101" pitchFamily="2" charset="-122"/>
                <a:ea typeface="宋体" panose="02010600030101010101" pitchFamily="2" charset="-122"/>
              </a:rPr>
              <a:t>   ( </a:t>
            </a:r>
            <a:r>
              <a:rPr lang="zh-CN" altLang="en-US" sz="2000" dirty="0">
                <a:latin typeface="宋体" panose="02010600030101010101" pitchFamily="2" charset="-122"/>
                <a:ea typeface="宋体" panose="02010600030101010101" pitchFamily="2" charset="-122"/>
              </a:rPr>
              <a:t>３</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落款</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签署制文单位、日期</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在正文右下方署制文单位的名称</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在署名的正下方写 制文日期</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如果是对外行文的计划</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必须加盖制文单位的公章</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以示严肃性</a:t>
            </a:r>
            <a:r>
              <a:rPr lang="en-US" altLang="zh-CN" sz="2000" dirty="0">
                <a:latin typeface="宋体" panose="02010600030101010101" pitchFamily="2" charset="-122"/>
                <a:ea typeface="宋体" panose="02010600030101010101" pitchFamily="2" charset="-122"/>
              </a:rPr>
              <a:t>.</a:t>
            </a:r>
            <a:endParaRPr lang="zh-CN" altLang="en-US" sz="2000" dirty="0">
              <a:latin typeface="宋体" panose="02010600030101010101" pitchFamily="2" charset="-122"/>
              <a:ea typeface="宋体" panose="02010600030101010101" pitchFamily="2" charset="-122"/>
            </a:endParaRP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002890" y="825910"/>
            <a:ext cx="10397613" cy="5078313"/>
          </a:xfrm>
          <a:prstGeom prst="rect">
            <a:avLst/>
          </a:prstGeom>
          <a:noFill/>
        </p:spPr>
        <p:txBody>
          <a:bodyPr wrap="square" rtlCol="0">
            <a:spAutoFit/>
          </a:bodyPr>
          <a:lstStyle/>
          <a:p>
            <a:pPr algn="ctr"/>
            <a:r>
              <a:rPr lang="zh-CN" altLang="en-US" sz="2400" b="1" dirty="0">
                <a:latin typeface="宋体" panose="02010600030101010101" pitchFamily="2" charset="-122"/>
                <a:ea typeface="宋体" panose="02010600030101010101" pitchFamily="2" charset="-122"/>
              </a:rPr>
              <a:t>新闻传播学院工会２０１６年工作总结 </a:t>
            </a:r>
            <a:endParaRPr lang="en-US" altLang="zh-CN" sz="2400" b="1" dirty="0" smtClean="0">
              <a:latin typeface="宋体" panose="02010600030101010101" pitchFamily="2" charset="-122"/>
              <a:ea typeface="宋体" panose="02010600030101010101" pitchFamily="2" charset="-122"/>
            </a:endParaRPr>
          </a:p>
          <a:p>
            <a:r>
              <a:rPr lang="zh-CN" altLang="en-US" sz="2000" dirty="0" smtClean="0">
                <a:latin typeface="宋体" panose="02010600030101010101" pitchFamily="2" charset="-122"/>
                <a:ea typeface="宋体" panose="02010600030101010101" pitchFamily="2" charset="-122"/>
              </a:rPr>
              <a:t>    工会</a:t>
            </a:r>
            <a:r>
              <a:rPr lang="zh-CN" altLang="en-US" sz="2000" dirty="0">
                <a:latin typeface="宋体" panose="02010600030101010101" pitchFamily="2" charset="-122"/>
                <a:ea typeface="宋体" panose="02010600030101010101" pitchFamily="2" charset="-122"/>
              </a:rPr>
              <a:t>的基本职能有四项</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一是维护职能</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即维护职工的合法权益</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二是建设 职能</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即动员职工参加建设和改革</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三是参与职能</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即组织职工参与民主管理</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四 是教育职能</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帮助职工提高思想文化素质</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zh-CN" altLang="en-US" sz="2000" dirty="0" smtClean="0">
                <a:latin typeface="宋体" panose="02010600030101010101" pitchFamily="2" charset="-122"/>
                <a:ea typeface="宋体" panose="02010600030101010101" pitchFamily="2" charset="-122"/>
              </a:rPr>
              <a:t>    根据</a:t>
            </a:r>
            <a:r>
              <a:rPr lang="zh-CN" altLang="en-US" sz="2000" dirty="0">
                <a:latin typeface="宋体" panose="02010600030101010101" pitchFamily="2" charset="-122"/>
                <a:ea typeface="宋体" panose="02010600030101010101" pitchFamily="2" charset="-122"/>
              </a:rPr>
              <a:t>工会法和上海外国语大学工会工作要求</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新闻传播学院工会进行了本 学期的工作</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现总结如下</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zh-CN" altLang="en-US" sz="2000" dirty="0" smtClean="0">
                <a:latin typeface="宋体" panose="02010600030101010101" pitchFamily="2" charset="-122"/>
                <a:ea typeface="宋体" panose="02010600030101010101" pitchFamily="2" charset="-122"/>
              </a:rPr>
              <a:t>     一</a:t>
            </a:r>
            <a:r>
              <a:rPr lang="zh-CN" altLang="en-US" sz="2000" dirty="0">
                <a:latin typeface="宋体" panose="02010600030101010101" pitchFamily="2" charset="-122"/>
                <a:ea typeface="宋体" panose="02010600030101010101" pitchFamily="2" charset="-122"/>
              </a:rPr>
              <a:t>、维护职能</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在院党组织的领导下</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积极维护教职工的合法权益</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定期召 开教代会</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学院内涉及重大教职工权益的有关工作或福利政策</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须经教代会通 过</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日常注意听取和收集教职工的意见</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涉及职工权益的</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要与有关部门沟通并 及时给教职工以答复</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工会主席代表教职工的利益</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积极参加学院院务委员会 会议</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在委员会中站在教职工的立场上发表意见</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参与决策</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zh-CN" altLang="en-US" sz="2000" dirty="0" smtClean="0">
                <a:latin typeface="宋体" panose="02010600030101010101" pitchFamily="2" charset="-122"/>
                <a:ea typeface="宋体" panose="02010600030101010101" pitchFamily="2" charset="-122"/>
              </a:rPr>
              <a:t>    二</a:t>
            </a:r>
            <a:r>
              <a:rPr lang="zh-CN" altLang="en-US" sz="2000" dirty="0">
                <a:latin typeface="宋体" panose="02010600030101010101" pitchFamily="2" charset="-122"/>
                <a:ea typeface="宋体" panose="02010600030101010101" pitchFamily="2" charset="-122"/>
              </a:rPr>
              <a:t>、建设职能和参与职能</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积极动员职工参加学院各项建设</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在教学、科研 和学院文化建设方面做一些工作</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本学期协助学院召开两次教学和学生工作沙 龙</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发动教职工对教学和学生工作进行反思</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找出薄弱环节和问题</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提出积极的 建议</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在学期开始阶段开一次</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提出问题和建议</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在学期结束时再开一次</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进行 了总结</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组织了一次学院的校友返校活动</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策划建立一个校友的交流平台</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听取 已经毕业的校友对我院教学和学生工作的意见</a:t>
            </a:r>
            <a:r>
              <a:rPr lang="en-US" altLang="zh-CN" sz="2000" dirty="0">
                <a:latin typeface="宋体" panose="02010600030101010101" pitchFamily="2" charset="-122"/>
                <a:ea typeface="宋体" panose="02010600030101010101" pitchFamily="2" charset="-122"/>
              </a:rPr>
              <a:t>.</a:t>
            </a:r>
            <a:endParaRPr lang="zh-CN" altLang="en-US" sz="2000" dirty="0">
              <a:latin typeface="宋体" panose="02010600030101010101" pitchFamily="2" charset="-122"/>
              <a:ea typeface="宋体" panose="02010600030101010101" pitchFamily="2" charset="-122"/>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580828" y="1485410"/>
            <a:ext cx="8896027" cy="2677656"/>
          </a:xfrm>
          <a:prstGeom prst="rect">
            <a:avLst/>
          </a:prstGeom>
        </p:spPr>
        <p:txBody>
          <a:bodyPr wrap="square">
            <a:spAutoFit/>
          </a:bodyPr>
          <a:lstStyle/>
          <a:p>
            <a:pPr algn="ctr"/>
            <a:r>
              <a:rPr lang="zh-CN" altLang="en-US" sz="2400" dirty="0"/>
              <a:t>二、 应用文的</a:t>
            </a:r>
            <a:r>
              <a:rPr lang="zh-CN" altLang="en-US" sz="2400" dirty="0" smtClean="0"/>
              <a:t>特点</a:t>
            </a:r>
            <a:endParaRPr lang="en-US" altLang="zh-CN" sz="2400" dirty="0" smtClean="0"/>
          </a:p>
          <a:p>
            <a:pPr algn="ctr"/>
            <a:endParaRPr lang="zh-CN" altLang="en-US" sz="2400" dirty="0"/>
          </a:p>
          <a:p>
            <a:r>
              <a:rPr lang="zh-CN" altLang="en-US" sz="2000" dirty="0">
                <a:latin typeface="宋体" panose="02010600030101010101" pitchFamily="2" charset="-122"/>
                <a:ea typeface="宋体" panose="02010600030101010101" pitchFamily="2" charset="-122"/>
              </a:rPr>
              <a:t>１． 实用性 应用文</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顾名思义</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就是为了应用</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其实用性指的就是文章都是应用到处理事务</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解决 实际问题上去的</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条据、合同可作凭证应用</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便条、书信、广告可作传递信息应用</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一份通知、 一则通告、一项规定</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往往要成千上万的干部群众遵照执行</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甚至制约几亿人的行动</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一份报 告、一份材料往往是上级机关处理问题的根据</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或作为制定方针、政策的重要参考</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总之</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应 用文讲究现实目的和效用</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据实起文</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解决实际问题</a:t>
            </a:r>
            <a:r>
              <a:rPr lang="en-US" altLang="zh-CN" sz="2000" dirty="0">
                <a:latin typeface="宋体" panose="02010600030101010101" pitchFamily="2" charset="-122"/>
                <a:ea typeface="宋体" panose="02010600030101010101" pitchFamily="2" charset="-122"/>
              </a:rPr>
              <a:t>. </a:t>
            </a:r>
            <a:endParaRPr lang="zh-CN" altLang="en-US" sz="2000" dirty="0">
              <a:latin typeface="宋体" panose="02010600030101010101" pitchFamily="2" charset="-122"/>
              <a:ea typeface="宋体" panose="02010600030101010101" pitchFamily="2" charset="-122"/>
            </a:endParaRP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002890" y="825910"/>
            <a:ext cx="10397613" cy="5078313"/>
          </a:xfrm>
          <a:prstGeom prst="rect">
            <a:avLst/>
          </a:prstGeom>
          <a:noFill/>
        </p:spPr>
        <p:txBody>
          <a:bodyPr wrap="square" rtlCol="0">
            <a:spAutoFit/>
          </a:bodyPr>
          <a:lstStyle/>
          <a:p>
            <a:pPr algn="ctr"/>
            <a:r>
              <a:rPr lang="zh-CN" altLang="en-US" sz="2400" b="1" dirty="0">
                <a:latin typeface="宋体" panose="02010600030101010101" pitchFamily="2" charset="-122"/>
                <a:ea typeface="宋体" panose="02010600030101010101" pitchFamily="2" charset="-122"/>
              </a:rPr>
              <a:t>新闻传播学院工会２０１６年工作总结 </a:t>
            </a:r>
            <a:endParaRPr lang="en-US" altLang="zh-CN" sz="2400" b="1" dirty="0" smtClean="0">
              <a:latin typeface="宋体" panose="02010600030101010101" pitchFamily="2" charset="-122"/>
              <a:ea typeface="宋体" panose="02010600030101010101" pitchFamily="2" charset="-122"/>
            </a:endParaRPr>
          </a:p>
          <a:p>
            <a:r>
              <a:rPr lang="zh-CN" altLang="en-US" sz="2000" dirty="0" smtClean="0">
                <a:latin typeface="宋体" panose="02010600030101010101" pitchFamily="2" charset="-122"/>
                <a:ea typeface="宋体" panose="02010600030101010101" pitchFamily="2" charset="-122"/>
              </a:rPr>
              <a:t>    工会</a:t>
            </a:r>
            <a:r>
              <a:rPr lang="zh-CN" altLang="en-US" sz="2000" dirty="0">
                <a:latin typeface="宋体" panose="02010600030101010101" pitchFamily="2" charset="-122"/>
                <a:ea typeface="宋体" panose="02010600030101010101" pitchFamily="2" charset="-122"/>
              </a:rPr>
              <a:t>的基本职能有四项</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一是维护职能</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即维护职工的合法权益</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二是建设 职能</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即动员职工参加建设和改革</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三是参与职能</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即组织职工参与民主管理</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四 是教育职能</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帮助职工提高思想文化素质</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zh-CN" altLang="en-US" sz="2000" dirty="0" smtClean="0">
                <a:latin typeface="宋体" panose="02010600030101010101" pitchFamily="2" charset="-122"/>
                <a:ea typeface="宋体" panose="02010600030101010101" pitchFamily="2" charset="-122"/>
              </a:rPr>
              <a:t>    根据</a:t>
            </a:r>
            <a:r>
              <a:rPr lang="zh-CN" altLang="en-US" sz="2000" dirty="0">
                <a:latin typeface="宋体" panose="02010600030101010101" pitchFamily="2" charset="-122"/>
                <a:ea typeface="宋体" panose="02010600030101010101" pitchFamily="2" charset="-122"/>
              </a:rPr>
              <a:t>工会法和上海外国语大学工会工作要求</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新闻传播学院工会进行了本 学期的工作</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现总结如下</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zh-CN" altLang="en-US" sz="2000" dirty="0" smtClean="0">
                <a:latin typeface="宋体" panose="02010600030101010101" pitchFamily="2" charset="-122"/>
                <a:ea typeface="宋体" panose="02010600030101010101" pitchFamily="2" charset="-122"/>
              </a:rPr>
              <a:t>     一</a:t>
            </a:r>
            <a:r>
              <a:rPr lang="zh-CN" altLang="en-US" sz="2000" dirty="0">
                <a:latin typeface="宋体" panose="02010600030101010101" pitchFamily="2" charset="-122"/>
                <a:ea typeface="宋体" panose="02010600030101010101" pitchFamily="2" charset="-122"/>
              </a:rPr>
              <a:t>、维护职能</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在院党组织的领导下</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积极维护教职工的合法权益</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定期召 开教代会</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学院内涉及重大教职工权益的有关工作或福利政策</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须经教代会通 过</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日常注意听取和收集教职工的意见</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涉及职工权益的</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要与有关部门沟通并 及时给教职工以答复</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工会主席代表教职工的利益</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积极参加学院院务委员会 会议</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在委员会中站在教职工的立场上发表意见</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参与决策</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zh-CN" altLang="en-US" sz="2000" dirty="0" smtClean="0">
                <a:latin typeface="宋体" panose="02010600030101010101" pitchFamily="2" charset="-122"/>
                <a:ea typeface="宋体" panose="02010600030101010101" pitchFamily="2" charset="-122"/>
              </a:rPr>
              <a:t>    二</a:t>
            </a:r>
            <a:r>
              <a:rPr lang="zh-CN" altLang="en-US" sz="2000" dirty="0">
                <a:latin typeface="宋体" panose="02010600030101010101" pitchFamily="2" charset="-122"/>
                <a:ea typeface="宋体" panose="02010600030101010101" pitchFamily="2" charset="-122"/>
              </a:rPr>
              <a:t>、建设职能和参与职能</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积极动员职工参加学院各项建设</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在教学、科研 和学院文化建设方面做一些工作</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本学期协助学院召开两次教学和学生工作沙 龙</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发动教职工对教学和学生工作进行反思</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找出薄弱环节和问题</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提出积极的 建议</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在学期开始阶段开一次</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提出问题和建议</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在学期结束时再开一次</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进行 了总结</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组织了一次学院的校友返校活动</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策划建立一个校友的交流平台</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听取 已经毕业的校友对我院教学和学生工作的意见</a:t>
            </a:r>
            <a:r>
              <a:rPr lang="en-US" altLang="zh-CN" sz="2000" dirty="0">
                <a:latin typeface="宋体" panose="02010600030101010101" pitchFamily="2" charset="-122"/>
                <a:ea typeface="宋体" panose="02010600030101010101" pitchFamily="2" charset="-122"/>
              </a:rPr>
              <a:t>.</a:t>
            </a:r>
            <a:endParaRPr lang="zh-CN" altLang="en-US" sz="2000" dirty="0">
              <a:latin typeface="宋体" panose="02010600030101010101" pitchFamily="2" charset="-122"/>
              <a:ea typeface="宋体" panose="02010600030101010101" pitchFamily="2" charset="-122"/>
            </a:endParaRP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312607" y="1327355"/>
            <a:ext cx="9955161" cy="4093428"/>
          </a:xfrm>
          <a:prstGeom prst="rect">
            <a:avLst/>
          </a:prstGeom>
          <a:noFill/>
        </p:spPr>
        <p:txBody>
          <a:bodyPr wrap="square" rtlCol="0">
            <a:spAutoFit/>
          </a:bodyPr>
          <a:lstStyle/>
          <a:p>
            <a:r>
              <a:rPr lang="zh-CN" altLang="en-US" sz="2000" dirty="0" smtClean="0">
                <a:latin typeface="宋体" panose="02010600030101010101" pitchFamily="2" charset="-122"/>
                <a:ea typeface="宋体" panose="02010600030101010101" pitchFamily="2" charset="-122"/>
              </a:rPr>
              <a:t>    三</a:t>
            </a:r>
            <a:r>
              <a:rPr lang="zh-CN" altLang="en-US" sz="2000" dirty="0">
                <a:latin typeface="宋体" panose="02010600030101010101" pitchFamily="2" charset="-122"/>
                <a:ea typeface="宋体" panose="02010600030101010101" pitchFamily="2" charset="-122"/>
              </a:rPr>
              <a:t>、教育和桥梁纽带作用</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协助学院党总支</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积极组织学院教工的学习活 动</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邀请有关专家为教职工提供有益的讲座</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积极开展文化活动</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提高学院教职 工的总体素质</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发挥纽带作用</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有两个方面</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一是作教工和学院之间的纽带</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一 是作教工之间的纽带</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排除相互间的误解</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避免摩擦</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增加沟通和理解</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为此</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工 会应在平时注意发现问题</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及时沟通解决问题</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此外还要组织学院教工集体的文 化娱乐活动</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创造交流机会、建立沟通的平台</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本学期安排了两次活动</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一是在 学期开始时</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举办一次聚餐会</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一是在元旦时按惯例</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组织学院的“忘年会”</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集体 迎接新年</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此外</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积极组织学院体育健身活动</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进行乒乓球比赛、羽毛球比赛等</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zh-CN" altLang="en-US" sz="2000" dirty="0" smtClean="0">
                <a:latin typeface="宋体" panose="02010600030101010101" pitchFamily="2" charset="-122"/>
                <a:ea typeface="宋体" panose="02010600030101010101" pitchFamily="2" charset="-122"/>
              </a:rPr>
              <a:t>     四</a:t>
            </a:r>
            <a:r>
              <a:rPr lang="zh-CN" altLang="en-US" sz="2000" dirty="0">
                <a:latin typeface="宋体" panose="02010600030101010101" pitchFamily="2" charset="-122"/>
                <a:ea typeface="宋体" panose="02010600030101010101" pitchFamily="2" charset="-122"/>
              </a:rPr>
              <a:t>、职工福利和送温暖活动</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根据年节和季节</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协助学院发放相关的福利物 品和奖金</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在春秋两季组织职工的休养活动</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对生病和生育的职工要积极地关 心</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进行探望和慰问</a:t>
            </a:r>
            <a:r>
              <a:rPr lang="en-US" altLang="zh-CN" sz="2000" dirty="0">
                <a:latin typeface="宋体" panose="02010600030101010101" pitchFamily="2" charset="-122"/>
                <a:ea typeface="宋体" panose="02010600030101010101" pitchFamily="2" charset="-122"/>
              </a:rPr>
              <a:t>.</a:t>
            </a:r>
          </a:p>
          <a:p>
            <a:pPr algn="r"/>
            <a:r>
              <a:rPr lang="zh-CN" altLang="en-US" sz="2000" dirty="0">
                <a:latin typeface="宋体" panose="02010600030101010101" pitchFamily="2" charset="-122"/>
                <a:ea typeface="宋体" panose="02010600030101010101" pitchFamily="2" charset="-122"/>
              </a:rPr>
              <a:t>中国人民大学 </a:t>
            </a:r>
            <a:endParaRPr lang="en-US" altLang="zh-CN" sz="2000" dirty="0" smtClean="0">
              <a:latin typeface="宋体" panose="02010600030101010101" pitchFamily="2" charset="-122"/>
              <a:ea typeface="宋体" panose="02010600030101010101" pitchFamily="2" charset="-122"/>
            </a:endParaRPr>
          </a:p>
          <a:p>
            <a:pPr algn="r"/>
            <a:r>
              <a:rPr lang="zh-CN" altLang="en-US" sz="2000" dirty="0" smtClean="0">
                <a:latin typeface="宋体" panose="02010600030101010101" pitchFamily="2" charset="-122"/>
                <a:ea typeface="宋体" panose="02010600030101010101" pitchFamily="2" charset="-122"/>
              </a:rPr>
              <a:t>二</a:t>
            </a:r>
            <a:r>
              <a:rPr lang="zh-CN" altLang="en-US" sz="2000" dirty="0">
                <a:latin typeface="宋体" panose="02010600030101010101" pitchFamily="2" charset="-122"/>
                <a:ea typeface="宋体" panose="02010600030101010101" pitchFamily="2" charset="-122"/>
              </a:rPr>
              <a:t>○一六年十二月</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988142" y="1179871"/>
            <a:ext cx="10427110" cy="4770537"/>
          </a:xfrm>
          <a:prstGeom prst="rect">
            <a:avLst/>
          </a:prstGeom>
          <a:noFill/>
        </p:spPr>
        <p:txBody>
          <a:bodyPr wrap="square" rtlCol="0">
            <a:spAutoFit/>
          </a:bodyPr>
          <a:lstStyle/>
          <a:p>
            <a:r>
              <a:rPr lang="zh-CN" altLang="en-US" sz="2400" b="1" dirty="0">
                <a:latin typeface="宋体" panose="02010600030101010101" pitchFamily="2" charset="-122"/>
                <a:ea typeface="宋体" panose="02010600030101010101" pitchFamily="2" charset="-122"/>
              </a:rPr>
              <a:t>三、 调查报告</a:t>
            </a:r>
          </a:p>
          <a:p>
            <a:r>
              <a:rPr lang="zh-CN" altLang="en-US" sz="2000" dirty="0" smtClean="0">
                <a:latin typeface="宋体" panose="02010600030101010101" pitchFamily="2" charset="-122"/>
                <a:ea typeface="宋体" panose="02010600030101010101" pitchFamily="2" charset="-122"/>
              </a:rPr>
              <a:t>    调查</a:t>
            </a:r>
            <a:r>
              <a:rPr lang="zh-CN" altLang="en-US" sz="2000" dirty="0">
                <a:latin typeface="宋体" panose="02010600030101010101" pitchFamily="2" charset="-122"/>
                <a:ea typeface="宋体" panose="02010600030101010101" pitchFamily="2" charset="-122"/>
              </a:rPr>
              <a:t>报告的概念和特征 调查报告</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是一种应用文体</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调查主体对特定对象进行深入考察了解的基础上</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经过准 确的归纳整理</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科学的分析研究</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进而揭示事物的本质</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得出符合实际的结论</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由此形成的汇 报性应用文书</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调查报告的特点是</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en-US" altLang="zh-CN" sz="2000" dirty="0" smtClean="0">
                <a:latin typeface="宋体" panose="02010600030101010101" pitchFamily="2" charset="-122"/>
                <a:ea typeface="宋体" panose="02010600030101010101" pitchFamily="2" charset="-122"/>
              </a:rPr>
              <a:t>    ( </a:t>
            </a:r>
            <a:r>
              <a:rPr lang="zh-CN" altLang="en-US" sz="2000" dirty="0">
                <a:latin typeface="宋体" panose="02010600030101010101" pitchFamily="2" charset="-122"/>
                <a:ea typeface="宋体" panose="02010600030101010101" pitchFamily="2" charset="-122"/>
              </a:rPr>
              <a:t>１</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针对性</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调查报告的目的是研究问题</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解决问题</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推动工作</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写作目的非常明确</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现实中</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多是上级机关或调查人员</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针对社会生活中的一些重大问题或群众关心且迫切要求 解答的问题</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调查研究</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写出报告</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所以调查报告有很强的针对性</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 </a:t>
            </a:r>
            <a:r>
              <a:rPr lang="zh-CN" altLang="en-US" sz="2000" dirty="0">
                <a:latin typeface="宋体" panose="02010600030101010101" pitchFamily="2" charset="-122"/>
                <a:ea typeface="宋体" panose="02010600030101010101" pitchFamily="2" charset="-122"/>
              </a:rPr>
              <a:t>２</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典型性</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调查报告的材料必须是典型的</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以便从中探索事物的发展规律</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寻求解决 矛盾的方法</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以点带面</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给全局的工作提供借鉴</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 </a:t>
            </a:r>
            <a:r>
              <a:rPr lang="zh-CN" altLang="en-US" sz="2000" dirty="0">
                <a:latin typeface="宋体" panose="02010600030101010101" pitchFamily="2" charset="-122"/>
                <a:ea typeface="宋体" panose="02010600030101010101" pitchFamily="2" charset="-122"/>
              </a:rPr>
              <a:t>３</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真实性</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真实是调查报告的生命</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调查报告中的事实必须真实准确</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要用铁的事 实说话</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无论是事件背景、原因、过程、人物都必须是真实的</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不能有任何虚假伪造</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否则就 失去了调查报告的意义</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 </a:t>
            </a:r>
            <a:r>
              <a:rPr lang="zh-CN" altLang="en-US" sz="2000" dirty="0">
                <a:latin typeface="宋体" panose="02010600030101010101" pitchFamily="2" charset="-122"/>
                <a:ea typeface="宋体" panose="02010600030101010101" pitchFamily="2" charset="-122"/>
              </a:rPr>
              <a:t>４</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时效性</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调查报告是根据现实需要</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抓住某一典型事物或社会生活的某个侧面</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进 行调查研究</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及时地回答并解决现实生活中提出的迫切问题</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因此</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调查须迅速</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报告须</a:t>
            </a:r>
            <a:r>
              <a:rPr lang="zh-CN" altLang="en-US" sz="2000" dirty="0" smtClean="0">
                <a:latin typeface="宋体" panose="02010600030101010101" pitchFamily="2" charset="-122"/>
                <a:ea typeface="宋体" panose="02010600030101010101" pitchFamily="2" charset="-122"/>
              </a:rPr>
              <a:t>及时</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具有较强的时效性</a:t>
            </a:r>
            <a:r>
              <a:rPr lang="en-US" altLang="zh-CN" sz="2000" dirty="0">
                <a:latin typeface="宋体" panose="02010600030101010101" pitchFamily="2" charset="-122"/>
                <a:ea typeface="宋体" panose="02010600030101010101" pitchFamily="2" charset="-122"/>
              </a:rPr>
              <a:t>.</a:t>
            </a:r>
            <a:endParaRPr lang="zh-CN" altLang="en-US" sz="2000" dirty="0">
              <a:latin typeface="宋体" panose="02010600030101010101" pitchFamily="2" charset="-122"/>
              <a:ea typeface="宋体" panose="02010600030101010101" pitchFamily="2" charset="-122"/>
            </a:endParaRP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017639" y="486696"/>
            <a:ext cx="10191136" cy="6001643"/>
          </a:xfrm>
          <a:prstGeom prst="rect">
            <a:avLst/>
          </a:prstGeom>
          <a:noFill/>
        </p:spPr>
        <p:txBody>
          <a:bodyPr wrap="square" rtlCol="0">
            <a:spAutoFit/>
          </a:bodyPr>
          <a:lstStyle/>
          <a:p>
            <a:r>
              <a:rPr lang="zh-CN" altLang="en-US" sz="2400" b="1" dirty="0">
                <a:latin typeface="宋体" panose="02010600030101010101" pitchFamily="2" charset="-122"/>
                <a:ea typeface="宋体" panose="02010600030101010101" pitchFamily="2" charset="-122"/>
              </a:rPr>
              <a:t>２． 调查报告的分类和写作 </a:t>
            </a:r>
            <a:endParaRPr lang="en-US" altLang="zh-CN" sz="2400" b="1" dirty="0" smtClean="0">
              <a:latin typeface="宋体" panose="02010600030101010101" pitchFamily="2" charset="-122"/>
              <a:ea typeface="宋体" panose="02010600030101010101" pitchFamily="2" charset="-122"/>
            </a:endParaRPr>
          </a:p>
          <a:p>
            <a:r>
              <a:rPr lang="zh-CN" altLang="en-US" sz="2000" dirty="0" smtClean="0">
                <a:latin typeface="宋体" panose="02010600030101010101" pitchFamily="2" charset="-122"/>
                <a:ea typeface="宋体" panose="02010600030101010101" pitchFamily="2" charset="-122"/>
              </a:rPr>
              <a:t>    目前</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人们对调查报告的分类从不同角度有不同的分类方法</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分类的原则应该是既要 比较准确、全面地反映调查报告的客观实际</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又要有利于人们比较直接地把握各类调查报告 的写作特点</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从这个原则出发</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调查报告可分为以下五种</a:t>
            </a:r>
            <a:r>
              <a:rPr lang="en-US" altLang="zh-CN" sz="2000" dirty="0" smtClean="0">
                <a:latin typeface="宋体" panose="02010600030101010101" pitchFamily="2" charset="-122"/>
                <a:ea typeface="宋体" panose="02010600030101010101" pitchFamily="2" charset="-122"/>
              </a:rPr>
              <a:t>:</a:t>
            </a:r>
          </a:p>
          <a:p>
            <a:r>
              <a:rPr lang="en-US" altLang="zh-CN" sz="2000" dirty="0" smtClean="0">
                <a:latin typeface="宋体" panose="02010600030101010101" pitchFamily="2" charset="-122"/>
                <a:ea typeface="宋体" panose="02010600030101010101" pitchFamily="2" charset="-122"/>
              </a:rPr>
              <a:t>    ( </a:t>
            </a:r>
            <a:r>
              <a:rPr lang="zh-CN" altLang="en-US" sz="2000" dirty="0">
                <a:latin typeface="宋体" panose="02010600030101010101" pitchFamily="2" charset="-122"/>
                <a:ea typeface="宋体" panose="02010600030101010101" pitchFamily="2" charset="-122"/>
              </a:rPr>
              <a:t>１</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基本情况的调查报告</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这种调查报告目的在于具体了解情况</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反映某一地区、某一 领域、某一事物或某一个人的基本情况</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常常被用来作为研究某个问题、决定某项政策的依 据</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这种调查报告多用于向上反映汇报工作</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有时还作为各种报告、总结或某些文件的一个 组成部分</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这种调查报告写作时侧重于客观陈述</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en-US" altLang="zh-CN" sz="2000" dirty="0" smtClean="0">
                <a:latin typeface="宋体" panose="02010600030101010101" pitchFamily="2" charset="-122"/>
                <a:ea typeface="宋体" panose="02010600030101010101" pitchFamily="2" charset="-122"/>
              </a:rPr>
              <a:t>    ( </a:t>
            </a:r>
            <a:r>
              <a:rPr lang="zh-CN" altLang="en-US" sz="2000" dirty="0">
                <a:latin typeface="宋体" panose="02010600030101010101" pitchFamily="2" charset="-122"/>
                <a:ea typeface="宋体" panose="02010600030101010101" pitchFamily="2" charset="-122"/>
              </a:rPr>
              <a:t>２</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典型经验的调查报告</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这类调查报告通常是通过对某些典型经验的深入调查分析</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找出带有规律性的东西</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具有强烈的启发性和指导性</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写作这种调查报告时</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要阐明典型经 验的思想基础</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叙述其具体做法</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总结出经验</a:t>
            </a:r>
            <a:r>
              <a:rPr lang="en-US" altLang="zh-CN" sz="2000" dirty="0" smtClean="0">
                <a:latin typeface="宋体" panose="02010600030101010101" pitchFamily="2" charset="-122"/>
                <a:ea typeface="宋体" panose="02010600030101010101" pitchFamily="2" charset="-122"/>
              </a:rPr>
              <a:t>.</a:t>
            </a:r>
          </a:p>
          <a:p>
            <a:r>
              <a:rPr lang="en-US" altLang="zh-CN" sz="2000" dirty="0" smtClean="0">
                <a:latin typeface="宋体" panose="02010600030101010101" pitchFamily="2" charset="-122"/>
                <a:ea typeface="宋体" panose="02010600030101010101" pitchFamily="2" charset="-122"/>
              </a:rPr>
              <a:t>    ( </a:t>
            </a:r>
            <a:r>
              <a:rPr lang="zh-CN" altLang="en-US" sz="2000" dirty="0">
                <a:latin typeface="宋体" panose="02010600030101010101" pitchFamily="2" charset="-122"/>
                <a:ea typeface="宋体" panose="02010600030101010101" pitchFamily="2" charset="-122"/>
              </a:rPr>
              <a:t>３</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新生事物的调查报告</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这类调查报告敏锐地反映新人、新事、新发明、新创造等新生 事物</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介绍新事物的特点及其产生、发展的过程</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指明它的作用和意义</a:t>
            </a:r>
            <a:r>
              <a:rPr lang="en-US" altLang="zh-CN" sz="2000" dirty="0" smtClean="0">
                <a:latin typeface="宋体" panose="02010600030101010101" pitchFamily="2" charset="-122"/>
                <a:ea typeface="宋体" panose="02010600030101010101" pitchFamily="2" charset="-122"/>
              </a:rPr>
              <a:t>.</a:t>
            </a:r>
          </a:p>
          <a:p>
            <a:r>
              <a:rPr lang="en-US" altLang="zh-CN" sz="2000" dirty="0" smtClean="0">
                <a:latin typeface="宋体" panose="02010600030101010101" pitchFamily="2" charset="-122"/>
                <a:ea typeface="宋体" panose="02010600030101010101" pitchFamily="2" charset="-122"/>
              </a:rPr>
              <a:t>    ( </a:t>
            </a:r>
            <a:r>
              <a:rPr lang="zh-CN" altLang="en-US" sz="2000" dirty="0">
                <a:latin typeface="宋体" panose="02010600030101010101" pitchFamily="2" charset="-122"/>
                <a:ea typeface="宋体" panose="02010600030101010101" pitchFamily="2" charset="-122"/>
              </a:rPr>
              <a:t>４</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问题性的调查报告</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这类调查报告是对工作中的专项问题进行调查研究所写的</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它用充分的事实</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证明某一问题的确实存在</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并揭露其危害以引起人们的重视</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从而达到解 决问题的目的</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这类调查报告一般有专题调查、专案调查、社会问题调查三种</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en-US" altLang="zh-CN" sz="2000" dirty="0" smtClean="0">
                <a:latin typeface="宋体" panose="02010600030101010101" pitchFamily="2" charset="-122"/>
                <a:ea typeface="宋体" panose="02010600030101010101" pitchFamily="2" charset="-122"/>
              </a:rPr>
              <a:t>    ( </a:t>
            </a:r>
            <a:r>
              <a:rPr lang="zh-CN" altLang="en-US" sz="2000" dirty="0">
                <a:latin typeface="宋体" panose="02010600030101010101" pitchFamily="2" charset="-122"/>
                <a:ea typeface="宋体" panose="02010600030101010101" pitchFamily="2" charset="-122"/>
              </a:rPr>
              <a:t>５</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历史事实的调查报告</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这类调查报告是对某一历史事件、某一阶段的史实进行周密 调查后</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用确凿的事实反映历史真相</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其政策性、针对性很强</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厂史、村史属于这类调查报 告</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对冤假错案的调查报告也属于这一类</a:t>
            </a:r>
            <a:r>
              <a:rPr lang="en-US" altLang="zh-CN" sz="2000" dirty="0">
                <a:latin typeface="宋体" panose="02010600030101010101" pitchFamily="2" charset="-122"/>
                <a:ea typeface="宋体" panose="02010600030101010101" pitchFamily="2" charset="-122"/>
              </a:rPr>
              <a:t>. </a:t>
            </a:r>
            <a:endParaRPr lang="zh-CN" altLang="en-US" sz="2000" dirty="0">
              <a:latin typeface="宋体" panose="02010600030101010101" pitchFamily="2" charset="-122"/>
              <a:ea typeface="宋体" panose="02010600030101010101" pitchFamily="2" charset="-122"/>
            </a:endParaRP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884902" y="973393"/>
            <a:ext cx="10456607" cy="4770537"/>
          </a:xfrm>
          <a:prstGeom prst="rect">
            <a:avLst/>
          </a:prstGeom>
          <a:noFill/>
        </p:spPr>
        <p:txBody>
          <a:bodyPr wrap="square" rtlCol="0">
            <a:spAutoFit/>
          </a:bodyPr>
          <a:lstStyle/>
          <a:p>
            <a:r>
              <a:rPr lang="zh-CN" altLang="en-US" sz="2400" b="1" dirty="0">
                <a:latin typeface="宋体" panose="02010600030101010101" pitchFamily="2" charset="-122"/>
                <a:ea typeface="宋体" panose="02010600030101010101" pitchFamily="2" charset="-122"/>
              </a:rPr>
              <a:t>３． 调查报告的</a:t>
            </a:r>
            <a:r>
              <a:rPr lang="zh-CN" altLang="en-US" sz="2400" b="1" dirty="0" smtClean="0">
                <a:latin typeface="宋体" panose="02010600030101010101" pitchFamily="2" charset="-122"/>
                <a:ea typeface="宋体" panose="02010600030101010101" pitchFamily="2" charset="-122"/>
              </a:rPr>
              <a:t>写作</a:t>
            </a:r>
            <a:endParaRPr lang="en-US" altLang="zh-CN" sz="2400" b="1" dirty="0" smtClean="0">
              <a:latin typeface="宋体" panose="02010600030101010101" pitchFamily="2" charset="-122"/>
              <a:ea typeface="宋体" panose="02010600030101010101" pitchFamily="2" charset="-122"/>
            </a:endParaRPr>
          </a:p>
          <a:p>
            <a:r>
              <a:rPr lang="zh-CN" altLang="en-US" sz="2000" dirty="0" smtClean="0">
                <a:latin typeface="宋体" panose="02010600030101010101" pitchFamily="2" charset="-122"/>
                <a:ea typeface="宋体" panose="02010600030101010101" pitchFamily="2" charset="-122"/>
              </a:rPr>
              <a:t>    调查</a:t>
            </a:r>
            <a:r>
              <a:rPr lang="zh-CN" altLang="en-US" sz="2000" dirty="0">
                <a:latin typeface="宋体" panose="02010600030101010101" pitchFamily="2" charset="-122"/>
                <a:ea typeface="宋体" panose="02010600030101010101" pitchFamily="2" charset="-122"/>
              </a:rPr>
              <a:t>报告不像其他公文那样有固定的格式</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行文相当灵活</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写法也多种多样</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下面从标 题、前言、正文、结论四个方面来研究一下它的一般格式结构</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en-US" altLang="zh-CN" sz="2000" dirty="0" smtClean="0">
                <a:latin typeface="宋体" panose="02010600030101010101" pitchFamily="2" charset="-122"/>
                <a:ea typeface="宋体" panose="02010600030101010101" pitchFamily="2" charset="-122"/>
              </a:rPr>
              <a:t>    ( </a:t>
            </a:r>
            <a:r>
              <a:rPr lang="zh-CN" altLang="en-US" sz="2000" dirty="0">
                <a:latin typeface="宋体" panose="02010600030101010101" pitchFamily="2" charset="-122"/>
                <a:ea typeface="宋体" panose="02010600030101010101" pitchFamily="2" charset="-122"/>
              </a:rPr>
              <a:t>１</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标题</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标题常见的四种形式</a:t>
            </a:r>
            <a:r>
              <a:rPr lang="en-US" altLang="zh-CN" sz="2000" dirty="0">
                <a:latin typeface="宋体" panose="02010600030101010101" pitchFamily="2" charset="-122"/>
                <a:ea typeface="宋体" panose="02010600030101010101" pitchFamily="2" charset="-122"/>
              </a:rPr>
              <a:t>:①</a:t>
            </a:r>
            <a:r>
              <a:rPr lang="zh-CN" altLang="en-US" sz="2000" dirty="0">
                <a:latin typeface="宋体" panose="02010600030101010101" pitchFamily="2" charset="-122"/>
                <a:ea typeface="宋体" panose="02010600030101010101" pitchFamily="2" charset="-122"/>
              </a:rPr>
              <a:t>第一种像一般文章的标题</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直接揭示文章内容或研 究范围</a:t>
            </a:r>
            <a:r>
              <a:rPr lang="en-US" altLang="zh-CN" sz="2000" dirty="0">
                <a:latin typeface="宋体" panose="02010600030101010101" pitchFamily="2" charset="-122"/>
                <a:ea typeface="宋体" panose="02010600030101010101" pitchFamily="2" charset="-122"/>
              </a:rPr>
              <a:t>;②</a:t>
            </a:r>
            <a:r>
              <a:rPr lang="zh-CN" altLang="en-US" sz="2000" dirty="0">
                <a:latin typeface="宋体" panose="02010600030101010101" pitchFamily="2" charset="-122"/>
                <a:ea typeface="宋体" panose="02010600030101010101" pitchFamily="2" charset="-122"/>
              </a:rPr>
              <a:t>第二种是公文式标题</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多数由事由与文种组成</a:t>
            </a:r>
            <a:r>
              <a:rPr lang="en-US" altLang="zh-CN" sz="2000" dirty="0">
                <a:latin typeface="宋体" panose="02010600030101010101" pitchFamily="2" charset="-122"/>
                <a:ea typeface="宋体" panose="02010600030101010101" pitchFamily="2" charset="-122"/>
              </a:rPr>
              <a:t>;③</a:t>
            </a:r>
            <a:r>
              <a:rPr lang="zh-CN" altLang="en-US" sz="2000" dirty="0">
                <a:latin typeface="宋体" panose="02010600030101010101" pitchFamily="2" charset="-122"/>
                <a:ea typeface="宋体" panose="02010600030101010101" pitchFamily="2" charset="-122"/>
              </a:rPr>
              <a:t>第三种是提问式标题</a:t>
            </a:r>
            <a:r>
              <a:rPr lang="en-US" altLang="zh-CN" sz="2000" dirty="0">
                <a:latin typeface="宋体" panose="02010600030101010101" pitchFamily="2" charset="-122"/>
                <a:ea typeface="宋体" panose="02010600030101010101" pitchFamily="2" charset="-122"/>
              </a:rPr>
              <a:t>;④</a:t>
            </a:r>
            <a:r>
              <a:rPr lang="zh-CN" altLang="en-US" sz="2000" dirty="0">
                <a:latin typeface="宋体" panose="02010600030101010101" pitchFamily="2" charset="-122"/>
                <a:ea typeface="宋体" panose="02010600030101010101" pitchFamily="2" charset="-122"/>
              </a:rPr>
              <a:t>第四种 是正副标题结合式</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正标题揭示主题或表明主要观点</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副标题标明调查对象及所调查的 问题</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en-US" altLang="zh-CN" sz="2000" dirty="0" smtClean="0">
                <a:latin typeface="宋体" panose="02010600030101010101" pitchFamily="2" charset="-122"/>
                <a:ea typeface="宋体" panose="02010600030101010101" pitchFamily="2" charset="-122"/>
              </a:rPr>
              <a:t>    ( </a:t>
            </a:r>
            <a:r>
              <a:rPr lang="zh-CN" altLang="en-US" sz="2000" dirty="0">
                <a:latin typeface="宋体" panose="02010600030101010101" pitchFamily="2" charset="-122"/>
                <a:ea typeface="宋体" panose="02010600030101010101" pitchFamily="2" charset="-122"/>
              </a:rPr>
              <a:t>２</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前言</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一般是说明调查的缘由</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调查的时间、地点、对象、范围、方法、基本情况等</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专题性的调查</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就人民来信、来访而写的调查报告</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首先要交代起因</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即写作缘由</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前言的写 作方法多种多样</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有的调查报告省略前言部分</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开门见山</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直接写正文</a:t>
            </a:r>
            <a:r>
              <a:rPr lang="en-US" altLang="zh-CN" sz="2000" dirty="0" smtClean="0">
                <a:latin typeface="宋体" panose="02010600030101010101" pitchFamily="2" charset="-122"/>
                <a:ea typeface="宋体" panose="02010600030101010101" pitchFamily="2" charset="-122"/>
              </a:rPr>
              <a:t>.</a:t>
            </a:r>
          </a:p>
          <a:p>
            <a:r>
              <a:rPr lang="en-US" altLang="zh-CN" sz="2000" dirty="0" smtClean="0">
                <a:latin typeface="宋体" panose="02010600030101010101" pitchFamily="2" charset="-122"/>
                <a:ea typeface="宋体" panose="02010600030101010101" pitchFamily="2" charset="-122"/>
              </a:rPr>
              <a:t>    ( </a:t>
            </a:r>
            <a:r>
              <a:rPr lang="zh-CN" altLang="en-US" sz="2000" dirty="0">
                <a:latin typeface="宋体" panose="02010600030101010101" pitchFamily="2" charset="-122"/>
                <a:ea typeface="宋体" panose="02010600030101010101" pitchFamily="2" charset="-122"/>
              </a:rPr>
              <a:t>３</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正文</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正文是调查报告的主体部分</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调查报告写得成功与否</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主要在正文</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正文是前言 的延伸和展开</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是结论根据的所在</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正文写调查到的事实情况</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并写出从这些事实材料中所得到 的具体认识和经验教训等</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这部分内容的结构方式有纵式、 横式和纵横结合式三种</a:t>
            </a:r>
            <a:r>
              <a:rPr lang="en-US" altLang="zh-CN" sz="2000" dirty="0">
                <a:latin typeface="宋体" panose="02010600030101010101" pitchFamily="2" charset="-122"/>
                <a:ea typeface="宋体" panose="02010600030101010101" pitchFamily="2" charset="-122"/>
              </a:rPr>
              <a:t>.</a:t>
            </a:r>
          </a:p>
          <a:p>
            <a:r>
              <a:rPr lang="en-US" altLang="zh-CN" sz="2000" dirty="0" smtClean="0">
                <a:latin typeface="宋体" panose="02010600030101010101" pitchFamily="2" charset="-122"/>
                <a:ea typeface="宋体" panose="02010600030101010101" pitchFamily="2" charset="-122"/>
              </a:rPr>
              <a:t>    ( </a:t>
            </a:r>
            <a:r>
              <a:rPr lang="zh-CN" altLang="en-US" sz="2000" dirty="0">
                <a:latin typeface="宋体" panose="02010600030101010101" pitchFamily="2" charset="-122"/>
                <a:ea typeface="宋体" panose="02010600030101010101" pitchFamily="2" charset="-122"/>
              </a:rPr>
              <a:t>４</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结论</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结论是调查报告的结束语</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调查报告是从对事实的分析中得出结论的</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有 的结论部分还需要说明存在的问题及不足之处</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提出建议或努力方向等</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但有的调查报告</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结论性意见不放在结论部分</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而是放在前言或正文中</a:t>
            </a:r>
            <a:r>
              <a:rPr lang="en-US" altLang="zh-CN" sz="2000" dirty="0">
                <a:latin typeface="宋体" panose="02010600030101010101" pitchFamily="2" charset="-122"/>
                <a:ea typeface="宋体" panose="02010600030101010101" pitchFamily="2" charset="-122"/>
              </a:rPr>
              <a:t>.</a:t>
            </a:r>
            <a:endParaRPr lang="zh-CN" altLang="en-US" sz="2000" dirty="0">
              <a:latin typeface="宋体" panose="02010600030101010101" pitchFamily="2" charset="-122"/>
              <a:ea typeface="宋体" panose="02010600030101010101" pitchFamily="2" charset="-122"/>
            </a:endParaRP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884902" y="973393"/>
            <a:ext cx="10456607" cy="4770537"/>
          </a:xfrm>
          <a:prstGeom prst="rect">
            <a:avLst/>
          </a:prstGeom>
          <a:noFill/>
        </p:spPr>
        <p:txBody>
          <a:bodyPr wrap="square" rtlCol="0">
            <a:spAutoFit/>
          </a:bodyPr>
          <a:lstStyle/>
          <a:p>
            <a:r>
              <a:rPr lang="zh-CN" altLang="en-US" sz="2400" b="1" dirty="0">
                <a:latin typeface="宋体" panose="02010600030101010101" pitchFamily="2" charset="-122"/>
                <a:ea typeface="宋体" panose="02010600030101010101" pitchFamily="2" charset="-122"/>
              </a:rPr>
              <a:t>３． 调查报告的</a:t>
            </a:r>
            <a:r>
              <a:rPr lang="zh-CN" altLang="en-US" sz="2400" b="1" dirty="0" smtClean="0">
                <a:latin typeface="宋体" panose="02010600030101010101" pitchFamily="2" charset="-122"/>
                <a:ea typeface="宋体" panose="02010600030101010101" pitchFamily="2" charset="-122"/>
              </a:rPr>
              <a:t>写作</a:t>
            </a:r>
            <a:endParaRPr lang="en-US" altLang="zh-CN" sz="2400" b="1" dirty="0" smtClean="0">
              <a:latin typeface="宋体" panose="02010600030101010101" pitchFamily="2" charset="-122"/>
              <a:ea typeface="宋体" panose="02010600030101010101" pitchFamily="2" charset="-122"/>
            </a:endParaRPr>
          </a:p>
          <a:p>
            <a:r>
              <a:rPr lang="zh-CN" altLang="en-US" sz="2000" dirty="0" smtClean="0">
                <a:latin typeface="宋体" panose="02010600030101010101" pitchFamily="2" charset="-122"/>
                <a:ea typeface="宋体" panose="02010600030101010101" pitchFamily="2" charset="-122"/>
              </a:rPr>
              <a:t>    调查</a:t>
            </a:r>
            <a:r>
              <a:rPr lang="zh-CN" altLang="en-US" sz="2000" dirty="0">
                <a:latin typeface="宋体" panose="02010600030101010101" pitchFamily="2" charset="-122"/>
                <a:ea typeface="宋体" panose="02010600030101010101" pitchFamily="2" charset="-122"/>
              </a:rPr>
              <a:t>报告不像其他公文那样有固定的格式</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行文相当灵活</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写法也多种多样</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下面从标 题、前言、正文、结论四个方面来研究一下它的一般格式结构</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en-US" altLang="zh-CN" sz="2000" dirty="0" smtClean="0">
                <a:latin typeface="宋体" panose="02010600030101010101" pitchFamily="2" charset="-122"/>
                <a:ea typeface="宋体" panose="02010600030101010101" pitchFamily="2" charset="-122"/>
              </a:rPr>
              <a:t>    ( </a:t>
            </a:r>
            <a:r>
              <a:rPr lang="zh-CN" altLang="en-US" sz="2000" dirty="0">
                <a:latin typeface="宋体" panose="02010600030101010101" pitchFamily="2" charset="-122"/>
                <a:ea typeface="宋体" panose="02010600030101010101" pitchFamily="2" charset="-122"/>
              </a:rPr>
              <a:t>１</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标题</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标题常见的四种形式</a:t>
            </a:r>
            <a:r>
              <a:rPr lang="en-US" altLang="zh-CN" sz="2000" dirty="0">
                <a:latin typeface="宋体" panose="02010600030101010101" pitchFamily="2" charset="-122"/>
                <a:ea typeface="宋体" panose="02010600030101010101" pitchFamily="2" charset="-122"/>
              </a:rPr>
              <a:t>:①</a:t>
            </a:r>
            <a:r>
              <a:rPr lang="zh-CN" altLang="en-US" sz="2000" dirty="0">
                <a:latin typeface="宋体" panose="02010600030101010101" pitchFamily="2" charset="-122"/>
                <a:ea typeface="宋体" panose="02010600030101010101" pitchFamily="2" charset="-122"/>
              </a:rPr>
              <a:t>第一种像一般文章的标题</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直接揭示文章内容或研 究范围</a:t>
            </a:r>
            <a:r>
              <a:rPr lang="en-US" altLang="zh-CN" sz="2000" dirty="0">
                <a:latin typeface="宋体" panose="02010600030101010101" pitchFamily="2" charset="-122"/>
                <a:ea typeface="宋体" panose="02010600030101010101" pitchFamily="2" charset="-122"/>
              </a:rPr>
              <a:t>;②</a:t>
            </a:r>
            <a:r>
              <a:rPr lang="zh-CN" altLang="en-US" sz="2000" dirty="0">
                <a:latin typeface="宋体" panose="02010600030101010101" pitchFamily="2" charset="-122"/>
                <a:ea typeface="宋体" panose="02010600030101010101" pitchFamily="2" charset="-122"/>
              </a:rPr>
              <a:t>第二种是公文式标题</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多数由事由与文种组成</a:t>
            </a:r>
            <a:r>
              <a:rPr lang="en-US" altLang="zh-CN" sz="2000" dirty="0">
                <a:latin typeface="宋体" panose="02010600030101010101" pitchFamily="2" charset="-122"/>
                <a:ea typeface="宋体" panose="02010600030101010101" pitchFamily="2" charset="-122"/>
              </a:rPr>
              <a:t>;③</a:t>
            </a:r>
            <a:r>
              <a:rPr lang="zh-CN" altLang="en-US" sz="2000" dirty="0">
                <a:latin typeface="宋体" panose="02010600030101010101" pitchFamily="2" charset="-122"/>
                <a:ea typeface="宋体" panose="02010600030101010101" pitchFamily="2" charset="-122"/>
              </a:rPr>
              <a:t>第三种是提问式标题</a:t>
            </a:r>
            <a:r>
              <a:rPr lang="en-US" altLang="zh-CN" sz="2000" dirty="0">
                <a:latin typeface="宋体" panose="02010600030101010101" pitchFamily="2" charset="-122"/>
                <a:ea typeface="宋体" panose="02010600030101010101" pitchFamily="2" charset="-122"/>
              </a:rPr>
              <a:t>;④</a:t>
            </a:r>
            <a:r>
              <a:rPr lang="zh-CN" altLang="en-US" sz="2000" dirty="0">
                <a:latin typeface="宋体" panose="02010600030101010101" pitchFamily="2" charset="-122"/>
                <a:ea typeface="宋体" panose="02010600030101010101" pitchFamily="2" charset="-122"/>
              </a:rPr>
              <a:t>第四种 是正副标题结合式</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正标题揭示主题或表明主要观点</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副标题标明调查对象及所调查的 问题</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en-US" altLang="zh-CN" sz="2000" dirty="0" smtClean="0">
                <a:latin typeface="宋体" panose="02010600030101010101" pitchFamily="2" charset="-122"/>
                <a:ea typeface="宋体" panose="02010600030101010101" pitchFamily="2" charset="-122"/>
              </a:rPr>
              <a:t>    ( </a:t>
            </a:r>
            <a:r>
              <a:rPr lang="zh-CN" altLang="en-US" sz="2000" dirty="0">
                <a:latin typeface="宋体" panose="02010600030101010101" pitchFamily="2" charset="-122"/>
                <a:ea typeface="宋体" panose="02010600030101010101" pitchFamily="2" charset="-122"/>
              </a:rPr>
              <a:t>２</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前言</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一般是说明调查的缘由</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调查的时间、地点、对象、范围、方法、基本情况等</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专题性的调查</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就人民来信、来访而写的调查报告</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首先要交代起因</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即写作缘由</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前言的写 作方法多种多样</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有的调查报告省略前言部分</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开门见山</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直接写正文</a:t>
            </a:r>
            <a:r>
              <a:rPr lang="en-US" altLang="zh-CN" sz="2000" dirty="0" smtClean="0">
                <a:latin typeface="宋体" panose="02010600030101010101" pitchFamily="2" charset="-122"/>
                <a:ea typeface="宋体" panose="02010600030101010101" pitchFamily="2" charset="-122"/>
              </a:rPr>
              <a:t>.</a:t>
            </a:r>
          </a:p>
          <a:p>
            <a:r>
              <a:rPr lang="en-US" altLang="zh-CN" sz="2000" dirty="0" smtClean="0">
                <a:latin typeface="宋体" panose="02010600030101010101" pitchFamily="2" charset="-122"/>
                <a:ea typeface="宋体" panose="02010600030101010101" pitchFamily="2" charset="-122"/>
              </a:rPr>
              <a:t>    ( </a:t>
            </a:r>
            <a:r>
              <a:rPr lang="zh-CN" altLang="en-US" sz="2000" dirty="0">
                <a:latin typeface="宋体" panose="02010600030101010101" pitchFamily="2" charset="-122"/>
                <a:ea typeface="宋体" panose="02010600030101010101" pitchFamily="2" charset="-122"/>
              </a:rPr>
              <a:t>３</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正文</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正文是调查报告的主体部分</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调查报告写得成功与否</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主要在正文</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正文是前言 的延伸和展开</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是结论根据的所在</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正文写调查到的事实情况</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并写出从这些事实材料中所得到 的具体认识和经验教训等</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这部分内容的结构方式有纵式、 横式和纵横结合式三种</a:t>
            </a:r>
            <a:r>
              <a:rPr lang="en-US" altLang="zh-CN" sz="2000" dirty="0">
                <a:latin typeface="宋体" panose="02010600030101010101" pitchFamily="2" charset="-122"/>
                <a:ea typeface="宋体" panose="02010600030101010101" pitchFamily="2" charset="-122"/>
              </a:rPr>
              <a:t>.</a:t>
            </a:r>
          </a:p>
          <a:p>
            <a:r>
              <a:rPr lang="en-US" altLang="zh-CN" sz="2000" dirty="0" smtClean="0">
                <a:latin typeface="宋体" panose="02010600030101010101" pitchFamily="2" charset="-122"/>
                <a:ea typeface="宋体" panose="02010600030101010101" pitchFamily="2" charset="-122"/>
              </a:rPr>
              <a:t>    ( </a:t>
            </a:r>
            <a:r>
              <a:rPr lang="zh-CN" altLang="en-US" sz="2000" dirty="0">
                <a:latin typeface="宋体" panose="02010600030101010101" pitchFamily="2" charset="-122"/>
                <a:ea typeface="宋体" panose="02010600030101010101" pitchFamily="2" charset="-122"/>
              </a:rPr>
              <a:t>４</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结论</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结论是调查报告的结束语</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调查报告是从对事实的分析中得出结论的</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有 的结论部分还需要说明存在的问题及不足之处</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提出建议或努力方向等</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但有的调查报告</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结论性意见不放在结论部分</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而是放在前言或正文中</a:t>
            </a:r>
            <a:r>
              <a:rPr lang="en-US" altLang="zh-CN" sz="2000" dirty="0">
                <a:latin typeface="宋体" panose="02010600030101010101" pitchFamily="2" charset="-122"/>
                <a:ea typeface="宋体" panose="02010600030101010101" pitchFamily="2" charset="-122"/>
              </a:rPr>
              <a:t>.</a:t>
            </a:r>
            <a:endParaRPr lang="zh-CN" altLang="en-US" sz="2000" dirty="0">
              <a:latin typeface="宋体" panose="02010600030101010101" pitchFamily="2" charset="-122"/>
              <a:ea typeface="宋体" panose="02010600030101010101" pitchFamily="2" charset="-122"/>
            </a:endParaRP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415845" y="1253613"/>
            <a:ext cx="9129252" cy="3539430"/>
          </a:xfrm>
          <a:prstGeom prst="rect">
            <a:avLst/>
          </a:prstGeom>
          <a:noFill/>
        </p:spPr>
        <p:txBody>
          <a:bodyPr wrap="square" rtlCol="0">
            <a:spAutoFit/>
          </a:bodyPr>
          <a:lstStyle/>
          <a:p>
            <a:pPr algn="ctr"/>
            <a:r>
              <a:rPr lang="zh-CN" altLang="en-US" sz="2400" b="1" dirty="0">
                <a:latin typeface="宋体" panose="02010600030101010101" pitchFamily="2" charset="-122"/>
                <a:ea typeface="宋体" panose="02010600030101010101" pitchFamily="2" charset="-122"/>
              </a:rPr>
              <a:t>大学生消费情况调查</a:t>
            </a:r>
            <a:r>
              <a:rPr lang="zh-CN" altLang="en-US" sz="2400" b="1" dirty="0" smtClean="0">
                <a:latin typeface="宋体" panose="02010600030101010101" pitchFamily="2" charset="-122"/>
                <a:ea typeface="宋体" panose="02010600030101010101" pitchFamily="2" charset="-122"/>
              </a:rPr>
              <a:t>报告</a:t>
            </a:r>
            <a:endParaRPr lang="en-US" altLang="zh-CN" sz="2400" b="1" dirty="0" smtClean="0">
              <a:latin typeface="宋体" panose="02010600030101010101" pitchFamily="2" charset="-122"/>
              <a:ea typeface="宋体" panose="02010600030101010101" pitchFamily="2" charset="-122"/>
            </a:endParaRPr>
          </a:p>
          <a:p>
            <a:r>
              <a:rPr lang="zh-CN" altLang="en-US" sz="2000" dirty="0" smtClean="0">
                <a:latin typeface="宋体" panose="02010600030101010101" pitchFamily="2" charset="-122"/>
                <a:ea typeface="宋体" panose="02010600030101010101" pitchFamily="2" charset="-122"/>
              </a:rPr>
              <a:t>    通过</a:t>
            </a:r>
            <a:r>
              <a:rPr lang="zh-CN" altLang="en-US" sz="2000" dirty="0">
                <a:latin typeface="宋体" panose="02010600030101010101" pitchFamily="2" charset="-122"/>
                <a:ea typeface="宋体" panose="02010600030101010101" pitchFamily="2" charset="-122"/>
              </a:rPr>
              <a:t>调研</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大学生的基本生活消费和消费心理整体上是现实的、合理的</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但 离散趋势明显</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个体差异大</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主要归纳为以下几个方面</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1.</a:t>
            </a:r>
            <a:r>
              <a:rPr lang="zh-CN" altLang="en-US" sz="2000" dirty="0" smtClean="0">
                <a:latin typeface="宋体" panose="02010600030101010101" pitchFamily="2" charset="-122"/>
                <a:ea typeface="宋体" panose="02010600030101010101" pitchFamily="2" charset="-122"/>
              </a:rPr>
              <a:t>大学生</a:t>
            </a:r>
            <a:r>
              <a:rPr lang="zh-CN" altLang="en-US" sz="2000" dirty="0">
                <a:latin typeface="宋体" panose="02010600030101010101" pitchFamily="2" charset="-122"/>
                <a:ea typeface="宋体" panose="02010600030101010101" pitchFamily="2" charset="-122"/>
              </a:rPr>
              <a:t>消费有其不理性的一面 大学生没有经济来源</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经济独立性差</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消费没有基础</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经济的非独立性决定 了大学生自主消费经验少</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不能理性地对消费价值与成本进行衡量</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大学生没 有形成完整的、稳定的消费观念</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自控能力不强</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多数消费都是受媒体宣传诱导 或是受身边同学影响而产生的随机消费、冲动消费</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这也正是大学生消费示范 效应的结果</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拿手机产品来说</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目前</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有手机的大学生中</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一部分有通信的需要</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且家庭经济条件允许</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另一部分有通信需要</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但是家庭经济条件负担不起的情况 下“超前”消费</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还有一部分是既无通信需要又无家庭经济条件负担的“奢侈”消 费</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而“奢侈”消费则是由大学生消费的攀比心理导致的</a:t>
            </a:r>
            <a:r>
              <a:rPr lang="en-US" altLang="zh-CN" sz="2000" dirty="0">
                <a:latin typeface="宋体" panose="02010600030101010101" pitchFamily="2" charset="-122"/>
                <a:ea typeface="宋体" panose="02010600030101010101" pitchFamily="2" charset="-122"/>
              </a:rPr>
              <a:t>. </a:t>
            </a:r>
            <a:endParaRPr lang="zh-CN" altLang="en-US" sz="2000" dirty="0">
              <a:latin typeface="宋体" panose="02010600030101010101" pitchFamily="2" charset="-122"/>
              <a:ea typeface="宋体" panose="02010600030101010101" pitchFamily="2" charset="-122"/>
            </a:endParaRP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519084" y="1828800"/>
            <a:ext cx="9261987" cy="3170099"/>
          </a:xfrm>
          <a:prstGeom prst="rect">
            <a:avLst/>
          </a:prstGeom>
          <a:noFill/>
        </p:spPr>
        <p:txBody>
          <a:bodyPr wrap="square" rtlCol="0">
            <a:spAutoFit/>
          </a:bodyPr>
          <a:lstStyle/>
          <a:p>
            <a:r>
              <a:rPr lang="zh-CN" altLang="en-US" sz="2000" dirty="0" smtClean="0">
                <a:latin typeface="宋体" panose="02010600030101010101" pitchFamily="2" charset="-122"/>
                <a:ea typeface="宋体" panose="02010600030101010101" pitchFamily="2" charset="-122"/>
              </a:rPr>
              <a:t>    ２大学生</a:t>
            </a:r>
            <a:r>
              <a:rPr lang="zh-CN" altLang="en-US" sz="2000" dirty="0">
                <a:latin typeface="宋体" panose="02010600030101010101" pitchFamily="2" charset="-122"/>
                <a:ea typeface="宋体" panose="02010600030101010101" pitchFamily="2" charset="-122"/>
              </a:rPr>
              <a:t>对品牌的忠诚度很高 大学生消费在一定程度上会相信自己的真实体验</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如果使用某种品牌产品 产生好的体验</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就会坚持使用</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从而逐步形成固定偏好</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最终形成使用习惯</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保持 对此产品良好的忠诚度</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比如洗发水</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感性认识上的气味清香</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质量好</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效果明 显</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都会促使他们继续使用下去</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zh-CN" altLang="en-US" sz="2000" dirty="0" smtClean="0">
                <a:latin typeface="宋体" panose="02010600030101010101" pitchFamily="2" charset="-122"/>
                <a:ea typeface="宋体" panose="02010600030101010101" pitchFamily="2" charset="-122"/>
              </a:rPr>
              <a:t>    ３大学生</a:t>
            </a:r>
            <a:r>
              <a:rPr lang="zh-CN" altLang="en-US" sz="2000" dirty="0">
                <a:latin typeface="宋体" panose="02010600030101010101" pitchFamily="2" charset="-122"/>
                <a:ea typeface="宋体" panose="02010600030101010101" pitchFamily="2" charset="-122"/>
              </a:rPr>
              <a:t>更侧重时尚性消费 学生思想活跃</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对新事物有强烈的占有欲</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喜欢追求新潮</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并敢于创新</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消费 的趋附性强</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娱乐消费占全部消费额的比重很大</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对企业而言</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中国移动做得较 好</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他们借助流行时尚代言人周杰伦为“</a:t>
            </a:r>
            <a:r>
              <a:rPr lang="en-US" altLang="zh-CN" sz="2000" dirty="0">
                <a:latin typeface="宋体" panose="02010600030101010101" pitchFamily="2" charset="-122"/>
                <a:ea typeface="宋体" panose="02010600030101010101" pitchFamily="2" charset="-122"/>
              </a:rPr>
              <a:t>M</a:t>
            </a:r>
            <a:r>
              <a:rPr lang="zh-CN" altLang="en-US" sz="2000" dirty="0">
                <a:latin typeface="宋体" panose="02010600030101010101" pitchFamily="2" charset="-122"/>
                <a:ea typeface="宋体" panose="02010600030101010101" pitchFamily="2" charset="-122"/>
              </a:rPr>
              <a:t>Ｇ</a:t>
            </a:r>
            <a:r>
              <a:rPr lang="en-US" altLang="zh-CN" sz="2000" dirty="0">
                <a:latin typeface="宋体" panose="02010600030101010101" pitchFamily="2" charset="-122"/>
                <a:ea typeface="宋体" panose="02010600030101010101" pitchFamily="2" charset="-122"/>
              </a:rPr>
              <a:t>ZONE”</a:t>
            </a:r>
            <a:r>
              <a:rPr lang="zh-CN" altLang="en-US" sz="2000" dirty="0">
                <a:latin typeface="宋体" panose="02010600030101010101" pitchFamily="2" charset="-122"/>
                <a:ea typeface="宋体" panose="02010600030101010101" pitchFamily="2" charset="-122"/>
              </a:rPr>
              <a:t>加油助威</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同时利用学生追 求物美价廉的心理</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推出学生卡</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从而赢得不菲的业绩</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总之</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大学生群体消费市场在逐渐扩大</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人们对其关注也逐渐提上日程</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因 此</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大学生消费市场定将成为商家的必争之地</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各企业、商家应深入拓展其消费 市场</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抢得先机</a:t>
            </a:r>
            <a:r>
              <a:rPr lang="en-US" altLang="zh-CN" sz="2000" dirty="0">
                <a:latin typeface="宋体" panose="02010600030101010101" pitchFamily="2" charset="-122"/>
                <a:ea typeface="宋体" panose="02010600030101010101" pitchFamily="2" charset="-122"/>
              </a:rPr>
              <a:t>.</a:t>
            </a:r>
            <a:endParaRPr lang="zh-CN" altLang="en-US" sz="2000" dirty="0">
              <a:latin typeface="宋体" panose="02010600030101010101" pitchFamily="2" charset="-122"/>
              <a:ea typeface="宋体" panose="02010600030101010101" pitchFamily="2" charset="-122"/>
            </a:endParaRP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297858" y="1120877"/>
            <a:ext cx="9807677" cy="3724096"/>
          </a:xfrm>
          <a:prstGeom prst="rect">
            <a:avLst/>
          </a:prstGeom>
          <a:noFill/>
        </p:spPr>
        <p:txBody>
          <a:bodyPr wrap="square" rtlCol="0">
            <a:spAutoFit/>
          </a:bodyPr>
          <a:lstStyle/>
          <a:p>
            <a:pPr algn="ctr"/>
            <a:r>
              <a:rPr lang="zh-CN" altLang="en-US" sz="3200" b="1" dirty="0">
                <a:latin typeface="宋体" panose="02010600030101010101" pitchFamily="2" charset="-122"/>
                <a:ea typeface="宋体" panose="02010600030101010101" pitchFamily="2" charset="-122"/>
              </a:rPr>
              <a:t>第四节　礼仪文书</a:t>
            </a:r>
          </a:p>
          <a:p>
            <a:r>
              <a:rPr lang="zh-CN" altLang="en-US" sz="2400" b="1" dirty="0">
                <a:latin typeface="宋体" panose="02010600030101010101" pitchFamily="2" charset="-122"/>
                <a:ea typeface="宋体" panose="02010600030101010101" pitchFamily="2" charset="-122"/>
              </a:rPr>
              <a:t>一、 开幕词</a:t>
            </a:r>
          </a:p>
          <a:p>
            <a:r>
              <a:rPr lang="zh-CN" altLang="en-US" sz="2000" dirty="0" smtClean="0">
                <a:latin typeface="宋体" panose="02010600030101010101" pitchFamily="2" charset="-122"/>
                <a:ea typeface="宋体" panose="02010600030101010101" pitchFamily="2" charset="-122"/>
              </a:rPr>
              <a:t>    开幕词</a:t>
            </a:r>
            <a:r>
              <a:rPr lang="zh-CN" altLang="en-US" sz="2000" dirty="0">
                <a:latin typeface="宋体" panose="02010600030101010101" pitchFamily="2" charset="-122"/>
                <a:ea typeface="宋体" panose="02010600030101010101" pitchFamily="2" charset="-122"/>
              </a:rPr>
              <a:t>的概念和特点 开幕词是在隆重的、大型的会议上</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举办会议的主要领导人代表大会所作的纲领性讲 话</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内容包括阐明大会的宗旨、性质、任务、目的、议程、安排、要求等</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开幕词集中地体现了 大会的指导思想</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对会议起指导作用</a:t>
            </a:r>
            <a:r>
              <a:rPr lang="en-US" altLang="zh-CN" sz="2000" dirty="0" smtClean="0">
                <a:latin typeface="宋体" panose="02010600030101010101" pitchFamily="2" charset="-122"/>
                <a:ea typeface="宋体" panose="02010600030101010101" pitchFamily="2" charset="-122"/>
              </a:rPr>
              <a:t>.</a:t>
            </a:r>
          </a:p>
          <a:p>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开幕词</a:t>
            </a:r>
            <a:r>
              <a:rPr lang="zh-CN" altLang="en-US" sz="2000" dirty="0">
                <a:latin typeface="宋体" panose="02010600030101010101" pitchFamily="2" charset="-122"/>
                <a:ea typeface="宋体" panose="02010600030101010101" pitchFamily="2" charset="-122"/>
              </a:rPr>
              <a:t>的种类</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按内容可以分为侧重性开幕词和一般性开幕词两种</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侧重性开幕词往 往对会议召开的历史背景、重大意义或会议的中心议题等作重点阐述</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其他问题则是一带而 过</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一般性开幕词则只对会议的目的、议程、基本精神、来宾等作简要概述</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zh-CN" altLang="en-US" sz="2000" dirty="0" smtClean="0">
                <a:latin typeface="宋体" panose="02010600030101010101" pitchFamily="2" charset="-122"/>
                <a:ea typeface="宋体" panose="02010600030101010101" pitchFamily="2" charset="-122"/>
              </a:rPr>
              <a:t>开幕词</a:t>
            </a:r>
            <a:r>
              <a:rPr lang="zh-CN" altLang="en-US" sz="2000" dirty="0">
                <a:latin typeface="宋体" panose="02010600030101010101" pitchFamily="2" charset="-122"/>
                <a:ea typeface="宋体" panose="02010600030101010101" pitchFamily="2" charset="-122"/>
              </a:rPr>
              <a:t>的特点表现为两个方面</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一是简明性</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开幕词要简洁明了、短小精悍</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最忌长篇累 牍</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言不及义</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多使用祈使句</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表示祝贺和希望</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二是口语化</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它的语言应该通俗、明快、上口</a:t>
            </a:r>
            <a:r>
              <a:rPr lang="en-US" altLang="zh-CN" sz="2000" dirty="0">
                <a:latin typeface="宋体" panose="02010600030101010101" pitchFamily="2" charset="-122"/>
                <a:ea typeface="宋体" panose="02010600030101010101" pitchFamily="2" charset="-122"/>
              </a:rPr>
              <a:t>. </a:t>
            </a:r>
            <a:endParaRPr lang="zh-CN" altLang="en-US" sz="2000" dirty="0">
              <a:latin typeface="宋体" panose="02010600030101010101" pitchFamily="2" charset="-122"/>
              <a:ea typeface="宋体" panose="02010600030101010101" pitchFamily="2" charset="-122"/>
            </a:endParaRP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401097" y="1209368"/>
            <a:ext cx="9601200" cy="3847207"/>
          </a:xfrm>
          <a:prstGeom prst="rect">
            <a:avLst/>
          </a:prstGeom>
          <a:noFill/>
        </p:spPr>
        <p:txBody>
          <a:bodyPr wrap="square" rtlCol="0">
            <a:spAutoFit/>
          </a:bodyPr>
          <a:lstStyle/>
          <a:p>
            <a:r>
              <a:rPr lang="zh-CN" altLang="en-US" sz="2400" b="1" dirty="0">
                <a:latin typeface="宋体" panose="02010600030101010101" pitchFamily="2" charset="-122"/>
                <a:ea typeface="宋体" panose="02010600030101010101" pitchFamily="2" charset="-122"/>
              </a:rPr>
              <a:t>２． 开幕词的写作格式 开幕词通常由标题、称谓及正文三部分组成</a:t>
            </a:r>
            <a:r>
              <a:rPr lang="en-US" altLang="zh-CN" sz="2400" b="1" dirty="0">
                <a:latin typeface="宋体" panose="02010600030101010101" pitchFamily="2" charset="-122"/>
                <a:ea typeface="宋体" panose="02010600030101010101" pitchFamily="2" charset="-122"/>
              </a:rPr>
              <a:t>. </a:t>
            </a:r>
            <a:endParaRPr lang="en-US" altLang="zh-CN" sz="2400" b="1" dirty="0" smtClean="0">
              <a:latin typeface="宋体" panose="02010600030101010101" pitchFamily="2" charset="-122"/>
              <a:ea typeface="宋体" panose="02010600030101010101" pitchFamily="2" charset="-122"/>
            </a:endParaRPr>
          </a:p>
          <a:p>
            <a:r>
              <a:rPr lang="en-US" altLang="zh-CN" sz="2000" dirty="0" smtClean="0">
                <a:latin typeface="宋体" panose="02010600030101010101" pitchFamily="2" charset="-122"/>
                <a:ea typeface="宋体" panose="02010600030101010101" pitchFamily="2" charset="-122"/>
              </a:rPr>
              <a:t>    ( </a:t>
            </a:r>
            <a:r>
              <a:rPr lang="zh-CN" altLang="en-US" sz="2000" dirty="0">
                <a:latin typeface="宋体" panose="02010600030101010101" pitchFamily="2" charset="-122"/>
                <a:ea typeface="宋体" panose="02010600030101010101" pitchFamily="2" charset="-122"/>
              </a:rPr>
              <a:t>１</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标题</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标题通常有三种写法</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一是用会议名称作标题</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二是前边再加上领导人姓名</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三是用提示内容中心或主旨的标题</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在后面通常加上副标题</a:t>
            </a:r>
            <a:r>
              <a:rPr lang="en-US" altLang="zh-CN" sz="2000" dirty="0" smtClean="0">
                <a:latin typeface="宋体" panose="02010600030101010101" pitchFamily="2" charset="-122"/>
                <a:ea typeface="宋体" panose="02010600030101010101" pitchFamily="2" charset="-122"/>
              </a:rPr>
              <a:t>.</a:t>
            </a:r>
          </a:p>
          <a:p>
            <a:r>
              <a:rPr lang="en-US" altLang="zh-CN" sz="2000" dirty="0" smtClean="0">
                <a:latin typeface="宋体" panose="02010600030101010101" pitchFamily="2" charset="-122"/>
                <a:ea typeface="宋体" panose="02010600030101010101" pitchFamily="2" charset="-122"/>
              </a:rPr>
              <a:t>    ( </a:t>
            </a:r>
            <a:r>
              <a:rPr lang="zh-CN" altLang="en-US" sz="2000" dirty="0">
                <a:latin typeface="宋体" panose="02010600030101010101" pitchFamily="2" charset="-122"/>
                <a:ea typeface="宋体" panose="02010600030101010101" pitchFamily="2" charset="-122"/>
              </a:rPr>
              <a:t>２</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称谓</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称谓一般顶格写在标题下行</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称呼通常用“同志们”“朋友们”“各位代表”等</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en-US" altLang="zh-CN" sz="2000" dirty="0" smtClean="0">
                <a:latin typeface="宋体" panose="02010600030101010101" pitchFamily="2" charset="-122"/>
                <a:ea typeface="宋体" panose="02010600030101010101" pitchFamily="2" charset="-122"/>
              </a:rPr>
              <a:t>    ( </a:t>
            </a:r>
            <a:r>
              <a:rPr lang="zh-CN" altLang="en-US" sz="2000" dirty="0">
                <a:latin typeface="宋体" panose="02010600030101010101" pitchFamily="2" charset="-122"/>
                <a:ea typeface="宋体" panose="02010600030101010101" pitchFamily="2" charset="-122"/>
              </a:rPr>
              <a:t>３</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正文</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正文一般包括开头、主体和结尾</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开头写宣布开幕之类的话</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主体部分一般 包括以下内容</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会议的筹备和出席会议人员情况</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会议召开的背景和意义</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会议的性质、目的 及主要任务</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会议的主要议程及要求</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会议的奋斗目标及深远影响</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等等</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写作开幕词时一 定要把握会议的性质</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郑重阐述会议的特点、意义、要求和希望</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对于会议本身的情况如议程 等</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要概括说明</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点到为止</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行文则要明快、流畅</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评议要坚定有力</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充满热情</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富于鼓舞力量</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最后</a:t>
            </a:r>
            <a:r>
              <a:rPr lang="zh-CN" altLang="en-US" sz="2000" dirty="0">
                <a:latin typeface="宋体" panose="02010600030101010101" pitchFamily="2" charset="-122"/>
                <a:ea typeface="宋体" panose="02010600030101010101" pitchFamily="2" charset="-122"/>
              </a:rPr>
              <a:t>是结尾</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一般都是“祝大会圆满成功”之类的用语</a:t>
            </a:r>
            <a:r>
              <a:rPr lang="en-US" altLang="zh-CN" sz="2000" dirty="0">
                <a:latin typeface="宋体" panose="02010600030101010101" pitchFamily="2" charset="-122"/>
                <a:ea typeface="宋体" panose="02010600030101010101" pitchFamily="2" charset="-122"/>
              </a:rPr>
              <a:t>.</a:t>
            </a:r>
            <a:endParaRPr lang="zh-CN" altLang="en-US" sz="2000" dirty="0">
              <a:latin typeface="宋体" panose="02010600030101010101" pitchFamily="2" charset="-122"/>
              <a:ea typeface="宋体" panose="02010600030101010101" pitchFamily="2" charset="-122"/>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2043430" y="1530985"/>
            <a:ext cx="8684260" cy="3444240"/>
          </a:xfrm>
          <a:prstGeom prst="rect">
            <a:avLst/>
          </a:prstGeom>
          <a:noFill/>
        </p:spPr>
        <p:txBody>
          <a:bodyPr wrap="square" rtlCol="0">
            <a:spAutoFit/>
          </a:bodyPr>
          <a:lstStyle/>
          <a:p>
            <a:r>
              <a:rPr lang="zh-CN" altLang="en-US" sz="2000" dirty="0">
                <a:latin typeface="宋体" panose="02010600030101010101" pitchFamily="2" charset="-122"/>
                <a:ea typeface="宋体" panose="02010600030101010101" pitchFamily="2" charset="-122"/>
              </a:rPr>
              <a:t>２． 程式性 </a:t>
            </a:r>
            <a:endParaRPr lang="en-US" altLang="zh-CN" sz="2000" dirty="0" smtClean="0">
              <a:latin typeface="宋体" panose="02010600030101010101" pitchFamily="2" charset="-122"/>
              <a:ea typeface="宋体" panose="02010600030101010101" pitchFamily="2" charset="-122"/>
            </a:endParaRPr>
          </a:p>
          <a:p>
            <a:r>
              <a:rPr lang="zh-CN" altLang="en-US" sz="2000" dirty="0" smtClean="0">
                <a:latin typeface="宋体" panose="02010600030101010101" pitchFamily="2" charset="-122"/>
                <a:ea typeface="宋体" panose="02010600030101010101" pitchFamily="2" charset="-122"/>
              </a:rPr>
              <a:t>    应用文</a:t>
            </a:r>
            <a:r>
              <a:rPr lang="zh-CN" altLang="en-US" sz="2000" dirty="0">
                <a:latin typeface="宋体" panose="02010600030101010101" pitchFamily="2" charset="-122"/>
                <a:ea typeface="宋体" panose="02010600030101010101" pitchFamily="2" charset="-122"/>
              </a:rPr>
              <a:t>有它的惯用格式和语体风格</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有的是在长期使用过程中</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根据实际需要不断发 展而形成的</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有的是约定俗成</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随大流形成的</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有的是国家统一规范的</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每种应用文都有相 应的特定格式</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这是一种表现形式</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具有相对的稳定性</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若格式无规范</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就会缺乏流通性</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从 而影响它的工具作用</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zh-CN" altLang="en-US" sz="2000" dirty="0" smtClean="0">
                <a:latin typeface="宋体" panose="02010600030101010101" pitchFamily="2" charset="-122"/>
                <a:ea typeface="宋体" panose="02010600030101010101" pitchFamily="2" charset="-122"/>
              </a:rPr>
              <a:t>３</a:t>
            </a:r>
            <a:r>
              <a:rPr lang="zh-CN" altLang="en-US" sz="2000" dirty="0">
                <a:latin typeface="宋体" panose="02010600030101010101" pitchFamily="2" charset="-122"/>
                <a:ea typeface="宋体" panose="02010600030101010101" pitchFamily="2" charset="-122"/>
              </a:rPr>
              <a:t>． 时效性 </a:t>
            </a:r>
            <a:endParaRPr lang="en-US" altLang="zh-CN" sz="2000" dirty="0" smtClean="0">
              <a:latin typeface="宋体" panose="02010600030101010101" pitchFamily="2" charset="-122"/>
              <a:ea typeface="宋体" panose="02010600030101010101" pitchFamily="2" charset="-122"/>
            </a:endParaRPr>
          </a:p>
          <a:p>
            <a:r>
              <a:rPr lang="zh-CN" altLang="en-US" sz="2000" dirty="0" smtClean="0">
                <a:latin typeface="宋体" panose="02010600030101010101" pitchFamily="2" charset="-122"/>
                <a:ea typeface="宋体" panose="02010600030101010101" pitchFamily="2" charset="-122"/>
              </a:rPr>
              <a:t>    应用文</a:t>
            </a:r>
            <a:r>
              <a:rPr lang="zh-CN" altLang="en-US" sz="2000" dirty="0">
                <a:latin typeface="宋体" panose="02010600030101010101" pitchFamily="2" charset="-122"/>
                <a:ea typeface="宋体" panose="02010600030101010101" pitchFamily="2" charset="-122"/>
              </a:rPr>
              <a:t>一般是用来在特定时间处理特定问题的</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时效性很强</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即在一定时间内有效</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超 过或未达到这一时间往往无效</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如公文要及时处理</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不失时效</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否则会贻误工作</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又如合同</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都有生效或履行的期限</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再如市场调查和预测</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都写明写作日期及调查的时间范围</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从而成 为决策的重要依据</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马后炮式的应用文</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一般都会丧失其实用价值</a:t>
            </a:r>
            <a:r>
              <a:rPr lang="en-US" altLang="zh-CN" sz="2000" dirty="0">
                <a:latin typeface="宋体" panose="02010600030101010101" pitchFamily="2" charset="-122"/>
                <a:ea typeface="宋体" panose="02010600030101010101" pitchFamily="2" charset="-122"/>
              </a:rPr>
              <a:t>. </a:t>
            </a:r>
            <a:endParaRPr lang="zh-CN" altLang="en-US" sz="2000" dirty="0">
              <a:latin typeface="宋体" panose="02010600030101010101" pitchFamily="2" charset="-122"/>
              <a:ea typeface="宋体" panose="02010600030101010101" pitchFamily="2" charset="-122"/>
            </a:endParaRPr>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401097" y="1209368"/>
            <a:ext cx="9601200" cy="3847207"/>
          </a:xfrm>
          <a:prstGeom prst="rect">
            <a:avLst/>
          </a:prstGeom>
          <a:noFill/>
        </p:spPr>
        <p:txBody>
          <a:bodyPr wrap="square" rtlCol="0">
            <a:spAutoFit/>
          </a:bodyPr>
          <a:lstStyle/>
          <a:p>
            <a:r>
              <a:rPr lang="zh-CN" altLang="en-US" sz="2400" b="1" dirty="0">
                <a:latin typeface="宋体" panose="02010600030101010101" pitchFamily="2" charset="-122"/>
                <a:ea typeface="宋体" panose="02010600030101010101" pitchFamily="2" charset="-122"/>
              </a:rPr>
              <a:t>２． 开幕词的写作格式 开幕词通常由标题、称谓及正文三部分组成</a:t>
            </a:r>
            <a:r>
              <a:rPr lang="en-US" altLang="zh-CN" sz="2400" b="1" dirty="0">
                <a:latin typeface="宋体" panose="02010600030101010101" pitchFamily="2" charset="-122"/>
                <a:ea typeface="宋体" panose="02010600030101010101" pitchFamily="2" charset="-122"/>
              </a:rPr>
              <a:t>. </a:t>
            </a:r>
            <a:endParaRPr lang="en-US" altLang="zh-CN" sz="2400" b="1" dirty="0" smtClean="0">
              <a:latin typeface="宋体" panose="02010600030101010101" pitchFamily="2" charset="-122"/>
              <a:ea typeface="宋体" panose="02010600030101010101" pitchFamily="2" charset="-122"/>
            </a:endParaRPr>
          </a:p>
          <a:p>
            <a:r>
              <a:rPr lang="en-US" altLang="zh-CN" sz="2000" dirty="0" smtClean="0">
                <a:latin typeface="宋体" panose="02010600030101010101" pitchFamily="2" charset="-122"/>
                <a:ea typeface="宋体" panose="02010600030101010101" pitchFamily="2" charset="-122"/>
              </a:rPr>
              <a:t>    ( </a:t>
            </a:r>
            <a:r>
              <a:rPr lang="zh-CN" altLang="en-US" sz="2000" dirty="0">
                <a:latin typeface="宋体" panose="02010600030101010101" pitchFamily="2" charset="-122"/>
                <a:ea typeface="宋体" panose="02010600030101010101" pitchFamily="2" charset="-122"/>
              </a:rPr>
              <a:t>１</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标题</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标题通常有三种写法</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一是用会议名称作标题</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二是前边再加上领导人姓名</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三是用提示内容中心或主旨的标题</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在后面通常加上副标题</a:t>
            </a:r>
            <a:r>
              <a:rPr lang="en-US" altLang="zh-CN" sz="2000" dirty="0" smtClean="0">
                <a:latin typeface="宋体" panose="02010600030101010101" pitchFamily="2" charset="-122"/>
                <a:ea typeface="宋体" panose="02010600030101010101" pitchFamily="2" charset="-122"/>
              </a:rPr>
              <a:t>.</a:t>
            </a:r>
          </a:p>
          <a:p>
            <a:r>
              <a:rPr lang="en-US" altLang="zh-CN" sz="2000" dirty="0" smtClean="0">
                <a:latin typeface="宋体" panose="02010600030101010101" pitchFamily="2" charset="-122"/>
                <a:ea typeface="宋体" panose="02010600030101010101" pitchFamily="2" charset="-122"/>
              </a:rPr>
              <a:t>    ( </a:t>
            </a:r>
            <a:r>
              <a:rPr lang="zh-CN" altLang="en-US" sz="2000" dirty="0">
                <a:latin typeface="宋体" panose="02010600030101010101" pitchFamily="2" charset="-122"/>
                <a:ea typeface="宋体" panose="02010600030101010101" pitchFamily="2" charset="-122"/>
              </a:rPr>
              <a:t>２</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称谓</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称谓一般顶格写在标题下行</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称呼通常用“同志们”“朋友们”“各位代表”等</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en-US" altLang="zh-CN" sz="2000" dirty="0" smtClean="0">
                <a:latin typeface="宋体" panose="02010600030101010101" pitchFamily="2" charset="-122"/>
                <a:ea typeface="宋体" panose="02010600030101010101" pitchFamily="2" charset="-122"/>
              </a:rPr>
              <a:t>    ( </a:t>
            </a:r>
            <a:r>
              <a:rPr lang="zh-CN" altLang="en-US" sz="2000" dirty="0">
                <a:latin typeface="宋体" panose="02010600030101010101" pitchFamily="2" charset="-122"/>
                <a:ea typeface="宋体" panose="02010600030101010101" pitchFamily="2" charset="-122"/>
              </a:rPr>
              <a:t>３</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正文</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正文一般包括开头、主体和结尾</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开头写宣布开幕之类的话</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主体部分一般 包括以下内容</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会议的筹备和出席会议人员情况</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会议召开的背景和意义</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会议的性质、目的 及主要任务</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会议的主要议程及要求</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会议的奋斗目标及深远影响</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等等</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写作开幕词时一 定要把握会议的性质</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郑重阐述会议的特点、意义、要求和希望</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对于会议本身的情况如议程 等</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要概括说明</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点到为止</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行文则要明快、流畅</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评议要坚定有力</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充满热情</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富于鼓舞力量</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最后</a:t>
            </a:r>
            <a:r>
              <a:rPr lang="zh-CN" altLang="en-US" sz="2000" dirty="0">
                <a:latin typeface="宋体" panose="02010600030101010101" pitchFamily="2" charset="-122"/>
                <a:ea typeface="宋体" panose="02010600030101010101" pitchFamily="2" charset="-122"/>
              </a:rPr>
              <a:t>是结尾</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一般都是“祝大会圆满成功”之类的用语</a:t>
            </a:r>
            <a:r>
              <a:rPr lang="en-US" altLang="zh-CN" sz="2000" dirty="0">
                <a:latin typeface="宋体" panose="02010600030101010101" pitchFamily="2" charset="-122"/>
                <a:ea typeface="宋体" panose="02010600030101010101" pitchFamily="2" charset="-122"/>
              </a:rPr>
              <a:t>.</a:t>
            </a:r>
            <a:endParaRPr lang="zh-CN" altLang="en-US" sz="2000" dirty="0">
              <a:latin typeface="宋体" panose="02010600030101010101" pitchFamily="2" charset="-122"/>
              <a:ea typeface="宋体" panose="02010600030101010101" pitchFamily="2" charset="-122"/>
            </a:endParaRP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607574" y="855406"/>
            <a:ext cx="9748684" cy="5355312"/>
          </a:xfrm>
          <a:prstGeom prst="rect">
            <a:avLst/>
          </a:prstGeom>
          <a:noFill/>
        </p:spPr>
        <p:txBody>
          <a:bodyPr wrap="square" rtlCol="0">
            <a:spAutoFit/>
          </a:bodyPr>
          <a:lstStyle/>
          <a:p>
            <a:pPr algn="ctr"/>
            <a:r>
              <a:rPr lang="zh-CN" altLang="en-US" sz="2400" b="1" dirty="0">
                <a:latin typeface="宋体" panose="02010600030101010101" pitchFamily="2" charset="-122"/>
                <a:ea typeface="宋体" panose="02010600030101010101" pitchFamily="2" charset="-122"/>
              </a:rPr>
              <a:t>在“中国国际</a:t>
            </a:r>
            <a:r>
              <a:rPr lang="en-US" altLang="zh-CN" sz="2400" b="1" dirty="0">
                <a:latin typeface="宋体" panose="02010600030101010101" pitchFamily="2" charset="-122"/>
                <a:ea typeface="宋体" panose="02010600030101010101" pitchFamily="2" charset="-122"/>
              </a:rPr>
              <a:t>××</a:t>
            </a:r>
            <a:r>
              <a:rPr lang="zh-CN" altLang="en-US" sz="2400" b="1" dirty="0">
                <a:latin typeface="宋体" panose="02010600030101010101" pitchFamily="2" charset="-122"/>
                <a:ea typeface="宋体" panose="02010600030101010101" pitchFamily="2" charset="-122"/>
              </a:rPr>
              <a:t>展览会”开幕式上的讲话</a:t>
            </a:r>
          </a:p>
          <a:p>
            <a:r>
              <a:rPr lang="zh-CN" altLang="en-US" sz="2000" dirty="0">
                <a:latin typeface="宋体" panose="02010600030101010101" pitchFamily="2" charset="-122"/>
                <a:ea typeface="宋体" panose="02010600030101010101" pitchFamily="2" charset="-122"/>
              </a:rPr>
              <a:t>女士们、先生们</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zh-CN" altLang="en-US" sz="2000" dirty="0" smtClean="0">
                <a:latin typeface="宋体" panose="02010600030101010101" pitchFamily="2" charset="-122"/>
                <a:ea typeface="宋体" panose="02010600030101010101" pitchFamily="2" charset="-122"/>
              </a:rPr>
              <a:t>    早上</a:t>
            </a:r>
            <a:r>
              <a:rPr lang="zh-CN" altLang="en-US" sz="2000" dirty="0">
                <a:latin typeface="宋体" panose="02010600030101010101" pitchFamily="2" charset="-122"/>
                <a:ea typeface="宋体" panose="02010600030101010101" pitchFamily="2" charset="-122"/>
              </a:rPr>
              <a:t>好</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由新加坡</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有限公司主办</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中国</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协会与我分会所属的上海 市国际贸易信息和展览公司承办的“中国国际</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展览会”今天在这里开幕了</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我谨代表中国国际贸易促进委员会上海市分会、中国国际商会上海分会表示热 烈的祝贺</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向前来上海参展的中外厂商表示热烈的欢迎</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本届</a:t>
            </a:r>
            <a:r>
              <a:rPr lang="zh-CN" altLang="en-US" sz="2000" dirty="0">
                <a:latin typeface="宋体" panose="02010600030101010101" pitchFamily="2" charset="-122"/>
                <a:ea typeface="宋体" panose="02010600030101010101" pitchFamily="2" charset="-122"/>
              </a:rPr>
              <a:t>展览会将集中展示具有国际水准的各类</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产品及生产设备</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为来自 全国各地的科技人员提供一次不出国的技术考察机会</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同时</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也为海内外同行共 同切磋技艺创造条件</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朋友们</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同志们</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上海是中国最重要的工业基地之一</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也是经济、金融、贸易、 科技和信息中心</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上海作为长江流域乃至全国对外开放的重要窗口</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将实行全 方位的开放</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我国政府已将浦东的开发开放列为中国今后十年发展的重点</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上 海南浦大桥的正式通车</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将标志着浦东新区的开发已经进入实质性的启动阶段</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上海将进一步改善投资环境</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扩大与各国各地区的合作领域</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我真诚地欢迎各 位展商到上海的开发区和浦东新区参观</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寻求贸易和投资机会</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寻找合作伙伴</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作为上海市的对外商会</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中国国际贸易促进会上海市分会将为各位朋友提供 卓有成效的服务</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最后</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预祝“中国国际</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展览会”圆满成功</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感谢大家</a:t>
            </a:r>
            <a:r>
              <a:rPr lang="en-US" altLang="zh-CN" sz="2000" dirty="0">
                <a:latin typeface="宋体" panose="02010600030101010101" pitchFamily="2" charset="-122"/>
                <a:ea typeface="宋体" panose="02010600030101010101" pitchFamily="2" charset="-122"/>
              </a:rPr>
              <a:t>!</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943898" y="1327355"/>
            <a:ext cx="10338618" cy="3847207"/>
          </a:xfrm>
          <a:prstGeom prst="rect">
            <a:avLst/>
          </a:prstGeom>
          <a:noFill/>
        </p:spPr>
        <p:txBody>
          <a:bodyPr wrap="square" rtlCol="0">
            <a:spAutoFit/>
          </a:bodyPr>
          <a:lstStyle/>
          <a:p>
            <a:r>
              <a:rPr lang="zh-CN" altLang="en-US" sz="2400" b="1" dirty="0">
                <a:latin typeface="宋体" panose="02010600030101010101" pitchFamily="2" charset="-122"/>
                <a:ea typeface="宋体" panose="02010600030101010101" pitchFamily="2" charset="-122"/>
              </a:rPr>
              <a:t>二、 闭幕词</a:t>
            </a:r>
          </a:p>
          <a:p>
            <a:r>
              <a:rPr lang="zh-CN" altLang="en-US" sz="2000" dirty="0" smtClean="0">
                <a:latin typeface="宋体" panose="02010600030101010101" pitchFamily="2" charset="-122"/>
                <a:ea typeface="宋体" panose="02010600030101010101" pitchFamily="2" charset="-122"/>
              </a:rPr>
              <a:t>    闭幕词</a:t>
            </a:r>
            <a:r>
              <a:rPr lang="zh-CN" altLang="en-US" sz="2000" dirty="0">
                <a:latin typeface="宋体" panose="02010600030101010101" pitchFamily="2" charset="-122"/>
                <a:ea typeface="宋体" panose="02010600030101010101" pitchFamily="2" charset="-122"/>
              </a:rPr>
              <a:t>的概念和特点 闭幕词是一些大型会议结束时由有关领导人或德高望重者向会议所作的讲话</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闭幕词 的特点集中表现在四个方面</a:t>
            </a:r>
            <a:r>
              <a:rPr lang="en-US" altLang="zh-CN" sz="2000" dirty="0" smtClean="0">
                <a:latin typeface="宋体" panose="02010600030101010101" pitchFamily="2" charset="-122"/>
                <a:ea typeface="宋体" panose="02010600030101010101" pitchFamily="2" charset="-122"/>
              </a:rPr>
              <a:t>:</a:t>
            </a:r>
          </a:p>
          <a:p>
            <a:r>
              <a:rPr lang="en-US" altLang="zh-CN" sz="2000" dirty="0" smtClean="0">
                <a:latin typeface="宋体" panose="02010600030101010101" pitchFamily="2" charset="-122"/>
                <a:ea typeface="宋体" panose="02010600030101010101" pitchFamily="2" charset="-122"/>
              </a:rPr>
              <a:t>    ( </a:t>
            </a:r>
            <a:r>
              <a:rPr lang="zh-CN" altLang="en-US" sz="2000" dirty="0">
                <a:latin typeface="宋体" panose="02010600030101010101" pitchFamily="2" charset="-122"/>
                <a:ea typeface="宋体" panose="02010600030101010101" pitchFamily="2" charset="-122"/>
              </a:rPr>
              <a:t>１</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总结性</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闭幕词是在会议活动的闭幕式上使用的文种</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要对会议内容、会议精神和 进程进行简要的总结</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并作出恰当评价</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肯定会议的重要成果</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强调会议的主要意义和深远 影响</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 </a:t>
            </a:r>
            <a:r>
              <a:rPr lang="zh-CN" altLang="en-US" sz="2000" dirty="0">
                <a:latin typeface="宋体" panose="02010600030101010101" pitchFamily="2" charset="-122"/>
                <a:ea typeface="宋体" panose="02010600030101010101" pitchFamily="2" charset="-122"/>
              </a:rPr>
              <a:t>２</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概括性</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闭幕词应对会议进展情况、完成的议题、取得的成果、提出的会议精神及</a:t>
            </a:r>
            <a:r>
              <a:rPr lang="zh-CN" altLang="en-US" sz="2000" dirty="0" smtClean="0">
                <a:latin typeface="宋体" panose="02010600030101010101" pitchFamily="2" charset="-122"/>
                <a:ea typeface="宋体" panose="02010600030101010101" pitchFamily="2" charset="-122"/>
              </a:rPr>
              <a:t>会议</a:t>
            </a:r>
            <a:r>
              <a:rPr lang="zh-CN" altLang="en-US" sz="2000" dirty="0">
                <a:latin typeface="宋体" panose="02010600030101010101" pitchFamily="2" charset="-122"/>
                <a:ea typeface="宋体" panose="02010600030101010101" pitchFamily="2" charset="-122"/>
              </a:rPr>
              <a:t>意义等进行高度的语言概括</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因此</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闭幕词的篇幅一般都短小精悍</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语言简洁明快</a:t>
            </a:r>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 </a:t>
            </a:r>
            <a:r>
              <a:rPr lang="zh-CN" altLang="en-US" sz="2000" dirty="0">
                <a:latin typeface="宋体" panose="02010600030101010101" pitchFamily="2" charset="-122"/>
                <a:ea typeface="宋体" panose="02010600030101010101" pitchFamily="2" charset="-122"/>
              </a:rPr>
              <a:t>３</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号召性</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激励参加会议的全体成员为实现会议提出的各项任务而奋斗</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增强与会人员贯 彻会议精神的决心和信心</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闭幕词的行文应充满热情</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语言坚定有力</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富有号召性和鼓动性</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 </a:t>
            </a:r>
            <a:r>
              <a:rPr lang="zh-CN" altLang="en-US" sz="2000" dirty="0">
                <a:latin typeface="宋体" panose="02010600030101010101" pitchFamily="2" charset="-122"/>
                <a:ea typeface="宋体" panose="02010600030101010101" pitchFamily="2" charset="-122"/>
              </a:rPr>
              <a:t>４</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口语化</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闭幕词要适合口头表达</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写作时语言要求通俗易懂</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生动活泼</a:t>
            </a:r>
            <a:r>
              <a:rPr lang="en-US" altLang="zh-CN" sz="2000" dirty="0">
                <a:latin typeface="宋体" panose="02010600030101010101" pitchFamily="2" charset="-122"/>
                <a:ea typeface="宋体" panose="02010600030101010101" pitchFamily="2" charset="-122"/>
              </a:rPr>
              <a:t>. </a:t>
            </a:r>
            <a:endParaRPr lang="zh-CN" altLang="en-US" sz="2000" dirty="0">
              <a:latin typeface="宋体" panose="02010600030101010101" pitchFamily="2" charset="-122"/>
              <a:ea typeface="宋体" panose="02010600030101010101" pitchFamily="2" charset="-122"/>
            </a:endParaRP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489587" y="1415845"/>
            <a:ext cx="9350477" cy="3847207"/>
          </a:xfrm>
          <a:prstGeom prst="rect">
            <a:avLst/>
          </a:prstGeom>
          <a:noFill/>
        </p:spPr>
        <p:txBody>
          <a:bodyPr wrap="square" rtlCol="0">
            <a:spAutoFit/>
          </a:bodyPr>
          <a:lstStyle/>
          <a:p>
            <a:r>
              <a:rPr lang="zh-CN" altLang="en-US" sz="2400" b="1" dirty="0">
                <a:latin typeface="宋体" panose="02010600030101010101" pitchFamily="2" charset="-122"/>
                <a:ea typeface="宋体" panose="02010600030101010101" pitchFamily="2" charset="-122"/>
              </a:rPr>
              <a:t>２． 闭幕词的写作要领 </a:t>
            </a:r>
            <a:endParaRPr lang="en-US" altLang="zh-CN" sz="2400" b="1" dirty="0" smtClean="0">
              <a:latin typeface="宋体" panose="02010600030101010101" pitchFamily="2" charset="-122"/>
              <a:ea typeface="宋体" panose="02010600030101010101" pitchFamily="2" charset="-122"/>
            </a:endParaRPr>
          </a:p>
          <a:p>
            <a:r>
              <a:rPr lang="zh-CN" altLang="en-US" sz="2000" dirty="0" smtClean="0">
                <a:latin typeface="宋体" panose="02010600030101010101" pitchFamily="2" charset="-122"/>
                <a:ea typeface="宋体" panose="02010600030101010101" pitchFamily="2" charset="-122"/>
              </a:rPr>
              <a:t>    闭幕词</a:t>
            </a:r>
            <a:r>
              <a:rPr lang="zh-CN" altLang="en-US" sz="2000" dirty="0">
                <a:latin typeface="宋体" panose="02010600030101010101" pitchFamily="2" charset="-122"/>
                <a:ea typeface="宋体" panose="02010600030101010101" pitchFamily="2" charset="-122"/>
              </a:rPr>
              <a:t>由标题、称呼和正文三部分组成</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标题与称呼的写法与开幕词基本相同</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在标题 和称谓之后</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另起一段首先说明会议已经完成预定任务</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现在就要闭幕了</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然后概述会议的 进行情况</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恰当地评价会议的收获、意义及影响</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核心部分要写明</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会议通过的主要事项和 基本精神</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会议的重要性和深远意义</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向与会人员提出贯彻会议精神的基本要求等等</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一般 说来</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这几方面内容都不能少</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而且顺序是基本不变的</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写作时要掌握会议情况</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有针对性 地对会议内容予以阐述和肯定</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同时可以对会议都已认识到但未能展开的重要问题作出适 当强调或补充</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行文要热情洋溢</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文章要简洁有力</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起到激发斗志、增强信念的作用</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结尾部 分一般先以坚定的语气发出号召</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提出希望</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表示祝愿等</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最后郑重宣布会议闭幕</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zh-CN" altLang="en-US" sz="2000" dirty="0" smtClean="0">
                <a:latin typeface="宋体" panose="02010600030101010101" pitchFamily="2" charset="-122"/>
                <a:ea typeface="宋体" panose="02010600030101010101" pitchFamily="2" charset="-122"/>
              </a:rPr>
              <a:t>    闭幕词</a:t>
            </a:r>
            <a:r>
              <a:rPr lang="zh-CN" altLang="en-US" sz="2000" dirty="0">
                <a:latin typeface="宋体" panose="02010600030101010101" pitchFamily="2" charset="-122"/>
                <a:ea typeface="宋体" panose="02010600030101010101" pitchFamily="2" charset="-122"/>
              </a:rPr>
              <a:t>出现在会议终了</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因此</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要写得与开幕词前后呼应、首尾衔接</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显示大会开得很圆 满、很成功</a:t>
            </a:r>
            <a:r>
              <a:rPr lang="en-US" altLang="zh-CN" sz="2000" dirty="0">
                <a:latin typeface="宋体" panose="02010600030101010101" pitchFamily="2" charset="-122"/>
                <a:ea typeface="宋体" panose="02010600030101010101" pitchFamily="2" charset="-122"/>
              </a:rPr>
              <a:t>.</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386348" y="737419"/>
            <a:ext cx="9645446" cy="5078313"/>
          </a:xfrm>
          <a:prstGeom prst="rect">
            <a:avLst/>
          </a:prstGeom>
          <a:noFill/>
        </p:spPr>
        <p:txBody>
          <a:bodyPr wrap="square" rtlCol="0">
            <a:spAutoFit/>
          </a:bodyPr>
          <a:lstStyle/>
          <a:p>
            <a:pPr algn="ctr"/>
            <a:r>
              <a:rPr lang="en-US" altLang="zh-CN" sz="2400" b="1" dirty="0">
                <a:latin typeface="宋体" panose="02010600030101010101" pitchFamily="2" charset="-122"/>
                <a:ea typeface="宋体" panose="02010600030101010101" pitchFamily="2" charset="-122"/>
              </a:rPr>
              <a:t>××</a:t>
            </a:r>
            <a:r>
              <a:rPr lang="zh-CN" altLang="en-US" sz="2400" b="1" dirty="0">
                <a:latin typeface="宋体" panose="02010600030101010101" pitchFamily="2" charset="-122"/>
                <a:ea typeface="宋体" panose="02010600030101010101" pitchFamily="2" charset="-122"/>
              </a:rPr>
              <a:t>市科学技术协会第</a:t>
            </a:r>
            <a:r>
              <a:rPr lang="en-US" altLang="zh-CN" sz="2400" b="1" dirty="0">
                <a:latin typeface="宋体" panose="02010600030101010101" pitchFamily="2" charset="-122"/>
                <a:ea typeface="宋体" panose="02010600030101010101" pitchFamily="2" charset="-122"/>
              </a:rPr>
              <a:t>×</a:t>
            </a:r>
            <a:r>
              <a:rPr lang="zh-CN" altLang="en-US" sz="2400" b="1" dirty="0">
                <a:latin typeface="宋体" panose="02010600030101010101" pitchFamily="2" charset="-122"/>
                <a:ea typeface="宋体" panose="02010600030101010101" pitchFamily="2" charset="-122"/>
              </a:rPr>
              <a:t>次代表大会闭幕词 </a:t>
            </a:r>
            <a:endParaRPr lang="en-US" altLang="zh-CN" sz="2400" b="1" dirty="0" smtClean="0">
              <a:latin typeface="宋体" panose="02010600030101010101" pitchFamily="2" charset="-122"/>
              <a:ea typeface="宋体" panose="02010600030101010101" pitchFamily="2" charset="-122"/>
            </a:endParaRPr>
          </a:p>
          <a:p>
            <a:r>
              <a:rPr lang="zh-CN" altLang="en-US" sz="2000" dirty="0" smtClean="0">
                <a:latin typeface="宋体" panose="02010600030101010101" pitchFamily="2" charset="-122"/>
                <a:ea typeface="宋体" panose="02010600030101010101" pitchFamily="2" charset="-122"/>
              </a:rPr>
              <a:t>各位</a:t>
            </a:r>
            <a:r>
              <a:rPr lang="zh-CN" altLang="en-US" sz="2000" dirty="0">
                <a:latin typeface="宋体" panose="02010600030101010101" pitchFamily="2" charset="-122"/>
                <a:ea typeface="宋体" panose="02010600030101010101" pitchFamily="2" charset="-122"/>
              </a:rPr>
              <a:t>代表、各位来宾同志们</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en-US" altLang="zh-CN" sz="2000" dirty="0" smtClean="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市科协第</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次代表大会</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在市委、市政府和省科协的亲切关怀下</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在与 会同志们的共同努力下</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已经圆满地完成了预定的各项任务</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今天就要胜利闭幕 了</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这是我市科技界具有历史意义的大会</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是继往开来、团结奋进的大会</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也是 动员</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特区广大科技工作者为我市率先基本实现社会主义现代化建功立业的 大会</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这</a:t>
            </a:r>
            <a:r>
              <a:rPr lang="zh-CN" altLang="en-US" sz="2000" dirty="0">
                <a:latin typeface="宋体" panose="02010600030101010101" pitchFamily="2" charset="-122"/>
                <a:ea typeface="宋体" panose="02010600030101010101" pitchFamily="2" charset="-122"/>
              </a:rPr>
              <a:t>次代表大会得到了市领导和上级科协的重视和关怀</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市五大领导班子在 百忙中莅临大会</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悉心指导</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省委常委、市委书记</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同志</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市委副书记</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同志代表市委、市政府在大会中做了重要讲话</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市委常委、宣传部长</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为 全体代表作了一场生动的形势报告</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他们深刻论述了市场经济条件下</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科学技 术作为第一生产力的地位和作用</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尤其是科技进步对我市经济发展的重要作用</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对</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特区广大科技工作者在深化改革中的奋斗、献身精神给予了高度评价</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同 时也对科协在我市进入改革攻坚阶段</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为率先实现社会主义现代化建设中所面 临的机遇和挑战</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提出了新的工作任务和殷切的希望</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市领导亲临会议并讲话</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给予</a:t>
            </a:r>
            <a:r>
              <a:rPr lang="zh-CN" altLang="en-US" sz="2000" dirty="0">
                <a:latin typeface="宋体" panose="02010600030101010101" pitchFamily="2" charset="-122"/>
                <a:ea typeface="宋体" panose="02010600030101010101" pitchFamily="2" charset="-122"/>
              </a:rPr>
              <a:t>我们极大的鼓舞和鞭策</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我们决不辜负市委、市政府对我们的期望</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决心紧 紧团结全市广大科技工作者</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自觉肩负起历史的重任</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为把</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早日建成现代化 国际性港口城市建功立业</a:t>
            </a:r>
            <a:r>
              <a:rPr lang="en-US" altLang="zh-CN" sz="2000" dirty="0">
                <a:latin typeface="宋体" panose="02010600030101010101" pitchFamily="2" charset="-122"/>
                <a:ea typeface="宋体" panose="02010600030101010101" pitchFamily="2" charset="-122"/>
              </a:rPr>
              <a:t>! </a:t>
            </a:r>
            <a:endParaRPr lang="zh-CN" altLang="en-US" sz="2000" dirty="0">
              <a:latin typeface="宋体" panose="02010600030101010101" pitchFamily="2" charset="-122"/>
              <a:ea typeface="宋体" panose="02010600030101010101" pitchFamily="2" charset="-122"/>
            </a:endParaRP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386348" y="737419"/>
            <a:ext cx="9645446" cy="5078313"/>
          </a:xfrm>
          <a:prstGeom prst="rect">
            <a:avLst/>
          </a:prstGeom>
          <a:noFill/>
        </p:spPr>
        <p:txBody>
          <a:bodyPr wrap="square" rtlCol="0">
            <a:spAutoFit/>
          </a:bodyPr>
          <a:lstStyle/>
          <a:p>
            <a:pPr algn="ctr"/>
            <a:r>
              <a:rPr lang="en-US" altLang="zh-CN" sz="2400" b="1" dirty="0">
                <a:latin typeface="宋体" panose="02010600030101010101" pitchFamily="2" charset="-122"/>
                <a:ea typeface="宋体" panose="02010600030101010101" pitchFamily="2" charset="-122"/>
              </a:rPr>
              <a:t>××</a:t>
            </a:r>
            <a:r>
              <a:rPr lang="zh-CN" altLang="en-US" sz="2400" b="1" dirty="0">
                <a:latin typeface="宋体" panose="02010600030101010101" pitchFamily="2" charset="-122"/>
                <a:ea typeface="宋体" panose="02010600030101010101" pitchFamily="2" charset="-122"/>
              </a:rPr>
              <a:t>市科学技术协会第</a:t>
            </a:r>
            <a:r>
              <a:rPr lang="en-US" altLang="zh-CN" sz="2400" b="1" dirty="0">
                <a:latin typeface="宋体" panose="02010600030101010101" pitchFamily="2" charset="-122"/>
                <a:ea typeface="宋体" panose="02010600030101010101" pitchFamily="2" charset="-122"/>
              </a:rPr>
              <a:t>×</a:t>
            </a:r>
            <a:r>
              <a:rPr lang="zh-CN" altLang="en-US" sz="2400" b="1" dirty="0">
                <a:latin typeface="宋体" panose="02010600030101010101" pitchFamily="2" charset="-122"/>
                <a:ea typeface="宋体" panose="02010600030101010101" pitchFamily="2" charset="-122"/>
              </a:rPr>
              <a:t>次代表大会闭幕词 </a:t>
            </a:r>
            <a:endParaRPr lang="en-US" altLang="zh-CN" sz="2400" b="1" dirty="0" smtClean="0">
              <a:latin typeface="宋体" panose="02010600030101010101" pitchFamily="2" charset="-122"/>
              <a:ea typeface="宋体" panose="02010600030101010101" pitchFamily="2" charset="-122"/>
            </a:endParaRPr>
          </a:p>
          <a:p>
            <a:r>
              <a:rPr lang="zh-CN" altLang="en-US" sz="2000" dirty="0" smtClean="0">
                <a:latin typeface="宋体" panose="02010600030101010101" pitchFamily="2" charset="-122"/>
                <a:ea typeface="宋体" panose="02010600030101010101" pitchFamily="2" charset="-122"/>
              </a:rPr>
              <a:t>各位</a:t>
            </a:r>
            <a:r>
              <a:rPr lang="zh-CN" altLang="en-US" sz="2000" dirty="0">
                <a:latin typeface="宋体" panose="02010600030101010101" pitchFamily="2" charset="-122"/>
                <a:ea typeface="宋体" panose="02010600030101010101" pitchFamily="2" charset="-122"/>
              </a:rPr>
              <a:t>代表、各位来宾同志们</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en-US" altLang="zh-CN" sz="2000" dirty="0" smtClean="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市科协第</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次代表大会</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在市委、市政府和省科协的亲切关怀下</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在与 会同志们的共同努力下</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已经圆满地完成了预定的各项任务</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今天就要胜利闭幕 了</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这是我市科技界具有历史意义的大会</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是继往开来、团结奋进的大会</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也是 动员</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特区广大科技工作者为我市率先基本实现社会主义现代化建功立业的 大会</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这</a:t>
            </a:r>
            <a:r>
              <a:rPr lang="zh-CN" altLang="en-US" sz="2000" dirty="0">
                <a:latin typeface="宋体" panose="02010600030101010101" pitchFamily="2" charset="-122"/>
                <a:ea typeface="宋体" panose="02010600030101010101" pitchFamily="2" charset="-122"/>
              </a:rPr>
              <a:t>次代表大会得到了市领导和上级科协的重视和关怀</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市五大领导班子在 百忙中莅临大会</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悉心指导</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省委常委、市委书记</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同志</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市委副书记</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同志代表市委、市政府在大会中做了重要讲话</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市委常委、宣传部长</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为 全体代表作了一场生动的形势报告</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他们深刻论述了市场经济条件下</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科学技 术作为第一生产力的地位和作用</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尤其是科技进步对我市经济发展的重要作用</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对</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特区广大科技工作者在深化改革中的奋斗、献身精神给予了高度评价</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同 时也对科协在我市进入改革攻坚阶段</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为率先实现社会主义现代化建设中所面 临的机遇和挑战</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提出了新的工作任务和殷切的希望</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市领导亲临会议并讲话</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给予</a:t>
            </a:r>
            <a:r>
              <a:rPr lang="zh-CN" altLang="en-US" sz="2000" dirty="0">
                <a:latin typeface="宋体" panose="02010600030101010101" pitchFamily="2" charset="-122"/>
                <a:ea typeface="宋体" panose="02010600030101010101" pitchFamily="2" charset="-122"/>
              </a:rPr>
              <a:t>我们极大的鼓舞和鞭策</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我们决不辜负市委、市政府对我们的期望</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决心紧 紧团结全市广大科技工作者</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自觉肩负起历史的重任</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为把</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早日建成现代化 国际性港口城市建功立业</a:t>
            </a:r>
            <a:r>
              <a:rPr lang="en-US" altLang="zh-CN" sz="2000" dirty="0">
                <a:latin typeface="宋体" panose="02010600030101010101" pitchFamily="2" charset="-122"/>
                <a:ea typeface="宋体" panose="02010600030101010101" pitchFamily="2" charset="-122"/>
              </a:rPr>
              <a:t>! </a:t>
            </a:r>
            <a:endParaRPr lang="zh-CN" altLang="en-US" sz="2000" dirty="0">
              <a:latin typeface="宋体" panose="02010600030101010101" pitchFamily="2" charset="-122"/>
              <a:ea typeface="宋体" panose="02010600030101010101" pitchFamily="2" charset="-122"/>
            </a:endParaRP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855406" y="530942"/>
            <a:ext cx="10663084" cy="5940088"/>
          </a:xfrm>
          <a:prstGeom prst="rect">
            <a:avLst/>
          </a:prstGeom>
          <a:noFill/>
        </p:spPr>
        <p:txBody>
          <a:bodyPr wrap="square" rtlCol="0">
            <a:spAutoFit/>
          </a:bodyPr>
          <a:lstStyle/>
          <a:p>
            <a:r>
              <a:rPr lang="zh-CN" altLang="en-US" sz="2000" dirty="0" smtClean="0">
                <a:latin typeface="宋体" panose="02010600030101010101" pitchFamily="2" charset="-122"/>
                <a:ea typeface="宋体" panose="02010600030101010101" pitchFamily="2" charset="-122"/>
              </a:rPr>
              <a:t>    全体</a:t>
            </a:r>
            <a:r>
              <a:rPr lang="zh-CN" altLang="en-US" sz="2000" dirty="0">
                <a:latin typeface="宋体" panose="02010600030101010101" pitchFamily="2" charset="-122"/>
                <a:ea typeface="宋体" panose="02010600030101010101" pitchFamily="2" charset="-122"/>
              </a:rPr>
              <a:t>代表经过认真地讨论和审议</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一致通过了</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同志所作的工作报告</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一致通过了</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市科学技术协会章程</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大会还表彰了全市科协系统先进集体 和先进工作者</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向第</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届全市自然科学优秀论文获奖者颁奖</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向全市广大科技工 作者发出了倡议书</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大会选举产生了</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市科学技术协会第</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届委员会</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聘请了 一批德高望重的两院院士、专家学者担任市科协名誉主席、顾问和荣誉委员</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大 会圆满完成了各项预定的任务</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zh-CN" altLang="en-US" sz="2000" dirty="0" smtClean="0">
                <a:latin typeface="宋体" panose="02010600030101010101" pitchFamily="2" charset="-122"/>
                <a:ea typeface="宋体" panose="02010600030101010101" pitchFamily="2" charset="-122"/>
              </a:rPr>
              <a:t>    原</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届委员会中部分老专家、学者由于年事已高或其他原因</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这次没有参加 市科协新的领导机构</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他们多年对我市科技工作和科协工作做出了突出的贡 献</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赢得了广大科技工作者的爱戴和信赖</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在这里</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我们谨向他们表示崇高的敬 意</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我们也希望老前辈们能一如既往地关心市科协事业的发展</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指导和帮助我 们的工作</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zh-CN" altLang="en-US" sz="2000" dirty="0" smtClean="0">
                <a:latin typeface="宋体" panose="02010600030101010101" pitchFamily="2" charset="-122"/>
                <a:ea typeface="宋体" panose="02010600030101010101" pitchFamily="2" charset="-122"/>
              </a:rPr>
              <a:t>同志们</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我们即将进入一个新的世纪和关键的历史发展时期</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回顾过去</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令 人鼓舞</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展望未来</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令人振奋</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我们的使命艰巨而光荣</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我们任重而道远</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届 科协</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恰逢世纪之交和千年交替</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正处在我国进入全面建设小康社会</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加快推进 现代化建设的新的发展阶段</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我们</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届委员会要更加努力地学习邓小平关于“科 学技术是第一生产力”的理论</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在市委、市政府的领导下</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进一步弘扬“献身、创 新、求实、协作”的精神</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满腔热情地为我市的广大科技人员服务</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加强</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特区 科技工作者的团结、协作</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做好“三主一家”工作</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在改革开放和社会主义现代化 建设中</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奉献才智</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再立新功</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再创辉煌</a:t>
            </a:r>
            <a:r>
              <a:rPr lang="en-US" altLang="zh-CN" sz="2000" dirty="0" smtClean="0">
                <a:latin typeface="宋体" panose="02010600030101010101" pitchFamily="2" charset="-122"/>
                <a:ea typeface="宋体" panose="02010600030101010101" pitchFamily="2" charset="-122"/>
              </a:rPr>
              <a:t>!</a:t>
            </a:r>
          </a:p>
          <a:p>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最后</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我代表全体与会人员向为本次会议提供热情、周到服务的全体工作人 员和有关单位的同志们表示衷心的感谢</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zh-CN" altLang="en-US" sz="2000" dirty="0" smtClean="0">
                <a:latin typeface="宋体" panose="02010600030101010101" pitchFamily="2" charset="-122"/>
                <a:ea typeface="宋体" panose="02010600030101010101" pitchFamily="2" charset="-122"/>
              </a:rPr>
              <a:t>    现在</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我宣布</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市科学技术协会第</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次代表大会胜利闭幕</a:t>
            </a:r>
            <a:r>
              <a:rPr lang="en-US" altLang="zh-CN" sz="2000" dirty="0">
                <a:latin typeface="宋体" panose="02010600030101010101" pitchFamily="2" charset="-122"/>
                <a:ea typeface="宋体" panose="02010600030101010101" pitchFamily="2" charset="-122"/>
              </a:rPr>
              <a:t>!</a:t>
            </a: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973394" y="752168"/>
            <a:ext cx="9910916" cy="5078313"/>
          </a:xfrm>
          <a:prstGeom prst="rect">
            <a:avLst/>
          </a:prstGeom>
          <a:noFill/>
        </p:spPr>
        <p:txBody>
          <a:bodyPr wrap="square" rtlCol="0">
            <a:spAutoFit/>
          </a:bodyPr>
          <a:lstStyle/>
          <a:p>
            <a:r>
              <a:rPr lang="zh-CN" altLang="en-US" sz="2400" b="1" dirty="0">
                <a:latin typeface="宋体" panose="02010600030101010101" pitchFamily="2" charset="-122"/>
                <a:ea typeface="宋体" panose="02010600030101010101" pitchFamily="2" charset="-122"/>
              </a:rPr>
              <a:t>三、贺信</a:t>
            </a:r>
            <a:r>
              <a:rPr lang="en-US" altLang="zh-CN" sz="2400" b="1" dirty="0">
                <a:latin typeface="宋体" panose="02010600030101010101" pitchFamily="2" charset="-122"/>
                <a:ea typeface="宋体" panose="02010600030101010101" pitchFamily="2" charset="-122"/>
              </a:rPr>
              <a:t>(</a:t>
            </a:r>
            <a:r>
              <a:rPr lang="zh-CN" altLang="en-US" sz="2400" b="1" dirty="0">
                <a:latin typeface="宋体" panose="02010600030101010101" pitchFamily="2" charset="-122"/>
                <a:ea typeface="宋体" panose="02010600030101010101" pitchFamily="2" charset="-122"/>
              </a:rPr>
              <a:t>电</a:t>
            </a:r>
            <a:r>
              <a:rPr lang="en-US" altLang="zh-CN" sz="2400" b="1" dirty="0">
                <a:latin typeface="宋体" panose="02010600030101010101" pitchFamily="2" charset="-122"/>
                <a:ea typeface="宋体" panose="02010600030101010101" pitchFamily="2" charset="-122"/>
              </a:rPr>
              <a:t>) </a:t>
            </a:r>
            <a:endParaRPr lang="en-US" altLang="zh-CN" sz="2400" b="1" dirty="0" smtClean="0">
              <a:latin typeface="宋体" panose="02010600030101010101" pitchFamily="2" charset="-122"/>
              <a:ea typeface="宋体" panose="02010600030101010101" pitchFamily="2" charset="-122"/>
            </a:endParaRPr>
          </a:p>
          <a:p>
            <a:r>
              <a:rPr lang="zh-CN" altLang="en-US" sz="2000" dirty="0" smtClean="0">
                <a:latin typeface="宋体" panose="02010600030101010101" pitchFamily="2" charset="-122"/>
                <a:ea typeface="宋体" panose="02010600030101010101" pitchFamily="2" charset="-122"/>
              </a:rPr>
              <a:t>   贺信</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电</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是表示祝贺或庆贺的信</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电</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的公文</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贺信是指行政机关、企事业单位、社会 团体或个人向其他集体单位或个人表示祝贺的一种专用书信</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贺电是一种表示庆贺的公关 礼仪电报</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现在</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贺信已成为表彰、赞扬、庆贺对方在某个方面所做贡献或所取得成绩的形 式</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还用来表示慰问和赞扬</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重要的贺信</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电</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往往对广大群众有很大的激励和教育作用</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一般贺信长一些</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贺电短一些</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贺电也可以登报、广播</a:t>
            </a:r>
            <a:r>
              <a:rPr lang="en-US" altLang="zh-CN" sz="2000" dirty="0" smtClean="0">
                <a:latin typeface="宋体" panose="02010600030101010101" pitchFamily="2" charset="-122"/>
                <a:ea typeface="宋体" panose="02010600030101010101" pitchFamily="2" charset="-122"/>
              </a:rPr>
              <a:t>.</a:t>
            </a:r>
          </a:p>
          <a:p>
            <a:r>
              <a:rPr lang="zh-CN" altLang="en-US" sz="2000" dirty="0" smtClean="0">
                <a:latin typeface="宋体" panose="02010600030101010101" pitchFamily="2" charset="-122"/>
                <a:ea typeface="宋体" panose="02010600030101010101" pitchFamily="2" charset="-122"/>
              </a:rPr>
              <a:t>   贺信</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电</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的特征主要表现为</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一是情感性</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贺信紧扣“祝贺”二字</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字里行间应充满真挚 的情感</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二是真实性</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祝贺信的内容真实</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评价应恰当</a:t>
            </a:r>
            <a:r>
              <a:rPr lang="en-US" altLang="zh-CN" sz="2000" dirty="0" smtClean="0">
                <a:latin typeface="宋体" panose="02010600030101010101" pitchFamily="2" charset="-122"/>
                <a:ea typeface="宋体" panose="02010600030101010101" pitchFamily="2" charset="-122"/>
              </a:rPr>
              <a:t>.</a:t>
            </a:r>
          </a:p>
          <a:p>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贺信</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电</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的写作格式</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 </a:t>
            </a:r>
            <a:r>
              <a:rPr lang="zh-CN" altLang="en-US" sz="2000" dirty="0">
                <a:latin typeface="宋体" panose="02010600030101010101" pitchFamily="2" charset="-122"/>
                <a:ea typeface="宋体" panose="02010600030101010101" pitchFamily="2" charset="-122"/>
              </a:rPr>
              <a:t>１</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标题</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在第一行正中写上“贺信”二字</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也可以在“贺信”前写上谁给谁的贺信以及被 祝贺的事由</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 </a:t>
            </a:r>
            <a:r>
              <a:rPr lang="zh-CN" altLang="en-US" sz="2000" dirty="0">
                <a:latin typeface="宋体" panose="02010600030101010101" pitchFamily="2" charset="-122"/>
                <a:ea typeface="宋体" panose="02010600030101010101" pitchFamily="2" charset="-122"/>
              </a:rPr>
              <a:t>２</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称谓</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顶格写接受贺信的单位或个人称谓</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后加冒号</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 </a:t>
            </a:r>
            <a:r>
              <a:rPr lang="zh-CN" altLang="en-US" sz="2000" dirty="0">
                <a:latin typeface="宋体" panose="02010600030101010101" pitchFamily="2" charset="-122"/>
                <a:ea typeface="宋体" panose="02010600030101010101" pitchFamily="2" charset="-122"/>
              </a:rPr>
              <a:t>３</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正文</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一般包括简述当前的形势和工作发展情况</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说明对方取得的成绩及原因</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表示 热烈的祝贺和殷切的希望</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 </a:t>
            </a:r>
            <a:r>
              <a:rPr lang="zh-CN" altLang="en-US" sz="2000" dirty="0">
                <a:latin typeface="宋体" panose="02010600030101010101" pitchFamily="2" charset="-122"/>
                <a:ea typeface="宋体" panose="02010600030101010101" pitchFamily="2" charset="-122"/>
              </a:rPr>
              <a:t>４</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结尾</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先署名</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另起一行</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在信的右下侧写明发信单位或个人</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最后注明年、月、日</a:t>
            </a:r>
            <a:r>
              <a:rPr lang="en-US" altLang="zh-CN" dirty="0"/>
              <a:t>.</a:t>
            </a: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899651" y="1106128"/>
            <a:ext cx="10515600" cy="3539430"/>
          </a:xfrm>
          <a:prstGeom prst="rect">
            <a:avLst/>
          </a:prstGeom>
          <a:noFill/>
        </p:spPr>
        <p:txBody>
          <a:bodyPr wrap="square" rtlCol="0">
            <a:spAutoFit/>
          </a:bodyPr>
          <a:lstStyle/>
          <a:p>
            <a:pPr algn="ctr"/>
            <a:r>
              <a:rPr lang="zh-CN" altLang="en-US" sz="2400" b="1" dirty="0">
                <a:latin typeface="宋体" panose="02010600030101010101" pitchFamily="2" charset="-122"/>
                <a:ea typeface="宋体" panose="02010600030101010101" pitchFamily="2" charset="-122"/>
              </a:rPr>
              <a:t>单位贺信</a:t>
            </a:r>
          </a:p>
          <a:p>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杂志社</a:t>
            </a:r>
            <a:r>
              <a:rPr lang="en-US" altLang="zh-CN" sz="2000" dirty="0" smtClean="0">
                <a:latin typeface="宋体" panose="02010600030101010101" pitchFamily="2" charset="-122"/>
                <a:ea typeface="宋体" panose="02010600030101010101" pitchFamily="2" charset="-122"/>
              </a:rPr>
              <a:t>:</a:t>
            </a:r>
          </a:p>
          <a:p>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我们</a:t>
            </a:r>
            <a:r>
              <a:rPr lang="zh-CN" altLang="en-US" sz="2000" dirty="0">
                <a:latin typeface="宋体" panose="02010600030101010101" pitchFamily="2" charset="-122"/>
                <a:ea typeface="宋体" panose="02010600030101010101" pitchFamily="2" charset="-122"/>
              </a:rPr>
              <a:t>怀着十分欣喜与钦佩的心情通知您</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贵刊在刚刚结束的“第二届全国百 种重点社科期刊”评选中荣获“中国期刊奖”暨“第二届全国百种重点社科期刊” 称号</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在此</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向贵刊表示衷心的祝贺与诚挚的敬意</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处于世纪之交的“中国期刊奖”与“第二届全国百种重点社科期刊”的评选</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是２１世纪最后一次对全国期刊界的检阅</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承先启后</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继往开来</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预示着新世纪中 国期刊业进一步繁荣、腾飞的灿烂前景</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吮吸着悠久历史的芬芳</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化育着时代奋 进的精神</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祝愿贵刊早日成长为中国期刊之林的一棵参天大树</a:t>
            </a:r>
            <a:r>
              <a:rPr lang="en-US" altLang="zh-CN" sz="2000" dirty="0">
                <a:latin typeface="宋体" panose="02010600030101010101" pitchFamily="2" charset="-122"/>
                <a:ea typeface="宋体" panose="02010600030101010101" pitchFamily="2" charset="-122"/>
              </a:rPr>
              <a:t>.</a:t>
            </a:r>
          </a:p>
          <a:p>
            <a:endParaRPr lang="en-US" altLang="zh-CN" sz="2000" dirty="0" smtClean="0">
              <a:latin typeface="宋体" panose="02010600030101010101" pitchFamily="2" charset="-122"/>
              <a:ea typeface="宋体" panose="02010600030101010101" pitchFamily="2" charset="-122"/>
            </a:endParaRPr>
          </a:p>
          <a:p>
            <a:pPr algn="r"/>
            <a:r>
              <a:rPr lang="zh-CN" altLang="en-US" sz="2000" dirty="0" smtClean="0">
                <a:latin typeface="宋体" panose="02010600030101010101" pitchFamily="2" charset="-122"/>
                <a:ea typeface="宋体" panose="02010600030101010101" pitchFamily="2" charset="-122"/>
              </a:rPr>
              <a:t>中国</a:t>
            </a:r>
            <a:r>
              <a:rPr lang="zh-CN" altLang="en-US" sz="2000" dirty="0">
                <a:latin typeface="宋体" panose="02010600030101010101" pitchFamily="2" charset="-122"/>
                <a:ea typeface="宋体" panose="02010600030101010101" pitchFamily="2" charset="-122"/>
              </a:rPr>
              <a:t>出版杂志社</a:t>
            </a:r>
            <a:r>
              <a:rPr lang="zh-CN" altLang="en-US" sz="2000" dirty="0" smtClean="0">
                <a:latin typeface="宋体" panose="02010600030101010101" pitchFamily="2" charset="-122"/>
                <a:ea typeface="宋体" panose="02010600030101010101" pitchFamily="2" charset="-122"/>
              </a:rPr>
              <a:t>敬贺</a:t>
            </a:r>
            <a:endParaRPr lang="en-US" altLang="zh-CN" sz="2000" dirty="0" smtClean="0">
              <a:latin typeface="宋体" panose="02010600030101010101" pitchFamily="2" charset="-122"/>
              <a:ea typeface="宋体" panose="02010600030101010101" pitchFamily="2" charset="-122"/>
            </a:endParaRPr>
          </a:p>
          <a:p>
            <a:pPr algn="r"/>
            <a:r>
              <a:rPr lang="zh-CN" altLang="en-US" sz="2000" dirty="0" smtClean="0">
                <a:latin typeface="宋体" panose="02010600030101010101" pitchFamily="2" charset="-122"/>
                <a:ea typeface="宋体" panose="02010600030101010101" pitchFamily="2" charset="-122"/>
              </a:rPr>
              <a:t> </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年</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月</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日</a:t>
            </a: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840658" y="383458"/>
            <a:ext cx="10471355" cy="6001643"/>
          </a:xfrm>
          <a:prstGeom prst="rect">
            <a:avLst/>
          </a:prstGeom>
          <a:noFill/>
        </p:spPr>
        <p:txBody>
          <a:bodyPr wrap="square" rtlCol="0">
            <a:spAutoFit/>
          </a:bodyPr>
          <a:lstStyle/>
          <a:p>
            <a:r>
              <a:rPr lang="zh-CN" altLang="en-US" sz="2400" b="1" dirty="0">
                <a:latin typeface="宋体" panose="02010600030101010101" pitchFamily="2" charset="-122"/>
                <a:ea typeface="宋体" panose="02010600030101010101" pitchFamily="2" charset="-122"/>
              </a:rPr>
              <a:t>四、祝词 </a:t>
            </a:r>
            <a:endParaRPr lang="en-US" altLang="zh-CN" sz="2400" b="1" dirty="0" smtClean="0">
              <a:latin typeface="宋体" panose="02010600030101010101" pitchFamily="2" charset="-122"/>
              <a:ea typeface="宋体" panose="02010600030101010101" pitchFamily="2" charset="-122"/>
            </a:endParaRPr>
          </a:p>
          <a:p>
            <a:r>
              <a:rPr lang="zh-CN" altLang="en-US" sz="2000" dirty="0" smtClean="0">
                <a:latin typeface="宋体" panose="02010600030101010101" pitchFamily="2" charset="-122"/>
                <a:ea typeface="宋体" panose="02010600030101010101" pitchFamily="2" charset="-122"/>
              </a:rPr>
              <a:t>    祝词</a:t>
            </a:r>
            <a:r>
              <a:rPr lang="zh-CN" altLang="en-US" sz="2000" dirty="0">
                <a:latin typeface="宋体" panose="02010600030101010101" pitchFamily="2" charset="-122"/>
                <a:ea typeface="宋体" panose="02010600030101010101" pitchFamily="2" charset="-122"/>
              </a:rPr>
              <a:t>也称作祝辞</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它泛指在各种喜庆场合中对事情表示祝贺的言辞或文章</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是日常应 用写作的重要文体之一</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一般是在婚嫁乔迁、升学参军、延年长寿、房屋落成等喜事中使用</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以表示良好的愿望或庆祝</a:t>
            </a:r>
            <a:r>
              <a:rPr lang="en-US" altLang="zh-CN" sz="2000" dirty="0" smtClean="0">
                <a:latin typeface="宋体" panose="02010600030101010101" pitchFamily="2" charset="-122"/>
                <a:ea typeface="宋体" panose="02010600030101010101" pitchFamily="2" charset="-122"/>
              </a:rPr>
              <a:t>.</a:t>
            </a:r>
          </a:p>
          <a:p>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根据</a:t>
            </a:r>
            <a:r>
              <a:rPr lang="zh-CN" altLang="en-US" sz="2000" dirty="0">
                <a:latin typeface="宋体" panose="02010600030101010101" pitchFamily="2" charset="-122"/>
                <a:ea typeface="宋体" panose="02010600030101010101" pitchFamily="2" charset="-122"/>
              </a:rPr>
              <a:t>不同的表达形式</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祝词</a:t>
            </a:r>
            <a:r>
              <a:rPr lang="zh-CN" altLang="en-US" sz="2000" dirty="0">
                <a:latin typeface="宋体" panose="02010600030101010101" pitchFamily="2" charset="-122"/>
                <a:ea typeface="宋体" panose="02010600030101010101" pitchFamily="2" charset="-122"/>
              </a:rPr>
              <a:t>可划分为韵文体祝词和散文体祝词两种类型</a:t>
            </a:r>
            <a:r>
              <a:rPr lang="en-US" altLang="zh-CN" sz="2000" dirty="0" smtClean="0">
                <a:latin typeface="宋体" panose="02010600030101010101" pitchFamily="2" charset="-122"/>
                <a:ea typeface="宋体" panose="02010600030101010101" pitchFamily="2" charset="-122"/>
              </a:rPr>
              <a:t>.</a:t>
            </a:r>
          </a:p>
          <a:p>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根据</a:t>
            </a:r>
            <a:r>
              <a:rPr lang="zh-CN" altLang="en-US" sz="2000" dirty="0">
                <a:latin typeface="宋体" panose="02010600030101010101" pitchFamily="2" charset="-122"/>
                <a:ea typeface="宋体" panose="02010600030101010101" pitchFamily="2" charset="-122"/>
              </a:rPr>
              <a:t>不同的祝颂对象</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祝词大体上可分为四种</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即事业祝词、寿诞祝词、婚嫁祝词和祝 酒词</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祝词</a:t>
            </a:r>
            <a:r>
              <a:rPr lang="zh-CN" altLang="en-US" sz="2000" dirty="0">
                <a:latin typeface="宋体" panose="02010600030101010101" pitchFamily="2" charset="-122"/>
                <a:ea typeface="宋体" panose="02010600030101010101" pitchFamily="2" charset="-122"/>
              </a:rPr>
              <a:t>的文体特征集中表现在两方面</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喜庆性和多样性</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祝词是在喜庆的场合对祝贺对 象的一种真诚的祈颂祝福和良好心愿的表达</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因此喜庆性是祝词的基本特点</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再者</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祝词无 须拘泥于某种文体</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可以根据祝贺对象的具体情况采用合适贴切的文章体裁</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祝词通常由标题、称呼、正文和落款四部分组成</a:t>
            </a:r>
            <a:r>
              <a:rPr lang="en-US" altLang="zh-CN" sz="2000" dirty="0" smtClean="0">
                <a:latin typeface="宋体" panose="02010600030101010101" pitchFamily="2" charset="-122"/>
                <a:ea typeface="宋体" panose="02010600030101010101" pitchFamily="2" charset="-122"/>
              </a:rPr>
              <a:t>.</a:t>
            </a:r>
          </a:p>
          <a:p>
            <a:r>
              <a:rPr lang="en-US" altLang="zh-CN" sz="2000" dirty="0" smtClean="0">
                <a:latin typeface="宋体" panose="02010600030101010101" pitchFamily="2" charset="-122"/>
                <a:ea typeface="宋体" panose="02010600030101010101" pitchFamily="2" charset="-122"/>
              </a:rPr>
              <a:t>    ( </a:t>
            </a:r>
            <a:r>
              <a:rPr lang="zh-CN" altLang="en-US" sz="2000" dirty="0">
                <a:latin typeface="宋体" panose="02010600030101010101" pitchFamily="2" charset="-122"/>
                <a:ea typeface="宋体" panose="02010600030101010101" pitchFamily="2" charset="-122"/>
              </a:rPr>
              <a:t>１</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标题</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祝词的标题一般有两种形式</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一种是由致辞者、致辞场合和文种共同构成</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另一种是由致辞对象和致辞内容共同构成</a:t>
            </a:r>
            <a:r>
              <a:rPr lang="en-US" altLang="zh-CN" sz="2000" dirty="0" smtClean="0">
                <a:latin typeface="宋体" panose="02010600030101010101" pitchFamily="2" charset="-122"/>
                <a:ea typeface="宋体" panose="02010600030101010101" pitchFamily="2" charset="-122"/>
              </a:rPr>
              <a:t>.</a:t>
            </a:r>
          </a:p>
          <a:p>
            <a:r>
              <a:rPr lang="en-US" altLang="zh-CN" sz="2000" dirty="0" smtClean="0">
                <a:latin typeface="宋体" panose="02010600030101010101" pitchFamily="2" charset="-122"/>
                <a:ea typeface="宋体" panose="02010600030101010101" pitchFamily="2" charset="-122"/>
              </a:rPr>
              <a:t>    ( </a:t>
            </a:r>
            <a:r>
              <a:rPr lang="zh-CN" altLang="en-US" sz="2000" dirty="0">
                <a:latin typeface="宋体" panose="02010600030101010101" pitchFamily="2" charset="-122"/>
                <a:ea typeface="宋体" panose="02010600030101010101" pitchFamily="2" charset="-122"/>
              </a:rPr>
              <a:t>２</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称呼</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写在开头顶格处</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写明祝词对象的姓名</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一般要在姓名后面加上称呼或有关 的职务头衔</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以示敬重</a:t>
            </a:r>
            <a:r>
              <a:rPr lang="en-US" altLang="zh-CN" sz="2000" dirty="0" smtClean="0">
                <a:latin typeface="宋体" panose="02010600030101010101" pitchFamily="2" charset="-122"/>
                <a:ea typeface="宋体" panose="02010600030101010101" pitchFamily="2" charset="-122"/>
              </a:rPr>
              <a:t>.</a:t>
            </a:r>
          </a:p>
          <a:p>
            <a:r>
              <a:rPr lang="en-US" altLang="zh-CN" sz="2000" dirty="0" smtClean="0">
                <a:latin typeface="宋体" panose="02010600030101010101" pitchFamily="2" charset="-122"/>
                <a:ea typeface="宋体" panose="02010600030101010101" pitchFamily="2" charset="-122"/>
              </a:rPr>
              <a:t>    ( </a:t>
            </a:r>
            <a:r>
              <a:rPr lang="zh-CN" altLang="en-US" sz="2000" dirty="0">
                <a:latin typeface="宋体" panose="02010600030101010101" pitchFamily="2" charset="-122"/>
                <a:ea typeface="宋体" panose="02010600030101010101" pitchFamily="2" charset="-122"/>
              </a:rPr>
              <a:t>３</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正文</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一般由三项内容构成</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一是要说明自己代表何人或何种组织向对方及其某 项事业表示祝福、贺喜</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二是概括评价对方已取得的成就</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三是展望未来美好的前景</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再次向 受辞方表示衷心的祝贺</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en-US" altLang="zh-CN" sz="2000" dirty="0" smtClean="0">
                <a:latin typeface="宋体" panose="02010600030101010101" pitchFamily="2" charset="-122"/>
                <a:ea typeface="宋体" panose="02010600030101010101" pitchFamily="2" charset="-122"/>
              </a:rPr>
              <a:t>    ( </a:t>
            </a:r>
            <a:r>
              <a:rPr lang="zh-CN" altLang="en-US" sz="2000" dirty="0">
                <a:latin typeface="宋体" panose="02010600030101010101" pitchFamily="2" charset="-122"/>
                <a:ea typeface="宋体" panose="02010600030101010101" pitchFamily="2" charset="-122"/>
              </a:rPr>
              <a:t>４</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落款</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落款处应当署上致辞单位名称</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或致辞人姓名</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最后还要署上成文日期</a:t>
            </a:r>
            <a:r>
              <a:rPr lang="en-US" altLang="zh-CN" sz="2000" dirty="0">
                <a:latin typeface="宋体" panose="02010600030101010101" pitchFamily="2" charset="-122"/>
                <a:ea typeface="宋体" panose="02010600030101010101" pitchFamily="2" charset="-122"/>
              </a:rPr>
              <a: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534334" y="1673818"/>
            <a:ext cx="9531456" cy="3596640"/>
          </a:xfrm>
          <a:prstGeom prst="rect">
            <a:avLst/>
          </a:prstGeom>
          <a:noFill/>
        </p:spPr>
        <p:txBody>
          <a:bodyPr wrap="square" rtlCol="0">
            <a:spAutoFit/>
          </a:bodyPr>
          <a:lstStyle/>
          <a:p>
            <a:pPr algn="ctr"/>
            <a:r>
              <a:rPr lang="zh-CN" altLang="en-US" sz="2800" dirty="0">
                <a:latin typeface="宋体" panose="02010600030101010101" pitchFamily="2" charset="-122"/>
                <a:ea typeface="宋体" panose="02010600030101010101" pitchFamily="2" charset="-122"/>
              </a:rPr>
              <a:t>三、应用文的写作规范 </a:t>
            </a:r>
            <a:endParaRPr lang="zh-CN" altLang="en-US" sz="2800" dirty="0" smtClean="0">
              <a:latin typeface="宋体" panose="02010600030101010101" pitchFamily="2" charset="-122"/>
              <a:ea typeface="宋体" panose="02010600030101010101" pitchFamily="2" charset="-122"/>
            </a:endParaRPr>
          </a:p>
          <a:p>
            <a:endParaRPr lang="en-US" altLang="zh-CN" dirty="0" smtClean="0"/>
          </a:p>
          <a:p>
            <a:r>
              <a:rPr lang="zh-CN" altLang="en-US" sz="2000" dirty="0" smtClean="0">
                <a:latin typeface="宋体" panose="02010600030101010101" pitchFamily="2" charset="-122"/>
                <a:ea typeface="宋体" panose="02010600030101010101" pitchFamily="2" charset="-122"/>
              </a:rPr>
              <a:t>    </a:t>
            </a:r>
            <a:r>
              <a:rPr lang="zh-CN" altLang="en-US" sz="2000" b="1" dirty="0" smtClean="0">
                <a:latin typeface="宋体" panose="02010600030101010101" pitchFamily="2" charset="-122"/>
                <a:ea typeface="宋体" panose="02010600030101010101" pitchFamily="2" charset="-122"/>
              </a:rPr>
              <a:t>应用文</a:t>
            </a:r>
            <a:r>
              <a:rPr lang="zh-CN" altLang="en-US" sz="2000" b="1" dirty="0">
                <a:latin typeface="宋体" panose="02010600030101010101" pitchFamily="2" charset="-122"/>
                <a:ea typeface="宋体" panose="02010600030101010101" pitchFamily="2" charset="-122"/>
              </a:rPr>
              <a:t>写作具备特有的写作规范</a:t>
            </a:r>
            <a:r>
              <a:rPr lang="en-US" altLang="zh-CN" sz="2000" b="1"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符合公文的固定格式</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内容要周密确切</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体现党和国 家的方针政策</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实事求是</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语言要准确、恰当、简明</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如常用公文专用语、运用特定的尾语、运 用规范书面语等</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下面从结构和语言两方面做详细介绍</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zh-CN" altLang="en-US" sz="2400" b="1" dirty="0" smtClean="0">
                <a:latin typeface="宋体" panose="02010600030101010101" pitchFamily="2" charset="-122"/>
                <a:ea typeface="宋体" panose="02010600030101010101" pitchFamily="2" charset="-122"/>
              </a:rPr>
              <a:t>１</a:t>
            </a:r>
            <a:r>
              <a:rPr lang="zh-CN" altLang="en-US" sz="2400" b="1" dirty="0">
                <a:latin typeface="宋体" panose="02010600030101010101" pitchFamily="2" charset="-122"/>
                <a:ea typeface="宋体" panose="02010600030101010101" pitchFamily="2" charset="-122"/>
              </a:rPr>
              <a:t>． 应用文的书写结构 </a:t>
            </a:r>
          </a:p>
          <a:p>
            <a:r>
              <a:rPr lang="zh-CN" altLang="en-US" sz="2000" dirty="0">
                <a:latin typeface="宋体" panose="02010600030101010101" pitchFamily="2" charset="-122"/>
                <a:ea typeface="宋体" panose="02010600030101010101" pitchFamily="2" charset="-122"/>
              </a:rPr>
              <a:t>应用文的结构是指应用文内部的组织构造</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也是安排材料、谋篇布局的方式</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结构是应 用文的骨骼</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材料是应用文的血肉</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主旨是应用文的灵魂</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没有骨骼</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血肉无所附</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灵魂无</a:t>
            </a:r>
            <a:r>
              <a:rPr lang="zh-CN" altLang="en-US" sz="2000" dirty="0" smtClean="0">
                <a:latin typeface="宋体" panose="02010600030101010101" pitchFamily="2" charset="-122"/>
                <a:ea typeface="宋体" panose="02010600030101010101" pitchFamily="2" charset="-122"/>
              </a:rPr>
              <a:t>所依</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应用文的骨骼是否有机、和谐地统一成一个整体</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直接影响到应用文的表达效果</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应用 文的结构与一般文章一样</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包括开头和结尾、层次和段落、过渡和照应等</a:t>
            </a:r>
            <a:r>
              <a:rPr lang="en-US" altLang="zh-CN" sz="2000" dirty="0">
                <a:latin typeface="宋体" panose="02010600030101010101" pitchFamily="2" charset="-122"/>
                <a:ea typeface="宋体" panose="02010600030101010101" pitchFamily="2" charset="-122"/>
              </a:rPr>
              <a:t>,</a:t>
            </a:r>
            <a:endParaRPr lang="zh-CN" altLang="en-US" sz="2000" dirty="0">
              <a:latin typeface="宋体" panose="02010600030101010101" pitchFamily="2" charset="-122"/>
              <a:ea typeface="宋体" panose="02010600030101010101" pitchFamily="2" charset="-122"/>
            </a:endParaRPr>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519084" y="1150374"/>
            <a:ext cx="9335729" cy="5386090"/>
          </a:xfrm>
          <a:prstGeom prst="rect">
            <a:avLst/>
          </a:prstGeom>
          <a:noFill/>
        </p:spPr>
        <p:txBody>
          <a:bodyPr wrap="square" rtlCol="0">
            <a:spAutoFit/>
          </a:bodyPr>
          <a:lstStyle/>
          <a:p>
            <a:pPr algn="ctr"/>
            <a:r>
              <a:rPr lang="zh-CN" altLang="en-US" sz="2400" b="1" dirty="0"/>
              <a:t>祝寿词</a:t>
            </a:r>
          </a:p>
          <a:p>
            <a:r>
              <a:rPr lang="zh-CN" altLang="en-US" sz="2000" dirty="0">
                <a:latin typeface="宋体" panose="02010600030101010101" pitchFamily="2" charset="-122"/>
                <a:ea typeface="宋体" panose="02010600030101010101" pitchFamily="2" charset="-122"/>
              </a:rPr>
              <a:t>尊敬的各位来宾、各位亲朋好友</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春秋</a:t>
            </a:r>
            <a:r>
              <a:rPr lang="zh-CN" altLang="en-US" sz="2000" dirty="0">
                <a:latin typeface="宋体" panose="02010600030101010101" pitchFamily="2" charset="-122"/>
                <a:ea typeface="宋体" panose="02010600030101010101" pitchFamily="2" charset="-122"/>
              </a:rPr>
              <a:t>迭易</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岁月轮回</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当甲申新春迈着轻盈的脚步向我们款款走来的时候</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我们欢聚在这里</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为我尊敬的奶奶共祝八十大寿</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在</a:t>
            </a:r>
            <a:r>
              <a:rPr lang="zh-CN" altLang="en-US" sz="2000" dirty="0">
                <a:latin typeface="宋体" panose="02010600030101010101" pitchFamily="2" charset="-122"/>
                <a:ea typeface="宋体" panose="02010600030101010101" pitchFamily="2" charset="-122"/>
              </a:rPr>
              <a:t>这里</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我首先代表所有亲朋好友向奶奶送上最真诚、最温馨的祝福</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祝奶 奶福如东海</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寿比南山</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健康如意</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福乐绵绵</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笑口常开</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益寿延年</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风风雨雨</a:t>
            </a:r>
            <a:r>
              <a:rPr lang="zh-CN" altLang="en-US" sz="2000" dirty="0">
                <a:latin typeface="宋体" panose="02010600030101010101" pitchFamily="2" charset="-122"/>
                <a:ea typeface="宋体" panose="02010600030101010101" pitchFamily="2" charset="-122"/>
              </a:rPr>
              <a:t>八十年</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奶奶阅尽人间沧桑</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她一生中积累的最大财富是她那勤劳 善良的朴实品格</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她那宽厚待人的处世之道</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她那严爱有加的朴实家风</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这一 切</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伴随她经历了坎坷的岁月</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更伴随她迎来了现在晚年生活的幸福</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嘉宾</a:t>
            </a:r>
            <a:r>
              <a:rPr lang="zh-CN" altLang="en-US" sz="2000" dirty="0">
                <a:latin typeface="宋体" panose="02010600030101010101" pitchFamily="2" charset="-122"/>
                <a:ea typeface="宋体" panose="02010600030101010101" pitchFamily="2" charset="-122"/>
              </a:rPr>
              <a:t>致酒</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笑指青山来献寿</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百岁平安</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人共梅花老岁寒</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今天</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这里高朋 满座</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让寒冷的冬天有了春天般的温暖</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君</a:t>
            </a:r>
            <a:r>
              <a:rPr lang="zh-CN" altLang="en-US" sz="2000" dirty="0">
                <a:latin typeface="宋体" panose="02010600030101010101" pitchFamily="2" charset="-122"/>
                <a:ea typeface="宋体" panose="02010600030101010101" pitchFamily="2" charset="-122"/>
              </a:rPr>
              <a:t>颂南山是说南山春不老</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我倾北海希如北海量尤深</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最后还是让我们献 上最衷心的祝愿</a:t>
            </a:r>
            <a:r>
              <a:rPr lang="en-US" altLang="zh-CN" sz="2000" dirty="0" smtClean="0">
                <a:latin typeface="宋体" panose="02010600030101010101" pitchFamily="2" charset="-122"/>
                <a:ea typeface="宋体" panose="02010600030101010101" pitchFamily="2" charset="-122"/>
              </a:rPr>
              <a:t>,</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祝福</a:t>
            </a:r>
            <a:r>
              <a:rPr lang="zh-CN" altLang="en-US" sz="2000" dirty="0">
                <a:latin typeface="宋体" panose="02010600030101010101" pitchFamily="2" charset="-122"/>
                <a:ea typeface="宋体" panose="02010600030101010101" pitchFamily="2" charset="-122"/>
              </a:rPr>
              <a:t>老人家生活之树常绿</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生命之水长流</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寿诞快乐</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春晖 永绽</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祝福在座的所有来宾身体健康、工作顺利、合家欢乐、万事如意</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谢谢</a:t>
            </a:r>
            <a:r>
              <a:rPr lang="zh-CN" altLang="en-US" sz="2000" dirty="0">
                <a:latin typeface="宋体" panose="02010600030101010101" pitchFamily="2" charset="-122"/>
                <a:ea typeface="宋体" panose="02010600030101010101" pitchFamily="2" charset="-122"/>
              </a:rPr>
              <a:t>大家</a:t>
            </a:r>
            <a:r>
              <a:rPr lang="en-US" altLang="zh-CN" sz="2000" dirty="0">
                <a:latin typeface="宋体" panose="02010600030101010101" pitchFamily="2" charset="-122"/>
                <a:ea typeface="宋体" panose="02010600030101010101" pitchFamily="2" charset="-122"/>
              </a:rPr>
              <a:t>!</a:t>
            </a:r>
          </a:p>
          <a:p>
            <a:pPr algn="r"/>
            <a:r>
              <a:rPr lang="zh-CN" altLang="en-US" sz="2000" dirty="0">
                <a:latin typeface="宋体" panose="02010600030101010101" pitchFamily="2" charset="-122"/>
                <a:ea typeface="宋体" panose="02010600030101010101" pitchFamily="2" charset="-122"/>
              </a:rPr>
              <a:t>张朝阳 </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年</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月</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日</a:t>
            </a: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637071" y="973394"/>
            <a:ext cx="8922774" cy="2677656"/>
          </a:xfrm>
          <a:prstGeom prst="rect">
            <a:avLst/>
          </a:prstGeom>
          <a:noFill/>
        </p:spPr>
        <p:txBody>
          <a:bodyPr wrap="square" rtlCol="0">
            <a:spAutoFit/>
          </a:bodyPr>
          <a:lstStyle/>
          <a:p>
            <a:r>
              <a:rPr lang="zh-CN" altLang="en-US" sz="2400" b="1" dirty="0">
                <a:latin typeface="宋体" panose="02010600030101010101" pitchFamily="2" charset="-122"/>
                <a:ea typeface="宋体" panose="02010600030101010101" pitchFamily="2" charset="-122"/>
              </a:rPr>
              <a:t>五、 欢迎词 </a:t>
            </a:r>
            <a:endParaRPr lang="en-US" altLang="zh-CN" sz="2400" b="1" dirty="0" smtClean="0">
              <a:latin typeface="宋体" panose="02010600030101010101" pitchFamily="2" charset="-122"/>
              <a:ea typeface="宋体" panose="02010600030101010101" pitchFamily="2" charset="-122"/>
            </a:endParaRPr>
          </a:p>
          <a:p>
            <a:r>
              <a:rPr lang="en-US" altLang="zh-CN" sz="2400" b="1" dirty="0">
                <a:latin typeface="宋体" panose="02010600030101010101" pitchFamily="2" charset="-122"/>
                <a:ea typeface="宋体" panose="02010600030101010101" pitchFamily="2" charset="-122"/>
              </a:rPr>
              <a:t> </a:t>
            </a:r>
            <a:r>
              <a:rPr lang="en-US" altLang="zh-CN" sz="2400" b="1"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欢迎词</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又叫欢迎辞</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是指客人光临时</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主人为表示热烈的欢迎</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在座谈会、宴会、酒会等 场合发表的热情友好的讲话</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欢迎词</a:t>
            </a:r>
            <a:r>
              <a:rPr lang="zh-CN" altLang="en-US" sz="2000" dirty="0">
                <a:latin typeface="宋体" panose="02010600030101010101" pitchFamily="2" charset="-122"/>
                <a:ea typeface="宋体" panose="02010600030101010101" pitchFamily="2" charset="-122"/>
              </a:rPr>
              <a:t>的写作应落在对宾客的热烈欢迎之情上</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要体现出迎客的诚意</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在其具体格式 上</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大体可分为三部分</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开头、主体和结尾</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欢迎词的开头</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应对宾客的光临表示热烈的欢 迎</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欢迎词的主体</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主要根据双方的关系</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回顾相互交往的历程</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阐明宾客来访的意义</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展望 美好的未来</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欢迎词的结尾</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应再次表示欢迎</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并预祝来宾作客愉快</a:t>
            </a:r>
            <a:r>
              <a:rPr lang="en-US" altLang="zh-CN" sz="2000" dirty="0">
                <a:latin typeface="宋体" panose="02010600030101010101" pitchFamily="2" charset="-122"/>
                <a:ea typeface="宋体" panose="02010600030101010101" pitchFamily="2" charset="-122"/>
              </a:rPr>
              <a:t>.</a:t>
            </a: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327355" y="958645"/>
            <a:ext cx="9689690" cy="5016758"/>
          </a:xfrm>
          <a:prstGeom prst="rect">
            <a:avLst/>
          </a:prstGeom>
          <a:noFill/>
        </p:spPr>
        <p:txBody>
          <a:bodyPr wrap="square" rtlCol="0">
            <a:spAutoFit/>
          </a:bodyPr>
          <a:lstStyle/>
          <a:p>
            <a:pPr algn="ctr"/>
            <a:r>
              <a:rPr lang="en-US" altLang="zh-CN" sz="2000" b="1" dirty="0">
                <a:latin typeface="宋体" panose="02010600030101010101" pitchFamily="2" charset="-122"/>
                <a:ea typeface="宋体" panose="02010600030101010101" pitchFamily="2" charset="-122"/>
              </a:rPr>
              <a:t>×××</a:t>
            </a:r>
            <a:r>
              <a:rPr lang="zh-CN" altLang="en-US" sz="2000" b="1" dirty="0">
                <a:latin typeface="宋体" panose="02010600030101010101" pitchFamily="2" charset="-122"/>
                <a:ea typeface="宋体" panose="02010600030101010101" pitchFamily="2" charset="-122"/>
              </a:rPr>
              <a:t>经理在３０周年厂庆会上的欢迎词</a:t>
            </a:r>
          </a:p>
          <a:p>
            <a:r>
              <a:rPr lang="zh-CN" altLang="en-US" sz="2000" dirty="0">
                <a:latin typeface="宋体" panose="02010600030101010101" pitchFamily="2" charset="-122"/>
                <a:ea typeface="宋体" panose="02010600030101010101" pitchFamily="2" charset="-122"/>
              </a:rPr>
              <a:t>女士们、先生们</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值此</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厂３０周年厂庆之际</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请允许我代表</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厂</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并以我个人的名义</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向 远道而来的贵宾们表示热烈的欢迎</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朋友们</a:t>
            </a:r>
            <a:r>
              <a:rPr lang="zh-CN" altLang="en-US" sz="2000" dirty="0">
                <a:latin typeface="宋体" panose="02010600030101010101" pitchFamily="2" charset="-122"/>
                <a:ea typeface="宋体" panose="02010600030101010101" pitchFamily="2" charset="-122"/>
              </a:rPr>
              <a:t>不顾路途遥远专程前来贺喜并洽谈贸易合作事宜</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为我厂３０周年厂 庆更添了一份热烈和祥和</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我由衷地感到高兴</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并对朋友们为增进双方友好关系 作出努力的行动</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表示诚挚的谢意</a:t>
            </a:r>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今天</a:t>
            </a:r>
            <a:r>
              <a:rPr lang="zh-CN" altLang="en-US" sz="2000" dirty="0">
                <a:latin typeface="宋体" panose="02010600030101010101" pitchFamily="2" charset="-122"/>
                <a:ea typeface="宋体" panose="02010600030101010101" pitchFamily="2" charset="-122"/>
              </a:rPr>
              <a:t>在座的各位来宾中</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有许多是我们的老朋友</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我们之间有着良好的合作 关系</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我厂建厂３０年能取得今天的成绩</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离不开老朋友们的真诚合作和大力支 持</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对此</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我们表示由衷的钦佩和感谢</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同时</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我们也为能有幸结识来自全国各 地的新朋友感到十分高兴</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在此</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我谨再次向新朋友们表示热烈欢迎</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并希望能 与新朋友们密切协作</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发展相互间的友好合作关系</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有朋自远方来</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不亦乐乎</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在此新朋老友相会之际</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我提议</a:t>
            </a:r>
            <a:r>
              <a:rPr lang="en-US" altLang="zh-CN" sz="2000" dirty="0" smtClean="0">
                <a:latin typeface="宋体" panose="02010600030101010101" pitchFamily="2" charset="-122"/>
                <a:ea typeface="宋体" panose="02010600030101010101" pitchFamily="2" charset="-122"/>
              </a:rPr>
              <a:t>:</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为今后我们之间的进一步合作</a:t>
            </a:r>
            <a:r>
              <a:rPr lang="en-US" altLang="zh-CN" sz="2000" dirty="0" smtClean="0">
                <a:latin typeface="宋体" panose="02010600030101010101" pitchFamily="2" charset="-122"/>
                <a:ea typeface="宋体" panose="02010600030101010101" pitchFamily="2" charset="-122"/>
              </a:rPr>
              <a:t>,</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为我们之间日益增进的友谊</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为</a:t>
            </a:r>
            <a:r>
              <a:rPr lang="zh-CN" altLang="en-US" sz="2000" dirty="0">
                <a:latin typeface="宋体" panose="02010600030101010101" pitchFamily="2" charset="-122"/>
                <a:ea typeface="宋体" panose="02010600030101010101" pitchFamily="2" charset="-122"/>
              </a:rPr>
              <a:t>朋友们的健康幸福</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干杯</a:t>
            </a:r>
            <a:r>
              <a:rPr lang="en-US" altLang="zh-CN" sz="2000" dirty="0">
                <a:latin typeface="宋体" panose="02010600030101010101" pitchFamily="2" charset="-122"/>
                <a:ea typeface="宋体" panose="02010600030101010101" pitchFamily="2" charset="-122"/>
              </a:rPr>
              <a:t>!</a:t>
            </a:r>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209368" y="988142"/>
            <a:ext cx="9630697" cy="4278094"/>
          </a:xfrm>
          <a:prstGeom prst="rect">
            <a:avLst/>
          </a:prstGeom>
          <a:noFill/>
        </p:spPr>
        <p:txBody>
          <a:bodyPr wrap="square" rtlCol="0">
            <a:spAutoFit/>
          </a:bodyPr>
          <a:lstStyle/>
          <a:p>
            <a:pPr algn="ctr"/>
            <a:r>
              <a:rPr lang="zh-CN" altLang="en-US" sz="3200" b="1" dirty="0">
                <a:latin typeface="宋体" panose="02010600030101010101" pitchFamily="2" charset="-122"/>
                <a:ea typeface="宋体" panose="02010600030101010101" pitchFamily="2" charset="-122"/>
              </a:rPr>
              <a:t>六、 欢送词 </a:t>
            </a:r>
            <a:endParaRPr lang="en-US" altLang="zh-CN" sz="3200" b="1" dirty="0" smtClean="0">
              <a:latin typeface="宋体" panose="02010600030101010101" pitchFamily="2" charset="-122"/>
              <a:ea typeface="宋体" panose="02010600030101010101" pitchFamily="2" charset="-122"/>
            </a:endParaRPr>
          </a:p>
          <a:p>
            <a:r>
              <a:rPr lang="zh-CN" altLang="en-US" sz="2000" dirty="0" smtClean="0">
                <a:latin typeface="宋体" panose="02010600030101010101" pitchFamily="2" charset="-122"/>
                <a:ea typeface="宋体" panose="02010600030101010101" pitchFamily="2" charset="-122"/>
              </a:rPr>
              <a:t>    欢送</a:t>
            </a:r>
            <a:r>
              <a:rPr lang="zh-CN" altLang="en-US" sz="2000" dirty="0">
                <a:latin typeface="宋体" panose="02010600030101010101" pitchFamily="2" charset="-122"/>
                <a:ea typeface="宋体" panose="02010600030101010101" pitchFamily="2" charset="-122"/>
              </a:rPr>
              <a:t>词是指客人应邀参加了活动</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主人为表达对客人的欢送之意</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在一些会议或重大庆 典活动、参观访问等结束时的讲话稿</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欢送词是一种常用的应用文体</a:t>
            </a:r>
            <a:r>
              <a:rPr lang="en-US" altLang="zh-CN" sz="2000" dirty="0">
                <a:latin typeface="宋体" panose="02010600030101010101" pitchFamily="2" charset="-122"/>
                <a:ea typeface="宋体" panose="02010600030101010101" pitchFamily="2" charset="-122"/>
              </a:rPr>
              <a:t>.</a:t>
            </a:r>
          </a:p>
          <a:p>
            <a:r>
              <a:rPr lang="zh-CN" altLang="en-US" sz="2000" dirty="0" smtClean="0">
                <a:latin typeface="宋体" panose="02010600030101010101" pitchFamily="2" charset="-122"/>
                <a:ea typeface="宋体" panose="02010600030101010101" pitchFamily="2" charset="-122"/>
              </a:rPr>
              <a:t>    其</a:t>
            </a:r>
            <a:r>
              <a:rPr lang="zh-CN" altLang="en-US" sz="2000" dirty="0">
                <a:latin typeface="宋体" panose="02010600030101010101" pitchFamily="2" charset="-122"/>
                <a:ea typeface="宋体" panose="02010600030101010101" pitchFamily="2" charset="-122"/>
              </a:rPr>
              <a:t>写作格式和要求与欢迎词大致相同</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下面仅就几点殊异之处略作介绍</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欢送</a:t>
            </a:r>
            <a:r>
              <a:rPr lang="zh-CN" altLang="en-US" sz="2000" dirty="0">
                <a:latin typeface="宋体" panose="02010600030101010101" pitchFamily="2" charset="-122"/>
                <a:ea typeface="宋体" panose="02010600030101010101" pitchFamily="2" charset="-122"/>
              </a:rPr>
              <a:t>词的开头一般要对客人在工作或某项活动中做出的努力或贡献给予肯定性的评 价</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并表示送别之情</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写作主体部分</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不同类别的欢送词还存在特殊要求</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一是用于外交礼 仪方面的欢送词</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主体部分要对客人来访期间取得的成绩和为进一步发展双方的友好关系 及工作上的合作做出的贡献给予充分的肯定和赞扬</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并阐明来访的深远意义和影响</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二是为 欢送结束工作的外请专家、学者而写的欢送词</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可以回顾彼此相处时建立的友谊</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对他们给 予的帮助、指导表示谢意</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对他们的学术水平、技术能力表示钦佩</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也可要求他们提出批评、 指导意见和建议</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三是为欢送学生队伍、军人退伍、工作人员调离岗位等而写的欢送词</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可以 回顾相处时在学习、工作或训练中取得的成绩和建立的友谊</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表示惜别之情</a:t>
            </a:r>
            <a:r>
              <a:rPr lang="en-US" altLang="zh-CN" sz="2000" dirty="0">
                <a:latin typeface="宋体" panose="02010600030101010101" pitchFamily="2" charset="-122"/>
                <a:ea typeface="宋体" panose="02010600030101010101" pitchFamily="2" charset="-122"/>
              </a:rPr>
              <a:t>.</a:t>
            </a:r>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604684" y="368710"/>
            <a:ext cx="10899058" cy="6004560"/>
          </a:xfrm>
          <a:prstGeom prst="rect">
            <a:avLst/>
          </a:prstGeom>
          <a:noFill/>
        </p:spPr>
        <p:txBody>
          <a:bodyPr wrap="square" rtlCol="0">
            <a:spAutoFit/>
          </a:bodyPr>
          <a:lstStyle/>
          <a:p>
            <a:pPr algn="ctr"/>
            <a:r>
              <a:rPr lang="zh-CN" altLang="en-US" sz="2800" b="1" dirty="0">
                <a:latin typeface="宋体" panose="02010600030101010101" pitchFamily="2" charset="-122"/>
                <a:ea typeface="宋体" panose="02010600030101010101" pitchFamily="2" charset="-122"/>
              </a:rPr>
              <a:t>导游小吴欢送词</a:t>
            </a:r>
          </a:p>
          <a:p>
            <a:r>
              <a:rPr lang="zh-CN" altLang="en-US" sz="2000" dirty="0">
                <a:latin typeface="宋体" panose="02010600030101010101" pitchFamily="2" charset="-122"/>
                <a:ea typeface="宋体" panose="02010600030101010101" pitchFamily="2" charset="-122"/>
              </a:rPr>
              <a:t>各位游客</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zh-CN" altLang="en-US" sz="2000" dirty="0" smtClean="0">
                <a:latin typeface="宋体" panose="02010600030101010101" pitchFamily="2" charset="-122"/>
                <a:ea typeface="宋体" panose="02010600030101010101" pitchFamily="2" charset="-122"/>
              </a:rPr>
              <a:t>    好</a:t>
            </a:r>
            <a:r>
              <a:rPr lang="zh-CN" altLang="en-US" sz="2000" dirty="0">
                <a:latin typeface="宋体" panose="02010600030101010101" pitchFamily="2" charset="-122"/>
                <a:ea typeface="宋体" panose="02010600030101010101" pitchFamily="2" charset="-122"/>
              </a:rPr>
              <a:t>花不常开</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好景不常在</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今日离别后</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何日君再来</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邓丽君小姐这首</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何日 君再来</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是我们常常唱起的一首歌</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但我相信</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我们之间友情的花朵会常开</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华 东地区的美景也常在</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今日离别后</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什么时候你会再来</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也许从此之后我们不会 再相见</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在</a:t>
            </a:r>
            <a:r>
              <a:rPr lang="zh-CN" altLang="en-US" sz="2000" dirty="0">
                <a:latin typeface="宋体" panose="02010600030101010101" pitchFamily="2" charset="-122"/>
                <a:ea typeface="宋体" panose="02010600030101010101" pitchFamily="2" charset="-122"/>
              </a:rPr>
              <a:t>大家这次华东黄金之旅的最后时刻</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我想说</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这一趟旅行大家都非常 辛苦</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但最辛苦的人却是我们的领队小姐</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她一路照顾大家的饮食起居</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心系大 家安全</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力求大家快乐</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同时给我的工作以极大的支持</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有位伟人这样说道</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服 务人类是最崇高的职业</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我和领队小姐同做导游工作的不同层面</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更能体会这 种工作的艰辛</a:t>
            </a:r>
            <a:r>
              <a:rPr lang="en-US" altLang="zh-CN" sz="2000" dirty="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因此</a:t>
            </a:r>
            <a:endParaRPr lang="en-US" altLang="zh-CN" sz="2000" dirty="0" smtClean="0">
              <a:latin typeface="宋体" panose="02010600030101010101" pitchFamily="2" charset="-122"/>
              <a:ea typeface="宋体" panose="02010600030101010101" pitchFamily="2" charset="-122"/>
            </a:endParaRP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 在</a:t>
            </a:r>
            <a:r>
              <a:rPr lang="zh-CN" altLang="en-US" sz="2000" dirty="0">
                <a:latin typeface="宋体" panose="02010600030101010101" pitchFamily="2" charset="-122"/>
                <a:ea typeface="宋体" panose="02010600030101010101" pitchFamily="2" charset="-122"/>
              </a:rPr>
              <a:t>这里</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我要表达一个华东导游</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对领队真诚的谢意和崇高 的敬意</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请大家给我们领队小姐一点掌声</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谢谢</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我还不得不谢谢一个人</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就是 我们的</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师傅</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师傅用他高度的责任心和高超的车技</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给了我们一个安全的旅 行</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也请大家给我们亲爱的师傅一点掌声</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谢谢</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一会儿下车之后各位小姐不 要忘了给我们</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师傅一个</a:t>
            </a:r>
            <a:r>
              <a:rPr lang="en-US" altLang="zh-CN" sz="2000" dirty="0">
                <a:latin typeface="宋体" panose="02010600030101010101" pitchFamily="2" charset="-122"/>
                <a:ea typeface="宋体" panose="02010600030101010101" pitchFamily="2" charset="-122"/>
              </a:rPr>
              <a:t>good </a:t>
            </a:r>
            <a:r>
              <a:rPr lang="zh-CN" altLang="en-US" sz="2000" dirty="0">
                <a:latin typeface="宋体" panose="02010600030101010101" pitchFamily="2" charset="-122"/>
                <a:ea typeface="宋体" panose="02010600030101010101" pitchFamily="2" charset="-122"/>
              </a:rPr>
              <a:t>Ｇ </a:t>
            </a:r>
            <a:r>
              <a:rPr lang="en-US" altLang="zh-CN" sz="2000" dirty="0" err="1">
                <a:latin typeface="宋体" panose="02010600030101010101" pitchFamily="2" charset="-122"/>
                <a:ea typeface="宋体" panose="02010600030101010101" pitchFamily="2" charset="-122"/>
              </a:rPr>
              <a:t>byek</a:t>
            </a:r>
            <a:r>
              <a:rPr lang="en-US" altLang="zh-CN" sz="2000" dirty="0">
                <a:latin typeface="宋体" panose="02010600030101010101" pitchFamily="2" charset="-122"/>
                <a:ea typeface="宋体" panose="02010600030101010101" pitchFamily="2" charset="-122"/>
              </a:rPr>
              <a:t> </a:t>
            </a:r>
            <a:r>
              <a:rPr lang="en-US" altLang="zh-CN" sz="2000" dirty="0" err="1">
                <a:latin typeface="宋体" panose="02010600030101010101" pitchFamily="2" charset="-122"/>
                <a:ea typeface="宋体" panose="02010600030101010101" pitchFamily="2" charset="-122"/>
              </a:rPr>
              <a:t>i</a:t>
            </a:r>
            <a:r>
              <a:rPr lang="en-US" altLang="zh-CN" sz="2000" dirty="0">
                <a:latin typeface="宋体" panose="02010600030101010101" pitchFamily="2" charset="-122"/>
                <a:ea typeface="宋体" panose="02010600030101010101" pitchFamily="2" charset="-122"/>
              </a:rPr>
              <a:t> s </a:t>
            </a:r>
            <a:r>
              <a:rPr lang="en-US" altLang="zh-CN" sz="2000" dirty="0" err="1">
                <a:latin typeface="宋体" panose="02010600030101010101" pitchFamily="2" charset="-122"/>
                <a:ea typeface="宋体" panose="02010600030101010101" pitchFamily="2" charset="-122"/>
              </a:rPr>
              <a:t>s</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在</a:t>
            </a:r>
            <a:r>
              <a:rPr lang="zh-CN" altLang="en-US" sz="2000" dirty="0">
                <a:latin typeface="宋体" panose="02010600030101010101" pitchFamily="2" charset="-122"/>
                <a:ea typeface="宋体" panose="02010600030101010101" pitchFamily="2" charset="-122"/>
              </a:rPr>
              <a:t>华东的这几天</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我们一同走过了······</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回顾行程</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几天前</a:t>
            </a:r>
            <a:r>
              <a:rPr lang="zh-CN" altLang="en-US" sz="2000" dirty="0">
                <a:latin typeface="宋体" panose="02010600030101010101" pitchFamily="2" charset="-122"/>
                <a:ea typeface="宋体" panose="02010600030101010101" pitchFamily="2" charset="-122"/>
              </a:rPr>
              <a:t>我们在这里开始启程</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今天大家终于回到了起点</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我们</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天的行程马 上就要结束了</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有一首诗大家不会陌生</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轻轻地我走了</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正如我轻轻地来</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我挥 一挥衣袖</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不带走一片云彩”</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天下之大</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没有不散的筵席</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各位</a:t>
            </a:r>
            <a:r>
              <a:rPr lang="zh-CN" altLang="en-US" sz="2000" dirty="0">
                <a:latin typeface="宋体" panose="02010600030101010101" pitchFamily="2" charset="-122"/>
                <a:ea typeface="宋体" panose="02010600030101010101" pitchFamily="2" charset="-122"/>
              </a:rPr>
              <a:t>即将乘坐飞机回到自己温暖的家</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在这里小吴祝大家一路平安、旅途 愉快</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最后</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祝大家在以后的日子里</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生活好工作好样样都好</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亲戚好朋友好人人 都好</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欢迎你再来华东</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谢谢</a:t>
            </a:r>
            <a:r>
              <a:rPr lang="zh-CN" altLang="en-US" sz="2000" dirty="0">
                <a:latin typeface="宋体" panose="02010600030101010101" pitchFamily="2" charset="-122"/>
                <a:ea typeface="宋体" panose="02010600030101010101" pitchFamily="2" charset="-122"/>
              </a:rPr>
              <a:t>大家</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再见</a:t>
            </a:r>
            <a:r>
              <a:rPr lang="en-US" altLang="zh-CN" sz="2000" dirty="0">
                <a:latin typeface="宋体" panose="02010600030101010101" pitchFamily="2" charset="-122"/>
                <a:ea typeface="宋体" panose="02010600030101010101" pitchFamily="2" charset="-122"/>
              </a:rPr>
              <a:t>!</a:t>
            </a:r>
            <a:endParaRPr lang="zh-CN" altLang="en-US" sz="2000" dirty="0">
              <a:latin typeface="宋体" panose="02010600030101010101" pitchFamily="2" charset="-122"/>
              <a:ea typeface="宋体" panose="02010600030101010101" pitchFamily="2" charset="-122"/>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658321" y="976393"/>
            <a:ext cx="9407470" cy="5355312"/>
          </a:xfrm>
          <a:prstGeom prst="rect">
            <a:avLst/>
          </a:prstGeom>
          <a:noFill/>
        </p:spPr>
        <p:txBody>
          <a:bodyPr wrap="square" rtlCol="0">
            <a:spAutoFit/>
          </a:bodyPr>
          <a:lstStyle/>
          <a:p>
            <a:r>
              <a:rPr lang="en-US" altLang="zh-CN" sz="2400" dirty="0">
                <a:latin typeface="宋体" panose="02010600030101010101" pitchFamily="2" charset="-122"/>
                <a:ea typeface="宋体" panose="02010600030101010101" pitchFamily="2" charset="-122"/>
              </a:rPr>
              <a:t>( </a:t>
            </a:r>
            <a:r>
              <a:rPr lang="zh-CN" altLang="en-US" sz="2400" dirty="0">
                <a:latin typeface="宋体" panose="02010600030101010101" pitchFamily="2" charset="-122"/>
                <a:ea typeface="宋体" panose="02010600030101010101" pitchFamily="2" charset="-122"/>
              </a:rPr>
              <a:t>１</a:t>
            </a:r>
            <a:r>
              <a:rPr lang="en-US" altLang="zh-CN" sz="2400" dirty="0">
                <a:latin typeface="宋体" panose="02010600030101010101" pitchFamily="2" charset="-122"/>
                <a:ea typeface="宋体" panose="02010600030101010101" pitchFamily="2" charset="-122"/>
              </a:rPr>
              <a:t>)</a:t>
            </a:r>
            <a:r>
              <a:rPr lang="zh-CN" altLang="en-US" sz="2400" dirty="0" smtClean="0">
                <a:latin typeface="宋体" panose="02010600030101010101" pitchFamily="2" charset="-122"/>
                <a:ea typeface="宋体" panose="02010600030101010101" pitchFamily="2" charset="-122"/>
              </a:rPr>
              <a:t>开头</a:t>
            </a:r>
            <a:endParaRPr lang="en-US" altLang="zh-CN" sz="2400" dirty="0" smtClean="0">
              <a:latin typeface="宋体" panose="02010600030101010101" pitchFamily="2" charset="-122"/>
              <a:ea typeface="宋体" panose="02010600030101010101" pitchFamily="2" charset="-122"/>
            </a:endParaRPr>
          </a:p>
          <a:p>
            <a:endParaRPr lang="en-US" altLang="zh-CN" dirty="0"/>
          </a:p>
          <a:p>
            <a:r>
              <a:rPr lang="zh-CN" altLang="en-US" dirty="0" smtClean="0"/>
              <a:t>     </a:t>
            </a:r>
            <a:r>
              <a:rPr lang="en-US" altLang="zh-CN" dirty="0" smtClean="0"/>
              <a:t>.</a:t>
            </a:r>
            <a:r>
              <a:rPr lang="zh-CN" altLang="en-US" sz="2000" dirty="0">
                <a:latin typeface="宋体" panose="02010600030101010101" pitchFamily="2" charset="-122"/>
                <a:ea typeface="宋体" panose="02010600030101010101" pitchFamily="2" charset="-122"/>
              </a:rPr>
              <a:t>开头</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是指文章从什么问题写起</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从哪里下笔</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由于写作内容、文种、目的等 不同</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应用文的开头方式常见的有以下五种</a:t>
            </a:r>
            <a:r>
              <a:rPr lang="en-US" altLang="zh-CN" sz="2000" dirty="0" smtClean="0">
                <a:latin typeface="宋体" panose="02010600030101010101" pitchFamily="2" charset="-122"/>
                <a:ea typeface="宋体" panose="02010600030101010101" pitchFamily="2" charset="-122"/>
              </a:rPr>
              <a:t>.</a:t>
            </a:r>
          </a:p>
          <a:p>
            <a:endParaRPr lang="en-US" altLang="zh-CN" sz="2000" dirty="0" smtClean="0">
              <a:latin typeface="宋体" panose="02010600030101010101" pitchFamily="2" charset="-122"/>
              <a:ea typeface="宋体" panose="02010600030101010101" pitchFamily="2" charset="-122"/>
            </a:endParaRPr>
          </a:p>
          <a:p>
            <a:r>
              <a:rPr lang="en-US" altLang="zh-CN" sz="2000" dirty="0" smtClean="0">
                <a:latin typeface="宋体" panose="02010600030101010101" pitchFamily="2" charset="-122"/>
                <a:ea typeface="宋体" panose="02010600030101010101" pitchFamily="2" charset="-122"/>
              </a:rPr>
              <a:t> </a:t>
            </a:r>
            <a:r>
              <a:rPr lang="en-US" altLang="zh-CN" sz="2000" dirty="0">
                <a:latin typeface="宋体" panose="02010600030101010101" pitchFamily="2" charset="-122"/>
                <a:ea typeface="宋体" panose="02010600030101010101" pitchFamily="2" charset="-122"/>
              </a:rPr>
              <a:t>①</a:t>
            </a:r>
            <a:r>
              <a:rPr lang="zh-CN" altLang="en-US" sz="2000" dirty="0">
                <a:latin typeface="宋体" panose="02010600030101010101" pitchFamily="2" charset="-122"/>
                <a:ea typeface="宋体" panose="02010600030101010101" pitchFamily="2" charset="-122"/>
              </a:rPr>
              <a:t>概述式</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概述式是在开头部分用叙述的方法</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概括地写出写作对象的基本情况、问题 或写出工作的基本过程</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这种开头</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多用于调查报告、简报、总结、会议纪要</a:t>
            </a:r>
            <a:r>
              <a:rPr lang="zh-CN" altLang="en-US" sz="2000" dirty="0" smtClean="0">
                <a:latin typeface="宋体" panose="02010600030101010101" pitchFamily="2" charset="-122"/>
                <a:ea typeface="宋体" panose="02010600030101010101" pitchFamily="2" charset="-122"/>
              </a:rPr>
              <a:t>等</a:t>
            </a:r>
            <a:endParaRPr lang="en-US" altLang="zh-CN" sz="2000" dirty="0" smtClean="0">
              <a:latin typeface="宋体" panose="02010600030101010101" pitchFamily="2" charset="-122"/>
              <a:ea typeface="宋体" panose="02010600030101010101" pitchFamily="2" charset="-122"/>
            </a:endParaRPr>
          </a:p>
          <a:p>
            <a:r>
              <a:rPr lang="en-US" altLang="zh-CN" sz="2000" dirty="0" smtClean="0">
                <a:latin typeface="宋体" panose="02010600030101010101" pitchFamily="2" charset="-122"/>
                <a:ea typeface="宋体" panose="02010600030101010101" pitchFamily="2" charset="-122"/>
              </a:rPr>
              <a:t>.②</a:t>
            </a:r>
            <a:r>
              <a:rPr lang="zh-CN" altLang="en-US" sz="2000" dirty="0">
                <a:latin typeface="宋体" panose="02010600030101010101" pitchFamily="2" charset="-122"/>
                <a:ea typeface="宋体" panose="02010600030101010101" pitchFamily="2" charset="-122"/>
              </a:rPr>
              <a:t>目的式</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目的式是开头就开宗明义</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说明写文章的目的</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这种开头常用于情况通报、 通告、通知、意见等文种</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en-US" altLang="zh-CN" sz="2000" dirty="0" smtClean="0">
                <a:latin typeface="宋体" panose="02010600030101010101" pitchFamily="2" charset="-122"/>
                <a:ea typeface="宋体" panose="02010600030101010101" pitchFamily="2" charset="-122"/>
              </a:rPr>
              <a:t>③</a:t>
            </a:r>
            <a:r>
              <a:rPr lang="zh-CN" altLang="en-US" sz="2000" dirty="0">
                <a:latin typeface="宋体" panose="02010600030101010101" pitchFamily="2" charset="-122"/>
                <a:ea typeface="宋体" panose="02010600030101010101" pitchFamily="2" charset="-122"/>
              </a:rPr>
              <a:t>根据式</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根据式是根据法律、法令</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文件精神</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领导指示</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或对方来文</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或存在的问题</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突发事件等行文</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这多用于决定、调查报告、市场预测报告、合同等</a:t>
            </a:r>
            <a:r>
              <a:rPr lang="en-US" altLang="zh-CN" sz="2000" dirty="0" smtClean="0">
                <a:latin typeface="宋体" panose="02010600030101010101" pitchFamily="2" charset="-122"/>
                <a:ea typeface="宋体" panose="02010600030101010101" pitchFamily="2" charset="-122"/>
              </a:rPr>
              <a:t>.</a:t>
            </a:r>
          </a:p>
          <a:p>
            <a:r>
              <a:rPr lang="en-US" altLang="zh-CN" sz="2000" dirty="0" smtClean="0">
                <a:latin typeface="宋体" panose="02010600030101010101" pitchFamily="2" charset="-122"/>
                <a:ea typeface="宋体" panose="02010600030101010101" pitchFamily="2" charset="-122"/>
              </a:rPr>
              <a:t> </a:t>
            </a:r>
            <a:r>
              <a:rPr lang="en-US" altLang="zh-CN" sz="2000" dirty="0">
                <a:latin typeface="宋体" panose="02010600030101010101" pitchFamily="2" charset="-122"/>
                <a:ea typeface="宋体" panose="02010600030101010101" pitchFamily="2" charset="-122"/>
              </a:rPr>
              <a:t>④</a:t>
            </a:r>
            <a:r>
              <a:rPr lang="zh-CN" altLang="en-US" sz="2000" dirty="0">
                <a:latin typeface="宋体" panose="02010600030101010101" pitchFamily="2" charset="-122"/>
                <a:ea typeface="宋体" panose="02010600030101010101" pitchFamily="2" charset="-122"/>
              </a:rPr>
              <a:t>提问式</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提问式是开头就开门见山地提出问题</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制造一个悬念</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发人深思</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然后引出 正文</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情况通报、调查报告、会议纪要、学术论文、新闻等</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有时用这种方式开头</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en-US" altLang="zh-CN" sz="2000" dirty="0" smtClean="0">
                <a:latin typeface="宋体" panose="02010600030101010101" pitchFamily="2" charset="-122"/>
                <a:ea typeface="宋体" panose="02010600030101010101" pitchFamily="2" charset="-122"/>
              </a:rPr>
              <a:t>⑤</a:t>
            </a:r>
            <a:r>
              <a:rPr lang="zh-CN" altLang="en-US" sz="2000" dirty="0">
                <a:latin typeface="宋体" panose="02010600030101010101" pitchFamily="2" charset="-122"/>
                <a:ea typeface="宋体" panose="02010600030101010101" pitchFamily="2" charset="-122"/>
              </a:rPr>
              <a:t>说明式</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说明式是开头先对写作对象的背景、情况作一些说明</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在此基础上引出正 文</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这种开头多见于调查报告、新闻、通讯、广告等</a:t>
            </a:r>
            <a:r>
              <a:rPr lang="en-US" altLang="zh-CN" sz="2000" dirty="0">
                <a:latin typeface="宋体" panose="02010600030101010101" pitchFamily="2" charset="-122"/>
                <a:ea typeface="宋体" panose="02010600030101010101" pitchFamily="2" charset="-122"/>
              </a:rPr>
              <a:t>. </a:t>
            </a:r>
            <a:endParaRPr lang="zh-CN" altLang="en-US" sz="2000" dirty="0">
              <a:latin typeface="宋体" panose="02010600030101010101" pitchFamily="2" charset="-122"/>
              <a:ea typeface="宋体" panose="02010600030101010101" pitchFamily="2" charset="-122"/>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743923" y="418453"/>
            <a:ext cx="10461352" cy="5970865"/>
          </a:xfrm>
          <a:prstGeom prst="rect">
            <a:avLst/>
          </a:prstGeom>
          <a:noFill/>
        </p:spPr>
        <p:txBody>
          <a:bodyPr wrap="square" rtlCol="0">
            <a:spAutoFit/>
          </a:bodyPr>
          <a:lstStyle/>
          <a:p>
            <a:r>
              <a:rPr lang="en-US" altLang="zh-CN" sz="2400" dirty="0">
                <a:latin typeface="宋体" panose="02010600030101010101" pitchFamily="2" charset="-122"/>
                <a:ea typeface="宋体" panose="02010600030101010101" pitchFamily="2" charset="-122"/>
              </a:rPr>
              <a:t>( </a:t>
            </a:r>
            <a:r>
              <a:rPr lang="zh-CN" altLang="en-US" sz="2400" dirty="0">
                <a:latin typeface="宋体" panose="02010600030101010101" pitchFamily="2" charset="-122"/>
                <a:ea typeface="宋体" panose="02010600030101010101" pitchFamily="2" charset="-122"/>
              </a:rPr>
              <a:t>２</a:t>
            </a:r>
            <a:r>
              <a:rPr lang="en-US" altLang="zh-CN" sz="2400"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主体</a:t>
            </a:r>
            <a:r>
              <a:rPr lang="en-US" altLang="zh-CN" sz="2400" dirty="0" smtClean="0">
                <a:latin typeface="宋体" panose="02010600030101010101" pitchFamily="2" charset="-122"/>
                <a:ea typeface="宋体" panose="02010600030101010101" pitchFamily="2" charset="-122"/>
              </a:rPr>
              <a:t>.</a:t>
            </a:r>
          </a:p>
          <a:p>
            <a:endParaRPr lang="en-US" altLang="zh-CN" dirty="0"/>
          </a:p>
          <a:p>
            <a:r>
              <a:rPr lang="zh-CN" altLang="en-US" sz="2000" dirty="0" smtClean="0">
                <a:latin typeface="宋体" panose="02010600030101010101" pitchFamily="2" charset="-122"/>
                <a:ea typeface="宋体" panose="02010600030101010101" pitchFamily="2" charset="-122"/>
              </a:rPr>
              <a:t>主体</a:t>
            </a:r>
            <a:r>
              <a:rPr lang="zh-CN" altLang="en-US" sz="2000" dirty="0">
                <a:latin typeface="宋体" panose="02010600030101010101" pitchFamily="2" charset="-122"/>
                <a:ea typeface="宋体" panose="02010600030101010101" pitchFamily="2" charset="-122"/>
              </a:rPr>
              <a:t>是应用文的主干所在</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在考虑这部分结构安排时</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要根据行文的目的</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紧紧扣住主旨</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条理清晰地逐层展开述说</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把有关事项的内容、情况、过程、要求、措施、办法、 结果、成效、问题、经验、教训等叙述清楚</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应用文主体部分的写法没有固定的模式</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可以灵活多变</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量体裁衣</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但也不是无规律可 循</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常见的结构方式有以下四种</a:t>
            </a:r>
            <a:r>
              <a:rPr lang="en-US" altLang="zh-CN" sz="2000" dirty="0" smtClean="0">
                <a:latin typeface="宋体" panose="02010600030101010101" pitchFamily="2" charset="-122"/>
                <a:ea typeface="宋体" panose="02010600030101010101" pitchFamily="2" charset="-122"/>
              </a:rPr>
              <a:t>.</a:t>
            </a:r>
          </a:p>
          <a:p>
            <a:r>
              <a:rPr lang="en-US" altLang="zh-CN" sz="2000" dirty="0" smtClean="0">
                <a:latin typeface="宋体" panose="02010600030101010101" pitchFamily="2" charset="-122"/>
                <a:ea typeface="宋体" panose="02010600030101010101" pitchFamily="2" charset="-122"/>
              </a:rPr>
              <a:t> </a:t>
            </a:r>
            <a:r>
              <a:rPr lang="en-US" altLang="zh-CN" sz="2000" dirty="0">
                <a:latin typeface="宋体" panose="02010600030101010101" pitchFamily="2" charset="-122"/>
                <a:ea typeface="宋体" panose="02010600030101010101" pitchFamily="2" charset="-122"/>
              </a:rPr>
              <a:t>①</a:t>
            </a:r>
            <a:r>
              <a:rPr lang="zh-CN" altLang="en-US" sz="2000" dirty="0">
                <a:latin typeface="宋体" panose="02010600030101010101" pitchFamily="2" charset="-122"/>
                <a:ea typeface="宋体" panose="02010600030101010101" pitchFamily="2" charset="-122"/>
              </a:rPr>
              <a:t>时序式</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时序式是按时间的推移或按事物发展演变的过程来安排结构</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各层次之间 为“先后”关系</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总结、调查报告、情况通报等常用此种方式</a:t>
            </a:r>
            <a:r>
              <a:rPr lang="en-US" altLang="zh-CN" sz="2000" dirty="0">
                <a:latin typeface="宋体" panose="02010600030101010101" pitchFamily="2" charset="-122"/>
                <a:ea typeface="宋体" panose="02010600030101010101" pitchFamily="2" charset="-122"/>
              </a:rPr>
              <a:t>. ②</a:t>
            </a:r>
            <a:r>
              <a:rPr lang="zh-CN" altLang="en-US" sz="2000" dirty="0">
                <a:latin typeface="宋体" panose="02010600030101010101" pitchFamily="2" charset="-122"/>
                <a:ea typeface="宋体" panose="02010600030101010101" pitchFamily="2" charset="-122"/>
              </a:rPr>
              <a:t>递进式</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递进式是指内容之间的意思一层进一层</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层层推进</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其顺序不可颠倒</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经济 活动分析报告、意见、报告、议案等常用这种方式</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en-US" altLang="zh-CN" sz="2000" dirty="0" smtClean="0">
                <a:latin typeface="宋体" panose="02010600030101010101" pitchFamily="2" charset="-122"/>
                <a:ea typeface="宋体" panose="02010600030101010101" pitchFamily="2" charset="-122"/>
              </a:rPr>
              <a:t>③</a:t>
            </a:r>
            <a:r>
              <a:rPr lang="zh-CN" altLang="en-US" sz="2000" dirty="0">
                <a:latin typeface="宋体" panose="02010600030101010101" pitchFamily="2" charset="-122"/>
                <a:ea typeface="宋体" panose="02010600030101010101" pitchFamily="2" charset="-122"/>
              </a:rPr>
              <a:t>总分式</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总分式是总述与分述的层次关系</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具体运用此方式时</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可以是先总提</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后分 述的“首括式”安排</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也可以是先从几个方面分述</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最后总括的方式</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简报、调查报告、总结、 述职报告等常用这种方式</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en-US" altLang="zh-CN" sz="2000" dirty="0" smtClean="0">
                <a:latin typeface="宋体" panose="02010600030101010101" pitchFamily="2" charset="-122"/>
                <a:ea typeface="宋体" panose="02010600030101010101" pitchFamily="2" charset="-122"/>
              </a:rPr>
              <a:t>④</a:t>
            </a:r>
            <a:r>
              <a:rPr lang="zh-CN" altLang="en-US" sz="2000" dirty="0">
                <a:latin typeface="宋体" panose="02010600030101010101" pitchFamily="2" charset="-122"/>
                <a:ea typeface="宋体" panose="02010600030101010101" pitchFamily="2" charset="-122"/>
              </a:rPr>
              <a:t>并列式</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并列式是文章各层意思无主从关系</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并列而又联系</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共同表达主旨或论点</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具体运用此方式时</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可以是</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按空间的分布或场面的转换安排层次</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如综合性简报、调查报 告、情况通报等</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常把不同地区、不同部门的动态情况</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按同一主旨</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采用并列结构方式进行 综合报道</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按材料的性质归类安排层次</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如经验类调查报告、总结、经济活动分析报告等</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常 按材料的性质分为几个层次</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按中心论点的若干侧面</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提炼各个分论点</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从不同的角度共同 论证论点</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学术论文等常用此方式</a:t>
            </a:r>
            <a:r>
              <a:rPr lang="en-US" altLang="zh-CN" sz="2000" dirty="0">
                <a:latin typeface="宋体" panose="02010600030101010101" pitchFamily="2" charset="-122"/>
                <a:ea typeface="宋体" panose="02010600030101010101" pitchFamily="2" charset="-122"/>
              </a:rPr>
              <a:t>. </a:t>
            </a:r>
            <a:endParaRPr lang="zh-CN" altLang="en-US" sz="2000" dirty="0">
              <a:latin typeface="宋体" panose="02010600030101010101" pitchFamily="2" charset="-122"/>
              <a:ea typeface="宋体" panose="02010600030101010101" pitchFamily="2" charset="-122"/>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fontScheme name="Office 主题">
      <a:majorFont>
        <a:latin typeface="Calibri Light"/>
        <a:ea typeface="宋体"/>
        <a:cs typeface=""/>
      </a:majorFont>
      <a:minorFont>
        <a:latin typeface="Calibri"/>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 typeface="Arial" panose="020B0604020202020204" pitchFamily="34" charset="0"/>
          <a:buNone/>
          <a:defRPr kumimoji="0" lang="zh-CN" altLang="zh-CN" sz="18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 typeface="Arial" panose="020B0604020202020204" pitchFamily="34" charset="0"/>
          <a:buNone/>
          <a:defRPr kumimoji="0" lang="zh-CN" altLang="zh-CN" sz="18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defRPr>
        </a:defPPr>
      </a:lstStyle>
    </a:lnDef>
  </a:objectDefaults>
  <a:extraClrSchemeLst>
    <a:extraClrScheme>
      <a:clrScheme name="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自定义设计方案">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5.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16770</Words>
  <Application>Microsoft Office PowerPoint</Application>
  <PresentationFormat>自定义</PresentationFormat>
  <Paragraphs>449</Paragraphs>
  <Slides>74</Slides>
  <Notes>1</Notes>
  <HiddenSlides>0</HiddenSlides>
  <MMClips>0</MMClips>
  <ScaleCrop>false</ScaleCrop>
  <HeadingPairs>
    <vt:vector size="4" baseType="variant">
      <vt:variant>
        <vt:lpstr>主题</vt:lpstr>
      </vt:variant>
      <vt:variant>
        <vt:i4>3</vt:i4>
      </vt:variant>
      <vt:variant>
        <vt:lpstr>幻灯片标题</vt:lpstr>
      </vt:variant>
      <vt:variant>
        <vt:i4>74</vt:i4>
      </vt:variant>
    </vt:vector>
  </HeadingPairs>
  <TitlesOfParts>
    <vt:vector size="77" baseType="lpstr">
      <vt:lpstr>Office 主题​​</vt:lpstr>
      <vt:lpstr>Office 主题</vt:lpstr>
      <vt:lpstr>自定义设计方案</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inter</dc:creator>
  <cp:lastModifiedBy>SJYY</cp:lastModifiedBy>
  <cp:revision>75</cp:revision>
  <dcterms:created xsi:type="dcterms:W3CDTF">2017-07-23T09:05:00Z</dcterms:created>
  <dcterms:modified xsi:type="dcterms:W3CDTF">2017-08-31T08:05:18Z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2052-10.1.0.6205</vt:lpwstr>
  </property>
</Properties>
</file>