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971" r:id="rId2"/>
    <p:sldId id="930" r:id="rId3"/>
    <p:sldId id="875" r:id="rId4"/>
    <p:sldId id="933" r:id="rId5"/>
    <p:sldId id="1003" r:id="rId6"/>
    <p:sldId id="934" r:id="rId7"/>
    <p:sldId id="935" r:id="rId8"/>
    <p:sldId id="936" r:id="rId9"/>
    <p:sldId id="932" r:id="rId10"/>
    <p:sldId id="937" r:id="rId11"/>
    <p:sldId id="1004" r:id="rId12"/>
    <p:sldId id="1005" r:id="rId13"/>
    <p:sldId id="1006" r:id="rId14"/>
    <p:sldId id="876" r:id="rId15"/>
    <p:sldId id="938" r:id="rId16"/>
    <p:sldId id="1007" r:id="rId17"/>
    <p:sldId id="939" r:id="rId18"/>
    <p:sldId id="1008" r:id="rId19"/>
    <p:sldId id="940" r:id="rId20"/>
    <p:sldId id="879" r:id="rId21"/>
    <p:sldId id="1009" r:id="rId22"/>
    <p:sldId id="873" r:id="rId23"/>
  </p:sldIdLst>
  <p:sldSz cx="9144000" cy="5143500" type="screen16x9"/>
  <p:notesSz cx="6858000" cy="9144000"/>
  <p:custDataLst>
    <p:tags r:id="rId25"/>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725257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899592" y="915566"/>
            <a:ext cx="7516041" cy="359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20" name="矩形 19"/>
          <p:cNvSpPr/>
          <p:nvPr/>
        </p:nvSpPr>
        <p:spPr>
          <a:xfrm>
            <a:off x="899592" y="1275542"/>
            <a:ext cx="7516041" cy="27361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21" name="文本框 29"/>
          <p:cNvSpPr txBox="1"/>
          <p:nvPr/>
        </p:nvSpPr>
        <p:spPr>
          <a:xfrm>
            <a:off x="522660" y="902866"/>
            <a:ext cx="3528392" cy="376988"/>
          </a:xfrm>
          <a:prstGeom prst="rect">
            <a:avLst/>
          </a:prstGeom>
          <a:noFill/>
        </p:spPr>
        <p:txBody>
          <a:bodyPr wrap="square" lIns="68541" tIns="34271" rIns="68541" bIns="34271" rtlCol="0">
            <a:spAutoFit/>
          </a:bodyPr>
          <a:lstStyle/>
          <a:p>
            <a:pPr algn="ctr"/>
            <a:r>
              <a:rPr lang="zh-CN" altLang="zh-CN" sz="2000" dirty="0">
                <a:solidFill>
                  <a:schemeClr val="bg1"/>
                </a:solidFill>
                <a:latin typeface="黑体"/>
                <a:ea typeface="黑体"/>
              </a:rPr>
              <a:t>创业机会信息的收集 </a:t>
            </a:r>
            <a:endParaRPr lang="zh-CN" altLang="en-US" sz="2000" dirty="0">
              <a:solidFill>
                <a:schemeClr val="bg1"/>
              </a:solidFill>
              <a:latin typeface="黑体"/>
              <a:ea typeface="黑体"/>
            </a:endParaRPr>
          </a:p>
        </p:txBody>
      </p:sp>
      <p:sp>
        <p:nvSpPr>
          <p:cNvPr id="26" name="文本框 34"/>
          <p:cNvSpPr txBox="1"/>
          <p:nvPr/>
        </p:nvSpPr>
        <p:spPr>
          <a:xfrm>
            <a:off x="1043608" y="1347614"/>
            <a:ext cx="7272808" cy="2900756"/>
          </a:xfrm>
          <a:prstGeom prst="rect">
            <a:avLst/>
          </a:prstGeom>
          <a:noFill/>
        </p:spPr>
        <p:txBody>
          <a:bodyPr wrap="square" lIns="68541" tIns="34271" rIns="68541" bIns="34271" rtlCol="0">
            <a:spAutoFit/>
          </a:bodyPr>
          <a:lstStyle/>
          <a:p>
            <a:r>
              <a:rPr lang="en-US" altLang="zh-CN" sz="2000" dirty="0">
                <a:latin typeface="黑体"/>
                <a:ea typeface="黑体"/>
              </a:rPr>
              <a:t>1</a:t>
            </a:r>
            <a:r>
              <a:rPr lang="zh-CN" altLang="zh-CN" sz="2000" dirty="0">
                <a:latin typeface="黑体"/>
                <a:ea typeface="黑体"/>
              </a:rPr>
              <a:t>．</a:t>
            </a:r>
            <a:r>
              <a:rPr lang="zh-CN" altLang="zh-CN" sz="2000" dirty="0" smtClean="0">
                <a:latin typeface="黑体"/>
                <a:ea typeface="黑体"/>
              </a:rPr>
              <a:t>创业信息概述</a:t>
            </a:r>
            <a:endParaRPr lang="en-US" altLang="zh-CN" sz="2000" dirty="0" smtClean="0">
              <a:latin typeface="黑体"/>
              <a:ea typeface="黑体"/>
            </a:endParaRPr>
          </a:p>
          <a:p>
            <a:r>
              <a:rPr lang="zh-CN" altLang="zh-CN" dirty="0">
                <a:latin typeface="黑体"/>
                <a:ea typeface="黑体"/>
              </a:rPr>
              <a:t>创业信息的主要类型有：</a:t>
            </a:r>
          </a:p>
          <a:p>
            <a:r>
              <a:rPr lang="zh-CN" altLang="zh-CN" dirty="0" smtClean="0">
                <a:latin typeface="黑体"/>
                <a:ea typeface="黑体"/>
              </a:rPr>
              <a:t>①</a:t>
            </a:r>
            <a:r>
              <a:rPr lang="zh-CN" altLang="zh-CN" dirty="0">
                <a:latin typeface="黑体"/>
                <a:ea typeface="黑体"/>
              </a:rPr>
              <a:t>政治政策状况</a:t>
            </a:r>
            <a:r>
              <a:rPr lang="zh-CN" altLang="zh-CN" dirty="0" smtClean="0">
                <a:latin typeface="黑体"/>
                <a:ea typeface="黑体"/>
              </a:rPr>
              <a:t>；</a:t>
            </a:r>
            <a:r>
              <a:rPr lang="en-US" altLang="zh-CN" dirty="0" smtClean="0">
                <a:latin typeface="黑体"/>
                <a:ea typeface="黑体"/>
              </a:rPr>
              <a:t>   </a:t>
            </a:r>
            <a:r>
              <a:rPr lang="zh-CN" altLang="zh-CN" dirty="0" smtClean="0">
                <a:latin typeface="黑体"/>
                <a:ea typeface="黑体"/>
              </a:rPr>
              <a:t>②</a:t>
            </a:r>
            <a:r>
              <a:rPr lang="zh-CN" altLang="zh-CN" dirty="0">
                <a:latin typeface="黑体"/>
                <a:ea typeface="黑体"/>
              </a:rPr>
              <a:t>经济发展状况；</a:t>
            </a:r>
          </a:p>
          <a:p>
            <a:r>
              <a:rPr lang="zh-CN" altLang="zh-CN" dirty="0" smtClean="0">
                <a:latin typeface="黑体"/>
                <a:ea typeface="黑体"/>
              </a:rPr>
              <a:t>③</a:t>
            </a:r>
            <a:r>
              <a:rPr lang="zh-CN" altLang="zh-CN" dirty="0">
                <a:latin typeface="黑体"/>
                <a:ea typeface="黑体"/>
              </a:rPr>
              <a:t>人口统计、社会文化与风土人情</a:t>
            </a:r>
            <a:r>
              <a:rPr lang="zh-CN" altLang="zh-CN" dirty="0" smtClean="0">
                <a:latin typeface="黑体"/>
                <a:ea typeface="黑体"/>
              </a:rPr>
              <a:t>；</a:t>
            </a:r>
            <a:r>
              <a:rPr lang="en-US" altLang="zh-CN" dirty="0" smtClean="0">
                <a:latin typeface="黑体"/>
                <a:ea typeface="黑体"/>
              </a:rPr>
              <a:t>   </a:t>
            </a:r>
            <a:r>
              <a:rPr lang="zh-CN" altLang="zh-CN" dirty="0" smtClean="0">
                <a:latin typeface="黑体"/>
                <a:ea typeface="黑体"/>
              </a:rPr>
              <a:t>④</a:t>
            </a:r>
            <a:r>
              <a:rPr lang="zh-CN" altLang="zh-CN" dirty="0">
                <a:latin typeface="黑体"/>
                <a:ea typeface="黑体"/>
              </a:rPr>
              <a:t>技术发展趋势</a:t>
            </a:r>
            <a:r>
              <a:rPr lang="zh-CN" altLang="zh-CN" dirty="0" smtClean="0">
                <a:latin typeface="黑体"/>
                <a:ea typeface="黑体"/>
              </a:rPr>
              <a:t>。</a:t>
            </a:r>
            <a:endParaRPr lang="en-US" altLang="zh-CN" dirty="0" smtClean="0">
              <a:latin typeface="黑体"/>
              <a:ea typeface="黑体"/>
            </a:endParaRPr>
          </a:p>
          <a:p>
            <a:r>
              <a:rPr lang="en-US" altLang="zh-CN" sz="2000" dirty="0" smtClean="0">
                <a:latin typeface="黑体"/>
                <a:ea typeface="黑体"/>
              </a:rPr>
              <a:t>2</a:t>
            </a:r>
            <a:r>
              <a:rPr lang="zh-CN" altLang="zh-CN" sz="2000" dirty="0">
                <a:latin typeface="黑体"/>
                <a:ea typeface="黑体"/>
              </a:rPr>
              <a:t>．创业信息的收集渠</a:t>
            </a:r>
            <a:r>
              <a:rPr lang="zh-CN" altLang="zh-CN" sz="2000" dirty="0" smtClean="0">
                <a:latin typeface="黑体"/>
                <a:ea typeface="黑体"/>
              </a:rPr>
              <a:t>道</a:t>
            </a:r>
            <a:endParaRPr lang="en-US" altLang="zh-CN" sz="2000" dirty="0" smtClean="0">
              <a:latin typeface="黑体"/>
              <a:ea typeface="黑体"/>
            </a:endParaRPr>
          </a:p>
          <a:p>
            <a:r>
              <a:rPr lang="en-US" altLang="zh-CN" dirty="0">
                <a:latin typeface="黑体"/>
                <a:ea typeface="黑体"/>
              </a:rPr>
              <a:t>1)</a:t>
            </a:r>
            <a:r>
              <a:rPr lang="zh-CN" altLang="zh-CN" dirty="0">
                <a:latin typeface="黑体"/>
                <a:ea typeface="黑体"/>
              </a:rPr>
              <a:t>实物型信息源</a:t>
            </a:r>
            <a:r>
              <a:rPr lang="zh-CN" altLang="zh-CN" dirty="0" smtClean="0">
                <a:latin typeface="黑体"/>
                <a:ea typeface="黑体"/>
              </a:rPr>
              <a:t>。</a:t>
            </a:r>
            <a:r>
              <a:rPr lang="en-US" altLang="zh-CN" dirty="0">
                <a:latin typeface="黑体"/>
                <a:ea typeface="黑体"/>
              </a:rPr>
              <a:t> </a:t>
            </a:r>
            <a:r>
              <a:rPr lang="en-US" altLang="zh-CN" dirty="0" smtClean="0">
                <a:latin typeface="黑体"/>
                <a:ea typeface="黑体"/>
              </a:rPr>
              <a:t>   2</a:t>
            </a:r>
            <a:r>
              <a:rPr lang="en-US" altLang="zh-CN" dirty="0">
                <a:latin typeface="黑体"/>
                <a:ea typeface="黑体"/>
              </a:rPr>
              <a:t>)</a:t>
            </a:r>
            <a:r>
              <a:rPr lang="zh-CN" altLang="zh-CN" dirty="0">
                <a:latin typeface="黑体"/>
                <a:ea typeface="黑体"/>
              </a:rPr>
              <a:t>文献型信息源</a:t>
            </a:r>
            <a:r>
              <a:rPr lang="zh-CN" altLang="zh-CN" dirty="0" smtClean="0">
                <a:latin typeface="黑体"/>
                <a:ea typeface="黑体"/>
              </a:rPr>
              <a:t>。</a:t>
            </a:r>
            <a:endParaRPr lang="en-US" altLang="zh-CN" dirty="0" smtClean="0">
              <a:latin typeface="黑体"/>
              <a:ea typeface="黑体"/>
            </a:endParaRPr>
          </a:p>
          <a:p>
            <a:r>
              <a:rPr lang="en-US" altLang="zh-CN" dirty="0">
                <a:latin typeface="黑体"/>
                <a:ea typeface="黑体"/>
              </a:rPr>
              <a:t>3)</a:t>
            </a:r>
            <a:r>
              <a:rPr lang="zh-CN" altLang="zh-CN" dirty="0">
                <a:latin typeface="黑体"/>
                <a:ea typeface="黑体"/>
              </a:rPr>
              <a:t>电子型信息源</a:t>
            </a:r>
            <a:r>
              <a:rPr lang="zh-CN" altLang="zh-CN" dirty="0" smtClean="0">
                <a:latin typeface="黑体"/>
                <a:ea typeface="黑体"/>
              </a:rPr>
              <a:t>。</a:t>
            </a:r>
            <a:r>
              <a:rPr lang="en-US" altLang="zh-CN" dirty="0">
                <a:latin typeface="黑体"/>
                <a:ea typeface="黑体"/>
              </a:rPr>
              <a:t> </a:t>
            </a:r>
            <a:r>
              <a:rPr lang="en-US" altLang="zh-CN" dirty="0" smtClean="0">
                <a:latin typeface="黑体"/>
                <a:ea typeface="黑体"/>
              </a:rPr>
              <a:t>   4</a:t>
            </a:r>
            <a:r>
              <a:rPr lang="en-US" altLang="zh-CN" dirty="0">
                <a:latin typeface="黑体"/>
                <a:ea typeface="黑体"/>
              </a:rPr>
              <a:t>)</a:t>
            </a:r>
            <a:r>
              <a:rPr lang="zh-CN" altLang="zh-CN" dirty="0">
                <a:latin typeface="黑体"/>
                <a:ea typeface="黑体"/>
              </a:rPr>
              <a:t>网络信息源。 </a:t>
            </a:r>
            <a:r>
              <a:rPr lang="zh-CN" altLang="zh-CN" dirty="0" smtClean="0">
                <a:latin typeface="黑体"/>
                <a:ea typeface="黑体"/>
              </a:rPr>
              <a:t>   </a:t>
            </a:r>
            <a:endParaRPr lang="en-US" altLang="zh-CN" dirty="0" smtClean="0">
              <a:latin typeface="黑体"/>
              <a:ea typeface="黑体"/>
            </a:endParaRPr>
          </a:p>
          <a:p>
            <a:r>
              <a:rPr lang="en-US" altLang="zh-CN" dirty="0">
                <a:latin typeface="黑体"/>
                <a:ea typeface="黑体"/>
              </a:rPr>
              <a:t> 3</a:t>
            </a:r>
            <a:r>
              <a:rPr lang="zh-CN" altLang="zh-CN" dirty="0">
                <a:latin typeface="黑体"/>
                <a:ea typeface="黑体"/>
              </a:rPr>
              <a:t>．收集信息的</a:t>
            </a:r>
            <a:r>
              <a:rPr lang="zh-CN" altLang="zh-CN" dirty="0" smtClean="0">
                <a:latin typeface="黑体"/>
                <a:ea typeface="黑体"/>
              </a:rPr>
              <a:t>方法</a:t>
            </a:r>
            <a:endParaRPr lang="en-US" altLang="zh-CN" dirty="0" smtClean="0">
              <a:latin typeface="黑体"/>
              <a:ea typeface="黑体"/>
            </a:endParaRPr>
          </a:p>
          <a:p>
            <a:r>
              <a:rPr lang="zh-CN" altLang="en-US" dirty="0" smtClean="0">
                <a:latin typeface="黑体"/>
                <a:ea typeface="黑体"/>
              </a:rPr>
              <a:t> </a:t>
            </a:r>
            <a:r>
              <a:rPr lang="en-US" altLang="zh-CN" dirty="0" smtClean="0">
                <a:latin typeface="黑体"/>
                <a:ea typeface="黑体"/>
              </a:rPr>
              <a:t>1</a:t>
            </a:r>
            <a:r>
              <a:rPr lang="en-US" altLang="zh-CN" dirty="0">
                <a:latin typeface="黑体"/>
                <a:ea typeface="黑体"/>
              </a:rPr>
              <a:t>)</a:t>
            </a:r>
            <a:r>
              <a:rPr lang="zh-CN" altLang="zh-CN" dirty="0">
                <a:latin typeface="黑体"/>
                <a:ea typeface="黑体"/>
              </a:rPr>
              <a:t>间接法收集市场信</a:t>
            </a:r>
            <a:r>
              <a:rPr lang="zh-CN" altLang="zh-CN" dirty="0" smtClean="0">
                <a:latin typeface="黑体"/>
                <a:ea typeface="黑体"/>
              </a:rPr>
              <a:t>息</a:t>
            </a:r>
            <a:r>
              <a:rPr lang="en-US" altLang="zh-CN" dirty="0">
                <a:latin typeface="黑体"/>
                <a:ea typeface="黑体"/>
              </a:rPr>
              <a:t> </a:t>
            </a:r>
            <a:r>
              <a:rPr lang="en-US" altLang="zh-CN" dirty="0" smtClean="0">
                <a:latin typeface="黑体"/>
                <a:ea typeface="黑体"/>
              </a:rPr>
              <a:t>  </a:t>
            </a:r>
            <a:r>
              <a:rPr lang="en-US" altLang="zh-CN" dirty="0">
                <a:latin typeface="黑体"/>
                <a:ea typeface="黑体"/>
              </a:rPr>
              <a:t>2)</a:t>
            </a:r>
            <a:r>
              <a:rPr lang="zh-CN" altLang="zh-CN" dirty="0">
                <a:latin typeface="黑体"/>
                <a:ea typeface="黑体"/>
              </a:rPr>
              <a:t>直接法收集市场信息</a:t>
            </a:r>
          </a:p>
          <a:p>
            <a:r>
              <a:rPr lang="zh-CN" altLang="zh-CN" dirty="0" smtClean="0"/>
              <a:t>  </a:t>
            </a:r>
            <a:endParaRPr lang="zh-CN" altLang="zh-CN" dirty="0"/>
          </a:p>
        </p:txBody>
      </p:sp>
      <p:sp>
        <p:nvSpPr>
          <p:cNvPr id="29" name="TextBox 38"/>
          <p:cNvSpPr txBox="1"/>
          <p:nvPr/>
        </p:nvSpPr>
        <p:spPr>
          <a:xfrm>
            <a:off x="920800" y="131986"/>
            <a:ext cx="6697216" cy="558100"/>
          </a:xfrm>
          <a:prstGeom prst="rect">
            <a:avLst/>
          </a:prstGeom>
          <a:noFill/>
        </p:spPr>
        <p:txBody>
          <a:bodyPr wrap="none" lIns="65023" tIns="32511" rIns="65023" bIns="32511" rtlCol="0">
            <a:spAutoFit/>
          </a:bodyPr>
          <a:lstStyle/>
          <a:p>
            <a:r>
              <a:rPr lang="zh-CN" altLang="zh-CN" sz="3200" b="1" dirty="0">
                <a:solidFill>
                  <a:schemeClr val="accent1"/>
                </a:solidFill>
                <a:latin typeface="黑体"/>
                <a:ea typeface="黑体"/>
              </a:rPr>
              <a:t>创业机会识别的一般过程和行为技巧</a:t>
            </a:r>
            <a:r>
              <a:rPr lang="zh-CN" altLang="zh-CN" sz="3200" dirty="0">
                <a:solidFill>
                  <a:schemeClr val="accent1"/>
                </a:solidFill>
                <a:latin typeface="黑体"/>
                <a:ea typeface="黑体"/>
              </a:rPr>
              <a:t> </a:t>
            </a:r>
            <a:endParaRPr lang="zh-CN" altLang="en-US" sz="3200" b="1" dirty="0">
              <a:solidFill>
                <a:schemeClr val="accent1"/>
              </a:solidFill>
              <a:latin typeface="黑体"/>
              <a:ea typeface="黑体"/>
            </a:endParaRPr>
          </a:p>
        </p:txBody>
      </p:sp>
    </p:spTree>
    <p:extLst>
      <p:ext uri="{BB962C8B-B14F-4D97-AF65-F5344CB8AC3E}">
        <p14:creationId xmlns:p14="http://schemas.microsoft.com/office/powerpoint/2010/main" val="91099152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12" presetClass="entr" presetSubtype="4" fill="hold" grpId="0" nodeType="afterEffect">
                                  <p:stCondLst>
                                    <p:cond delay="0"/>
                                  </p:stCondLst>
                                  <p:iterate type="lt">
                                    <p:tmPct val="10000"/>
                                  </p:iterate>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p:tgtEl>
                                          <p:spTgt spid="29"/>
                                        </p:tgtEl>
                                        <p:attrNameLst>
                                          <p:attrName>ppt_y</p:attrName>
                                        </p:attrNameLst>
                                      </p:cBhvr>
                                      <p:tavLst>
                                        <p:tav tm="0">
                                          <p:val>
                                            <p:strVal val="#ppt_y+#ppt_h*1.125000"/>
                                          </p:val>
                                        </p:tav>
                                        <p:tav tm="100000">
                                          <p:val>
                                            <p:strVal val="#ppt_y"/>
                                          </p:val>
                                        </p:tav>
                                      </p:tavLst>
                                    </p:anim>
                                    <p:animEffect transition="in" filter="wipe(up)">
                                      <p:cBhvr>
                                        <p:cTn id="1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1064568" y="987574"/>
            <a:ext cx="6603776" cy="3089002"/>
            <a:chOff x="1827008" y="2120901"/>
            <a:chExt cx="2298700" cy="3467707"/>
          </a:xfrm>
        </p:grpSpPr>
        <p:sp>
          <p:nvSpPr>
            <p:cNvPr id="10" name="矩形 9"/>
            <p:cNvSpPr/>
            <p:nvPr/>
          </p:nvSpPr>
          <p:spPr>
            <a:xfrm>
              <a:off x="1827008" y="2120901"/>
              <a:ext cx="2298700" cy="444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ysClr val="windowText" lastClr="000000"/>
                </a:solidFill>
              </a:endParaRPr>
            </a:p>
          </p:txBody>
        </p:sp>
        <p:sp>
          <p:nvSpPr>
            <p:cNvPr id="11" name="矩形 10"/>
            <p:cNvSpPr/>
            <p:nvPr/>
          </p:nvSpPr>
          <p:spPr>
            <a:xfrm>
              <a:off x="1827008" y="2565400"/>
              <a:ext cx="2298700" cy="3023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ysClr val="windowText" lastClr="000000"/>
                </a:solidFill>
              </a:endParaRPr>
            </a:p>
          </p:txBody>
        </p:sp>
      </p:grpSp>
      <p:sp>
        <p:nvSpPr>
          <p:cNvPr id="23" name="文本框 31"/>
          <p:cNvSpPr txBox="1"/>
          <p:nvPr/>
        </p:nvSpPr>
        <p:spPr>
          <a:xfrm>
            <a:off x="683568" y="987574"/>
            <a:ext cx="2664296" cy="376988"/>
          </a:xfrm>
          <a:prstGeom prst="rect">
            <a:avLst/>
          </a:prstGeom>
          <a:noFill/>
        </p:spPr>
        <p:txBody>
          <a:bodyPr wrap="square" lIns="68541" tIns="34271" rIns="68541" bIns="34271" rtlCol="0">
            <a:spAutoFit/>
          </a:bodyPr>
          <a:lstStyle/>
          <a:p>
            <a:pPr algn="ctr"/>
            <a:r>
              <a:rPr lang="zh-CN" altLang="en-US" sz="2000" dirty="0" smtClean="0">
                <a:latin typeface="微软雅黑" panose="020B0503020204020204" pitchFamily="34" charset="-122"/>
                <a:ea typeface="微软雅黑" panose="020B0503020204020204" pitchFamily="34" charset="-122"/>
              </a:rPr>
              <a:t>创业机会评估</a:t>
            </a:r>
            <a:endParaRPr lang="zh-CN" altLang="en-US" sz="2000" dirty="0">
              <a:latin typeface="微软雅黑" panose="020B0503020204020204" pitchFamily="34" charset="-122"/>
              <a:ea typeface="微软雅黑" panose="020B0503020204020204" pitchFamily="34" charset="-122"/>
            </a:endParaRPr>
          </a:p>
        </p:txBody>
      </p:sp>
      <p:sp>
        <p:nvSpPr>
          <p:cNvPr id="25" name="文本框 33"/>
          <p:cNvSpPr txBox="1"/>
          <p:nvPr/>
        </p:nvSpPr>
        <p:spPr>
          <a:xfrm>
            <a:off x="1162099" y="1491630"/>
            <a:ext cx="6290221" cy="2562202"/>
          </a:xfrm>
          <a:prstGeom prst="rect">
            <a:avLst/>
          </a:prstGeom>
          <a:noFill/>
        </p:spPr>
        <p:txBody>
          <a:bodyPr wrap="square" lIns="68541" tIns="34271" rIns="68541" bIns="34271" rtlCol="0">
            <a:spAutoFit/>
          </a:bodyPr>
          <a:lstStyle/>
          <a:p>
            <a:r>
              <a:rPr lang="en-US" altLang="zh-CN" dirty="0">
                <a:solidFill>
                  <a:srgbClr val="000000"/>
                </a:solidFill>
                <a:latin typeface="黑体"/>
                <a:ea typeface="黑体"/>
              </a:rPr>
              <a:t>1</a:t>
            </a:r>
            <a:r>
              <a:rPr lang="zh-CN" altLang="zh-CN" dirty="0">
                <a:solidFill>
                  <a:srgbClr val="000000"/>
                </a:solidFill>
                <a:latin typeface="黑体"/>
                <a:ea typeface="黑体"/>
              </a:rPr>
              <a:t>．有价值创业机会的特征</a:t>
            </a:r>
          </a:p>
          <a:p>
            <a:r>
              <a:rPr lang="zh-CN" altLang="zh-CN" dirty="0" smtClean="0">
                <a:solidFill>
                  <a:srgbClr val="000000"/>
                </a:solidFill>
                <a:latin typeface="黑体"/>
                <a:ea typeface="黑体"/>
              </a:rPr>
              <a:t>①</a:t>
            </a:r>
            <a:r>
              <a:rPr lang="zh-CN" altLang="zh-CN" dirty="0">
                <a:solidFill>
                  <a:srgbClr val="000000"/>
                </a:solidFill>
                <a:latin typeface="黑体"/>
                <a:ea typeface="黑体"/>
              </a:rPr>
              <a:t>有吸引力；</a:t>
            </a:r>
          </a:p>
          <a:p>
            <a:r>
              <a:rPr lang="zh-CN" altLang="zh-CN" dirty="0" smtClean="0">
                <a:solidFill>
                  <a:srgbClr val="000000"/>
                </a:solidFill>
                <a:latin typeface="黑体"/>
                <a:ea typeface="黑体"/>
              </a:rPr>
              <a:t>②</a:t>
            </a:r>
            <a:r>
              <a:rPr lang="zh-CN" altLang="zh-CN" dirty="0">
                <a:solidFill>
                  <a:srgbClr val="000000"/>
                </a:solidFill>
                <a:latin typeface="黑体"/>
                <a:ea typeface="黑体"/>
              </a:rPr>
              <a:t>持久性；</a:t>
            </a:r>
          </a:p>
          <a:p>
            <a:r>
              <a:rPr lang="zh-CN" altLang="zh-CN" dirty="0" smtClean="0">
                <a:solidFill>
                  <a:srgbClr val="000000"/>
                </a:solidFill>
                <a:latin typeface="黑体"/>
                <a:ea typeface="黑体"/>
              </a:rPr>
              <a:t>③</a:t>
            </a:r>
            <a:r>
              <a:rPr lang="zh-CN" altLang="zh-CN" dirty="0">
                <a:solidFill>
                  <a:srgbClr val="000000"/>
                </a:solidFill>
                <a:latin typeface="黑体"/>
                <a:ea typeface="黑体"/>
              </a:rPr>
              <a:t>及时性；</a:t>
            </a:r>
          </a:p>
          <a:p>
            <a:r>
              <a:rPr lang="zh-CN" altLang="zh-CN" dirty="0" smtClean="0">
                <a:solidFill>
                  <a:srgbClr val="000000"/>
                </a:solidFill>
                <a:latin typeface="黑体"/>
                <a:ea typeface="黑体"/>
              </a:rPr>
              <a:t>④</a:t>
            </a:r>
            <a:r>
              <a:rPr lang="zh-CN" altLang="zh-CN" dirty="0">
                <a:solidFill>
                  <a:srgbClr val="000000"/>
                </a:solidFill>
                <a:latin typeface="黑体"/>
                <a:ea typeface="黑体"/>
              </a:rPr>
              <a:t>依附于为买者或终端用户创造或增加价值的产品、服务或业务。</a:t>
            </a:r>
          </a:p>
          <a:p>
            <a:r>
              <a:rPr lang="en-US" altLang="zh-CN" dirty="0" smtClean="0">
                <a:solidFill>
                  <a:srgbClr val="000000"/>
                </a:solidFill>
                <a:latin typeface="黑体"/>
                <a:ea typeface="黑体"/>
              </a:rPr>
              <a:t>2</a:t>
            </a:r>
            <a:r>
              <a:rPr lang="zh-CN" altLang="zh-CN" dirty="0">
                <a:solidFill>
                  <a:srgbClr val="000000"/>
                </a:solidFill>
                <a:latin typeface="黑体"/>
                <a:ea typeface="黑体"/>
              </a:rPr>
              <a:t>．创业机会评价框架</a:t>
            </a:r>
          </a:p>
          <a:p>
            <a:r>
              <a:rPr lang="en-US" altLang="zh-CN" dirty="0">
                <a:solidFill>
                  <a:srgbClr val="000000"/>
                </a:solidFill>
                <a:latin typeface="黑体"/>
                <a:ea typeface="黑体"/>
              </a:rPr>
              <a:t>    </a:t>
            </a:r>
            <a:r>
              <a:rPr lang="zh-CN" altLang="zh-CN" dirty="0">
                <a:solidFill>
                  <a:srgbClr val="000000"/>
                </a:solidFill>
                <a:latin typeface="黑体"/>
                <a:ea typeface="黑体"/>
              </a:rPr>
              <a:t>对创业者来说，关键在于如何能够从众多机会中寻找出有价值</a:t>
            </a:r>
            <a:r>
              <a:rPr lang="zh-CN" altLang="zh-CN" dirty="0" smtClean="0">
                <a:solidFill>
                  <a:srgbClr val="000000"/>
                </a:solidFill>
                <a:latin typeface="黑体"/>
                <a:ea typeface="黑体"/>
              </a:rPr>
              <a:t>的创业机会</a:t>
            </a:r>
            <a:r>
              <a:rPr lang="zh-CN" altLang="zh-CN" dirty="0">
                <a:solidFill>
                  <a:srgbClr val="000000"/>
                </a:solidFill>
                <a:latin typeface="黑体"/>
                <a:ea typeface="黑体"/>
              </a:rPr>
              <a:t>，并采取快速行动来把握机会。</a:t>
            </a:r>
          </a:p>
        </p:txBody>
      </p:sp>
      <p:sp>
        <p:nvSpPr>
          <p:cNvPr id="29" name="TextBox 38"/>
          <p:cNvSpPr txBox="1"/>
          <p:nvPr/>
        </p:nvSpPr>
        <p:spPr>
          <a:xfrm>
            <a:off x="920800" y="131986"/>
            <a:ext cx="6697216" cy="558100"/>
          </a:xfrm>
          <a:prstGeom prst="rect">
            <a:avLst/>
          </a:prstGeom>
          <a:noFill/>
        </p:spPr>
        <p:txBody>
          <a:bodyPr wrap="none" lIns="65023" tIns="32511" rIns="65023" bIns="32511" rtlCol="0">
            <a:spAutoFit/>
          </a:bodyPr>
          <a:lstStyle/>
          <a:p>
            <a:r>
              <a:rPr lang="zh-CN" altLang="zh-CN" sz="3200" b="1" dirty="0">
                <a:solidFill>
                  <a:schemeClr val="accent1"/>
                </a:solidFill>
                <a:latin typeface="黑体"/>
                <a:ea typeface="黑体"/>
              </a:rPr>
              <a:t>创业机会识别的一般过程和行为技巧</a:t>
            </a:r>
            <a:r>
              <a:rPr lang="zh-CN" altLang="zh-CN" sz="3200" dirty="0">
                <a:solidFill>
                  <a:schemeClr val="accent1"/>
                </a:solidFill>
                <a:latin typeface="黑体"/>
                <a:ea typeface="黑体"/>
              </a:rPr>
              <a:t> </a:t>
            </a:r>
            <a:endParaRPr lang="zh-CN" altLang="en-US" sz="3200" b="1" dirty="0">
              <a:solidFill>
                <a:schemeClr val="accent1"/>
              </a:solidFill>
              <a:latin typeface="黑体"/>
              <a:ea typeface="黑体"/>
            </a:endParaRPr>
          </a:p>
        </p:txBody>
      </p:sp>
    </p:spTree>
    <p:extLst>
      <p:ext uri="{BB962C8B-B14F-4D97-AF65-F5344CB8AC3E}">
        <p14:creationId xmlns:p14="http://schemas.microsoft.com/office/powerpoint/2010/main" val="411263386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ppt_y</p:attrName>
                                        </p:attrNameLst>
                                      </p:cBhvr>
                                      <p:tavLst>
                                        <p:tav tm="0">
                                          <p:val>
                                            <p:strVal val="#ppt_y+#ppt_h*1.125000"/>
                                          </p:val>
                                        </p:tav>
                                        <p:tav tm="100000">
                                          <p:val>
                                            <p:strVal val="#ppt_y"/>
                                          </p:val>
                                        </p:tav>
                                      </p:tavLst>
                                    </p:anim>
                                    <p:animEffect transition="in" filter="wipe(up)">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p:nvPr/>
        </p:nvGrpSpPr>
        <p:grpSpPr>
          <a:xfrm>
            <a:off x="1043608" y="987574"/>
            <a:ext cx="6624736" cy="3384376"/>
            <a:chOff x="1827008" y="2120901"/>
            <a:chExt cx="2298700" cy="3814304"/>
          </a:xfrm>
        </p:grpSpPr>
        <p:sp>
          <p:nvSpPr>
            <p:cNvPr id="13" name="矩形 12"/>
            <p:cNvSpPr/>
            <p:nvPr/>
          </p:nvSpPr>
          <p:spPr>
            <a:xfrm>
              <a:off x="1827008" y="2120901"/>
              <a:ext cx="2298700" cy="444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4" name="矩形 13"/>
            <p:cNvSpPr/>
            <p:nvPr/>
          </p:nvSpPr>
          <p:spPr>
            <a:xfrm>
              <a:off x="1827008" y="2565400"/>
              <a:ext cx="2298700" cy="336980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22" name="文本框 30"/>
          <p:cNvSpPr txBox="1"/>
          <p:nvPr/>
        </p:nvSpPr>
        <p:spPr>
          <a:xfrm>
            <a:off x="1115616" y="987574"/>
            <a:ext cx="3206452" cy="376988"/>
          </a:xfrm>
          <a:prstGeom prst="rect">
            <a:avLst/>
          </a:prstGeom>
          <a:noFill/>
        </p:spPr>
        <p:txBody>
          <a:bodyPr wrap="square" lIns="68541" tIns="34271" rIns="68541" bIns="34271"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评价创业机会价值的方法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35"/>
          <p:cNvSpPr txBox="1"/>
          <p:nvPr/>
        </p:nvSpPr>
        <p:spPr>
          <a:xfrm>
            <a:off x="1115616" y="1419622"/>
            <a:ext cx="6336704" cy="2839201"/>
          </a:xfrm>
          <a:prstGeom prst="rect">
            <a:avLst/>
          </a:prstGeom>
          <a:noFill/>
        </p:spPr>
        <p:txBody>
          <a:bodyPr wrap="square" lIns="68541" tIns="34271" rIns="68541" bIns="34271" rtlCol="0">
            <a:spAutoFit/>
          </a:bodyPr>
          <a:lstStyle/>
          <a:p>
            <a:r>
              <a:rPr lang="en-US" altLang="zh-CN" dirty="0">
                <a:solidFill>
                  <a:srgbClr val="000000"/>
                </a:solidFill>
                <a:latin typeface="黑体"/>
                <a:ea typeface="黑体"/>
              </a:rPr>
              <a:t>(1)</a:t>
            </a:r>
            <a:r>
              <a:rPr lang="zh-CN" altLang="zh-CN" dirty="0">
                <a:solidFill>
                  <a:srgbClr val="000000"/>
                </a:solidFill>
                <a:latin typeface="黑体"/>
                <a:ea typeface="黑体"/>
              </a:rPr>
              <a:t>标准打分矩阵。通过选择对创业机会成功有重要影响的因素，并由专家小组对每一个因素进行极好、好、一般三个等级的打分，最后求出每个因素在各个创业机会下的加权平均分，从而可以对不同的创业机会进行比较。</a:t>
            </a:r>
          </a:p>
          <a:p>
            <a:r>
              <a:rPr lang="en-US" altLang="zh-CN" dirty="0" smtClean="0">
                <a:solidFill>
                  <a:srgbClr val="000000"/>
                </a:solidFill>
                <a:latin typeface="黑体"/>
                <a:ea typeface="黑体"/>
              </a:rPr>
              <a:t>(</a:t>
            </a:r>
            <a:r>
              <a:rPr lang="en-US" altLang="zh-CN" dirty="0">
                <a:solidFill>
                  <a:srgbClr val="000000"/>
                </a:solidFill>
                <a:latin typeface="黑体"/>
                <a:ea typeface="黑体"/>
              </a:rPr>
              <a:t>2)Westinghouse</a:t>
            </a:r>
            <a:r>
              <a:rPr lang="zh-CN" altLang="zh-CN" dirty="0">
                <a:solidFill>
                  <a:srgbClr val="000000"/>
                </a:solidFill>
                <a:latin typeface="黑体"/>
                <a:ea typeface="黑体"/>
              </a:rPr>
              <a:t>法。实际上是计算和比较各个机会的优先级，公式如下：</a:t>
            </a:r>
          </a:p>
          <a:p>
            <a:r>
              <a:rPr lang="en-US" altLang="zh-CN" dirty="0" smtClean="0">
                <a:solidFill>
                  <a:srgbClr val="000000"/>
                </a:solidFill>
                <a:latin typeface="黑体"/>
                <a:ea typeface="黑体"/>
              </a:rPr>
              <a:t>[</a:t>
            </a:r>
            <a:r>
              <a:rPr lang="zh-CN" altLang="zh-CN" dirty="0">
                <a:solidFill>
                  <a:srgbClr val="000000"/>
                </a:solidFill>
                <a:latin typeface="黑体"/>
                <a:ea typeface="黑体"/>
              </a:rPr>
              <a:t>技术成功概率×商业成功概率×</a:t>
            </a:r>
            <a:r>
              <a:rPr lang="en-US" altLang="zh-CN" dirty="0">
                <a:solidFill>
                  <a:srgbClr val="000000"/>
                </a:solidFill>
                <a:latin typeface="黑体"/>
                <a:ea typeface="黑体"/>
              </a:rPr>
              <a:t>(</a:t>
            </a:r>
            <a:r>
              <a:rPr lang="zh-CN" altLang="zh-CN" dirty="0">
                <a:solidFill>
                  <a:srgbClr val="000000"/>
                </a:solidFill>
                <a:latin typeface="黑体"/>
                <a:ea typeface="黑体"/>
              </a:rPr>
              <a:t>价格</a:t>
            </a:r>
            <a:r>
              <a:rPr lang="en-US" altLang="zh-CN" dirty="0">
                <a:solidFill>
                  <a:srgbClr val="000000"/>
                </a:solidFill>
                <a:latin typeface="黑体"/>
                <a:ea typeface="黑体"/>
              </a:rPr>
              <a:t>-</a:t>
            </a:r>
            <a:r>
              <a:rPr lang="zh-CN" altLang="zh-CN" dirty="0">
                <a:solidFill>
                  <a:srgbClr val="000000"/>
                </a:solidFill>
                <a:latin typeface="黑体"/>
                <a:ea typeface="黑体"/>
              </a:rPr>
              <a:t>成本</a:t>
            </a:r>
            <a:r>
              <a:rPr lang="en-US" altLang="zh-CN" dirty="0">
                <a:solidFill>
                  <a:srgbClr val="000000"/>
                </a:solidFill>
                <a:latin typeface="黑体"/>
                <a:ea typeface="黑体"/>
              </a:rPr>
              <a:t>)</a:t>
            </a:r>
            <a:r>
              <a:rPr lang="zh-CN" altLang="zh-CN" dirty="0">
                <a:solidFill>
                  <a:srgbClr val="000000"/>
                </a:solidFill>
                <a:latin typeface="黑体"/>
                <a:ea typeface="黑体"/>
              </a:rPr>
              <a:t>×投资生命周期</a:t>
            </a:r>
            <a:r>
              <a:rPr lang="en-US" altLang="zh-CN" dirty="0">
                <a:solidFill>
                  <a:srgbClr val="000000"/>
                </a:solidFill>
                <a:latin typeface="黑体"/>
                <a:ea typeface="黑体"/>
              </a:rPr>
              <a:t>]/</a:t>
            </a:r>
            <a:r>
              <a:rPr lang="zh-CN" altLang="zh-CN" dirty="0">
                <a:solidFill>
                  <a:srgbClr val="000000"/>
                </a:solidFill>
                <a:latin typeface="黑体"/>
                <a:ea typeface="黑体"/>
              </a:rPr>
              <a:t>总成本</a:t>
            </a:r>
            <a:r>
              <a:rPr lang="en-US" altLang="zh-CN" dirty="0">
                <a:solidFill>
                  <a:srgbClr val="000000"/>
                </a:solidFill>
                <a:latin typeface="黑体"/>
                <a:ea typeface="黑体"/>
              </a:rPr>
              <a:t>=</a:t>
            </a:r>
            <a:r>
              <a:rPr lang="zh-CN" altLang="zh-CN" dirty="0">
                <a:solidFill>
                  <a:srgbClr val="000000"/>
                </a:solidFill>
                <a:latin typeface="黑体"/>
                <a:ea typeface="黑体"/>
              </a:rPr>
              <a:t>机会优先级</a:t>
            </a:r>
          </a:p>
          <a:p>
            <a:r>
              <a:rPr lang="en-US" altLang="zh-CN" dirty="0" smtClean="0">
                <a:solidFill>
                  <a:srgbClr val="000000"/>
                </a:solidFill>
                <a:latin typeface="黑体"/>
                <a:ea typeface="黑体"/>
              </a:rPr>
              <a:t>(</a:t>
            </a:r>
            <a:r>
              <a:rPr lang="en-US" altLang="zh-CN" dirty="0">
                <a:solidFill>
                  <a:srgbClr val="000000"/>
                </a:solidFill>
                <a:latin typeface="黑体"/>
                <a:ea typeface="黑体"/>
              </a:rPr>
              <a:t>3)</a:t>
            </a:r>
            <a:r>
              <a:rPr lang="en-US" altLang="zh-CN" dirty="0" err="1">
                <a:solidFill>
                  <a:srgbClr val="000000"/>
                </a:solidFill>
                <a:latin typeface="黑体"/>
                <a:ea typeface="黑体"/>
              </a:rPr>
              <a:t>Hanan</a:t>
            </a:r>
            <a:r>
              <a:rPr lang="en-US" altLang="zh-CN" dirty="0">
                <a:solidFill>
                  <a:srgbClr val="000000"/>
                </a:solidFill>
                <a:latin typeface="黑体"/>
                <a:ea typeface="黑体"/>
              </a:rPr>
              <a:t> </a:t>
            </a:r>
            <a:r>
              <a:rPr lang="en-US" altLang="zh-CN" dirty="0" err="1">
                <a:solidFill>
                  <a:srgbClr val="000000"/>
                </a:solidFill>
                <a:latin typeface="黑体"/>
                <a:ea typeface="黑体"/>
              </a:rPr>
              <a:t>Potentionmeter</a:t>
            </a:r>
            <a:r>
              <a:rPr lang="zh-CN" altLang="zh-CN" dirty="0">
                <a:solidFill>
                  <a:srgbClr val="000000"/>
                </a:solidFill>
                <a:latin typeface="黑体"/>
                <a:ea typeface="黑体"/>
              </a:rPr>
              <a:t>法。</a:t>
            </a:r>
          </a:p>
          <a:p>
            <a:r>
              <a:rPr lang="en-US" altLang="zh-CN" dirty="0" smtClean="0">
                <a:solidFill>
                  <a:srgbClr val="000000"/>
                </a:solidFill>
                <a:latin typeface="黑体"/>
                <a:ea typeface="黑体"/>
              </a:rPr>
              <a:t>(</a:t>
            </a:r>
            <a:r>
              <a:rPr lang="en-US" altLang="zh-CN" dirty="0">
                <a:solidFill>
                  <a:srgbClr val="000000"/>
                </a:solidFill>
                <a:latin typeface="黑体"/>
                <a:ea typeface="黑体"/>
              </a:rPr>
              <a:t>4)</a:t>
            </a:r>
            <a:r>
              <a:rPr lang="en-US" altLang="zh-CN" dirty="0" err="1">
                <a:solidFill>
                  <a:srgbClr val="000000"/>
                </a:solidFill>
                <a:latin typeface="黑体"/>
                <a:ea typeface="黑体"/>
              </a:rPr>
              <a:t>Baty</a:t>
            </a:r>
            <a:r>
              <a:rPr lang="zh-CN" altLang="zh-CN" dirty="0">
                <a:solidFill>
                  <a:srgbClr val="000000"/>
                </a:solidFill>
                <a:latin typeface="黑体"/>
                <a:ea typeface="黑体"/>
              </a:rPr>
              <a:t>的选择因素法。</a:t>
            </a:r>
          </a:p>
        </p:txBody>
      </p:sp>
      <p:sp>
        <p:nvSpPr>
          <p:cNvPr id="29" name="TextBox 38"/>
          <p:cNvSpPr txBox="1"/>
          <p:nvPr/>
        </p:nvSpPr>
        <p:spPr>
          <a:xfrm>
            <a:off x="920800" y="131986"/>
            <a:ext cx="6697216" cy="558100"/>
          </a:xfrm>
          <a:prstGeom prst="rect">
            <a:avLst/>
          </a:prstGeom>
          <a:noFill/>
        </p:spPr>
        <p:txBody>
          <a:bodyPr wrap="none" lIns="65023" tIns="32511" rIns="65023" bIns="32511" rtlCol="0">
            <a:spAutoFit/>
          </a:bodyPr>
          <a:lstStyle/>
          <a:p>
            <a:r>
              <a:rPr lang="zh-CN" altLang="zh-CN" sz="3200" b="1" dirty="0">
                <a:solidFill>
                  <a:schemeClr val="accent1"/>
                </a:solidFill>
                <a:latin typeface="黑体"/>
                <a:ea typeface="黑体"/>
              </a:rPr>
              <a:t>创业机会识别的一般过程和行为技巧</a:t>
            </a:r>
            <a:r>
              <a:rPr lang="zh-CN" altLang="zh-CN" sz="3200" dirty="0">
                <a:solidFill>
                  <a:schemeClr val="accent1"/>
                </a:solidFill>
                <a:latin typeface="黑体"/>
                <a:ea typeface="黑体"/>
              </a:rPr>
              <a:t> </a:t>
            </a:r>
            <a:endParaRPr lang="zh-CN" altLang="en-US" sz="3200" b="1" dirty="0">
              <a:solidFill>
                <a:schemeClr val="accent1"/>
              </a:solidFill>
              <a:latin typeface="黑体"/>
              <a:ea typeface="黑体"/>
            </a:endParaRPr>
          </a:p>
        </p:txBody>
      </p:sp>
    </p:spTree>
    <p:extLst>
      <p:ext uri="{BB962C8B-B14F-4D97-AF65-F5344CB8AC3E}">
        <p14:creationId xmlns:p14="http://schemas.microsoft.com/office/powerpoint/2010/main" val="70386374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ppt_y</p:attrName>
                                        </p:attrNameLst>
                                      </p:cBhvr>
                                      <p:tavLst>
                                        <p:tav tm="0">
                                          <p:val>
                                            <p:strVal val="#ppt_y+#ppt_h*1.125000"/>
                                          </p:val>
                                        </p:tav>
                                        <p:tav tm="100000">
                                          <p:val>
                                            <p:strVal val="#ppt_y"/>
                                          </p:val>
                                        </p:tav>
                                      </p:tavLst>
                                    </p:anim>
                                    <p:animEffect transition="in" filter="wipe(up)">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4"/>
          <p:cNvGrpSpPr/>
          <p:nvPr/>
        </p:nvGrpSpPr>
        <p:grpSpPr>
          <a:xfrm>
            <a:off x="1043360" y="1095586"/>
            <a:ext cx="6552976" cy="2600114"/>
            <a:chOff x="1827008" y="2120901"/>
            <a:chExt cx="2298700" cy="3210625"/>
          </a:xfrm>
        </p:grpSpPr>
        <p:sp>
          <p:nvSpPr>
            <p:cNvPr id="16" name="矩形 15"/>
            <p:cNvSpPr/>
            <p:nvPr/>
          </p:nvSpPr>
          <p:spPr>
            <a:xfrm>
              <a:off x="1827008" y="2120901"/>
              <a:ext cx="2298700" cy="444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7" name="矩形 16"/>
            <p:cNvSpPr/>
            <p:nvPr/>
          </p:nvSpPr>
          <p:spPr>
            <a:xfrm>
              <a:off x="1827008" y="2565400"/>
              <a:ext cx="2298700" cy="2766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24" name="文本框 32"/>
          <p:cNvSpPr txBox="1"/>
          <p:nvPr/>
        </p:nvSpPr>
        <p:spPr>
          <a:xfrm>
            <a:off x="1009824" y="1080790"/>
            <a:ext cx="3024336" cy="376988"/>
          </a:xfrm>
          <a:prstGeom prst="rect">
            <a:avLst/>
          </a:prstGeom>
          <a:noFill/>
        </p:spPr>
        <p:txBody>
          <a:bodyPr wrap="square" lIns="68541" tIns="34271" rIns="68541" bIns="34271" rtlCol="0">
            <a:spAutoFit/>
          </a:bodyPr>
          <a:lstStyle/>
          <a:p>
            <a:pPr algn="ctr"/>
            <a:r>
              <a:rPr lang="zh-CN" altLang="en-US" sz="2000" dirty="0" smtClean="0">
                <a:solidFill>
                  <a:srgbClr val="000000"/>
                </a:solidFill>
                <a:latin typeface="微软雅黑" panose="020B0503020204020204" pitchFamily="34" charset="-122"/>
                <a:ea typeface="微软雅黑" panose="020B0503020204020204" pitchFamily="34" charset="-122"/>
              </a:rPr>
              <a:t>对创业机会的自我评价</a:t>
            </a:r>
            <a:endParaRPr lang="zh-CN" altLang="en-US" sz="2000" dirty="0">
              <a:solidFill>
                <a:srgbClr val="000000"/>
              </a:solidFill>
              <a:latin typeface="微软雅黑" panose="020B0503020204020204" pitchFamily="34" charset="-122"/>
              <a:ea typeface="微软雅黑" panose="020B0503020204020204" pitchFamily="34" charset="-122"/>
            </a:endParaRPr>
          </a:p>
        </p:txBody>
      </p:sp>
      <p:sp>
        <p:nvSpPr>
          <p:cNvPr id="28" name="文本框 36"/>
          <p:cNvSpPr txBox="1"/>
          <p:nvPr/>
        </p:nvSpPr>
        <p:spPr>
          <a:xfrm>
            <a:off x="1187376" y="1527634"/>
            <a:ext cx="6120928" cy="2008204"/>
          </a:xfrm>
          <a:prstGeom prst="rect">
            <a:avLst/>
          </a:prstGeom>
          <a:noFill/>
        </p:spPr>
        <p:txBody>
          <a:bodyPr wrap="square" lIns="68541" tIns="34271" rIns="68541" bIns="34271" rtlCol="0">
            <a:spAutoFit/>
          </a:bodyPr>
          <a:lstStyle/>
          <a:p>
            <a:r>
              <a:rPr lang="zh-CN" altLang="zh-CN" dirty="0">
                <a:solidFill>
                  <a:srgbClr val="000000"/>
                </a:solidFill>
                <a:latin typeface="黑体"/>
                <a:ea typeface="黑体"/>
              </a:rPr>
              <a:t>对创业机会的自我评价，可以从三个方面进行。</a:t>
            </a:r>
          </a:p>
          <a:p>
            <a:r>
              <a:rPr lang="en-US" altLang="zh-CN" dirty="0">
                <a:solidFill>
                  <a:srgbClr val="000000"/>
                </a:solidFill>
                <a:latin typeface="黑体"/>
                <a:ea typeface="黑体"/>
              </a:rPr>
              <a:t>    (1)</a:t>
            </a:r>
            <a:r>
              <a:rPr lang="zh-CN" altLang="zh-CN" dirty="0">
                <a:solidFill>
                  <a:srgbClr val="000000"/>
                </a:solidFill>
                <a:latin typeface="黑体"/>
                <a:ea typeface="黑体"/>
              </a:rPr>
              <a:t>在个人经验层面，要考虑以前的工作和生活经验是否能够支撑后续开发创业机会所必需的知识和技能。</a:t>
            </a:r>
          </a:p>
          <a:p>
            <a:r>
              <a:rPr lang="en-US" altLang="zh-CN" dirty="0">
                <a:solidFill>
                  <a:srgbClr val="000000"/>
                </a:solidFill>
                <a:latin typeface="黑体"/>
                <a:ea typeface="黑体"/>
              </a:rPr>
              <a:t>    (2)</a:t>
            </a:r>
            <a:r>
              <a:rPr lang="zh-CN" altLang="zh-CN" dirty="0">
                <a:solidFill>
                  <a:srgbClr val="000000"/>
                </a:solidFill>
                <a:latin typeface="黑体"/>
                <a:ea typeface="黑体"/>
              </a:rPr>
              <a:t>在社会网络层面，要考虑自己身边认识、熟悉的人能否支撑后续开发机会所必需的资源和其他因素。</a:t>
            </a:r>
          </a:p>
          <a:p>
            <a:r>
              <a:rPr lang="en-US" altLang="zh-CN" dirty="0">
                <a:solidFill>
                  <a:srgbClr val="000000"/>
                </a:solidFill>
                <a:latin typeface="黑体"/>
                <a:ea typeface="黑体"/>
              </a:rPr>
              <a:t>    (3)</a:t>
            </a:r>
            <a:r>
              <a:rPr lang="zh-CN" altLang="zh-CN" dirty="0">
                <a:solidFill>
                  <a:srgbClr val="000000"/>
                </a:solidFill>
                <a:latin typeface="黑体"/>
                <a:ea typeface="黑体"/>
              </a:rPr>
              <a:t>在经济状况层面，要重点考虑的是能否承受从事创业活动所带来的机会成本。</a:t>
            </a:r>
          </a:p>
        </p:txBody>
      </p:sp>
      <p:sp>
        <p:nvSpPr>
          <p:cNvPr id="29" name="TextBox 38"/>
          <p:cNvSpPr txBox="1"/>
          <p:nvPr/>
        </p:nvSpPr>
        <p:spPr>
          <a:xfrm>
            <a:off x="920800" y="131986"/>
            <a:ext cx="6697216" cy="558100"/>
          </a:xfrm>
          <a:prstGeom prst="rect">
            <a:avLst/>
          </a:prstGeom>
          <a:noFill/>
        </p:spPr>
        <p:txBody>
          <a:bodyPr wrap="none" lIns="65023" tIns="32511" rIns="65023" bIns="32511" rtlCol="0">
            <a:spAutoFit/>
          </a:bodyPr>
          <a:lstStyle/>
          <a:p>
            <a:r>
              <a:rPr lang="zh-CN" altLang="zh-CN" sz="3200" b="1" dirty="0">
                <a:solidFill>
                  <a:schemeClr val="accent1"/>
                </a:solidFill>
                <a:latin typeface="黑体"/>
                <a:ea typeface="黑体"/>
              </a:rPr>
              <a:t>创业机会识别的一般过程和行为技巧</a:t>
            </a:r>
            <a:r>
              <a:rPr lang="zh-CN" altLang="zh-CN" sz="3200" dirty="0">
                <a:solidFill>
                  <a:schemeClr val="accent1"/>
                </a:solidFill>
                <a:latin typeface="黑体"/>
                <a:ea typeface="黑体"/>
              </a:rPr>
              <a:t> </a:t>
            </a:r>
            <a:endParaRPr lang="zh-CN" altLang="en-US" sz="3200" b="1" dirty="0">
              <a:solidFill>
                <a:schemeClr val="accent1"/>
              </a:solidFill>
              <a:latin typeface="黑体"/>
              <a:ea typeface="黑体"/>
            </a:endParaRPr>
          </a:p>
        </p:txBody>
      </p:sp>
    </p:spTree>
    <p:extLst>
      <p:ext uri="{BB962C8B-B14F-4D97-AF65-F5344CB8AC3E}">
        <p14:creationId xmlns:p14="http://schemas.microsoft.com/office/powerpoint/2010/main" val="252676233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ppt_y</p:attrName>
                                        </p:attrNameLst>
                                      </p:cBhvr>
                                      <p:tavLst>
                                        <p:tav tm="0">
                                          <p:val>
                                            <p:strVal val="#ppt_y+#ppt_h*1.125000"/>
                                          </p:val>
                                        </p:tav>
                                        <p:tav tm="100000">
                                          <p:val>
                                            <p:strVal val="#ppt_y"/>
                                          </p:val>
                                        </p:tav>
                                      </p:tavLst>
                                    </p:anim>
                                    <p:animEffect transition="in" filter="wipe(up)">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35"/>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69404" y="201257"/>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69404" y="411510"/>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375370" y="739154"/>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02</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1691680" y="267494"/>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创业风险的定义</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827584" y="915566"/>
            <a:ext cx="7848872" cy="3758976"/>
          </a:xfrm>
          <a:prstGeom prst="rect">
            <a:avLst/>
          </a:prstGeom>
          <a:noFill/>
        </p:spPr>
        <p:txBody>
          <a:bodyPr wrap="square" lIns="65023" tIns="32511" rIns="65023" bIns="32511" rtlCol="0">
            <a:spAutoFit/>
          </a:bodyPr>
          <a:lstStyle/>
          <a:p>
            <a:r>
              <a:rPr lang="en-US" altLang="zh-CN" sz="1600" dirty="0" smtClean="0">
                <a:solidFill>
                  <a:schemeClr val="accent6">
                    <a:lumMod val="75000"/>
                  </a:schemeClr>
                </a:solidFill>
                <a:latin typeface="黑体"/>
                <a:ea typeface="黑体"/>
              </a:rPr>
              <a:t>       </a:t>
            </a:r>
            <a:r>
              <a:rPr lang="en-US" altLang="zh-CN" sz="1600" dirty="0" smtClean="0">
                <a:solidFill>
                  <a:srgbClr val="000000"/>
                </a:solidFill>
                <a:latin typeface="黑体"/>
                <a:ea typeface="黑体"/>
              </a:rPr>
              <a:t>(</a:t>
            </a:r>
            <a:r>
              <a:rPr lang="zh-CN" altLang="zh-CN" sz="1600" dirty="0">
                <a:solidFill>
                  <a:srgbClr val="000000"/>
                </a:solidFill>
                <a:latin typeface="黑体"/>
                <a:ea typeface="黑体"/>
              </a:rPr>
              <a:t>一</a:t>
            </a:r>
            <a:r>
              <a:rPr lang="en-US" altLang="zh-CN" sz="1600" dirty="0">
                <a:solidFill>
                  <a:srgbClr val="000000"/>
                </a:solidFill>
                <a:latin typeface="黑体"/>
                <a:ea typeface="黑体"/>
              </a:rPr>
              <a:t>)</a:t>
            </a:r>
            <a:r>
              <a:rPr lang="zh-CN" altLang="zh-CN" sz="1600" dirty="0">
                <a:solidFill>
                  <a:srgbClr val="000000"/>
                </a:solidFill>
                <a:latin typeface="黑体"/>
                <a:ea typeface="黑体"/>
              </a:rPr>
              <a:t>风险与创业风险</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创业风险是指企业在创业过程中存在的各种风险。由于创业环境的不确定性，</a:t>
            </a:r>
            <a:r>
              <a:rPr lang="zh-CN" altLang="zh-CN" sz="1600" dirty="0" smtClean="0">
                <a:solidFill>
                  <a:srgbClr val="000000"/>
                </a:solidFill>
                <a:latin typeface="黑体"/>
                <a:ea typeface="黑体"/>
              </a:rPr>
              <a:t>创</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a:t>
            </a:r>
            <a:r>
              <a:rPr lang="zh-CN" altLang="zh-CN" sz="1600" dirty="0" smtClean="0">
                <a:solidFill>
                  <a:srgbClr val="000000"/>
                </a:solidFill>
                <a:latin typeface="黑体"/>
                <a:ea typeface="黑体"/>
              </a:rPr>
              <a:t>业机会与创业企业</a:t>
            </a:r>
            <a:r>
              <a:rPr lang="zh-CN" altLang="zh-CN" sz="1600" dirty="0">
                <a:solidFill>
                  <a:srgbClr val="000000"/>
                </a:solidFill>
                <a:latin typeface="黑体"/>
                <a:ea typeface="黑体"/>
              </a:rPr>
              <a:t>的复杂性，创业者、创业团队与创业投资者的能力和实力的</a:t>
            </a:r>
            <a:r>
              <a:rPr lang="zh-CN" altLang="zh-CN" sz="1600" dirty="0" smtClean="0">
                <a:solidFill>
                  <a:srgbClr val="000000"/>
                </a:solidFill>
                <a:latin typeface="黑体"/>
                <a:ea typeface="黑体"/>
              </a:rPr>
              <a:t>有限</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a:t>
            </a:r>
            <a:r>
              <a:rPr lang="zh-CN" altLang="zh-CN" sz="1600" dirty="0" smtClean="0">
                <a:solidFill>
                  <a:srgbClr val="000000"/>
                </a:solidFill>
                <a:latin typeface="黑体"/>
                <a:ea typeface="黑体"/>
              </a:rPr>
              <a:t>性而导致创业活动结果</a:t>
            </a:r>
            <a:r>
              <a:rPr lang="zh-CN" altLang="zh-CN" sz="1600" dirty="0">
                <a:solidFill>
                  <a:srgbClr val="000000"/>
                </a:solidFill>
                <a:latin typeface="黑体"/>
                <a:ea typeface="黑体"/>
              </a:rPr>
              <a:t>的不确定性，就是创业风险</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r>
              <a:rPr lang="en-US" altLang="zh-CN" sz="1600" dirty="0" smtClean="0">
                <a:solidFill>
                  <a:srgbClr val="000000"/>
                </a:solidFill>
                <a:latin typeface="黑体"/>
                <a:ea typeface="黑体"/>
              </a:rPr>
              <a:t> (</a:t>
            </a:r>
            <a:r>
              <a:rPr lang="zh-CN" altLang="zh-CN" sz="1600" dirty="0">
                <a:solidFill>
                  <a:srgbClr val="000000"/>
                </a:solidFill>
                <a:latin typeface="黑体"/>
                <a:ea typeface="黑体"/>
              </a:rPr>
              <a:t>二</a:t>
            </a:r>
            <a:r>
              <a:rPr lang="en-US" altLang="zh-CN" sz="1600" dirty="0">
                <a:solidFill>
                  <a:srgbClr val="000000"/>
                </a:solidFill>
                <a:latin typeface="黑体"/>
                <a:ea typeface="黑体"/>
              </a:rPr>
              <a:t>)</a:t>
            </a:r>
            <a:r>
              <a:rPr lang="zh-CN" altLang="zh-CN" sz="1600" dirty="0">
                <a:solidFill>
                  <a:srgbClr val="000000"/>
                </a:solidFill>
                <a:latin typeface="黑体"/>
                <a:ea typeface="黑体"/>
              </a:rPr>
              <a:t>创业风险的共同特征</a:t>
            </a:r>
          </a:p>
          <a:p>
            <a:r>
              <a:rPr lang="zh-CN" altLang="zh-CN" sz="1600" dirty="0" smtClean="0">
                <a:solidFill>
                  <a:srgbClr val="000000"/>
                </a:solidFill>
                <a:latin typeface="黑体"/>
                <a:ea typeface="黑体"/>
              </a:rPr>
              <a:t>创业风险种类</a:t>
            </a:r>
            <a:r>
              <a:rPr lang="zh-CN" altLang="zh-CN" sz="1600" dirty="0">
                <a:solidFill>
                  <a:srgbClr val="000000"/>
                </a:solidFill>
                <a:latin typeface="黑体"/>
                <a:ea typeface="黑体"/>
              </a:rPr>
              <a:t>繁多，贯穿并交织于整个创业过程，但是这些风险具有一些共同的特征：</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1)</a:t>
            </a:r>
            <a:r>
              <a:rPr lang="zh-CN" altLang="zh-CN" sz="1600" dirty="0">
                <a:solidFill>
                  <a:srgbClr val="000000"/>
                </a:solidFill>
                <a:latin typeface="黑体"/>
                <a:ea typeface="黑体"/>
              </a:rPr>
              <a:t>客观性。创业本身就是一个识别风险和应对风险的过程，风险的出现</a:t>
            </a:r>
            <a:r>
              <a:rPr lang="zh-CN" altLang="zh-CN" sz="1600" dirty="0" smtClean="0">
                <a:solidFill>
                  <a:srgbClr val="000000"/>
                </a:solidFill>
                <a:latin typeface="黑体"/>
                <a:ea typeface="黑体"/>
              </a:rPr>
              <a:t>是不以人的</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a:t>
            </a:r>
            <a:r>
              <a:rPr lang="zh-CN" altLang="zh-CN" sz="1600" dirty="0" smtClean="0">
                <a:solidFill>
                  <a:srgbClr val="000000"/>
                </a:solidFill>
                <a:latin typeface="黑体"/>
                <a:ea typeface="黑体"/>
              </a:rPr>
              <a:t>意志为转</a:t>
            </a:r>
            <a:r>
              <a:rPr lang="zh-CN" altLang="zh-CN" sz="1600" dirty="0">
                <a:solidFill>
                  <a:srgbClr val="000000"/>
                </a:solidFill>
                <a:latin typeface="黑体"/>
                <a:ea typeface="黑体"/>
              </a:rPr>
              <a:t>移的，所以创业风险的存在是客观的。</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不确定性。由于创业所依赖和影响的因素具有不确定性，这些因素是不断变化</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a:t>
            </a:r>
            <a:r>
              <a:rPr lang="zh-CN" altLang="zh-CN" sz="1600" dirty="0" smtClean="0">
                <a:solidFill>
                  <a:srgbClr val="000000"/>
                </a:solidFill>
                <a:latin typeface="黑体"/>
                <a:ea typeface="黑体"/>
              </a:rPr>
              <a:t>不断发展的</a:t>
            </a:r>
            <a:r>
              <a:rPr lang="zh-CN" altLang="zh-CN" sz="1600" dirty="0">
                <a:solidFill>
                  <a:srgbClr val="000000"/>
                </a:solidFill>
                <a:latin typeface="黑体"/>
                <a:ea typeface="黑体"/>
              </a:rPr>
              <a:t>，甚至是难以预料的，因此造成了创业风险的不确定性。</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双重性。创业有着成功或失败的两种可能性，创业风险具有盈利或亏损的双重性。</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可变性。随着影响创业因素的变化，创业风险的大小、性质和程度也会发生变化。</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5)</a:t>
            </a:r>
            <a:r>
              <a:rPr lang="zh-CN" altLang="zh-CN" sz="1600" dirty="0">
                <a:solidFill>
                  <a:srgbClr val="000000"/>
                </a:solidFill>
                <a:latin typeface="黑体"/>
                <a:ea typeface="黑体"/>
              </a:rPr>
              <a:t>可识别性。根据创业风险的特征和性质，创业风险是可以被识别和划分的。</a:t>
            </a: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6)</a:t>
            </a:r>
            <a:r>
              <a:rPr lang="zh-CN" altLang="zh-CN" sz="1600" dirty="0">
                <a:solidFill>
                  <a:srgbClr val="000000"/>
                </a:solidFill>
                <a:latin typeface="黑体"/>
                <a:ea typeface="黑体"/>
              </a:rPr>
              <a:t>相关性。创业风险与创业者的行为紧密相连。同一风险，采取不同的对策，</a:t>
            </a:r>
            <a:r>
              <a:rPr lang="zh-CN" altLang="zh-CN" sz="1600" dirty="0" smtClean="0">
                <a:solidFill>
                  <a:srgbClr val="000000"/>
                </a:solidFill>
                <a:latin typeface="黑体"/>
                <a:ea typeface="黑体"/>
              </a:rPr>
              <a:t>将会</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a:t>
            </a:r>
            <a:r>
              <a:rPr lang="zh-CN" altLang="zh-CN" sz="1600" dirty="0" smtClean="0">
                <a:solidFill>
                  <a:srgbClr val="000000"/>
                </a:solidFill>
                <a:latin typeface="黑体"/>
                <a:ea typeface="黑体"/>
              </a:rPr>
              <a:t>出现</a:t>
            </a:r>
            <a:r>
              <a:rPr lang="zh-CN" altLang="zh-CN" sz="1600" dirty="0">
                <a:solidFill>
                  <a:srgbClr val="000000"/>
                </a:solidFill>
                <a:latin typeface="黑体"/>
                <a:ea typeface="黑体"/>
              </a:rPr>
              <a:t>不同的结果。</a:t>
            </a:r>
          </a:p>
        </p:txBody>
      </p:sp>
      <p:cxnSp>
        <p:nvCxnSpPr>
          <p:cNvPr id="68" name="直接连接符 67"/>
          <p:cNvCxnSpPr/>
          <p:nvPr/>
        </p:nvCxnSpPr>
        <p:spPr>
          <a:xfrm>
            <a:off x="1691680" y="843558"/>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44387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800" dirty="0">
                <a:solidFill>
                  <a:schemeClr val="tx1"/>
                </a:solidFill>
                <a:latin typeface="黑体"/>
                <a:ea typeface="黑体"/>
              </a:rPr>
              <a:t>(</a:t>
            </a:r>
            <a:r>
              <a:rPr lang="zh-CN" altLang="zh-CN" sz="1800" dirty="0">
                <a:solidFill>
                  <a:schemeClr val="tx1"/>
                </a:solidFill>
                <a:latin typeface="黑体"/>
                <a:ea typeface="黑体"/>
              </a:rPr>
              <a:t>一</a:t>
            </a:r>
            <a:r>
              <a:rPr lang="en-US" altLang="zh-CN" sz="1800" dirty="0">
                <a:solidFill>
                  <a:schemeClr val="tx1"/>
                </a:solidFill>
                <a:latin typeface="黑体"/>
                <a:ea typeface="黑体"/>
              </a:rPr>
              <a:t>)</a:t>
            </a:r>
            <a:r>
              <a:rPr lang="zh-CN" altLang="zh-CN" sz="1800" dirty="0">
                <a:solidFill>
                  <a:schemeClr val="tx1"/>
                </a:solidFill>
                <a:latin typeface="黑体"/>
                <a:ea typeface="黑体"/>
              </a:rPr>
              <a:t>按创业风险产生的原因划分</a:t>
            </a:r>
          </a:p>
          <a:p>
            <a:pPr marL="0" indent="0">
              <a:buNone/>
            </a:pPr>
            <a:r>
              <a:rPr lang="zh-CN" altLang="zh-CN" sz="1800" dirty="0" smtClean="0">
                <a:solidFill>
                  <a:schemeClr val="tx1"/>
                </a:solidFill>
                <a:latin typeface="黑体"/>
                <a:ea typeface="黑体"/>
              </a:rPr>
              <a:t>按风险产</a:t>
            </a:r>
            <a:r>
              <a:rPr lang="zh-CN" altLang="zh-CN" sz="1800" dirty="0">
                <a:solidFill>
                  <a:schemeClr val="tx1"/>
                </a:solidFill>
                <a:latin typeface="黑体"/>
                <a:ea typeface="黑体"/>
              </a:rPr>
              <a:t>生的原因进行划分，可分为主观创业风险和客观创业风险。</a:t>
            </a:r>
          </a:p>
          <a:p>
            <a:pPr marL="0" indent="0">
              <a:buNone/>
            </a:pPr>
            <a:r>
              <a:rPr lang="en-US" altLang="zh-CN" sz="1800" dirty="0" smtClean="0">
                <a:solidFill>
                  <a:schemeClr val="tx1"/>
                </a:solidFill>
                <a:latin typeface="黑体"/>
                <a:ea typeface="黑体"/>
              </a:rPr>
              <a:t>(</a:t>
            </a:r>
            <a:r>
              <a:rPr lang="zh-CN" altLang="zh-CN" sz="1800" dirty="0">
                <a:solidFill>
                  <a:schemeClr val="tx1"/>
                </a:solidFill>
                <a:latin typeface="黑体"/>
                <a:ea typeface="黑体"/>
              </a:rPr>
              <a:t>二</a:t>
            </a:r>
            <a:r>
              <a:rPr lang="en-US" altLang="zh-CN" sz="1800" dirty="0">
                <a:solidFill>
                  <a:schemeClr val="tx1"/>
                </a:solidFill>
                <a:latin typeface="黑体"/>
                <a:ea typeface="黑体"/>
              </a:rPr>
              <a:t>)</a:t>
            </a:r>
            <a:r>
              <a:rPr lang="zh-CN" altLang="zh-CN" sz="1800" dirty="0">
                <a:solidFill>
                  <a:schemeClr val="tx1"/>
                </a:solidFill>
                <a:latin typeface="黑体"/>
                <a:ea typeface="黑体"/>
              </a:rPr>
              <a:t>按创业风险产生的内容划分</a:t>
            </a:r>
          </a:p>
          <a:p>
            <a:pPr marL="0" indent="0">
              <a:buNone/>
            </a:pPr>
            <a:r>
              <a:rPr lang="zh-CN" altLang="zh-CN" sz="1800" dirty="0" smtClean="0">
                <a:solidFill>
                  <a:schemeClr val="tx1"/>
                </a:solidFill>
                <a:latin typeface="黑体"/>
                <a:ea typeface="黑体"/>
              </a:rPr>
              <a:t>按创业风险产</a:t>
            </a:r>
            <a:r>
              <a:rPr lang="zh-CN" altLang="zh-CN" sz="1800" dirty="0">
                <a:solidFill>
                  <a:schemeClr val="tx1"/>
                </a:solidFill>
                <a:latin typeface="黑体"/>
                <a:ea typeface="黑体"/>
              </a:rPr>
              <a:t>生的内容划分，可分为技术风险、市场风险、政治风险、管理风险、生产风险和经济风险。</a:t>
            </a:r>
          </a:p>
          <a:p>
            <a:pPr marL="0" indent="0">
              <a:buNone/>
            </a:pPr>
            <a:r>
              <a:rPr lang="en-US" altLang="zh-CN" sz="1800" dirty="0" smtClean="0">
                <a:solidFill>
                  <a:schemeClr val="tx1"/>
                </a:solidFill>
                <a:latin typeface="黑体"/>
                <a:ea typeface="黑体"/>
              </a:rPr>
              <a:t>(</a:t>
            </a:r>
            <a:r>
              <a:rPr lang="zh-CN" altLang="zh-CN" sz="1800" dirty="0">
                <a:solidFill>
                  <a:schemeClr val="tx1"/>
                </a:solidFill>
                <a:latin typeface="黑体"/>
                <a:ea typeface="黑体"/>
              </a:rPr>
              <a:t>三</a:t>
            </a:r>
            <a:r>
              <a:rPr lang="en-US" altLang="zh-CN" sz="1800" dirty="0">
                <a:solidFill>
                  <a:schemeClr val="tx1"/>
                </a:solidFill>
                <a:latin typeface="黑体"/>
                <a:ea typeface="黑体"/>
              </a:rPr>
              <a:t>)</a:t>
            </a:r>
            <a:r>
              <a:rPr lang="zh-CN" altLang="zh-CN" sz="1800" dirty="0">
                <a:solidFill>
                  <a:schemeClr val="tx1"/>
                </a:solidFill>
                <a:latin typeface="黑体"/>
                <a:ea typeface="黑体"/>
              </a:rPr>
              <a:t>按创业风险对资金的影响程度划分</a:t>
            </a:r>
          </a:p>
          <a:p>
            <a:pPr marL="0" indent="0">
              <a:buNone/>
            </a:pPr>
            <a:r>
              <a:rPr lang="zh-CN" altLang="zh-CN" sz="1800" dirty="0" smtClean="0">
                <a:solidFill>
                  <a:schemeClr val="tx1"/>
                </a:solidFill>
                <a:latin typeface="黑体"/>
                <a:ea typeface="黑体"/>
              </a:rPr>
              <a:t>按风险对所投入资金即创业投资</a:t>
            </a:r>
            <a:r>
              <a:rPr lang="zh-CN" altLang="zh-CN" sz="1800" dirty="0">
                <a:solidFill>
                  <a:schemeClr val="tx1"/>
                </a:solidFill>
                <a:latin typeface="黑体"/>
                <a:ea typeface="黑体"/>
              </a:rPr>
              <a:t>的影响程度划分，可分为安全性风险、收益性风险和流动性风险。创业投资的投资方包括专业投资者与投入自身财产的创业者。</a:t>
            </a:r>
          </a:p>
          <a:p>
            <a:pPr marL="0" indent="0">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1)</a:t>
            </a:r>
            <a:r>
              <a:rPr lang="zh-CN" altLang="zh-CN" sz="1800" dirty="0" smtClean="0">
                <a:solidFill>
                  <a:schemeClr val="tx1"/>
                </a:solidFill>
                <a:latin typeface="黑体"/>
                <a:ea typeface="黑体"/>
              </a:rPr>
              <a:t>安全性风险</a:t>
            </a:r>
            <a:r>
              <a:rPr lang="en-US" altLang="zh-CN" sz="1800" dirty="0" smtClean="0">
                <a:solidFill>
                  <a:schemeClr val="tx1"/>
                </a:solidFill>
                <a:latin typeface="黑体"/>
                <a:ea typeface="黑体"/>
              </a:rPr>
              <a:t>    (</a:t>
            </a:r>
            <a:r>
              <a:rPr lang="en-US" altLang="zh-CN" sz="1800" dirty="0">
                <a:solidFill>
                  <a:schemeClr val="tx1"/>
                </a:solidFill>
                <a:latin typeface="黑体"/>
                <a:ea typeface="黑体"/>
              </a:rPr>
              <a:t>2)</a:t>
            </a:r>
            <a:r>
              <a:rPr lang="zh-CN" altLang="zh-CN" sz="1800" dirty="0">
                <a:solidFill>
                  <a:schemeClr val="tx1"/>
                </a:solidFill>
                <a:latin typeface="黑体"/>
                <a:ea typeface="黑体"/>
              </a:rPr>
              <a:t>收</a:t>
            </a:r>
            <a:r>
              <a:rPr lang="zh-CN" altLang="zh-CN" sz="1800" dirty="0" smtClean="0">
                <a:solidFill>
                  <a:schemeClr val="tx1"/>
                </a:solidFill>
                <a:latin typeface="黑体"/>
                <a:ea typeface="黑体"/>
              </a:rPr>
              <a:t>益性风险</a:t>
            </a:r>
            <a:r>
              <a:rPr lang="en-US" altLang="zh-CN" sz="1800" dirty="0" smtClean="0">
                <a:solidFill>
                  <a:schemeClr val="tx1"/>
                </a:solidFill>
                <a:latin typeface="黑体"/>
                <a:ea typeface="黑体"/>
              </a:rPr>
              <a:t>    (3)</a:t>
            </a:r>
            <a:r>
              <a:rPr lang="zh-CN" altLang="zh-CN" sz="1800" dirty="0" smtClean="0">
                <a:solidFill>
                  <a:schemeClr val="tx1"/>
                </a:solidFill>
                <a:latin typeface="黑体"/>
                <a:ea typeface="黑体"/>
              </a:rPr>
              <a:t>流动性风险</a:t>
            </a:r>
            <a:endParaRPr lang="zh-CN" altLang="zh-CN" sz="1800" dirty="0">
              <a:solidFill>
                <a:schemeClr val="tx1"/>
              </a:solidFill>
              <a:latin typeface="黑体"/>
              <a:ea typeface="黑体"/>
            </a:endParaRPr>
          </a:p>
        </p:txBody>
      </p:sp>
      <p:sp>
        <p:nvSpPr>
          <p:cNvPr id="29" name="TextBox 38"/>
          <p:cNvSpPr txBox="1"/>
          <p:nvPr/>
        </p:nvSpPr>
        <p:spPr>
          <a:xfrm>
            <a:off x="971600" y="1065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创业风险的类型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28733661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632848"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800" dirty="0" smtClean="0">
                <a:solidFill>
                  <a:srgbClr val="000000"/>
                </a:solidFill>
                <a:latin typeface="黑体"/>
                <a:ea typeface="黑体"/>
              </a:rPr>
              <a:t>(</a:t>
            </a:r>
            <a:r>
              <a:rPr lang="zh-CN" altLang="zh-CN" sz="1800" dirty="0">
                <a:solidFill>
                  <a:srgbClr val="000000"/>
                </a:solidFill>
                <a:latin typeface="黑体"/>
                <a:ea typeface="黑体"/>
              </a:rPr>
              <a:t>四</a:t>
            </a:r>
            <a:r>
              <a:rPr lang="en-US" altLang="zh-CN" sz="1800" dirty="0">
                <a:solidFill>
                  <a:srgbClr val="000000"/>
                </a:solidFill>
                <a:latin typeface="黑体"/>
                <a:ea typeface="黑体"/>
              </a:rPr>
              <a:t>)</a:t>
            </a:r>
            <a:r>
              <a:rPr lang="zh-CN" altLang="zh-CN" sz="1800" dirty="0">
                <a:solidFill>
                  <a:srgbClr val="000000"/>
                </a:solidFill>
                <a:latin typeface="黑体"/>
                <a:ea typeface="黑体"/>
              </a:rPr>
              <a:t>按创业过程划分</a:t>
            </a:r>
          </a:p>
          <a:p>
            <a:pPr marL="0" indent="0">
              <a:buNone/>
            </a:pPr>
            <a:r>
              <a:rPr lang="en-US" altLang="zh-CN" sz="1800" dirty="0">
                <a:solidFill>
                  <a:srgbClr val="000000"/>
                </a:solidFill>
                <a:latin typeface="黑体"/>
                <a:ea typeface="黑体"/>
              </a:rPr>
              <a:t>    </a:t>
            </a:r>
            <a:r>
              <a:rPr lang="zh-CN" altLang="zh-CN" sz="1800" dirty="0">
                <a:solidFill>
                  <a:srgbClr val="000000"/>
                </a:solidFill>
                <a:latin typeface="黑体"/>
                <a:ea typeface="黑体"/>
              </a:rPr>
              <a:t>按创业过程划分，可分为机会的识别与评估风险、准备与撰写创业计划风险、确定并获取创业资源风险和新创企业管理风险。创业活动须经历一定的过程，一般而言，可将创业过程分为四个阶段：①识别与评估机会；②准备与撰写创业计划；③确定并获取创业资源；④新创企业管理。</a:t>
            </a:r>
          </a:p>
          <a:p>
            <a:pPr marL="0" indent="0">
              <a:buNone/>
            </a:pPr>
            <a:r>
              <a:rPr lang="en-US" altLang="zh-CN" sz="1800" dirty="0" smtClean="0">
                <a:solidFill>
                  <a:srgbClr val="000000"/>
                </a:solidFill>
                <a:latin typeface="黑体"/>
                <a:ea typeface="黑体"/>
              </a:rPr>
              <a:t>(</a:t>
            </a:r>
            <a:r>
              <a:rPr lang="zh-CN" altLang="zh-CN" sz="1800" dirty="0">
                <a:solidFill>
                  <a:srgbClr val="000000"/>
                </a:solidFill>
                <a:latin typeface="黑体"/>
                <a:ea typeface="黑体"/>
              </a:rPr>
              <a:t>五</a:t>
            </a:r>
            <a:r>
              <a:rPr lang="en-US" altLang="zh-CN" sz="1800" dirty="0">
                <a:solidFill>
                  <a:srgbClr val="000000"/>
                </a:solidFill>
                <a:latin typeface="黑体"/>
                <a:ea typeface="黑体"/>
              </a:rPr>
              <a:t>)</a:t>
            </a:r>
            <a:r>
              <a:rPr lang="zh-CN" altLang="zh-CN" sz="1800" dirty="0">
                <a:solidFill>
                  <a:srgbClr val="000000"/>
                </a:solidFill>
                <a:latin typeface="黑体"/>
                <a:ea typeface="黑体"/>
              </a:rPr>
              <a:t>按创业与市场和技术的关系划分</a:t>
            </a:r>
          </a:p>
          <a:p>
            <a:pPr marL="0" indent="0">
              <a:buNone/>
            </a:pPr>
            <a:r>
              <a:rPr lang="en-US" altLang="zh-CN" sz="1800" dirty="0">
                <a:solidFill>
                  <a:srgbClr val="000000"/>
                </a:solidFill>
                <a:latin typeface="黑体"/>
                <a:ea typeface="黑体"/>
              </a:rPr>
              <a:t>    </a:t>
            </a:r>
            <a:r>
              <a:rPr lang="zh-CN" altLang="zh-CN" sz="1800" dirty="0">
                <a:solidFill>
                  <a:srgbClr val="000000"/>
                </a:solidFill>
                <a:latin typeface="黑体"/>
                <a:ea typeface="黑体"/>
              </a:rPr>
              <a:t>按创业与市场和技术的关系划分，可分为改良型风险、</a:t>
            </a:r>
            <a:r>
              <a:rPr lang="zh-CN" altLang="zh-CN" sz="1800" dirty="0" smtClean="0">
                <a:solidFill>
                  <a:srgbClr val="000000"/>
                </a:solidFill>
                <a:latin typeface="黑体"/>
                <a:ea typeface="黑体"/>
              </a:rPr>
              <a:t>杠杆型风险、</a:t>
            </a:r>
            <a:endParaRPr lang="en-US" altLang="zh-CN" sz="1800" dirty="0" smtClean="0">
              <a:solidFill>
                <a:srgbClr val="000000"/>
              </a:solidFill>
              <a:latin typeface="黑体"/>
              <a:ea typeface="黑体"/>
            </a:endParaRPr>
          </a:p>
          <a:p>
            <a:pPr marL="0" indent="0">
              <a:buNone/>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a:t>
            </a:r>
            <a:r>
              <a:rPr lang="zh-CN" altLang="zh-CN" sz="1800" dirty="0" smtClean="0">
                <a:solidFill>
                  <a:srgbClr val="000000"/>
                </a:solidFill>
                <a:latin typeface="黑体"/>
                <a:ea typeface="黑体"/>
              </a:rPr>
              <a:t>跨越型风险和激进型风险</a:t>
            </a:r>
            <a:r>
              <a:rPr lang="zh-CN" altLang="zh-CN" sz="1800" dirty="0">
                <a:solidFill>
                  <a:srgbClr val="000000"/>
                </a:solidFill>
                <a:latin typeface="黑体"/>
                <a:ea typeface="黑体"/>
              </a:rPr>
              <a:t>。</a:t>
            </a:r>
          </a:p>
          <a:p>
            <a:pPr marL="0" indent="0">
              <a:buNone/>
            </a:pPr>
            <a:r>
              <a:rPr lang="en-US" altLang="zh-CN" sz="1800" dirty="0" smtClean="0">
                <a:solidFill>
                  <a:srgbClr val="000000"/>
                </a:solidFill>
                <a:latin typeface="黑体"/>
                <a:ea typeface="黑体"/>
              </a:rPr>
              <a:t>(</a:t>
            </a:r>
            <a:r>
              <a:rPr lang="zh-CN" altLang="zh-CN" sz="1800" dirty="0">
                <a:solidFill>
                  <a:srgbClr val="000000"/>
                </a:solidFill>
                <a:latin typeface="黑体"/>
                <a:ea typeface="黑体"/>
              </a:rPr>
              <a:t>六</a:t>
            </a:r>
            <a:r>
              <a:rPr lang="en-US" altLang="zh-CN" sz="1800" dirty="0">
                <a:solidFill>
                  <a:srgbClr val="000000"/>
                </a:solidFill>
                <a:latin typeface="黑体"/>
                <a:ea typeface="黑体"/>
              </a:rPr>
              <a:t>)</a:t>
            </a:r>
            <a:r>
              <a:rPr lang="zh-CN" altLang="zh-CN" sz="1800" dirty="0">
                <a:solidFill>
                  <a:srgbClr val="000000"/>
                </a:solidFill>
                <a:latin typeface="黑体"/>
                <a:ea typeface="黑体"/>
              </a:rPr>
              <a:t>按创业中技术因素、市场因素与管理因素的关系划分</a:t>
            </a:r>
          </a:p>
          <a:p>
            <a:pPr marL="0" indent="0">
              <a:buNone/>
            </a:pPr>
            <a:r>
              <a:rPr lang="en-US" altLang="zh-CN" sz="1800" dirty="0">
                <a:solidFill>
                  <a:srgbClr val="000000"/>
                </a:solidFill>
                <a:latin typeface="黑体"/>
                <a:ea typeface="黑体"/>
              </a:rPr>
              <a:t>    </a:t>
            </a:r>
            <a:r>
              <a:rPr lang="zh-CN" altLang="zh-CN" sz="1800" dirty="0">
                <a:solidFill>
                  <a:srgbClr val="000000"/>
                </a:solidFill>
                <a:latin typeface="黑体"/>
                <a:ea typeface="黑体"/>
              </a:rPr>
              <a:t>按创业中技术因素、市场因素与管理因素的关系划分</a:t>
            </a:r>
            <a:r>
              <a:rPr lang="zh-CN" altLang="zh-CN" sz="1800" dirty="0" smtClean="0">
                <a:solidFill>
                  <a:srgbClr val="000000"/>
                </a:solidFill>
                <a:latin typeface="黑体"/>
                <a:ea typeface="黑体"/>
              </a:rPr>
              <a:t>，</a:t>
            </a:r>
            <a:endParaRPr lang="en-US" altLang="zh-CN" sz="1800" dirty="0" smtClean="0">
              <a:solidFill>
                <a:srgbClr val="000000"/>
              </a:solidFill>
              <a:latin typeface="黑体"/>
              <a:ea typeface="黑体"/>
            </a:endParaRPr>
          </a:p>
          <a:p>
            <a:pPr marL="0" indent="0">
              <a:buNone/>
            </a:pPr>
            <a:r>
              <a:rPr lang="en-US" altLang="zh-CN" sz="1800" dirty="0">
                <a:solidFill>
                  <a:srgbClr val="000000"/>
                </a:solidFill>
                <a:latin typeface="黑体"/>
                <a:ea typeface="黑体"/>
              </a:rPr>
              <a:t> </a:t>
            </a:r>
            <a:r>
              <a:rPr lang="en-US" altLang="zh-CN" sz="1800" dirty="0" smtClean="0">
                <a:solidFill>
                  <a:srgbClr val="000000"/>
                </a:solidFill>
                <a:latin typeface="黑体"/>
                <a:ea typeface="黑体"/>
              </a:rPr>
              <a:t>   </a:t>
            </a:r>
            <a:r>
              <a:rPr lang="zh-CN" altLang="zh-CN" sz="1800" dirty="0" smtClean="0">
                <a:solidFill>
                  <a:srgbClr val="000000"/>
                </a:solidFill>
                <a:latin typeface="黑体"/>
                <a:ea typeface="黑体"/>
              </a:rPr>
              <a:t>可分为技术风险</a:t>
            </a:r>
            <a:r>
              <a:rPr lang="zh-CN" altLang="zh-CN" sz="1800" dirty="0">
                <a:solidFill>
                  <a:srgbClr val="000000"/>
                </a:solidFill>
                <a:latin typeface="黑体"/>
                <a:ea typeface="黑体"/>
              </a:rPr>
              <a:t>、市场风险和代理风险。</a:t>
            </a:r>
          </a:p>
        </p:txBody>
      </p:sp>
      <p:sp>
        <p:nvSpPr>
          <p:cNvPr id="29" name="TextBox 38"/>
          <p:cNvSpPr txBox="1"/>
          <p:nvPr/>
        </p:nvSpPr>
        <p:spPr>
          <a:xfrm>
            <a:off x="971600" y="1065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创业风险的类型</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878963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p:cNvSpPr txBox="1"/>
          <p:nvPr/>
        </p:nvSpPr>
        <p:spPr>
          <a:xfrm>
            <a:off x="971600" y="771550"/>
            <a:ext cx="7272808" cy="1495780"/>
          </a:xfrm>
          <a:prstGeom prst="rect">
            <a:avLst/>
          </a:prstGeom>
          <a:noFill/>
        </p:spPr>
        <p:txBody>
          <a:bodyPr wrap="square" lIns="68565" tIns="34283" rIns="68565" bIns="34283" rtlCol="0">
            <a:spAutoFit/>
          </a:bodyPr>
          <a:lstStyle/>
          <a:p>
            <a:pPr>
              <a:lnSpc>
                <a:spcPct val="130000"/>
              </a:lnSpc>
            </a:pPr>
            <a:r>
              <a:rPr lang="zh-CN" altLang="zh-CN" dirty="0">
                <a:latin typeface="黑体"/>
                <a:ea typeface="黑体"/>
              </a:rPr>
              <a:t>风险贯穿于整个创业过程，各个阶段的创业风险既有共同的特征，也有自身独有的特征。创业风险在各个阶段的表现形式各不相同，所以应对和化解风险的方法和手段也不尽相同。有的类型的风险虽然始终存在，但是化解之道也随着时间、环境的变化而需要对症下药。 </a:t>
            </a:r>
            <a:endParaRPr lang="zh-CN" altLang="en-US" dirty="0">
              <a:latin typeface="黑体"/>
              <a:ea typeface="黑体"/>
            </a:endParaRPr>
          </a:p>
        </p:txBody>
      </p:sp>
      <p:sp>
        <p:nvSpPr>
          <p:cNvPr id="108" name="TextBox 38"/>
          <p:cNvSpPr txBox="1"/>
          <p:nvPr/>
        </p:nvSpPr>
        <p:spPr>
          <a:xfrm>
            <a:off x="920800" y="119286"/>
            <a:ext cx="587647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创业前期的主要风险和防范策略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5900350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ppt_y</p:attrName>
                                        </p:attrNameLst>
                                      </p:cBhvr>
                                      <p:tavLst>
                                        <p:tav tm="0">
                                          <p:val>
                                            <p:strVal val="#ppt_y+#ppt_h*1.125000"/>
                                          </p:val>
                                        </p:tav>
                                        <p:tav tm="100000">
                                          <p:val>
                                            <p:strVal val="#ppt_y"/>
                                          </p:val>
                                        </p:tav>
                                      </p:tavLst>
                                    </p:anim>
                                    <p:animEffect transition="in" filter="wipe(up)">
                                      <p:cBhvr>
                                        <p:cTn id="8" dur="500"/>
                                        <p:tgtEl>
                                          <p:spTgt spid="108"/>
                                        </p:tgtEl>
                                      </p:cBhvr>
                                    </p:animEffect>
                                  </p:childTnLst>
                                </p:cTn>
                              </p:par>
                            </p:childTnLst>
                          </p:cTn>
                        </p:par>
                        <p:par>
                          <p:cTn id="9" fill="hold">
                            <p:stCondLst>
                              <p:cond delay="115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07"/>
                                        </p:tgtEl>
                                        <p:attrNameLst>
                                          <p:attrName>style.visibility</p:attrName>
                                        </p:attrNameLst>
                                      </p:cBhvr>
                                      <p:to>
                                        <p:strVal val="visible"/>
                                      </p:to>
                                    </p:set>
                                    <p:animEffect transition="in" filter="wipe(left)">
                                      <p:cBhvr>
                                        <p:cTn id="12" dur="100"/>
                                        <p:tgtEl>
                                          <p:spTgt spid="107"/>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107"/>
                                        </p:tgtEl>
                                      </p:cBhvr>
                                      <p:to x="80000" y="100000"/>
                                    </p:animScale>
                                    <p:anim by="(#ppt_w*0.10)" calcmode="lin" valueType="num">
                                      <p:cBhvr>
                                        <p:cTn id="15" dur="50" autoRev="1" fill="hold">
                                          <p:stCondLst>
                                            <p:cond delay="0"/>
                                          </p:stCondLst>
                                        </p:cTn>
                                        <p:tgtEl>
                                          <p:spTgt spid="107"/>
                                        </p:tgtEl>
                                        <p:attrNameLst>
                                          <p:attrName>ppt_x</p:attrName>
                                        </p:attrNameLst>
                                      </p:cBhvr>
                                    </p:anim>
                                    <p:anim by="(-#ppt_w*0.10)" calcmode="lin" valueType="num">
                                      <p:cBhvr>
                                        <p:cTn id="16" dur="50" autoRev="1" fill="hold">
                                          <p:stCondLst>
                                            <p:cond delay="0"/>
                                          </p:stCondLst>
                                        </p:cTn>
                                        <p:tgtEl>
                                          <p:spTgt spid="107"/>
                                        </p:tgtEl>
                                        <p:attrNameLst>
                                          <p:attrName>ppt_y</p:attrName>
                                        </p:attrNameLst>
                                      </p:cBhvr>
                                    </p:anim>
                                    <p:animRot by="-480000">
                                      <p:cBhvr>
                                        <p:cTn id="17"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7" grpId="1"/>
      <p:bldP spid="10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Box 38"/>
          <p:cNvSpPr txBox="1"/>
          <p:nvPr/>
        </p:nvSpPr>
        <p:spPr>
          <a:xfrm>
            <a:off x="920800" y="119286"/>
            <a:ext cx="587647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创业前期的主要风险和防范策略</a:t>
            </a:r>
            <a:endParaRPr lang="zh-CN" altLang="en-US" sz="3200" b="1" dirty="0">
              <a:solidFill>
                <a:schemeClr val="accent1"/>
              </a:solidFill>
              <a:latin typeface="微软雅黑" pitchFamily="34" charset="-122"/>
              <a:ea typeface="微软雅黑" pitchFamily="34" charset="-122"/>
            </a:endParaRPr>
          </a:p>
        </p:txBody>
      </p:sp>
      <p:grpSp>
        <p:nvGrpSpPr>
          <p:cNvPr id="6" name="组 5"/>
          <p:cNvGrpSpPr/>
          <p:nvPr/>
        </p:nvGrpSpPr>
        <p:grpSpPr>
          <a:xfrm>
            <a:off x="467544" y="758850"/>
            <a:ext cx="8401118" cy="3807916"/>
            <a:chOff x="467544" y="758850"/>
            <a:chExt cx="8401118" cy="3807916"/>
          </a:xfrm>
        </p:grpSpPr>
        <p:sp>
          <p:nvSpPr>
            <p:cNvPr id="3" name="梯形 2"/>
            <p:cNvSpPr/>
            <p:nvPr/>
          </p:nvSpPr>
          <p:spPr>
            <a:xfrm>
              <a:off x="467544" y="758850"/>
              <a:ext cx="8401118" cy="3807916"/>
            </a:xfrm>
            <a:custGeom>
              <a:avLst/>
              <a:gdLst>
                <a:gd name="connsiteX0" fmla="*/ 0 w 3096344"/>
                <a:gd name="connsiteY0" fmla="*/ 3528392 h 3528392"/>
                <a:gd name="connsiteX1" fmla="*/ 774086 w 3096344"/>
                <a:gd name="connsiteY1" fmla="*/ 0 h 3528392"/>
                <a:gd name="connsiteX2" fmla="*/ 2322258 w 3096344"/>
                <a:gd name="connsiteY2" fmla="*/ 0 h 3528392"/>
                <a:gd name="connsiteX3" fmla="*/ 3096344 w 3096344"/>
                <a:gd name="connsiteY3" fmla="*/ 3528392 h 3528392"/>
                <a:gd name="connsiteX4" fmla="*/ 0 w 3096344"/>
                <a:gd name="connsiteY4" fmla="*/ 3528392 h 3528392"/>
                <a:gd name="connsiteX0" fmla="*/ 0 w 3096344"/>
                <a:gd name="connsiteY0" fmla="*/ 3528392 h 3528392"/>
                <a:gd name="connsiteX1" fmla="*/ 278786 w 3096344"/>
                <a:gd name="connsiteY1" fmla="*/ 63500 h 3528392"/>
                <a:gd name="connsiteX2" fmla="*/ 2322258 w 3096344"/>
                <a:gd name="connsiteY2" fmla="*/ 0 h 3528392"/>
                <a:gd name="connsiteX3" fmla="*/ 3096344 w 3096344"/>
                <a:gd name="connsiteY3" fmla="*/ 3528392 h 3528392"/>
                <a:gd name="connsiteX4" fmla="*/ 0 w 3096344"/>
                <a:gd name="connsiteY4" fmla="*/ 3528392 h 3528392"/>
                <a:gd name="connsiteX0" fmla="*/ 614 w 3096958"/>
                <a:gd name="connsiteY0" fmla="*/ 3528392 h 3528392"/>
                <a:gd name="connsiteX1" fmla="*/ 0 w 3096958"/>
                <a:gd name="connsiteY1" fmla="*/ 12700 h 3528392"/>
                <a:gd name="connsiteX2" fmla="*/ 2322872 w 3096958"/>
                <a:gd name="connsiteY2" fmla="*/ 0 h 3528392"/>
                <a:gd name="connsiteX3" fmla="*/ 3096958 w 3096958"/>
                <a:gd name="connsiteY3" fmla="*/ 3528392 h 3528392"/>
                <a:gd name="connsiteX4" fmla="*/ 614 w 3096958"/>
                <a:gd name="connsiteY4" fmla="*/ 3528392 h 3528392"/>
                <a:gd name="connsiteX0" fmla="*/ 614 w 8502263"/>
                <a:gd name="connsiteY0" fmla="*/ 3552327 h 3552327"/>
                <a:gd name="connsiteX1" fmla="*/ 0 w 8502263"/>
                <a:gd name="connsiteY1" fmla="*/ 36635 h 3552327"/>
                <a:gd name="connsiteX2" fmla="*/ 8502263 w 8502263"/>
                <a:gd name="connsiteY2" fmla="*/ 0 h 3552327"/>
                <a:gd name="connsiteX3" fmla="*/ 3096958 w 8502263"/>
                <a:gd name="connsiteY3" fmla="*/ 3552327 h 3552327"/>
                <a:gd name="connsiteX4" fmla="*/ 614 w 8502263"/>
                <a:gd name="connsiteY4" fmla="*/ 3552327 h 3552327"/>
                <a:gd name="connsiteX0" fmla="*/ 614 w 9506280"/>
                <a:gd name="connsiteY0" fmla="*/ 3552327 h 3600196"/>
                <a:gd name="connsiteX1" fmla="*/ 0 w 9506280"/>
                <a:gd name="connsiteY1" fmla="*/ 36635 h 3600196"/>
                <a:gd name="connsiteX2" fmla="*/ 8502263 w 9506280"/>
                <a:gd name="connsiteY2" fmla="*/ 0 h 3600196"/>
                <a:gd name="connsiteX3" fmla="*/ 9506280 w 9506280"/>
                <a:gd name="connsiteY3" fmla="*/ 3600196 h 3600196"/>
                <a:gd name="connsiteX4" fmla="*/ 614 w 9506280"/>
                <a:gd name="connsiteY4" fmla="*/ 3552327 h 3600196"/>
                <a:gd name="connsiteX0" fmla="*/ 614 w 9506280"/>
                <a:gd name="connsiteY0" fmla="*/ 3540360 h 3588229"/>
                <a:gd name="connsiteX1" fmla="*/ 0 w 9506280"/>
                <a:gd name="connsiteY1" fmla="*/ 24668 h 3588229"/>
                <a:gd name="connsiteX2" fmla="*/ 8746565 w 9506280"/>
                <a:gd name="connsiteY2" fmla="*/ 0 h 3588229"/>
                <a:gd name="connsiteX3" fmla="*/ 9506280 w 9506280"/>
                <a:gd name="connsiteY3" fmla="*/ 3588229 h 3588229"/>
                <a:gd name="connsiteX4" fmla="*/ 614 w 9506280"/>
                <a:gd name="connsiteY4" fmla="*/ 3540360 h 3588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280" h="3588229">
                  <a:moveTo>
                    <a:pt x="614" y="3540360"/>
                  </a:moveTo>
                  <a:cubicBezTo>
                    <a:pt x="409" y="2368463"/>
                    <a:pt x="205" y="1196565"/>
                    <a:pt x="0" y="24668"/>
                  </a:cubicBezTo>
                  <a:lnTo>
                    <a:pt x="8746565" y="0"/>
                  </a:lnTo>
                  <a:lnTo>
                    <a:pt x="9506280" y="3588229"/>
                  </a:lnTo>
                  <a:lnTo>
                    <a:pt x="614" y="3540360"/>
                  </a:lnTo>
                  <a:close/>
                </a:path>
              </a:pathLst>
            </a:cu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539552" y="1059582"/>
              <a:ext cx="7992888" cy="3354764"/>
            </a:xfrm>
            <a:prstGeom prst="rect">
              <a:avLst/>
            </a:prstGeom>
            <a:noFill/>
          </p:spPr>
          <p:txBody>
            <a:bodyPr wrap="square" rtlCol="0">
              <a:spAutoFit/>
            </a:bodyPr>
            <a:lstStyle/>
            <a:p>
              <a:r>
                <a:rPr lang="zh-CN" altLang="en-US" sz="2000" dirty="0" smtClean="0">
                  <a:solidFill>
                    <a:srgbClr val="000000"/>
                  </a:solidFill>
                  <a:latin typeface="黑体"/>
                  <a:ea typeface="黑体"/>
                </a:rPr>
                <a:t>      </a:t>
              </a:r>
              <a:r>
                <a:rPr lang="en-US" altLang="zh-CN" sz="2000" dirty="0" smtClean="0">
                  <a:solidFill>
                    <a:srgbClr val="000000"/>
                  </a:solidFill>
                  <a:latin typeface="黑体"/>
                  <a:ea typeface="黑体"/>
                </a:rPr>
                <a:t>            </a:t>
              </a:r>
              <a:r>
                <a:rPr lang="zh-CN" altLang="zh-CN" sz="2000" dirty="0" smtClean="0">
                  <a:solidFill>
                    <a:srgbClr val="000000"/>
                  </a:solidFill>
                  <a:latin typeface="黑体"/>
                  <a:ea typeface="黑体"/>
                </a:rPr>
                <a:t>农民工返乡创业</a:t>
              </a:r>
              <a:endParaRPr lang="zh-CN" altLang="zh-CN" sz="2000" dirty="0">
                <a:solidFill>
                  <a:srgbClr val="000000"/>
                </a:solidFill>
                <a:latin typeface="黑体"/>
                <a:ea typeface="黑体"/>
              </a:endParaRPr>
            </a:p>
            <a:p>
              <a:r>
                <a:rPr lang="en-US" altLang="zh-CN" sz="1600" dirty="0">
                  <a:solidFill>
                    <a:srgbClr val="000000"/>
                  </a:solidFill>
                  <a:latin typeface="黑体"/>
                  <a:ea typeface="黑体"/>
                </a:rPr>
                <a:t>32</a:t>
              </a:r>
              <a:r>
                <a:rPr lang="zh-CN" altLang="zh-CN" sz="1600" dirty="0">
                  <a:solidFill>
                    <a:srgbClr val="000000"/>
                  </a:solidFill>
                  <a:latin typeface="黑体"/>
                  <a:ea typeface="黑体"/>
                </a:rPr>
                <a:t>岁的江西人胡永利在桐乡打工已有</a:t>
              </a:r>
              <a:r>
                <a:rPr lang="en-US" altLang="zh-CN" sz="1600" dirty="0">
                  <a:solidFill>
                    <a:srgbClr val="000000"/>
                  </a:solidFill>
                  <a:latin typeface="黑体"/>
                  <a:ea typeface="黑体"/>
                </a:rPr>
                <a:t>4</a:t>
              </a:r>
              <a:r>
                <a:rPr lang="zh-CN" altLang="zh-CN" sz="1600" dirty="0">
                  <a:solidFill>
                    <a:srgbClr val="000000"/>
                  </a:solidFill>
                  <a:latin typeface="黑体"/>
                  <a:ea typeface="黑体"/>
                </a:rPr>
                <a:t>年了，由于老婆孩子都在老家，他不仅思念家乡，还一心思虑着在桐乡学点实用技术回家自己创业。</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“这两年，水果种植效益特别好，像葡萄亩产效益都超过</a:t>
              </a:r>
              <a:r>
                <a:rPr lang="en-US" altLang="zh-CN" sz="1600" dirty="0">
                  <a:solidFill>
                    <a:srgbClr val="000000"/>
                  </a:solidFill>
                  <a:latin typeface="黑体"/>
                  <a:ea typeface="黑体"/>
                </a:rPr>
                <a:t>1</a:t>
              </a:r>
              <a:r>
                <a:rPr lang="zh-CN" altLang="zh-CN" sz="1600" dirty="0">
                  <a:solidFill>
                    <a:srgbClr val="000000"/>
                  </a:solidFill>
                  <a:latin typeface="黑体"/>
                  <a:ea typeface="黑体"/>
                </a:rPr>
                <a:t>万元了，可以赶上老家一家人一年的收入。”于是，胡永利跟着桐乡一位葡萄种植能手学种葡萄。从品种选育、大棚栽种到防虫疏土、品牌营销，胡永利足足记了两大本农业笔记。他说，老家气候土壤和桐乡相似，但有足够的土地资源可以利用。这次打算回去后先在自家地里试种</a:t>
              </a:r>
              <a:r>
                <a:rPr lang="en-US" altLang="zh-CN" sz="1600" dirty="0">
                  <a:solidFill>
                    <a:srgbClr val="000000"/>
                  </a:solidFill>
                  <a:latin typeface="黑体"/>
                  <a:ea typeface="黑体"/>
                </a:rPr>
                <a:t>3</a:t>
              </a:r>
              <a:r>
                <a:rPr lang="zh-CN" altLang="zh-CN" sz="1600" dirty="0">
                  <a:solidFill>
                    <a:srgbClr val="000000"/>
                  </a:solidFill>
                  <a:latin typeface="黑体"/>
                  <a:ea typeface="黑体"/>
                </a:rPr>
                <a:t>亩葡萄，效益好的话，带动村里人一起种，共同致富。</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临渊羡鱼，不如退而结网，已经成为许多农民工的共识。将淘得的农业技能带回家成了很多农民工的选择。“在外积累了一定的技术经验和创业资本，学到了从商和经营知识，掌握了一定的技能，拓宽了信息渠道，而我们对家乡的资源、市场、商机相对熟悉，返乡创业成功的机会会大很多”，四川的张林如是说。</a:t>
              </a:r>
            </a:p>
            <a:p>
              <a:endParaRPr kumimoji="1" lang="zh-CN" altLang="en-US" sz="1600" dirty="0">
                <a:solidFill>
                  <a:srgbClr val="000000"/>
                </a:solidFill>
                <a:latin typeface="黑体"/>
                <a:ea typeface="黑体"/>
              </a:endParaRPr>
            </a:p>
          </p:txBody>
        </p:sp>
        <p:sp>
          <p:nvSpPr>
            <p:cNvPr id="5" name="文本框 4"/>
            <p:cNvSpPr txBox="1"/>
            <p:nvPr/>
          </p:nvSpPr>
          <p:spPr>
            <a:xfrm>
              <a:off x="612174" y="843558"/>
              <a:ext cx="1296144" cy="338554"/>
            </a:xfrm>
            <a:prstGeom prst="rect">
              <a:avLst/>
            </a:prstGeom>
            <a:noFill/>
          </p:spPr>
          <p:txBody>
            <a:bodyPr wrap="square" rtlCol="0">
              <a:spAutoFit/>
            </a:bodyPr>
            <a:lstStyle/>
            <a:p>
              <a:r>
                <a:rPr kumimoji="1" lang="zh-CN" altLang="en-US" sz="1600" dirty="0" smtClean="0">
                  <a:solidFill>
                    <a:schemeClr val="accent5"/>
                  </a:solidFill>
                  <a:latin typeface="黑体"/>
                  <a:ea typeface="黑体"/>
                </a:rPr>
                <a:t>案例描述</a:t>
              </a:r>
              <a:endParaRPr kumimoji="1" lang="zh-CN" altLang="en-US" sz="1600" dirty="0">
                <a:solidFill>
                  <a:schemeClr val="accent5"/>
                </a:solidFill>
                <a:latin typeface="黑体"/>
                <a:ea typeface="黑体"/>
              </a:endParaRPr>
            </a:p>
          </p:txBody>
        </p:sp>
      </p:grpSp>
    </p:spTree>
    <p:extLst>
      <p:ext uri="{BB962C8B-B14F-4D97-AF65-F5344CB8AC3E}">
        <p14:creationId xmlns:p14="http://schemas.microsoft.com/office/powerpoint/2010/main" val="112722938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ppt_y</p:attrName>
                                        </p:attrNameLst>
                                      </p:cBhvr>
                                      <p:tavLst>
                                        <p:tav tm="0">
                                          <p:val>
                                            <p:strVal val="#ppt_y+#ppt_h*1.125000"/>
                                          </p:val>
                                        </p:tav>
                                        <p:tav tm="100000">
                                          <p:val>
                                            <p:strVal val="#ppt_y"/>
                                          </p:val>
                                        </p:tav>
                                      </p:tavLst>
                                    </p:anim>
                                    <p:animEffect transition="in" filter="wipe(up)">
                                      <p:cBhvr>
                                        <p:cTn id="8" dur="500"/>
                                        <p:tgtEl>
                                          <p:spTgt spid="108"/>
                                        </p:tgtEl>
                                      </p:cBhvr>
                                    </p:animEffect>
                                  </p:childTnLst>
                                </p:cTn>
                              </p:par>
                            </p:childTnLst>
                          </p:cTn>
                        </p:par>
                      </p:childTnLst>
                    </p:cTn>
                  </p:par>
                  <p:par>
                    <p:cTn id="9" fill="hold">
                      <p:stCondLst>
                        <p:cond delay="indefinite"/>
                      </p:stCondLst>
                      <p:childTnLst>
                        <p:par>
                          <p:cTn id="10" fill="hold">
                            <p:stCondLst>
                              <p:cond delay="0"/>
                            </p:stCondLst>
                            <p:childTnLst>
                              <p:par>
                                <p:cTn id="11" presetID="18" presetClass="entr" presetSubtype="3"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upRigh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1748"/>
          <p:cNvSpPr/>
          <p:nvPr/>
        </p:nvSpPr>
        <p:spPr>
          <a:xfrm rot="2348650">
            <a:off x="6936718" y="2073198"/>
            <a:ext cx="788514" cy="243762"/>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24"/>
          <p:cNvSpPr/>
          <p:nvPr/>
        </p:nvSpPr>
        <p:spPr>
          <a:xfrm>
            <a:off x="5580112" y="1707654"/>
            <a:ext cx="1527626"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5"/>
          <p:cNvSpPr/>
          <p:nvPr/>
        </p:nvSpPr>
        <p:spPr>
          <a:xfrm>
            <a:off x="3692446" y="1707654"/>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6"/>
          <p:cNvSpPr/>
          <p:nvPr/>
        </p:nvSpPr>
        <p:spPr>
          <a:xfrm>
            <a:off x="1619672" y="1707654"/>
            <a:ext cx="1543093"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33"/>
          <p:cNvSpPr/>
          <p:nvPr/>
        </p:nvSpPr>
        <p:spPr>
          <a:xfrm>
            <a:off x="4211960" y="2569102"/>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Shape 1735"/>
          <p:cNvSpPr/>
          <p:nvPr/>
        </p:nvSpPr>
        <p:spPr>
          <a:xfrm>
            <a:off x="6260851" y="2569102"/>
            <a:ext cx="1383610" cy="393951"/>
          </a:xfrm>
          <a:prstGeom prst="roundRect">
            <a:avLst>
              <a:gd name="adj" fmla="val 50000"/>
            </a:avLst>
          </a:prstGeom>
          <a:solidFill>
            <a:srgbClr val="F7F7FA"/>
          </a:solidFill>
          <a:ln w="12700">
            <a:solidFill>
              <a:srgbClr val="A6AAA9"/>
            </a:solidFill>
            <a:miter lim="400000"/>
          </a:ln>
        </p:spPr>
        <p:txBody>
          <a:bodyPr lIns="12407" tIns="12407" rIns="12407" bIns="1240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730"/>
          <p:cNvSpPr/>
          <p:nvPr/>
        </p:nvSpPr>
        <p:spPr>
          <a:xfrm>
            <a:off x="5148064" y="1491630"/>
            <a:ext cx="691447" cy="691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6542" tIns="16542" rIns="16542" bIns="16542"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Shape 1749"/>
          <p:cNvSpPr/>
          <p:nvPr/>
        </p:nvSpPr>
        <p:spPr>
          <a:xfrm rot="12094854">
            <a:off x="3091946" y="2546585"/>
            <a:ext cx="1111446" cy="386449"/>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5"/>
          <p:cNvGrpSpPr/>
          <p:nvPr/>
        </p:nvGrpSpPr>
        <p:grpSpPr>
          <a:xfrm>
            <a:off x="1259632" y="1558887"/>
            <a:ext cx="691447" cy="691485"/>
            <a:chOff x="1072256" y="2492673"/>
            <a:chExt cx="1061660" cy="1061659"/>
          </a:xfrm>
        </p:grpSpPr>
        <p:sp>
          <p:nvSpPr>
            <p:cNvPr id="13" name="Shape 1729"/>
            <p:cNvSpPr/>
            <p:nvPr/>
          </p:nvSpPr>
          <p:spPr>
            <a:xfrm>
              <a:off x="1072256" y="2492673"/>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1750"/>
            <p:cNvSpPr/>
            <p:nvPr/>
          </p:nvSpPr>
          <p:spPr>
            <a:xfrm>
              <a:off x="1390151" y="2822318"/>
              <a:ext cx="415919" cy="398242"/>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6"/>
          <p:cNvGrpSpPr/>
          <p:nvPr/>
        </p:nvGrpSpPr>
        <p:grpSpPr>
          <a:xfrm>
            <a:off x="3131840" y="1558887"/>
            <a:ext cx="691447" cy="691485"/>
            <a:chOff x="4061755" y="2492673"/>
            <a:chExt cx="1061659" cy="1061659"/>
          </a:xfrm>
        </p:grpSpPr>
        <p:sp>
          <p:nvSpPr>
            <p:cNvPr id="11" name="Shape 1727"/>
            <p:cNvSpPr/>
            <p:nvPr/>
          </p:nvSpPr>
          <p:spPr>
            <a:xfrm>
              <a:off x="4061755" y="2492673"/>
              <a:ext cx="1061659"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Shape 1751"/>
            <p:cNvSpPr/>
            <p:nvPr/>
          </p:nvSpPr>
          <p:spPr>
            <a:xfrm>
              <a:off x="4396967" y="2817846"/>
              <a:ext cx="398216" cy="39824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7"/>
          <p:cNvGrpSpPr/>
          <p:nvPr/>
        </p:nvGrpSpPr>
        <p:grpSpPr>
          <a:xfrm>
            <a:off x="7298618" y="2420335"/>
            <a:ext cx="691447" cy="691485"/>
            <a:chOff x="10058085" y="3811668"/>
            <a:chExt cx="1061660" cy="1061659"/>
          </a:xfrm>
        </p:grpSpPr>
        <p:sp>
          <p:nvSpPr>
            <p:cNvPr id="21" name="Shape 1737"/>
            <p:cNvSpPr/>
            <p:nvPr/>
          </p:nvSpPr>
          <p:spPr>
            <a:xfrm>
              <a:off x="10058085"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hape 1753"/>
            <p:cNvSpPr/>
            <p:nvPr/>
          </p:nvSpPr>
          <p:spPr>
            <a:xfrm>
              <a:off x="10363316" y="4111638"/>
              <a:ext cx="451197" cy="461719"/>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
          <p:cNvGrpSpPr/>
          <p:nvPr/>
        </p:nvGrpSpPr>
        <p:grpSpPr>
          <a:xfrm>
            <a:off x="5367859" y="2420335"/>
            <a:ext cx="691447" cy="691485"/>
            <a:chOff x="7093566" y="3811668"/>
            <a:chExt cx="1061660" cy="1061659"/>
          </a:xfrm>
        </p:grpSpPr>
        <p:sp>
          <p:nvSpPr>
            <p:cNvPr id="22" name="Shape 1738"/>
            <p:cNvSpPr/>
            <p:nvPr/>
          </p:nvSpPr>
          <p:spPr>
            <a:xfrm>
              <a:off x="7093566"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Shape 1754"/>
            <p:cNvSpPr/>
            <p:nvPr/>
          </p:nvSpPr>
          <p:spPr>
            <a:xfrm>
              <a:off x="7386751" y="4108303"/>
              <a:ext cx="492480" cy="461719"/>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2046965" y="1719798"/>
            <a:ext cx="1076491" cy="323165"/>
          </a:xfrm>
          <a:prstGeom prst="rect">
            <a:avLst/>
          </a:prstGeom>
        </p:spPr>
        <p:txBody>
          <a:bodyPr vert="horz" wrap="square" lIns="0" tIns="0" rIns="0" bIns="0" rtlCol="0" anchor="ctr">
            <a:spAutoFit/>
          </a:bodyPr>
          <a:lstStyle/>
          <a:p>
            <a:pPr marL="0" indent="0" algn="ctr">
              <a:lnSpc>
                <a:spcPct val="120000"/>
              </a:lnSpc>
              <a:buNone/>
            </a:pPr>
            <a:r>
              <a:rPr lang="zh-CN" altLang="en-US" sz="1800" dirty="0" smtClean="0">
                <a:latin typeface="黑体"/>
                <a:ea typeface="黑体"/>
                <a:sym typeface="Arial" panose="020B0604020202020204" pitchFamily="34" charset="0"/>
              </a:rPr>
              <a:t>朝三暮四</a:t>
            </a:r>
            <a:endParaRPr lang="id-ID" sz="1800" dirty="0">
              <a:latin typeface="黑体"/>
              <a:ea typeface="黑体"/>
              <a:sym typeface="Arial" panose="020B0604020202020204" pitchFamily="34" charset="0"/>
            </a:endParaRPr>
          </a:p>
        </p:txBody>
      </p:sp>
      <p:sp>
        <p:nvSpPr>
          <p:cNvPr id="40" name="Text Placeholder 3"/>
          <p:cNvSpPr txBox="1">
            <a:spLocks/>
          </p:cNvSpPr>
          <p:nvPr/>
        </p:nvSpPr>
        <p:spPr>
          <a:xfrm>
            <a:off x="3896582" y="1717647"/>
            <a:ext cx="1107466"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黑体"/>
                <a:ea typeface="黑体"/>
                <a:sym typeface="Arial" panose="020B0604020202020204" pitchFamily="34" charset="0"/>
              </a:rPr>
              <a:t>急功近利</a:t>
            </a:r>
            <a:endParaRPr lang="id-ID" altLang="zh-CN" sz="1800" dirty="0">
              <a:solidFill>
                <a:srgbClr val="000000"/>
              </a:solidFill>
              <a:latin typeface="黑体"/>
              <a:ea typeface="黑体"/>
              <a:sym typeface="Arial" panose="020B0604020202020204" pitchFamily="34" charset="0"/>
            </a:endParaRPr>
          </a:p>
        </p:txBody>
      </p:sp>
      <p:sp>
        <p:nvSpPr>
          <p:cNvPr id="41" name="Text Placeholder 3"/>
          <p:cNvSpPr txBox="1">
            <a:spLocks/>
          </p:cNvSpPr>
          <p:nvPr/>
        </p:nvSpPr>
        <p:spPr>
          <a:xfrm>
            <a:off x="5842744" y="1704947"/>
            <a:ext cx="1139057"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黑体"/>
                <a:ea typeface="黑体"/>
                <a:sym typeface="Arial" panose="020B0604020202020204" pitchFamily="34" charset="0"/>
              </a:rPr>
              <a:t>单打独斗</a:t>
            </a:r>
            <a:endParaRPr lang="id-ID" altLang="zh-CN" sz="1800" dirty="0">
              <a:solidFill>
                <a:srgbClr val="000000"/>
              </a:solidFill>
              <a:latin typeface="黑体"/>
              <a:ea typeface="黑体"/>
              <a:sym typeface="Arial" panose="020B0604020202020204" pitchFamily="34" charset="0"/>
            </a:endParaRPr>
          </a:p>
        </p:txBody>
      </p:sp>
      <p:sp>
        <p:nvSpPr>
          <p:cNvPr id="42" name="Text Placeholder 3"/>
          <p:cNvSpPr txBox="1">
            <a:spLocks/>
          </p:cNvSpPr>
          <p:nvPr/>
        </p:nvSpPr>
        <p:spPr>
          <a:xfrm>
            <a:off x="6253584" y="2579095"/>
            <a:ext cx="1075515"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黑体"/>
                <a:ea typeface="黑体"/>
                <a:sym typeface="Arial" panose="020B0604020202020204" pitchFamily="34" charset="0"/>
              </a:rPr>
              <a:t>争权夺利</a:t>
            </a:r>
            <a:endParaRPr lang="id-ID" altLang="zh-CN" sz="1800" dirty="0">
              <a:solidFill>
                <a:srgbClr val="000000"/>
              </a:solidFill>
              <a:latin typeface="黑体"/>
              <a:ea typeface="黑体"/>
              <a:sym typeface="Arial" panose="020B0604020202020204" pitchFamily="34" charset="0"/>
            </a:endParaRPr>
          </a:p>
        </p:txBody>
      </p:sp>
      <p:sp>
        <p:nvSpPr>
          <p:cNvPr id="43" name="Text Placeholder 3"/>
          <p:cNvSpPr txBox="1">
            <a:spLocks/>
          </p:cNvSpPr>
          <p:nvPr/>
        </p:nvSpPr>
        <p:spPr>
          <a:xfrm>
            <a:off x="4355976" y="2579095"/>
            <a:ext cx="1020011" cy="32316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800" dirty="0" smtClean="0">
                <a:solidFill>
                  <a:srgbClr val="000000"/>
                </a:solidFill>
                <a:latin typeface="黑体"/>
                <a:ea typeface="黑体"/>
                <a:sym typeface="Arial" panose="020B0604020202020204" pitchFamily="34" charset="0"/>
              </a:rPr>
              <a:t>固执己见</a:t>
            </a:r>
            <a:endParaRPr lang="id-ID" altLang="zh-CN" sz="1800" dirty="0">
              <a:solidFill>
                <a:srgbClr val="000000"/>
              </a:solidFill>
              <a:latin typeface="黑体"/>
              <a:ea typeface="黑体"/>
              <a:sym typeface="Arial" panose="020B0604020202020204" pitchFamily="34" charset="0"/>
            </a:endParaRPr>
          </a:p>
        </p:txBody>
      </p:sp>
      <p:sp>
        <p:nvSpPr>
          <p:cNvPr id="36" name="Shape 1752"/>
          <p:cNvSpPr/>
          <p:nvPr/>
        </p:nvSpPr>
        <p:spPr>
          <a:xfrm>
            <a:off x="5343255" y="1687008"/>
            <a:ext cx="300713" cy="30072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38"/>
          <p:cNvSpPr txBox="1"/>
          <p:nvPr/>
        </p:nvSpPr>
        <p:spPr>
          <a:xfrm>
            <a:off x="971600" y="106586"/>
            <a:ext cx="628684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创业过程中的主要风险和防范策略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0866086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p:tgtEl>
                                          <p:spTgt spid="45"/>
                                        </p:tgtEl>
                                        <p:attrNameLst>
                                          <p:attrName>ppt_y</p:attrName>
                                        </p:attrNameLst>
                                      </p:cBhvr>
                                      <p:tavLst>
                                        <p:tav tm="0">
                                          <p:val>
                                            <p:strVal val="#ppt_y+#ppt_h*1.125000"/>
                                          </p:val>
                                        </p:tav>
                                        <p:tav tm="100000">
                                          <p:val>
                                            <p:strVal val="#ppt_y"/>
                                          </p:val>
                                        </p:tav>
                                      </p:tavLst>
                                    </p:anim>
                                    <p:animEffect transition="in" filter="wipe(up)">
                                      <p:cBhvr>
                                        <p:cTn id="8" dur="500"/>
                                        <p:tgtEl>
                                          <p:spTgt spid="45"/>
                                        </p:tgtEl>
                                      </p:cBhvr>
                                    </p:animEffect>
                                  </p:childTnLst>
                                </p:cTn>
                              </p:par>
                            </p:childTnLst>
                          </p:cTn>
                        </p:par>
                        <p:par>
                          <p:cTn id="9" fill="hold">
                            <p:stCondLst>
                              <p:cond delay="12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700"/>
                            </p:stCondLst>
                            <p:childTnLst>
                              <p:par>
                                <p:cTn id="14" presetID="22" presetClass="entr" presetSubtype="8"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left)">
                                      <p:cBhvr>
                                        <p:cTn id="16" dur="500"/>
                                        <p:tgtEl>
                                          <p:spTgt spid="54"/>
                                        </p:tgtEl>
                                      </p:cBhvr>
                                    </p:animEffect>
                                  </p:childTnLst>
                                </p:cTn>
                              </p:par>
                            </p:childTnLst>
                          </p:cTn>
                        </p:par>
                        <p:par>
                          <p:cTn id="17" fill="hold">
                            <p:stCondLst>
                              <p:cond delay="2200"/>
                            </p:stCondLst>
                            <p:childTnLst>
                              <p:par>
                                <p:cTn id="18" presetID="10" presetClass="entr" presetSubtype="0" fill="hold" grpId="0" nodeType="after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childTnLst>
                          </p:cTn>
                        </p:par>
                        <p:par>
                          <p:cTn id="21" fill="hold">
                            <p:stCondLst>
                              <p:cond delay="27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3200"/>
                            </p:stCondLst>
                            <p:childTnLst>
                              <p:par>
                                <p:cTn id="26" presetID="22" presetClass="entr" presetSubtype="8"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left)">
                                      <p:cBhvr>
                                        <p:cTn id="28" dur="500"/>
                                        <p:tgtEl>
                                          <p:spTgt spid="53"/>
                                        </p:tgtEl>
                                      </p:cBhvr>
                                    </p:animEffect>
                                  </p:childTnLst>
                                </p:cTn>
                              </p:par>
                            </p:childTnLst>
                          </p:cTn>
                        </p:par>
                        <p:par>
                          <p:cTn id="29" fill="hold">
                            <p:stCondLst>
                              <p:cond delay="3700"/>
                            </p:stCondLst>
                            <p:childTnLst>
                              <p:par>
                                <p:cTn id="30" presetID="10" presetClass="entr" presetSubtype="0"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par>
                          <p:cTn id="33" fill="hold">
                            <p:stCondLst>
                              <p:cond delay="42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700"/>
                            </p:stCondLst>
                            <p:childTnLst>
                              <p:par>
                                <p:cTn id="41" presetID="22" presetClass="entr" presetSubtype="8"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20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5700"/>
                            </p:stCondLst>
                            <p:childTnLst>
                              <p:par>
                                <p:cTn id="49" presetID="18" presetClass="entr" presetSubtype="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strips(downRight)">
                                      <p:cBhvr>
                                        <p:cTn id="51" dur="500"/>
                                        <p:tgtEl>
                                          <p:spTgt spid="32"/>
                                        </p:tgtEl>
                                      </p:cBhvr>
                                    </p:animEffect>
                                  </p:childTnLst>
                                </p:cTn>
                              </p:par>
                            </p:childTnLst>
                          </p:cTn>
                        </p:par>
                        <p:par>
                          <p:cTn id="52" fill="hold">
                            <p:stCondLst>
                              <p:cond delay="6200"/>
                            </p:stCondLst>
                            <p:childTnLst>
                              <p:par>
                                <p:cTn id="53" presetID="10" presetClass="entr" presetSubtype="0"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par>
                          <p:cTn id="56" fill="hold">
                            <p:stCondLst>
                              <p:cond delay="6700"/>
                            </p:stCondLst>
                            <p:childTnLst>
                              <p:par>
                                <p:cTn id="57" presetID="22" presetClass="entr" presetSubtype="2"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right)">
                                      <p:cBhvr>
                                        <p:cTn id="59" dur="500"/>
                                        <p:tgtEl>
                                          <p:spTgt spid="56"/>
                                        </p:tgtEl>
                                      </p:cBhvr>
                                    </p:animEffect>
                                  </p:childTnLst>
                                </p:cTn>
                              </p:par>
                            </p:childTnLst>
                          </p:cTn>
                        </p:par>
                        <p:par>
                          <p:cTn id="60" fill="hold">
                            <p:stCondLst>
                              <p:cond delay="7200"/>
                            </p:stCondLst>
                            <p:childTnLst>
                              <p:par>
                                <p:cTn id="61" presetID="10"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childTnLst>
                                </p:cTn>
                              </p:par>
                            </p:childTnLst>
                          </p:cTn>
                        </p:par>
                        <p:par>
                          <p:cTn id="64" fill="hold">
                            <p:stCondLst>
                              <p:cond delay="7700"/>
                            </p:stCondLst>
                            <p:childTnLst>
                              <p:par>
                                <p:cTn id="65" presetID="10" presetClass="entr" presetSubtype="0"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childTnLst>
                          </p:cTn>
                        </p:par>
                        <p:par>
                          <p:cTn id="68" fill="hold">
                            <p:stCondLst>
                              <p:cond delay="8200"/>
                            </p:stCondLst>
                            <p:childTnLst>
                              <p:par>
                                <p:cTn id="69" presetID="22" presetClass="entr" presetSubtype="2"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right)">
                                      <p:cBhvr>
                                        <p:cTn id="71" dur="500"/>
                                        <p:tgtEl>
                                          <p:spTgt spid="55"/>
                                        </p:tgtEl>
                                      </p:cBhvr>
                                    </p:animEffect>
                                  </p:childTnLst>
                                </p:cTn>
                              </p:par>
                            </p:childTnLst>
                          </p:cTn>
                        </p:par>
                        <p:par>
                          <p:cTn id="72" fill="hold">
                            <p:stCondLst>
                              <p:cond delay="8700"/>
                            </p:stCondLst>
                            <p:childTnLst>
                              <p:par>
                                <p:cTn id="73" presetID="10"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childTnLst>
                          </p:cTn>
                        </p:par>
                        <p:par>
                          <p:cTn id="76" fill="hold">
                            <p:stCondLst>
                              <p:cond delay="9200"/>
                            </p:stCondLst>
                            <p:childTnLst>
                              <p:par>
                                <p:cTn id="77" presetID="18" presetClass="entr" presetSubtype="9"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strips(upLeft)">
                                      <p:cBhvr>
                                        <p:cTn id="7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2" grpId="0" animBg="1"/>
      <p:bldP spid="53" grpId="0" animBg="1"/>
      <p:bldP spid="54" grpId="0" animBg="1"/>
      <p:bldP spid="55" grpId="0" animBg="1"/>
      <p:bldP spid="56" grpId="0" animBg="1"/>
      <p:bldP spid="14" grpId="0" animBg="1"/>
      <p:bldP spid="33" grpId="0" animBg="1"/>
      <p:bldP spid="4" grpId="0" build="p"/>
      <p:bldP spid="40" grpId="0"/>
      <p:bldP spid="41" grpId="0"/>
      <p:bldP spid="42" grpId="0"/>
      <p:bldP spid="43" grpId="0"/>
      <p:bldP spid="36" grpId="0" animBg="1"/>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527258"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1845423"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1845423"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1948934"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第五章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4427984" y="2715766"/>
            <a:ext cx="156760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创业机会</a:t>
            </a:r>
            <a:endParaRPr lang="zh-CN" altLang="en-US" sz="2800" dirty="0">
              <a:latin typeface="微软雅黑" pitchFamily="34" charset="-122"/>
              <a:ea typeface="微软雅黑" pitchFamily="34" charset="-122"/>
            </a:endParaRPr>
          </a:p>
        </p:txBody>
      </p:sp>
      <p:cxnSp>
        <p:nvCxnSpPr>
          <p:cNvPr id="26" name="直接连接符 25"/>
          <p:cNvCxnSpPr/>
          <p:nvPr/>
        </p:nvCxnSpPr>
        <p:spPr>
          <a:xfrm>
            <a:off x="4499978" y="3239008"/>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99978" y="3906046"/>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3641368" y="2613239"/>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3641368" y="3295753"/>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4427984" y="3363838"/>
            <a:ext cx="1567607"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创业风险</a:t>
            </a:r>
            <a:endParaRPr lang="zh-CN" altLang="en-US" sz="2800" dirty="0">
              <a:latin typeface="微软雅黑" pitchFamily="34" charset="-122"/>
              <a:ea typeface="微软雅黑" pitchFamily="34" charset="-122"/>
            </a:endParaRPr>
          </a:p>
        </p:txBody>
      </p:sp>
      <p:sp>
        <p:nvSpPr>
          <p:cNvPr id="28" name="文本框 27"/>
          <p:cNvSpPr txBox="1"/>
          <p:nvPr/>
        </p:nvSpPr>
        <p:spPr>
          <a:xfrm>
            <a:off x="3419872" y="1779662"/>
            <a:ext cx="3888432" cy="584776"/>
          </a:xfrm>
          <a:prstGeom prst="rect">
            <a:avLst/>
          </a:prstGeom>
          <a:noFill/>
        </p:spPr>
        <p:txBody>
          <a:bodyPr wrap="square" rtlCol="0">
            <a:spAutoFit/>
          </a:bodyPr>
          <a:lstStyle/>
          <a:p>
            <a:r>
              <a:rPr kumimoji="1" lang="zh-CN" altLang="en-US" sz="3200" dirty="0" smtClean="0">
                <a:solidFill>
                  <a:schemeClr val="accent1"/>
                </a:solidFill>
                <a:latin typeface="微软雅黑"/>
                <a:ea typeface="微软雅黑"/>
              </a:rPr>
              <a:t>创业机会与创业风险</a:t>
            </a:r>
            <a:endParaRPr kumimoji="1" lang="zh-CN" altLang="en-US" sz="3200" dirty="0">
              <a:solidFill>
                <a:schemeClr val="accent1"/>
              </a:solidFill>
              <a:latin typeface="微软雅黑"/>
              <a:ea typeface="微软雅黑"/>
            </a:endParaRPr>
          </a:p>
        </p:txBody>
      </p:sp>
    </p:spTree>
    <p:extLst>
      <p:ext uri="{BB962C8B-B14F-4D97-AF65-F5344CB8AC3E}">
        <p14:creationId xmlns:p14="http://schemas.microsoft.com/office/powerpoint/2010/main" val="9207561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par>
                          <p:cTn id="29" fill="hold">
                            <p:stCondLst>
                              <p:cond delay="500"/>
                            </p:stCondLst>
                            <p:childTnLst>
                              <p:par>
                                <p:cTn id="30" presetID="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250" fill="hold"/>
                                        <p:tgtEl>
                                          <p:spTgt spid="21"/>
                                        </p:tgtEl>
                                        <p:attrNameLst>
                                          <p:attrName>ppt_x</p:attrName>
                                        </p:attrNameLst>
                                      </p:cBhvr>
                                      <p:tavLst>
                                        <p:tav tm="0">
                                          <p:val>
                                            <p:strVal val="1+#ppt_w/2"/>
                                          </p:val>
                                        </p:tav>
                                        <p:tav tm="100000">
                                          <p:val>
                                            <p:strVal val="#ppt_x"/>
                                          </p:val>
                                        </p:tav>
                                      </p:tavLst>
                                    </p:anim>
                                    <p:anim calcmode="lin" valueType="num">
                                      <p:cBhvr additive="base">
                                        <p:cTn id="42" dur="25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1250"/>
                            </p:stCondLst>
                            <p:childTnLst>
                              <p:par>
                                <p:cTn id="44" presetID="2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2250"/>
                            </p:stCondLst>
                            <p:childTnLst>
                              <p:par>
                                <p:cTn id="52" presetID="2" presetClass="entr" presetSubtype="2"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250" fill="hold"/>
                                        <p:tgtEl>
                                          <p:spTgt spid="34"/>
                                        </p:tgtEl>
                                        <p:attrNameLst>
                                          <p:attrName>ppt_x</p:attrName>
                                        </p:attrNameLst>
                                      </p:cBhvr>
                                      <p:tavLst>
                                        <p:tav tm="0">
                                          <p:val>
                                            <p:strVal val="1+#ppt_w/2"/>
                                          </p:val>
                                        </p:tav>
                                        <p:tav tm="100000">
                                          <p:val>
                                            <p:strVal val="#ppt_x"/>
                                          </p:val>
                                        </p:tav>
                                      </p:tavLst>
                                    </p:anim>
                                    <p:anim calcmode="lin" valueType="num">
                                      <p:cBhvr additive="base">
                                        <p:cTn id="55" dur="25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520510"/>
            <a:ext cx="2195736" cy="647472"/>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640044"/>
            <a:ext cx="1047049" cy="503456"/>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712052"/>
            <a:ext cx="1690092" cy="431448"/>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803998"/>
            <a:ext cx="1047049" cy="342900"/>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755576" y="771550"/>
            <a:ext cx="7848872" cy="3762530"/>
          </a:xfrm>
          <a:prstGeom prst="rect">
            <a:avLst/>
          </a:prstGeom>
        </p:spPr>
        <p:txBody>
          <a:bodyPr wrap="square" lIns="68541" tIns="34271" rIns="68541" bIns="34271">
            <a:spAutoFit/>
          </a:bodyPr>
          <a:lstStyle/>
          <a:p>
            <a:r>
              <a:rPr lang="zh-CN" altLang="zh-CN" sz="1600" dirty="0">
                <a:latin typeface="黑体"/>
                <a:ea typeface="黑体"/>
              </a:rPr>
              <a:t>一般说来，创业者把创业构想变成现实，并使企业开始盈利或具备盈利前景的时候，我们可以说创业获得了成功。俗话说，创业容易守业难，创业成功以后，创业者和企业仍然面临着各种各样的风险，有的风险甚至会导致创业者功败垂成。如果不及时化解这些风险，就会直接影响到企业的继续生存和发展。</a:t>
            </a:r>
          </a:p>
          <a:p>
            <a:r>
              <a:rPr lang="en-US" altLang="zh-CN" sz="1600" dirty="0">
                <a:latin typeface="黑体"/>
                <a:ea typeface="黑体"/>
              </a:rPr>
              <a:t>    </a:t>
            </a:r>
            <a:r>
              <a:rPr lang="en-US" altLang="zh-CN" sz="1600" dirty="0" smtClean="0">
                <a:latin typeface="黑体"/>
                <a:ea typeface="黑体"/>
              </a:rPr>
              <a:t>(</a:t>
            </a:r>
            <a:r>
              <a:rPr lang="zh-CN" altLang="zh-CN" sz="1600" dirty="0">
                <a:latin typeface="黑体"/>
                <a:ea typeface="黑体"/>
              </a:rPr>
              <a:t>一</a:t>
            </a:r>
            <a:r>
              <a:rPr lang="en-US" altLang="zh-CN" sz="1600" dirty="0">
                <a:latin typeface="黑体"/>
                <a:ea typeface="黑体"/>
              </a:rPr>
              <a:t>)</a:t>
            </a:r>
            <a:r>
              <a:rPr lang="zh-CN" altLang="zh-CN" sz="1600" dirty="0">
                <a:latin typeface="黑体"/>
                <a:ea typeface="黑体"/>
              </a:rPr>
              <a:t>心理失衡</a:t>
            </a:r>
          </a:p>
          <a:p>
            <a:r>
              <a:rPr lang="en-US" altLang="zh-CN" sz="1600" dirty="0">
                <a:latin typeface="黑体"/>
                <a:ea typeface="黑体"/>
              </a:rPr>
              <a:t>    </a:t>
            </a:r>
            <a:r>
              <a:rPr lang="zh-CN" altLang="zh-CN" sz="1600" dirty="0">
                <a:latin typeface="黑体"/>
                <a:ea typeface="黑体"/>
              </a:rPr>
              <a:t>做企业的人要保持一个良好的心态，因为思想决定行动。心态不对，行动就容易错误，最后毁人毁己。但是企业家要保持一个良好的心态不容易，尤其是涉及利益格局和利益分配的时候。中国有句古话“富不过三代”，但如今有不少靠创业致富的人，在短短几年里就失去了辛苦积累而来的财富。</a:t>
            </a:r>
          </a:p>
          <a:p>
            <a:r>
              <a:rPr lang="en-US" altLang="zh-CN" sz="1600" dirty="0">
                <a:latin typeface="黑体"/>
                <a:ea typeface="黑体"/>
              </a:rPr>
              <a:t>    (</a:t>
            </a:r>
            <a:r>
              <a:rPr lang="zh-CN" altLang="zh-CN" sz="1600" dirty="0">
                <a:latin typeface="黑体"/>
                <a:ea typeface="黑体"/>
              </a:rPr>
              <a:t>二</a:t>
            </a:r>
            <a:r>
              <a:rPr lang="en-US" altLang="zh-CN" sz="1600" dirty="0">
                <a:latin typeface="黑体"/>
                <a:ea typeface="黑体"/>
              </a:rPr>
              <a:t>)</a:t>
            </a:r>
            <a:r>
              <a:rPr lang="zh-CN" altLang="zh-CN" sz="1600" dirty="0">
                <a:latin typeface="黑体"/>
                <a:ea typeface="黑体"/>
              </a:rPr>
              <a:t>义气过剩</a:t>
            </a:r>
          </a:p>
          <a:p>
            <a:r>
              <a:rPr lang="en-US" altLang="zh-CN" sz="1600" dirty="0">
                <a:latin typeface="黑体"/>
                <a:ea typeface="黑体"/>
              </a:rPr>
              <a:t>    </a:t>
            </a:r>
            <a:r>
              <a:rPr lang="zh-CN" altLang="zh-CN" sz="1600" dirty="0">
                <a:latin typeface="黑体"/>
                <a:ea typeface="黑体"/>
              </a:rPr>
              <a:t>具有儒家传统的中国人向来把“义”看得很重，所谓义气就是甘于承担风险或牺牲自己利益的气概。历史上对于讲义气，杀富济贫等英雄行为，也是给予了热情的赞扬。朋友间的友谊也是同讲义气紧密联系的。但是，真正的友谊和义气是有着本质的区别的。作为哥们义气来说，它是一种基于无知和盲从、情感无基础的冲动，是一种非理智的行为。创业者如果盲目讲义气，可能会给企业带来危机甚至灭顶之灾</a:t>
            </a:r>
            <a:r>
              <a:rPr lang="zh-CN" altLang="zh-CN" sz="1600" dirty="0" smtClean="0">
                <a:latin typeface="黑体"/>
                <a:ea typeface="黑体"/>
              </a:rPr>
              <a:t>。</a:t>
            </a:r>
            <a:endParaRPr lang="zh-CN" altLang="zh-CN" sz="1600" dirty="0">
              <a:latin typeface="黑体"/>
              <a:ea typeface="黑体"/>
            </a:endParaRPr>
          </a:p>
        </p:txBody>
      </p:sp>
      <p:sp>
        <p:nvSpPr>
          <p:cNvPr id="15" name="TextBox 38"/>
          <p:cNvSpPr txBox="1"/>
          <p:nvPr/>
        </p:nvSpPr>
        <p:spPr>
          <a:xfrm>
            <a:off x="971600" y="119286"/>
            <a:ext cx="587647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创业后期的主要风险和防范策略</a:t>
            </a:r>
            <a:endParaRPr lang="zh-CN" altLang="en-US" sz="3200" b="1" dirty="0">
              <a:solidFill>
                <a:schemeClr val="accent1"/>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1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6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1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6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0" y="4659982"/>
            <a:ext cx="2195736" cy="508000"/>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2195736" y="4803998"/>
            <a:ext cx="1047049" cy="339502"/>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3241948" y="4876006"/>
            <a:ext cx="1690092" cy="267494"/>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4932040" y="4948014"/>
            <a:ext cx="1047049" cy="198884"/>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755576" y="627534"/>
            <a:ext cx="7848872" cy="4008752"/>
          </a:xfrm>
          <a:prstGeom prst="rect">
            <a:avLst/>
          </a:prstGeom>
        </p:spPr>
        <p:txBody>
          <a:bodyPr wrap="square" lIns="68541" tIns="34271" rIns="68541" bIns="34271">
            <a:spAutoFit/>
          </a:bodyPr>
          <a:lstStyle/>
          <a:p>
            <a:r>
              <a:rPr lang="en-US" altLang="zh-CN" sz="800" dirty="0" smtClean="0">
                <a:solidFill>
                  <a:srgbClr val="000000"/>
                </a:solidFill>
                <a:latin typeface="黑体"/>
                <a:ea typeface="黑体"/>
              </a:rPr>
              <a:t>  </a:t>
            </a:r>
            <a:r>
              <a:rPr lang="en-US" altLang="zh-CN" sz="1600" dirty="0" smtClean="0">
                <a:solidFill>
                  <a:srgbClr val="000000"/>
                </a:solidFill>
                <a:latin typeface="黑体"/>
                <a:ea typeface="黑体"/>
              </a:rPr>
              <a:t>  </a:t>
            </a:r>
            <a:r>
              <a:rPr lang="en-US" altLang="zh-CN" sz="1600" dirty="0">
                <a:solidFill>
                  <a:srgbClr val="000000"/>
                </a:solidFill>
                <a:latin typeface="黑体"/>
                <a:ea typeface="黑体"/>
              </a:rPr>
              <a:t>(</a:t>
            </a:r>
            <a:r>
              <a:rPr lang="zh-CN" altLang="zh-CN" sz="1600" dirty="0">
                <a:solidFill>
                  <a:srgbClr val="000000"/>
                </a:solidFill>
                <a:latin typeface="黑体"/>
                <a:ea typeface="黑体"/>
              </a:rPr>
              <a:t>四</a:t>
            </a:r>
            <a:r>
              <a:rPr lang="en-US" altLang="zh-CN" sz="1600" dirty="0">
                <a:solidFill>
                  <a:srgbClr val="000000"/>
                </a:solidFill>
                <a:latin typeface="黑体"/>
                <a:ea typeface="黑体"/>
              </a:rPr>
              <a:t>)</a:t>
            </a:r>
            <a:r>
              <a:rPr lang="zh-CN" altLang="zh-CN" sz="1600" dirty="0">
                <a:solidFill>
                  <a:srgbClr val="000000"/>
                </a:solidFill>
                <a:latin typeface="黑体"/>
                <a:ea typeface="黑体"/>
              </a:rPr>
              <a:t>挥霍浪费</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在创业初期，大多创业者都能注意控制成本，节约开支，艰苦奋斗。但是在创业取得初步成功后，创业者手里掌握着越来越多的资金和资源，就可能放松了过苦日子的意识，此时若管理上再出现混乱，不注意控制成本和费用，则虽然企业的业务在不断增长，可到头来利润却有所下降。</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五</a:t>
            </a:r>
            <a:r>
              <a:rPr lang="en-US" altLang="zh-CN" sz="1600" dirty="0">
                <a:solidFill>
                  <a:srgbClr val="000000"/>
                </a:solidFill>
                <a:latin typeface="黑体"/>
                <a:ea typeface="黑体"/>
              </a:rPr>
              <a:t>)</a:t>
            </a:r>
            <a:r>
              <a:rPr lang="zh-CN" altLang="zh-CN" sz="1600" dirty="0">
                <a:solidFill>
                  <a:srgbClr val="000000"/>
                </a:solidFill>
                <a:latin typeface="黑体"/>
                <a:ea typeface="黑体"/>
              </a:rPr>
              <a:t>缺乏创新</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有的创业者急功近利，只顾追求市场和产量，不主动要求创新，管理工作流于形式。这种只顾眼前利益、“管理放松”的做法最终结果就是技术放松，技术创新能力慢慢衰竭，核心竞争力无法形成；有的创业者的创新尚处于低层次，在创新观念上还存在着“走老路稳当”的误区。</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六</a:t>
            </a:r>
            <a:r>
              <a:rPr lang="en-US" altLang="zh-CN" sz="1600" dirty="0">
                <a:solidFill>
                  <a:srgbClr val="000000"/>
                </a:solidFill>
                <a:latin typeface="黑体"/>
                <a:ea typeface="黑体"/>
              </a:rPr>
              <a:t>)</a:t>
            </a:r>
            <a:r>
              <a:rPr lang="zh-CN" altLang="zh-CN" sz="1600" dirty="0">
                <a:solidFill>
                  <a:srgbClr val="000000"/>
                </a:solidFill>
                <a:latin typeface="黑体"/>
                <a:ea typeface="黑体"/>
              </a:rPr>
              <a:t>管理危机</a:t>
            </a:r>
          </a:p>
          <a:p>
            <a:r>
              <a:rPr lang="en-US" altLang="zh-CN" sz="1600" dirty="0">
                <a:solidFill>
                  <a:srgbClr val="000000"/>
                </a:solidFill>
                <a:latin typeface="黑体"/>
                <a:ea typeface="黑体"/>
              </a:rPr>
              <a:t>    </a:t>
            </a:r>
            <a:r>
              <a:rPr lang="zh-CN" altLang="zh-CN" sz="1600" dirty="0">
                <a:solidFill>
                  <a:srgbClr val="000000"/>
                </a:solidFill>
                <a:latin typeface="黑体"/>
                <a:ea typeface="黑体"/>
              </a:rPr>
              <a:t>成功管理的关键不在于排除所有问题，而在于把注意力集中到当前阶段所存在的主要问题，这样企业才能成长、成熟并壮大，去面对下一个阶段的到来。创业成功后，企业面临的主要管理问题是管理危机问题，具体表现在：创业者疲于奔命，顾此失彼；决策得不到有效执行，管理开始失控；企业利润状况徘徊不前；老员工缺乏创新的动力；新老员工出现矛盾冲突，等等。</a:t>
            </a:r>
          </a:p>
        </p:txBody>
      </p:sp>
      <p:sp>
        <p:nvSpPr>
          <p:cNvPr id="15" name="TextBox 38"/>
          <p:cNvSpPr txBox="1"/>
          <p:nvPr/>
        </p:nvSpPr>
        <p:spPr>
          <a:xfrm>
            <a:off x="971600" y="119286"/>
            <a:ext cx="5876478"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创业后期的主要风险和防范策略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33715927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1150"/>
                            </p:stCondLst>
                            <p:childTnLst>
                              <p:par>
                                <p:cTn id="10" presetID="22" presetClass="entr" presetSubtype="4"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par>
                          <p:cTn id="13" fill="hold">
                            <p:stCondLst>
                              <p:cond delay="1650"/>
                            </p:stCondLst>
                            <p:childTnLst>
                              <p:par>
                                <p:cTn id="14" presetID="2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down)">
                                      <p:cBhvr>
                                        <p:cTn id="16" dur="500"/>
                                        <p:tgtEl>
                                          <p:spTgt spid="66"/>
                                        </p:tgtEl>
                                      </p:cBhvr>
                                    </p:animEffect>
                                  </p:childTnLst>
                                </p:cTn>
                              </p:par>
                            </p:childTnLst>
                          </p:cTn>
                        </p:par>
                        <p:par>
                          <p:cTn id="17" fill="hold">
                            <p:stCondLst>
                              <p:cond delay="2150"/>
                            </p:stCondLst>
                            <p:childTnLst>
                              <p:par>
                                <p:cTn id="18" presetID="22" presetClass="entr" presetSubtype="4"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down)">
                                      <p:cBhvr>
                                        <p:cTn id="20" dur="500"/>
                                        <p:tgtEl>
                                          <p:spTgt spid="67"/>
                                        </p:tgtEl>
                                      </p:cBhvr>
                                    </p:animEffect>
                                  </p:childTnLst>
                                </p:cTn>
                              </p:par>
                            </p:childTnLst>
                          </p:cTn>
                        </p:par>
                        <p:par>
                          <p:cTn id="21" fill="hold">
                            <p:stCondLst>
                              <p:cond delay="2650"/>
                            </p:stCondLst>
                            <p:childTnLst>
                              <p:par>
                                <p:cTn id="22" presetID="2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down)">
                                      <p:cBhvr>
                                        <p:cTn id="24" dur="500"/>
                                        <p:tgtEl>
                                          <p:spTgt spid="6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16"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077371" y="5972"/>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395536" y="62753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395536" y="83778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701502" y="1165431"/>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01</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2051720" y="771550"/>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创业机会的界定</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2088506" y="1491486"/>
            <a:ext cx="4355702" cy="2004649"/>
          </a:xfrm>
          <a:prstGeom prst="rect">
            <a:avLst/>
          </a:prstGeom>
          <a:noFill/>
        </p:spPr>
        <p:txBody>
          <a:bodyPr wrap="square" lIns="65023" tIns="32511" rIns="65023" bIns="32511" rtlCol="0">
            <a:spAutoFit/>
          </a:bodyPr>
          <a:lstStyle/>
          <a:p>
            <a:r>
              <a:rPr lang="zh-CN" altLang="en-US" sz="1100" dirty="0" smtClean="0">
                <a:solidFill>
                  <a:srgbClr val="000000"/>
                </a:solidFill>
                <a:latin typeface="黑体"/>
                <a:ea typeface="黑体"/>
              </a:rPr>
              <a:t>  </a:t>
            </a:r>
            <a:r>
              <a:rPr lang="en-US" altLang="zh-CN" sz="1100" dirty="0" smtClean="0">
                <a:solidFill>
                  <a:srgbClr val="000000"/>
                </a:solidFill>
                <a:latin typeface="黑体"/>
                <a:ea typeface="黑体"/>
              </a:rPr>
              <a:t>   </a:t>
            </a:r>
            <a:r>
              <a:rPr lang="zh-CN" altLang="en-US" sz="1100" dirty="0" smtClean="0">
                <a:solidFill>
                  <a:srgbClr val="000000"/>
                </a:solidFill>
                <a:latin typeface="黑体"/>
                <a:ea typeface="黑体"/>
              </a:rPr>
              <a:t> </a:t>
            </a:r>
            <a:r>
              <a:rPr lang="zh-CN" altLang="zh-CN" dirty="0" smtClean="0">
                <a:solidFill>
                  <a:srgbClr val="000000"/>
                </a:solidFill>
                <a:latin typeface="黑体"/>
                <a:ea typeface="黑体"/>
              </a:rPr>
              <a:t>创业</a:t>
            </a:r>
            <a:r>
              <a:rPr lang="zh-CN" altLang="zh-CN" dirty="0">
                <a:solidFill>
                  <a:srgbClr val="000000"/>
                </a:solidFill>
                <a:latin typeface="黑体"/>
                <a:ea typeface="黑体"/>
              </a:rPr>
              <a:t>机会的几种常见定义： 创业机会是可以为购买者或使用者创造或增加价值的产品或服务，它具有吸引力、持久性和适时性。</a:t>
            </a:r>
          </a:p>
          <a:p>
            <a:r>
              <a:rPr lang="zh-CN" altLang="en-US" dirty="0" smtClean="0">
                <a:solidFill>
                  <a:srgbClr val="000000"/>
                </a:solidFill>
                <a:latin typeface="黑体"/>
                <a:ea typeface="黑体"/>
              </a:rPr>
              <a:t>   </a:t>
            </a:r>
            <a:r>
              <a:rPr lang="en-US" altLang="zh-CN" dirty="0" smtClean="0">
                <a:solidFill>
                  <a:srgbClr val="000000"/>
                </a:solidFill>
                <a:latin typeface="黑体"/>
                <a:ea typeface="黑体"/>
              </a:rPr>
              <a:t> </a:t>
            </a:r>
            <a:r>
              <a:rPr lang="zh-CN" altLang="zh-CN" dirty="0" smtClean="0">
                <a:solidFill>
                  <a:srgbClr val="000000"/>
                </a:solidFill>
                <a:latin typeface="黑体"/>
                <a:ea typeface="黑体"/>
              </a:rPr>
              <a:t>创业机会是一种</a:t>
            </a:r>
            <a:r>
              <a:rPr lang="zh-CN" altLang="zh-CN" dirty="0">
                <a:solidFill>
                  <a:srgbClr val="000000"/>
                </a:solidFill>
                <a:latin typeface="黑体"/>
                <a:ea typeface="黑体"/>
              </a:rPr>
              <a:t>新的“目的—手段”关系，它能为经济活动引入新产品、新服务、新原材料、新市场或新组织方式。</a:t>
            </a:r>
          </a:p>
        </p:txBody>
      </p:sp>
      <p:cxnSp>
        <p:nvCxnSpPr>
          <p:cNvPr id="68" name="直接连接符 67"/>
          <p:cNvCxnSpPr/>
          <p:nvPr/>
        </p:nvCxnSpPr>
        <p:spPr>
          <a:xfrm>
            <a:off x="2088506" y="1347471"/>
            <a:ext cx="4283694" cy="14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44387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03648" y="1203598"/>
            <a:ext cx="6480720" cy="2664296"/>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4" name="矩形 3"/>
          <p:cNvSpPr/>
          <p:nvPr/>
        </p:nvSpPr>
        <p:spPr>
          <a:xfrm>
            <a:off x="2822724" y="1008782"/>
            <a:ext cx="3515184"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solidFill>
                  <a:schemeClr val="tx1"/>
                </a:solidFill>
                <a:latin typeface="微软雅黑" panose="020B0503020204020204" pitchFamily="34" charset="-122"/>
                <a:ea typeface="微软雅黑" panose="020B0503020204020204" pitchFamily="34" charset="-122"/>
              </a:rPr>
              <a:t>按创业机会的来源分</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672" y="1563638"/>
            <a:ext cx="6174666" cy="2008228"/>
          </a:xfrm>
          <a:prstGeom prst="rect">
            <a:avLst/>
          </a:prstGeom>
          <a:noFill/>
        </p:spPr>
        <p:txBody>
          <a:bodyPr wrap="square" lIns="68565" tIns="34283" rIns="68565" bIns="34283" rtlCol="0">
            <a:spAutoFit/>
          </a:bodyPr>
          <a:lstStyle/>
          <a:p>
            <a:r>
              <a:rPr lang="zh-CN" altLang="en-US" dirty="0" smtClean="0">
                <a:solidFill>
                  <a:srgbClr val="000000"/>
                </a:solidFill>
                <a:ea typeface="黑体"/>
              </a:rPr>
              <a:t>    </a:t>
            </a:r>
            <a:r>
              <a:rPr lang="zh-CN" altLang="zh-CN" dirty="0" smtClean="0">
                <a:solidFill>
                  <a:srgbClr val="000000"/>
                </a:solidFill>
                <a:ea typeface="黑体"/>
              </a:rPr>
              <a:t>按创业</a:t>
            </a:r>
            <a:r>
              <a:rPr lang="zh-CN" altLang="zh-CN" dirty="0">
                <a:solidFill>
                  <a:srgbClr val="000000"/>
                </a:solidFill>
                <a:ea typeface="黑体"/>
              </a:rPr>
              <a:t>机会的来源可以分为问题型机会、趋势型机会和组合型机会。</a:t>
            </a:r>
          </a:p>
          <a:p>
            <a:r>
              <a:rPr lang="zh-CN" altLang="en-US" dirty="0" smtClean="0">
                <a:solidFill>
                  <a:srgbClr val="000000"/>
                </a:solidFill>
                <a:ea typeface="黑体"/>
              </a:rPr>
              <a:t>    </a:t>
            </a:r>
            <a:r>
              <a:rPr lang="zh-CN" altLang="zh-CN" dirty="0" smtClean="0">
                <a:solidFill>
                  <a:srgbClr val="000000"/>
                </a:solidFill>
                <a:ea typeface="黑体"/>
              </a:rPr>
              <a:t>问题型</a:t>
            </a:r>
            <a:r>
              <a:rPr lang="zh-CN" altLang="zh-CN" dirty="0">
                <a:solidFill>
                  <a:srgbClr val="000000"/>
                </a:solidFill>
                <a:ea typeface="黑体"/>
              </a:rPr>
              <a:t>机会，指的是由现实中存在的未被解决的问题所产生的一类机会；趋势型机会，就是在变化中看到未来的发展方向，预测到将来的潜力和机会；组合型机会，就是将现有的两项以上的技术、产品、服务等因素组合起来，以实现新的用途和价值而获得的创业机会。</a:t>
            </a:r>
          </a:p>
        </p:txBody>
      </p:sp>
      <p:sp>
        <p:nvSpPr>
          <p:cNvPr id="17" name="TextBox 38"/>
          <p:cNvSpPr txBox="1"/>
          <p:nvPr/>
        </p:nvSpPr>
        <p:spPr>
          <a:xfrm>
            <a:off x="971600" y="123478"/>
            <a:ext cx="1785615"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9741809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551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P spid="10" grpId="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75656" y="1275606"/>
            <a:ext cx="6480720" cy="288032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12" name="矩形 11"/>
          <p:cNvSpPr/>
          <p:nvPr/>
        </p:nvSpPr>
        <p:spPr>
          <a:xfrm>
            <a:off x="2483768" y="1059582"/>
            <a:ext cx="3960440" cy="419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r>
              <a:rPr lang="zh-CN" altLang="en-US" sz="2000" dirty="0" smtClean="0">
                <a:latin typeface="微软雅黑" panose="020B0503020204020204" pitchFamily="34" charset="-122"/>
                <a:ea typeface="微软雅黑" panose="020B0503020204020204" pitchFamily="34" charset="-122"/>
              </a:rPr>
              <a:t>按目的</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手段关系的明确度来分</a:t>
            </a:r>
            <a:endParaRPr lang="zh-CN" altLang="en-US" sz="20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1763688" y="1635646"/>
            <a:ext cx="5904656" cy="2285227"/>
          </a:xfrm>
          <a:prstGeom prst="rect">
            <a:avLst/>
          </a:prstGeom>
          <a:noFill/>
        </p:spPr>
        <p:txBody>
          <a:bodyPr wrap="square" lIns="68565" tIns="34283" rIns="68565" bIns="34283" rtlCol="0">
            <a:spAutoFit/>
          </a:bodyPr>
          <a:lstStyle/>
          <a:p>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按</a:t>
            </a:r>
            <a:r>
              <a:rPr lang="zh-CN" altLang="zh-CN" dirty="0">
                <a:solidFill>
                  <a:srgbClr val="000000"/>
                </a:solidFill>
                <a:latin typeface="黑体"/>
                <a:ea typeface="黑体"/>
              </a:rPr>
              <a:t>目的—手段关系的明确程度可分为识别型机会、发现型机会和创造型机会。</a:t>
            </a:r>
          </a:p>
          <a:p>
            <a:r>
              <a:rPr lang="en-US" altLang="zh-CN" dirty="0">
                <a:solidFill>
                  <a:srgbClr val="000000"/>
                </a:solidFill>
                <a:latin typeface="黑体"/>
                <a:ea typeface="黑体"/>
              </a:rPr>
              <a:t>    </a:t>
            </a:r>
            <a:r>
              <a:rPr lang="zh-CN" altLang="zh-CN" dirty="0">
                <a:solidFill>
                  <a:srgbClr val="000000"/>
                </a:solidFill>
                <a:latin typeface="黑体"/>
                <a:ea typeface="黑体"/>
              </a:rPr>
              <a:t>识别型机会是指市场中的目的—手段关系十分明显时，创业家可通过目的—手段关系的连接来辨识机会；发现型机会则指当目的或手段中的任意一方的状况未知，等待创业者去进行机会发掘；创造型机会指的是，目的和手段皆不明朗，因此创业者要比他人更具先见之明，才能创造出有价值的市场机会。</a:t>
            </a:r>
          </a:p>
        </p:txBody>
      </p:sp>
      <p:sp>
        <p:nvSpPr>
          <p:cNvPr id="17" name="TextBox 38"/>
          <p:cNvSpPr txBox="1"/>
          <p:nvPr/>
        </p:nvSpPr>
        <p:spPr>
          <a:xfrm>
            <a:off x="971600" y="123478"/>
            <a:ext cx="1785615"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4557465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3"/>
                                        </p:tgtEl>
                                        <p:attrNameLst>
                                          <p:attrName>style.visibility</p:attrName>
                                        </p:attrNameLst>
                                      </p:cBhvr>
                                      <p:to>
                                        <p:strVal val="visible"/>
                                      </p:to>
                                    </p:set>
                                    <p:animEffect transition="in" filter="wipe(left)">
                                      <p:cBhvr>
                                        <p:cTn id="16" dur="100"/>
                                        <p:tgtEl>
                                          <p:spTgt spid="13"/>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3"/>
                                        </p:tgtEl>
                                      </p:cBhvr>
                                      <p:to x="80000" y="100000"/>
                                    </p:animScale>
                                    <p:anim by="(#ppt_w*0.10)" calcmode="lin" valueType="num">
                                      <p:cBhvr>
                                        <p:cTn id="19" dur="50" autoRev="1" fill="hold">
                                          <p:stCondLst>
                                            <p:cond delay="0"/>
                                          </p:stCondLst>
                                        </p:cTn>
                                        <p:tgtEl>
                                          <p:spTgt spid="13"/>
                                        </p:tgtEl>
                                        <p:attrNameLst>
                                          <p:attrName>ppt_x</p:attrName>
                                        </p:attrNameLst>
                                      </p:cBhvr>
                                    </p:anim>
                                    <p:anim by="(-#ppt_w*0.10)" calcmode="lin" valueType="num">
                                      <p:cBhvr>
                                        <p:cTn id="20" dur="50" autoRev="1" fill="hold">
                                          <p:stCondLst>
                                            <p:cond delay="0"/>
                                          </p:stCondLst>
                                        </p:cTn>
                                        <p:tgtEl>
                                          <p:spTgt spid="13"/>
                                        </p:tgtEl>
                                        <p:attrNameLst>
                                          <p:attrName>ppt_y</p:attrName>
                                        </p:attrNameLst>
                                      </p:cBhvr>
                                    </p:anim>
                                    <p:animRot by="-480000">
                                      <p:cBhvr>
                                        <p:cTn id="21" dur="50" autoRev="1" fill="hold">
                                          <p:stCondLst>
                                            <p:cond delay="0"/>
                                          </p:stCondLst>
                                        </p:cTn>
                                        <p:tgtEl>
                                          <p:spTgt spid="13"/>
                                        </p:tgtEl>
                                        <p:attrNameLst>
                                          <p:attrName>r</p:attrName>
                                        </p:attrNameLst>
                                      </p:cBhvr>
                                    </p:animRot>
                                  </p:childTnLst>
                                </p:cTn>
                              </p:par>
                            </p:childTnLst>
                          </p:cTn>
                        </p:par>
                        <p:par>
                          <p:cTn id="22" fill="hold">
                            <p:stCondLst>
                              <p:cond delay="608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3" grpId="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047397" y="2913476"/>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2" name="箭头2"/>
          <p:cNvSpPr/>
          <p:nvPr/>
        </p:nvSpPr>
        <p:spPr bwMode="gray">
          <a:xfrm rot="16200000">
            <a:off x="1365415" y="2395303"/>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039640" y="1830444"/>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163442" y="1563338"/>
            <a:ext cx="5585022"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zh-CN" dirty="0">
                <a:solidFill>
                  <a:srgbClr val="000000"/>
                </a:solidFill>
                <a:latin typeface="黑体"/>
                <a:ea typeface="黑体"/>
              </a:rPr>
              <a:t>凡是有市场、有经营的地方，客观上就存在着创业机会。创业机会普遍存在于各种经营活动过程之中。 </a:t>
            </a:r>
          </a:p>
        </p:txBody>
      </p:sp>
      <p:sp>
        <p:nvSpPr>
          <p:cNvPr id="215" name="标题1"/>
          <p:cNvSpPr>
            <a:spLocks noChangeArrowheads="1"/>
          </p:cNvSpPr>
          <p:nvPr/>
        </p:nvSpPr>
        <p:spPr bwMode="gray">
          <a:xfrm>
            <a:off x="2195736" y="1563638"/>
            <a:ext cx="967705"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rgbClr val="000000"/>
                </a:solidFill>
                <a:latin typeface="微软雅黑" panose="020B0503020204020204" pitchFamily="34" charset="-122"/>
                <a:ea typeface="微软雅黑" panose="020B0503020204020204" pitchFamily="34" charset="-122"/>
              </a:rPr>
              <a:t>普遍性</a:t>
            </a:r>
            <a:endParaRPr lang="zh-CN" altLang="zh-CN" b="1" dirty="0">
              <a:solidFill>
                <a:srgbClr val="000000"/>
              </a:solidFill>
              <a:latin typeface="微软雅黑" panose="020B0503020204020204" pitchFamily="34" charset="-122"/>
              <a:ea typeface="微软雅黑" panose="020B0503020204020204" pitchFamily="34" charset="-122"/>
            </a:endParaRPr>
          </a:p>
        </p:txBody>
      </p:sp>
      <p:sp>
        <p:nvSpPr>
          <p:cNvPr id="216" name="文本2"/>
          <p:cNvSpPr>
            <a:spLocks noChangeArrowheads="1"/>
          </p:cNvSpPr>
          <p:nvPr/>
        </p:nvSpPr>
        <p:spPr bwMode="gray">
          <a:xfrm>
            <a:off x="3153920" y="2643458"/>
            <a:ext cx="5522536"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dirty="0">
                <a:solidFill>
                  <a:srgbClr val="000000"/>
                </a:solidFill>
                <a:latin typeface="黑体"/>
                <a:ea typeface="黑体"/>
              </a:rPr>
              <a:t>对一个企业来说，创业机会的发现和捕捉带有很大的不确定性，任何创业机会的产生都有“意外”因素。</a:t>
            </a:r>
          </a:p>
        </p:txBody>
      </p:sp>
      <p:sp>
        <p:nvSpPr>
          <p:cNvPr id="217" name="标题2"/>
          <p:cNvSpPr>
            <a:spLocks noChangeArrowheads="1"/>
          </p:cNvSpPr>
          <p:nvPr/>
        </p:nvSpPr>
        <p:spPr bwMode="gray">
          <a:xfrm>
            <a:off x="2195736" y="2643758"/>
            <a:ext cx="958184"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chemeClr val="bg1"/>
                </a:solidFill>
                <a:latin typeface="微软雅黑" panose="020B0503020204020204" pitchFamily="34" charset="-122"/>
                <a:ea typeface="微软雅黑" panose="020B0503020204020204" pitchFamily="34" charset="-122"/>
              </a:rPr>
              <a:t>偶然性</a:t>
            </a:r>
            <a:endParaRPr lang="zh-CN" altLang="zh-CN" b="1" dirty="0">
              <a:solidFill>
                <a:schemeClr val="bg1"/>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168202" y="3651870"/>
            <a:ext cx="5580262" cy="108011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zh-CN" dirty="0">
                <a:solidFill>
                  <a:srgbClr val="000000"/>
                </a:solidFill>
                <a:latin typeface="黑体"/>
                <a:ea typeface="黑体"/>
              </a:rPr>
              <a:t>创业机会存在于一定的时空范围之内，随着产生创业机会的客观条件的变化，创业机会就会相应地消逝和流失。 </a:t>
            </a:r>
          </a:p>
        </p:txBody>
      </p:sp>
      <p:sp>
        <p:nvSpPr>
          <p:cNvPr id="219" name="标题3"/>
          <p:cNvSpPr>
            <a:spLocks noChangeArrowheads="1"/>
          </p:cNvSpPr>
          <p:nvPr/>
        </p:nvSpPr>
        <p:spPr bwMode="gray">
          <a:xfrm>
            <a:off x="2195736" y="3721555"/>
            <a:ext cx="972464"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消逝性</a:t>
            </a:r>
            <a:endParaRPr lang="zh-CN" altLang="zh-CN" b="1" dirty="0">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437952" y="2535640"/>
            <a:ext cx="1418677" cy="1079750"/>
          </a:xfrm>
          <a:prstGeom prst="roundRect">
            <a:avLst/>
          </a:prstGeom>
          <a:solidFill>
            <a:schemeClr val="accent1"/>
          </a:solidFill>
          <a:ln w="3175" cap="flat" cmpd="sng" algn="ctr">
            <a:noFill/>
            <a:prstDash val="solid"/>
          </a:ln>
          <a:effectLst/>
        </p:spPr>
        <p:txBody>
          <a:bodyPr lIns="0" tIns="0" rIns="0" bIns="0" anchor="ctr"/>
          <a:lstStyle/>
          <a:p>
            <a:pPr algn="ctr">
              <a:lnSpc>
                <a:spcPct val="120000"/>
              </a:lnSpc>
            </a:pPr>
            <a:r>
              <a:rPr lang="zh-CN" altLang="zh-CN" sz="2000" b="1" dirty="0" smtClean="0">
                <a:solidFill>
                  <a:schemeClr val="bg1"/>
                </a:solidFill>
                <a:latin typeface="黑体"/>
                <a:ea typeface="黑体"/>
              </a:rPr>
              <a:t>创业</a:t>
            </a:r>
            <a:r>
              <a:rPr lang="zh-CN" altLang="en-US" sz="2000" b="1" dirty="0" smtClean="0">
                <a:solidFill>
                  <a:schemeClr val="bg1"/>
                </a:solidFill>
                <a:latin typeface="黑体"/>
                <a:ea typeface="黑体"/>
              </a:rPr>
              <a:t>机会的基本特征</a:t>
            </a:r>
            <a:endParaRPr lang="zh-CN" altLang="en-US" sz="2000" b="1" kern="0" dirty="0">
              <a:solidFill>
                <a:schemeClr val="bg1"/>
              </a:solidFill>
              <a:latin typeface="黑体"/>
              <a:ea typeface="黑体"/>
            </a:endParaRPr>
          </a:p>
        </p:txBody>
      </p:sp>
      <p:sp>
        <p:nvSpPr>
          <p:cNvPr id="12" name="TextBox 38"/>
          <p:cNvSpPr txBox="1"/>
          <p:nvPr/>
        </p:nvSpPr>
        <p:spPr>
          <a:xfrm>
            <a:off x="971600" y="93886"/>
            <a:ext cx="1785615"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a:t>
            </a:r>
            <a:endParaRPr lang="zh-CN" altLang="en-US" sz="3200" b="1" dirty="0">
              <a:solidFill>
                <a:schemeClr val="accent1"/>
              </a:solidFill>
              <a:latin typeface="微软雅黑" pitchFamily="34" charset="-122"/>
              <a:ea typeface="微软雅黑" pitchFamily="34" charset="-122"/>
            </a:endParaRPr>
          </a:p>
        </p:txBody>
      </p:sp>
      <p:sp>
        <p:nvSpPr>
          <p:cNvPr id="13" name="Text Placeholder 8"/>
          <p:cNvSpPr txBox="1"/>
          <p:nvPr/>
        </p:nvSpPr>
        <p:spPr>
          <a:xfrm>
            <a:off x="1039416" y="606450"/>
            <a:ext cx="7637040" cy="81317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领导日益成为企业生存与发展的重要因素，尤其对于创业企业来说，领导创业者往往扮演着重要的角色，成为整个创业团队的核心和灵魂人物。 </a:t>
            </a:r>
          </a:p>
        </p:txBody>
      </p:sp>
    </p:spTree>
    <p:extLst>
      <p:ext uri="{BB962C8B-B14F-4D97-AF65-F5344CB8AC3E}">
        <p14:creationId xmlns:p14="http://schemas.microsoft.com/office/powerpoint/2010/main" val="107858618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wipe(left)">
                                      <p:cBhvr>
                                        <p:cTn id="22" dur="500"/>
                                        <p:tgtEl>
                                          <p:spTgt spid="2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7"/>
                                        </p:tgtEl>
                                        <p:attrNameLst>
                                          <p:attrName>style.visibility</p:attrName>
                                        </p:attrNameLst>
                                      </p:cBhvr>
                                      <p:to>
                                        <p:strVal val="visible"/>
                                      </p:to>
                                    </p:set>
                                    <p:animEffect transition="in" filter="wipe(left)">
                                      <p:cBhvr>
                                        <p:cTn id="26" dur="500"/>
                                        <p:tgtEl>
                                          <p:spTgt spid="2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6"/>
                                        </p:tgtEl>
                                        <p:attrNameLst>
                                          <p:attrName>style.visibility</p:attrName>
                                        </p:attrNameLst>
                                      </p:cBhvr>
                                      <p:to>
                                        <p:strVal val="visible"/>
                                      </p:to>
                                    </p:set>
                                    <p:animEffect transition="in" filter="wipe(left)">
                                      <p:cBhvr>
                                        <p:cTn id="30" dur="500"/>
                                        <p:tgtEl>
                                          <p:spTgt spid="2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11"/>
                                        </p:tgtEl>
                                        <p:attrNameLst>
                                          <p:attrName>style.visibility</p:attrName>
                                        </p:attrNameLst>
                                      </p:cBhvr>
                                      <p:to>
                                        <p:strVal val="visible"/>
                                      </p:to>
                                    </p:set>
                                    <p:animEffect transition="in" filter="wipe(left)">
                                      <p:cBhvr>
                                        <p:cTn id="33" dur="500"/>
                                        <p:tgtEl>
                                          <p:spTgt spid="2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left)">
                                      <p:cBhvr>
                                        <p:cTn id="41" dur="500"/>
                                        <p:tgtEl>
                                          <p:spTgt spid="218"/>
                                        </p:tgtEl>
                                      </p:cBhvr>
                                    </p:animEffect>
                                  </p:childTnLst>
                                </p:cTn>
                              </p:par>
                            </p:childTnLst>
                          </p:cTn>
                        </p:par>
                        <p:par>
                          <p:cTn id="42" fill="hold">
                            <p:stCondLst>
                              <p:cond delay="4000"/>
                            </p:stCondLst>
                            <p:childTnLst>
                              <p:par>
                                <p:cTn id="43" presetID="12" presetClass="entr" presetSubtype="4" fill="hold" grpId="0" nodeType="after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p:tgtEl>
                                          <p:spTgt spid="12"/>
                                        </p:tgtEl>
                                        <p:attrNameLst>
                                          <p:attrName>ppt_y</p:attrName>
                                        </p:attrNameLst>
                                      </p:cBhvr>
                                      <p:tavLst>
                                        <p:tav tm="0">
                                          <p:val>
                                            <p:strVal val="#ppt_y+#ppt_h*1.125000"/>
                                          </p:val>
                                        </p:tav>
                                        <p:tav tm="100000">
                                          <p:val>
                                            <p:strVal val="#ppt_y"/>
                                          </p:val>
                                        </p:tav>
                                      </p:tavLst>
                                    </p:anim>
                                    <p:animEffect transition="in" filter="wipe(up)">
                                      <p:cBhvr>
                                        <p:cTn id="46" dur="500"/>
                                        <p:tgtEl>
                                          <p:spTgt spid="12"/>
                                        </p:tgtEl>
                                      </p:cBhvr>
                                    </p:animEffect>
                                  </p:childTnLst>
                                </p:cTn>
                              </p:par>
                            </p:childTnLst>
                          </p:cTn>
                        </p:par>
                        <p:par>
                          <p:cTn id="47" fill="hold">
                            <p:stCondLst>
                              <p:cond delay="46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99592" y="699542"/>
            <a:ext cx="7776864"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800" dirty="0">
                <a:solidFill>
                  <a:schemeClr val="tx1"/>
                </a:solidFill>
                <a:latin typeface="黑体"/>
                <a:ea typeface="黑体"/>
              </a:rPr>
              <a:t>变化是创业机会的重要来源，没有变化，就没有创业机会。创业机会的来源主要有以下三种：</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1)</a:t>
            </a:r>
            <a:r>
              <a:rPr lang="zh-CN" altLang="zh-CN" sz="1800" dirty="0">
                <a:solidFill>
                  <a:schemeClr val="tx1"/>
                </a:solidFill>
                <a:latin typeface="黑体"/>
                <a:ea typeface="黑体"/>
              </a:rPr>
              <a:t>技术变革。</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①</a:t>
            </a:r>
            <a:r>
              <a:rPr lang="zh-CN" altLang="zh-CN" sz="1800" dirty="0">
                <a:solidFill>
                  <a:schemeClr val="tx1"/>
                </a:solidFill>
                <a:latin typeface="黑体"/>
                <a:ea typeface="黑体"/>
              </a:rPr>
              <a:t>新技术替代旧技术</a:t>
            </a:r>
            <a:r>
              <a:rPr lang="zh-CN" altLang="zh-CN" sz="1800" dirty="0" smtClean="0">
                <a:solidFill>
                  <a:schemeClr val="tx1"/>
                </a:solidFill>
                <a:latin typeface="黑体"/>
                <a:ea typeface="黑体"/>
              </a:rPr>
              <a:t>；②</a:t>
            </a:r>
            <a:r>
              <a:rPr lang="zh-CN" altLang="zh-CN" sz="1800" dirty="0">
                <a:solidFill>
                  <a:schemeClr val="tx1"/>
                </a:solidFill>
                <a:latin typeface="黑体"/>
                <a:ea typeface="黑体"/>
              </a:rPr>
              <a:t>实现新功能，创造新产品的新技术的出现；</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③</a:t>
            </a:r>
            <a:r>
              <a:rPr lang="zh-CN" altLang="zh-CN" sz="1800" dirty="0">
                <a:solidFill>
                  <a:schemeClr val="tx1"/>
                </a:solidFill>
                <a:latin typeface="黑体"/>
                <a:ea typeface="黑体"/>
              </a:rPr>
              <a:t>新技术带来的新问题。</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2)</a:t>
            </a:r>
            <a:r>
              <a:rPr lang="zh-CN" altLang="zh-CN" sz="1800" dirty="0">
                <a:solidFill>
                  <a:schemeClr val="tx1"/>
                </a:solidFill>
                <a:latin typeface="黑体"/>
                <a:ea typeface="黑体"/>
              </a:rPr>
              <a:t>政治与管制变革。主要表现为：</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①</a:t>
            </a:r>
            <a:r>
              <a:rPr lang="zh-CN" altLang="zh-CN" sz="1800" dirty="0">
                <a:solidFill>
                  <a:schemeClr val="tx1"/>
                </a:solidFill>
                <a:latin typeface="黑体"/>
                <a:ea typeface="黑体"/>
              </a:rPr>
              <a:t>法律法规开禁带来的创业机会；</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②</a:t>
            </a:r>
            <a:r>
              <a:rPr lang="zh-CN" altLang="zh-CN" sz="1800" dirty="0">
                <a:solidFill>
                  <a:schemeClr val="tx1"/>
                </a:solidFill>
                <a:latin typeface="黑体"/>
                <a:ea typeface="黑体"/>
              </a:rPr>
              <a:t>因政府在地区政策上的差异而带来的创业机会；</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③</a:t>
            </a:r>
            <a:r>
              <a:rPr lang="zh-CN" altLang="zh-CN" sz="1800" dirty="0">
                <a:solidFill>
                  <a:schemeClr val="tx1"/>
                </a:solidFill>
                <a:latin typeface="黑体"/>
                <a:ea typeface="黑体"/>
              </a:rPr>
              <a:t>新政策的实施所带来的创业机会。</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3)</a:t>
            </a:r>
            <a:r>
              <a:rPr lang="zh-CN" altLang="zh-CN" sz="1800" dirty="0">
                <a:solidFill>
                  <a:schemeClr val="tx1"/>
                </a:solidFill>
                <a:latin typeface="黑体"/>
                <a:ea typeface="黑体"/>
              </a:rPr>
              <a:t>社会与人口的变化——重要来源。</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①</a:t>
            </a:r>
            <a:r>
              <a:rPr lang="zh-CN" altLang="zh-CN" sz="1800" dirty="0">
                <a:solidFill>
                  <a:schemeClr val="tx1"/>
                </a:solidFill>
                <a:latin typeface="黑体"/>
                <a:ea typeface="黑体"/>
              </a:rPr>
              <a:t>社会和人口的变化改变了人们对产品和服务的需求；</a:t>
            </a:r>
          </a:p>
          <a:p>
            <a:pPr marL="0" indent="0">
              <a:spcBef>
                <a:spcPts val="0"/>
              </a:spcBef>
              <a:buNone/>
            </a:pP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②</a:t>
            </a:r>
            <a:r>
              <a:rPr lang="zh-CN" altLang="zh-CN" sz="1800" dirty="0">
                <a:solidFill>
                  <a:schemeClr val="tx1"/>
                </a:solidFill>
                <a:latin typeface="黑体"/>
                <a:ea typeface="黑体"/>
              </a:rPr>
              <a:t>社会和人口的变化使人们针对顾客需求所</a:t>
            </a:r>
            <a:r>
              <a:rPr lang="zh-CN" altLang="zh-CN" sz="1800" dirty="0" smtClean="0">
                <a:solidFill>
                  <a:schemeClr val="tx1"/>
                </a:solidFill>
                <a:latin typeface="黑体"/>
                <a:ea typeface="黑体"/>
              </a:rPr>
              <a:t>提出的解决</a:t>
            </a:r>
            <a:endParaRPr lang="en-US" altLang="zh-CN" sz="1800" dirty="0" smtClean="0">
              <a:solidFill>
                <a:schemeClr val="tx1"/>
              </a:solidFill>
              <a:latin typeface="黑体"/>
              <a:ea typeface="黑体"/>
            </a:endParaRPr>
          </a:p>
          <a:p>
            <a:pPr marL="0" indent="0">
              <a:spcBef>
                <a:spcPts val="0"/>
              </a:spcBef>
              <a:buNone/>
            </a:pPr>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    </a:t>
            </a:r>
            <a:r>
              <a:rPr lang="zh-CN" altLang="zh-CN" sz="1800" dirty="0" smtClean="0">
                <a:solidFill>
                  <a:schemeClr val="tx1"/>
                </a:solidFill>
                <a:latin typeface="黑体"/>
                <a:ea typeface="黑体"/>
              </a:rPr>
              <a:t>方</a:t>
            </a:r>
            <a:r>
              <a:rPr lang="zh-CN" altLang="zh-CN" sz="1800" dirty="0">
                <a:solidFill>
                  <a:schemeClr val="tx1"/>
                </a:solidFill>
                <a:latin typeface="黑体"/>
                <a:ea typeface="黑体"/>
              </a:rPr>
              <a:t>案比目前能够获得的方案更有效率。</a:t>
            </a:r>
          </a:p>
        </p:txBody>
      </p:sp>
      <p:sp>
        <p:nvSpPr>
          <p:cNvPr id="29" name="TextBox 38"/>
          <p:cNvSpPr txBox="1"/>
          <p:nvPr/>
        </p:nvSpPr>
        <p:spPr>
          <a:xfrm>
            <a:off x="971600" y="106586"/>
            <a:ext cx="3003897"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创业机会的来源</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92906952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3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3067006" y="2225336"/>
            <a:ext cx="6082315" cy="2938102"/>
            <a:chOff x="3067006" y="2225336"/>
            <a:chExt cx="6082315" cy="2938102"/>
          </a:xfrm>
        </p:grpSpPr>
        <p:sp>
          <p:nvSpPr>
            <p:cNvPr id="16" name="Freeform 5"/>
            <p:cNvSpPr/>
            <p:nvPr/>
          </p:nvSpPr>
          <p:spPr bwMode="auto">
            <a:xfrm>
              <a:off x="3067006" y="4212026"/>
              <a:ext cx="3567205" cy="951412"/>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bg2"/>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6690889" y="3700000"/>
              <a:ext cx="837780" cy="1463438"/>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3"/>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8708290" y="2225336"/>
              <a:ext cx="441031" cy="29127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3"/>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7601288" y="2762762"/>
              <a:ext cx="1050324" cy="2400676"/>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bg2"/>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99592" y="915566"/>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商业</a:t>
            </a:r>
            <a:r>
              <a:rPr lang="zh-CN" altLang="zh-CN" sz="1800" dirty="0">
                <a:solidFill>
                  <a:schemeClr val="tx1"/>
                </a:solidFill>
                <a:latin typeface="黑体"/>
                <a:ea typeface="黑体"/>
              </a:rPr>
              <a:t>机会的范畴更为广泛，代表着所有优化现有目的—手段关系的潜力或可能性，它蕴含于目的—手段关系的局部或全盘变化之中；而创业机会则表现为对目的—手段关系的全盘甚至是颠覆性变化，是一种独特的商业机会，其独特性就在于能经由重新组合资源来创造一种新的目的—手段关系。</a:t>
            </a:r>
          </a:p>
        </p:txBody>
      </p:sp>
      <p:sp>
        <p:nvSpPr>
          <p:cNvPr id="29" name="TextBox 38"/>
          <p:cNvSpPr txBox="1"/>
          <p:nvPr/>
        </p:nvSpPr>
        <p:spPr>
          <a:xfrm>
            <a:off x="971600" y="123478"/>
            <a:ext cx="5068565" cy="558100"/>
          </a:xfrm>
          <a:prstGeom prst="rect">
            <a:avLst/>
          </a:prstGeom>
          <a:noFill/>
        </p:spPr>
        <p:txBody>
          <a:bodyPr wrap="none" lIns="65023" tIns="32511" rIns="65023" bIns="32511" rtlCol="0">
            <a:spAutoFit/>
          </a:bodyPr>
          <a:lstStyle/>
          <a:p>
            <a:r>
              <a:rPr lang="zh-CN" altLang="zh-CN" sz="3200" b="1" dirty="0">
                <a:solidFill>
                  <a:schemeClr val="accent1"/>
                </a:solidFill>
                <a:latin typeface="微软雅黑"/>
                <a:ea typeface="微软雅黑"/>
              </a:rPr>
              <a:t>创意、商业机会和创业机会</a:t>
            </a:r>
            <a:r>
              <a:rPr lang="zh-CN" altLang="zh-CN" sz="3200" dirty="0">
                <a:solidFill>
                  <a:schemeClr val="accent1"/>
                </a:solidFill>
                <a:latin typeface="微软雅黑"/>
                <a:ea typeface="微软雅黑"/>
              </a:rPr>
              <a:t> </a:t>
            </a:r>
            <a:endParaRPr lang="zh-CN" altLang="en-US" sz="3200" b="1" dirty="0">
              <a:solidFill>
                <a:schemeClr val="accent1"/>
              </a:solidFill>
              <a:latin typeface="微软雅黑"/>
              <a:ea typeface="微软雅黑"/>
            </a:endParaRPr>
          </a:p>
        </p:txBody>
      </p:sp>
    </p:spTree>
    <p:extLst>
      <p:ext uri="{BB962C8B-B14F-4D97-AF65-F5344CB8AC3E}">
        <p14:creationId xmlns:p14="http://schemas.microsoft.com/office/powerpoint/2010/main" val="1669998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50"/>
                            </p:stCondLst>
                            <p:childTnLst>
                              <p:par>
                                <p:cTn id="10" presetID="42"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箭头2"/>
          <p:cNvSpPr/>
          <p:nvPr/>
        </p:nvSpPr>
        <p:spPr bwMode="gray">
          <a:xfrm rot="16200000">
            <a:off x="1147302" y="2109360"/>
            <a:ext cx="358295" cy="142977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1" name="箭头3"/>
          <p:cNvSpPr/>
          <p:nvPr/>
        </p:nvSpPr>
        <p:spPr bwMode="gray">
          <a:xfrm flipV="1">
            <a:off x="985771" y="3127096"/>
            <a:ext cx="1065949"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978015" y="1110364"/>
            <a:ext cx="107370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667496" y="483518"/>
            <a:ext cx="5080967" cy="1296144"/>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dirty="0">
                <a:solidFill>
                  <a:srgbClr val="000000"/>
                </a:solidFill>
                <a:latin typeface="黑体"/>
                <a:ea typeface="黑体"/>
              </a:rPr>
              <a:t>对于是什么因素导致一些人更善于识别出有价值的创业机会，不少学者进行过研究，下面是取得共识的四类主要因素：</a:t>
            </a:r>
          </a:p>
          <a:p>
            <a:r>
              <a:rPr lang="en-US" altLang="zh-CN" sz="1600" dirty="0">
                <a:solidFill>
                  <a:srgbClr val="000000"/>
                </a:solidFill>
                <a:latin typeface="黑体"/>
                <a:ea typeface="黑体"/>
              </a:rPr>
              <a:t>(1)</a:t>
            </a:r>
            <a:r>
              <a:rPr lang="zh-CN" altLang="zh-CN" sz="1600" dirty="0">
                <a:solidFill>
                  <a:srgbClr val="000000"/>
                </a:solidFill>
                <a:latin typeface="黑体"/>
                <a:ea typeface="黑体"/>
              </a:rPr>
              <a:t>先前经验。</a:t>
            </a:r>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认知</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社会关系网络</a:t>
            </a:r>
            <a:r>
              <a:rPr lang="zh-CN" altLang="zh-CN" sz="1600" dirty="0" smtClean="0">
                <a:solidFill>
                  <a:srgbClr val="000000"/>
                </a:solidFill>
                <a:latin typeface="黑体"/>
                <a:ea typeface="黑体"/>
              </a:rPr>
              <a:t>。</a:t>
            </a: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创造性。</a:t>
            </a:r>
          </a:p>
        </p:txBody>
      </p:sp>
      <p:sp>
        <p:nvSpPr>
          <p:cNvPr id="215" name="标题1"/>
          <p:cNvSpPr>
            <a:spLocks noChangeArrowheads="1"/>
          </p:cNvSpPr>
          <p:nvPr/>
        </p:nvSpPr>
        <p:spPr bwMode="gray">
          <a:xfrm>
            <a:off x="2051720" y="843558"/>
            <a:ext cx="1615777"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影响创业机会</a:t>
            </a:r>
            <a:endParaRPr lang="en-US" altLang="zh-CN" b="1" dirty="0" smtClean="0">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latin typeface="微软雅黑" panose="020B0503020204020204" pitchFamily="34" charset="-122"/>
                <a:ea typeface="微软雅黑" panose="020B0503020204020204" pitchFamily="34" charset="-122"/>
              </a:rPr>
              <a:t>识别的因素</a:t>
            </a:r>
            <a:endParaRPr lang="zh-CN" altLang="zh-CN" b="1" dirty="0">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635896" y="1851670"/>
            <a:ext cx="5400600" cy="1944216"/>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smtClean="0">
                <a:solidFill>
                  <a:schemeClr val="accent6">
                    <a:lumMod val="75000"/>
                  </a:schemeClr>
                </a:solidFill>
                <a:latin typeface="黑体"/>
                <a:ea typeface="黑体"/>
              </a:rPr>
              <a:t> </a:t>
            </a:r>
            <a:r>
              <a:rPr lang="zh-CN" altLang="zh-CN" sz="1600" dirty="0" smtClean="0">
                <a:solidFill>
                  <a:srgbClr val="000000"/>
                </a:solidFill>
                <a:latin typeface="黑体"/>
                <a:ea typeface="黑体"/>
              </a:rPr>
              <a:t>获取别人难以</a:t>
            </a:r>
            <a:r>
              <a:rPr lang="zh-CN" altLang="zh-CN" sz="1600" dirty="0">
                <a:solidFill>
                  <a:srgbClr val="000000"/>
                </a:solidFill>
                <a:latin typeface="黑体"/>
                <a:ea typeface="黑体"/>
              </a:rPr>
              <a:t>接触到的有价值的信息和具备优越的信息处理能力，共同构成创业者发现创业机会的前提条件。要获取别人难以接触到的有价值的信息，要求创业者在社会网络中处于更佳的位置，拥有有助于获取信息的工作或生活圈子，具有创业警觉。创业警觉本质上是一种个体的禀赋，是对信息的敏锐把握和解读能力，它受到个体创造力、先前知识与经验、社会网络关系等因素影响。</a:t>
            </a:r>
          </a:p>
        </p:txBody>
      </p:sp>
      <p:sp>
        <p:nvSpPr>
          <p:cNvPr id="219" name="标题3"/>
          <p:cNvSpPr>
            <a:spLocks noChangeArrowheads="1"/>
          </p:cNvSpPr>
          <p:nvPr/>
        </p:nvSpPr>
        <p:spPr bwMode="gray">
          <a:xfrm>
            <a:off x="2051720" y="2355726"/>
            <a:ext cx="1584176" cy="86571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smtClean="0">
                <a:solidFill>
                  <a:sysClr val="window" lastClr="FFFFFF">
                    <a:lumMod val="95000"/>
                  </a:sysClr>
                </a:solidFill>
                <a:latin typeface="微软雅黑" panose="020B0503020204020204" pitchFamily="34" charset="-122"/>
                <a:ea typeface="微软雅黑" panose="020B0503020204020204" pitchFamily="34" charset="-122"/>
              </a:rPr>
              <a:t>识别创业机会</a:t>
            </a:r>
            <a:endParaRPr lang="en-US" altLang="zh-CN" b="1" dirty="0" smtClean="0">
              <a:solidFill>
                <a:sysClr val="window" lastClr="FFFFFF">
                  <a:lumMod val="95000"/>
                </a:sysClr>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b="1" dirty="0" smtClean="0">
                <a:solidFill>
                  <a:sysClr val="window" lastClr="FFFFFF">
                    <a:lumMod val="95000"/>
                  </a:sysClr>
                </a:solidFill>
                <a:latin typeface="微软雅黑" panose="020B0503020204020204" pitchFamily="34" charset="-122"/>
                <a:ea typeface="微软雅黑" panose="020B0503020204020204" pitchFamily="34" charset="-122"/>
              </a:rPr>
              <a:t>的规律</a:t>
            </a:r>
            <a:endParaRPr lang="zh-CN" altLang="zh-CN"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395536" y="2247608"/>
            <a:ext cx="1274660"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b="1" kern="0" dirty="0" smtClean="0">
                <a:solidFill>
                  <a:srgbClr val="F9F9F9"/>
                </a:solidFill>
                <a:latin typeface="微软雅黑" panose="020B0503020204020204" pitchFamily="34" charset="-122"/>
                <a:ea typeface="微软雅黑" panose="020B0503020204020204" pitchFamily="34" charset="-122"/>
              </a:rPr>
              <a:t>创业机会</a:t>
            </a:r>
          </a:p>
          <a:p>
            <a:pPr algn="ctr">
              <a:lnSpc>
                <a:spcPct val="120000"/>
              </a:lnSpc>
            </a:pPr>
            <a:r>
              <a:rPr lang="zh-CN" altLang="en-US" b="1" kern="0" dirty="0" smtClean="0">
                <a:solidFill>
                  <a:srgbClr val="F9F9F9"/>
                </a:solidFill>
                <a:latin typeface="微软雅黑" panose="020B0503020204020204" pitchFamily="34" charset="-122"/>
                <a:ea typeface="微软雅黑" panose="020B0503020204020204" pitchFamily="34" charset="-122"/>
              </a:rPr>
              <a:t>识别的</a:t>
            </a:r>
            <a:endParaRPr lang="en-US" altLang="zh-CN" b="1" kern="0" dirty="0" smtClean="0">
              <a:solidFill>
                <a:srgbClr val="F9F9F9"/>
              </a:solidFill>
              <a:latin typeface="微软雅黑" panose="020B0503020204020204" pitchFamily="34" charset="-122"/>
              <a:ea typeface="微软雅黑" panose="020B0503020204020204" pitchFamily="34" charset="-122"/>
            </a:endParaRPr>
          </a:p>
          <a:p>
            <a:pPr algn="ctr">
              <a:lnSpc>
                <a:spcPct val="120000"/>
              </a:lnSpc>
            </a:pPr>
            <a:r>
              <a:rPr lang="zh-CN" altLang="en-US" b="1" kern="0" dirty="0" smtClean="0">
                <a:solidFill>
                  <a:srgbClr val="F9F9F9"/>
                </a:solidFill>
                <a:latin typeface="微软雅黑" panose="020B0503020204020204" pitchFamily="34" charset="-122"/>
                <a:ea typeface="微软雅黑" panose="020B0503020204020204" pitchFamily="34" charset="-122"/>
              </a:rPr>
              <a:t>关键因素</a:t>
            </a:r>
            <a:endParaRPr lang="en-US" altLang="zh-CN" b="1" kern="0" dirty="0" smtClean="0">
              <a:solidFill>
                <a:srgbClr val="F9F9F9"/>
              </a:solidFill>
              <a:latin typeface="微软雅黑" panose="020B0503020204020204" pitchFamily="34" charset="-122"/>
              <a:ea typeface="微软雅黑" panose="020B0503020204020204" pitchFamily="34" charset="-122"/>
            </a:endParaRPr>
          </a:p>
        </p:txBody>
      </p:sp>
      <p:sp>
        <p:nvSpPr>
          <p:cNvPr id="12" name="TextBox 38"/>
          <p:cNvSpPr txBox="1"/>
          <p:nvPr/>
        </p:nvSpPr>
        <p:spPr>
          <a:xfrm>
            <a:off x="971600" y="69434"/>
            <a:ext cx="1785615"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创业机会</a:t>
            </a:r>
            <a:endParaRPr lang="zh-CN" altLang="en-US" sz="3200" b="1" dirty="0">
              <a:solidFill>
                <a:schemeClr val="accent1"/>
              </a:solidFill>
              <a:latin typeface="微软雅黑" pitchFamily="34" charset="-122"/>
              <a:ea typeface="微软雅黑" pitchFamily="34" charset="-122"/>
            </a:endParaRPr>
          </a:p>
        </p:txBody>
      </p:sp>
      <p:sp>
        <p:nvSpPr>
          <p:cNvPr id="11" name="文本2"/>
          <p:cNvSpPr>
            <a:spLocks noChangeArrowheads="1"/>
          </p:cNvSpPr>
          <p:nvPr/>
        </p:nvSpPr>
        <p:spPr bwMode="gray">
          <a:xfrm>
            <a:off x="3635896" y="3865491"/>
            <a:ext cx="5184576"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000000"/>
                </a:solidFill>
                <a:latin typeface="黑体"/>
                <a:ea typeface="黑体"/>
              </a:rPr>
              <a:t/>
            </a:r>
            <a:br>
              <a:rPr lang="en-US" altLang="zh-CN" sz="1600" dirty="0">
                <a:solidFill>
                  <a:srgbClr val="000000"/>
                </a:solidFill>
                <a:latin typeface="黑体"/>
                <a:ea typeface="黑体"/>
              </a:rPr>
            </a:br>
            <a:r>
              <a:rPr lang="en-US" altLang="zh-CN" sz="1600" dirty="0" smtClean="0">
                <a:solidFill>
                  <a:srgbClr val="000000"/>
                </a:solidFill>
                <a:latin typeface="黑体"/>
                <a:ea typeface="黑体"/>
              </a:rPr>
              <a:t>1</a:t>
            </a:r>
            <a:r>
              <a:rPr lang="zh-CN" altLang="zh-CN" sz="1600" dirty="0">
                <a:solidFill>
                  <a:srgbClr val="000000"/>
                </a:solidFill>
                <a:latin typeface="黑体"/>
                <a:ea typeface="黑体"/>
              </a:rPr>
              <a:t>．</a:t>
            </a:r>
            <a:r>
              <a:rPr lang="zh-CN" altLang="zh-CN" sz="1600" dirty="0" smtClean="0">
                <a:solidFill>
                  <a:srgbClr val="000000"/>
                </a:solidFill>
                <a:latin typeface="黑体"/>
                <a:ea typeface="黑体"/>
              </a:rPr>
              <a:t>新眼光调查</a:t>
            </a:r>
            <a:r>
              <a:rPr lang="en-US" altLang="zh-CN" sz="1600" dirty="0">
                <a:solidFill>
                  <a:srgbClr val="000000"/>
                </a:solidFill>
                <a:latin typeface="黑体"/>
                <a:ea typeface="黑体"/>
              </a:rPr>
              <a:t> </a:t>
            </a:r>
            <a:r>
              <a:rPr lang="en-US" altLang="zh-CN" sz="1600" dirty="0" smtClean="0">
                <a:solidFill>
                  <a:srgbClr val="000000"/>
                </a:solidFill>
                <a:latin typeface="黑体"/>
                <a:ea typeface="黑体"/>
              </a:rPr>
              <a:t>  2</a:t>
            </a:r>
            <a:r>
              <a:rPr lang="zh-CN" altLang="zh-CN" sz="1600" dirty="0">
                <a:solidFill>
                  <a:srgbClr val="000000"/>
                </a:solidFill>
                <a:latin typeface="黑体"/>
                <a:ea typeface="黑体"/>
              </a:rPr>
              <a:t>．通过系统分析发现</a:t>
            </a:r>
            <a:r>
              <a:rPr lang="zh-CN" altLang="zh-CN" sz="1600" dirty="0" smtClean="0">
                <a:solidFill>
                  <a:srgbClr val="000000"/>
                </a:solidFill>
                <a:latin typeface="黑体"/>
                <a:ea typeface="黑体"/>
              </a:rPr>
              <a:t>机会</a:t>
            </a:r>
            <a:endParaRPr lang="en-US" altLang="zh-CN" sz="1600" dirty="0" smtClean="0">
              <a:solidFill>
                <a:srgbClr val="000000"/>
              </a:solidFill>
              <a:latin typeface="黑体"/>
              <a:ea typeface="黑体"/>
            </a:endParaRPr>
          </a:p>
          <a:p>
            <a:r>
              <a:rPr lang="en-US" altLang="zh-CN" sz="1600" dirty="0" smtClean="0">
                <a:solidFill>
                  <a:srgbClr val="000000"/>
                </a:solidFill>
                <a:latin typeface="黑体"/>
                <a:ea typeface="黑体"/>
              </a:rPr>
              <a:t>3</a:t>
            </a:r>
            <a:r>
              <a:rPr lang="zh-CN" altLang="zh-CN" sz="1600" dirty="0">
                <a:solidFill>
                  <a:srgbClr val="000000"/>
                </a:solidFill>
                <a:latin typeface="黑体"/>
                <a:ea typeface="黑体"/>
              </a:rPr>
              <a:t>．通过问题分析和顾客建议发现</a:t>
            </a:r>
            <a:r>
              <a:rPr lang="zh-CN" altLang="zh-CN" sz="1600" dirty="0" smtClean="0">
                <a:solidFill>
                  <a:srgbClr val="000000"/>
                </a:solidFill>
                <a:latin typeface="黑体"/>
                <a:ea typeface="黑体"/>
              </a:rPr>
              <a:t>机会</a:t>
            </a:r>
            <a:endParaRPr lang="en-US" altLang="zh-CN" sz="1600" dirty="0" smtClean="0">
              <a:solidFill>
                <a:srgbClr val="000000"/>
              </a:solidFill>
              <a:latin typeface="黑体"/>
              <a:ea typeface="黑体"/>
            </a:endParaRPr>
          </a:p>
          <a:p>
            <a:r>
              <a:rPr lang="en-US" altLang="zh-CN" sz="1600" dirty="0">
                <a:solidFill>
                  <a:srgbClr val="000000"/>
                </a:solidFill>
                <a:latin typeface="黑体"/>
                <a:ea typeface="黑体"/>
              </a:rPr>
              <a:t>4</a:t>
            </a:r>
            <a:r>
              <a:rPr lang="zh-CN" altLang="zh-CN" sz="1600" dirty="0">
                <a:solidFill>
                  <a:srgbClr val="000000"/>
                </a:solidFill>
                <a:latin typeface="黑体"/>
                <a:ea typeface="黑体"/>
              </a:rPr>
              <a:t>．通过创造获得机会</a:t>
            </a:r>
          </a:p>
          <a:p>
            <a:endParaRPr lang="zh-CN" altLang="zh-CN" sz="1000" dirty="0">
              <a:solidFill>
                <a:schemeClr val="accent6">
                  <a:lumMod val="75000"/>
                </a:schemeClr>
              </a:solidFill>
              <a:latin typeface="黑体"/>
              <a:ea typeface="黑体"/>
            </a:endParaRPr>
          </a:p>
          <a:p>
            <a:r>
              <a:rPr lang="zh-CN" altLang="zh-CN" sz="1000" dirty="0" smtClean="0">
                <a:solidFill>
                  <a:schemeClr val="accent6">
                    <a:lumMod val="75000"/>
                  </a:schemeClr>
                </a:solidFill>
                <a:latin typeface="黑体"/>
                <a:ea typeface="黑体"/>
              </a:rPr>
              <a:t> </a:t>
            </a:r>
            <a:endParaRPr lang="zh-CN" altLang="zh-CN" sz="1000" dirty="0">
              <a:solidFill>
                <a:schemeClr val="accent6">
                  <a:lumMod val="75000"/>
                </a:schemeClr>
              </a:solidFill>
              <a:latin typeface="黑体"/>
              <a:ea typeface="黑体"/>
            </a:endParaRPr>
          </a:p>
        </p:txBody>
      </p:sp>
      <p:sp>
        <p:nvSpPr>
          <p:cNvPr id="13" name="标题2"/>
          <p:cNvSpPr>
            <a:spLocks noChangeArrowheads="1"/>
          </p:cNvSpPr>
          <p:nvPr/>
        </p:nvSpPr>
        <p:spPr bwMode="gray">
          <a:xfrm>
            <a:off x="1979712" y="3865491"/>
            <a:ext cx="1687785" cy="86649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zh-CN" dirty="0">
                <a:solidFill>
                  <a:srgbClr val="000000"/>
                </a:solidFill>
                <a:latin typeface="黑体"/>
                <a:ea typeface="黑体"/>
              </a:rPr>
              <a:t>识别创业机会的常见方法 </a:t>
            </a:r>
            <a:endParaRPr lang="zh-CN" altLang="zh-CN" b="1" dirty="0">
              <a:solidFill>
                <a:srgbClr val="000000"/>
              </a:solidFill>
              <a:latin typeface="黑体"/>
              <a:ea typeface="黑体"/>
            </a:endParaRPr>
          </a:p>
        </p:txBody>
      </p:sp>
    </p:spTree>
    <p:extLst>
      <p:ext uri="{BB962C8B-B14F-4D97-AF65-F5344CB8AC3E}">
        <p14:creationId xmlns:p14="http://schemas.microsoft.com/office/powerpoint/2010/main" val="21559248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1"/>
                                        </p:tgtEl>
                                        <p:attrNameLst>
                                          <p:attrName>style.visibility</p:attrName>
                                        </p:attrNameLst>
                                      </p:cBhvr>
                                      <p:to>
                                        <p:strVal val="visible"/>
                                      </p:to>
                                    </p:set>
                                    <p:animEffect transition="in" filter="wipe(left)">
                                      <p:cBhvr>
                                        <p:cTn id="22" dur="500"/>
                                        <p:tgtEl>
                                          <p:spTgt spid="211"/>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9"/>
                                        </p:tgtEl>
                                        <p:attrNameLst>
                                          <p:attrName>style.visibility</p:attrName>
                                        </p:attrNameLst>
                                      </p:cBhvr>
                                      <p:to>
                                        <p:strVal val="visible"/>
                                      </p:to>
                                    </p:set>
                                    <p:animEffect transition="in" filter="wipe(left)">
                                      <p:cBhvr>
                                        <p:cTn id="26" dur="500"/>
                                        <p:tgtEl>
                                          <p:spTgt spid="21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8"/>
                                        </p:tgtEl>
                                        <p:attrNameLst>
                                          <p:attrName>style.visibility</p:attrName>
                                        </p:attrNameLst>
                                      </p:cBhvr>
                                      <p:to>
                                        <p:strVal val="visible"/>
                                      </p:to>
                                    </p:set>
                                    <p:animEffect transition="in" filter="wipe(left)">
                                      <p:cBhvr>
                                        <p:cTn id="30" dur="500"/>
                                        <p:tgtEl>
                                          <p:spTgt spid="218"/>
                                        </p:tgtEl>
                                      </p:cBhvr>
                                    </p:animEffect>
                                  </p:childTnLst>
                                </p:cTn>
                              </p:par>
                            </p:childTnLst>
                          </p:cTn>
                        </p:par>
                        <p:par>
                          <p:cTn id="31" fill="hold">
                            <p:stCondLst>
                              <p:cond delay="3000"/>
                            </p:stCondLst>
                            <p:childTnLst>
                              <p:par>
                                <p:cTn id="32" presetID="12" presetClass="entr" presetSubtype="4"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365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4150"/>
                            </p:stCondLst>
                            <p:childTnLst>
                              <p:par>
                                <p:cTn id="44" presetID="2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1" grpId="0" animBg="1"/>
      <p:bldP spid="213" grpId="0" animBg="1"/>
      <p:bldP spid="214" grpId="0" animBg="1"/>
      <p:bldP spid="215" grpId="0" animBg="1"/>
      <p:bldP spid="218" grpId="0" animBg="1"/>
      <p:bldP spid="219" grpId="0" animBg="1"/>
      <p:bldP spid="220" grpId="0" animBg="1"/>
      <p:bldP spid="12" grpId="0"/>
      <p:bldP spid="11"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7627</TotalTime>
  <Words>2876</Words>
  <Application>Microsoft Office PowerPoint</Application>
  <PresentationFormat>全屏显示(16:9)</PresentationFormat>
  <Paragraphs>179</Paragraphs>
  <Slides>22</Slides>
  <Notes>22</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580</cp:revision>
  <dcterms:created xsi:type="dcterms:W3CDTF">2014-11-09T01:07:25Z</dcterms:created>
  <dcterms:modified xsi:type="dcterms:W3CDTF">2017-09-01T03:21:18Z</dcterms:modified>
</cp:coreProperties>
</file>