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971" r:id="rId2"/>
    <p:sldId id="897" r:id="rId3"/>
    <p:sldId id="898" r:id="rId4"/>
    <p:sldId id="899" r:id="rId5"/>
    <p:sldId id="900" r:id="rId6"/>
    <p:sldId id="984" r:id="rId7"/>
    <p:sldId id="891" r:id="rId8"/>
    <p:sldId id="986" r:id="rId9"/>
    <p:sldId id="985" r:id="rId10"/>
    <p:sldId id="902" r:id="rId11"/>
    <p:sldId id="987" r:id="rId12"/>
    <p:sldId id="903" r:id="rId13"/>
    <p:sldId id="988" r:id="rId14"/>
    <p:sldId id="904" r:id="rId15"/>
    <p:sldId id="905" r:id="rId16"/>
    <p:sldId id="906" r:id="rId17"/>
    <p:sldId id="989" r:id="rId18"/>
    <p:sldId id="907" r:id="rId19"/>
    <p:sldId id="908" r:id="rId20"/>
    <p:sldId id="873" r:id="rId21"/>
  </p:sldIdLst>
  <p:sldSz cx="9144000" cy="5143500" type="screen16x9"/>
  <p:notesSz cx="6858000" cy="9144000"/>
  <p:custDataLst>
    <p:tags r:id="rId23"/>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1" autoAdjust="0"/>
    <p:restoredTop sz="94660"/>
  </p:normalViewPr>
  <p:slideViewPr>
    <p:cSldViewPr>
      <p:cViewPr>
        <p:scale>
          <a:sx n="100" d="100"/>
          <a:sy n="100" d="100"/>
        </p:scale>
        <p:origin x="-642" y="-29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2017/9/1/Friday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8903002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20</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2502260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pPr/>
              <a:t>7</a:t>
            </a:fld>
            <a:endParaRPr lang="zh-CN" altLang="en-US"/>
          </a:p>
        </p:txBody>
      </p:sp>
    </p:spTree>
    <p:extLst>
      <p:ext uri="{BB962C8B-B14F-4D97-AF65-F5344CB8AC3E}">
        <p14:creationId xmlns:p14="http://schemas.microsoft.com/office/powerpoint/2010/main" val="2874667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pPr/>
              <a:t>8</a:t>
            </a:fld>
            <a:endParaRPr lang="zh-CN" altLang="en-US"/>
          </a:p>
        </p:txBody>
      </p:sp>
    </p:spTree>
    <p:extLst>
      <p:ext uri="{BB962C8B-B14F-4D97-AF65-F5344CB8AC3E}">
        <p14:creationId xmlns:p14="http://schemas.microsoft.com/office/powerpoint/2010/main" val="2874667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pPr/>
              <a:t>9</a:t>
            </a:fld>
            <a:endParaRPr lang="zh-CN" altLang="en-US"/>
          </a:p>
        </p:txBody>
      </p:sp>
    </p:spTree>
    <p:extLst>
      <p:ext uri="{BB962C8B-B14F-4D97-AF65-F5344CB8AC3E}">
        <p14:creationId xmlns:p14="http://schemas.microsoft.com/office/powerpoint/2010/main" val="28746675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467544" y="289467"/>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467544" y="482768"/>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
        <p:nvSpPr>
          <p:cNvPr id="9" name="等腰三角形 8"/>
          <p:cNvSpPr/>
          <p:nvPr userDrawn="1"/>
        </p:nvSpPr>
        <p:spPr>
          <a:xfrm rot="5400000">
            <a:off x="-117418" y="330604"/>
            <a:ext cx="720075" cy="305833"/>
          </a:xfrm>
          <a:prstGeom prst="triangle">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userDrawn="1"/>
        </p:nvSpPr>
        <p:spPr>
          <a:xfrm rot="16200000">
            <a:off x="8452048" y="4451548"/>
            <a:ext cx="691952" cy="691952"/>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userDrawn="1"/>
        </p:nvSpPr>
        <p:spPr>
          <a:xfrm rot="16200000">
            <a:off x="8604448" y="4603948"/>
            <a:ext cx="539552" cy="53955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2017/9/1/Friday</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2017/9/1/Friday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sp>
        <p:nvSpPr>
          <p:cNvPr id="6" name="文本框 12"/>
          <p:cNvSpPr txBox="1">
            <a:spLocks noChangeArrowheads="1"/>
          </p:cNvSpPr>
          <p:nvPr userDrawn="1"/>
        </p:nvSpPr>
        <p:spPr bwMode="auto">
          <a:xfrm>
            <a:off x="687678" y="267494"/>
            <a:ext cx="1796090" cy="28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添</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mn-ea"/>
                <a:sym typeface="+mn-lt"/>
              </a:rPr>
              <a:t>加相关标题文字</a:t>
            </a:r>
          </a:p>
        </p:txBody>
      </p:sp>
      <p:sp>
        <p:nvSpPr>
          <p:cNvPr id="7" name="菱形 6"/>
          <p:cNvSpPr/>
          <p:nvPr userDrawn="1"/>
        </p:nvSpPr>
        <p:spPr>
          <a:xfrm>
            <a:off x="179512" y="195486"/>
            <a:ext cx="432048" cy="432048"/>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16808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2017/9/1/Friday</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5" r:id="rId4"/>
    <p:sldLayoutId id="2147483666" r:id="rId5"/>
    <p:sldLayoutId id="2147483668" r:id="rId6"/>
    <p:sldLayoutId id="2147483669" r:id="rId7"/>
    <p:sldLayoutId id="2147483670" r:id="rId8"/>
    <p:sldLayoutId id="2147483671" r:id="rId9"/>
  </p:sldLayoutIdLst>
  <p:transition/>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00\24567a9d6573cda.jpg"/>
          <p:cNvPicPr>
            <a:picLocks noChangeAspect="1" noChangeArrowheads="1"/>
          </p:cNvPicPr>
          <p:nvPr/>
        </p:nvPicPr>
        <p:blipFill>
          <a:blip r:embed="rId3" cstate="print"/>
          <a:srcRect/>
          <a:stretch>
            <a:fillRect/>
          </a:stretch>
        </p:blipFill>
        <p:spPr bwMode="auto">
          <a:xfrm>
            <a:off x="-396552" y="0"/>
            <a:ext cx="5784213" cy="5143500"/>
          </a:xfrm>
          <a:prstGeom prst="rect">
            <a:avLst/>
          </a:prstGeom>
          <a:noFill/>
        </p:spPr>
      </p:pic>
      <p:sp>
        <p:nvSpPr>
          <p:cNvPr id="10" name="文本框 16"/>
          <p:cNvSpPr txBox="1"/>
          <p:nvPr/>
        </p:nvSpPr>
        <p:spPr>
          <a:xfrm>
            <a:off x="3889261" y="2854492"/>
            <a:ext cx="5363259" cy="681210"/>
          </a:xfrm>
          <a:prstGeom prst="rect">
            <a:avLst/>
          </a:prstGeom>
          <a:noFill/>
        </p:spPr>
        <p:txBody>
          <a:bodyPr wrap="square" lIns="65023" tIns="32511" rIns="65023" bIns="32511" rtlCol="0">
            <a:spAutoFit/>
          </a:bodyPr>
          <a:lstStyle/>
          <a:p>
            <a:pPr>
              <a:buNone/>
            </a:pPr>
            <a:r>
              <a:rPr lang="zh-CN" altLang="en-US" sz="4000" b="1" cap="all" dirty="0" smtClean="0">
                <a:solidFill>
                  <a:schemeClr val="accent1"/>
                </a:solidFill>
                <a:latin typeface="微软雅黑" pitchFamily="34" charset="-122"/>
                <a:ea typeface="微软雅黑" pitchFamily="34" charset="-122"/>
                <a:cs typeface="Arial" panose="020B0604020202020204" pitchFamily="34" charset="0"/>
              </a:rPr>
              <a:t>大学生创新与创业</a:t>
            </a:r>
            <a:endParaRPr lang="zh-CN" altLang="en-US" sz="4000" b="1" cap="all" dirty="0">
              <a:solidFill>
                <a:schemeClr val="accent1"/>
              </a:solidFill>
              <a:latin typeface="微软雅黑" pitchFamily="34" charset="-122"/>
              <a:ea typeface="微软雅黑" pitchFamily="34" charset="-122"/>
              <a:cs typeface="Arial" panose="020B0604020202020204" pitchFamily="34" charset="0"/>
            </a:endParaRPr>
          </a:p>
        </p:txBody>
      </p:sp>
    </p:spTree>
    <p:extLst>
      <p:ext uri="{BB962C8B-B14F-4D97-AF65-F5344CB8AC3E}">
        <p14:creationId xmlns:p14="http://schemas.microsoft.com/office/powerpoint/2010/main" val="9138436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left)">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10"/>
                                        </p:tgtEl>
                                      </p:cBhvr>
                                    </p:animEffect>
                                    <p:animScale>
                                      <p:cBhvr>
                                        <p:cTn id="17"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 Placeholder 8"/>
          <p:cNvSpPr txBox="1"/>
          <p:nvPr/>
        </p:nvSpPr>
        <p:spPr>
          <a:xfrm>
            <a:off x="1115616" y="1275606"/>
            <a:ext cx="7272808" cy="2592352"/>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zh-CN" sz="1800" dirty="0">
                <a:solidFill>
                  <a:schemeClr val="tx1"/>
                </a:solidFill>
                <a:latin typeface="黑体"/>
                <a:ea typeface="黑体"/>
              </a:rPr>
              <a:t>学习能力既然是人的一种个性特征，它的形成和发展就必须在个体的学习活动中才能得以实现。因此学习能力的培养，不管采取什么方法、通过什么途径，作为学习能力的获得者，也就是学习能力的主体，必须直接参与到学习活动中去。</a:t>
            </a:r>
          </a:p>
          <a:p>
            <a:r>
              <a:rPr lang="zh-CN" altLang="zh-CN" sz="1800" dirty="0">
                <a:solidFill>
                  <a:schemeClr val="tx1"/>
                </a:solidFill>
                <a:latin typeface="黑体"/>
                <a:ea typeface="黑体"/>
              </a:rPr>
              <a:t>观察，是人们有效地探究世界，认识事物的一种极为重要的心理素质，是一种解决问题、进行科学研究的方法。在心理学中，观察属于感知的范畴，它是有目的、有计划地对客观事物进行主动的感受和知觉。观察能力就是人们在这种知觉过程中表现出的获得信息资料的能力。</a:t>
            </a:r>
          </a:p>
        </p:txBody>
      </p:sp>
      <p:sp>
        <p:nvSpPr>
          <p:cNvPr id="16" name="TextBox 38"/>
          <p:cNvSpPr txBox="1"/>
          <p:nvPr/>
        </p:nvSpPr>
        <p:spPr>
          <a:xfrm>
            <a:off x="971600" y="123478"/>
            <a:ext cx="301672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学习能力的培养</a:t>
            </a:r>
            <a:endParaRPr lang="zh-CN" altLang="en-US" sz="3200" b="1" dirty="0">
              <a:solidFill>
                <a:schemeClr val="accent1"/>
              </a:solidFill>
              <a:latin typeface="微软雅黑" pitchFamily="34" charset="-122"/>
              <a:ea typeface="微软雅黑" pitchFamily="34" charset="-122"/>
            </a:endParaRPr>
          </a:p>
        </p:txBody>
      </p:sp>
      <p:grpSp>
        <p:nvGrpSpPr>
          <p:cNvPr id="3" name="组 2"/>
          <p:cNvGrpSpPr/>
          <p:nvPr/>
        </p:nvGrpSpPr>
        <p:grpSpPr>
          <a:xfrm>
            <a:off x="827584" y="1131590"/>
            <a:ext cx="216024" cy="2664000"/>
            <a:chOff x="827584" y="1131590"/>
            <a:chExt cx="216024" cy="2664000"/>
          </a:xfrm>
        </p:grpSpPr>
        <p:cxnSp>
          <p:nvCxnSpPr>
            <p:cNvPr id="50" name="Straight Connector 59"/>
            <p:cNvCxnSpPr/>
            <p:nvPr/>
          </p:nvCxnSpPr>
          <p:spPr>
            <a:xfrm flipV="1">
              <a:off x="1043608" y="1131590"/>
              <a:ext cx="0" cy="26640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 name="对角圆角矩形 1"/>
            <p:cNvSpPr/>
            <p:nvPr/>
          </p:nvSpPr>
          <p:spPr>
            <a:xfrm>
              <a:off x="827584" y="1131590"/>
              <a:ext cx="216024" cy="216024"/>
            </a:xfrm>
            <a:prstGeom prst="round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grpSp>
    </p:spTree>
    <p:extLst>
      <p:ext uri="{BB962C8B-B14F-4D97-AF65-F5344CB8AC3E}">
        <p14:creationId xmlns:p14="http://schemas.microsoft.com/office/powerpoint/2010/main" val="323068093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500"/>
                                        <p:tgtEl>
                                          <p:spTgt spid="49"/>
                                        </p:tgtEl>
                                      </p:cBhvr>
                                    </p:animEffect>
                                  </p:childTnLst>
                                </p:cTn>
                              </p:par>
                            </p:childTnLst>
                          </p:cTn>
                        </p:par>
                        <p:par>
                          <p:cTn id="8" fill="hold">
                            <p:stCondLst>
                              <p:cond delay="500"/>
                            </p:stCondLst>
                            <p:childTnLst>
                              <p:par>
                                <p:cTn id="9" presetID="12" presetClass="entr" presetSubtype="4" fill="hold" grpId="0" nodeType="afterEffect">
                                  <p:stCondLst>
                                    <p:cond delay="0"/>
                                  </p:stCondLst>
                                  <p:iterate type="lt">
                                    <p:tmPct val="10000"/>
                                  </p:iterate>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ppt_y</p:attrName>
                                        </p:attrNameLst>
                                      </p:cBhvr>
                                      <p:tavLst>
                                        <p:tav tm="0">
                                          <p:val>
                                            <p:strVal val="#ppt_y+#ppt_h*1.125000"/>
                                          </p:val>
                                        </p:tav>
                                        <p:tav tm="100000">
                                          <p:val>
                                            <p:strVal val="#ppt_y"/>
                                          </p:val>
                                        </p:tav>
                                      </p:tavLst>
                                    </p:anim>
                                    <p:animEffect transition="in" filter="wipe(up)">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ssolve">
                                      <p:cBhvr>
                                        <p:cTn id="17" dur="500"/>
                                        <p:tgtEl>
                                          <p:spTgt spid="3"/>
                                        </p:tgtEl>
                                      </p:cBhvr>
                                    </p:animEffect>
                                  </p:childTnLst>
                                </p:cTn>
                              </p:par>
                              <p:par>
                                <p:cTn id="18" presetID="9" presetClass="entr" presetSubtype="0" fill="hold" grpId="1" nodeType="with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dissolve">
                                      <p:cBhvr>
                                        <p:cTn id="2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p:nvPr/>
        </p:nvSpPr>
        <p:spPr bwMode="auto">
          <a:xfrm rot="16200000">
            <a:off x="988138" y="1286983"/>
            <a:ext cx="332032" cy="33212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sp>
        <p:nvSpPr>
          <p:cNvPr id="52" name="矩形 10"/>
          <p:cNvSpPr>
            <a:spLocks noChangeArrowheads="1"/>
          </p:cNvSpPr>
          <p:nvPr/>
        </p:nvSpPr>
        <p:spPr bwMode="auto">
          <a:xfrm>
            <a:off x="1331640" y="1275606"/>
            <a:ext cx="5011550" cy="376988"/>
          </a:xfrm>
          <a:prstGeom prst="rect">
            <a:avLst/>
          </a:prstGeom>
          <a:noFill/>
          <a:ln w="9525">
            <a:noFill/>
            <a:miter lim="800000"/>
          </a:ln>
        </p:spPr>
        <p:txBody>
          <a:bodyPr wrap="none" lIns="68541" tIns="34271" rIns="68541" bIns="34271">
            <a:spAutoFit/>
          </a:bodyPr>
          <a:lstStyle/>
          <a:p>
            <a:r>
              <a:rPr lang="zh-CN" altLang="zh-CN" sz="2000" dirty="0">
                <a:solidFill>
                  <a:srgbClr val="000000"/>
                </a:solidFill>
                <a:latin typeface="黑体"/>
                <a:ea typeface="黑体"/>
              </a:rPr>
              <a:t>要培养良好观察能力必须做到以下几方面： </a:t>
            </a:r>
            <a:endParaRPr lang="zh-CN" altLang="en-US" sz="2000" b="1" dirty="0">
              <a:solidFill>
                <a:srgbClr val="000000"/>
              </a:solidFill>
              <a:latin typeface="黑体"/>
              <a:ea typeface="黑体"/>
            </a:endParaRPr>
          </a:p>
        </p:txBody>
      </p:sp>
      <p:sp>
        <p:nvSpPr>
          <p:cNvPr id="16" name="TextBox 38"/>
          <p:cNvSpPr txBox="1"/>
          <p:nvPr/>
        </p:nvSpPr>
        <p:spPr>
          <a:xfrm>
            <a:off x="971600" y="123478"/>
            <a:ext cx="301672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学习能力的培养</a:t>
            </a:r>
            <a:endParaRPr lang="zh-CN" altLang="en-US" sz="3200" b="1" dirty="0">
              <a:solidFill>
                <a:schemeClr val="accent1"/>
              </a:solidFill>
              <a:latin typeface="微软雅黑" pitchFamily="34" charset="-122"/>
              <a:ea typeface="微软雅黑" pitchFamily="34" charset="-122"/>
            </a:endParaRPr>
          </a:p>
        </p:txBody>
      </p:sp>
      <p:sp>
        <p:nvSpPr>
          <p:cNvPr id="20" name="Text Placeholder 8"/>
          <p:cNvSpPr txBox="1"/>
          <p:nvPr/>
        </p:nvSpPr>
        <p:spPr>
          <a:xfrm>
            <a:off x="1259632" y="1635646"/>
            <a:ext cx="5593810" cy="2102651"/>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sz="1800" dirty="0">
                <a:solidFill>
                  <a:srgbClr val="000000"/>
                </a:solidFill>
                <a:latin typeface="黑体"/>
                <a:ea typeface="黑体"/>
              </a:rPr>
              <a:t>(1)</a:t>
            </a:r>
            <a:r>
              <a:rPr lang="zh-CN" altLang="zh-CN" sz="1800" dirty="0">
                <a:solidFill>
                  <a:srgbClr val="000000"/>
                </a:solidFill>
                <a:latin typeface="黑体"/>
                <a:ea typeface="黑体"/>
              </a:rPr>
              <a:t>明确观察的目的和任务，是提高观察能力的前提。</a:t>
            </a:r>
          </a:p>
          <a:p>
            <a:r>
              <a:rPr lang="en-US" altLang="zh-CN" sz="1800" dirty="0">
                <a:solidFill>
                  <a:srgbClr val="000000"/>
                </a:solidFill>
                <a:latin typeface="黑体"/>
                <a:ea typeface="黑体"/>
              </a:rPr>
              <a:t>(2)</a:t>
            </a:r>
            <a:r>
              <a:rPr lang="zh-CN" altLang="zh-CN" sz="1800" dirty="0">
                <a:solidFill>
                  <a:srgbClr val="000000"/>
                </a:solidFill>
                <a:latin typeface="黑体"/>
                <a:ea typeface="黑体"/>
              </a:rPr>
              <a:t>做好必要的知识准备，是提高观察能力的基础。</a:t>
            </a:r>
          </a:p>
          <a:p>
            <a:r>
              <a:rPr lang="en-US" altLang="zh-CN" sz="1800" dirty="0" smtClean="0">
                <a:solidFill>
                  <a:srgbClr val="000000"/>
                </a:solidFill>
                <a:latin typeface="黑体"/>
                <a:ea typeface="黑体"/>
              </a:rPr>
              <a:t>(</a:t>
            </a:r>
            <a:r>
              <a:rPr lang="en-US" altLang="zh-CN" sz="1800" dirty="0">
                <a:solidFill>
                  <a:srgbClr val="000000"/>
                </a:solidFill>
                <a:latin typeface="黑体"/>
                <a:ea typeface="黑体"/>
              </a:rPr>
              <a:t>3)</a:t>
            </a:r>
            <a:r>
              <a:rPr lang="zh-CN" altLang="zh-CN" sz="1800" dirty="0">
                <a:solidFill>
                  <a:srgbClr val="000000"/>
                </a:solidFill>
                <a:latin typeface="黑体"/>
                <a:ea typeface="黑体"/>
              </a:rPr>
              <a:t>制订周密的观察计划，是提高观察能力的保证。</a:t>
            </a:r>
          </a:p>
          <a:p>
            <a:r>
              <a:rPr lang="en-US" altLang="zh-CN" sz="1800" dirty="0">
                <a:solidFill>
                  <a:srgbClr val="000000"/>
                </a:solidFill>
                <a:latin typeface="黑体"/>
                <a:ea typeface="黑体"/>
              </a:rPr>
              <a:t>(4)</a:t>
            </a:r>
            <a:r>
              <a:rPr lang="zh-CN" altLang="zh-CN" sz="1800" dirty="0">
                <a:solidFill>
                  <a:srgbClr val="000000"/>
                </a:solidFill>
                <a:latin typeface="黑体"/>
                <a:ea typeface="黑体"/>
              </a:rPr>
              <a:t>增强对观察对象的兴趣，是提高观察能力的条件。</a:t>
            </a:r>
          </a:p>
          <a:p>
            <a:r>
              <a:rPr lang="en-US" altLang="zh-CN" sz="1800" dirty="0" smtClean="0">
                <a:solidFill>
                  <a:srgbClr val="000000"/>
                </a:solidFill>
                <a:latin typeface="黑体"/>
                <a:ea typeface="黑体"/>
              </a:rPr>
              <a:t>(</a:t>
            </a:r>
            <a:r>
              <a:rPr lang="en-US" altLang="zh-CN" sz="1800" dirty="0">
                <a:solidFill>
                  <a:srgbClr val="000000"/>
                </a:solidFill>
                <a:latin typeface="黑体"/>
                <a:ea typeface="黑体"/>
              </a:rPr>
              <a:t>5)</a:t>
            </a:r>
            <a:r>
              <a:rPr lang="zh-CN" altLang="zh-CN" sz="1800" dirty="0">
                <a:solidFill>
                  <a:srgbClr val="000000"/>
                </a:solidFill>
                <a:latin typeface="黑体"/>
                <a:ea typeface="黑体"/>
              </a:rPr>
              <a:t>观察与思维紧密结合，是提高观察能力的根本。</a:t>
            </a:r>
          </a:p>
          <a:p>
            <a:r>
              <a:rPr lang="en-US" altLang="zh-CN" sz="1800" dirty="0" smtClean="0">
                <a:solidFill>
                  <a:srgbClr val="000000"/>
                </a:solidFill>
                <a:latin typeface="黑体"/>
                <a:ea typeface="黑体"/>
              </a:rPr>
              <a:t>(</a:t>
            </a:r>
            <a:r>
              <a:rPr lang="en-US" altLang="zh-CN" sz="1800" dirty="0">
                <a:solidFill>
                  <a:srgbClr val="000000"/>
                </a:solidFill>
                <a:latin typeface="黑体"/>
                <a:ea typeface="黑体"/>
              </a:rPr>
              <a:t>6)</a:t>
            </a:r>
            <a:r>
              <a:rPr lang="zh-CN" altLang="zh-CN" sz="1800" dirty="0">
                <a:solidFill>
                  <a:srgbClr val="000000"/>
                </a:solidFill>
                <a:latin typeface="黑体"/>
                <a:ea typeface="黑体"/>
              </a:rPr>
              <a:t>指导观察方法，是提高观察能力的重要手段。</a:t>
            </a:r>
          </a:p>
        </p:txBody>
      </p:sp>
    </p:spTree>
    <p:extLst>
      <p:ext uri="{BB962C8B-B14F-4D97-AF65-F5344CB8AC3E}">
        <p14:creationId xmlns:p14="http://schemas.microsoft.com/office/powerpoint/2010/main" val="126433418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 calcmode="lin" valueType="num">
                                      <p:cBhvr>
                                        <p:cTn id="9" dur="500" fill="hold"/>
                                        <p:tgtEl>
                                          <p:spTgt spid="41"/>
                                        </p:tgtEl>
                                        <p:attrNameLst>
                                          <p:attrName>style.rotation</p:attrName>
                                        </p:attrNameLst>
                                      </p:cBhvr>
                                      <p:tavLst>
                                        <p:tav tm="0">
                                          <p:val>
                                            <p:fltVal val="360"/>
                                          </p:val>
                                        </p:tav>
                                        <p:tav tm="100000">
                                          <p:val>
                                            <p:fltVal val="0"/>
                                          </p:val>
                                        </p:tav>
                                      </p:tavLst>
                                    </p:anim>
                                    <p:animEffect transition="in" filter="fade">
                                      <p:cBhvr>
                                        <p:cTn id="10" dur="500"/>
                                        <p:tgtEl>
                                          <p:spTgt spid="41"/>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52"/>
                                        </p:tgtEl>
                                        <p:attrNameLst>
                                          <p:attrName>style.visibility</p:attrName>
                                        </p:attrNameLst>
                                      </p:cBhvr>
                                      <p:to>
                                        <p:strVal val="visible"/>
                                      </p:to>
                                    </p:set>
                                    <p:animEffect transition="in" filter="wipe(down)">
                                      <p:cBhvr>
                                        <p:cTn id="14" dur="500"/>
                                        <p:tgtEl>
                                          <p:spTgt spid="52"/>
                                        </p:tgtEl>
                                      </p:cBhvr>
                                    </p:animEffect>
                                  </p:childTnLst>
                                </p:cTn>
                              </p:par>
                            </p:childTnLst>
                          </p:cTn>
                        </p:par>
                        <p:par>
                          <p:cTn id="15" fill="hold">
                            <p:stCondLst>
                              <p:cond delay="1000"/>
                            </p:stCondLst>
                            <p:childTnLst>
                              <p:par>
                                <p:cTn id="16" presetID="12" presetClass="entr" presetSubtype="4" fill="hold" grpId="0" nodeType="afterEffect">
                                  <p:stCondLst>
                                    <p:cond delay="0"/>
                                  </p:stCondLst>
                                  <p:iterate type="lt">
                                    <p:tmPct val="10000"/>
                                  </p:iterate>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p:tgtEl>
                                          <p:spTgt spid="16"/>
                                        </p:tgtEl>
                                        <p:attrNameLst>
                                          <p:attrName>ppt_y</p:attrName>
                                        </p:attrNameLst>
                                      </p:cBhvr>
                                      <p:tavLst>
                                        <p:tav tm="0">
                                          <p:val>
                                            <p:strVal val="#ppt_y+#ppt_h*1.125000"/>
                                          </p:val>
                                        </p:tav>
                                        <p:tav tm="100000">
                                          <p:val>
                                            <p:strVal val="#ppt_y"/>
                                          </p:val>
                                        </p:tav>
                                      </p:tavLst>
                                    </p:anim>
                                    <p:animEffect transition="in" filter="wipe(up)">
                                      <p:cBhvr>
                                        <p:cTn id="19" dur="500"/>
                                        <p:tgtEl>
                                          <p:spTgt spid="16"/>
                                        </p:tgtEl>
                                      </p:cBhvr>
                                    </p:animEffect>
                                  </p:childTnLst>
                                </p:cTn>
                              </p:par>
                            </p:childTnLst>
                          </p:cTn>
                        </p:par>
                        <p:par>
                          <p:cTn id="20" fill="hold">
                            <p:stCondLst>
                              <p:cond delay="1800"/>
                            </p:stCondLst>
                            <p:childTnLst>
                              <p:par>
                                <p:cTn id="21" presetID="22" presetClass="entr" presetSubtype="1"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up)">
                                      <p:cBhvr>
                                        <p:cTn id="2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2" grpId="0"/>
      <p:bldP spid="16"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 Placeholder 8"/>
          <p:cNvSpPr txBox="1"/>
          <p:nvPr/>
        </p:nvSpPr>
        <p:spPr>
          <a:xfrm>
            <a:off x="1187624" y="1131590"/>
            <a:ext cx="7200800" cy="2592352"/>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zh-CN" sz="1800" dirty="0">
                <a:solidFill>
                  <a:schemeClr val="tx1"/>
                </a:solidFill>
                <a:latin typeface="黑体"/>
                <a:ea typeface="黑体"/>
              </a:rPr>
              <a:t>记忆是一个复杂的心理过程，它主要包括识记、保持、再认与回忆几个基本环节。简而言之，记忆是先记后忆的过程。识记是在大脑中留下神经联系的过程；保持是暂时神经联系巩固的过程；再认与回忆是暂时神经联系恢复的过程。</a:t>
            </a:r>
          </a:p>
        </p:txBody>
      </p:sp>
      <p:sp>
        <p:nvSpPr>
          <p:cNvPr id="16" name="TextBox 38"/>
          <p:cNvSpPr txBox="1"/>
          <p:nvPr/>
        </p:nvSpPr>
        <p:spPr>
          <a:xfrm>
            <a:off x="971600" y="123478"/>
            <a:ext cx="301672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记忆能力的培养</a:t>
            </a:r>
            <a:endParaRPr lang="zh-CN" altLang="en-US" sz="3200" b="1" dirty="0">
              <a:solidFill>
                <a:schemeClr val="accent1"/>
              </a:solidFill>
              <a:latin typeface="微软雅黑" pitchFamily="34" charset="-122"/>
              <a:ea typeface="微软雅黑" pitchFamily="34" charset="-122"/>
            </a:endParaRPr>
          </a:p>
        </p:txBody>
      </p:sp>
      <p:grpSp>
        <p:nvGrpSpPr>
          <p:cNvPr id="11" name="组 10"/>
          <p:cNvGrpSpPr/>
          <p:nvPr/>
        </p:nvGrpSpPr>
        <p:grpSpPr>
          <a:xfrm>
            <a:off x="827584" y="1131590"/>
            <a:ext cx="216024" cy="2664000"/>
            <a:chOff x="827584" y="1131590"/>
            <a:chExt cx="216024" cy="2664000"/>
          </a:xfrm>
        </p:grpSpPr>
        <p:cxnSp>
          <p:nvCxnSpPr>
            <p:cNvPr id="12" name="Straight Connector 59"/>
            <p:cNvCxnSpPr/>
            <p:nvPr/>
          </p:nvCxnSpPr>
          <p:spPr>
            <a:xfrm flipV="1">
              <a:off x="1043608" y="1131590"/>
              <a:ext cx="0" cy="26640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3" name="对角圆角矩形 12"/>
            <p:cNvSpPr/>
            <p:nvPr/>
          </p:nvSpPr>
          <p:spPr>
            <a:xfrm>
              <a:off x="827584" y="1131590"/>
              <a:ext cx="216024" cy="216024"/>
            </a:xfrm>
            <a:prstGeom prst="round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grpSp>
    </p:spTree>
    <p:extLst>
      <p:ext uri="{BB962C8B-B14F-4D97-AF65-F5344CB8AC3E}">
        <p14:creationId xmlns:p14="http://schemas.microsoft.com/office/powerpoint/2010/main" val="420784461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500"/>
                                        <p:tgtEl>
                                          <p:spTgt spid="49"/>
                                        </p:tgtEl>
                                      </p:cBhvr>
                                    </p:animEffect>
                                  </p:childTnLst>
                                </p:cTn>
                              </p:par>
                            </p:childTnLst>
                          </p:cTn>
                        </p:par>
                        <p:par>
                          <p:cTn id="8" fill="hold">
                            <p:stCondLst>
                              <p:cond delay="500"/>
                            </p:stCondLst>
                            <p:childTnLst>
                              <p:par>
                                <p:cTn id="9" presetID="12" presetClass="entr" presetSubtype="4" fill="hold" grpId="0" nodeType="afterEffect">
                                  <p:stCondLst>
                                    <p:cond delay="0"/>
                                  </p:stCondLst>
                                  <p:iterate type="lt">
                                    <p:tmPct val="10000"/>
                                  </p:iterate>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ppt_y</p:attrName>
                                        </p:attrNameLst>
                                      </p:cBhvr>
                                      <p:tavLst>
                                        <p:tav tm="0">
                                          <p:val>
                                            <p:strVal val="#ppt_y+#ppt_h*1.125000"/>
                                          </p:val>
                                        </p:tav>
                                        <p:tav tm="100000">
                                          <p:val>
                                            <p:strVal val="#ppt_y"/>
                                          </p:val>
                                        </p:tav>
                                      </p:tavLst>
                                    </p:anim>
                                    <p:animEffect transition="in" filter="wipe(up)">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dissolv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8"/>
          <p:cNvSpPr txBox="1"/>
          <p:nvPr/>
        </p:nvSpPr>
        <p:spPr>
          <a:xfrm>
            <a:off x="971600" y="123478"/>
            <a:ext cx="301672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记忆能力的培养</a:t>
            </a:r>
            <a:endParaRPr lang="zh-CN" altLang="en-US" sz="3200" b="1" dirty="0">
              <a:solidFill>
                <a:schemeClr val="accent1"/>
              </a:solidFill>
              <a:latin typeface="微软雅黑" pitchFamily="34" charset="-122"/>
              <a:ea typeface="微软雅黑" pitchFamily="34" charset="-122"/>
            </a:endParaRPr>
          </a:p>
        </p:txBody>
      </p:sp>
      <p:sp>
        <p:nvSpPr>
          <p:cNvPr id="20" name="Text Placeholder 8"/>
          <p:cNvSpPr txBox="1"/>
          <p:nvPr/>
        </p:nvSpPr>
        <p:spPr>
          <a:xfrm>
            <a:off x="827584" y="843558"/>
            <a:ext cx="7920880" cy="3456384"/>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00000"/>
              </a:lnSpc>
            </a:pPr>
            <a:r>
              <a:rPr lang="en-US" altLang="zh-CN" sz="1400" dirty="0">
                <a:solidFill>
                  <a:schemeClr val="tx1"/>
                </a:solidFill>
                <a:latin typeface="黑体"/>
                <a:ea typeface="黑体"/>
              </a:rPr>
              <a:t>(1)</a:t>
            </a:r>
            <a:r>
              <a:rPr lang="zh-CN" altLang="zh-CN" sz="1400" dirty="0">
                <a:solidFill>
                  <a:schemeClr val="tx1"/>
                </a:solidFill>
                <a:latin typeface="黑体"/>
                <a:ea typeface="黑体"/>
              </a:rPr>
              <a:t>明确记忆目的，提高有意识记能力。要提高记忆力，首先必须明确记忆的目的。生活实践和心理学的实验表明，在其他条件完全相同的情况下，记忆的目的越明确，则记忆的效果越好。</a:t>
            </a:r>
          </a:p>
          <a:p>
            <a:pPr>
              <a:lnSpc>
                <a:spcPct val="100000"/>
              </a:lnSpc>
            </a:pPr>
            <a:r>
              <a:rPr lang="en-US" altLang="zh-CN" sz="1400" dirty="0" smtClean="0">
                <a:solidFill>
                  <a:schemeClr val="tx1"/>
                </a:solidFill>
                <a:latin typeface="黑体"/>
                <a:ea typeface="黑体"/>
              </a:rPr>
              <a:t>(</a:t>
            </a:r>
            <a:r>
              <a:rPr lang="en-US" altLang="zh-CN" sz="1400" dirty="0">
                <a:solidFill>
                  <a:schemeClr val="tx1"/>
                </a:solidFill>
                <a:latin typeface="黑体"/>
                <a:ea typeface="黑体"/>
              </a:rPr>
              <a:t>2)</a:t>
            </a:r>
            <a:r>
              <a:rPr lang="zh-CN" altLang="zh-CN" sz="1400" dirty="0">
                <a:solidFill>
                  <a:schemeClr val="tx1"/>
                </a:solidFill>
                <a:latin typeface="黑体"/>
                <a:ea typeface="黑体"/>
              </a:rPr>
              <a:t>培养浓厚的兴趣，增强记忆力。兴趣是增强记忆的促进剂。无论是谁，对于自己所特别感兴趣的信息和对象，都能显示惊人的记忆。学生的学习更是如此，对自己感兴趣的学科，学得顺利，记得容易，得心应手；对厌烦的学科总觉得难学难记，困难重重。</a:t>
            </a:r>
          </a:p>
          <a:p>
            <a:pPr>
              <a:lnSpc>
                <a:spcPct val="100000"/>
              </a:lnSpc>
            </a:pPr>
            <a:r>
              <a:rPr lang="en-US" altLang="zh-CN" sz="1400" dirty="0" smtClean="0">
                <a:solidFill>
                  <a:schemeClr val="tx1"/>
                </a:solidFill>
                <a:latin typeface="黑体"/>
                <a:ea typeface="黑体"/>
              </a:rPr>
              <a:t>(</a:t>
            </a:r>
            <a:r>
              <a:rPr lang="en-US" altLang="zh-CN" sz="1400" dirty="0">
                <a:solidFill>
                  <a:schemeClr val="tx1"/>
                </a:solidFill>
                <a:latin typeface="黑体"/>
                <a:ea typeface="黑体"/>
              </a:rPr>
              <a:t>3)</a:t>
            </a:r>
            <a:r>
              <a:rPr lang="zh-CN" altLang="zh-CN" sz="1400" dirty="0">
                <a:solidFill>
                  <a:schemeClr val="tx1"/>
                </a:solidFill>
                <a:latin typeface="黑体"/>
                <a:ea typeface="黑体"/>
              </a:rPr>
              <a:t>掌握科学的观察方法，是增强记忆的有效措施。一切记忆都开始于观察，即有意识有计划有目的的感知，所以要提高记忆力，就必须进行仔细的观察。观察越仔细，感知越深刻全面，记忆起来就越准确。</a:t>
            </a:r>
          </a:p>
          <a:p>
            <a:pPr>
              <a:lnSpc>
                <a:spcPct val="100000"/>
              </a:lnSpc>
            </a:pPr>
            <a:r>
              <a:rPr lang="en-US" altLang="zh-CN" sz="1400" dirty="0">
                <a:solidFill>
                  <a:schemeClr val="tx1"/>
                </a:solidFill>
                <a:latin typeface="黑体"/>
                <a:ea typeface="黑体"/>
              </a:rPr>
              <a:t>(4)</a:t>
            </a:r>
            <a:r>
              <a:rPr lang="zh-CN" altLang="zh-CN" sz="1400" dirty="0">
                <a:solidFill>
                  <a:schemeClr val="tx1"/>
                </a:solidFill>
                <a:latin typeface="黑体"/>
                <a:ea typeface="黑体"/>
              </a:rPr>
              <a:t>激发思维，揭示规律，加深理解，提高记忆力。从生理上讲，理解了的东西，反映到大脑就富有条理性，容易和大脑中已有的经验结成信息链，有助于记忆痕迹的巩固。经过理解记忆的事物，即使一时遗忘，还可以通过推导回忆出来。</a:t>
            </a:r>
          </a:p>
          <a:p>
            <a:pPr>
              <a:lnSpc>
                <a:spcPct val="100000"/>
              </a:lnSpc>
            </a:pPr>
            <a:r>
              <a:rPr lang="en-US" altLang="zh-CN" sz="1400" dirty="0" smtClean="0">
                <a:solidFill>
                  <a:schemeClr val="tx1"/>
                </a:solidFill>
                <a:latin typeface="黑体"/>
                <a:ea typeface="黑体"/>
              </a:rPr>
              <a:t>(</a:t>
            </a:r>
            <a:r>
              <a:rPr lang="en-US" altLang="zh-CN" sz="1400" dirty="0">
                <a:solidFill>
                  <a:schemeClr val="tx1"/>
                </a:solidFill>
                <a:latin typeface="黑体"/>
                <a:ea typeface="黑体"/>
              </a:rPr>
              <a:t>5)</a:t>
            </a:r>
            <a:r>
              <a:rPr lang="zh-CN" altLang="zh-CN" sz="1400" dirty="0">
                <a:solidFill>
                  <a:schemeClr val="tx1"/>
                </a:solidFill>
                <a:latin typeface="黑体"/>
                <a:ea typeface="黑体"/>
              </a:rPr>
              <a:t>运用联想规律，增强记忆力。一个人如果不会联想，那么学一点知识就仅仅是一点知识，如果他善于联想，就能举一反三，触类旁通，产生知识上的飞跃。</a:t>
            </a:r>
          </a:p>
          <a:p>
            <a:pPr>
              <a:lnSpc>
                <a:spcPct val="100000"/>
              </a:lnSpc>
            </a:pPr>
            <a:r>
              <a:rPr lang="en-US" altLang="zh-CN" sz="1400" dirty="0" smtClean="0">
                <a:solidFill>
                  <a:schemeClr val="tx1"/>
                </a:solidFill>
                <a:latin typeface="黑体"/>
                <a:ea typeface="黑体"/>
              </a:rPr>
              <a:t>(</a:t>
            </a:r>
            <a:r>
              <a:rPr lang="en-US" altLang="zh-CN" sz="1400" dirty="0">
                <a:solidFill>
                  <a:schemeClr val="tx1"/>
                </a:solidFill>
                <a:latin typeface="黑体"/>
                <a:ea typeface="黑体"/>
              </a:rPr>
              <a:t>6)</a:t>
            </a:r>
            <a:r>
              <a:rPr lang="zh-CN" altLang="zh-CN" sz="1400" dirty="0">
                <a:solidFill>
                  <a:schemeClr val="tx1"/>
                </a:solidFill>
                <a:latin typeface="黑体"/>
                <a:ea typeface="黑体"/>
              </a:rPr>
              <a:t>指导训练记忆方法，提高记忆能力。有些人记忆能力差，这跟没有系统地进行记忆方法的训练有关，也就是说他们不会记忆。</a:t>
            </a:r>
          </a:p>
        </p:txBody>
      </p:sp>
    </p:spTree>
    <p:extLst>
      <p:ext uri="{BB962C8B-B14F-4D97-AF65-F5344CB8AC3E}">
        <p14:creationId xmlns:p14="http://schemas.microsoft.com/office/powerpoint/2010/main" val="280384923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childTnLst>
                          </p:cTn>
                        </p:par>
                        <p:par>
                          <p:cTn id="9" fill="hold">
                            <p:stCondLst>
                              <p:cond delay="800"/>
                            </p:stCondLst>
                            <p:childTnLst>
                              <p:par>
                                <p:cTn id="10" presetID="22" presetClass="entr" presetSubtype="1"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8"/>
          <p:cNvSpPr txBox="1"/>
          <p:nvPr/>
        </p:nvSpPr>
        <p:spPr>
          <a:xfrm>
            <a:off x="971600" y="123478"/>
            <a:ext cx="301672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表达能力的培养</a:t>
            </a:r>
            <a:endParaRPr lang="zh-CN" altLang="en-US" sz="3200" b="1" dirty="0">
              <a:solidFill>
                <a:schemeClr val="accent1"/>
              </a:solidFill>
              <a:latin typeface="微软雅黑" pitchFamily="34" charset="-122"/>
              <a:ea typeface="微软雅黑" pitchFamily="34" charset="-122"/>
            </a:endParaRPr>
          </a:p>
        </p:txBody>
      </p:sp>
      <p:sp>
        <p:nvSpPr>
          <p:cNvPr id="20" name="Text Placeholder 8"/>
          <p:cNvSpPr txBox="1"/>
          <p:nvPr/>
        </p:nvSpPr>
        <p:spPr>
          <a:xfrm>
            <a:off x="1115616" y="1059582"/>
            <a:ext cx="7416824" cy="3384376"/>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sz="1600" dirty="0">
                <a:solidFill>
                  <a:schemeClr val="tx1"/>
                </a:solidFill>
                <a:latin typeface="黑体"/>
                <a:ea typeface="黑体"/>
              </a:rPr>
              <a:t>(</a:t>
            </a:r>
            <a:r>
              <a:rPr lang="en-US" altLang="zh-CN" sz="1600" dirty="0" smtClean="0">
                <a:solidFill>
                  <a:schemeClr val="tx1"/>
                </a:solidFill>
                <a:latin typeface="黑体"/>
                <a:ea typeface="黑体"/>
              </a:rPr>
              <a:t>1</a:t>
            </a:r>
            <a:r>
              <a:rPr lang="en-US" altLang="zh-CN" sz="1600" dirty="0">
                <a:solidFill>
                  <a:schemeClr val="tx1"/>
                </a:solidFill>
                <a:latin typeface="黑体"/>
                <a:ea typeface="黑体"/>
              </a:rPr>
              <a:t>)</a:t>
            </a:r>
            <a:r>
              <a:rPr lang="zh-CN" altLang="zh-CN" sz="1600" dirty="0">
                <a:solidFill>
                  <a:schemeClr val="tx1"/>
                </a:solidFill>
                <a:latin typeface="黑体"/>
                <a:ea typeface="黑体"/>
              </a:rPr>
              <a:t>学好汉语文学知识是提高表达能力的基础。</a:t>
            </a:r>
          </a:p>
          <a:p>
            <a:r>
              <a:rPr lang="en-US" altLang="zh-CN" sz="1600" dirty="0" smtClean="0">
                <a:solidFill>
                  <a:schemeClr val="tx1"/>
                </a:solidFill>
                <a:latin typeface="黑体"/>
                <a:ea typeface="黑体"/>
              </a:rPr>
              <a:t>(</a:t>
            </a:r>
            <a:r>
              <a:rPr lang="en-US" altLang="zh-CN" sz="1600" dirty="0">
                <a:solidFill>
                  <a:schemeClr val="tx1"/>
                </a:solidFill>
                <a:latin typeface="黑体"/>
                <a:ea typeface="黑体"/>
              </a:rPr>
              <a:t>2)</a:t>
            </a:r>
            <a:r>
              <a:rPr lang="zh-CN" altLang="zh-CN" sz="1600" dirty="0">
                <a:solidFill>
                  <a:schemeClr val="tx1"/>
                </a:solidFill>
                <a:latin typeface="黑体"/>
                <a:ea typeface="黑体"/>
              </a:rPr>
              <a:t>指导学生阅读，进行复述性练习。</a:t>
            </a:r>
          </a:p>
          <a:p>
            <a:r>
              <a:rPr lang="en-US" altLang="zh-CN" sz="1600" dirty="0" smtClean="0">
                <a:solidFill>
                  <a:schemeClr val="tx1"/>
                </a:solidFill>
                <a:latin typeface="黑体"/>
                <a:ea typeface="黑体"/>
              </a:rPr>
              <a:t>(</a:t>
            </a:r>
            <a:r>
              <a:rPr lang="en-US" altLang="zh-CN" sz="1600" dirty="0">
                <a:solidFill>
                  <a:schemeClr val="tx1"/>
                </a:solidFill>
                <a:latin typeface="黑体"/>
                <a:ea typeface="黑体"/>
              </a:rPr>
              <a:t>3)</a:t>
            </a:r>
            <a:r>
              <a:rPr lang="zh-CN" altLang="zh-CN" sz="1600" dirty="0">
                <a:solidFill>
                  <a:schemeClr val="tx1"/>
                </a:solidFill>
                <a:latin typeface="黑体"/>
                <a:ea typeface="黑体"/>
              </a:rPr>
              <a:t>在教学中尽量多采用一些能展现学生思维过程的问答题、推断论证题、简答题等题型，减少选择题、填空题等题型，以培养学生的文字表达能力。</a:t>
            </a:r>
          </a:p>
          <a:p>
            <a:r>
              <a:rPr lang="en-US" altLang="zh-CN" sz="1600" dirty="0" smtClean="0">
                <a:solidFill>
                  <a:schemeClr val="tx1"/>
                </a:solidFill>
                <a:latin typeface="黑体"/>
                <a:ea typeface="黑体"/>
              </a:rPr>
              <a:t>(</a:t>
            </a:r>
            <a:r>
              <a:rPr lang="en-US" altLang="zh-CN" sz="1600" dirty="0">
                <a:solidFill>
                  <a:schemeClr val="tx1"/>
                </a:solidFill>
                <a:latin typeface="黑体"/>
                <a:ea typeface="黑体"/>
              </a:rPr>
              <a:t>4)</a:t>
            </a:r>
            <a:r>
              <a:rPr lang="zh-CN" altLang="zh-CN" sz="1600" dirty="0">
                <a:solidFill>
                  <a:schemeClr val="tx1"/>
                </a:solidFill>
                <a:latin typeface="黑体"/>
                <a:ea typeface="黑体"/>
              </a:rPr>
              <a:t>指导学生掌握表达的技巧和方法。</a:t>
            </a:r>
          </a:p>
          <a:p>
            <a:r>
              <a:rPr lang="en-US" altLang="zh-CN" sz="1600" dirty="0" smtClean="0">
                <a:solidFill>
                  <a:schemeClr val="tx1"/>
                </a:solidFill>
                <a:latin typeface="黑体"/>
                <a:ea typeface="黑体"/>
              </a:rPr>
              <a:t>(</a:t>
            </a:r>
            <a:r>
              <a:rPr lang="en-US" altLang="zh-CN" sz="1600" dirty="0">
                <a:solidFill>
                  <a:schemeClr val="tx1"/>
                </a:solidFill>
                <a:latin typeface="黑体"/>
                <a:ea typeface="黑体"/>
              </a:rPr>
              <a:t>5)</a:t>
            </a:r>
            <a:r>
              <a:rPr lang="zh-CN" altLang="zh-CN" sz="1600" dirty="0">
                <a:solidFill>
                  <a:schemeClr val="tx1"/>
                </a:solidFill>
                <a:latin typeface="黑体"/>
                <a:ea typeface="黑体"/>
              </a:rPr>
              <a:t>加强语言文字表达规范化训练。要求学生用文字表达时，应抓准要点、层次分明、言简意赅，注意符合逻辑、科学规范、表述完整。对于那些表述错误、不规范、答非所问等现象；要及时纠正过来，并进行强化训练。</a:t>
            </a:r>
          </a:p>
          <a:p>
            <a:r>
              <a:rPr lang="en-US" altLang="zh-CN" sz="1600" dirty="0" smtClean="0">
                <a:solidFill>
                  <a:schemeClr val="tx1"/>
                </a:solidFill>
                <a:latin typeface="黑体"/>
                <a:ea typeface="黑体"/>
              </a:rPr>
              <a:t>(</a:t>
            </a:r>
            <a:r>
              <a:rPr lang="en-US" altLang="zh-CN" sz="1600" dirty="0">
                <a:solidFill>
                  <a:schemeClr val="tx1"/>
                </a:solidFill>
                <a:latin typeface="黑体"/>
                <a:ea typeface="黑体"/>
              </a:rPr>
              <a:t>6)</a:t>
            </a:r>
            <a:r>
              <a:rPr lang="zh-CN" altLang="zh-CN" sz="1600" dirty="0">
                <a:solidFill>
                  <a:schemeClr val="tx1"/>
                </a:solidFill>
                <a:latin typeface="黑体"/>
                <a:ea typeface="黑体"/>
              </a:rPr>
              <a:t>指导撰写学习心得、专题总结、实验或社会调查报告、科学小论文等，让学生多动笔写，开展学术讨论会、论文答辩会、报告会等，让学生多动口说。</a:t>
            </a:r>
          </a:p>
        </p:txBody>
      </p:sp>
      <p:grpSp>
        <p:nvGrpSpPr>
          <p:cNvPr id="9" name="组 8"/>
          <p:cNvGrpSpPr/>
          <p:nvPr/>
        </p:nvGrpSpPr>
        <p:grpSpPr>
          <a:xfrm>
            <a:off x="827584" y="1131590"/>
            <a:ext cx="216024" cy="2664000"/>
            <a:chOff x="827584" y="1131590"/>
            <a:chExt cx="216024" cy="2664000"/>
          </a:xfrm>
        </p:grpSpPr>
        <p:cxnSp>
          <p:nvCxnSpPr>
            <p:cNvPr id="10" name="Straight Connector 59"/>
            <p:cNvCxnSpPr/>
            <p:nvPr/>
          </p:nvCxnSpPr>
          <p:spPr>
            <a:xfrm flipV="1">
              <a:off x="1043608" y="1131590"/>
              <a:ext cx="0" cy="26640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1" name="对角圆角矩形 10"/>
            <p:cNvSpPr/>
            <p:nvPr/>
          </p:nvSpPr>
          <p:spPr>
            <a:xfrm>
              <a:off x="827584" y="1131590"/>
              <a:ext cx="216024" cy="216024"/>
            </a:xfrm>
            <a:prstGeom prst="round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grpSp>
    </p:spTree>
    <p:extLst>
      <p:ext uri="{BB962C8B-B14F-4D97-AF65-F5344CB8AC3E}">
        <p14:creationId xmlns:p14="http://schemas.microsoft.com/office/powerpoint/2010/main" val="338997567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childTnLst>
                          </p:cTn>
                        </p:par>
                        <p:par>
                          <p:cTn id="9" fill="hold">
                            <p:stCondLst>
                              <p:cond delay="800"/>
                            </p:stCondLst>
                            <p:childTnLst>
                              <p:par>
                                <p:cTn id="10" presetID="22" presetClass="entr" presetSubtype="1"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8"/>
          <p:cNvSpPr txBox="1"/>
          <p:nvPr/>
        </p:nvSpPr>
        <p:spPr>
          <a:xfrm>
            <a:off x="971600" y="123478"/>
            <a:ext cx="301672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决策能力的培养</a:t>
            </a:r>
            <a:endParaRPr lang="zh-CN" altLang="en-US" sz="3200" b="1" dirty="0">
              <a:solidFill>
                <a:schemeClr val="accent1"/>
              </a:solidFill>
              <a:latin typeface="微软雅黑" pitchFamily="34" charset="-122"/>
              <a:ea typeface="微软雅黑" pitchFamily="34" charset="-122"/>
            </a:endParaRPr>
          </a:p>
        </p:txBody>
      </p:sp>
      <p:sp>
        <p:nvSpPr>
          <p:cNvPr id="20" name="Text Placeholder 8"/>
          <p:cNvSpPr txBox="1"/>
          <p:nvPr/>
        </p:nvSpPr>
        <p:spPr>
          <a:xfrm>
            <a:off x="1187624" y="1131590"/>
            <a:ext cx="7560840" cy="2102651"/>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zh-CN" sz="2000" dirty="0">
                <a:solidFill>
                  <a:schemeClr val="tx1"/>
                </a:solidFill>
                <a:latin typeface="黑体"/>
                <a:ea typeface="黑体"/>
              </a:rPr>
              <a:t>培养决策能力应注意以下几点：</a:t>
            </a:r>
          </a:p>
          <a:p>
            <a:r>
              <a:rPr lang="en-US" altLang="zh-CN" sz="1600" dirty="0" smtClean="0">
                <a:solidFill>
                  <a:schemeClr val="tx1"/>
                </a:solidFill>
                <a:latin typeface="黑体"/>
                <a:ea typeface="黑体"/>
              </a:rPr>
              <a:t>(</a:t>
            </a:r>
            <a:r>
              <a:rPr lang="en-US" altLang="zh-CN" sz="1600" dirty="0">
                <a:solidFill>
                  <a:schemeClr val="tx1"/>
                </a:solidFill>
                <a:latin typeface="黑体"/>
                <a:ea typeface="黑体"/>
              </a:rPr>
              <a:t>1)</a:t>
            </a:r>
            <a:r>
              <a:rPr lang="zh-CN" altLang="zh-CN" sz="1600" dirty="0">
                <a:solidFill>
                  <a:schemeClr val="tx1"/>
                </a:solidFill>
                <a:latin typeface="黑体"/>
                <a:ea typeface="黑体"/>
              </a:rPr>
              <a:t>克服从众心理。从众心理是指个体对社会的认识和态度常常受到群体对社会的认识和态度的左右。从众行为者的意识深处考虑的是自己的行为能否为大众所接受，追寻的是一种安全感。</a:t>
            </a:r>
          </a:p>
          <a:p>
            <a:r>
              <a:rPr lang="en-US" altLang="zh-CN" sz="1600" dirty="0">
                <a:solidFill>
                  <a:schemeClr val="tx1"/>
                </a:solidFill>
                <a:latin typeface="黑体"/>
                <a:ea typeface="黑体"/>
              </a:rPr>
              <a:t>(2)</a:t>
            </a:r>
            <a:r>
              <a:rPr lang="zh-CN" altLang="zh-CN" sz="1600" dirty="0">
                <a:solidFill>
                  <a:schemeClr val="tx1"/>
                </a:solidFill>
                <a:latin typeface="黑体"/>
                <a:ea typeface="黑体"/>
              </a:rPr>
              <a:t>增强自信心。拥有自信心是具有决策能力者明显的心理特征。没有自信就没有决策。增强自信心首先要有迎难而上的胆量。</a:t>
            </a:r>
          </a:p>
          <a:p>
            <a:r>
              <a:rPr lang="en-US" altLang="zh-CN" sz="1600" dirty="0" smtClean="0">
                <a:solidFill>
                  <a:schemeClr val="tx1"/>
                </a:solidFill>
                <a:latin typeface="黑体"/>
                <a:ea typeface="黑体"/>
              </a:rPr>
              <a:t>(</a:t>
            </a:r>
            <a:r>
              <a:rPr lang="en-US" altLang="zh-CN" sz="1600" dirty="0">
                <a:solidFill>
                  <a:schemeClr val="tx1"/>
                </a:solidFill>
                <a:latin typeface="黑体"/>
                <a:ea typeface="黑体"/>
              </a:rPr>
              <a:t>3)</a:t>
            </a:r>
            <a:r>
              <a:rPr lang="zh-CN" altLang="zh-CN" sz="1600" dirty="0">
                <a:solidFill>
                  <a:schemeClr val="tx1"/>
                </a:solidFill>
                <a:latin typeface="黑体"/>
                <a:ea typeface="黑体"/>
              </a:rPr>
              <a:t>决策勿求十全十美，注意把握大局。做事务求十全十美，不想有任何挫折或失误，那只能作茧自缚。</a:t>
            </a:r>
          </a:p>
        </p:txBody>
      </p:sp>
      <p:grpSp>
        <p:nvGrpSpPr>
          <p:cNvPr id="9" name="组 8"/>
          <p:cNvGrpSpPr/>
          <p:nvPr/>
        </p:nvGrpSpPr>
        <p:grpSpPr>
          <a:xfrm>
            <a:off x="827584" y="1131590"/>
            <a:ext cx="216024" cy="2664000"/>
            <a:chOff x="827584" y="1131590"/>
            <a:chExt cx="216024" cy="2664000"/>
          </a:xfrm>
        </p:grpSpPr>
        <p:cxnSp>
          <p:nvCxnSpPr>
            <p:cNvPr id="10" name="Straight Connector 59"/>
            <p:cNvCxnSpPr/>
            <p:nvPr/>
          </p:nvCxnSpPr>
          <p:spPr>
            <a:xfrm flipV="1">
              <a:off x="1043608" y="1131590"/>
              <a:ext cx="0" cy="26640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1" name="对角圆角矩形 10"/>
            <p:cNvSpPr/>
            <p:nvPr/>
          </p:nvSpPr>
          <p:spPr>
            <a:xfrm>
              <a:off x="827584" y="1131590"/>
              <a:ext cx="216024" cy="216024"/>
            </a:xfrm>
            <a:prstGeom prst="round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grpSp>
    </p:spTree>
    <p:extLst>
      <p:ext uri="{BB962C8B-B14F-4D97-AF65-F5344CB8AC3E}">
        <p14:creationId xmlns:p14="http://schemas.microsoft.com/office/powerpoint/2010/main" val="143926510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childTnLst>
                          </p:cTn>
                        </p:par>
                        <p:par>
                          <p:cTn id="9" fill="hold">
                            <p:stCondLst>
                              <p:cond delay="800"/>
                            </p:stCondLst>
                            <p:childTnLst>
                              <p:par>
                                <p:cTn id="10" presetID="22" presetClass="entr" presetSubtype="1"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p:nvPr/>
        </p:nvSpPr>
        <p:spPr bwMode="auto">
          <a:xfrm rot="18900000">
            <a:off x="3133726" y="1349399"/>
            <a:ext cx="704133" cy="704337"/>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sp>
        <p:nvSpPr>
          <p:cNvPr id="42" name="Freeform 6"/>
          <p:cNvSpPr/>
          <p:nvPr/>
        </p:nvSpPr>
        <p:spPr bwMode="auto">
          <a:xfrm rot="18900000">
            <a:off x="3383474" y="1853898"/>
            <a:ext cx="705387" cy="704336"/>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sp>
        <p:nvSpPr>
          <p:cNvPr id="43" name="Freeform 5"/>
          <p:cNvSpPr/>
          <p:nvPr/>
        </p:nvSpPr>
        <p:spPr bwMode="auto">
          <a:xfrm rot="18900000">
            <a:off x="2879205" y="2109150"/>
            <a:ext cx="704133" cy="704337"/>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sp>
        <p:nvSpPr>
          <p:cNvPr id="44" name="Freeform 8"/>
          <p:cNvSpPr/>
          <p:nvPr/>
        </p:nvSpPr>
        <p:spPr bwMode="auto">
          <a:xfrm rot="18900000">
            <a:off x="2625081" y="1605093"/>
            <a:ext cx="704133" cy="704337"/>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cxnSp>
        <p:nvCxnSpPr>
          <p:cNvPr id="50" name="Straight Connector 59"/>
          <p:cNvCxnSpPr/>
          <p:nvPr/>
        </p:nvCxnSpPr>
        <p:spPr>
          <a:xfrm flipV="1">
            <a:off x="2426797" y="1103976"/>
            <a:ext cx="0" cy="3361784"/>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6" name="TextBox 38"/>
          <p:cNvSpPr txBox="1"/>
          <p:nvPr/>
        </p:nvSpPr>
        <p:spPr>
          <a:xfrm>
            <a:off x="971600" y="123478"/>
            <a:ext cx="301672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领导能力的培养</a:t>
            </a:r>
            <a:endParaRPr lang="zh-CN" altLang="en-US" sz="3200" b="1" dirty="0">
              <a:solidFill>
                <a:schemeClr val="accent1"/>
              </a:solidFill>
              <a:latin typeface="微软雅黑" pitchFamily="34" charset="-122"/>
              <a:ea typeface="微软雅黑" pitchFamily="34" charset="-122"/>
            </a:endParaRPr>
          </a:p>
        </p:txBody>
      </p:sp>
      <p:sp>
        <p:nvSpPr>
          <p:cNvPr id="20" name="Text Placeholder 8"/>
          <p:cNvSpPr txBox="1"/>
          <p:nvPr/>
        </p:nvSpPr>
        <p:spPr>
          <a:xfrm>
            <a:off x="4355976" y="1203598"/>
            <a:ext cx="4081642" cy="2102651"/>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sz="1000" dirty="0" smtClean="0">
                <a:latin typeface="黑体"/>
                <a:ea typeface="黑体"/>
              </a:rPr>
              <a:t>(</a:t>
            </a:r>
            <a:r>
              <a:rPr lang="en-US" altLang="zh-CN" sz="1000" dirty="0">
                <a:latin typeface="黑体"/>
                <a:ea typeface="黑体"/>
              </a:rPr>
              <a:t>1)</a:t>
            </a:r>
            <a:r>
              <a:rPr lang="zh-CN" altLang="zh-CN" sz="1000" dirty="0">
                <a:latin typeface="黑体"/>
                <a:ea typeface="黑体"/>
              </a:rPr>
              <a:t>勾勒愿景，体现在领导者的战略层面。</a:t>
            </a:r>
          </a:p>
          <a:p>
            <a:r>
              <a:rPr lang="en-US" altLang="zh-CN" sz="1000" dirty="0" smtClean="0">
                <a:latin typeface="黑体"/>
                <a:ea typeface="黑体"/>
              </a:rPr>
              <a:t>(</a:t>
            </a:r>
            <a:r>
              <a:rPr lang="en-US" altLang="zh-CN" sz="1000" dirty="0">
                <a:latin typeface="黑体"/>
                <a:ea typeface="黑体"/>
              </a:rPr>
              <a:t>2)</a:t>
            </a:r>
            <a:r>
              <a:rPr lang="zh-CN" altLang="zh-CN" sz="1000" dirty="0">
                <a:latin typeface="黑体"/>
                <a:ea typeface="黑体"/>
              </a:rPr>
              <a:t>主动变革，体现在领导者的执行力层面。</a:t>
            </a:r>
          </a:p>
          <a:p>
            <a:r>
              <a:rPr lang="en-US" altLang="zh-CN" sz="1000" dirty="0" smtClean="0">
                <a:latin typeface="黑体"/>
                <a:ea typeface="黑体"/>
              </a:rPr>
              <a:t>(</a:t>
            </a:r>
            <a:r>
              <a:rPr lang="en-US" altLang="zh-CN" sz="1000" dirty="0">
                <a:latin typeface="黑体"/>
                <a:ea typeface="黑体"/>
              </a:rPr>
              <a:t>3)</a:t>
            </a:r>
            <a:r>
              <a:rPr lang="zh-CN" altLang="zh-CN" sz="1000" dirty="0">
                <a:latin typeface="黑体"/>
                <a:ea typeface="黑体"/>
              </a:rPr>
              <a:t>激励人心，体现在领导者的影响力层面。</a:t>
            </a:r>
          </a:p>
          <a:p>
            <a:r>
              <a:rPr lang="en-US" altLang="zh-CN" sz="1000" dirty="0" smtClean="0">
                <a:latin typeface="黑体"/>
                <a:ea typeface="黑体"/>
              </a:rPr>
              <a:t>(</a:t>
            </a:r>
            <a:r>
              <a:rPr lang="en-US" altLang="zh-CN" sz="1000" dirty="0">
                <a:latin typeface="黑体"/>
                <a:ea typeface="黑体"/>
              </a:rPr>
              <a:t>4)</a:t>
            </a:r>
            <a:r>
              <a:rPr lang="zh-CN" altLang="zh-CN" sz="1000" dirty="0">
                <a:latin typeface="黑体"/>
                <a:ea typeface="黑体"/>
              </a:rPr>
              <a:t>培养接班人，也体现了领导者的影响力层面。</a:t>
            </a:r>
          </a:p>
          <a:p>
            <a:r>
              <a:rPr lang="en-US" altLang="zh-CN" sz="1000" dirty="0" smtClean="0">
                <a:latin typeface="黑体"/>
                <a:ea typeface="黑体"/>
              </a:rPr>
              <a:t>(</a:t>
            </a:r>
            <a:r>
              <a:rPr lang="en-US" altLang="zh-CN" sz="1000" dirty="0">
                <a:latin typeface="黑体"/>
                <a:ea typeface="黑体"/>
              </a:rPr>
              <a:t>5)</a:t>
            </a:r>
            <a:r>
              <a:rPr lang="zh-CN" altLang="zh-CN" sz="1000" dirty="0">
                <a:latin typeface="黑体"/>
                <a:ea typeface="黑体"/>
              </a:rPr>
              <a:t>自我修炼，体现领导者的个人素质。</a:t>
            </a:r>
          </a:p>
          <a:p>
            <a:r>
              <a:rPr lang="zh-CN" altLang="zh-CN" dirty="0" smtClean="0">
                <a:latin typeface="黑体"/>
                <a:ea typeface="黑体"/>
              </a:rPr>
              <a:t>领导</a:t>
            </a:r>
            <a:r>
              <a:rPr lang="zh-CN" altLang="zh-CN" dirty="0">
                <a:latin typeface="黑体"/>
                <a:ea typeface="黑体"/>
              </a:rPr>
              <a:t>能力的提高可以通过以下途径：</a:t>
            </a:r>
          </a:p>
          <a:p>
            <a:r>
              <a:rPr lang="en-US" altLang="zh-CN" dirty="0" smtClean="0">
                <a:latin typeface="黑体"/>
                <a:ea typeface="黑体"/>
              </a:rPr>
              <a:t>(</a:t>
            </a:r>
            <a:r>
              <a:rPr lang="en-US" altLang="zh-CN" dirty="0">
                <a:latin typeface="黑体"/>
                <a:ea typeface="黑体"/>
              </a:rPr>
              <a:t>1)</a:t>
            </a:r>
            <a:r>
              <a:rPr lang="zh-CN" altLang="zh-CN" dirty="0">
                <a:latin typeface="黑体"/>
                <a:ea typeface="黑体"/>
              </a:rPr>
              <a:t>树立服务观念，强化领导干部的职业形象和政务礼仪意识，是树立威信、提高协调沟通能力的思想基础。</a:t>
            </a:r>
          </a:p>
          <a:p>
            <a:r>
              <a:rPr lang="en-US" altLang="zh-CN" dirty="0" smtClean="0">
                <a:latin typeface="黑体"/>
                <a:ea typeface="黑体"/>
              </a:rPr>
              <a:t>(</a:t>
            </a:r>
            <a:r>
              <a:rPr lang="en-US" altLang="zh-CN" dirty="0">
                <a:latin typeface="黑体"/>
                <a:ea typeface="黑体"/>
              </a:rPr>
              <a:t>2)</a:t>
            </a:r>
            <a:r>
              <a:rPr lang="zh-CN" altLang="zh-CN" dirty="0">
                <a:latin typeface="黑体"/>
                <a:ea typeface="黑体"/>
              </a:rPr>
              <a:t>提高政策理论业务水平，是提高协调沟通能力的关键。理论使人深刻，政策使人清醒。只有具备了较强的理论政策素养，才能熟悉党的路线、方针、政策和上级的指示精神，形成科学的世界观，站在全局的高度思考问题，从而提高出谋献策的层次和能力，在实际工作中不做出格的事，不说出格的话，在事关原则性的问题上，毫不含糊，敢于坚持真理，才能使人敬佩。</a:t>
            </a:r>
          </a:p>
          <a:p>
            <a:r>
              <a:rPr lang="en-US" altLang="zh-CN" dirty="0" smtClean="0">
                <a:latin typeface="黑体"/>
                <a:ea typeface="黑体"/>
              </a:rPr>
              <a:t>(</a:t>
            </a:r>
            <a:r>
              <a:rPr lang="en-US" altLang="zh-CN" dirty="0">
                <a:latin typeface="黑体"/>
                <a:ea typeface="黑体"/>
              </a:rPr>
              <a:t>3)</a:t>
            </a:r>
            <a:r>
              <a:rPr lang="zh-CN" altLang="zh-CN" dirty="0">
                <a:latin typeface="黑体"/>
                <a:ea typeface="黑体"/>
              </a:rPr>
              <a:t>打造较强的业务工作能力。只有具备比较高的业务工作能力，才能更好地履行领导干部的职责。</a:t>
            </a:r>
          </a:p>
          <a:p>
            <a:r>
              <a:rPr lang="en-US" altLang="zh-CN" dirty="0" smtClean="0">
                <a:latin typeface="黑体"/>
                <a:ea typeface="黑体"/>
              </a:rPr>
              <a:t>(</a:t>
            </a:r>
            <a:r>
              <a:rPr lang="en-US" altLang="zh-CN" dirty="0">
                <a:latin typeface="黑体"/>
                <a:ea typeface="黑体"/>
              </a:rPr>
              <a:t>4)</a:t>
            </a:r>
            <a:r>
              <a:rPr lang="zh-CN" altLang="zh-CN" dirty="0">
                <a:latin typeface="黑体"/>
                <a:ea typeface="黑体"/>
              </a:rPr>
              <a:t>着力培养自己高尚的道德修养和健康心态，有反腐倡廉坚强作风和深入细致、求真务实的工作作风，才能在群众中有口碑。</a:t>
            </a:r>
          </a:p>
          <a:p>
            <a:r>
              <a:rPr lang="en-US" altLang="zh-CN" dirty="0" smtClean="0">
                <a:latin typeface="黑体"/>
                <a:ea typeface="黑体"/>
              </a:rPr>
              <a:t>(</a:t>
            </a:r>
            <a:r>
              <a:rPr lang="en-US" altLang="zh-CN" dirty="0">
                <a:latin typeface="黑体"/>
                <a:ea typeface="黑体"/>
              </a:rPr>
              <a:t>5)</a:t>
            </a:r>
            <a:r>
              <a:rPr lang="zh-CN" altLang="zh-CN" dirty="0">
                <a:latin typeface="黑体"/>
                <a:ea typeface="黑体"/>
              </a:rPr>
              <a:t>注重培养自己卓越情商构建和谐的上下关系，要更宽广地拓展知识面，精通本职业务，做到职内外知识要了解，有关知识要明确，相关知识要掌握，从而提高出谋献策的层次和能力，为社会多做贡献，得到社会和别人的认可。</a:t>
            </a:r>
          </a:p>
        </p:txBody>
      </p:sp>
      <p:sp>
        <p:nvSpPr>
          <p:cNvPr id="9" name="Text Placeholder 8"/>
          <p:cNvSpPr txBox="1"/>
          <p:nvPr/>
        </p:nvSpPr>
        <p:spPr>
          <a:xfrm>
            <a:off x="467544" y="1203598"/>
            <a:ext cx="1931408" cy="2592352"/>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zh-CN" sz="1200" dirty="0">
                <a:latin typeface="黑体"/>
                <a:ea typeface="黑体"/>
              </a:rPr>
              <a:t> 领导力的学术权威之一戴维·尤里奇等撰写了一本《领导力密码》，认为领导力包含五个方面，这也是对领导力的最新表述。</a:t>
            </a:r>
          </a:p>
        </p:txBody>
      </p:sp>
    </p:spTree>
    <p:extLst>
      <p:ext uri="{BB962C8B-B14F-4D97-AF65-F5344CB8AC3E}">
        <p14:creationId xmlns:p14="http://schemas.microsoft.com/office/powerpoint/2010/main" val="108275600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 calcmode="lin" valueType="num">
                                      <p:cBhvr>
                                        <p:cTn id="9" dur="500" fill="hold"/>
                                        <p:tgtEl>
                                          <p:spTgt spid="41"/>
                                        </p:tgtEl>
                                        <p:attrNameLst>
                                          <p:attrName>style.rotation</p:attrName>
                                        </p:attrNameLst>
                                      </p:cBhvr>
                                      <p:tavLst>
                                        <p:tav tm="0">
                                          <p:val>
                                            <p:fltVal val="360"/>
                                          </p:val>
                                        </p:tav>
                                        <p:tav tm="100000">
                                          <p:val>
                                            <p:fltVal val="0"/>
                                          </p:val>
                                        </p:tav>
                                      </p:tavLst>
                                    </p:anim>
                                    <p:animEffect transition="in" filter="fade">
                                      <p:cBhvr>
                                        <p:cTn id="10" dur="500"/>
                                        <p:tgtEl>
                                          <p:spTgt spid="41"/>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44"/>
                                        </p:tgtEl>
                                        <p:attrNameLst>
                                          <p:attrName>style.visibility</p:attrName>
                                        </p:attrNameLst>
                                      </p:cBhvr>
                                      <p:to>
                                        <p:strVal val="visible"/>
                                      </p:to>
                                    </p:set>
                                    <p:anim calcmode="lin" valueType="num">
                                      <p:cBhvr>
                                        <p:cTn id="14" dur="500" fill="hold"/>
                                        <p:tgtEl>
                                          <p:spTgt spid="44"/>
                                        </p:tgtEl>
                                        <p:attrNameLst>
                                          <p:attrName>ppt_w</p:attrName>
                                        </p:attrNameLst>
                                      </p:cBhvr>
                                      <p:tavLst>
                                        <p:tav tm="0">
                                          <p:val>
                                            <p:fltVal val="0"/>
                                          </p:val>
                                        </p:tav>
                                        <p:tav tm="100000">
                                          <p:val>
                                            <p:strVal val="#ppt_w"/>
                                          </p:val>
                                        </p:tav>
                                      </p:tavLst>
                                    </p:anim>
                                    <p:anim calcmode="lin" valueType="num">
                                      <p:cBhvr>
                                        <p:cTn id="15" dur="500" fill="hold"/>
                                        <p:tgtEl>
                                          <p:spTgt spid="44"/>
                                        </p:tgtEl>
                                        <p:attrNameLst>
                                          <p:attrName>ppt_h</p:attrName>
                                        </p:attrNameLst>
                                      </p:cBhvr>
                                      <p:tavLst>
                                        <p:tav tm="0">
                                          <p:val>
                                            <p:fltVal val="0"/>
                                          </p:val>
                                        </p:tav>
                                        <p:tav tm="100000">
                                          <p:val>
                                            <p:strVal val="#ppt_h"/>
                                          </p:val>
                                        </p:tav>
                                      </p:tavLst>
                                    </p:anim>
                                    <p:anim calcmode="lin" valueType="num">
                                      <p:cBhvr>
                                        <p:cTn id="16" dur="500" fill="hold"/>
                                        <p:tgtEl>
                                          <p:spTgt spid="44"/>
                                        </p:tgtEl>
                                        <p:attrNameLst>
                                          <p:attrName>style.rotation</p:attrName>
                                        </p:attrNameLst>
                                      </p:cBhvr>
                                      <p:tavLst>
                                        <p:tav tm="0">
                                          <p:val>
                                            <p:fltVal val="360"/>
                                          </p:val>
                                        </p:tav>
                                        <p:tav tm="100000">
                                          <p:val>
                                            <p:fltVal val="0"/>
                                          </p:val>
                                        </p:tav>
                                      </p:tavLst>
                                    </p:anim>
                                    <p:animEffect transition="in" filter="fade">
                                      <p:cBhvr>
                                        <p:cTn id="17" dur="500"/>
                                        <p:tgtEl>
                                          <p:spTgt spid="44"/>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ppt_w</p:attrName>
                                        </p:attrNameLst>
                                      </p:cBhvr>
                                      <p:tavLst>
                                        <p:tav tm="0">
                                          <p:val>
                                            <p:fltVal val="0"/>
                                          </p:val>
                                        </p:tav>
                                        <p:tav tm="100000">
                                          <p:val>
                                            <p:strVal val="#ppt_w"/>
                                          </p:val>
                                        </p:tav>
                                      </p:tavLst>
                                    </p:anim>
                                    <p:anim calcmode="lin" valueType="num">
                                      <p:cBhvr>
                                        <p:cTn id="22" dur="500" fill="hold"/>
                                        <p:tgtEl>
                                          <p:spTgt spid="43"/>
                                        </p:tgtEl>
                                        <p:attrNameLst>
                                          <p:attrName>ppt_h</p:attrName>
                                        </p:attrNameLst>
                                      </p:cBhvr>
                                      <p:tavLst>
                                        <p:tav tm="0">
                                          <p:val>
                                            <p:fltVal val="0"/>
                                          </p:val>
                                        </p:tav>
                                        <p:tav tm="100000">
                                          <p:val>
                                            <p:strVal val="#ppt_h"/>
                                          </p:val>
                                        </p:tav>
                                      </p:tavLst>
                                    </p:anim>
                                    <p:anim calcmode="lin" valueType="num">
                                      <p:cBhvr>
                                        <p:cTn id="23" dur="500" fill="hold"/>
                                        <p:tgtEl>
                                          <p:spTgt spid="43"/>
                                        </p:tgtEl>
                                        <p:attrNameLst>
                                          <p:attrName>style.rotation</p:attrName>
                                        </p:attrNameLst>
                                      </p:cBhvr>
                                      <p:tavLst>
                                        <p:tav tm="0">
                                          <p:val>
                                            <p:fltVal val="360"/>
                                          </p:val>
                                        </p:tav>
                                        <p:tav tm="100000">
                                          <p:val>
                                            <p:fltVal val="0"/>
                                          </p:val>
                                        </p:tav>
                                      </p:tavLst>
                                    </p:anim>
                                    <p:animEffect transition="in" filter="fade">
                                      <p:cBhvr>
                                        <p:cTn id="24" dur="500"/>
                                        <p:tgtEl>
                                          <p:spTgt spid="43"/>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 calcmode="lin" valueType="num">
                                      <p:cBhvr>
                                        <p:cTn id="30" dur="500" fill="hold"/>
                                        <p:tgtEl>
                                          <p:spTgt spid="42"/>
                                        </p:tgtEl>
                                        <p:attrNameLst>
                                          <p:attrName>style.rotation</p:attrName>
                                        </p:attrNameLst>
                                      </p:cBhvr>
                                      <p:tavLst>
                                        <p:tav tm="0">
                                          <p:val>
                                            <p:fltVal val="360"/>
                                          </p:val>
                                        </p:tav>
                                        <p:tav tm="100000">
                                          <p:val>
                                            <p:fltVal val="0"/>
                                          </p:val>
                                        </p:tav>
                                      </p:tavLst>
                                    </p:anim>
                                    <p:animEffect transition="in" filter="fade">
                                      <p:cBhvr>
                                        <p:cTn id="31" dur="500"/>
                                        <p:tgtEl>
                                          <p:spTgt spid="42"/>
                                        </p:tgtEl>
                                      </p:cBhvr>
                                    </p:animEffect>
                                  </p:childTnLst>
                                </p:cTn>
                              </p:par>
                            </p:childTnLst>
                          </p:cTn>
                        </p:par>
                        <p:par>
                          <p:cTn id="32" fill="hold">
                            <p:stCondLst>
                              <p:cond delay="2000"/>
                            </p:stCondLst>
                            <p:childTnLst>
                              <p:par>
                                <p:cTn id="33" presetID="22" presetClass="entr" presetSubtype="1"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up)">
                                      <p:cBhvr>
                                        <p:cTn id="35" dur="500"/>
                                        <p:tgtEl>
                                          <p:spTgt spid="50"/>
                                        </p:tgtEl>
                                      </p:cBhvr>
                                    </p:animEffect>
                                  </p:childTnLst>
                                </p:cTn>
                              </p:par>
                            </p:childTnLst>
                          </p:cTn>
                        </p:par>
                        <p:par>
                          <p:cTn id="36" fill="hold">
                            <p:stCondLst>
                              <p:cond delay="2500"/>
                            </p:stCondLst>
                            <p:childTnLst>
                              <p:par>
                                <p:cTn id="37" presetID="12" presetClass="entr" presetSubtype="4" fill="hold" grpId="0" nodeType="afterEffect">
                                  <p:stCondLst>
                                    <p:cond delay="0"/>
                                  </p:stCondLst>
                                  <p:iterate type="lt">
                                    <p:tmPct val="10000"/>
                                  </p:iterate>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p:tgtEl>
                                          <p:spTgt spid="16"/>
                                        </p:tgtEl>
                                        <p:attrNameLst>
                                          <p:attrName>ppt_y</p:attrName>
                                        </p:attrNameLst>
                                      </p:cBhvr>
                                      <p:tavLst>
                                        <p:tav tm="0">
                                          <p:val>
                                            <p:strVal val="#ppt_y+#ppt_h*1.125000"/>
                                          </p:val>
                                        </p:tav>
                                        <p:tav tm="100000">
                                          <p:val>
                                            <p:strVal val="#ppt_y"/>
                                          </p:val>
                                        </p:tav>
                                      </p:tavLst>
                                    </p:anim>
                                    <p:animEffect transition="in" filter="wipe(up)">
                                      <p:cBhvr>
                                        <p:cTn id="40" dur="500"/>
                                        <p:tgtEl>
                                          <p:spTgt spid="16"/>
                                        </p:tgtEl>
                                      </p:cBhvr>
                                    </p:animEffect>
                                  </p:childTnLst>
                                </p:cTn>
                              </p:par>
                            </p:childTnLst>
                          </p:cTn>
                        </p:par>
                        <p:par>
                          <p:cTn id="41" fill="hold">
                            <p:stCondLst>
                              <p:cond delay="3300"/>
                            </p:stCondLst>
                            <p:childTnLst>
                              <p:par>
                                <p:cTn id="42" presetID="22" presetClass="entr" presetSubtype="1"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up)">
                                      <p:cBhvr>
                                        <p:cTn id="44" dur="500"/>
                                        <p:tgtEl>
                                          <p:spTgt spid="20"/>
                                        </p:tgtEl>
                                      </p:cBhvr>
                                    </p:animEffect>
                                  </p:childTnLst>
                                </p:cTn>
                              </p:par>
                            </p:childTnLst>
                          </p:cTn>
                        </p:par>
                        <p:par>
                          <p:cTn id="45" fill="hold">
                            <p:stCondLst>
                              <p:cond delay="3800"/>
                            </p:stCondLst>
                            <p:childTnLst>
                              <p:par>
                                <p:cTn id="46" presetID="22" presetClass="entr" presetSubtype="1"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up)">
                                      <p:cBhvr>
                                        <p:cTn id="4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16" grpId="0"/>
      <p:bldP spid="20"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8"/>
          <p:cNvSpPr txBox="1"/>
          <p:nvPr/>
        </p:nvSpPr>
        <p:spPr>
          <a:xfrm>
            <a:off x="971600" y="195486"/>
            <a:ext cx="3016721" cy="558100"/>
          </a:xfrm>
          <a:prstGeom prst="rect">
            <a:avLst/>
          </a:prstGeom>
          <a:noFill/>
        </p:spPr>
        <p:txBody>
          <a:bodyPr wrap="none" lIns="65023" tIns="32511" rIns="65023" bIns="32511" rtlCol="0">
            <a:spAutoFit/>
          </a:bodyPr>
          <a:lstStyle/>
          <a:p>
            <a:r>
              <a:rPr lang="zh-CN" altLang="en-US" sz="3200" b="1" dirty="0" smtClean="0">
                <a:solidFill>
                  <a:srgbClr val="C00000"/>
                </a:solidFill>
                <a:latin typeface="微软雅黑" pitchFamily="34" charset="-122"/>
                <a:ea typeface="微软雅黑" pitchFamily="34" charset="-122"/>
              </a:rPr>
              <a:t>领导能力的培养</a:t>
            </a:r>
            <a:endParaRPr lang="zh-CN" altLang="en-US" sz="3200" b="1" dirty="0">
              <a:solidFill>
                <a:srgbClr val="C00000"/>
              </a:solidFill>
              <a:latin typeface="微软雅黑" pitchFamily="34" charset="-122"/>
              <a:ea typeface="微软雅黑" pitchFamily="34" charset="-122"/>
            </a:endParaRPr>
          </a:p>
        </p:txBody>
      </p:sp>
      <p:sp>
        <p:nvSpPr>
          <p:cNvPr id="9" name="Text Placeholder 8"/>
          <p:cNvSpPr txBox="1"/>
          <p:nvPr/>
        </p:nvSpPr>
        <p:spPr>
          <a:xfrm>
            <a:off x="1187624" y="1131590"/>
            <a:ext cx="7272808" cy="2592352"/>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zh-CN" sz="1800" dirty="0">
                <a:solidFill>
                  <a:schemeClr val="tx1"/>
                </a:solidFill>
                <a:latin typeface="黑体"/>
                <a:ea typeface="黑体"/>
              </a:rPr>
              <a:t> 领导力的学术权威之一戴维·尤里奇等撰写了一本《领导力密码》，认为领导力包含五个方面，这也是对领导力的最新表述。</a:t>
            </a:r>
          </a:p>
        </p:txBody>
      </p:sp>
      <p:grpSp>
        <p:nvGrpSpPr>
          <p:cNvPr id="10" name="组 9"/>
          <p:cNvGrpSpPr/>
          <p:nvPr/>
        </p:nvGrpSpPr>
        <p:grpSpPr>
          <a:xfrm>
            <a:off x="827584" y="1131590"/>
            <a:ext cx="216024" cy="2664000"/>
            <a:chOff x="827584" y="1131590"/>
            <a:chExt cx="216024" cy="2664000"/>
          </a:xfrm>
        </p:grpSpPr>
        <p:cxnSp>
          <p:nvCxnSpPr>
            <p:cNvPr id="11" name="Straight Connector 59"/>
            <p:cNvCxnSpPr/>
            <p:nvPr/>
          </p:nvCxnSpPr>
          <p:spPr>
            <a:xfrm flipV="1">
              <a:off x="1043608" y="1131590"/>
              <a:ext cx="0" cy="26640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2" name="对角圆角矩形 11"/>
            <p:cNvSpPr/>
            <p:nvPr/>
          </p:nvSpPr>
          <p:spPr>
            <a:xfrm>
              <a:off x="827584" y="1131590"/>
              <a:ext cx="216024" cy="216024"/>
            </a:xfrm>
            <a:prstGeom prst="round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grpSp>
    </p:spTree>
    <p:extLst>
      <p:ext uri="{BB962C8B-B14F-4D97-AF65-F5344CB8AC3E}">
        <p14:creationId xmlns:p14="http://schemas.microsoft.com/office/powerpoint/2010/main" val="324120334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childTnLst>
                          </p:cTn>
                        </p:par>
                        <p:par>
                          <p:cTn id="9" fill="hold">
                            <p:stCondLst>
                              <p:cond delay="800"/>
                            </p:stCondLst>
                            <p:childTnLst>
                              <p:par>
                                <p:cTn id="10" presetID="22" presetClass="entr" presetSubtype="1"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up)">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ssolv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8"/>
          <p:cNvSpPr txBox="1"/>
          <p:nvPr/>
        </p:nvSpPr>
        <p:spPr>
          <a:xfrm>
            <a:off x="971600" y="195486"/>
            <a:ext cx="1926679" cy="373434"/>
          </a:xfrm>
          <a:prstGeom prst="rect">
            <a:avLst/>
          </a:prstGeom>
          <a:noFill/>
        </p:spPr>
        <p:txBody>
          <a:bodyPr wrap="none" lIns="65023" tIns="32511" rIns="65023" bIns="32511" rtlCol="0">
            <a:spAutoFit/>
          </a:bodyPr>
          <a:lstStyle/>
          <a:p>
            <a:r>
              <a:rPr lang="zh-CN" altLang="en-US" sz="2000" b="1" dirty="0" smtClean="0">
                <a:solidFill>
                  <a:schemeClr val="accent6">
                    <a:lumMod val="75000"/>
                  </a:schemeClr>
                </a:solidFill>
                <a:latin typeface="微软雅黑" pitchFamily="34" charset="-122"/>
                <a:ea typeface="微软雅黑" pitchFamily="34" charset="-122"/>
              </a:rPr>
              <a:t>协调能力的培养</a:t>
            </a:r>
            <a:endParaRPr lang="zh-CN" altLang="en-US" sz="2000" b="1" dirty="0">
              <a:solidFill>
                <a:schemeClr val="accent6">
                  <a:lumMod val="75000"/>
                </a:schemeClr>
              </a:solidFill>
              <a:latin typeface="微软雅黑" pitchFamily="34" charset="-122"/>
              <a:ea typeface="微软雅黑" pitchFamily="34" charset="-122"/>
            </a:endParaRPr>
          </a:p>
        </p:txBody>
      </p:sp>
      <p:sp>
        <p:nvSpPr>
          <p:cNvPr id="20" name="Text Placeholder 8"/>
          <p:cNvSpPr txBox="1"/>
          <p:nvPr/>
        </p:nvSpPr>
        <p:spPr>
          <a:xfrm>
            <a:off x="1043608" y="771550"/>
            <a:ext cx="7704856" cy="2102651"/>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00000"/>
              </a:lnSpc>
            </a:pPr>
            <a:r>
              <a:rPr lang="en-US" altLang="zh-CN" sz="1400" dirty="0">
                <a:solidFill>
                  <a:schemeClr val="tx1"/>
                </a:solidFill>
                <a:latin typeface="黑体"/>
                <a:ea typeface="黑体"/>
              </a:rPr>
              <a:t>(1)</a:t>
            </a:r>
            <a:r>
              <a:rPr lang="zh-CN" altLang="zh-CN" sz="1400" dirty="0">
                <a:solidFill>
                  <a:schemeClr val="tx1"/>
                </a:solidFill>
                <a:latin typeface="黑体"/>
                <a:ea typeface="黑体"/>
              </a:rPr>
              <a:t>注意场合，选择时机，事半功倍。与领导干部沟通，要注意场所、选择时机。注重方法的变通，方法正确才能减弱或者消除对方的戒备心理。要根据领导干部不同的情绪状态和个性而采取适当的沟通方法，因人因事地而用。</a:t>
            </a:r>
          </a:p>
          <a:p>
            <a:pPr>
              <a:lnSpc>
                <a:spcPct val="100000"/>
              </a:lnSpc>
            </a:pPr>
            <a:r>
              <a:rPr lang="en-US" altLang="zh-CN" sz="1400" dirty="0" smtClean="0">
                <a:solidFill>
                  <a:schemeClr val="tx1"/>
                </a:solidFill>
                <a:latin typeface="黑体"/>
                <a:ea typeface="黑体"/>
              </a:rPr>
              <a:t>(</a:t>
            </a:r>
            <a:r>
              <a:rPr lang="en-US" altLang="zh-CN" sz="1400" dirty="0">
                <a:solidFill>
                  <a:schemeClr val="tx1"/>
                </a:solidFill>
                <a:latin typeface="黑体"/>
                <a:ea typeface="黑体"/>
              </a:rPr>
              <a:t>2)</a:t>
            </a:r>
            <a:r>
              <a:rPr lang="zh-CN" altLang="zh-CN" sz="1400" dirty="0">
                <a:solidFill>
                  <a:schemeClr val="tx1"/>
                </a:solidFill>
                <a:latin typeface="黑体"/>
                <a:ea typeface="黑体"/>
              </a:rPr>
              <a:t>坦诚相待，冷静谦和，切忌急躁。</a:t>
            </a:r>
          </a:p>
          <a:p>
            <a:pPr>
              <a:lnSpc>
                <a:spcPct val="100000"/>
              </a:lnSpc>
            </a:pPr>
            <a:r>
              <a:rPr lang="en-US" altLang="zh-CN" sz="1400" dirty="0" smtClean="0">
                <a:solidFill>
                  <a:schemeClr val="tx1"/>
                </a:solidFill>
                <a:latin typeface="黑体"/>
                <a:ea typeface="黑体"/>
              </a:rPr>
              <a:t>(</a:t>
            </a:r>
            <a:r>
              <a:rPr lang="en-US" altLang="zh-CN" sz="1400" dirty="0">
                <a:solidFill>
                  <a:schemeClr val="tx1"/>
                </a:solidFill>
                <a:latin typeface="黑体"/>
                <a:ea typeface="黑体"/>
              </a:rPr>
              <a:t>3)</a:t>
            </a:r>
            <a:r>
              <a:rPr lang="zh-CN" altLang="zh-CN" sz="1400" dirty="0">
                <a:solidFill>
                  <a:schemeClr val="tx1"/>
                </a:solidFill>
                <a:latin typeface="黑体"/>
                <a:ea typeface="黑体"/>
              </a:rPr>
              <a:t>了解内心，发挥人缘和情感作用。不管领导者还是被领导者，他首先是一个人，作为一个人，他有他的性格、爱好，也有他的作风和习惯。</a:t>
            </a:r>
          </a:p>
          <a:p>
            <a:pPr>
              <a:lnSpc>
                <a:spcPct val="100000"/>
              </a:lnSpc>
            </a:pPr>
            <a:r>
              <a:rPr lang="en-US" altLang="zh-CN" sz="1400" dirty="0" smtClean="0">
                <a:solidFill>
                  <a:schemeClr val="tx1"/>
                </a:solidFill>
                <a:latin typeface="黑体"/>
                <a:ea typeface="黑体"/>
              </a:rPr>
              <a:t>(</a:t>
            </a:r>
            <a:r>
              <a:rPr lang="en-US" altLang="zh-CN" sz="1400" dirty="0">
                <a:solidFill>
                  <a:schemeClr val="tx1"/>
                </a:solidFill>
                <a:latin typeface="黑体"/>
                <a:ea typeface="黑体"/>
              </a:rPr>
              <a:t>4)</a:t>
            </a:r>
            <a:r>
              <a:rPr lang="zh-CN" altLang="zh-CN" sz="1400" dirty="0">
                <a:solidFill>
                  <a:schemeClr val="tx1"/>
                </a:solidFill>
                <a:latin typeface="黑体"/>
                <a:ea typeface="黑体"/>
              </a:rPr>
              <a:t>主动沟通，加强互动，合理处理下属的合理需求。平时多关心同事，正式场合的交流能够了解的更多的是下属的工作情况，多安排非正式的沟通渠道：闲聊、联欢会、内部活动等互动活动。</a:t>
            </a:r>
          </a:p>
          <a:p>
            <a:pPr>
              <a:lnSpc>
                <a:spcPct val="100000"/>
              </a:lnSpc>
            </a:pPr>
            <a:r>
              <a:rPr lang="en-US" altLang="zh-CN" sz="1400" dirty="0" smtClean="0">
                <a:solidFill>
                  <a:schemeClr val="tx1"/>
                </a:solidFill>
                <a:latin typeface="黑体"/>
                <a:ea typeface="黑体"/>
              </a:rPr>
              <a:t>(</a:t>
            </a:r>
            <a:r>
              <a:rPr lang="en-US" altLang="zh-CN" sz="1400" dirty="0">
                <a:solidFill>
                  <a:schemeClr val="tx1"/>
                </a:solidFill>
                <a:latin typeface="黑体"/>
                <a:ea typeface="黑体"/>
              </a:rPr>
              <a:t>5)</a:t>
            </a:r>
            <a:r>
              <a:rPr lang="zh-CN" altLang="zh-CN" sz="1400" dirty="0">
                <a:solidFill>
                  <a:schemeClr val="tx1"/>
                </a:solidFill>
                <a:latin typeface="黑体"/>
                <a:ea typeface="黑体"/>
              </a:rPr>
              <a:t>均衡关系，着重劝慰，团结为上。</a:t>
            </a:r>
          </a:p>
          <a:p>
            <a:pPr>
              <a:lnSpc>
                <a:spcPct val="100000"/>
              </a:lnSpc>
            </a:pPr>
            <a:r>
              <a:rPr lang="zh-CN" altLang="zh-CN" sz="1400" dirty="0" smtClean="0">
                <a:solidFill>
                  <a:schemeClr val="tx1"/>
                </a:solidFill>
                <a:latin typeface="黑体"/>
                <a:ea typeface="黑体"/>
              </a:rPr>
              <a:t>与上级沟通协调时</a:t>
            </a:r>
            <a:r>
              <a:rPr lang="zh-CN" altLang="zh-CN" sz="1400" dirty="0">
                <a:solidFill>
                  <a:schemeClr val="tx1"/>
                </a:solidFill>
                <a:latin typeface="黑体"/>
                <a:ea typeface="黑体"/>
              </a:rPr>
              <a:t>，应该服从而不盲从，尊重而不奉迎，以大局为重不计个人得失，尽职做好本职工作而不越位，在上级之间保持中立等距离外交，一样的支持、服从、对待。</a:t>
            </a:r>
          </a:p>
          <a:p>
            <a:pPr>
              <a:lnSpc>
                <a:spcPct val="100000"/>
              </a:lnSpc>
            </a:pPr>
            <a:r>
              <a:rPr lang="zh-CN" altLang="zh-CN" sz="1400" dirty="0" smtClean="0">
                <a:solidFill>
                  <a:schemeClr val="tx1"/>
                </a:solidFill>
                <a:latin typeface="黑体"/>
                <a:ea typeface="黑体"/>
              </a:rPr>
              <a:t>与下级沟通协调时</a:t>
            </a:r>
            <a:r>
              <a:rPr lang="zh-CN" altLang="zh-CN" sz="1400" dirty="0">
                <a:solidFill>
                  <a:schemeClr val="tx1"/>
                </a:solidFill>
                <a:latin typeface="黑体"/>
                <a:ea typeface="黑体"/>
              </a:rPr>
              <a:t>，应该以人为本、做好服务，要注意拉大能力距离而缩小感情距离，大事要讲原则，小事要讲风格。</a:t>
            </a:r>
          </a:p>
          <a:p>
            <a:pPr>
              <a:lnSpc>
                <a:spcPct val="100000"/>
              </a:lnSpc>
            </a:pPr>
            <a:r>
              <a:rPr lang="zh-CN" altLang="zh-CN" sz="1400" dirty="0" smtClean="0">
                <a:solidFill>
                  <a:schemeClr val="tx1"/>
                </a:solidFill>
                <a:latin typeface="黑体"/>
                <a:ea typeface="黑体"/>
              </a:rPr>
              <a:t>正职与副职沟通协调时</a:t>
            </a:r>
            <a:r>
              <a:rPr lang="zh-CN" altLang="zh-CN" sz="1400" dirty="0">
                <a:solidFill>
                  <a:schemeClr val="tx1"/>
                </a:solidFill>
                <a:latin typeface="黑体"/>
                <a:ea typeface="黑体"/>
              </a:rPr>
              <a:t>，应该授权、放权、不越权，支持、依靠、不撒手，关心、揽过、不诿过。</a:t>
            </a:r>
          </a:p>
        </p:txBody>
      </p:sp>
    </p:spTree>
    <p:extLst>
      <p:ext uri="{BB962C8B-B14F-4D97-AF65-F5344CB8AC3E}">
        <p14:creationId xmlns:p14="http://schemas.microsoft.com/office/powerpoint/2010/main" val="167609028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childTnLst>
                          </p:cTn>
                        </p:par>
                        <p:par>
                          <p:cTn id="9" fill="hold">
                            <p:stCondLst>
                              <p:cond delay="800"/>
                            </p:stCondLst>
                            <p:childTnLst>
                              <p:par>
                                <p:cTn id="10" presetID="22" presetClass="entr" presetSubtype="1"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8"/>
          <p:cNvSpPr txBox="1"/>
          <p:nvPr/>
        </p:nvSpPr>
        <p:spPr>
          <a:xfrm>
            <a:off x="971600" y="123478"/>
            <a:ext cx="260635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创新品质培养</a:t>
            </a:r>
            <a:endParaRPr lang="zh-CN" altLang="en-US" sz="3200" b="1" dirty="0">
              <a:solidFill>
                <a:schemeClr val="accent1"/>
              </a:solidFill>
              <a:latin typeface="微软雅黑" pitchFamily="34" charset="-122"/>
              <a:ea typeface="微软雅黑" pitchFamily="34" charset="-122"/>
            </a:endParaRPr>
          </a:p>
        </p:txBody>
      </p:sp>
      <p:sp>
        <p:nvSpPr>
          <p:cNvPr id="20" name="Text Placeholder 8"/>
          <p:cNvSpPr txBox="1"/>
          <p:nvPr/>
        </p:nvSpPr>
        <p:spPr>
          <a:xfrm>
            <a:off x="1187624" y="1131590"/>
            <a:ext cx="7632848" cy="2102651"/>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sz="1800" dirty="0">
                <a:solidFill>
                  <a:schemeClr val="tx1"/>
                </a:solidFill>
                <a:latin typeface="黑体"/>
                <a:ea typeface="黑体"/>
              </a:rPr>
              <a:t>1</a:t>
            </a:r>
            <a:r>
              <a:rPr lang="zh-CN" altLang="zh-CN" sz="1800" dirty="0">
                <a:solidFill>
                  <a:schemeClr val="tx1"/>
                </a:solidFill>
                <a:latin typeface="黑体"/>
                <a:ea typeface="黑体"/>
              </a:rPr>
              <a:t>．创新品质的含义</a:t>
            </a:r>
          </a:p>
          <a:p>
            <a:r>
              <a:rPr lang="zh-CN" altLang="en-US" sz="1800" dirty="0" smtClean="0">
                <a:solidFill>
                  <a:schemeClr val="tx1"/>
                </a:solidFill>
                <a:latin typeface="黑体"/>
                <a:ea typeface="黑体"/>
              </a:rPr>
              <a:t> </a:t>
            </a:r>
            <a:r>
              <a:rPr lang="zh-CN" altLang="zh-CN" sz="1800" dirty="0" smtClean="0">
                <a:solidFill>
                  <a:schemeClr val="tx1"/>
                </a:solidFill>
                <a:latin typeface="黑体"/>
                <a:ea typeface="黑体"/>
              </a:rPr>
              <a:t>创新品质是一种主动地</a:t>
            </a:r>
            <a:r>
              <a:rPr lang="zh-CN" altLang="zh-CN" sz="1800" dirty="0">
                <a:solidFill>
                  <a:schemeClr val="tx1"/>
                </a:solidFill>
                <a:latin typeface="黑体"/>
                <a:ea typeface="黑体"/>
              </a:rPr>
              <a:t>、独创地发现新问题，提出新见解，具有创见的思维。所以在教学中培养学生的创新思维是学生进行创新活动的核心内容，是成为学生善于创新的重要保证。</a:t>
            </a:r>
          </a:p>
          <a:p>
            <a:r>
              <a:rPr lang="en-US" altLang="zh-CN" sz="1800" dirty="0" smtClean="0">
                <a:solidFill>
                  <a:schemeClr val="tx1"/>
                </a:solidFill>
                <a:latin typeface="黑体"/>
                <a:ea typeface="黑体"/>
              </a:rPr>
              <a:t>2</a:t>
            </a:r>
            <a:r>
              <a:rPr lang="zh-CN" altLang="zh-CN" sz="1800" dirty="0">
                <a:solidFill>
                  <a:schemeClr val="tx1"/>
                </a:solidFill>
                <a:latin typeface="黑体"/>
                <a:ea typeface="黑体"/>
              </a:rPr>
              <a:t>．创新品质的培养途径</a:t>
            </a:r>
          </a:p>
          <a:p>
            <a:r>
              <a:rPr lang="en-US" altLang="zh-CN" sz="1800" dirty="0">
                <a:solidFill>
                  <a:schemeClr val="tx1"/>
                </a:solidFill>
                <a:latin typeface="黑体"/>
                <a:ea typeface="黑体"/>
              </a:rPr>
              <a:t>   </a:t>
            </a:r>
            <a:r>
              <a:rPr lang="en-US" altLang="zh-CN" sz="1800" dirty="0" smtClean="0">
                <a:solidFill>
                  <a:schemeClr val="tx1"/>
                </a:solidFill>
                <a:latin typeface="黑体"/>
                <a:ea typeface="黑体"/>
              </a:rPr>
              <a:t>(</a:t>
            </a:r>
            <a:r>
              <a:rPr lang="en-US" altLang="zh-CN" sz="1800" dirty="0">
                <a:solidFill>
                  <a:schemeClr val="tx1"/>
                </a:solidFill>
                <a:latin typeface="黑体"/>
                <a:ea typeface="黑体"/>
              </a:rPr>
              <a:t>1)</a:t>
            </a:r>
            <a:r>
              <a:rPr lang="zh-CN" altLang="zh-CN" sz="1800" dirty="0">
                <a:solidFill>
                  <a:schemeClr val="tx1"/>
                </a:solidFill>
                <a:latin typeface="黑体"/>
                <a:ea typeface="黑体"/>
              </a:rPr>
              <a:t>发展求异思维，开发创新潜能。</a:t>
            </a:r>
          </a:p>
          <a:p>
            <a:r>
              <a:rPr lang="en-US" altLang="zh-CN" sz="1800" dirty="0">
                <a:solidFill>
                  <a:schemeClr val="tx1"/>
                </a:solidFill>
                <a:latin typeface="黑体"/>
                <a:ea typeface="黑体"/>
              </a:rPr>
              <a:t>   </a:t>
            </a:r>
            <a:r>
              <a:rPr lang="en-US" altLang="zh-CN" sz="1800" dirty="0" smtClean="0">
                <a:solidFill>
                  <a:schemeClr val="tx1"/>
                </a:solidFill>
                <a:latin typeface="黑体"/>
                <a:ea typeface="黑体"/>
              </a:rPr>
              <a:t>(</a:t>
            </a:r>
            <a:r>
              <a:rPr lang="en-US" altLang="zh-CN" sz="1800" dirty="0">
                <a:solidFill>
                  <a:schemeClr val="tx1"/>
                </a:solidFill>
                <a:latin typeface="黑体"/>
                <a:ea typeface="黑体"/>
              </a:rPr>
              <a:t>2)</a:t>
            </a:r>
            <a:r>
              <a:rPr lang="zh-CN" altLang="zh-CN" sz="1800" dirty="0">
                <a:solidFill>
                  <a:schemeClr val="tx1"/>
                </a:solidFill>
                <a:latin typeface="黑体"/>
                <a:ea typeface="黑体"/>
              </a:rPr>
              <a:t>诱导观察，鼓励创新想象。想象力是学生探索和创新的基础，</a:t>
            </a:r>
            <a:r>
              <a:rPr lang="zh-CN" altLang="zh-CN" sz="1800" dirty="0" smtClean="0">
                <a:solidFill>
                  <a:schemeClr val="tx1"/>
                </a:solidFill>
                <a:latin typeface="黑体"/>
                <a:ea typeface="黑体"/>
              </a:rPr>
              <a:t>是创</a:t>
            </a:r>
            <a:endParaRPr lang="en-US" altLang="zh-CN" sz="1800" dirty="0" smtClean="0">
              <a:solidFill>
                <a:schemeClr val="tx1"/>
              </a:solidFill>
              <a:latin typeface="黑体"/>
              <a:ea typeface="黑体"/>
            </a:endParaRPr>
          </a:p>
          <a:p>
            <a:r>
              <a:rPr lang="zh-CN" altLang="zh-CN" sz="1800" dirty="0">
                <a:solidFill>
                  <a:schemeClr val="tx1"/>
                </a:solidFill>
                <a:latin typeface="黑体"/>
                <a:ea typeface="黑体"/>
              </a:rPr>
              <a:t> </a:t>
            </a:r>
            <a:r>
              <a:rPr lang="zh-CN" altLang="en-US" sz="1800" dirty="0" smtClean="0">
                <a:solidFill>
                  <a:schemeClr val="tx1"/>
                </a:solidFill>
                <a:latin typeface="黑体"/>
                <a:ea typeface="黑体"/>
              </a:rPr>
              <a:t>       </a:t>
            </a:r>
            <a:r>
              <a:rPr lang="zh-CN" altLang="zh-CN" sz="1800" dirty="0" smtClean="0">
                <a:solidFill>
                  <a:schemeClr val="tx1"/>
                </a:solidFill>
                <a:latin typeface="黑体"/>
                <a:ea typeface="黑体"/>
              </a:rPr>
              <a:t>新的翅膀</a:t>
            </a:r>
            <a:r>
              <a:rPr lang="zh-CN" altLang="zh-CN" sz="1800" dirty="0">
                <a:solidFill>
                  <a:schemeClr val="tx1"/>
                </a:solidFill>
                <a:latin typeface="黑体"/>
                <a:ea typeface="黑体"/>
              </a:rPr>
              <a:t>。</a:t>
            </a:r>
          </a:p>
        </p:txBody>
      </p:sp>
      <p:grpSp>
        <p:nvGrpSpPr>
          <p:cNvPr id="9" name="组 8"/>
          <p:cNvGrpSpPr/>
          <p:nvPr/>
        </p:nvGrpSpPr>
        <p:grpSpPr>
          <a:xfrm>
            <a:off x="827584" y="1131590"/>
            <a:ext cx="216024" cy="2664000"/>
            <a:chOff x="827584" y="1131590"/>
            <a:chExt cx="216024" cy="2664000"/>
          </a:xfrm>
        </p:grpSpPr>
        <p:cxnSp>
          <p:nvCxnSpPr>
            <p:cNvPr id="10" name="Straight Connector 59"/>
            <p:cNvCxnSpPr/>
            <p:nvPr/>
          </p:nvCxnSpPr>
          <p:spPr>
            <a:xfrm flipV="1">
              <a:off x="1043608" y="1131590"/>
              <a:ext cx="0" cy="2664000"/>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1" name="对角圆角矩形 10"/>
            <p:cNvSpPr/>
            <p:nvPr/>
          </p:nvSpPr>
          <p:spPr>
            <a:xfrm>
              <a:off x="827584" y="1131590"/>
              <a:ext cx="216024" cy="216024"/>
            </a:xfrm>
            <a:prstGeom prst="round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grpSp>
    </p:spTree>
    <p:extLst>
      <p:ext uri="{BB962C8B-B14F-4D97-AF65-F5344CB8AC3E}">
        <p14:creationId xmlns:p14="http://schemas.microsoft.com/office/powerpoint/2010/main" val="305395460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childTnLst>
                          </p:cTn>
                        </p:par>
                        <p:par>
                          <p:cTn id="9" fill="hold">
                            <p:stCondLst>
                              <p:cond delay="750"/>
                            </p:stCondLst>
                            <p:childTnLst>
                              <p:par>
                                <p:cTn id="10" presetID="22" presetClass="entr" presetSubtype="1"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2527258" y="319"/>
            <a:ext cx="0" cy="51428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Flowchart: Decision 78"/>
          <p:cNvSpPr/>
          <p:nvPr/>
        </p:nvSpPr>
        <p:spPr>
          <a:xfrm>
            <a:off x="1845423" y="1635764"/>
            <a:ext cx="1375034" cy="137510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19" name="Flowchart: Decision 79"/>
          <p:cNvSpPr/>
          <p:nvPr/>
        </p:nvSpPr>
        <p:spPr>
          <a:xfrm>
            <a:off x="1845423" y="1846017"/>
            <a:ext cx="1375034" cy="137510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20" name="TextBox 93"/>
          <p:cNvSpPr txBox="1"/>
          <p:nvPr/>
        </p:nvSpPr>
        <p:spPr>
          <a:xfrm>
            <a:off x="1948934" y="2259373"/>
            <a:ext cx="1221358" cy="496544"/>
          </a:xfrm>
          <a:prstGeom prst="rect">
            <a:avLst/>
          </a:prstGeom>
          <a:noFill/>
        </p:spPr>
        <p:txBody>
          <a:bodyPr wrap="none" lIns="65023" tIns="32511" rIns="65023" bIns="32511" rtlCol="0">
            <a:spAutoFit/>
          </a:bodyPr>
          <a:lstStyle/>
          <a:p>
            <a:r>
              <a:rPr lang="zh-CN" altLang="en-US" sz="2800" b="1" dirty="0" smtClean="0">
                <a:solidFill>
                  <a:schemeClr val="accent1"/>
                </a:solidFill>
                <a:latin typeface="微软雅黑" pitchFamily="34" charset="-122"/>
                <a:ea typeface="微软雅黑" pitchFamily="34" charset="-122"/>
              </a:rPr>
              <a:t>第二章</a:t>
            </a:r>
            <a:endParaRPr lang="zh-CN" altLang="en-US" sz="2800" b="1" dirty="0">
              <a:solidFill>
                <a:schemeClr val="accent1"/>
              </a:solidFill>
              <a:latin typeface="微软雅黑" pitchFamily="34" charset="-122"/>
              <a:ea typeface="微软雅黑" pitchFamily="34" charset="-122"/>
            </a:endParaRPr>
          </a:p>
        </p:txBody>
      </p:sp>
      <p:sp>
        <p:nvSpPr>
          <p:cNvPr id="21" name="TextBox 5"/>
          <p:cNvSpPr txBox="1"/>
          <p:nvPr/>
        </p:nvSpPr>
        <p:spPr>
          <a:xfrm>
            <a:off x="4427984" y="2715766"/>
            <a:ext cx="2644825" cy="496544"/>
          </a:xfrm>
          <a:prstGeom prst="rect">
            <a:avLst/>
          </a:prstGeom>
          <a:noFill/>
        </p:spPr>
        <p:txBody>
          <a:bodyPr wrap="none" lIns="65023" tIns="32511" rIns="65023" bIns="32511" rtlCol="0">
            <a:spAutoFit/>
          </a:bodyPr>
          <a:lstStyle/>
          <a:p>
            <a:r>
              <a:rPr lang="zh-CN" altLang="en-US" sz="2800" dirty="0" smtClean="0">
                <a:latin typeface="微软雅黑" pitchFamily="34" charset="-122"/>
                <a:ea typeface="微软雅黑" pitchFamily="34" charset="-122"/>
              </a:rPr>
              <a:t>创新能力的内涵</a:t>
            </a:r>
            <a:endParaRPr lang="zh-CN" altLang="en-US" sz="2800" dirty="0">
              <a:latin typeface="微软雅黑" pitchFamily="34" charset="-122"/>
              <a:ea typeface="微软雅黑" pitchFamily="34" charset="-122"/>
            </a:endParaRPr>
          </a:p>
        </p:txBody>
      </p:sp>
      <p:cxnSp>
        <p:nvCxnSpPr>
          <p:cNvPr id="26" name="直接连接符 25"/>
          <p:cNvCxnSpPr/>
          <p:nvPr/>
        </p:nvCxnSpPr>
        <p:spPr>
          <a:xfrm>
            <a:off x="4499978" y="3239008"/>
            <a:ext cx="178536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499978" y="3906046"/>
            <a:ext cx="178536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 name="组合 43"/>
          <p:cNvGrpSpPr/>
          <p:nvPr/>
        </p:nvGrpSpPr>
        <p:grpSpPr>
          <a:xfrm>
            <a:off x="3641368" y="2613239"/>
            <a:ext cx="570629" cy="657914"/>
            <a:chOff x="4231809" y="1009798"/>
            <a:chExt cx="570731" cy="657995"/>
          </a:xfrm>
        </p:grpSpPr>
        <p:grpSp>
          <p:nvGrpSpPr>
            <p:cNvPr id="3" name="组合 44"/>
            <p:cNvGrpSpPr/>
            <p:nvPr/>
          </p:nvGrpSpPr>
          <p:grpSpPr>
            <a:xfrm>
              <a:off x="4231809" y="1009798"/>
              <a:ext cx="570731" cy="657995"/>
              <a:chOff x="4067944" y="489262"/>
              <a:chExt cx="1375279" cy="1585559"/>
            </a:xfrm>
          </p:grpSpPr>
          <p:sp>
            <p:nvSpPr>
              <p:cNvPr id="47"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48"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1"/>
                  </a:solidFill>
                </a:endParaRPr>
              </a:p>
            </p:txBody>
          </p:sp>
        </p:grpSp>
        <p:sp>
          <p:nvSpPr>
            <p:cNvPr id="46" name="TextBox 12"/>
            <p:cNvSpPr txBox="1"/>
            <p:nvPr/>
          </p:nvSpPr>
          <p:spPr>
            <a:xfrm>
              <a:off x="4310472" y="1151468"/>
              <a:ext cx="444431" cy="400159"/>
            </a:xfrm>
            <a:prstGeom prst="rect">
              <a:avLst/>
            </a:prstGeom>
            <a:noFill/>
          </p:spPr>
          <p:txBody>
            <a:bodyPr wrap="none" rtlCol="0">
              <a:spAutoFit/>
            </a:bodyPr>
            <a:lstStyle/>
            <a:p>
              <a:r>
                <a:rPr lang="en-US" altLang="zh-CN" sz="2000" b="1" dirty="0">
                  <a:solidFill>
                    <a:schemeClr val="accent1"/>
                  </a:solidFill>
                </a:rPr>
                <a:t>01</a:t>
              </a:r>
              <a:endParaRPr lang="zh-CN" altLang="en-US" sz="2000" b="1" dirty="0">
                <a:solidFill>
                  <a:schemeClr val="accent1"/>
                </a:solidFill>
              </a:endParaRPr>
            </a:p>
          </p:txBody>
        </p:sp>
      </p:grpSp>
      <p:grpSp>
        <p:nvGrpSpPr>
          <p:cNvPr id="4" name="组合 48"/>
          <p:cNvGrpSpPr/>
          <p:nvPr/>
        </p:nvGrpSpPr>
        <p:grpSpPr>
          <a:xfrm>
            <a:off x="3641368" y="3295753"/>
            <a:ext cx="570629" cy="657914"/>
            <a:chOff x="4231809" y="1692397"/>
            <a:chExt cx="570731" cy="657995"/>
          </a:xfrm>
        </p:grpSpPr>
        <p:grpSp>
          <p:nvGrpSpPr>
            <p:cNvPr id="5" name="组合 49"/>
            <p:cNvGrpSpPr/>
            <p:nvPr/>
          </p:nvGrpSpPr>
          <p:grpSpPr>
            <a:xfrm>
              <a:off x="4231809" y="1692397"/>
              <a:ext cx="570731" cy="657995"/>
              <a:chOff x="4067944" y="489262"/>
              <a:chExt cx="1375279" cy="1585559"/>
            </a:xfrm>
          </p:grpSpPr>
          <p:sp>
            <p:nvSpPr>
              <p:cNvPr id="52"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53"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grpSp>
        <p:sp>
          <p:nvSpPr>
            <p:cNvPr id="51" name="TextBox 61"/>
            <p:cNvSpPr txBox="1"/>
            <p:nvPr/>
          </p:nvSpPr>
          <p:spPr>
            <a:xfrm>
              <a:off x="4310472" y="1855545"/>
              <a:ext cx="444431" cy="400159"/>
            </a:xfrm>
            <a:prstGeom prst="rect">
              <a:avLst/>
            </a:prstGeom>
            <a:noFill/>
          </p:spPr>
          <p:txBody>
            <a:bodyPr wrap="none" rtlCol="0">
              <a:spAutoFit/>
            </a:bodyPr>
            <a:lstStyle/>
            <a:p>
              <a:r>
                <a:rPr lang="en-US" altLang="zh-CN" sz="2000" b="1" dirty="0">
                  <a:solidFill>
                    <a:schemeClr val="accent1"/>
                  </a:solidFill>
                </a:rPr>
                <a:t>02</a:t>
              </a:r>
              <a:endParaRPr lang="zh-CN" altLang="en-US" sz="2000" b="1" dirty="0">
                <a:solidFill>
                  <a:schemeClr val="accent1"/>
                </a:solidFill>
              </a:endParaRPr>
            </a:p>
          </p:txBody>
        </p:sp>
      </p:grpSp>
      <p:sp>
        <p:nvSpPr>
          <p:cNvPr id="34" name="TextBox 5"/>
          <p:cNvSpPr txBox="1"/>
          <p:nvPr/>
        </p:nvSpPr>
        <p:spPr>
          <a:xfrm>
            <a:off x="4491484" y="3477766"/>
            <a:ext cx="3722043" cy="496544"/>
          </a:xfrm>
          <a:prstGeom prst="rect">
            <a:avLst/>
          </a:prstGeom>
          <a:noFill/>
        </p:spPr>
        <p:txBody>
          <a:bodyPr wrap="none" lIns="65023" tIns="32511" rIns="65023" bIns="32511" rtlCol="0">
            <a:spAutoFit/>
          </a:bodyPr>
          <a:lstStyle/>
          <a:p>
            <a:r>
              <a:rPr lang="zh-CN" altLang="en-US" sz="2800" dirty="0" smtClean="0">
                <a:latin typeface="微软雅黑" pitchFamily="34" charset="-122"/>
                <a:ea typeface="微软雅黑" pitchFamily="34" charset="-122"/>
              </a:rPr>
              <a:t>创新能力的培养与提高</a:t>
            </a:r>
            <a:endParaRPr lang="zh-CN" altLang="en-US" sz="2800" dirty="0">
              <a:latin typeface="微软雅黑" pitchFamily="34" charset="-122"/>
              <a:ea typeface="微软雅黑" pitchFamily="34" charset="-122"/>
            </a:endParaRPr>
          </a:p>
        </p:txBody>
      </p:sp>
      <p:sp>
        <p:nvSpPr>
          <p:cNvPr id="28" name="文本框 27"/>
          <p:cNvSpPr txBox="1"/>
          <p:nvPr/>
        </p:nvSpPr>
        <p:spPr>
          <a:xfrm>
            <a:off x="3419872" y="1779662"/>
            <a:ext cx="4536504" cy="584776"/>
          </a:xfrm>
          <a:prstGeom prst="rect">
            <a:avLst/>
          </a:prstGeom>
          <a:noFill/>
        </p:spPr>
        <p:txBody>
          <a:bodyPr wrap="square" rtlCol="0">
            <a:spAutoFit/>
          </a:bodyPr>
          <a:lstStyle/>
          <a:p>
            <a:r>
              <a:rPr kumimoji="1" lang="zh-CN" altLang="en-US" sz="3200" dirty="0" smtClean="0">
                <a:solidFill>
                  <a:schemeClr val="accent1"/>
                </a:solidFill>
                <a:latin typeface="微软雅黑"/>
                <a:ea typeface="微软雅黑"/>
              </a:rPr>
              <a:t>创新与创业能力的提升</a:t>
            </a:r>
            <a:endParaRPr kumimoji="1" lang="zh-CN" altLang="en-US" sz="3200" dirty="0">
              <a:solidFill>
                <a:schemeClr val="accent1"/>
              </a:solidFill>
              <a:latin typeface="微软雅黑"/>
              <a:ea typeface="微软雅黑"/>
            </a:endParaRPr>
          </a:p>
        </p:txBody>
      </p:sp>
    </p:spTree>
    <p:extLst>
      <p:ext uri="{BB962C8B-B14F-4D97-AF65-F5344CB8AC3E}">
        <p14:creationId xmlns:p14="http://schemas.microsoft.com/office/powerpoint/2010/main" val="1817458984"/>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500"/>
                                        <p:tgtEl>
                                          <p:spTgt spid="19"/>
                                        </p:tgtEl>
                                      </p:cBhvr>
                                    </p:animEffect>
                                  </p:childTnLst>
                                </p:cTn>
                              </p:par>
                              <p:par>
                                <p:cTn id="8" presetID="8" presetClass="emph" presetSubtype="0" decel="58000" fill="hold" grpId="1" nodeType="withEffect">
                                  <p:stCondLst>
                                    <p:cond delay="0"/>
                                  </p:stCondLst>
                                  <p:childTnLst>
                                    <p:animRot by="-21600000">
                                      <p:cBhvr>
                                        <p:cTn id="9" dur="1500" fill="hold"/>
                                        <p:tgtEl>
                                          <p:spTgt spid="19"/>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19"/>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up)">
                                      <p:cBhvr>
                                        <p:cTn id="14" dur="1000"/>
                                        <p:tgtEl>
                                          <p:spTgt spid="17"/>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18"/>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grpId="0" nodeType="click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strips(downLeft)">
                                      <p:cBhvr>
                                        <p:cTn id="28" dur="500"/>
                                        <p:tgtEl>
                                          <p:spTgt spid="28"/>
                                        </p:tgtEl>
                                      </p:cBhvr>
                                    </p:animEffect>
                                  </p:childTnLst>
                                </p:cTn>
                              </p:par>
                            </p:childTnLst>
                          </p:cTn>
                        </p:par>
                        <p:par>
                          <p:cTn id="29" fill="hold">
                            <p:stCondLst>
                              <p:cond delay="500"/>
                            </p:stCondLst>
                            <p:childTnLst>
                              <p:par>
                                <p:cTn id="30" presetID="2" presetClass="entr" presetSubtype="1"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fill="hold"/>
                                        <p:tgtEl>
                                          <p:spTgt spid="2"/>
                                        </p:tgtEl>
                                        <p:attrNameLst>
                                          <p:attrName>ppt_x</p:attrName>
                                        </p:attrNameLst>
                                      </p:cBhvr>
                                      <p:tavLst>
                                        <p:tav tm="0">
                                          <p:val>
                                            <p:strVal val="#ppt_x"/>
                                          </p:val>
                                        </p:tav>
                                        <p:tav tm="100000">
                                          <p:val>
                                            <p:strVal val="#ppt_x"/>
                                          </p:val>
                                        </p:tav>
                                      </p:tavLst>
                                    </p:anim>
                                    <p:anim calcmode="lin" valueType="num">
                                      <p:cBhvr additive="base">
                                        <p:cTn id="33" dur="500" fill="hold"/>
                                        <p:tgtEl>
                                          <p:spTgt spid="2"/>
                                        </p:tgtEl>
                                        <p:attrNameLst>
                                          <p:attrName>ppt_y</p:attrName>
                                        </p:attrNameLst>
                                      </p:cBhvr>
                                      <p:tavLst>
                                        <p:tav tm="0">
                                          <p:val>
                                            <p:strVal val="0-#ppt_h/2"/>
                                          </p:val>
                                        </p:tav>
                                        <p:tav tm="100000">
                                          <p:val>
                                            <p:strVal val="#ppt_y"/>
                                          </p:val>
                                        </p:tav>
                                      </p:tavLst>
                                    </p:anim>
                                  </p:childTnLst>
                                </p:cTn>
                              </p:par>
                              <p:par>
                                <p:cTn id="34" presetID="2" presetClass="entr" presetSubtype="1"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500" fill="hold"/>
                                        <p:tgtEl>
                                          <p:spTgt spid="4"/>
                                        </p:tgtEl>
                                        <p:attrNameLst>
                                          <p:attrName>ppt_x</p:attrName>
                                        </p:attrNameLst>
                                      </p:cBhvr>
                                      <p:tavLst>
                                        <p:tav tm="0">
                                          <p:val>
                                            <p:strVal val="#ppt_x"/>
                                          </p:val>
                                        </p:tav>
                                        <p:tav tm="100000">
                                          <p:val>
                                            <p:strVal val="#ppt_x"/>
                                          </p:val>
                                        </p:tav>
                                      </p:tavLst>
                                    </p:anim>
                                    <p:anim calcmode="lin" valueType="num">
                                      <p:cBhvr additive="base">
                                        <p:cTn id="37" dur="500" fill="hold"/>
                                        <p:tgtEl>
                                          <p:spTgt spid="4"/>
                                        </p:tgtEl>
                                        <p:attrNameLst>
                                          <p:attrName>ppt_y</p:attrName>
                                        </p:attrNameLst>
                                      </p:cBhvr>
                                      <p:tavLst>
                                        <p:tav tm="0">
                                          <p:val>
                                            <p:strVal val="0-#ppt_h/2"/>
                                          </p:val>
                                        </p:tav>
                                        <p:tav tm="100000">
                                          <p:val>
                                            <p:strVal val="#ppt_y"/>
                                          </p:val>
                                        </p:tav>
                                      </p:tavLst>
                                    </p:anim>
                                  </p:childTnLst>
                                </p:cTn>
                              </p:par>
                            </p:childTnLst>
                          </p:cTn>
                        </p:par>
                        <p:par>
                          <p:cTn id="38" fill="hold">
                            <p:stCondLst>
                              <p:cond delay="1000"/>
                            </p:stCondLst>
                            <p:childTnLst>
                              <p:par>
                                <p:cTn id="39" presetID="2" presetClass="entr" presetSubtype="2"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250" fill="hold"/>
                                        <p:tgtEl>
                                          <p:spTgt spid="21"/>
                                        </p:tgtEl>
                                        <p:attrNameLst>
                                          <p:attrName>ppt_x</p:attrName>
                                        </p:attrNameLst>
                                      </p:cBhvr>
                                      <p:tavLst>
                                        <p:tav tm="0">
                                          <p:val>
                                            <p:strVal val="1+#ppt_w/2"/>
                                          </p:val>
                                        </p:tav>
                                        <p:tav tm="100000">
                                          <p:val>
                                            <p:strVal val="#ppt_x"/>
                                          </p:val>
                                        </p:tav>
                                      </p:tavLst>
                                    </p:anim>
                                    <p:anim calcmode="lin" valueType="num">
                                      <p:cBhvr additive="base">
                                        <p:cTn id="42" dur="250" fill="hold"/>
                                        <p:tgtEl>
                                          <p:spTgt spid="21"/>
                                        </p:tgtEl>
                                        <p:attrNameLst>
                                          <p:attrName>ppt_y</p:attrName>
                                        </p:attrNameLst>
                                      </p:cBhvr>
                                      <p:tavLst>
                                        <p:tav tm="0">
                                          <p:val>
                                            <p:strVal val="#ppt_y"/>
                                          </p:val>
                                        </p:tav>
                                        <p:tav tm="100000">
                                          <p:val>
                                            <p:strVal val="#ppt_y"/>
                                          </p:val>
                                        </p:tav>
                                      </p:tavLst>
                                    </p:anim>
                                  </p:childTnLst>
                                </p:cTn>
                              </p:par>
                            </p:childTnLst>
                          </p:cTn>
                        </p:par>
                        <p:par>
                          <p:cTn id="43" fill="hold">
                            <p:stCondLst>
                              <p:cond delay="1250"/>
                            </p:stCondLst>
                            <p:childTnLst>
                              <p:par>
                                <p:cTn id="44" presetID="22" presetClass="entr" presetSubtype="8"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childTnLst>
                          </p:cTn>
                        </p:par>
                        <p:par>
                          <p:cTn id="47" fill="hold">
                            <p:stCondLst>
                              <p:cond delay="1750"/>
                            </p:stCondLst>
                            <p:childTnLst>
                              <p:par>
                                <p:cTn id="48" presetID="22" presetClass="entr" presetSubtype="8"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left)">
                                      <p:cBhvr>
                                        <p:cTn id="50" dur="500"/>
                                        <p:tgtEl>
                                          <p:spTgt spid="27"/>
                                        </p:tgtEl>
                                      </p:cBhvr>
                                    </p:animEffect>
                                  </p:childTnLst>
                                </p:cTn>
                              </p:par>
                            </p:childTnLst>
                          </p:cTn>
                        </p:par>
                        <p:par>
                          <p:cTn id="51" fill="hold">
                            <p:stCondLst>
                              <p:cond delay="2250"/>
                            </p:stCondLst>
                            <p:childTnLst>
                              <p:par>
                                <p:cTn id="52" presetID="2" presetClass="entr" presetSubtype="2"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cBhvr additive="base">
                                        <p:cTn id="54" dur="250" fill="hold"/>
                                        <p:tgtEl>
                                          <p:spTgt spid="34"/>
                                        </p:tgtEl>
                                        <p:attrNameLst>
                                          <p:attrName>ppt_x</p:attrName>
                                        </p:attrNameLst>
                                      </p:cBhvr>
                                      <p:tavLst>
                                        <p:tav tm="0">
                                          <p:val>
                                            <p:strVal val="1+#ppt_w/2"/>
                                          </p:val>
                                        </p:tav>
                                        <p:tav tm="100000">
                                          <p:val>
                                            <p:strVal val="#ppt_x"/>
                                          </p:val>
                                        </p:tav>
                                      </p:tavLst>
                                    </p:anim>
                                    <p:anim calcmode="lin" valueType="num">
                                      <p:cBhvr additive="base">
                                        <p:cTn id="55" dur="25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19" grpId="2" animBg="1"/>
      <p:bldP spid="20" grpId="0"/>
      <p:bldP spid="21" grpId="0"/>
      <p:bldP spid="34"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00\24567a9d6573cda.jpg"/>
          <p:cNvPicPr>
            <a:picLocks noChangeAspect="1" noChangeArrowheads="1"/>
          </p:cNvPicPr>
          <p:nvPr/>
        </p:nvPicPr>
        <p:blipFill>
          <a:blip r:embed="rId3" cstate="print"/>
          <a:srcRect/>
          <a:stretch>
            <a:fillRect/>
          </a:stretch>
        </p:blipFill>
        <p:spPr bwMode="auto">
          <a:xfrm>
            <a:off x="-396552" y="0"/>
            <a:ext cx="5784213" cy="5143500"/>
          </a:xfrm>
          <a:prstGeom prst="rect">
            <a:avLst/>
          </a:prstGeom>
          <a:noFill/>
        </p:spPr>
      </p:pic>
      <p:sp>
        <p:nvSpPr>
          <p:cNvPr id="10" name="文本框 16"/>
          <p:cNvSpPr txBox="1"/>
          <p:nvPr/>
        </p:nvSpPr>
        <p:spPr>
          <a:xfrm>
            <a:off x="4321309" y="2854492"/>
            <a:ext cx="3563059" cy="681210"/>
          </a:xfrm>
          <a:prstGeom prst="rect">
            <a:avLst/>
          </a:prstGeom>
          <a:noFill/>
        </p:spPr>
        <p:txBody>
          <a:bodyPr wrap="square" lIns="65023" tIns="32511" rIns="65023" bIns="32511" rtlCol="0">
            <a:spAutoFit/>
          </a:bodyPr>
          <a:lstStyle/>
          <a:p>
            <a:pPr>
              <a:buNone/>
            </a:pPr>
            <a:r>
              <a:rPr lang="zh-CN" altLang="en-US" sz="4000" b="1" cap="all" dirty="0" smtClean="0">
                <a:solidFill>
                  <a:schemeClr val="accent1"/>
                </a:solidFill>
                <a:latin typeface="微软雅黑" pitchFamily="34" charset="-122"/>
                <a:ea typeface="微软雅黑" pitchFamily="34" charset="-122"/>
                <a:cs typeface="Arial" panose="020B0604020202020204" pitchFamily="34" charset="0"/>
              </a:rPr>
              <a:t>谢谢观看！</a:t>
            </a:r>
            <a:endParaRPr lang="zh-CN" altLang="en-US" sz="4000" b="1" cap="all" dirty="0">
              <a:solidFill>
                <a:schemeClr val="accent1"/>
              </a:solidFill>
              <a:latin typeface="微软雅黑" pitchFamily="34" charset="-122"/>
              <a:ea typeface="微软雅黑" pitchFamily="34" charset="-122"/>
              <a:cs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left)">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10"/>
                                        </p:tgtEl>
                                      </p:cBhvr>
                                    </p:animEffect>
                                    <p:animScale>
                                      <p:cBhvr>
                                        <p:cTn id="17"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827584" y="635"/>
            <a:ext cx="0" cy="51428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Flowchart: Decision 78"/>
          <p:cNvSpPr/>
          <p:nvPr/>
        </p:nvSpPr>
        <p:spPr>
          <a:xfrm>
            <a:off x="145749" y="339502"/>
            <a:ext cx="1375034" cy="137510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63" name="Flowchart: Decision 79"/>
          <p:cNvSpPr/>
          <p:nvPr/>
        </p:nvSpPr>
        <p:spPr>
          <a:xfrm>
            <a:off x="145749" y="549755"/>
            <a:ext cx="1375034" cy="137510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94" name="TextBox 93"/>
          <p:cNvSpPr txBox="1"/>
          <p:nvPr/>
        </p:nvSpPr>
        <p:spPr>
          <a:xfrm>
            <a:off x="451715" y="877399"/>
            <a:ext cx="732943" cy="681210"/>
          </a:xfrm>
          <a:prstGeom prst="rect">
            <a:avLst/>
          </a:prstGeom>
          <a:noFill/>
        </p:spPr>
        <p:txBody>
          <a:bodyPr wrap="none" lIns="65023" tIns="32511" rIns="65023" bIns="32511" rtlCol="0">
            <a:spAutoFit/>
          </a:bodyPr>
          <a:lstStyle/>
          <a:p>
            <a:r>
              <a:rPr lang="en-US" altLang="zh-CN" sz="4000" b="1" dirty="0" smtClean="0">
                <a:solidFill>
                  <a:schemeClr val="accent1"/>
                </a:solidFill>
                <a:latin typeface="微软雅黑" pitchFamily="34" charset="-122"/>
                <a:ea typeface="微软雅黑" pitchFamily="34" charset="-122"/>
              </a:rPr>
              <a:t>02</a:t>
            </a:r>
            <a:endParaRPr lang="zh-CN" altLang="en-US" sz="4000" b="1" dirty="0">
              <a:solidFill>
                <a:schemeClr val="accent1"/>
              </a:solidFill>
              <a:latin typeface="微软雅黑" pitchFamily="34" charset="-122"/>
              <a:ea typeface="微软雅黑" pitchFamily="34" charset="-122"/>
            </a:endParaRPr>
          </a:p>
        </p:txBody>
      </p:sp>
      <p:sp>
        <p:nvSpPr>
          <p:cNvPr id="39" name="TextBox 38"/>
          <p:cNvSpPr txBox="1"/>
          <p:nvPr/>
        </p:nvSpPr>
        <p:spPr>
          <a:xfrm>
            <a:off x="1547664" y="51470"/>
            <a:ext cx="4104456" cy="558100"/>
          </a:xfrm>
          <a:prstGeom prst="rect">
            <a:avLst/>
          </a:prstGeom>
          <a:noFill/>
        </p:spPr>
        <p:txBody>
          <a:bodyPr wrap="squar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创新能力的理解</a:t>
            </a:r>
            <a:endParaRPr lang="zh-CN" altLang="en-US" sz="3200" b="1" dirty="0">
              <a:solidFill>
                <a:schemeClr val="accent1"/>
              </a:solidFill>
              <a:latin typeface="微软雅黑" pitchFamily="34" charset="-122"/>
              <a:ea typeface="微软雅黑" pitchFamily="34" charset="-122"/>
            </a:endParaRPr>
          </a:p>
        </p:txBody>
      </p:sp>
      <p:sp>
        <p:nvSpPr>
          <p:cNvPr id="67" name="TextBox 66"/>
          <p:cNvSpPr txBox="1"/>
          <p:nvPr/>
        </p:nvSpPr>
        <p:spPr>
          <a:xfrm>
            <a:off x="1547664" y="699542"/>
            <a:ext cx="7128792" cy="4220641"/>
          </a:xfrm>
          <a:prstGeom prst="rect">
            <a:avLst/>
          </a:prstGeom>
          <a:noFill/>
        </p:spPr>
        <p:txBody>
          <a:bodyPr wrap="square" lIns="65023" tIns="32511" rIns="65023" bIns="32511" rtlCol="0">
            <a:spAutoFit/>
          </a:bodyPr>
          <a:lstStyle/>
          <a:p>
            <a:r>
              <a:rPr lang="zh-CN" altLang="zh-CN" dirty="0">
                <a:solidFill>
                  <a:srgbClr val="000000"/>
                </a:solidFill>
                <a:latin typeface="黑体"/>
                <a:ea typeface="黑体"/>
              </a:rPr>
              <a:t> </a:t>
            </a:r>
            <a:r>
              <a:rPr lang="zh-CN" altLang="en-US" dirty="0" smtClean="0">
                <a:solidFill>
                  <a:srgbClr val="000000"/>
                </a:solidFill>
                <a:latin typeface="黑体"/>
                <a:ea typeface="黑体"/>
              </a:rPr>
              <a:t>    </a:t>
            </a:r>
            <a:r>
              <a:rPr lang="zh-CN" altLang="zh-CN" dirty="0" smtClean="0">
                <a:solidFill>
                  <a:srgbClr val="000000"/>
                </a:solidFill>
                <a:latin typeface="黑体"/>
                <a:ea typeface="黑体"/>
              </a:rPr>
              <a:t>创新能力是指创</a:t>
            </a:r>
            <a:r>
              <a:rPr lang="zh-CN" altLang="zh-CN" dirty="0">
                <a:solidFill>
                  <a:srgbClr val="000000"/>
                </a:solidFill>
                <a:latin typeface="黑体"/>
                <a:ea typeface="黑体"/>
              </a:rPr>
              <a:t>新主体在创造性的变革活动中表现出来的能力整合，即从产生新思想到产生新事物再到将新事物推向社会使社会受益的系列变革活动中，创新主体所具备的本领或技能。</a:t>
            </a:r>
          </a:p>
          <a:p>
            <a:r>
              <a:rPr lang="en-US" altLang="zh-CN" dirty="0">
                <a:solidFill>
                  <a:srgbClr val="000000"/>
                </a:solidFill>
                <a:latin typeface="黑体"/>
                <a:ea typeface="黑体"/>
              </a:rPr>
              <a:t>    </a:t>
            </a:r>
            <a:r>
              <a:rPr lang="zh-CN" altLang="zh-CN" dirty="0">
                <a:solidFill>
                  <a:srgbClr val="000000"/>
                </a:solidFill>
                <a:latin typeface="黑体"/>
                <a:ea typeface="黑体"/>
              </a:rPr>
              <a:t>综观以往的研究成果，虽然国内学者对创新能力的理解各不相同，但他们对创新能力内涵的阐述基本上可以划分为三种观点：</a:t>
            </a:r>
          </a:p>
          <a:p>
            <a:r>
              <a:rPr lang="en-US" altLang="zh-CN" dirty="0">
                <a:solidFill>
                  <a:srgbClr val="000000"/>
                </a:solidFill>
                <a:latin typeface="黑体"/>
                <a:ea typeface="黑体"/>
              </a:rPr>
              <a:t>    </a:t>
            </a:r>
            <a:r>
              <a:rPr lang="zh-CN" altLang="zh-CN" dirty="0">
                <a:solidFill>
                  <a:srgbClr val="000000"/>
                </a:solidFill>
                <a:latin typeface="黑体"/>
                <a:ea typeface="黑体"/>
              </a:rPr>
              <a:t>第一种观点以张宝臣、李燕、张鹏等为代表，认为创新能力是个体运用一切已知信息，包括已有的知识和经验等，产生某种独特、新颖、有社会或个人价值的产品的能力。它包括创新意识、创新思维和创新技能等三部分，核心是创新思维。</a:t>
            </a:r>
          </a:p>
          <a:p>
            <a:r>
              <a:rPr lang="en-US" altLang="zh-CN" dirty="0">
                <a:solidFill>
                  <a:srgbClr val="000000"/>
                </a:solidFill>
                <a:latin typeface="黑体"/>
                <a:ea typeface="黑体"/>
              </a:rPr>
              <a:t>    </a:t>
            </a:r>
            <a:r>
              <a:rPr lang="zh-CN" altLang="zh-CN" dirty="0">
                <a:solidFill>
                  <a:srgbClr val="000000"/>
                </a:solidFill>
                <a:latin typeface="黑体"/>
                <a:ea typeface="黑体"/>
              </a:rPr>
              <a:t>第二种观点以安江英、田慧云等为代表，认为创新能力表现为两个相互关联的部分，一部分是对已有知识的获取、改组和运用；另一部分是对新思想、新技术、新产品的研究与发明。</a:t>
            </a:r>
          </a:p>
          <a:p>
            <a:r>
              <a:rPr lang="en-US" altLang="zh-CN" dirty="0">
                <a:solidFill>
                  <a:srgbClr val="000000"/>
                </a:solidFill>
                <a:latin typeface="黑体"/>
                <a:ea typeface="黑体"/>
              </a:rPr>
              <a:t>    </a:t>
            </a:r>
            <a:r>
              <a:rPr lang="zh-CN" altLang="zh-CN" dirty="0">
                <a:solidFill>
                  <a:srgbClr val="000000"/>
                </a:solidFill>
                <a:latin typeface="黑体"/>
                <a:ea typeface="黑体"/>
              </a:rPr>
              <a:t>第三种观点从创新能力应具备的知识结构着手，以宋彬、庄寿强、彭宗祥、殷石龙等为代表，认为创新能力应具备的知识结构包括基础知识、专业知识、工具性知识或方法论知识，以及综合性知识四类。</a:t>
            </a:r>
          </a:p>
        </p:txBody>
      </p:sp>
      <p:cxnSp>
        <p:nvCxnSpPr>
          <p:cNvPr id="68" name="直接连接符 67"/>
          <p:cNvCxnSpPr/>
          <p:nvPr/>
        </p:nvCxnSpPr>
        <p:spPr>
          <a:xfrm>
            <a:off x="1619672" y="627534"/>
            <a:ext cx="6912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984085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500"/>
                                        <p:tgtEl>
                                          <p:spTgt spid="63"/>
                                        </p:tgtEl>
                                      </p:cBhvr>
                                    </p:animEffect>
                                  </p:childTnLst>
                                </p:cTn>
                              </p:par>
                              <p:par>
                                <p:cTn id="8" presetID="8" presetClass="emph" presetSubtype="0" decel="58000" fill="hold" grpId="1" nodeType="withEffect">
                                  <p:stCondLst>
                                    <p:cond delay="0"/>
                                  </p:stCondLst>
                                  <p:childTnLst>
                                    <p:animRot by="-21600000">
                                      <p:cBhvr>
                                        <p:cTn id="9" dur="1500" fill="hold"/>
                                        <p:tgtEl>
                                          <p:spTgt spid="63"/>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63"/>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1000"/>
                                        <p:tgtEl>
                                          <p:spTgt spid="4"/>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61"/>
                                        </p:tgtEl>
                                        <p:attrNameLst>
                                          <p:attrName>style.visibility</p:attrName>
                                        </p:attrNameLst>
                                      </p:cBhvr>
                                      <p:to>
                                        <p:strVal val="visible"/>
                                      </p:to>
                                    </p:set>
                                    <p:animEffect transition="in" filter="fade">
                                      <p:cBhvr>
                                        <p:cTn id="18" dur="500"/>
                                        <p:tgtEl>
                                          <p:spTgt spid="61"/>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61"/>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94"/>
                                        </p:tgtEl>
                                        <p:attrNameLst>
                                          <p:attrName>style.visibility</p:attrName>
                                        </p:attrNameLst>
                                      </p:cBhvr>
                                      <p:to>
                                        <p:strVal val="visible"/>
                                      </p:to>
                                    </p:set>
                                    <p:animEffect transition="in" filter="fade">
                                      <p:cBhvr>
                                        <p:cTn id="23" dur="500"/>
                                        <p:tgtEl>
                                          <p:spTgt spid="94"/>
                                        </p:tgtEl>
                                      </p:cBhvr>
                                    </p:animEffect>
                                  </p:childTnLst>
                                </p:cTn>
                              </p:par>
                            </p:childTnLst>
                          </p:cTn>
                        </p:par>
                        <p:par>
                          <p:cTn id="24" fill="hold">
                            <p:stCondLst>
                              <p:cond delay="225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p:tgtEl>
                                          <p:spTgt spid="39"/>
                                        </p:tgtEl>
                                        <p:attrNameLst>
                                          <p:attrName>ppt_y</p:attrName>
                                        </p:attrNameLst>
                                      </p:cBhvr>
                                      <p:tavLst>
                                        <p:tav tm="0">
                                          <p:val>
                                            <p:strVal val="#ppt_y+#ppt_h*1.125000"/>
                                          </p:val>
                                        </p:tav>
                                        <p:tav tm="100000">
                                          <p:val>
                                            <p:strVal val="#ppt_y"/>
                                          </p:val>
                                        </p:tav>
                                      </p:tavLst>
                                    </p:anim>
                                    <p:animEffect transition="in" filter="wipe(up)">
                                      <p:cBhvr>
                                        <p:cTn id="28" dur="500"/>
                                        <p:tgtEl>
                                          <p:spTgt spid="39"/>
                                        </p:tgtEl>
                                      </p:cBhvr>
                                    </p:animEffect>
                                  </p:childTnLst>
                                </p:cTn>
                              </p:par>
                            </p:childTnLst>
                          </p:cTn>
                        </p:par>
                        <p:par>
                          <p:cTn id="29" fill="hold">
                            <p:stCondLst>
                              <p:cond delay="3050"/>
                            </p:stCondLst>
                            <p:childTnLst>
                              <p:par>
                                <p:cTn id="30" presetID="22" presetClass="entr" presetSubtype="8" fill="hold" nodeType="after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wipe(left)">
                                      <p:cBhvr>
                                        <p:cTn id="32" dur="500"/>
                                        <p:tgtEl>
                                          <p:spTgt spid="68"/>
                                        </p:tgtEl>
                                      </p:cBhvr>
                                    </p:animEffect>
                                  </p:childTnLst>
                                </p:cTn>
                              </p:par>
                            </p:childTnLst>
                          </p:cTn>
                        </p:par>
                        <p:par>
                          <p:cTn id="33" fill="hold">
                            <p:stCondLst>
                              <p:cond delay="3550"/>
                            </p:stCondLst>
                            <p:childTnLst>
                              <p:par>
                                <p:cTn id="34" presetID="22" presetClass="entr" presetSubtype="1" fill="hold" grpId="0" nodeType="afterEffect">
                                  <p:stCondLst>
                                    <p:cond delay="0"/>
                                  </p:stCondLst>
                                  <p:childTnLst>
                                    <p:set>
                                      <p:cBhvr>
                                        <p:cTn id="35" dur="1" fill="hold">
                                          <p:stCondLst>
                                            <p:cond delay="0"/>
                                          </p:stCondLst>
                                        </p:cTn>
                                        <p:tgtEl>
                                          <p:spTgt spid="67"/>
                                        </p:tgtEl>
                                        <p:attrNameLst>
                                          <p:attrName>style.visibility</p:attrName>
                                        </p:attrNameLst>
                                      </p:cBhvr>
                                      <p:to>
                                        <p:strVal val="visible"/>
                                      </p:to>
                                    </p:set>
                                    <p:animEffect transition="in" filter="wipe(up)">
                                      <p:cBhvr>
                                        <p:cTn id="36" dur="10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3" grpId="0" animBg="1"/>
      <p:bldP spid="63" grpId="1" animBg="1"/>
      <p:bldP spid="63" grpId="2" animBg="1"/>
      <p:bldP spid="94" grpId="0"/>
      <p:bldP spid="39" grpId="0"/>
      <p:bldP spid="6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1"/>
          <p:cNvGrpSpPr/>
          <p:nvPr/>
        </p:nvGrpSpPr>
        <p:grpSpPr>
          <a:xfrm>
            <a:off x="1763688" y="2643758"/>
            <a:ext cx="1417795" cy="1418205"/>
            <a:chOff x="2714799" y="2648622"/>
            <a:chExt cx="1891378" cy="1891378"/>
          </a:xfrm>
          <a:solidFill>
            <a:srgbClr val="005DA2"/>
          </a:solidFill>
        </p:grpSpPr>
        <p:sp>
          <p:nvSpPr>
            <p:cNvPr id="20" name="Oval 8"/>
            <p:cNvSpPr/>
            <p:nvPr/>
          </p:nvSpPr>
          <p:spPr>
            <a:xfrm>
              <a:off x="2714799" y="2648622"/>
              <a:ext cx="1891378" cy="1891378"/>
            </a:xfrm>
            <a:prstGeom prst="ellipse">
              <a:avLst/>
            </a:prstGeom>
            <a:solidFill>
              <a:schemeClr val="accent1"/>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20000"/>
                </a:lnSpc>
              </a:pPr>
              <a:endParaRPr lang="en-US" dirty="0">
                <a:solidFill>
                  <a:schemeClr val="lt1"/>
                </a:solidFill>
                <a:latin typeface="微软雅黑" panose="020B0503020204020204" pitchFamily="34" charset="-122"/>
                <a:ea typeface="微软雅黑" panose="020B0503020204020204" pitchFamily="34" charset="-122"/>
              </a:endParaRPr>
            </a:p>
          </p:txBody>
        </p:sp>
        <p:sp>
          <p:nvSpPr>
            <p:cNvPr id="75" name="Text Placeholder 2"/>
            <p:cNvSpPr txBox="1"/>
            <p:nvPr/>
          </p:nvSpPr>
          <p:spPr>
            <a:xfrm>
              <a:off x="3002981" y="3179598"/>
              <a:ext cx="1224135" cy="567411"/>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r>
                <a:rPr lang="zh-CN" altLang="en-US" sz="1800" b="1" dirty="0" smtClean="0">
                  <a:solidFill>
                    <a:schemeClr val="bg1"/>
                  </a:solidFill>
                  <a:latin typeface="微软雅黑" panose="020B0503020204020204" pitchFamily="34" charset="-122"/>
                  <a:ea typeface="微软雅黑" panose="020B0503020204020204" pitchFamily="34" charset="-122"/>
                </a:rPr>
                <a:t>个性化原则</a:t>
              </a:r>
              <a:endParaRPr lang="en-US" altLang="zh-CN" sz="18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78"/>
          <p:cNvGrpSpPr/>
          <p:nvPr/>
        </p:nvGrpSpPr>
        <p:grpSpPr>
          <a:xfrm>
            <a:off x="3155843" y="2644557"/>
            <a:ext cx="1417795" cy="1418205"/>
            <a:chOff x="4290947" y="2648622"/>
            <a:chExt cx="1891378" cy="1891378"/>
          </a:xfrm>
          <a:solidFill>
            <a:srgbClr val="FFC400"/>
          </a:solidFill>
        </p:grpSpPr>
        <p:sp>
          <p:nvSpPr>
            <p:cNvPr id="47" name="Oval 9"/>
            <p:cNvSpPr/>
            <p:nvPr/>
          </p:nvSpPr>
          <p:spPr>
            <a:xfrm>
              <a:off x="4290947" y="2648622"/>
              <a:ext cx="1891378" cy="1891378"/>
            </a:xfrm>
            <a:prstGeom prst="ellipse">
              <a:avLst/>
            </a:prstGeom>
            <a:solidFill>
              <a:schemeClr val="accent2"/>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20000"/>
                </a:lnSpc>
              </a:pPr>
              <a:endParaRPr lang="en-US" dirty="0">
                <a:solidFill>
                  <a:schemeClr val="lt1"/>
                </a:solidFill>
                <a:latin typeface="微软雅黑" panose="020B0503020204020204" pitchFamily="34" charset="-122"/>
                <a:ea typeface="微软雅黑" panose="020B0503020204020204" pitchFamily="34" charset="-122"/>
              </a:endParaRPr>
            </a:p>
          </p:txBody>
        </p:sp>
        <p:sp>
          <p:nvSpPr>
            <p:cNvPr id="76" name="Text Placeholder 2"/>
            <p:cNvSpPr txBox="1"/>
            <p:nvPr/>
          </p:nvSpPr>
          <p:spPr>
            <a:xfrm>
              <a:off x="4547108" y="3178533"/>
              <a:ext cx="1440734" cy="538198"/>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r>
                <a:rPr lang="zh-CN" altLang="en-US" sz="1800" b="1" dirty="0" smtClean="0">
                  <a:solidFill>
                    <a:srgbClr val="000000"/>
                  </a:solidFill>
                  <a:latin typeface="微软雅黑" panose="020B0503020204020204" pitchFamily="34" charset="-122"/>
                  <a:ea typeface="微软雅黑" panose="020B0503020204020204" pitchFamily="34" charset="-122"/>
                </a:rPr>
                <a:t>系统化原则</a:t>
              </a:r>
              <a:endParaRPr lang="en-US" altLang="zh-CN" sz="1800" b="1" dirty="0">
                <a:solidFill>
                  <a:srgbClr val="000000"/>
                </a:solidFill>
                <a:latin typeface="微软雅黑" panose="020B0503020204020204" pitchFamily="34" charset="-122"/>
                <a:ea typeface="微软雅黑" panose="020B0503020204020204" pitchFamily="34" charset="-122"/>
              </a:endParaRPr>
            </a:p>
          </p:txBody>
        </p:sp>
      </p:grpSp>
      <p:grpSp>
        <p:nvGrpSpPr>
          <p:cNvPr id="8" name="组合 79"/>
          <p:cNvGrpSpPr/>
          <p:nvPr/>
        </p:nvGrpSpPr>
        <p:grpSpPr>
          <a:xfrm>
            <a:off x="4547998" y="2643758"/>
            <a:ext cx="1417795" cy="1418205"/>
            <a:chOff x="5867096" y="2648622"/>
            <a:chExt cx="1891378" cy="1891378"/>
          </a:xfrm>
          <a:solidFill>
            <a:srgbClr val="005DA2"/>
          </a:solidFill>
        </p:grpSpPr>
        <p:sp>
          <p:nvSpPr>
            <p:cNvPr id="53" name="Oval 10"/>
            <p:cNvSpPr/>
            <p:nvPr/>
          </p:nvSpPr>
          <p:spPr>
            <a:xfrm>
              <a:off x="5867096" y="2648622"/>
              <a:ext cx="1891378" cy="1891378"/>
            </a:xfrm>
            <a:prstGeom prst="ellipse">
              <a:avLst/>
            </a:prstGeom>
            <a:solidFill>
              <a:schemeClr val="accent3"/>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20000"/>
                </a:lnSpc>
              </a:pPr>
              <a:endParaRPr lang="en-US" dirty="0">
                <a:solidFill>
                  <a:schemeClr val="lt1"/>
                </a:solidFill>
                <a:latin typeface="微软雅黑" panose="020B0503020204020204" pitchFamily="34" charset="-122"/>
                <a:ea typeface="微软雅黑" panose="020B0503020204020204" pitchFamily="34" charset="-122"/>
              </a:endParaRPr>
            </a:p>
          </p:txBody>
        </p:sp>
        <p:sp>
          <p:nvSpPr>
            <p:cNvPr id="77" name="Text Placeholder 2"/>
            <p:cNvSpPr txBox="1"/>
            <p:nvPr/>
          </p:nvSpPr>
          <p:spPr>
            <a:xfrm>
              <a:off x="6091237" y="3145724"/>
              <a:ext cx="1448097" cy="567411"/>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r>
                <a:rPr lang="zh-CN" altLang="en-US" sz="1800" b="1" dirty="0" smtClean="0">
                  <a:solidFill>
                    <a:schemeClr val="bg1"/>
                  </a:solidFill>
                  <a:latin typeface="微软雅黑" panose="020B0503020204020204" pitchFamily="34" charset="-122"/>
                  <a:ea typeface="微软雅黑" panose="020B0503020204020204" pitchFamily="34" charset="-122"/>
                </a:rPr>
                <a:t>实践性原则</a:t>
              </a:r>
              <a:endParaRPr lang="en-US" altLang="zh-CN" sz="1800" b="1" dirty="0">
                <a:solidFill>
                  <a:schemeClr val="bg1"/>
                </a:solidFill>
                <a:latin typeface="微软雅黑" panose="020B0503020204020204" pitchFamily="34" charset="-122"/>
                <a:ea typeface="微软雅黑" panose="020B0503020204020204" pitchFamily="34" charset="-122"/>
              </a:endParaRPr>
            </a:p>
          </p:txBody>
        </p:sp>
      </p:grpSp>
      <p:grpSp>
        <p:nvGrpSpPr>
          <p:cNvPr id="9" name="组合 80"/>
          <p:cNvGrpSpPr/>
          <p:nvPr/>
        </p:nvGrpSpPr>
        <p:grpSpPr>
          <a:xfrm>
            <a:off x="5940152" y="2643758"/>
            <a:ext cx="1417795" cy="1418205"/>
            <a:chOff x="7520165" y="2648622"/>
            <a:chExt cx="1891378" cy="1891378"/>
          </a:xfrm>
          <a:solidFill>
            <a:srgbClr val="FFC400"/>
          </a:solidFill>
        </p:grpSpPr>
        <p:sp>
          <p:nvSpPr>
            <p:cNvPr id="42" name="Oval 11"/>
            <p:cNvSpPr/>
            <p:nvPr/>
          </p:nvSpPr>
          <p:spPr>
            <a:xfrm>
              <a:off x="7520165" y="2648622"/>
              <a:ext cx="1891378" cy="1891378"/>
            </a:xfrm>
            <a:prstGeom prst="ellipse">
              <a:avLst/>
            </a:prstGeom>
            <a:solidFill>
              <a:schemeClr val="accent4"/>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20000"/>
                </a:lnSpc>
              </a:pPr>
              <a:endParaRPr lang="en-US" dirty="0">
                <a:solidFill>
                  <a:schemeClr val="lt1"/>
                </a:solidFill>
                <a:latin typeface="微软雅黑" panose="020B0503020204020204" pitchFamily="34" charset="-122"/>
                <a:ea typeface="微软雅黑" panose="020B0503020204020204" pitchFamily="34" charset="-122"/>
              </a:endParaRPr>
            </a:p>
          </p:txBody>
        </p:sp>
        <p:sp>
          <p:nvSpPr>
            <p:cNvPr id="78" name="Text Placeholder 2"/>
            <p:cNvSpPr txBox="1"/>
            <p:nvPr/>
          </p:nvSpPr>
          <p:spPr>
            <a:xfrm>
              <a:off x="7644518" y="3151314"/>
              <a:ext cx="1633030" cy="539264"/>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r>
                <a:rPr lang="zh-CN" altLang="en-US" sz="1800" b="1" dirty="0" smtClean="0">
                  <a:solidFill>
                    <a:srgbClr val="000000"/>
                  </a:solidFill>
                  <a:latin typeface="微软雅黑" panose="020B0503020204020204" pitchFamily="34" charset="-122"/>
                  <a:ea typeface="微软雅黑" panose="020B0503020204020204" pitchFamily="34" charset="-122"/>
                </a:rPr>
                <a:t>协作性</a:t>
              </a:r>
              <a:endParaRPr lang="en-US" altLang="zh-CN" sz="1800" b="1" dirty="0" smtClean="0">
                <a:solidFill>
                  <a:srgbClr val="000000"/>
                </a:solidFill>
                <a:latin typeface="微软雅黑" panose="020B0503020204020204" pitchFamily="34" charset="-122"/>
                <a:ea typeface="微软雅黑" panose="020B0503020204020204" pitchFamily="34" charset="-122"/>
              </a:endParaRPr>
            </a:p>
            <a:p>
              <a:pPr algn="ctr"/>
              <a:r>
                <a:rPr lang="zh-CN" altLang="en-US" sz="1800" b="1" dirty="0" smtClean="0">
                  <a:solidFill>
                    <a:srgbClr val="000000"/>
                  </a:solidFill>
                  <a:latin typeface="微软雅黑" panose="020B0503020204020204" pitchFamily="34" charset="-122"/>
                  <a:ea typeface="微软雅黑" panose="020B0503020204020204" pitchFamily="34" charset="-122"/>
                </a:rPr>
                <a:t>原则</a:t>
              </a:r>
              <a:endParaRPr lang="en-US" altLang="zh-CN" sz="1800" b="1" dirty="0">
                <a:solidFill>
                  <a:srgbClr val="000000"/>
                </a:solidFill>
                <a:latin typeface="微软雅黑" panose="020B0503020204020204" pitchFamily="34" charset="-122"/>
                <a:ea typeface="微软雅黑" panose="020B0503020204020204" pitchFamily="34" charset="-122"/>
              </a:endParaRPr>
            </a:p>
          </p:txBody>
        </p:sp>
      </p:grpSp>
      <p:sp>
        <p:nvSpPr>
          <p:cNvPr id="34" name="TextBox 38"/>
          <p:cNvSpPr txBox="1"/>
          <p:nvPr/>
        </p:nvSpPr>
        <p:spPr>
          <a:xfrm>
            <a:off x="971600" y="114970"/>
            <a:ext cx="3824635" cy="640173"/>
          </a:xfrm>
          <a:prstGeom prst="rect">
            <a:avLst/>
          </a:prstGeom>
          <a:noFill/>
        </p:spPr>
        <p:txBody>
          <a:bodyPr wrap="none" lIns="65023" tIns="32511" rIns="65023" bIns="32511" rtlCol="0">
            <a:spAutoFit/>
          </a:bodyPr>
          <a:lstStyle/>
          <a:p>
            <a:pPr>
              <a:lnSpc>
                <a:spcPct val="120000"/>
              </a:lnSpc>
            </a:pPr>
            <a:r>
              <a:rPr lang="zh-CN" altLang="en-US" sz="3200" b="1" dirty="0" smtClean="0">
                <a:solidFill>
                  <a:schemeClr val="accent1"/>
                </a:solidFill>
                <a:latin typeface="微软雅黑" pitchFamily="34" charset="-122"/>
                <a:ea typeface="微软雅黑" pitchFamily="34" charset="-122"/>
              </a:rPr>
              <a:t>创新能力的培养原则</a:t>
            </a:r>
            <a:endParaRPr lang="zh-CN" altLang="en-US" sz="3200" b="1" dirty="0">
              <a:solidFill>
                <a:schemeClr val="accent1"/>
              </a:solidFill>
              <a:latin typeface="微软雅黑" pitchFamily="34" charset="-122"/>
              <a:ea typeface="微软雅黑" pitchFamily="34" charset="-122"/>
            </a:endParaRPr>
          </a:p>
        </p:txBody>
      </p:sp>
      <p:sp>
        <p:nvSpPr>
          <p:cNvPr id="35" name="文本框 34"/>
          <p:cNvSpPr txBox="1"/>
          <p:nvPr/>
        </p:nvSpPr>
        <p:spPr>
          <a:xfrm>
            <a:off x="1043608" y="987574"/>
            <a:ext cx="7344816" cy="1412694"/>
          </a:xfrm>
          <a:prstGeom prst="rect">
            <a:avLst/>
          </a:prstGeom>
          <a:noFill/>
        </p:spPr>
        <p:txBody>
          <a:bodyPr wrap="square" rtlCol="0">
            <a:spAutoFit/>
          </a:bodyPr>
          <a:lstStyle/>
          <a:p>
            <a:pPr>
              <a:lnSpc>
                <a:spcPct val="120000"/>
              </a:lnSpc>
            </a:pPr>
            <a:r>
              <a:rPr lang="zh-CN" altLang="zh-CN" dirty="0">
                <a:latin typeface="黑体"/>
                <a:ea typeface="黑体"/>
              </a:rPr>
              <a:t>培养青少年创新能力既是实现中华民族伟大复兴的战略抉择，又是青少年自身成长成才的内在需要，涉及价值取向、教育改革、物质保障、社会机制以及人文环境等方方面面，只有对症下药、多管齐下、综合治理，才能取得实质性的进展。在具体的培养过程中，应遵循四条基本原则：</a:t>
            </a:r>
          </a:p>
        </p:txBody>
      </p:sp>
    </p:spTree>
    <p:extLst>
      <p:ext uri="{BB962C8B-B14F-4D97-AF65-F5344CB8AC3E}">
        <p14:creationId xmlns:p14="http://schemas.microsoft.com/office/powerpoint/2010/main" val="78875488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ppt_y</p:attrName>
                                        </p:attrNameLst>
                                      </p:cBhvr>
                                      <p:tavLst>
                                        <p:tav tm="0">
                                          <p:val>
                                            <p:strVal val="#ppt_y+#ppt_h*1.125000"/>
                                          </p:val>
                                        </p:tav>
                                        <p:tav tm="100000">
                                          <p:val>
                                            <p:strVal val="#ppt_y"/>
                                          </p:val>
                                        </p:tav>
                                      </p:tavLst>
                                    </p:anim>
                                    <p:animEffect transition="in" filter="wipe(up)">
                                      <p:cBhvr>
                                        <p:cTn id="8" dur="500"/>
                                        <p:tgtEl>
                                          <p:spTgt spid="34"/>
                                        </p:tgtEl>
                                      </p:cBhvr>
                                    </p:animEffect>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dissolve">
                                      <p:cBhvr>
                                        <p:cTn id="13" dur="500"/>
                                        <p:tgtEl>
                                          <p:spTgt spid="35"/>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 Placeholder 8"/>
          <p:cNvSpPr txBox="1"/>
          <p:nvPr/>
        </p:nvSpPr>
        <p:spPr>
          <a:xfrm>
            <a:off x="1043608" y="1059582"/>
            <a:ext cx="7344816" cy="2736304"/>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zh-CN" sz="1800" dirty="0">
                <a:solidFill>
                  <a:srgbClr val="000000"/>
                </a:solidFill>
                <a:latin typeface="黑体"/>
                <a:ea typeface="黑体"/>
              </a:rPr>
              <a:t> </a:t>
            </a:r>
            <a:r>
              <a:rPr lang="zh-CN" altLang="zh-CN" sz="2000" dirty="0">
                <a:solidFill>
                  <a:srgbClr val="000000"/>
                </a:solidFill>
                <a:latin typeface="黑体"/>
                <a:ea typeface="黑体"/>
              </a:rPr>
              <a:t>创新力根源于深层的自我，包括人的一切快乐、热情、潜能，是产生创新型思想、灵感的源泉。创新能力的培养包括：创新意识培养、创新思维培养、学习能力培养、创新品质培养四个方面。这四个方面都离不开主观能动性，只有不断加强主体性意识，才能激发出内在的创新源泉。</a:t>
            </a:r>
          </a:p>
        </p:txBody>
      </p:sp>
      <p:sp>
        <p:nvSpPr>
          <p:cNvPr id="16" name="TextBox 38"/>
          <p:cNvSpPr txBox="1"/>
          <p:nvPr/>
        </p:nvSpPr>
        <p:spPr>
          <a:xfrm>
            <a:off x="971600" y="123478"/>
            <a:ext cx="423500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创新能力的培养与提高</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67769085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500"/>
                                        <p:tgtEl>
                                          <p:spTgt spid="49"/>
                                        </p:tgtEl>
                                      </p:cBhvr>
                                    </p:animEffect>
                                  </p:childTnLst>
                                </p:cTn>
                              </p:par>
                            </p:childTnLst>
                          </p:cTn>
                        </p:par>
                        <p:par>
                          <p:cTn id="8" fill="hold">
                            <p:stCondLst>
                              <p:cond delay="500"/>
                            </p:stCondLst>
                            <p:childTnLst>
                              <p:par>
                                <p:cTn id="9" presetID="12" presetClass="entr" presetSubtype="4" fill="hold" grpId="0" nodeType="afterEffect">
                                  <p:stCondLst>
                                    <p:cond delay="0"/>
                                  </p:stCondLst>
                                  <p:iterate type="lt">
                                    <p:tmPct val="10000"/>
                                  </p:iterate>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ppt_y</p:attrName>
                                        </p:attrNameLst>
                                      </p:cBhvr>
                                      <p:tavLst>
                                        <p:tav tm="0">
                                          <p:val>
                                            <p:strVal val="#ppt_y+#ppt_h*1.125000"/>
                                          </p:val>
                                        </p:tav>
                                        <p:tav tm="100000">
                                          <p:val>
                                            <p:strVal val="#ppt_y"/>
                                          </p:val>
                                        </p:tav>
                                      </p:tavLst>
                                    </p:anim>
                                    <p:animEffect transition="in" filter="wipe(up)">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8"/>
          <p:cNvSpPr txBox="1"/>
          <p:nvPr/>
        </p:nvSpPr>
        <p:spPr>
          <a:xfrm>
            <a:off x="971600" y="123478"/>
            <a:ext cx="423500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创新能力的培养与提高</a:t>
            </a:r>
            <a:endParaRPr lang="zh-CN" altLang="en-US" sz="3200" b="1" dirty="0">
              <a:solidFill>
                <a:schemeClr val="accent1"/>
              </a:solidFill>
              <a:latin typeface="微软雅黑" pitchFamily="34" charset="-122"/>
              <a:ea typeface="微软雅黑" pitchFamily="34" charset="-122"/>
            </a:endParaRPr>
          </a:p>
        </p:txBody>
      </p:sp>
      <p:grpSp>
        <p:nvGrpSpPr>
          <p:cNvPr id="5" name="组 4"/>
          <p:cNvGrpSpPr/>
          <p:nvPr/>
        </p:nvGrpSpPr>
        <p:grpSpPr>
          <a:xfrm>
            <a:off x="467544" y="915566"/>
            <a:ext cx="3384376" cy="3240360"/>
            <a:chOff x="467544" y="1203598"/>
            <a:chExt cx="3384376" cy="3240360"/>
          </a:xfrm>
        </p:grpSpPr>
        <p:sp>
          <p:nvSpPr>
            <p:cNvPr id="41" name="Freeform 7"/>
            <p:cNvSpPr/>
            <p:nvPr/>
          </p:nvSpPr>
          <p:spPr bwMode="auto">
            <a:xfrm rot="16200000">
              <a:off x="460549" y="1210593"/>
              <a:ext cx="289824" cy="275834"/>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sp>
          <p:nvSpPr>
            <p:cNvPr id="51" name="矩形 10"/>
            <p:cNvSpPr>
              <a:spLocks noChangeArrowheads="1"/>
            </p:cNvSpPr>
            <p:nvPr/>
          </p:nvSpPr>
          <p:spPr bwMode="auto">
            <a:xfrm>
              <a:off x="755576" y="1203598"/>
              <a:ext cx="1767072" cy="346210"/>
            </a:xfrm>
            <a:prstGeom prst="rect">
              <a:avLst/>
            </a:prstGeom>
            <a:noFill/>
            <a:ln w="9525">
              <a:noFill/>
              <a:miter lim="800000"/>
            </a:ln>
          </p:spPr>
          <p:txBody>
            <a:bodyPr wrap="none" lIns="68541" tIns="34271" rIns="68541" bIns="34271">
              <a:spAutoFit/>
            </a:bodyPr>
            <a:lstStyle/>
            <a:p>
              <a:r>
                <a:rPr lang="zh-CN" altLang="en-US" b="1" dirty="0" smtClean="0">
                  <a:latin typeface="微软雅黑" panose="020B0503020204020204" pitchFamily="34" charset="-122"/>
                  <a:ea typeface="微软雅黑" panose="020B0503020204020204" pitchFamily="34" charset="-122"/>
                </a:rPr>
                <a:t>什么是创新意识</a:t>
              </a:r>
              <a:endParaRPr lang="zh-CN" altLang="en-US" b="1" dirty="0">
                <a:latin typeface="微软雅黑" panose="020B0503020204020204" pitchFamily="34" charset="-122"/>
                <a:ea typeface="微软雅黑" panose="020B0503020204020204" pitchFamily="34" charset="-122"/>
              </a:endParaRPr>
            </a:p>
          </p:txBody>
        </p:sp>
        <p:sp>
          <p:nvSpPr>
            <p:cNvPr id="18" name="Text Placeholder 8"/>
            <p:cNvSpPr txBox="1"/>
            <p:nvPr/>
          </p:nvSpPr>
          <p:spPr>
            <a:xfrm>
              <a:off x="683568" y="1563638"/>
              <a:ext cx="3168352" cy="2880320"/>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zh-CN" sz="1600" dirty="0">
                  <a:solidFill>
                    <a:srgbClr val="000000"/>
                  </a:solidFill>
                  <a:latin typeface="黑体"/>
                  <a:ea typeface="黑体"/>
                </a:rPr>
                <a:t>创新意识是指主体自觉进行创新的心理活动。它是大学生创新素质结构中的动力系统，也是人们进行创新活动的出发点和内在动力。它支配着人们对创新实践活动的态度和行为，规定着态度和行为的方向和强度，具有较强的选择性和能动性，是大学生创新素质结构中最重要的组成部分。</a:t>
              </a:r>
            </a:p>
          </p:txBody>
        </p:sp>
      </p:grpSp>
      <p:grpSp>
        <p:nvGrpSpPr>
          <p:cNvPr id="6" name="组 5"/>
          <p:cNvGrpSpPr/>
          <p:nvPr/>
        </p:nvGrpSpPr>
        <p:grpSpPr>
          <a:xfrm>
            <a:off x="3779912" y="1203598"/>
            <a:ext cx="1983096" cy="936104"/>
            <a:chOff x="3779912" y="1203598"/>
            <a:chExt cx="1983096" cy="936104"/>
          </a:xfrm>
        </p:grpSpPr>
        <p:grpSp>
          <p:nvGrpSpPr>
            <p:cNvPr id="4" name="组 3"/>
            <p:cNvGrpSpPr/>
            <p:nvPr/>
          </p:nvGrpSpPr>
          <p:grpSpPr>
            <a:xfrm>
              <a:off x="3995936" y="1203598"/>
              <a:ext cx="1767072" cy="936104"/>
              <a:chOff x="3995936" y="1203598"/>
              <a:chExt cx="1767072" cy="936104"/>
            </a:xfrm>
          </p:grpSpPr>
          <p:sp>
            <p:nvSpPr>
              <p:cNvPr id="53" name="矩形 10"/>
              <p:cNvSpPr>
                <a:spLocks noChangeArrowheads="1"/>
              </p:cNvSpPr>
              <p:nvPr/>
            </p:nvSpPr>
            <p:spPr bwMode="auto">
              <a:xfrm>
                <a:off x="3995936" y="1203598"/>
                <a:ext cx="1767072" cy="346210"/>
              </a:xfrm>
              <a:prstGeom prst="rect">
                <a:avLst/>
              </a:prstGeom>
              <a:noFill/>
              <a:ln w="9525">
                <a:noFill/>
                <a:miter lim="800000"/>
              </a:ln>
            </p:spPr>
            <p:txBody>
              <a:bodyPr wrap="none" lIns="68541" tIns="34271" rIns="68541" bIns="34271">
                <a:spAutoFit/>
              </a:bodyPr>
              <a:lstStyle/>
              <a:p>
                <a:r>
                  <a:rPr lang="zh-CN" altLang="en-US" b="1" dirty="0" smtClean="0">
                    <a:solidFill>
                      <a:srgbClr val="000000"/>
                    </a:solidFill>
                    <a:latin typeface="微软雅黑" panose="020B0503020204020204" pitchFamily="34" charset="-122"/>
                    <a:ea typeface="微软雅黑" panose="020B0503020204020204" pitchFamily="34" charset="-122"/>
                  </a:rPr>
                  <a:t>创新意识的特征</a:t>
                </a:r>
                <a:endParaRPr lang="zh-CN" altLang="en-US" b="1" dirty="0">
                  <a:solidFill>
                    <a:srgbClr val="000000"/>
                  </a:solidFill>
                  <a:latin typeface="微软雅黑" panose="020B0503020204020204" pitchFamily="34" charset="-122"/>
                  <a:ea typeface="微软雅黑" panose="020B0503020204020204" pitchFamily="34" charset="-122"/>
                </a:endParaRPr>
              </a:p>
            </p:txBody>
          </p:sp>
          <p:sp>
            <p:nvSpPr>
              <p:cNvPr id="19" name="Text Placeholder 8"/>
              <p:cNvSpPr txBox="1"/>
              <p:nvPr/>
            </p:nvSpPr>
            <p:spPr>
              <a:xfrm>
                <a:off x="3995936" y="1563638"/>
                <a:ext cx="1520676" cy="576064"/>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00000"/>
                  </a:lnSpc>
                </a:pPr>
                <a:r>
                  <a:rPr lang="zh-CN" altLang="en-US" sz="1600" dirty="0" smtClean="0">
                    <a:solidFill>
                      <a:srgbClr val="000000"/>
                    </a:solidFill>
                    <a:latin typeface="黑体"/>
                    <a:ea typeface="黑体"/>
                  </a:rPr>
                  <a:t>（</a:t>
                </a:r>
                <a:r>
                  <a:rPr lang="en-US" altLang="zh-CN" sz="1600" dirty="0" smtClean="0">
                    <a:solidFill>
                      <a:srgbClr val="000000"/>
                    </a:solidFill>
                    <a:latin typeface="黑体"/>
                    <a:ea typeface="黑体"/>
                  </a:rPr>
                  <a:t>1</a:t>
                </a:r>
                <a:r>
                  <a:rPr lang="zh-CN" altLang="en-US" sz="1600" dirty="0" smtClean="0">
                    <a:solidFill>
                      <a:srgbClr val="000000"/>
                    </a:solidFill>
                    <a:latin typeface="黑体"/>
                    <a:ea typeface="黑体"/>
                  </a:rPr>
                  <a:t>）新颖性</a:t>
                </a:r>
                <a:endParaRPr lang="en-US" altLang="zh-CN" sz="1600" dirty="0" smtClean="0">
                  <a:solidFill>
                    <a:srgbClr val="000000"/>
                  </a:solidFill>
                  <a:latin typeface="黑体"/>
                  <a:ea typeface="黑体"/>
                </a:endParaRPr>
              </a:p>
              <a:p>
                <a:pPr>
                  <a:lnSpc>
                    <a:spcPct val="100000"/>
                  </a:lnSpc>
                </a:pPr>
                <a:r>
                  <a:rPr lang="zh-CN" altLang="en-US" sz="1600" dirty="0" smtClean="0">
                    <a:solidFill>
                      <a:srgbClr val="000000"/>
                    </a:solidFill>
                    <a:latin typeface="黑体"/>
                    <a:ea typeface="黑体"/>
                  </a:rPr>
                  <a:t>（</a:t>
                </a:r>
                <a:r>
                  <a:rPr lang="en-US" altLang="zh-CN" sz="1600" dirty="0" smtClean="0">
                    <a:solidFill>
                      <a:srgbClr val="000000"/>
                    </a:solidFill>
                    <a:latin typeface="黑体"/>
                    <a:ea typeface="黑体"/>
                  </a:rPr>
                  <a:t>2</a:t>
                </a:r>
                <a:r>
                  <a:rPr lang="zh-CN" altLang="en-US" sz="1600" dirty="0" smtClean="0">
                    <a:solidFill>
                      <a:srgbClr val="000000"/>
                    </a:solidFill>
                    <a:latin typeface="黑体"/>
                    <a:ea typeface="黑体"/>
                  </a:rPr>
                  <a:t>）历史性</a:t>
                </a:r>
                <a:endParaRPr lang="en-US" altLang="zh-CN" sz="1600" dirty="0" smtClean="0">
                  <a:solidFill>
                    <a:srgbClr val="000000"/>
                  </a:solidFill>
                  <a:latin typeface="黑体"/>
                  <a:ea typeface="黑体"/>
                </a:endParaRPr>
              </a:p>
              <a:p>
                <a:pPr>
                  <a:lnSpc>
                    <a:spcPct val="100000"/>
                  </a:lnSpc>
                </a:pPr>
                <a:r>
                  <a:rPr lang="zh-CN" altLang="en-US" sz="1600" dirty="0" smtClean="0">
                    <a:solidFill>
                      <a:srgbClr val="000000"/>
                    </a:solidFill>
                    <a:latin typeface="黑体"/>
                    <a:ea typeface="黑体"/>
                  </a:rPr>
                  <a:t>（</a:t>
                </a:r>
                <a:r>
                  <a:rPr lang="en-US" altLang="zh-CN" sz="1600" dirty="0" smtClean="0">
                    <a:solidFill>
                      <a:srgbClr val="000000"/>
                    </a:solidFill>
                    <a:latin typeface="黑体"/>
                    <a:ea typeface="黑体"/>
                  </a:rPr>
                  <a:t>3</a:t>
                </a:r>
                <a:r>
                  <a:rPr lang="zh-CN" altLang="en-US" sz="1600" dirty="0" smtClean="0">
                    <a:solidFill>
                      <a:srgbClr val="000000"/>
                    </a:solidFill>
                    <a:latin typeface="黑体"/>
                    <a:ea typeface="黑体"/>
                  </a:rPr>
                  <a:t>）差异性</a:t>
                </a:r>
                <a:endParaRPr lang="zh-CN" altLang="zh-CN" sz="1600" dirty="0">
                  <a:solidFill>
                    <a:srgbClr val="000000"/>
                  </a:solidFill>
                  <a:latin typeface="黑体"/>
                  <a:ea typeface="黑体"/>
                </a:endParaRPr>
              </a:p>
            </p:txBody>
          </p:sp>
        </p:grpSp>
        <p:sp>
          <p:nvSpPr>
            <p:cNvPr id="24" name="Freeform 7"/>
            <p:cNvSpPr/>
            <p:nvPr/>
          </p:nvSpPr>
          <p:spPr bwMode="auto">
            <a:xfrm rot="16200000">
              <a:off x="3772917" y="1210593"/>
              <a:ext cx="289824" cy="275834"/>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grpSp>
      <p:grpSp>
        <p:nvGrpSpPr>
          <p:cNvPr id="7" name="组 6"/>
          <p:cNvGrpSpPr/>
          <p:nvPr/>
        </p:nvGrpSpPr>
        <p:grpSpPr>
          <a:xfrm>
            <a:off x="3779912" y="2571750"/>
            <a:ext cx="2461777" cy="1398977"/>
            <a:chOff x="3779912" y="2571750"/>
            <a:chExt cx="2461777" cy="1398977"/>
          </a:xfrm>
        </p:grpSpPr>
        <p:grpSp>
          <p:nvGrpSpPr>
            <p:cNvPr id="3" name="组 2"/>
            <p:cNvGrpSpPr/>
            <p:nvPr/>
          </p:nvGrpSpPr>
          <p:grpSpPr>
            <a:xfrm>
              <a:off x="4012952" y="2571750"/>
              <a:ext cx="2228737" cy="1398977"/>
              <a:chOff x="4012952" y="2571750"/>
              <a:chExt cx="2228737" cy="1398977"/>
            </a:xfrm>
          </p:grpSpPr>
          <p:sp>
            <p:nvSpPr>
              <p:cNvPr id="52" name="矩形 10"/>
              <p:cNvSpPr>
                <a:spLocks noChangeArrowheads="1"/>
              </p:cNvSpPr>
              <p:nvPr/>
            </p:nvSpPr>
            <p:spPr bwMode="auto">
              <a:xfrm>
                <a:off x="4012952" y="2571750"/>
                <a:ext cx="2228737" cy="346210"/>
              </a:xfrm>
              <a:prstGeom prst="rect">
                <a:avLst/>
              </a:prstGeom>
              <a:noFill/>
              <a:ln w="9525">
                <a:noFill/>
                <a:miter lim="800000"/>
              </a:ln>
            </p:spPr>
            <p:txBody>
              <a:bodyPr wrap="none" lIns="68541" tIns="34271" rIns="68541" bIns="34271">
                <a:spAutoFit/>
              </a:bodyPr>
              <a:lstStyle/>
              <a:p>
                <a:r>
                  <a:rPr lang="zh-CN" altLang="en-US" b="1" dirty="0" smtClean="0">
                    <a:solidFill>
                      <a:srgbClr val="000000"/>
                    </a:solidFill>
                    <a:latin typeface="微软雅黑" panose="020B0503020204020204" pitchFamily="34" charset="-122"/>
                    <a:ea typeface="微软雅黑" panose="020B0503020204020204" pitchFamily="34" charset="-122"/>
                  </a:rPr>
                  <a:t>创新意识的表现形式</a:t>
                </a:r>
                <a:endParaRPr lang="zh-CN" altLang="en-US" b="1" dirty="0">
                  <a:solidFill>
                    <a:srgbClr val="000000"/>
                  </a:solidFill>
                  <a:latin typeface="微软雅黑" panose="020B0503020204020204" pitchFamily="34" charset="-122"/>
                  <a:ea typeface="微软雅黑" panose="020B0503020204020204" pitchFamily="34" charset="-122"/>
                </a:endParaRPr>
              </a:p>
            </p:txBody>
          </p:sp>
          <p:sp>
            <p:nvSpPr>
              <p:cNvPr id="20" name="Text Placeholder 8"/>
              <p:cNvSpPr txBox="1"/>
              <p:nvPr/>
            </p:nvSpPr>
            <p:spPr>
              <a:xfrm>
                <a:off x="4018751" y="2845363"/>
                <a:ext cx="1520676" cy="1125364"/>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00000"/>
                  </a:lnSpc>
                </a:pPr>
                <a:r>
                  <a:rPr lang="en-US" altLang="zh-CN" sz="1600" dirty="0">
                    <a:solidFill>
                      <a:srgbClr val="000000"/>
                    </a:solidFill>
                    <a:latin typeface="黑体"/>
                    <a:ea typeface="黑体"/>
                  </a:rPr>
                  <a:t>(1)</a:t>
                </a:r>
                <a:r>
                  <a:rPr lang="zh-CN" altLang="zh-CN" sz="1600" dirty="0">
                    <a:solidFill>
                      <a:srgbClr val="000000"/>
                    </a:solidFill>
                    <a:latin typeface="黑体"/>
                    <a:ea typeface="黑体"/>
                  </a:rPr>
                  <a:t>创新需要。</a:t>
                </a:r>
              </a:p>
              <a:p>
                <a:pPr>
                  <a:lnSpc>
                    <a:spcPct val="100000"/>
                  </a:lnSpc>
                </a:pP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2)</a:t>
                </a:r>
                <a:r>
                  <a:rPr lang="zh-CN" altLang="zh-CN" sz="1600" dirty="0">
                    <a:solidFill>
                      <a:srgbClr val="000000"/>
                    </a:solidFill>
                    <a:latin typeface="黑体"/>
                    <a:ea typeface="黑体"/>
                  </a:rPr>
                  <a:t>创新动机。</a:t>
                </a:r>
              </a:p>
              <a:p>
                <a:pPr>
                  <a:lnSpc>
                    <a:spcPct val="100000"/>
                  </a:lnSpc>
                </a:pP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3)</a:t>
                </a:r>
                <a:r>
                  <a:rPr lang="zh-CN" altLang="zh-CN" sz="1600" dirty="0">
                    <a:solidFill>
                      <a:srgbClr val="000000"/>
                    </a:solidFill>
                    <a:latin typeface="黑体"/>
                    <a:ea typeface="黑体"/>
                  </a:rPr>
                  <a:t>创新兴趣。</a:t>
                </a:r>
              </a:p>
              <a:p>
                <a:pPr>
                  <a:lnSpc>
                    <a:spcPct val="100000"/>
                  </a:lnSpc>
                </a:pP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4)</a:t>
                </a:r>
                <a:r>
                  <a:rPr lang="zh-CN" altLang="zh-CN" sz="1600" dirty="0">
                    <a:solidFill>
                      <a:srgbClr val="000000"/>
                    </a:solidFill>
                    <a:latin typeface="黑体"/>
                    <a:ea typeface="黑体"/>
                  </a:rPr>
                  <a:t>创新理想。</a:t>
                </a:r>
              </a:p>
              <a:p>
                <a:pPr>
                  <a:lnSpc>
                    <a:spcPct val="100000"/>
                  </a:lnSpc>
                </a:pP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5)</a:t>
                </a:r>
                <a:r>
                  <a:rPr lang="zh-CN" altLang="zh-CN" sz="1600" dirty="0">
                    <a:solidFill>
                      <a:srgbClr val="000000"/>
                    </a:solidFill>
                    <a:latin typeface="黑体"/>
                    <a:ea typeface="黑体"/>
                  </a:rPr>
                  <a:t>创新信念。</a:t>
                </a:r>
              </a:p>
              <a:p>
                <a:pPr>
                  <a:lnSpc>
                    <a:spcPct val="100000"/>
                  </a:lnSpc>
                </a:pPr>
                <a:r>
                  <a:rPr lang="en-US" altLang="zh-CN" sz="1600" dirty="0" smtClean="0">
                    <a:solidFill>
                      <a:srgbClr val="000000"/>
                    </a:solidFill>
                    <a:latin typeface="黑体"/>
                    <a:ea typeface="黑体"/>
                  </a:rPr>
                  <a:t>(</a:t>
                </a:r>
                <a:r>
                  <a:rPr lang="en-US" altLang="zh-CN" sz="1600" dirty="0">
                    <a:solidFill>
                      <a:srgbClr val="000000"/>
                    </a:solidFill>
                    <a:latin typeface="黑体"/>
                    <a:ea typeface="黑体"/>
                  </a:rPr>
                  <a:t>6)</a:t>
                </a:r>
                <a:r>
                  <a:rPr lang="zh-CN" altLang="zh-CN" sz="1600" dirty="0">
                    <a:solidFill>
                      <a:srgbClr val="000000"/>
                    </a:solidFill>
                    <a:latin typeface="黑体"/>
                    <a:ea typeface="黑体"/>
                  </a:rPr>
                  <a:t>创新世界观。</a:t>
                </a:r>
              </a:p>
            </p:txBody>
          </p:sp>
        </p:grpSp>
        <p:sp>
          <p:nvSpPr>
            <p:cNvPr id="25" name="Freeform 7"/>
            <p:cNvSpPr/>
            <p:nvPr/>
          </p:nvSpPr>
          <p:spPr bwMode="auto">
            <a:xfrm rot="16200000">
              <a:off x="3772917" y="2612653"/>
              <a:ext cx="289824" cy="275834"/>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grpSp>
      <p:grpSp>
        <p:nvGrpSpPr>
          <p:cNvPr id="8" name="组 7"/>
          <p:cNvGrpSpPr/>
          <p:nvPr/>
        </p:nvGrpSpPr>
        <p:grpSpPr>
          <a:xfrm>
            <a:off x="6012160" y="1199406"/>
            <a:ext cx="2808312" cy="2812504"/>
            <a:chOff x="6012160" y="1199406"/>
            <a:chExt cx="2808312" cy="2812504"/>
          </a:xfrm>
        </p:grpSpPr>
        <p:sp>
          <p:nvSpPr>
            <p:cNvPr id="54" name="矩形 10"/>
            <p:cNvSpPr>
              <a:spLocks noChangeArrowheads="1"/>
            </p:cNvSpPr>
            <p:nvPr/>
          </p:nvSpPr>
          <p:spPr bwMode="auto">
            <a:xfrm>
              <a:off x="6262092" y="1199406"/>
              <a:ext cx="2228737" cy="346210"/>
            </a:xfrm>
            <a:prstGeom prst="rect">
              <a:avLst/>
            </a:prstGeom>
            <a:noFill/>
            <a:ln w="9525">
              <a:noFill/>
              <a:miter lim="800000"/>
            </a:ln>
          </p:spPr>
          <p:txBody>
            <a:bodyPr wrap="none" lIns="68541" tIns="34271" rIns="68541" bIns="34271">
              <a:spAutoFit/>
            </a:bodyPr>
            <a:lstStyle/>
            <a:p>
              <a:r>
                <a:rPr lang="zh-CN" altLang="en-US" b="1" dirty="0" smtClean="0">
                  <a:solidFill>
                    <a:srgbClr val="000000"/>
                  </a:solidFill>
                  <a:latin typeface="微软雅黑" panose="020B0503020204020204" pitchFamily="34" charset="-122"/>
                  <a:ea typeface="微软雅黑" panose="020B0503020204020204" pitchFamily="34" charset="-122"/>
                </a:rPr>
                <a:t>创新意识培养的意义</a:t>
              </a:r>
              <a:endParaRPr lang="zh-CN" altLang="en-US" b="1" dirty="0">
                <a:solidFill>
                  <a:srgbClr val="000000"/>
                </a:solidFill>
                <a:latin typeface="微软雅黑" panose="020B0503020204020204" pitchFamily="34" charset="-122"/>
                <a:ea typeface="微软雅黑" panose="020B0503020204020204" pitchFamily="34" charset="-122"/>
              </a:endParaRPr>
            </a:p>
          </p:txBody>
        </p:sp>
        <p:sp>
          <p:nvSpPr>
            <p:cNvPr id="21" name="Text Placeholder 8"/>
            <p:cNvSpPr txBox="1"/>
            <p:nvPr/>
          </p:nvSpPr>
          <p:spPr>
            <a:xfrm>
              <a:off x="6300192" y="1563638"/>
              <a:ext cx="2520280" cy="2448272"/>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sz="1800" dirty="0">
                  <a:solidFill>
                    <a:srgbClr val="000000"/>
                  </a:solidFill>
                  <a:latin typeface="黑体"/>
                  <a:ea typeface="黑体"/>
                </a:rPr>
                <a:t>(1)</a:t>
              </a:r>
              <a:r>
                <a:rPr lang="zh-CN" altLang="zh-CN" sz="1800" dirty="0">
                  <a:solidFill>
                    <a:srgbClr val="000000"/>
                  </a:solidFill>
                  <a:latin typeface="黑体"/>
                  <a:ea typeface="黑体"/>
                </a:rPr>
                <a:t>创新意识是决定一个国家、民族创新能力最直接的精神力量。</a:t>
              </a:r>
            </a:p>
            <a:p>
              <a:r>
                <a:rPr lang="en-US" altLang="zh-CN" sz="1800" dirty="0">
                  <a:solidFill>
                    <a:srgbClr val="000000"/>
                  </a:solidFill>
                  <a:latin typeface="黑体"/>
                  <a:ea typeface="黑体"/>
                </a:rPr>
                <a:t>(2)</a:t>
              </a:r>
              <a:r>
                <a:rPr lang="zh-CN" altLang="zh-CN" sz="1800" dirty="0">
                  <a:solidFill>
                    <a:srgbClr val="000000"/>
                  </a:solidFill>
                  <a:latin typeface="黑体"/>
                  <a:ea typeface="黑体"/>
                </a:rPr>
                <a:t>创新意识促成社会多种因素的变化，推动社会的全面进步</a:t>
              </a:r>
              <a:r>
                <a:rPr lang="zh-CN" altLang="zh-CN" sz="1800" dirty="0" smtClean="0">
                  <a:solidFill>
                    <a:srgbClr val="000000"/>
                  </a:solidFill>
                  <a:latin typeface="黑体"/>
                  <a:ea typeface="黑体"/>
                </a:rPr>
                <a:t>。</a:t>
              </a:r>
              <a:r>
                <a:rPr lang="en-US" altLang="zh-CN" sz="1800" dirty="0" smtClean="0">
                  <a:solidFill>
                    <a:srgbClr val="000000"/>
                  </a:solidFill>
                  <a:latin typeface="黑体"/>
                  <a:ea typeface="黑体"/>
                </a:rPr>
                <a:t>    </a:t>
              </a:r>
              <a:r>
                <a:rPr lang="en-US" altLang="zh-CN" sz="1800" dirty="0">
                  <a:solidFill>
                    <a:srgbClr val="000000"/>
                  </a:solidFill>
                  <a:latin typeface="黑体"/>
                  <a:ea typeface="黑体"/>
                </a:rPr>
                <a:t>(3)</a:t>
              </a:r>
              <a:r>
                <a:rPr lang="zh-CN" altLang="zh-CN" sz="1800" dirty="0">
                  <a:solidFill>
                    <a:srgbClr val="000000"/>
                  </a:solidFill>
                  <a:latin typeface="黑体"/>
                  <a:ea typeface="黑体"/>
                </a:rPr>
                <a:t>创新意识能促成人才素质结构的变化，提升人的本质力量。 </a:t>
              </a:r>
            </a:p>
          </p:txBody>
        </p:sp>
        <p:sp>
          <p:nvSpPr>
            <p:cNvPr id="26" name="Freeform 7"/>
            <p:cNvSpPr/>
            <p:nvPr/>
          </p:nvSpPr>
          <p:spPr bwMode="auto">
            <a:xfrm rot="16200000">
              <a:off x="6005165" y="1210593"/>
              <a:ext cx="289824" cy="275834"/>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grpSp>
    </p:spTree>
    <p:extLst>
      <p:ext uri="{BB962C8B-B14F-4D97-AF65-F5344CB8AC3E}">
        <p14:creationId xmlns:p14="http://schemas.microsoft.com/office/powerpoint/2010/main" val="51571220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dissolv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dissolv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dissolve">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30"/>
          <p:cNvSpPr>
            <a:spLocks noChangeArrowheads="1"/>
          </p:cNvSpPr>
          <p:nvPr/>
        </p:nvSpPr>
        <p:spPr bwMode="auto">
          <a:xfrm>
            <a:off x="2771800" y="1275606"/>
            <a:ext cx="2514481" cy="376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5" tIns="34264" rIns="68525" bIns="34264">
            <a:spAutoFit/>
          </a:bodyPr>
          <a:lstStyle/>
          <a:p>
            <a:pPr latinLnBrk="1">
              <a:buClr>
                <a:srgbClr val="FF0000"/>
              </a:buClr>
              <a:buSzPct val="70000"/>
            </a:pPr>
            <a:r>
              <a:rPr lang="zh-CN" altLang="en-US" sz="2000" dirty="0" smtClean="0">
                <a:solidFill>
                  <a:srgbClr val="000000"/>
                </a:solidFill>
                <a:latin typeface="黑体"/>
                <a:ea typeface="黑体"/>
              </a:rPr>
              <a:t>创新思维的过程</a:t>
            </a:r>
            <a:endParaRPr lang="zh-CN" altLang="en-US" sz="2000" dirty="0">
              <a:solidFill>
                <a:srgbClr val="000000"/>
              </a:solidFill>
              <a:latin typeface="黑体"/>
              <a:ea typeface="黑体"/>
            </a:endParaRPr>
          </a:p>
        </p:txBody>
      </p:sp>
      <p:sp>
        <p:nvSpPr>
          <p:cNvPr id="33" name="Freeform 7"/>
          <p:cNvSpPr>
            <a:spLocks noChangeArrowheads="1"/>
          </p:cNvSpPr>
          <p:nvPr/>
        </p:nvSpPr>
        <p:spPr bwMode="auto">
          <a:xfrm>
            <a:off x="755576" y="555526"/>
            <a:ext cx="3539015" cy="3633401"/>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 name="connsiteX0" fmla="*/ 0 w 10000"/>
              <a:gd name="connsiteY0" fmla="*/ 9192 h 10000"/>
              <a:gd name="connsiteX1" fmla="*/ 1872 w 10000"/>
              <a:gd name="connsiteY1" fmla="*/ 9192 h 10000"/>
              <a:gd name="connsiteX2" fmla="*/ 1872 w 10000"/>
              <a:gd name="connsiteY2" fmla="*/ 7636 h 10000"/>
              <a:gd name="connsiteX3" fmla="*/ 1872 w 10000"/>
              <a:gd name="connsiteY3" fmla="*/ 6808 h 10000"/>
              <a:gd name="connsiteX4" fmla="*/ 2528 w 10000"/>
              <a:gd name="connsiteY4" fmla="*/ 6808 h 10000"/>
              <a:gd name="connsiteX5" fmla="*/ 3760 w 10000"/>
              <a:gd name="connsiteY5" fmla="*/ 6808 h 10000"/>
              <a:gd name="connsiteX6" fmla="*/ 3760 w 10000"/>
              <a:gd name="connsiteY6" fmla="*/ 5253 h 10000"/>
              <a:gd name="connsiteX7" fmla="*/ 3760 w 10000"/>
              <a:gd name="connsiteY7" fmla="*/ 4424 h 10000"/>
              <a:gd name="connsiteX8" fmla="*/ 4416 w 10000"/>
              <a:gd name="connsiteY8" fmla="*/ 4424 h 10000"/>
              <a:gd name="connsiteX9" fmla="*/ 5648 w 10000"/>
              <a:gd name="connsiteY9" fmla="*/ 4424 h 10000"/>
              <a:gd name="connsiteX10" fmla="*/ 5648 w 10000"/>
              <a:gd name="connsiteY10" fmla="*/ 2869 h 10000"/>
              <a:gd name="connsiteX11" fmla="*/ 5648 w 10000"/>
              <a:gd name="connsiteY11" fmla="*/ 2040 h 10000"/>
              <a:gd name="connsiteX12" fmla="*/ 6304 w 10000"/>
              <a:gd name="connsiteY12" fmla="*/ 2040 h 10000"/>
              <a:gd name="connsiteX13" fmla="*/ 7920 w 10000"/>
              <a:gd name="connsiteY13" fmla="*/ 2040 h 10000"/>
              <a:gd name="connsiteX14" fmla="*/ 9088 w 10000"/>
              <a:gd name="connsiteY14" fmla="*/ 586 h 10000"/>
              <a:gd name="connsiteX15" fmla="*/ 8960 w 10000"/>
              <a:gd name="connsiteY15" fmla="*/ 424 h 10000"/>
              <a:gd name="connsiteX16" fmla="*/ 9488 w 10000"/>
              <a:gd name="connsiteY16" fmla="*/ 202 h 10000"/>
              <a:gd name="connsiteX17" fmla="*/ 10000 w 10000"/>
              <a:gd name="connsiteY17" fmla="*/ 0 h 10000"/>
              <a:gd name="connsiteX18" fmla="*/ 9840 w 10000"/>
              <a:gd name="connsiteY18" fmla="*/ 646 h 10000"/>
              <a:gd name="connsiteX19" fmla="*/ 9664 w 10000"/>
              <a:gd name="connsiteY19" fmla="*/ 1313 h 10000"/>
              <a:gd name="connsiteX20" fmla="*/ 9536 w 10000"/>
              <a:gd name="connsiteY20" fmla="*/ 1152 h 10000"/>
              <a:gd name="connsiteX21" fmla="*/ 8192 w 10000"/>
              <a:gd name="connsiteY21" fmla="*/ 2869 h 10000"/>
              <a:gd name="connsiteX22" fmla="*/ 6304 w 10000"/>
              <a:gd name="connsiteY22" fmla="*/ 2869 h 10000"/>
              <a:gd name="connsiteX23" fmla="*/ 6304 w 10000"/>
              <a:gd name="connsiteY23" fmla="*/ 4424 h 10000"/>
              <a:gd name="connsiteX24" fmla="*/ 6304 w 10000"/>
              <a:gd name="connsiteY24" fmla="*/ 5253 h 10000"/>
              <a:gd name="connsiteX25" fmla="*/ 5648 w 10000"/>
              <a:gd name="connsiteY25" fmla="*/ 5253 h 10000"/>
              <a:gd name="connsiteX26" fmla="*/ 4416 w 10000"/>
              <a:gd name="connsiteY26" fmla="*/ 5253 h 10000"/>
              <a:gd name="connsiteX27" fmla="*/ 4416 w 10000"/>
              <a:gd name="connsiteY27" fmla="*/ 6808 h 10000"/>
              <a:gd name="connsiteX28" fmla="*/ 4416 w 10000"/>
              <a:gd name="connsiteY28" fmla="*/ 7636 h 10000"/>
              <a:gd name="connsiteX29" fmla="*/ 3760 w 10000"/>
              <a:gd name="connsiteY29" fmla="*/ 7636 h 10000"/>
              <a:gd name="connsiteX30" fmla="*/ 2528 w 10000"/>
              <a:gd name="connsiteY30" fmla="*/ 7636 h 10000"/>
              <a:gd name="connsiteX31" fmla="*/ 2528 w 10000"/>
              <a:gd name="connsiteY31" fmla="*/ 9192 h 10000"/>
              <a:gd name="connsiteX32" fmla="*/ 2528 w 10000"/>
              <a:gd name="connsiteY32" fmla="*/ 10000 h 10000"/>
              <a:gd name="connsiteX33" fmla="*/ 1872 w 10000"/>
              <a:gd name="connsiteY33" fmla="*/ 10000 h 10000"/>
              <a:gd name="connsiteX34" fmla="*/ 365 w 10000"/>
              <a:gd name="connsiteY34" fmla="*/ 9979 h 10000"/>
              <a:gd name="connsiteX35" fmla="*/ 0 w 10000"/>
              <a:gd name="connsiteY35" fmla="*/ 10000 h 10000"/>
              <a:gd name="connsiteX36" fmla="*/ 0 w 10000"/>
              <a:gd name="connsiteY36" fmla="*/ 9192 h 10000"/>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14 w 10000"/>
              <a:gd name="connsiteY34" fmla="*/ 13507 h 13507"/>
              <a:gd name="connsiteX35" fmla="*/ 0 w 10000"/>
              <a:gd name="connsiteY35" fmla="*/ 10000 h 13507"/>
              <a:gd name="connsiteX36" fmla="*/ 0 w 10000"/>
              <a:gd name="connsiteY36"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599 w 10000"/>
              <a:gd name="connsiteY34" fmla="*/ 12289 h 13507"/>
              <a:gd name="connsiteX35" fmla="*/ 14 w 10000"/>
              <a:gd name="connsiteY35" fmla="*/ 13507 h 13507"/>
              <a:gd name="connsiteX36" fmla="*/ 0 w 10000"/>
              <a:gd name="connsiteY36" fmla="*/ 10000 h 13507"/>
              <a:gd name="connsiteX37" fmla="*/ 0 w 10000"/>
              <a:gd name="connsiteY37"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687 w 10000"/>
              <a:gd name="connsiteY34" fmla="*/ 13423 h 13507"/>
              <a:gd name="connsiteX35" fmla="*/ 14 w 10000"/>
              <a:gd name="connsiteY35" fmla="*/ 13507 h 13507"/>
              <a:gd name="connsiteX36" fmla="*/ 0 w 10000"/>
              <a:gd name="connsiteY36" fmla="*/ 10000 h 13507"/>
              <a:gd name="connsiteX37" fmla="*/ 0 w 10000"/>
              <a:gd name="connsiteY37"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1536 w 10000"/>
              <a:gd name="connsiteY34" fmla="*/ 10945 h 13507"/>
              <a:gd name="connsiteX35" fmla="*/ 687 w 10000"/>
              <a:gd name="connsiteY35" fmla="*/ 13423 h 13507"/>
              <a:gd name="connsiteX36" fmla="*/ 14 w 10000"/>
              <a:gd name="connsiteY36" fmla="*/ 13507 h 13507"/>
              <a:gd name="connsiteX37" fmla="*/ 0 w 10000"/>
              <a:gd name="connsiteY37" fmla="*/ 10000 h 13507"/>
              <a:gd name="connsiteX38" fmla="*/ 0 w 10000"/>
              <a:gd name="connsiteY38"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775 w 10000"/>
              <a:gd name="connsiteY34" fmla="*/ 10021 h 13507"/>
              <a:gd name="connsiteX35" fmla="*/ 687 w 10000"/>
              <a:gd name="connsiteY35" fmla="*/ 13423 h 13507"/>
              <a:gd name="connsiteX36" fmla="*/ 14 w 10000"/>
              <a:gd name="connsiteY36" fmla="*/ 13507 h 13507"/>
              <a:gd name="connsiteX37" fmla="*/ 0 w 10000"/>
              <a:gd name="connsiteY37" fmla="*/ 10000 h 13507"/>
              <a:gd name="connsiteX38" fmla="*/ 0 w 10000"/>
              <a:gd name="connsiteY38"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629 w 10000"/>
              <a:gd name="connsiteY34" fmla="*/ 10021 h 13507"/>
              <a:gd name="connsiteX35" fmla="*/ 687 w 10000"/>
              <a:gd name="connsiteY35" fmla="*/ 13423 h 13507"/>
              <a:gd name="connsiteX36" fmla="*/ 14 w 10000"/>
              <a:gd name="connsiteY36" fmla="*/ 13507 h 13507"/>
              <a:gd name="connsiteX37" fmla="*/ 0 w 10000"/>
              <a:gd name="connsiteY37" fmla="*/ 10000 h 13507"/>
              <a:gd name="connsiteX38" fmla="*/ 0 w 10000"/>
              <a:gd name="connsiteY38"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629 w 10000"/>
              <a:gd name="connsiteY34" fmla="*/ 10021 h 13507"/>
              <a:gd name="connsiteX35" fmla="*/ 628 w 10000"/>
              <a:gd name="connsiteY35" fmla="*/ 11827 h 13507"/>
              <a:gd name="connsiteX36" fmla="*/ 14 w 10000"/>
              <a:gd name="connsiteY36" fmla="*/ 13507 h 13507"/>
              <a:gd name="connsiteX37" fmla="*/ 0 w 10000"/>
              <a:gd name="connsiteY37" fmla="*/ 10000 h 13507"/>
              <a:gd name="connsiteX38" fmla="*/ 0 w 10000"/>
              <a:gd name="connsiteY38"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629 w 10000"/>
              <a:gd name="connsiteY34" fmla="*/ 10021 h 13507"/>
              <a:gd name="connsiteX35" fmla="*/ 599 w 10000"/>
              <a:gd name="connsiteY35" fmla="*/ 12037 h 13507"/>
              <a:gd name="connsiteX36" fmla="*/ 14 w 10000"/>
              <a:gd name="connsiteY36" fmla="*/ 13507 h 13507"/>
              <a:gd name="connsiteX37" fmla="*/ 0 w 10000"/>
              <a:gd name="connsiteY37" fmla="*/ 10000 h 13507"/>
              <a:gd name="connsiteX38" fmla="*/ 0 w 10000"/>
              <a:gd name="connsiteY38" fmla="*/ 9192 h 13507"/>
              <a:gd name="connsiteX0" fmla="*/ 0 w 10000"/>
              <a:gd name="connsiteY0" fmla="*/ 9192 h 12289"/>
              <a:gd name="connsiteX1" fmla="*/ 1872 w 10000"/>
              <a:gd name="connsiteY1" fmla="*/ 9192 h 12289"/>
              <a:gd name="connsiteX2" fmla="*/ 1872 w 10000"/>
              <a:gd name="connsiteY2" fmla="*/ 7636 h 12289"/>
              <a:gd name="connsiteX3" fmla="*/ 1872 w 10000"/>
              <a:gd name="connsiteY3" fmla="*/ 6808 h 12289"/>
              <a:gd name="connsiteX4" fmla="*/ 2528 w 10000"/>
              <a:gd name="connsiteY4" fmla="*/ 6808 h 12289"/>
              <a:gd name="connsiteX5" fmla="*/ 3760 w 10000"/>
              <a:gd name="connsiteY5" fmla="*/ 6808 h 12289"/>
              <a:gd name="connsiteX6" fmla="*/ 3760 w 10000"/>
              <a:gd name="connsiteY6" fmla="*/ 5253 h 12289"/>
              <a:gd name="connsiteX7" fmla="*/ 3760 w 10000"/>
              <a:gd name="connsiteY7" fmla="*/ 4424 h 12289"/>
              <a:gd name="connsiteX8" fmla="*/ 4416 w 10000"/>
              <a:gd name="connsiteY8" fmla="*/ 4424 h 12289"/>
              <a:gd name="connsiteX9" fmla="*/ 5648 w 10000"/>
              <a:gd name="connsiteY9" fmla="*/ 4424 h 12289"/>
              <a:gd name="connsiteX10" fmla="*/ 5648 w 10000"/>
              <a:gd name="connsiteY10" fmla="*/ 2869 h 12289"/>
              <a:gd name="connsiteX11" fmla="*/ 5648 w 10000"/>
              <a:gd name="connsiteY11" fmla="*/ 2040 h 12289"/>
              <a:gd name="connsiteX12" fmla="*/ 6304 w 10000"/>
              <a:gd name="connsiteY12" fmla="*/ 2040 h 12289"/>
              <a:gd name="connsiteX13" fmla="*/ 7920 w 10000"/>
              <a:gd name="connsiteY13" fmla="*/ 2040 h 12289"/>
              <a:gd name="connsiteX14" fmla="*/ 9088 w 10000"/>
              <a:gd name="connsiteY14" fmla="*/ 586 h 12289"/>
              <a:gd name="connsiteX15" fmla="*/ 8960 w 10000"/>
              <a:gd name="connsiteY15" fmla="*/ 424 h 12289"/>
              <a:gd name="connsiteX16" fmla="*/ 9488 w 10000"/>
              <a:gd name="connsiteY16" fmla="*/ 202 h 12289"/>
              <a:gd name="connsiteX17" fmla="*/ 10000 w 10000"/>
              <a:gd name="connsiteY17" fmla="*/ 0 h 12289"/>
              <a:gd name="connsiteX18" fmla="*/ 9840 w 10000"/>
              <a:gd name="connsiteY18" fmla="*/ 646 h 12289"/>
              <a:gd name="connsiteX19" fmla="*/ 9664 w 10000"/>
              <a:gd name="connsiteY19" fmla="*/ 1313 h 12289"/>
              <a:gd name="connsiteX20" fmla="*/ 9536 w 10000"/>
              <a:gd name="connsiteY20" fmla="*/ 1152 h 12289"/>
              <a:gd name="connsiteX21" fmla="*/ 8192 w 10000"/>
              <a:gd name="connsiteY21" fmla="*/ 2869 h 12289"/>
              <a:gd name="connsiteX22" fmla="*/ 6304 w 10000"/>
              <a:gd name="connsiteY22" fmla="*/ 2869 h 12289"/>
              <a:gd name="connsiteX23" fmla="*/ 6304 w 10000"/>
              <a:gd name="connsiteY23" fmla="*/ 4424 h 12289"/>
              <a:gd name="connsiteX24" fmla="*/ 6304 w 10000"/>
              <a:gd name="connsiteY24" fmla="*/ 5253 h 12289"/>
              <a:gd name="connsiteX25" fmla="*/ 5648 w 10000"/>
              <a:gd name="connsiteY25" fmla="*/ 5253 h 12289"/>
              <a:gd name="connsiteX26" fmla="*/ 4416 w 10000"/>
              <a:gd name="connsiteY26" fmla="*/ 5253 h 12289"/>
              <a:gd name="connsiteX27" fmla="*/ 4416 w 10000"/>
              <a:gd name="connsiteY27" fmla="*/ 6808 h 12289"/>
              <a:gd name="connsiteX28" fmla="*/ 4416 w 10000"/>
              <a:gd name="connsiteY28" fmla="*/ 7636 h 12289"/>
              <a:gd name="connsiteX29" fmla="*/ 3760 w 10000"/>
              <a:gd name="connsiteY29" fmla="*/ 7636 h 12289"/>
              <a:gd name="connsiteX30" fmla="*/ 2528 w 10000"/>
              <a:gd name="connsiteY30" fmla="*/ 7636 h 12289"/>
              <a:gd name="connsiteX31" fmla="*/ 2528 w 10000"/>
              <a:gd name="connsiteY31" fmla="*/ 9192 h 12289"/>
              <a:gd name="connsiteX32" fmla="*/ 2528 w 10000"/>
              <a:gd name="connsiteY32" fmla="*/ 10000 h 12289"/>
              <a:gd name="connsiteX33" fmla="*/ 1872 w 10000"/>
              <a:gd name="connsiteY33" fmla="*/ 10000 h 12289"/>
              <a:gd name="connsiteX34" fmla="*/ 629 w 10000"/>
              <a:gd name="connsiteY34" fmla="*/ 10021 h 12289"/>
              <a:gd name="connsiteX35" fmla="*/ 599 w 10000"/>
              <a:gd name="connsiteY35" fmla="*/ 12037 h 12289"/>
              <a:gd name="connsiteX36" fmla="*/ 14 w 10000"/>
              <a:gd name="connsiteY36" fmla="*/ 12289 h 12289"/>
              <a:gd name="connsiteX37" fmla="*/ 0 w 10000"/>
              <a:gd name="connsiteY37" fmla="*/ 10000 h 12289"/>
              <a:gd name="connsiteX38" fmla="*/ 0 w 10000"/>
              <a:gd name="connsiteY38" fmla="*/ 9192 h 12289"/>
              <a:gd name="connsiteX0" fmla="*/ 0 w 10000"/>
              <a:gd name="connsiteY0" fmla="*/ 9192 h 12121"/>
              <a:gd name="connsiteX1" fmla="*/ 1872 w 10000"/>
              <a:gd name="connsiteY1" fmla="*/ 9192 h 12121"/>
              <a:gd name="connsiteX2" fmla="*/ 1872 w 10000"/>
              <a:gd name="connsiteY2" fmla="*/ 7636 h 12121"/>
              <a:gd name="connsiteX3" fmla="*/ 1872 w 10000"/>
              <a:gd name="connsiteY3" fmla="*/ 6808 h 12121"/>
              <a:gd name="connsiteX4" fmla="*/ 2528 w 10000"/>
              <a:gd name="connsiteY4" fmla="*/ 6808 h 12121"/>
              <a:gd name="connsiteX5" fmla="*/ 3760 w 10000"/>
              <a:gd name="connsiteY5" fmla="*/ 6808 h 12121"/>
              <a:gd name="connsiteX6" fmla="*/ 3760 w 10000"/>
              <a:gd name="connsiteY6" fmla="*/ 5253 h 12121"/>
              <a:gd name="connsiteX7" fmla="*/ 3760 w 10000"/>
              <a:gd name="connsiteY7" fmla="*/ 4424 h 12121"/>
              <a:gd name="connsiteX8" fmla="*/ 4416 w 10000"/>
              <a:gd name="connsiteY8" fmla="*/ 4424 h 12121"/>
              <a:gd name="connsiteX9" fmla="*/ 5648 w 10000"/>
              <a:gd name="connsiteY9" fmla="*/ 4424 h 12121"/>
              <a:gd name="connsiteX10" fmla="*/ 5648 w 10000"/>
              <a:gd name="connsiteY10" fmla="*/ 2869 h 12121"/>
              <a:gd name="connsiteX11" fmla="*/ 5648 w 10000"/>
              <a:gd name="connsiteY11" fmla="*/ 2040 h 12121"/>
              <a:gd name="connsiteX12" fmla="*/ 6304 w 10000"/>
              <a:gd name="connsiteY12" fmla="*/ 2040 h 12121"/>
              <a:gd name="connsiteX13" fmla="*/ 7920 w 10000"/>
              <a:gd name="connsiteY13" fmla="*/ 2040 h 12121"/>
              <a:gd name="connsiteX14" fmla="*/ 9088 w 10000"/>
              <a:gd name="connsiteY14" fmla="*/ 586 h 12121"/>
              <a:gd name="connsiteX15" fmla="*/ 8960 w 10000"/>
              <a:gd name="connsiteY15" fmla="*/ 424 h 12121"/>
              <a:gd name="connsiteX16" fmla="*/ 9488 w 10000"/>
              <a:gd name="connsiteY16" fmla="*/ 202 h 12121"/>
              <a:gd name="connsiteX17" fmla="*/ 10000 w 10000"/>
              <a:gd name="connsiteY17" fmla="*/ 0 h 12121"/>
              <a:gd name="connsiteX18" fmla="*/ 9840 w 10000"/>
              <a:gd name="connsiteY18" fmla="*/ 646 h 12121"/>
              <a:gd name="connsiteX19" fmla="*/ 9664 w 10000"/>
              <a:gd name="connsiteY19" fmla="*/ 1313 h 12121"/>
              <a:gd name="connsiteX20" fmla="*/ 9536 w 10000"/>
              <a:gd name="connsiteY20" fmla="*/ 1152 h 12121"/>
              <a:gd name="connsiteX21" fmla="*/ 8192 w 10000"/>
              <a:gd name="connsiteY21" fmla="*/ 2869 h 12121"/>
              <a:gd name="connsiteX22" fmla="*/ 6304 w 10000"/>
              <a:gd name="connsiteY22" fmla="*/ 2869 h 12121"/>
              <a:gd name="connsiteX23" fmla="*/ 6304 w 10000"/>
              <a:gd name="connsiteY23" fmla="*/ 4424 h 12121"/>
              <a:gd name="connsiteX24" fmla="*/ 6304 w 10000"/>
              <a:gd name="connsiteY24" fmla="*/ 5253 h 12121"/>
              <a:gd name="connsiteX25" fmla="*/ 5648 w 10000"/>
              <a:gd name="connsiteY25" fmla="*/ 5253 h 12121"/>
              <a:gd name="connsiteX26" fmla="*/ 4416 w 10000"/>
              <a:gd name="connsiteY26" fmla="*/ 5253 h 12121"/>
              <a:gd name="connsiteX27" fmla="*/ 4416 w 10000"/>
              <a:gd name="connsiteY27" fmla="*/ 6808 h 12121"/>
              <a:gd name="connsiteX28" fmla="*/ 4416 w 10000"/>
              <a:gd name="connsiteY28" fmla="*/ 7636 h 12121"/>
              <a:gd name="connsiteX29" fmla="*/ 3760 w 10000"/>
              <a:gd name="connsiteY29" fmla="*/ 7636 h 12121"/>
              <a:gd name="connsiteX30" fmla="*/ 2528 w 10000"/>
              <a:gd name="connsiteY30" fmla="*/ 7636 h 12121"/>
              <a:gd name="connsiteX31" fmla="*/ 2528 w 10000"/>
              <a:gd name="connsiteY31" fmla="*/ 9192 h 12121"/>
              <a:gd name="connsiteX32" fmla="*/ 2528 w 10000"/>
              <a:gd name="connsiteY32" fmla="*/ 10000 h 12121"/>
              <a:gd name="connsiteX33" fmla="*/ 1872 w 10000"/>
              <a:gd name="connsiteY33" fmla="*/ 10000 h 12121"/>
              <a:gd name="connsiteX34" fmla="*/ 629 w 10000"/>
              <a:gd name="connsiteY34" fmla="*/ 10021 h 12121"/>
              <a:gd name="connsiteX35" fmla="*/ 599 w 10000"/>
              <a:gd name="connsiteY35" fmla="*/ 12037 h 12121"/>
              <a:gd name="connsiteX36" fmla="*/ 14 w 10000"/>
              <a:gd name="connsiteY36" fmla="*/ 12121 h 12121"/>
              <a:gd name="connsiteX37" fmla="*/ 0 w 10000"/>
              <a:gd name="connsiteY37" fmla="*/ 10000 h 12121"/>
              <a:gd name="connsiteX38" fmla="*/ 0 w 10000"/>
              <a:gd name="connsiteY38" fmla="*/ 9192 h 12121"/>
              <a:gd name="connsiteX0" fmla="*/ 0 w 10000"/>
              <a:gd name="connsiteY0" fmla="*/ 9192 h 12163"/>
              <a:gd name="connsiteX1" fmla="*/ 1872 w 10000"/>
              <a:gd name="connsiteY1" fmla="*/ 9192 h 12163"/>
              <a:gd name="connsiteX2" fmla="*/ 1872 w 10000"/>
              <a:gd name="connsiteY2" fmla="*/ 7636 h 12163"/>
              <a:gd name="connsiteX3" fmla="*/ 1872 w 10000"/>
              <a:gd name="connsiteY3" fmla="*/ 6808 h 12163"/>
              <a:gd name="connsiteX4" fmla="*/ 2528 w 10000"/>
              <a:gd name="connsiteY4" fmla="*/ 6808 h 12163"/>
              <a:gd name="connsiteX5" fmla="*/ 3760 w 10000"/>
              <a:gd name="connsiteY5" fmla="*/ 6808 h 12163"/>
              <a:gd name="connsiteX6" fmla="*/ 3760 w 10000"/>
              <a:gd name="connsiteY6" fmla="*/ 5253 h 12163"/>
              <a:gd name="connsiteX7" fmla="*/ 3760 w 10000"/>
              <a:gd name="connsiteY7" fmla="*/ 4424 h 12163"/>
              <a:gd name="connsiteX8" fmla="*/ 4416 w 10000"/>
              <a:gd name="connsiteY8" fmla="*/ 4424 h 12163"/>
              <a:gd name="connsiteX9" fmla="*/ 5648 w 10000"/>
              <a:gd name="connsiteY9" fmla="*/ 4424 h 12163"/>
              <a:gd name="connsiteX10" fmla="*/ 5648 w 10000"/>
              <a:gd name="connsiteY10" fmla="*/ 2869 h 12163"/>
              <a:gd name="connsiteX11" fmla="*/ 5648 w 10000"/>
              <a:gd name="connsiteY11" fmla="*/ 2040 h 12163"/>
              <a:gd name="connsiteX12" fmla="*/ 6304 w 10000"/>
              <a:gd name="connsiteY12" fmla="*/ 2040 h 12163"/>
              <a:gd name="connsiteX13" fmla="*/ 7920 w 10000"/>
              <a:gd name="connsiteY13" fmla="*/ 2040 h 12163"/>
              <a:gd name="connsiteX14" fmla="*/ 9088 w 10000"/>
              <a:gd name="connsiteY14" fmla="*/ 586 h 12163"/>
              <a:gd name="connsiteX15" fmla="*/ 8960 w 10000"/>
              <a:gd name="connsiteY15" fmla="*/ 424 h 12163"/>
              <a:gd name="connsiteX16" fmla="*/ 9488 w 10000"/>
              <a:gd name="connsiteY16" fmla="*/ 202 h 12163"/>
              <a:gd name="connsiteX17" fmla="*/ 10000 w 10000"/>
              <a:gd name="connsiteY17" fmla="*/ 0 h 12163"/>
              <a:gd name="connsiteX18" fmla="*/ 9840 w 10000"/>
              <a:gd name="connsiteY18" fmla="*/ 646 h 12163"/>
              <a:gd name="connsiteX19" fmla="*/ 9664 w 10000"/>
              <a:gd name="connsiteY19" fmla="*/ 1313 h 12163"/>
              <a:gd name="connsiteX20" fmla="*/ 9536 w 10000"/>
              <a:gd name="connsiteY20" fmla="*/ 1152 h 12163"/>
              <a:gd name="connsiteX21" fmla="*/ 8192 w 10000"/>
              <a:gd name="connsiteY21" fmla="*/ 2869 h 12163"/>
              <a:gd name="connsiteX22" fmla="*/ 6304 w 10000"/>
              <a:gd name="connsiteY22" fmla="*/ 2869 h 12163"/>
              <a:gd name="connsiteX23" fmla="*/ 6304 w 10000"/>
              <a:gd name="connsiteY23" fmla="*/ 4424 h 12163"/>
              <a:gd name="connsiteX24" fmla="*/ 6304 w 10000"/>
              <a:gd name="connsiteY24" fmla="*/ 5253 h 12163"/>
              <a:gd name="connsiteX25" fmla="*/ 5648 w 10000"/>
              <a:gd name="connsiteY25" fmla="*/ 5253 h 12163"/>
              <a:gd name="connsiteX26" fmla="*/ 4416 w 10000"/>
              <a:gd name="connsiteY26" fmla="*/ 5253 h 12163"/>
              <a:gd name="connsiteX27" fmla="*/ 4416 w 10000"/>
              <a:gd name="connsiteY27" fmla="*/ 6808 h 12163"/>
              <a:gd name="connsiteX28" fmla="*/ 4416 w 10000"/>
              <a:gd name="connsiteY28" fmla="*/ 7636 h 12163"/>
              <a:gd name="connsiteX29" fmla="*/ 3760 w 10000"/>
              <a:gd name="connsiteY29" fmla="*/ 7636 h 12163"/>
              <a:gd name="connsiteX30" fmla="*/ 2528 w 10000"/>
              <a:gd name="connsiteY30" fmla="*/ 7636 h 12163"/>
              <a:gd name="connsiteX31" fmla="*/ 2528 w 10000"/>
              <a:gd name="connsiteY31" fmla="*/ 9192 h 12163"/>
              <a:gd name="connsiteX32" fmla="*/ 2528 w 10000"/>
              <a:gd name="connsiteY32" fmla="*/ 10000 h 12163"/>
              <a:gd name="connsiteX33" fmla="*/ 1872 w 10000"/>
              <a:gd name="connsiteY33" fmla="*/ 10000 h 12163"/>
              <a:gd name="connsiteX34" fmla="*/ 629 w 10000"/>
              <a:gd name="connsiteY34" fmla="*/ 10021 h 12163"/>
              <a:gd name="connsiteX35" fmla="*/ 599 w 10000"/>
              <a:gd name="connsiteY35" fmla="*/ 12163 h 12163"/>
              <a:gd name="connsiteX36" fmla="*/ 14 w 10000"/>
              <a:gd name="connsiteY36" fmla="*/ 12121 h 12163"/>
              <a:gd name="connsiteX37" fmla="*/ 0 w 10000"/>
              <a:gd name="connsiteY37" fmla="*/ 10000 h 12163"/>
              <a:gd name="connsiteX38" fmla="*/ 0 w 10000"/>
              <a:gd name="connsiteY38" fmla="*/ 9192 h 12163"/>
              <a:gd name="connsiteX0" fmla="*/ 0 w 10000"/>
              <a:gd name="connsiteY0" fmla="*/ 9192 h 12163"/>
              <a:gd name="connsiteX1" fmla="*/ 1872 w 10000"/>
              <a:gd name="connsiteY1" fmla="*/ 9192 h 12163"/>
              <a:gd name="connsiteX2" fmla="*/ 1872 w 10000"/>
              <a:gd name="connsiteY2" fmla="*/ 7636 h 12163"/>
              <a:gd name="connsiteX3" fmla="*/ 1872 w 10000"/>
              <a:gd name="connsiteY3" fmla="*/ 6808 h 12163"/>
              <a:gd name="connsiteX4" fmla="*/ 2528 w 10000"/>
              <a:gd name="connsiteY4" fmla="*/ 6808 h 12163"/>
              <a:gd name="connsiteX5" fmla="*/ 3760 w 10000"/>
              <a:gd name="connsiteY5" fmla="*/ 6808 h 12163"/>
              <a:gd name="connsiteX6" fmla="*/ 3760 w 10000"/>
              <a:gd name="connsiteY6" fmla="*/ 5253 h 12163"/>
              <a:gd name="connsiteX7" fmla="*/ 3760 w 10000"/>
              <a:gd name="connsiteY7" fmla="*/ 4424 h 12163"/>
              <a:gd name="connsiteX8" fmla="*/ 4416 w 10000"/>
              <a:gd name="connsiteY8" fmla="*/ 4424 h 12163"/>
              <a:gd name="connsiteX9" fmla="*/ 5648 w 10000"/>
              <a:gd name="connsiteY9" fmla="*/ 4424 h 12163"/>
              <a:gd name="connsiteX10" fmla="*/ 5648 w 10000"/>
              <a:gd name="connsiteY10" fmla="*/ 2869 h 12163"/>
              <a:gd name="connsiteX11" fmla="*/ 5648 w 10000"/>
              <a:gd name="connsiteY11" fmla="*/ 2040 h 12163"/>
              <a:gd name="connsiteX12" fmla="*/ 6304 w 10000"/>
              <a:gd name="connsiteY12" fmla="*/ 2040 h 12163"/>
              <a:gd name="connsiteX13" fmla="*/ 7920 w 10000"/>
              <a:gd name="connsiteY13" fmla="*/ 2040 h 12163"/>
              <a:gd name="connsiteX14" fmla="*/ 9088 w 10000"/>
              <a:gd name="connsiteY14" fmla="*/ 586 h 12163"/>
              <a:gd name="connsiteX15" fmla="*/ 8960 w 10000"/>
              <a:gd name="connsiteY15" fmla="*/ 424 h 12163"/>
              <a:gd name="connsiteX16" fmla="*/ 9488 w 10000"/>
              <a:gd name="connsiteY16" fmla="*/ 202 h 12163"/>
              <a:gd name="connsiteX17" fmla="*/ 10000 w 10000"/>
              <a:gd name="connsiteY17" fmla="*/ 0 h 12163"/>
              <a:gd name="connsiteX18" fmla="*/ 9840 w 10000"/>
              <a:gd name="connsiteY18" fmla="*/ 646 h 12163"/>
              <a:gd name="connsiteX19" fmla="*/ 9664 w 10000"/>
              <a:gd name="connsiteY19" fmla="*/ 1313 h 12163"/>
              <a:gd name="connsiteX20" fmla="*/ 9536 w 10000"/>
              <a:gd name="connsiteY20" fmla="*/ 1152 h 12163"/>
              <a:gd name="connsiteX21" fmla="*/ 8192 w 10000"/>
              <a:gd name="connsiteY21" fmla="*/ 2869 h 12163"/>
              <a:gd name="connsiteX22" fmla="*/ 6304 w 10000"/>
              <a:gd name="connsiteY22" fmla="*/ 2869 h 12163"/>
              <a:gd name="connsiteX23" fmla="*/ 6304 w 10000"/>
              <a:gd name="connsiteY23" fmla="*/ 4424 h 12163"/>
              <a:gd name="connsiteX24" fmla="*/ 6304 w 10000"/>
              <a:gd name="connsiteY24" fmla="*/ 5253 h 12163"/>
              <a:gd name="connsiteX25" fmla="*/ 5648 w 10000"/>
              <a:gd name="connsiteY25" fmla="*/ 5253 h 12163"/>
              <a:gd name="connsiteX26" fmla="*/ 4416 w 10000"/>
              <a:gd name="connsiteY26" fmla="*/ 5253 h 12163"/>
              <a:gd name="connsiteX27" fmla="*/ 4416 w 10000"/>
              <a:gd name="connsiteY27" fmla="*/ 6808 h 12163"/>
              <a:gd name="connsiteX28" fmla="*/ 4416 w 10000"/>
              <a:gd name="connsiteY28" fmla="*/ 7636 h 12163"/>
              <a:gd name="connsiteX29" fmla="*/ 3760 w 10000"/>
              <a:gd name="connsiteY29" fmla="*/ 7636 h 12163"/>
              <a:gd name="connsiteX30" fmla="*/ 2528 w 10000"/>
              <a:gd name="connsiteY30" fmla="*/ 7636 h 12163"/>
              <a:gd name="connsiteX31" fmla="*/ 2528 w 10000"/>
              <a:gd name="connsiteY31" fmla="*/ 9192 h 12163"/>
              <a:gd name="connsiteX32" fmla="*/ 2528 w 10000"/>
              <a:gd name="connsiteY32" fmla="*/ 10000 h 12163"/>
              <a:gd name="connsiteX33" fmla="*/ 1872 w 10000"/>
              <a:gd name="connsiteY33" fmla="*/ 10000 h 12163"/>
              <a:gd name="connsiteX34" fmla="*/ 629 w 10000"/>
              <a:gd name="connsiteY34" fmla="*/ 10021 h 12163"/>
              <a:gd name="connsiteX35" fmla="*/ 599 w 10000"/>
              <a:gd name="connsiteY35" fmla="*/ 12163 h 12163"/>
              <a:gd name="connsiteX36" fmla="*/ 0 w 10000"/>
              <a:gd name="connsiteY36" fmla="*/ 10000 h 12163"/>
              <a:gd name="connsiteX37" fmla="*/ 0 w 10000"/>
              <a:gd name="connsiteY37" fmla="*/ 9192 h 12163"/>
              <a:gd name="connsiteX0" fmla="*/ 0 w 10000"/>
              <a:gd name="connsiteY0" fmla="*/ 9192 h 10067"/>
              <a:gd name="connsiteX1" fmla="*/ 1872 w 10000"/>
              <a:gd name="connsiteY1" fmla="*/ 9192 h 10067"/>
              <a:gd name="connsiteX2" fmla="*/ 1872 w 10000"/>
              <a:gd name="connsiteY2" fmla="*/ 7636 h 10067"/>
              <a:gd name="connsiteX3" fmla="*/ 1872 w 10000"/>
              <a:gd name="connsiteY3" fmla="*/ 6808 h 10067"/>
              <a:gd name="connsiteX4" fmla="*/ 2528 w 10000"/>
              <a:gd name="connsiteY4" fmla="*/ 6808 h 10067"/>
              <a:gd name="connsiteX5" fmla="*/ 3760 w 10000"/>
              <a:gd name="connsiteY5" fmla="*/ 6808 h 10067"/>
              <a:gd name="connsiteX6" fmla="*/ 3760 w 10000"/>
              <a:gd name="connsiteY6" fmla="*/ 5253 h 10067"/>
              <a:gd name="connsiteX7" fmla="*/ 3760 w 10000"/>
              <a:gd name="connsiteY7" fmla="*/ 4424 h 10067"/>
              <a:gd name="connsiteX8" fmla="*/ 4416 w 10000"/>
              <a:gd name="connsiteY8" fmla="*/ 4424 h 10067"/>
              <a:gd name="connsiteX9" fmla="*/ 5648 w 10000"/>
              <a:gd name="connsiteY9" fmla="*/ 4424 h 10067"/>
              <a:gd name="connsiteX10" fmla="*/ 5648 w 10000"/>
              <a:gd name="connsiteY10" fmla="*/ 2869 h 10067"/>
              <a:gd name="connsiteX11" fmla="*/ 5648 w 10000"/>
              <a:gd name="connsiteY11" fmla="*/ 2040 h 10067"/>
              <a:gd name="connsiteX12" fmla="*/ 6304 w 10000"/>
              <a:gd name="connsiteY12" fmla="*/ 2040 h 10067"/>
              <a:gd name="connsiteX13" fmla="*/ 7920 w 10000"/>
              <a:gd name="connsiteY13" fmla="*/ 2040 h 10067"/>
              <a:gd name="connsiteX14" fmla="*/ 9088 w 10000"/>
              <a:gd name="connsiteY14" fmla="*/ 586 h 10067"/>
              <a:gd name="connsiteX15" fmla="*/ 8960 w 10000"/>
              <a:gd name="connsiteY15" fmla="*/ 424 h 10067"/>
              <a:gd name="connsiteX16" fmla="*/ 9488 w 10000"/>
              <a:gd name="connsiteY16" fmla="*/ 202 h 10067"/>
              <a:gd name="connsiteX17" fmla="*/ 10000 w 10000"/>
              <a:gd name="connsiteY17" fmla="*/ 0 h 10067"/>
              <a:gd name="connsiteX18" fmla="*/ 9840 w 10000"/>
              <a:gd name="connsiteY18" fmla="*/ 646 h 10067"/>
              <a:gd name="connsiteX19" fmla="*/ 9664 w 10000"/>
              <a:gd name="connsiteY19" fmla="*/ 1313 h 10067"/>
              <a:gd name="connsiteX20" fmla="*/ 9536 w 10000"/>
              <a:gd name="connsiteY20" fmla="*/ 1152 h 10067"/>
              <a:gd name="connsiteX21" fmla="*/ 8192 w 10000"/>
              <a:gd name="connsiteY21" fmla="*/ 2869 h 10067"/>
              <a:gd name="connsiteX22" fmla="*/ 6304 w 10000"/>
              <a:gd name="connsiteY22" fmla="*/ 2869 h 10067"/>
              <a:gd name="connsiteX23" fmla="*/ 6304 w 10000"/>
              <a:gd name="connsiteY23" fmla="*/ 4424 h 10067"/>
              <a:gd name="connsiteX24" fmla="*/ 6304 w 10000"/>
              <a:gd name="connsiteY24" fmla="*/ 5253 h 10067"/>
              <a:gd name="connsiteX25" fmla="*/ 5648 w 10000"/>
              <a:gd name="connsiteY25" fmla="*/ 5253 h 10067"/>
              <a:gd name="connsiteX26" fmla="*/ 4416 w 10000"/>
              <a:gd name="connsiteY26" fmla="*/ 5253 h 10067"/>
              <a:gd name="connsiteX27" fmla="*/ 4416 w 10000"/>
              <a:gd name="connsiteY27" fmla="*/ 6808 h 10067"/>
              <a:gd name="connsiteX28" fmla="*/ 4416 w 10000"/>
              <a:gd name="connsiteY28" fmla="*/ 7636 h 10067"/>
              <a:gd name="connsiteX29" fmla="*/ 3760 w 10000"/>
              <a:gd name="connsiteY29" fmla="*/ 7636 h 10067"/>
              <a:gd name="connsiteX30" fmla="*/ 2528 w 10000"/>
              <a:gd name="connsiteY30" fmla="*/ 7636 h 10067"/>
              <a:gd name="connsiteX31" fmla="*/ 2528 w 10000"/>
              <a:gd name="connsiteY31" fmla="*/ 9192 h 10067"/>
              <a:gd name="connsiteX32" fmla="*/ 2528 w 10000"/>
              <a:gd name="connsiteY32" fmla="*/ 10000 h 10067"/>
              <a:gd name="connsiteX33" fmla="*/ 1872 w 10000"/>
              <a:gd name="connsiteY33" fmla="*/ 10000 h 10067"/>
              <a:gd name="connsiteX34" fmla="*/ 629 w 10000"/>
              <a:gd name="connsiteY34" fmla="*/ 10021 h 10067"/>
              <a:gd name="connsiteX35" fmla="*/ 0 w 10000"/>
              <a:gd name="connsiteY35" fmla="*/ 10000 h 10067"/>
              <a:gd name="connsiteX36" fmla="*/ 0 w 10000"/>
              <a:gd name="connsiteY36" fmla="*/ 9192 h 10067"/>
              <a:gd name="connsiteX0" fmla="*/ 0 w 10000"/>
              <a:gd name="connsiteY0" fmla="*/ 9192 h 10067"/>
              <a:gd name="connsiteX1" fmla="*/ 1872 w 10000"/>
              <a:gd name="connsiteY1" fmla="*/ 9192 h 10067"/>
              <a:gd name="connsiteX2" fmla="*/ 1872 w 10000"/>
              <a:gd name="connsiteY2" fmla="*/ 7636 h 10067"/>
              <a:gd name="connsiteX3" fmla="*/ 1872 w 10000"/>
              <a:gd name="connsiteY3" fmla="*/ 6808 h 10067"/>
              <a:gd name="connsiteX4" fmla="*/ 2528 w 10000"/>
              <a:gd name="connsiteY4" fmla="*/ 6808 h 10067"/>
              <a:gd name="connsiteX5" fmla="*/ 3760 w 10000"/>
              <a:gd name="connsiteY5" fmla="*/ 6808 h 10067"/>
              <a:gd name="connsiteX6" fmla="*/ 3760 w 10000"/>
              <a:gd name="connsiteY6" fmla="*/ 5253 h 10067"/>
              <a:gd name="connsiteX7" fmla="*/ 3760 w 10000"/>
              <a:gd name="connsiteY7" fmla="*/ 4424 h 10067"/>
              <a:gd name="connsiteX8" fmla="*/ 4416 w 10000"/>
              <a:gd name="connsiteY8" fmla="*/ 4424 h 10067"/>
              <a:gd name="connsiteX9" fmla="*/ 5648 w 10000"/>
              <a:gd name="connsiteY9" fmla="*/ 4424 h 10067"/>
              <a:gd name="connsiteX10" fmla="*/ 5648 w 10000"/>
              <a:gd name="connsiteY10" fmla="*/ 2869 h 10067"/>
              <a:gd name="connsiteX11" fmla="*/ 5648 w 10000"/>
              <a:gd name="connsiteY11" fmla="*/ 2040 h 10067"/>
              <a:gd name="connsiteX12" fmla="*/ 6304 w 10000"/>
              <a:gd name="connsiteY12" fmla="*/ 2040 h 10067"/>
              <a:gd name="connsiteX13" fmla="*/ 7920 w 10000"/>
              <a:gd name="connsiteY13" fmla="*/ 2040 h 10067"/>
              <a:gd name="connsiteX14" fmla="*/ 9088 w 10000"/>
              <a:gd name="connsiteY14" fmla="*/ 586 h 10067"/>
              <a:gd name="connsiteX15" fmla="*/ 8960 w 10000"/>
              <a:gd name="connsiteY15" fmla="*/ 424 h 10067"/>
              <a:gd name="connsiteX16" fmla="*/ 9488 w 10000"/>
              <a:gd name="connsiteY16" fmla="*/ 202 h 10067"/>
              <a:gd name="connsiteX17" fmla="*/ 10000 w 10000"/>
              <a:gd name="connsiteY17" fmla="*/ 0 h 10067"/>
              <a:gd name="connsiteX18" fmla="*/ 9840 w 10000"/>
              <a:gd name="connsiteY18" fmla="*/ 646 h 10067"/>
              <a:gd name="connsiteX19" fmla="*/ 9664 w 10000"/>
              <a:gd name="connsiteY19" fmla="*/ 1313 h 10067"/>
              <a:gd name="connsiteX20" fmla="*/ 9536 w 10000"/>
              <a:gd name="connsiteY20" fmla="*/ 1152 h 10067"/>
              <a:gd name="connsiteX21" fmla="*/ 8192 w 10000"/>
              <a:gd name="connsiteY21" fmla="*/ 2869 h 10067"/>
              <a:gd name="connsiteX22" fmla="*/ 6304 w 10000"/>
              <a:gd name="connsiteY22" fmla="*/ 2869 h 10067"/>
              <a:gd name="connsiteX23" fmla="*/ 6304 w 10000"/>
              <a:gd name="connsiteY23" fmla="*/ 4424 h 10067"/>
              <a:gd name="connsiteX24" fmla="*/ 6304 w 10000"/>
              <a:gd name="connsiteY24" fmla="*/ 5253 h 10067"/>
              <a:gd name="connsiteX25" fmla="*/ 5648 w 10000"/>
              <a:gd name="connsiteY25" fmla="*/ 5253 h 10067"/>
              <a:gd name="connsiteX26" fmla="*/ 4416 w 10000"/>
              <a:gd name="connsiteY26" fmla="*/ 5253 h 10067"/>
              <a:gd name="connsiteX27" fmla="*/ 4416 w 10000"/>
              <a:gd name="connsiteY27" fmla="*/ 6808 h 10067"/>
              <a:gd name="connsiteX28" fmla="*/ 4416 w 10000"/>
              <a:gd name="connsiteY28" fmla="*/ 7636 h 10067"/>
              <a:gd name="connsiteX29" fmla="*/ 3760 w 10000"/>
              <a:gd name="connsiteY29" fmla="*/ 7636 h 10067"/>
              <a:gd name="connsiteX30" fmla="*/ 2528 w 10000"/>
              <a:gd name="connsiteY30" fmla="*/ 7636 h 10067"/>
              <a:gd name="connsiteX31" fmla="*/ 2528 w 10000"/>
              <a:gd name="connsiteY31" fmla="*/ 9192 h 10067"/>
              <a:gd name="connsiteX32" fmla="*/ 2528 w 10000"/>
              <a:gd name="connsiteY32" fmla="*/ 10000 h 10067"/>
              <a:gd name="connsiteX33" fmla="*/ 1872 w 10000"/>
              <a:gd name="connsiteY33" fmla="*/ 10000 h 10067"/>
              <a:gd name="connsiteX34" fmla="*/ 629 w 10000"/>
              <a:gd name="connsiteY34" fmla="*/ 10021 h 10067"/>
              <a:gd name="connsiteX35" fmla="*/ 0 w 10000"/>
              <a:gd name="connsiteY35" fmla="*/ 10000 h 10067"/>
              <a:gd name="connsiteX0" fmla="*/ 0 w 10000"/>
              <a:gd name="connsiteY0" fmla="*/ 9192 h 10021"/>
              <a:gd name="connsiteX1" fmla="*/ 1872 w 10000"/>
              <a:gd name="connsiteY1" fmla="*/ 9192 h 10021"/>
              <a:gd name="connsiteX2" fmla="*/ 1872 w 10000"/>
              <a:gd name="connsiteY2" fmla="*/ 7636 h 10021"/>
              <a:gd name="connsiteX3" fmla="*/ 1872 w 10000"/>
              <a:gd name="connsiteY3" fmla="*/ 6808 h 10021"/>
              <a:gd name="connsiteX4" fmla="*/ 2528 w 10000"/>
              <a:gd name="connsiteY4" fmla="*/ 6808 h 10021"/>
              <a:gd name="connsiteX5" fmla="*/ 3760 w 10000"/>
              <a:gd name="connsiteY5" fmla="*/ 6808 h 10021"/>
              <a:gd name="connsiteX6" fmla="*/ 3760 w 10000"/>
              <a:gd name="connsiteY6" fmla="*/ 5253 h 10021"/>
              <a:gd name="connsiteX7" fmla="*/ 3760 w 10000"/>
              <a:gd name="connsiteY7" fmla="*/ 4424 h 10021"/>
              <a:gd name="connsiteX8" fmla="*/ 4416 w 10000"/>
              <a:gd name="connsiteY8" fmla="*/ 4424 h 10021"/>
              <a:gd name="connsiteX9" fmla="*/ 5648 w 10000"/>
              <a:gd name="connsiteY9" fmla="*/ 4424 h 10021"/>
              <a:gd name="connsiteX10" fmla="*/ 5648 w 10000"/>
              <a:gd name="connsiteY10" fmla="*/ 2869 h 10021"/>
              <a:gd name="connsiteX11" fmla="*/ 5648 w 10000"/>
              <a:gd name="connsiteY11" fmla="*/ 2040 h 10021"/>
              <a:gd name="connsiteX12" fmla="*/ 6304 w 10000"/>
              <a:gd name="connsiteY12" fmla="*/ 2040 h 10021"/>
              <a:gd name="connsiteX13" fmla="*/ 7920 w 10000"/>
              <a:gd name="connsiteY13" fmla="*/ 2040 h 10021"/>
              <a:gd name="connsiteX14" fmla="*/ 9088 w 10000"/>
              <a:gd name="connsiteY14" fmla="*/ 586 h 10021"/>
              <a:gd name="connsiteX15" fmla="*/ 8960 w 10000"/>
              <a:gd name="connsiteY15" fmla="*/ 424 h 10021"/>
              <a:gd name="connsiteX16" fmla="*/ 9488 w 10000"/>
              <a:gd name="connsiteY16" fmla="*/ 202 h 10021"/>
              <a:gd name="connsiteX17" fmla="*/ 10000 w 10000"/>
              <a:gd name="connsiteY17" fmla="*/ 0 h 10021"/>
              <a:gd name="connsiteX18" fmla="*/ 9840 w 10000"/>
              <a:gd name="connsiteY18" fmla="*/ 646 h 10021"/>
              <a:gd name="connsiteX19" fmla="*/ 9664 w 10000"/>
              <a:gd name="connsiteY19" fmla="*/ 1313 h 10021"/>
              <a:gd name="connsiteX20" fmla="*/ 9536 w 10000"/>
              <a:gd name="connsiteY20" fmla="*/ 1152 h 10021"/>
              <a:gd name="connsiteX21" fmla="*/ 8192 w 10000"/>
              <a:gd name="connsiteY21" fmla="*/ 2869 h 10021"/>
              <a:gd name="connsiteX22" fmla="*/ 6304 w 10000"/>
              <a:gd name="connsiteY22" fmla="*/ 2869 h 10021"/>
              <a:gd name="connsiteX23" fmla="*/ 6304 w 10000"/>
              <a:gd name="connsiteY23" fmla="*/ 4424 h 10021"/>
              <a:gd name="connsiteX24" fmla="*/ 6304 w 10000"/>
              <a:gd name="connsiteY24" fmla="*/ 5253 h 10021"/>
              <a:gd name="connsiteX25" fmla="*/ 5648 w 10000"/>
              <a:gd name="connsiteY25" fmla="*/ 5253 h 10021"/>
              <a:gd name="connsiteX26" fmla="*/ 4416 w 10000"/>
              <a:gd name="connsiteY26" fmla="*/ 5253 h 10021"/>
              <a:gd name="connsiteX27" fmla="*/ 4416 w 10000"/>
              <a:gd name="connsiteY27" fmla="*/ 6808 h 10021"/>
              <a:gd name="connsiteX28" fmla="*/ 4416 w 10000"/>
              <a:gd name="connsiteY28" fmla="*/ 7636 h 10021"/>
              <a:gd name="connsiteX29" fmla="*/ 3760 w 10000"/>
              <a:gd name="connsiteY29" fmla="*/ 7636 h 10021"/>
              <a:gd name="connsiteX30" fmla="*/ 2528 w 10000"/>
              <a:gd name="connsiteY30" fmla="*/ 7636 h 10021"/>
              <a:gd name="connsiteX31" fmla="*/ 2528 w 10000"/>
              <a:gd name="connsiteY31" fmla="*/ 9192 h 10021"/>
              <a:gd name="connsiteX32" fmla="*/ 2528 w 10000"/>
              <a:gd name="connsiteY32" fmla="*/ 10000 h 10021"/>
              <a:gd name="connsiteX33" fmla="*/ 1872 w 10000"/>
              <a:gd name="connsiteY33" fmla="*/ 10000 h 10021"/>
              <a:gd name="connsiteX34" fmla="*/ 629 w 10000"/>
              <a:gd name="connsiteY34" fmla="*/ 10021 h 10021"/>
              <a:gd name="connsiteX0" fmla="*/ 0 w 10000"/>
              <a:gd name="connsiteY0" fmla="*/ 9192 h 10000"/>
              <a:gd name="connsiteX1" fmla="*/ 1872 w 10000"/>
              <a:gd name="connsiteY1" fmla="*/ 9192 h 10000"/>
              <a:gd name="connsiteX2" fmla="*/ 1872 w 10000"/>
              <a:gd name="connsiteY2" fmla="*/ 7636 h 10000"/>
              <a:gd name="connsiteX3" fmla="*/ 1872 w 10000"/>
              <a:gd name="connsiteY3" fmla="*/ 6808 h 10000"/>
              <a:gd name="connsiteX4" fmla="*/ 2528 w 10000"/>
              <a:gd name="connsiteY4" fmla="*/ 6808 h 10000"/>
              <a:gd name="connsiteX5" fmla="*/ 3760 w 10000"/>
              <a:gd name="connsiteY5" fmla="*/ 6808 h 10000"/>
              <a:gd name="connsiteX6" fmla="*/ 3760 w 10000"/>
              <a:gd name="connsiteY6" fmla="*/ 5253 h 10000"/>
              <a:gd name="connsiteX7" fmla="*/ 3760 w 10000"/>
              <a:gd name="connsiteY7" fmla="*/ 4424 h 10000"/>
              <a:gd name="connsiteX8" fmla="*/ 4416 w 10000"/>
              <a:gd name="connsiteY8" fmla="*/ 4424 h 10000"/>
              <a:gd name="connsiteX9" fmla="*/ 5648 w 10000"/>
              <a:gd name="connsiteY9" fmla="*/ 4424 h 10000"/>
              <a:gd name="connsiteX10" fmla="*/ 5648 w 10000"/>
              <a:gd name="connsiteY10" fmla="*/ 2869 h 10000"/>
              <a:gd name="connsiteX11" fmla="*/ 5648 w 10000"/>
              <a:gd name="connsiteY11" fmla="*/ 2040 h 10000"/>
              <a:gd name="connsiteX12" fmla="*/ 6304 w 10000"/>
              <a:gd name="connsiteY12" fmla="*/ 2040 h 10000"/>
              <a:gd name="connsiteX13" fmla="*/ 7920 w 10000"/>
              <a:gd name="connsiteY13" fmla="*/ 2040 h 10000"/>
              <a:gd name="connsiteX14" fmla="*/ 9088 w 10000"/>
              <a:gd name="connsiteY14" fmla="*/ 586 h 10000"/>
              <a:gd name="connsiteX15" fmla="*/ 8960 w 10000"/>
              <a:gd name="connsiteY15" fmla="*/ 424 h 10000"/>
              <a:gd name="connsiteX16" fmla="*/ 9488 w 10000"/>
              <a:gd name="connsiteY16" fmla="*/ 202 h 10000"/>
              <a:gd name="connsiteX17" fmla="*/ 10000 w 10000"/>
              <a:gd name="connsiteY17" fmla="*/ 0 h 10000"/>
              <a:gd name="connsiteX18" fmla="*/ 9840 w 10000"/>
              <a:gd name="connsiteY18" fmla="*/ 646 h 10000"/>
              <a:gd name="connsiteX19" fmla="*/ 9664 w 10000"/>
              <a:gd name="connsiteY19" fmla="*/ 1313 h 10000"/>
              <a:gd name="connsiteX20" fmla="*/ 9536 w 10000"/>
              <a:gd name="connsiteY20" fmla="*/ 1152 h 10000"/>
              <a:gd name="connsiteX21" fmla="*/ 8192 w 10000"/>
              <a:gd name="connsiteY21" fmla="*/ 2869 h 10000"/>
              <a:gd name="connsiteX22" fmla="*/ 6304 w 10000"/>
              <a:gd name="connsiteY22" fmla="*/ 2869 h 10000"/>
              <a:gd name="connsiteX23" fmla="*/ 6304 w 10000"/>
              <a:gd name="connsiteY23" fmla="*/ 4424 h 10000"/>
              <a:gd name="connsiteX24" fmla="*/ 6304 w 10000"/>
              <a:gd name="connsiteY24" fmla="*/ 5253 h 10000"/>
              <a:gd name="connsiteX25" fmla="*/ 5648 w 10000"/>
              <a:gd name="connsiteY25" fmla="*/ 5253 h 10000"/>
              <a:gd name="connsiteX26" fmla="*/ 4416 w 10000"/>
              <a:gd name="connsiteY26" fmla="*/ 5253 h 10000"/>
              <a:gd name="connsiteX27" fmla="*/ 4416 w 10000"/>
              <a:gd name="connsiteY27" fmla="*/ 6808 h 10000"/>
              <a:gd name="connsiteX28" fmla="*/ 4416 w 10000"/>
              <a:gd name="connsiteY28" fmla="*/ 7636 h 10000"/>
              <a:gd name="connsiteX29" fmla="*/ 3760 w 10000"/>
              <a:gd name="connsiteY29" fmla="*/ 7636 h 10000"/>
              <a:gd name="connsiteX30" fmla="*/ 2528 w 10000"/>
              <a:gd name="connsiteY30" fmla="*/ 7636 h 10000"/>
              <a:gd name="connsiteX31" fmla="*/ 2528 w 10000"/>
              <a:gd name="connsiteY31" fmla="*/ 9192 h 10000"/>
              <a:gd name="connsiteX32" fmla="*/ 2528 w 10000"/>
              <a:gd name="connsiteY32" fmla="*/ 10000 h 10000"/>
              <a:gd name="connsiteX33" fmla="*/ 1872 w 10000"/>
              <a:gd name="connsiteY33" fmla="*/ 10000 h 10000"/>
              <a:gd name="connsiteX0" fmla="*/ 0 w 8128"/>
              <a:gd name="connsiteY0" fmla="*/ 9192 h 10000"/>
              <a:gd name="connsiteX1" fmla="*/ 0 w 8128"/>
              <a:gd name="connsiteY1" fmla="*/ 7636 h 10000"/>
              <a:gd name="connsiteX2" fmla="*/ 0 w 8128"/>
              <a:gd name="connsiteY2" fmla="*/ 6808 h 10000"/>
              <a:gd name="connsiteX3" fmla="*/ 656 w 8128"/>
              <a:gd name="connsiteY3" fmla="*/ 6808 h 10000"/>
              <a:gd name="connsiteX4" fmla="*/ 1888 w 8128"/>
              <a:gd name="connsiteY4" fmla="*/ 6808 h 10000"/>
              <a:gd name="connsiteX5" fmla="*/ 1888 w 8128"/>
              <a:gd name="connsiteY5" fmla="*/ 5253 h 10000"/>
              <a:gd name="connsiteX6" fmla="*/ 1888 w 8128"/>
              <a:gd name="connsiteY6" fmla="*/ 4424 h 10000"/>
              <a:gd name="connsiteX7" fmla="*/ 2544 w 8128"/>
              <a:gd name="connsiteY7" fmla="*/ 4424 h 10000"/>
              <a:gd name="connsiteX8" fmla="*/ 3776 w 8128"/>
              <a:gd name="connsiteY8" fmla="*/ 4424 h 10000"/>
              <a:gd name="connsiteX9" fmla="*/ 3776 w 8128"/>
              <a:gd name="connsiteY9" fmla="*/ 2869 h 10000"/>
              <a:gd name="connsiteX10" fmla="*/ 3776 w 8128"/>
              <a:gd name="connsiteY10" fmla="*/ 2040 h 10000"/>
              <a:gd name="connsiteX11" fmla="*/ 4432 w 8128"/>
              <a:gd name="connsiteY11" fmla="*/ 2040 h 10000"/>
              <a:gd name="connsiteX12" fmla="*/ 6048 w 8128"/>
              <a:gd name="connsiteY12" fmla="*/ 2040 h 10000"/>
              <a:gd name="connsiteX13" fmla="*/ 7216 w 8128"/>
              <a:gd name="connsiteY13" fmla="*/ 586 h 10000"/>
              <a:gd name="connsiteX14" fmla="*/ 7088 w 8128"/>
              <a:gd name="connsiteY14" fmla="*/ 424 h 10000"/>
              <a:gd name="connsiteX15" fmla="*/ 7616 w 8128"/>
              <a:gd name="connsiteY15" fmla="*/ 202 h 10000"/>
              <a:gd name="connsiteX16" fmla="*/ 8128 w 8128"/>
              <a:gd name="connsiteY16" fmla="*/ 0 h 10000"/>
              <a:gd name="connsiteX17" fmla="*/ 7968 w 8128"/>
              <a:gd name="connsiteY17" fmla="*/ 646 h 10000"/>
              <a:gd name="connsiteX18" fmla="*/ 7792 w 8128"/>
              <a:gd name="connsiteY18" fmla="*/ 1313 h 10000"/>
              <a:gd name="connsiteX19" fmla="*/ 7664 w 8128"/>
              <a:gd name="connsiteY19" fmla="*/ 1152 h 10000"/>
              <a:gd name="connsiteX20" fmla="*/ 6320 w 8128"/>
              <a:gd name="connsiteY20" fmla="*/ 2869 h 10000"/>
              <a:gd name="connsiteX21" fmla="*/ 4432 w 8128"/>
              <a:gd name="connsiteY21" fmla="*/ 2869 h 10000"/>
              <a:gd name="connsiteX22" fmla="*/ 4432 w 8128"/>
              <a:gd name="connsiteY22" fmla="*/ 4424 h 10000"/>
              <a:gd name="connsiteX23" fmla="*/ 4432 w 8128"/>
              <a:gd name="connsiteY23" fmla="*/ 5253 h 10000"/>
              <a:gd name="connsiteX24" fmla="*/ 3776 w 8128"/>
              <a:gd name="connsiteY24" fmla="*/ 5253 h 10000"/>
              <a:gd name="connsiteX25" fmla="*/ 2544 w 8128"/>
              <a:gd name="connsiteY25" fmla="*/ 5253 h 10000"/>
              <a:gd name="connsiteX26" fmla="*/ 2544 w 8128"/>
              <a:gd name="connsiteY26" fmla="*/ 6808 h 10000"/>
              <a:gd name="connsiteX27" fmla="*/ 2544 w 8128"/>
              <a:gd name="connsiteY27" fmla="*/ 7636 h 10000"/>
              <a:gd name="connsiteX28" fmla="*/ 1888 w 8128"/>
              <a:gd name="connsiteY28" fmla="*/ 7636 h 10000"/>
              <a:gd name="connsiteX29" fmla="*/ 656 w 8128"/>
              <a:gd name="connsiteY29" fmla="*/ 7636 h 10000"/>
              <a:gd name="connsiteX30" fmla="*/ 656 w 8128"/>
              <a:gd name="connsiteY30" fmla="*/ 9192 h 10000"/>
              <a:gd name="connsiteX31" fmla="*/ 656 w 8128"/>
              <a:gd name="connsiteY31" fmla="*/ 10000 h 10000"/>
              <a:gd name="connsiteX32" fmla="*/ 0 w 8128"/>
              <a:gd name="connsiteY32" fmla="*/ 10000 h 10000"/>
              <a:gd name="connsiteX0" fmla="*/ 0 w 10000"/>
              <a:gd name="connsiteY0" fmla="*/ 9192 h 11974"/>
              <a:gd name="connsiteX1" fmla="*/ 0 w 10000"/>
              <a:gd name="connsiteY1" fmla="*/ 7636 h 11974"/>
              <a:gd name="connsiteX2" fmla="*/ 0 w 10000"/>
              <a:gd name="connsiteY2" fmla="*/ 6808 h 11974"/>
              <a:gd name="connsiteX3" fmla="*/ 807 w 10000"/>
              <a:gd name="connsiteY3" fmla="*/ 6808 h 11974"/>
              <a:gd name="connsiteX4" fmla="*/ 2323 w 10000"/>
              <a:gd name="connsiteY4" fmla="*/ 6808 h 11974"/>
              <a:gd name="connsiteX5" fmla="*/ 2323 w 10000"/>
              <a:gd name="connsiteY5" fmla="*/ 5253 h 11974"/>
              <a:gd name="connsiteX6" fmla="*/ 2323 w 10000"/>
              <a:gd name="connsiteY6" fmla="*/ 4424 h 11974"/>
              <a:gd name="connsiteX7" fmla="*/ 3130 w 10000"/>
              <a:gd name="connsiteY7" fmla="*/ 4424 h 11974"/>
              <a:gd name="connsiteX8" fmla="*/ 4646 w 10000"/>
              <a:gd name="connsiteY8" fmla="*/ 4424 h 11974"/>
              <a:gd name="connsiteX9" fmla="*/ 4646 w 10000"/>
              <a:gd name="connsiteY9" fmla="*/ 2869 h 11974"/>
              <a:gd name="connsiteX10" fmla="*/ 4646 w 10000"/>
              <a:gd name="connsiteY10" fmla="*/ 2040 h 11974"/>
              <a:gd name="connsiteX11" fmla="*/ 5453 w 10000"/>
              <a:gd name="connsiteY11" fmla="*/ 2040 h 11974"/>
              <a:gd name="connsiteX12" fmla="*/ 7441 w 10000"/>
              <a:gd name="connsiteY12" fmla="*/ 2040 h 11974"/>
              <a:gd name="connsiteX13" fmla="*/ 8878 w 10000"/>
              <a:gd name="connsiteY13" fmla="*/ 586 h 11974"/>
              <a:gd name="connsiteX14" fmla="*/ 8720 w 10000"/>
              <a:gd name="connsiteY14" fmla="*/ 424 h 11974"/>
              <a:gd name="connsiteX15" fmla="*/ 9370 w 10000"/>
              <a:gd name="connsiteY15" fmla="*/ 202 h 11974"/>
              <a:gd name="connsiteX16" fmla="*/ 10000 w 10000"/>
              <a:gd name="connsiteY16" fmla="*/ 0 h 11974"/>
              <a:gd name="connsiteX17" fmla="*/ 9803 w 10000"/>
              <a:gd name="connsiteY17" fmla="*/ 646 h 11974"/>
              <a:gd name="connsiteX18" fmla="*/ 9587 w 10000"/>
              <a:gd name="connsiteY18" fmla="*/ 1313 h 11974"/>
              <a:gd name="connsiteX19" fmla="*/ 9429 w 10000"/>
              <a:gd name="connsiteY19" fmla="*/ 1152 h 11974"/>
              <a:gd name="connsiteX20" fmla="*/ 7776 w 10000"/>
              <a:gd name="connsiteY20" fmla="*/ 2869 h 11974"/>
              <a:gd name="connsiteX21" fmla="*/ 5453 w 10000"/>
              <a:gd name="connsiteY21" fmla="*/ 2869 h 11974"/>
              <a:gd name="connsiteX22" fmla="*/ 5453 w 10000"/>
              <a:gd name="connsiteY22" fmla="*/ 4424 h 11974"/>
              <a:gd name="connsiteX23" fmla="*/ 5453 w 10000"/>
              <a:gd name="connsiteY23" fmla="*/ 5253 h 11974"/>
              <a:gd name="connsiteX24" fmla="*/ 4646 w 10000"/>
              <a:gd name="connsiteY24" fmla="*/ 5253 h 11974"/>
              <a:gd name="connsiteX25" fmla="*/ 3130 w 10000"/>
              <a:gd name="connsiteY25" fmla="*/ 5253 h 11974"/>
              <a:gd name="connsiteX26" fmla="*/ 3130 w 10000"/>
              <a:gd name="connsiteY26" fmla="*/ 6808 h 11974"/>
              <a:gd name="connsiteX27" fmla="*/ 3130 w 10000"/>
              <a:gd name="connsiteY27" fmla="*/ 7636 h 11974"/>
              <a:gd name="connsiteX28" fmla="*/ 2323 w 10000"/>
              <a:gd name="connsiteY28" fmla="*/ 7636 h 11974"/>
              <a:gd name="connsiteX29" fmla="*/ 807 w 10000"/>
              <a:gd name="connsiteY29" fmla="*/ 7636 h 11974"/>
              <a:gd name="connsiteX30" fmla="*/ 807 w 10000"/>
              <a:gd name="connsiteY30" fmla="*/ 9192 h 11974"/>
              <a:gd name="connsiteX31" fmla="*/ 879 w 10000"/>
              <a:gd name="connsiteY31" fmla="*/ 11974 h 11974"/>
              <a:gd name="connsiteX32" fmla="*/ 0 w 10000"/>
              <a:gd name="connsiteY32" fmla="*/ 10000 h 11974"/>
              <a:gd name="connsiteX0" fmla="*/ 0 w 10000"/>
              <a:gd name="connsiteY0" fmla="*/ 9192 h 12100"/>
              <a:gd name="connsiteX1" fmla="*/ 0 w 10000"/>
              <a:gd name="connsiteY1" fmla="*/ 7636 h 12100"/>
              <a:gd name="connsiteX2" fmla="*/ 0 w 10000"/>
              <a:gd name="connsiteY2" fmla="*/ 6808 h 12100"/>
              <a:gd name="connsiteX3" fmla="*/ 807 w 10000"/>
              <a:gd name="connsiteY3" fmla="*/ 6808 h 12100"/>
              <a:gd name="connsiteX4" fmla="*/ 2323 w 10000"/>
              <a:gd name="connsiteY4" fmla="*/ 6808 h 12100"/>
              <a:gd name="connsiteX5" fmla="*/ 2323 w 10000"/>
              <a:gd name="connsiteY5" fmla="*/ 5253 h 12100"/>
              <a:gd name="connsiteX6" fmla="*/ 2323 w 10000"/>
              <a:gd name="connsiteY6" fmla="*/ 4424 h 12100"/>
              <a:gd name="connsiteX7" fmla="*/ 3130 w 10000"/>
              <a:gd name="connsiteY7" fmla="*/ 4424 h 12100"/>
              <a:gd name="connsiteX8" fmla="*/ 4646 w 10000"/>
              <a:gd name="connsiteY8" fmla="*/ 4424 h 12100"/>
              <a:gd name="connsiteX9" fmla="*/ 4646 w 10000"/>
              <a:gd name="connsiteY9" fmla="*/ 2869 h 12100"/>
              <a:gd name="connsiteX10" fmla="*/ 4646 w 10000"/>
              <a:gd name="connsiteY10" fmla="*/ 2040 h 12100"/>
              <a:gd name="connsiteX11" fmla="*/ 5453 w 10000"/>
              <a:gd name="connsiteY11" fmla="*/ 2040 h 12100"/>
              <a:gd name="connsiteX12" fmla="*/ 7441 w 10000"/>
              <a:gd name="connsiteY12" fmla="*/ 2040 h 12100"/>
              <a:gd name="connsiteX13" fmla="*/ 8878 w 10000"/>
              <a:gd name="connsiteY13" fmla="*/ 586 h 12100"/>
              <a:gd name="connsiteX14" fmla="*/ 8720 w 10000"/>
              <a:gd name="connsiteY14" fmla="*/ 424 h 12100"/>
              <a:gd name="connsiteX15" fmla="*/ 9370 w 10000"/>
              <a:gd name="connsiteY15" fmla="*/ 202 h 12100"/>
              <a:gd name="connsiteX16" fmla="*/ 10000 w 10000"/>
              <a:gd name="connsiteY16" fmla="*/ 0 h 12100"/>
              <a:gd name="connsiteX17" fmla="*/ 9803 w 10000"/>
              <a:gd name="connsiteY17" fmla="*/ 646 h 12100"/>
              <a:gd name="connsiteX18" fmla="*/ 9587 w 10000"/>
              <a:gd name="connsiteY18" fmla="*/ 1313 h 12100"/>
              <a:gd name="connsiteX19" fmla="*/ 9429 w 10000"/>
              <a:gd name="connsiteY19" fmla="*/ 1152 h 12100"/>
              <a:gd name="connsiteX20" fmla="*/ 7776 w 10000"/>
              <a:gd name="connsiteY20" fmla="*/ 2869 h 12100"/>
              <a:gd name="connsiteX21" fmla="*/ 5453 w 10000"/>
              <a:gd name="connsiteY21" fmla="*/ 2869 h 12100"/>
              <a:gd name="connsiteX22" fmla="*/ 5453 w 10000"/>
              <a:gd name="connsiteY22" fmla="*/ 4424 h 12100"/>
              <a:gd name="connsiteX23" fmla="*/ 5453 w 10000"/>
              <a:gd name="connsiteY23" fmla="*/ 5253 h 12100"/>
              <a:gd name="connsiteX24" fmla="*/ 4646 w 10000"/>
              <a:gd name="connsiteY24" fmla="*/ 5253 h 12100"/>
              <a:gd name="connsiteX25" fmla="*/ 3130 w 10000"/>
              <a:gd name="connsiteY25" fmla="*/ 5253 h 12100"/>
              <a:gd name="connsiteX26" fmla="*/ 3130 w 10000"/>
              <a:gd name="connsiteY26" fmla="*/ 6808 h 12100"/>
              <a:gd name="connsiteX27" fmla="*/ 3130 w 10000"/>
              <a:gd name="connsiteY27" fmla="*/ 7636 h 12100"/>
              <a:gd name="connsiteX28" fmla="*/ 2323 w 10000"/>
              <a:gd name="connsiteY28" fmla="*/ 7636 h 12100"/>
              <a:gd name="connsiteX29" fmla="*/ 807 w 10000"/>
              <a:gd name="connsiteY29" fmla="*/ 7636 h 12100"/>
              <a:gd name="connsiteX30" fmla="*/ 807 w 10000"/>
              <a:gd name="connsiteY30" fmla="*/ 9192 h 12100"/>
              <a:gd name="connsiteX31" fmla="*/ 879 w 10000"/>
              <a:gd name="connsiteY31" fmla="*/ 11974 h 12100"/>
              <a:gd name="connsiteX32" fmla="*/ 72 w 10000"/>
              <a:gd name="connsiteY32" fmla="*/ 12100 h 12100"/>
              <a:gd name="connsiteX0" fmla="*/ 0 w 10000"/>
              <a:gd name="connsiteY0" fmla="*/ 9192 h 12142"/>
              <a:gd name="connsiteX1" fmla="*/ 0 w 10000"/>
              <a:gd name="connsiteY1" fmla="*/ 7636 h 12142"/>
              <a:gd name="connsiteX2" fmla="*/ 0 w 10000"/>
              <a:gd name="connsiteY2" fmla="*/ 6808 h 12142"/>
              <a:gd name="connsiteX3" fmla="*/ 807 w 10000"/>
              <a:gd name="connsiteY3" fmla="*/ 6808 h 12142"/>
              <a:gd name="connsiteX4" fmla="*/ 2323 w 10000"/>
              <a:gd name="connsiteY4" fmla="*/ 6808 h 12142"/>
              <a:gd name="connsiteX5" fmla="*/ 2323 w 10000"/>
              <a:gd name="connsiteY5" fmla="*/ 5253 h 12142"/>
              <a:gd name="connsiteX6" fmla="*/ 2323 w 10000"/>
              <a:gd name="connsiteY6" fmla="*/ 4424 h 12142"/>
              <a:gd name="connsiteX7" fmla="*/ 3130 w 10000"/>
              <a:gd name="connsiteY7" fmla="*/ 4424 h 12142"/>
              <a:gd name="connsiteX8" fmla="*/ 4646 w 10000"/>
              <a:gd name="connsiteY8" fmla="*/ 4424 h 12142"/>
              <a:gd name="connsiteX9" fmla="*/ 4646 w 10000"/>
              <a:gd name="connsiteY9" fmla="*/ 2869 h 12142"/>
              <a:gd name="connsiteX10" fmla="*/ 4646 w 10000"/>
              <a:gd name="connsiteY10" fmla="*/ 2040 h 12142"/>
              <a:gd name="connsiteX11" fmla="*/ 5453 w 10000"/>
              <a:gd name="connsiteY11" fmla="*/ 2040 h 12142"/>
              <a:gd name="connsiteX12" fmla="*/ 7441 w 10000"/>
              <a:gd name="connsiteY12" fmla="*/ 2040 h 12142"/>
              <a:gd name="connsiteX13" fmla="*/ 8878 w 10000"/>
              <a:gd name="connsiteY13" fmla="*/ 586 h 12142"/>
              <a:gd name="connsiteX14" fmla="*/ 8720 w 10000"/>
              <a:gd name="connsiteY14" fmla="*/ 424 h 12142"/>
              <a:gd name="connsiteX15" fmla="*/ 9370 w 10000"/>
              <a:gd name="connsiteY15" fmla="*/ 202 h 12142"/>
              <a:gd name="connsiteX16" fmla="*/ 10000 w 10000"/>
              <a:gd name="connsiteY16" fmla="*/ 0 h 12142"/>
              <a:gd name="connsiteX17" fmla="*/ 9803 w 10000"/>
              <a:gd name="connsiteY17" fmla="*/ 646 h 12142"/>
              <a:gd name="connsiteX18" fmla="*/ 9587 w 10000"/>
              <a:gd name="connsiteY18" fmla="*/ 1313 h 12142"/>
              <a:gd name="connsiteX19" fmla="*/ 9429 w 10000"/>
              <a:gd name="connsiteY19" fmla="*/ 1152 h 12142"/>
              <a:gd name="connsiteX20" fmla="*/ 7776 w 10000"/>
              <a:gd name="connsiteY20" fmla="*/ 2869 h 12142"/>
              <a:gd name="connsiteX21" fmla="*/ 5453 w 10000"/>
              <a:gd name="connsiteY21" fmla="*/ 2869 h 12142"/>
              <a:gd name="connsiteX22" fmla="*/ 5453 w 10000"/>
              <a:gd name="connsiteY22" fmla="*/ 4424 h 12142"/>
              <a:gd name="connsiteX23" fmla="*/ 5453 w 10000"/>
              <a:gd name="connsiteY23" fmla="*/ 5253 h 12142"/>
              <a:gd name="connsiteX24" fmla="*/ 4646 w 10000"/>
              <a:gd name="connsiteY24" fmla="*/ 5253 h 12142"/>
              <a:gd name="connsiteX25" fmla="*/ 3130 w 10000"/>
              <a:gd name="connsiteY25" fmla="*/ 5253 h 12142"/>
              <a:gd name="connsiteX26" fmla="*/ 3130 w 10000"/>
              <a:gd name="connsiteY26" fmla="*/ 6808 h 12142"/>
              <a:gd name="connsiteX27" fmla="*/ 3130 w 10000"/>
              <a:gd name="connsiteY27" fmla="*/ 7636 h 12142"/>
              <a:gd name="connsiteX28" fmla="*/ 2323 w 10000"/>
              <a:gd name="connsiteY28" fmla="*/ 7636 h 12142"/>
              <a:gd name="connsiteX29" fmla="*/ 807 w 10000"/>
              <a:gd name="connsiteY29" fmla="*/ 7636 h 12142"/>
              <a:gd name="connsiteX30" fmla="*/ 807 w 10000"/>
              <a:gd name="connsiteY30" fmla="*/ 9192 h 12142"/>
              <a:gd name="connsiteX31" fmla="*/ 879 w 10000"/>
              <a:gd name="connsiteY31" fmla="*/ 11974 h 12142"/>
              <a:gd name="connsiteX32" fmla="*/ 72 w 10000"/>
              <a:gd name="connsiteY32" fmla="*/ 12142 h 12142"/>
              <a:gd name="connsiteX0" fmla="*/ 36 w 10036"/>
              <a:gd name="connsiteY0" fmla="*/ 9192 h 12016"/>
              <a:gd name="connsiteX1" fmla="*/ 36 w 10036"/>
              <a:gd name="connsiteY1" fmla="*/ 7636 h 12016"/>
              <a:gd name="connsiteX2" fmla="*/ 36 w 10036"/>
              <a:gd name="connsiteY2" fmla="*/ 6808 h 12016"/>
              <a:gd name="connsiteX3" fmla="*/ 843 w 10036"/>
              <a:gd name="connsiteY3" fmla="*/ 6808 h 12016"/>
              <a:gd name="connsiteX4" fmla="*/ 2359 w 10036"/>
              <a:gd name="connsiteY4" fmla="*/ 6808 h 12016"/>
              <a:gd name="connsiteX5" fmla="*/ 2359 w 10036"/>
              <a:gd name="connsiteY5" fmla="*/ 5253 h 12016"/>
              <a:gd name="connsiteX6" fmla="*/ 2359 w 10036"/>
              <a:gd name="connsiteY6" fmla="*/ 4424 h 12016"/>
              <a:gd name="connsiteX7" fmla="*/ 3166 w 10036"/>
              <a:gd name="connsiteY7" fmla="*/ 4424 h 12016"/>
              <a:gd name="connsiteX8" fmla="*/ 4682 w 10036"/>
              <a:gd name="connsiteY8" fmla="*/ 4424 h 12016"/>
              <a:gd name="connsiteX9" fmla="*/ 4682 w 10036"/>
              <a:gd name="connsiteY9" fmla="*/ 2869 h 12016"/>
              <a:gd name="connsiteX10" fmla="*/ 4682 w 10036"/>
              <a:gd name="connsiteY10" fmla="*/ 2040 h 12016"/>
              <a:gd name="connsiteX11" fmla="*/ 5489 w 10036"/>
              <a:gd name="connsiteY11" fmla="*/ 2040 h 12016"/>
              <a:gd name="connsiteX12" fmla="*/ 7477 w 10036"/>
              <a:gd name="connsiteY12" fmla="*/ 2040 h 12016"/>
              <a:gd name="connsiteX13" fmla="*/ 8914 w 10036"/>
              <a:gd name="connsiteY13" fmla="*/ 586 h 12016"/>
              <a:gd name="connsiteX14" fmla="*/ 8756 w 10036"/>
              <a:gd name="connsiteY14" fmla="*/ 424 h 12016"/>
              <a:gd name="connsiteX15" fmla="*/ 9406 w 10036"/>
              <a:gd name="connsiteY15" fmla="*/ 202 h 12016"/>
              <a:gd name="connsiteX16" fmla="*/ 10036 w 10036"/>
              <a:gd name="connsiteY16" fmla="*/ 0 h 12016"/>
              <a:gd name="connsiteX17" fmla="*/ 9839 w 10036"/>
              <a:gd name="connsiteY17" fmla="*/ 646 h 12016"/>
              <a:gd name="connsiteX18" fmla="*/ 9623 w 10036"/>
              <a:gd name="connsiteY18" fmla="*/ 1313 h 12016"/>
              <a:gd name="connsiteX19" fmla="*/ 9465 w 10036"/>
              <a:gd name="connsiteY19" fmla="*/ 1152 h 12016"/>
              <a:gd name="connsiteX20" fmla="*/ 7812 w 10036"/>
              <a:gd name="connsiteY20" fmla="*/ 2869 h 12016"/>
              <a:gd name="connsiteX21" fmla="*/ 5489 w 10036"/>
              <a:gd name="connsiteY21" fmla="*/ 2869 h 12016"/>
              <a:gd name="connsiteX22" fmla="*/ 5489 w 10036"/>
              <a:gd name="connsiteY22" fmla="*/ 4424 h 12016"/>
              <a:gd name="connsiteX23" fmla="*/ 5489 w 10036"/>
              <a:gd name="connsiteY23" fmla="*/ 5253 h 12016"/>
              <a:gd name="connsiteX24" fmla="*/ 4682 w 10036"/>
              <a:gd name="connsiteY24" fmla="*/ 5253 h 12016"/>
              <a:gd name="connsiteX25" fmla="*/ 3166 w 10036"/>
              <a:gd name="connsiteY25" fmla="*/ 5253 h 12016"/>
              <a:gd name="connsiteX26" fmla="*/ 3166 w 10036"/>
              <a:gd name="connsiteY26" fmla="*/ 6808 h 12016"/>
              <a:gd name="connsiteX27" fmla="*/ 3166 w 10036"/>
              <a:gd name="connsiteY27" fmla="*/ 7636 h 12016"/>
              <a:gd name="connsiteX28" fmla="*/ 2359 w 10036"/>
              <a:gd name="connsiteY28" fmla="*/ 7636 h 12016"/>
              <a:gd name="connsiteX29" fmla="*/ 843 w 10036"/>
              <a:gd name="connsiteY29" fmla="*/ 7636 h 12016"/>
              <a:gd name="connsiteX30" fmla="*/ 843 w 10036"/>
              <a:gd name="connsiteY30" fmla="*/ 9192 h 12016"/>
              <a:gd name="connsiteX31" fmla="*/ 915 w 10036"/>
              <a:gd name="connsiteY31" fmla="*/ 11974 h 12016"/>
              <a:gd name="connsiteX32" fmla="*/ 0 w 10036"/>
              <a:gd name="connsiteY32" fmla="*/ 12016 h 12016"/>
              <a:gd name="connsiteX0" fmla="*/ 36 w 10036"/>
              <a:gd name="connsiteY0" fmla="*/ 9192 h 12016"/>
              <a:gd name="connsiteX1" fmla="*/ 36 w 10036"/>
              <a:gd name="connsiteY1" fmla="*/ 7636 h 12016"/>
              <a:gd name="connsiteX2" fmla="*/ 36 w 10036"/>
              <a:gd name="connsiteY2" fmla="*/ 6808 h 12016"/>
              <a:gd name="connsiteX3" fmla="*/ 843 w 10036"/>
              <a:gd name="connsiteY3" fmla="*/ 6808 h 12016"/>
              <a:gd name="connsiteX4" fmla="*/ 2359 w 10036"/>
              <a:gd name="connsiteY4" fmla="*/ 6808 h 12016"/>
              <a:gd name="connsiteX5" fmla="*/ 2359 w 10036"/>
              <a:gd name="connsiteY5" fmla="*/ 5253 h 12016"/>
              <a:gd name="connsiteX6" fmla="*/ 2359 w 10036"/>
              <a:gd name="connsiteY6" fmla="*/ 4424 h 12016"/>
              <a:gd name="connsiteX7" fmla="*/ 3166 w 10036"/>
              <a:gd name="connsiteY7" fmla="*/ 4424 h 12016"/>
              <a:gd name="connsiteX8" fmla="*/ 4682 w 10036"/>
              <a:gd name="connsiteY8" fmla="*/ 4424 h 12016"/>
              <a:gd name="connsiteX9" fmla="*/ 4682 w 10036"/>
              <a:gd name="connsiteY9" fmla="*/ 2869 h 12016"/>
              <a:gd name="connsiteX10" fmla="*/ 4646 w 10036"/>
              <a:gd name="connsiteY10" fmla="*/ 1326 h 12016"/>
              <a:gd name="connsiteX11" fmla="*/ 5489 w 10036"/>
              <a:gd name="connsiteY11" fmla="*/ 2040 h 12016"/>
              <a:gd name="connsiteX12" fmla="*/ 7477 w 10036"/>
              <a:gd name="connsiteY12" fmla="*/ 2040 h 12016"/>
              <a:gd name="connsiteX13" fmla="*/ 8914 w 10036"/>
              <a:gd name="connsiteY13" fmla="*/ 586 h 12016"/>
              <a:gd name="connsiteX14" fmla="*/ 8756 w 10036"/>
              <a:gd name="connsiteY14" fmla="*/ 424 h 12016"/>
              <a:gd name="connsiteX15" fmla="*/ 9406 w 10036"/>
              <a:gd name="connsiteY15" fmla="*/ 202 h 12016"/>
              <a:gd name="connsiteX16" fmla="*/ 10036 w 10036"/>
              <a:gd name="connsiteY16" fmla="*/ 0 h 12016"/>
              <a:gd name="connsiteX17" fmla="*/ 9839 w 10036"/>
              <a:gd name="connsiteY17" fmla="*/ 646 h 12016"/>
              <a:gd name="connsiteX18" fmla="*/ 9623 w 10036"/>
              <a:gd name="connsiteY18" fmla="*/ 1313 h 12016"/>
              <a:gd name="connsiteX19" fmla="*/ 9465 w 10036"/>
              <a:gd name="connsiteY19" fmla="*/ 1152 h 12016"/>
              <a:gd name="connsiteX20" fmla="*/ 7812 w 10036"/>
              <a:gd name="connsiteY20" fmla="*/ 2869 h 12016"/>
              <a:gd name="connsiteX21" fmla="*/ 5489 w 10036"/>
              <a:gd name="connsiteY21" fmla="*/ 2869 h 12016"/>
              <a:gd name="connsiteX22" fmla="*/ 5489 w 10036"/>
              <a:gd name="connsiteY22" fmla="*/ 4424 h 12016"/>
              <a:gd name="connsiteX23" fmla="*/ 5489 w 10036"/>
              <a:gd name="connsiteY23" fmla="*/ 5253 h 12016"/>
              <a:gd name="connsiteX24" fmla="*/ 4682 w 10036"/>
              <a:gd name="connsiteY24" fmla="*/ 5253 h 12016"/>
              <a:gd name="connsiteX25" fmla="*/ 3166 w 10036"/>
              <a:gd name="connsiteY25" fmla="*/ 5253 h 12016"/>
              <a:gd name="connsiteX26" fmla="*/ 3166 w 10036"/>
              <a:gd name="connsiteY26" fmla="*/ 6808 h 12016"/>
              <a:gd name="connsiteX27" fmla="*/ 3166 w 10036"/>
              <a:gd name="connsiteY27" fmla="*/ 7636 h 12016"/>
              <a:gd name="connsiteX28" fmla="*/ 2359 w 10036"/>
              <a:gd name="connsiteY28" fmla="*/ 7636 h 12016"/>
              <a:gd name="connsiteX29" fmla="*/ 843 w 10036"/>
              <a:gd name="connsiteY29" fmla="*/ 7636 h 12016"/>
              <a:gd name="connsiteX30" fmla="*/ 843 w 10036"/>
              <a:gd name="connsiteY30" fmla="*/ 9192 h 12016"/>
              <a:gd name="connsiteX31" fmla="*/ 915 w 10036"/>
              <a:gd name="connsiteY31" fmla="*/ 11974 h 12016"/>
              <a:gd name="connsiteX32" fmla="*/ 0 w 10036"/>
              <a:gd name="connsiteY32" fmla="*/ 12016 h 12016"/>
              <a:gd name="connsiteX0" fmla="*/ 36 w 10036"/>
              <a:gd name="connsiteY0" fmla="*/ 9192 h 12016"/>
              <a:gd name="connsiteX1" fmla="*/ 36 w 10036"/>
              <a:gd name="connsiteY1" fmla="*/ 7636 h 12016"/>
              <a:gd name="connsiteX2" fmla="*/ 36 w 10036"/>
              <a:gd name="connsiteY2" fmla="*/ 6808 h 12016"/>
              <a:gd name="connsiteX3" fmla="*/ 843 w 10036"/>
              <a:gd name="connsiteY3" fmla="*/ 6808 h 12016"/>
              <a:gd name="connsiteX4" fmla="*/ 2359 w 10036"/>
              <a:gd name="connsiteY4" fmla="*/ 6808 h 12016"/>
              <a:gd name="connsiteX5" fmla="*/ 2359 w 10036"/>
              <a:gd name="connsiteY5" fmla="*/ 5253 h 12016"/>
              <a:gd name="connsiteX6" fmla="*/ 2359 w 10036"/>
              <a:gd name="connsiteY6" fmla="*/ 4424 h 12016"/>
              <a:gd name="connsiteX7" fmla="*/ 3166 w 10036"/>
              <a:gd name="connsiteY7" fmla="*/ 4424 h 12016"/>
              <a:gd name="connsiteX8" fmla="*/ 4682 w 10036"/>
              <a:gd name="connsiteY8" fmla="*/ 4424 h 12016"/>
              <a:gd name="connsiteX9" fmla="*/ 4682 w 10036"/>
              <a:gd name="connsiteY9" fmla="*/ 2869 h 12016"/>
              <a:gd name="connsiteX10" fmla="*/ 4646 w 10036"/>
              <a:gd name="connsiteY10" fmla="*/ 1326 h 12016"/>
              <a:gd name="connsiteX11" fmla="*/ 5489 w 10036"/>
              <a:gd name="connsiteY11" fmla="*/ 1452 h 12016"/>
              <a:gd name="connsiteX12" fmla="*/ 7477 w 10036"/>
              <a:gd name="connsiteY12" fmla="*/ 2040 h 12016"/>
              <a:gd name="connsiteX13" fmla="*/ 8914 w 10036"/>
              <a:gd name="connsiteY13" fmla="*/ 586 h 12016"/>
              <a:gd name="connsiteX14" fmla="*/ 8756 w 10036"/>
              <a:gd name="connsiteY14" fmla="*/ 424 h 12016"/>
              <a:gd name="connsiteX15" fmla="*/ 9406 w 10036"/>
              <a:gd name="connsiteY15" fmla="*/ 202 h 12016"/>
              <a:gd name="connsiteX16" fmla="*/ 10036 w 10036"/>
              <a:gd name="connsiteY16" fmla="*/ 0 h 12016"/>
              <a:gd name="connsiteX17" fmla="*/ 9839 w 10036"/>
              <a:gd name="connsiteY17" fmla="*/ 646 h 12016"/>
              <a:gd name="connsiteX18" fmla="*/ 9623 w 10036"/>
              <a:gd name="connsiteY18" fmla="*/ 1313 h 12016"/>
              <a:gd name="connsiteX19" fmla="*/ 9465 w 10036"/>
              <a:gd name="connsiteY19" fmla="*/ 1152 h 12016"/>
              <a:gd name="connsiteX20" fmla="*/ 7812 w 10036"/>
              <a:gd name="connsiteY20" fmla="*/ 2869 h 12016"/>
              <a:gd name="connsiteX21" fmla="*/ 5489 w 10036"/>
              <a:gd name="connsiteY21" fmla="*/ 2869 h 12016"/>
              <a:gd name="connsiteX22" fmla="*/ 5489 w 10036"/>
              <a:gd name="connsiteY22" fmla="*/ 4424 h 12016"/>
              <a:gd name="connsiteX23" fmla="*/ 5489 w 10036"/>
              <a:gd name="connsiteY23" fmla="*/ 5253 h 12016"/>
              <a:gd name="connsiteX24" fmla="*/ 4682 w 10036"/>
              <a:gd name="connsiteY24" fmla="*/ 5253 h 12016"/>
              <a:gd name="connsiteX25" fmla="*/ 3166 w 10036"/>
              <a:gd name="connsiteY25" fmla="*/ 5253 h 12016"/>
              <a:gd name="connsiteX26" fmla="*/ 3166 w 10036"/>
              <a:gd name="connsiteY26" fmla="*/ 6808 h 12016"/>
              <a:gd name="connsiteX27" fmla="*/ 3166 w 10036"/>
              <a:gd name="connsiteY27" fmla="*/ 7636 h 12016"/>
              <a:gd name="connsiteX28" fmla="*/ 2359 w 10036"/>
              <a:gd name="connsiteY28" fmla="*/ 7636 h 12016"/>
              <a:gd name="connsiteX29" fmla="*/ 843 w 10036"/>
              <a:gd name="connsiteY29" fmla="*/ 7636 h 12016"/>
              <a:gd name="connsiteX30" fmla="*/ 843 w 10036"/>
              <a:gd name="connsiteY30" fmla="*/ 9192 h 12016"/>
              <a:gd name="connsiteX31" fmla="*/ 915 w 10036"/>
              <a:gd name="connsiteY31" fmla="*/ 11974 h 12016"/>
              <a:gd name="connsiteX32" fmla="*/ 0 w 10036"/>
              <a:gd name="connsiteY32" fmla="*/ 12016 h 12016"/>
              <a:gd name="connsiteX0" fmla="*/ 36 w 10036"/>
              <a:gd name="connsiteY0" fmla="*/ 9192 h 12016"/>
              <a:gd name="connsiteX1" fmla="*/ 36 w 10036"/>
              <a:gd name="connsiteY1" fmla="*/ 7636 h 12016"/>
              <a:gd name="connsiteX2" fmla="*/ 36 w 10036"/>
              <a:gd name="connsiteY2" fmla="*/ 6808 h 12016"/>
              <a:gd name="connsiteX3" fmla="*/ 843 w 10036"/>
              <a:gd name="connsiteY3" fmla="*/ 6808 h 12016"/>
              <a:gd name="connsiteX4" fmla="*/ 2359 w 10036"/>
              <a:gd name="connsiteY4" fmla="*/ 6808 h 12016"/>
              <a:gd name="connsiteX5" fmla="*/ 2359 w 10036"/>
              <a:gd name="connsiteY5" fmla="*/ 5253 h 12016"/>
              <a:gd name="connsiteX6" fmla="*/ 2359 w 10036"/>
              <a:gd name="connsiteY6" fmla="*/ 4424 h 12016"/>
              <a:gd name="connsiteX7" fmla="*/ 3166 w 10036"/>
              <a:gd name="connsiteY7" fmla="*/ 4424 h 12016"/>
              <a:gd name="connsiteX8" fmla="*/ 4682 w 10036"/>
              <a:gd name="connsiteY8" fmla="*/ 4424 h 12016"/>
              <a:gd name="connsiteX9" fmla="*/ 4682 w 10036"/>
              <a:gd name="connsiteY9" fmla="*/ 2869 h 12016"/>
              <a:gd name="connsiteX10" fmla="*/ 4646 w 10036"/>
              <a:gd name="connsiteY10" fmla="*/ 1326 h 12016"/>
              <a:gd name="connsiteX11" fmla="*/ 5489 w 10036"/>
              <a:gd name="connsiteY11" fmla="*/ 1452 h 12016"/>
              <a:gd name="connsiteX12" fmla="*/ 7549 w 10036"/>
              <a:gd name="connsiteY12" fmla="*/ 1410 h 12016"/>
              <a:gd name="connsiteX13" fmla="*/ 8914 w 10036"/>
              <a:gd name="connsiteY13" fmla="*/ 586 h 12016"/>
              <a:gd name="connsiteX14" fmla="*/ 8756 w 10036"/>
              <a:gd name="connsiteY14" fmla="*/ 424 h 12016"/>
              <a:gd name="connsiteX15" fmla="*/ 9406 w 10036"/>
              <a:gd name="connsiteY15" fmla="*/ 202 h 12016"/>
              <a:gd name="connsiteX16" fmla="*/ 10036 w 10036"/>
              <a:gd name="connsiteY16" fmla="*/ 0 h 12016"/>
              <a:gd name="connsiteX17" fmla="*/ 9839 w 10036"/>
              <a:gd name="connsiteY17" fmla="*/ 646 h 12016"/>
              <a:gd name="connsiteX18" fmla="*/ 9623 w 10036"/>
              <a:gd name="connsiteY18" fmla="*/ 1313 h 12016"/>
              <a:gd name="connsiteX19" fmla="*/ 9465 w 10036"/>
              <a:gd name="connsiteY19" fmla="*/ 1152 h 12016"/>
              <a:gd name="connsiteX20" fmla="*/ 7812 w 10036"/>
              <a:gd name="connsiteY20" fmla="*/ 2869 h 12016"/>
              <a:gd name="connsiteX21" fmla="*/ 5489 w 10036"/>
              <a:gd name="connsiteY21" fmla="*/ 2869 h 12016"/>
              <a:gd name="connsiteX22" fmla="*/ 5489 w 10036"/>
              <a:gd name="connsiteY22" fmla="*/ 4424 h 12016"/>
              <a:gd name="connsiteX23" fmla="*/ 5489 w 10036"/>
              <a:gd name="connsiteY23" fmla="*/ 5253 h 12016"/>
              <a:gd name="connsiteX24" fmla="*/ 4682 w 10036"/>
              <a:gd name="connsiteY24" fmla="*/ 5253 h 12016"/>
              <a:gd name="connsiteX25" fmla="*/ 3166 w 10036"/>
              <a:gd name="connsiteY25" fmla="*/ 5253 h 12016"/>
              <a:gd name="connsiteX26" fmla="*/ 3166 w 10036"/>
              <a:gd name="connsiteY26" fmla="*/ 6808 h 12016"/>
              <a:gd name="connsiteX27" fmla="*/ 3166 w 10036"/>
              <a:gd name="connsiteY27" fmla="*/ 7636 h 12016"/>
              <a:gd name="connsiteX28" fmla="*/ 2359 w 10036"/>
              <a:gd name="connsiteY28" fmla="*/ 7636 h 12016"/>
              <a:gd name="connsiteX29" fmla="*/ 843 w 10036"/>
              <a:gd name="connsiteY29" fmla="*/ 7636 h 12016"/>
              <a:gd name="connsiteX30" fmla="*/ 843 w 10036"/>
              <a:gd name="connsiteY30" fmla="*/ 9192 h 12016"/>
              <a:gd name="connsiteX31" fmla="*/ 915 w 10036"/>
              <a:gd name="connsiteY31" fmla="*/ 11974 h 12016"/>
              <a:gd name="connsiteX32" fmla="*/ 0 w 10036"/>
              <a:gd name="connsiteY32" fmla="*/ 12016 h 12016"/>
              <a:gd name="connsiteX0" fmla="*/ 36 w 10036"/>
              <a:gd name="connsiteY0" fmla="*/ 9192 h 12016"/>
              <a:gd name="connsiteX1" fmla="*/ 36 w 10036"/>
              <a:gd name="connsiteY1" fmla="*/ 7636 h 12016"/>
              <a:gd name="connsiteX2" fmla="*/ 36 w 10036"/>
              <a:gd name="connsiteY2" fmla="*/ 6808 h 12016"/>
              <a:gd name="connsiteX3" fmla="*/ 843 w 10036"/>
              <a:gd name="connsiteY3" fmla="*/ 6808 h 12016"/>
              <a:gd name="connsiteX4" fmla="*/ 2359 w 10036"/>
              <a:gd name="connsiteY4" fmla="*/ 6808 h 12016"/>
              <a:gd name="connsiteX5" fmla="*/ 2359 w 10036"/>
              <a:gd name="connsiteY5" fmla="*/ 5253 h 12016"/>
              <a:gd name="connsiteX6" fmla="*/ 2359 w 10036"/>
              <a:gd name="connsiteY6" fmla="*/ 4424 h 12016"/>
              <a:gd name="connsiteX7" fmla="*/ 3166 w 10036"/>
              <a:gd name="connsiteY7" fmla="*/ 4424 h 12016"/>
              <a:gd name="connsiteX8" fmla="*/ 4682 w 10036"/>
              <a:gd name="connsiteY8" fmla="*/ 4424 h 12016"/>
              <a:gd name="connsiteX9" fmla="*/ 4682 w 10036"/>
              <a:gd name="connsiteY9" fmla="*/ 2869 h 12016"/>
              <a:gd name="connsiteX10" fmla="*/ 4646 w 10036"/>
              <a:gd name="connsiteY10" fmla="*/ 1326 h 12016"/>
              <a:gd name="connsiteX11" fmla="*/ 5489 w 10036"/>
              <a:gd name="connsiteY11" fmla="*/ 1452 h 12016"/>
              <a:gd name="connsiteX12" fmla="*/ 7549 w 10036"/>
              <a:gd name="connsiteY12" fmla="*/ 1410 h 12016"/>
              <a:gd name="connsiteX13" fmla="*/ 8914 w 10036"/>
              <a:gd name="connsiteY13" fmla="*/ 586 h 12016"/>
              <a:gd name="connsiteX14" fmla="*/ 8756 w 10036"/>
              <a:gd name="connsiteY14" fmla="*/ 424 h 12016"/>
              <a:gd name="connsiteX15" fmla="*/ 9406 w 10036"/>
              <a:gd name="connsiteY15" fmla="*/ 202 h 12016"/>
              <a:gd name="connsiteX16" fmla="*/ 10036 w 10036"/>
              <a:gd name="connsiteY16" fmla="*/ 0 h 12016"/>
              <a:gd name="connsiteX17" fmla="*/ 9839 w 10036"/>
              <a:gd name="connsiteY17" fmla="*/ 646 h 12016"/>
              <a:gd name="connsiteX18" fmla="*/ 9623 w 10036"/>
              <a:gd name="connsiteY18" fmla="*/ 1313 h 12016"/>
              <a:gd name="connsiteX19" fmla="*/ 9465 w 10036"/>
              <a:gd name="connsiteY19" fmla="*/ 1152 h 12016"/>
              <a:gd name="connsiteX20" fmla="*/ 7812 w 10036"/>
              <a:gd name="connsiteY20" fmla="*/ 2869 h 12016"/>
              <a:gd name="connsiteX21" fmla="*/ 5489 w 10036"/>
              <a:gd name="connsiteY21" fmla="*/ 2281 h 12016"/>
              <a:gd name="connsiteX22" fmla="*/ 5489 w 10036"/>
              <a:gd name="connsiteY22" fmla="*/ 4424 h 12016"/>
              <a:gd name="connsiteX23" fmla="*/ 5489 w 10036"/>
              <a:gd name="connsiteY23" fmla="*/ 5253 h 12016"/>
              <a:gd name="connsiteX24" fmla="*/ 4682 w 10036"/>
              <a:gd name="connsiteY24" fmla="*/ 5253 h 12016"/>
              <a:gd name="connsiteX25" fmla="*/ 3166 w 10036"/>
              <a:gd name="connsiteY25" fmla="*/ 5253 h 12016"/>
              <a:gd name="connsiteX26" fmla="*/ 3166 w 10036"/>
              <a:gd name="connsiteY26" fmla="*/ 6808 h 12016"/>
              <a:gd name="connsiteX27" fmla="*/ 3166 w 10036"/>
              <a:gd name="connsiteY27" fmla="*/ 7636 h 12016"/>
              <a:gd name="connsiteX28" fmla="*/ 2359 w 10036"/>
              <a:gd name="connsiteY28" fmla="*/ 7636 h 12016"/>
              <a:gd name="connsiteX29" fmla="*/ 843 w 10036"/>
              <a:gd name="connsiteY29" fmla="*/ 7636 h 12016"/>
              <a:gd name="connsiteX30" fmla="*/ 843 w 10036"/>
              <a:gd name="connsiteY30" fmla="*/ 9192 h 12016"/>
              <a:gd name="connsiteX31" fmla="*/ 915 w 10036"/>
              <a:gd name="connsiteY31" fmla="*/ 11974 h 12016"/>
              <a:gd name="connsiteX32" fmla="*/ 0 w 10036"/>
              <a:gd name="connsiteY32" fmla="*/ 12016 h 12016"/>
              <a:gd name="connsiteX0" fmla="*/ 36 w 10036"/>
              <a:gd name="connsiteY0" fmla="*/ 9192 h 12016"/>
              <a:gd name="connsiteX1" fmla="*/ 36 w 10036"/>
              <a:gd name="connsiteY1" fmla="*/ 7636 h 12016"/>
              <a:gd name="connsiteX2" fmla="*/ 36 w 10036"/>
              <a:gd name="connsiteY2" fmla="*/ 6808 h 12016"/>
              <a:gd name="connsiteX3" fmla="*/ 843 w 10036"/>
              <a:gd name="connsiteY3" fmla="*/ 6808 h 12016"/>
              <a:gd name="connsiteX4" fmla="*/ 2359 w 10036"/>
              <a:gd name="connsiteY4" fmla="*/ 6808 h 12016"/>
              <a:gd name="connsiteX5" fmla="*/ 2359 w 10036"/>
              <a:gd name="connsiteY5" fmla="*/ 5253 h 12016"/>
              <a:gd name="connsiteX6" fmla="*/ 2359 w 10036"/>
              <a:gd name="connsiteY6" fmla="*/ 4424 h 12016"/>
              <a:gd name="connsiteX7" fmla="*/ 3166 w 10036"/>
              <a:gd name="connsiteY7" fmla="*/ 4424 h 12016"/>
              <a:gd name="connsiteX8" fmla="*/ 4682 w 10036"/>
              <a:gd name="connsiteY8" fmla="*/ 4424 h 12016"/>
              <a:gd name="connsiteX9" fmla="*/ 4682 w 10036"/>
              <a:gd name="connsiteY9" fmla="*/ 2869 h 12016"/>
              <a:gd name="connsiteX10" fmla="*/ 4646 w 10036"/>
              <a:gd name="connsiteY10" fmla="*/ 1326 h 12016"/>
              <a:gd name="connsiteX11" fmla="*/ 5489 w 10036"/>
              <a:gd name="connsiteY11" fmla="*/ 1452 h 12016"/>
              <a:gd name="connsiteX12" fmla="*/ 7549 w 10036"/>
              <a:gd name="connsiteY12" fmla="*/ 1410 h 12016"/>
              <a:gd name="connsiteX13" fmla="*/ 8914 w 10036"/>
              <a:gd name="connsiteY13" fmla="*/ 586 h 12016"/>
              <a:gd name="connsiteX14" fmla="*/ 8756 w 10036"/>
              <a:gd name="connsiteY14" fmla="*/ 424 h 12016"/>
              <a:gd name="connsiteX15" fmla="*/ 9406 w 10036"/>
              <a:gd name="connsiteY15" fmla="*/ 202 h 12016"/>
              <a:gd name="connsiteX16" fmla="*/ 10036 w 10036"/>
              <a:gd name="connsiteY16" fmla="*/ 0 h 12016"/>
              <a:gd name="connsiteX17" fmla="*/ 9839 w 10036"/>
              <a:gd name="connsiteY17" fmla="*/ 646 h 12016"/>
              <a:gd name="connsiteX18" fmla="*/ 9623 w 10036"/>
              <a:gd name="connsiteY18" fmla="*/ 1313 h 12016"/>
              <a:gd name="connsiteX19" fmla="*/ 9465 w 10036"/>
              <a:gd name="connsiteY19" fmla="*/ 1152 h 12016"/>
              <a:gd name="connsiteX20" fmla="*/ 7812 w 10036"/>
              <a:gd name="connsiteY20" fmla="*/ 2323 h 12016"/>
              <a:gd name="connsiteX21" fmla="*/ 5489 w 10036"/>
              <a:gd name="connsiteY21" fmla="*/ 2281 h 12016"/>
              <a:gd name="connsiteX22" fmla="*/ 5489 w 10036"/>
              <a:gd name="connsiteY22" fmla="*/ 4424 h 12016"/>
              <a:gd name="connsiteX23" fmla="*/ 5489 w 10036"/>
              <a:gd name="connsiteY23" fmla="*/ 5253 h 12016"/>
              <a:gd name="connsiteX24" fmla="*/ 4682 w 10036"/>
              <a:gd name="connsiteY24" fmla="*/ 5253 h 12016"/>
              <a:gd name="connsiteX25" fmla="*/ 3166 w 10036"/>
              <a:gd name="connsiteY25" fmla="*/ 5253 h 12016"/>
              <a:gd name="connsiteX26" fmla="*/ 3166 w 10036"/>
              <a:gd name="connsiteY26" fmla="*/ 6808 h 12016"/>
              <a:gd name="connsiteX27" fmla="*/ 3166 w 10036"/>
              <a:gd name="connsiteY27" fmla="*/ 7636 h 12016"/>
              <a:gd name="connsiteX28" fmla="*/ 2359 w 10036"/>
              <a:gd name="connsiteY28" fmla="*/ 7636 h 12016"/>
              <a:gd name="connsiteX29" fmla="*/ 843 w 10036"/>
              <a:gd name="connsiteY29" fmla="*/ 7636 h 12016"/>
              <a:gd name="connsiteX30" fmla="*/ 843 w 10036"/>
              <a:gd name="connsiteY30" fmla="*/ 9192 h 12016"/>
              <a:gd name="connsiteX31" fmla="*/ 915 w 10036"/>
              <a:gd name="connsiteY31" fmla="*/ 11974 h 12016"/>
              <a:gd name="connsiteX32" fmla="*/ 0 w 10036"/>
              <a:gd name="connsiteY32" fmla="*/ 12016 h 12016"/>
              <a:gd name="connsiteX0" fmla="*/ 36 w 10036"/>
              <a:gd name="connsiteY0" fmla="*/ 9192 h 12016"/>
              <a:gd name="connsiteX1" fmla="*/ 36 w 10036"/>
              <a:gd name="connsiteY1" fmla="*/ 7636 h 12016"/>
              <a:gd name="connsiteX2" fmla="*/ 36 w 10036"/>
              <a:gd name="connsiteY2" fmla="*/ 6808 h 12016"/>
              <a:gd name="connsiteX3" fmla="*/ 843 w 10036"/>
              <a:gd name="connsiteY3" fmla="*/ 6808 h 12016"/>
              <a:gd name="connsiteX4" fmla="*/ 2359 w 10036"/>
              <a:gd name="connsiteY4" fmla="*/ 6808 h 12016"/>
              <a:gd name="connsiteX5" fmla="*/ 2359 w 10036"/>
              <a:gd name="connsiteY5" fmla="*/ 5253 h 12016"/>
              <a:gd name="connsiteX6" fmla="*/ 2359 w 10036"/>
              <a:gd name="connsiteY6" fmla="*/ 4424 h 12016"/>
              <a:gd name="connsiteX7" fmla="*/ 3166 w 10036"/>
              <a:gd name="connsiteY7" fmla="*/ 4424 h 12016"/>
              <a:gd name="connsiteX8" fmla="*/ 4682 w 10036"/>
              <a:gd name="connsiteY8" fmla="*/ 4424 h 12016"/>
              <a:gd name="connsiteX9" fmla="*/ 4682 w 10036"/>
              <a:gd name="connsiteY9" fmla="*/ 2869 h 12016"/>
              <a:gd name="connsiteX10" fmla="*/ 4646 w 10036"/>
              <a:gd name="connsiteY10" fmla="*/ 1326 h 12016"/>
              <a:gd name="connsiteX11" fmla="*/ 5489 w 10036"/>
              <a:gd name="connsiteY11" fmla="*/ 1242 h 12016"/>
              <a:gd name="connsiteX12" fmla="*/ 7549 w 10036"/>
              <a:gd name="connsiteY12" fmla="*/ 1410 h 12016"/>
              <a:gd name="connsiteX13" fmla="*/ 8914 w 10036"/>
              <a:gd name="connsiteY13" fmla="*/ 586 h 12016"/>
              <a:gd name="connsiteX14" fmla="*/ 8756 w 10036"/>
              <a:gd name="connsiteY14" fmla="*/ 424 h 12016"/>
              <a:gd name="connsiteX15" fmla="*/ 9406 w 10036"/>
              <a:gd name="connsiteY15" fmla="*/ 202 h 12016"/>
              <a:gd name="connsiteX16" fmla="*/ 10036 w 10036"/>
              <a:gd name="connsiteY16" fmla="*/ 0 h 12016"/>
              <a:gd name="connsiteX17" fmla="*/ 9839 w 10036"/>
              <a:gd name="connsiteY17" fmla="*/ 646 h 12016"/>
              <a:gd name="connsiteX18" fmla="*/ 9623 w 10036"/>
              <a:gd name="connsiteY18" fmla="*/ 1313 h 12016"/>
              <a:gd name="connsiteX19" fmla="*/ 9465 w 10036"/>
              <a:gd name="connsiteY19" fmla="*/ 1152 h 12016"/>
              <a:gd name="connsiteX20" fmla="*/ 7812 w 10036"/>
              <a:gd name="connsiteY20" fmla="*/ 2323 h 12016"/>
              <a:gd name="connsiteX21" fmla="*/ 5489 w 10036"/>
              <a:gd name="connsiteY21" fmla="*/ 2281 h 12016"/>
              <a:gd name="connsiteX22" fmla="*/ 5489 w 10036"/>
              <a:gd name="connsiteY22" fmla="*/ 4424 h 12016"/>
              <a:gd name="connsiteX23" fmla="*/ 5489 w 10036"/>
              <a:gd name="connsiteY23" fmla="*/ 5253 h 12016"/>
              <a:gd name="connsiteX24" fmla="*/ 4682 w 10036"/>
              <a:gd name="connsiteY24" fmla="*/ 5253 h 12016"/>
              <a:gd name="connsiteX25" fmla="*/ 3166 w 10036"/>
              <a:gd name="connsiteY25" fmla="*/ 5253 h 12016"/>
              <a:gd name="connsiteX26" fmla="*/ 3166 w 10036"/>
              <a:gd name="connsiteY26" fmla="*/ 6808 h 12016"/>
              <a:gd name="connsiteX27" fmla="*/ 3166 w 10036"/>
              <a:gd name="connsiteY27" fmla="*/ 7636 h 12016"/>
              <a:gd name="connsiteX28" fmla="*/ 2359 w 10036"/>
              <a:gd name="connsiteY28" fmla="*/ 7636 h 12016"/>
              <a:gd name="connsiteX29" fmla="*/ 843 w 10036"/>
              <a:gd name="connsiteY29" fmla="*/ 7636 h 12016"/>
              <a:gd name="connsiteX30" fmla="*/ 843 w 10036"/>
              <a:gd name="connsiteY30" fmla="*/ 9192 h 12016"/>
              <a:gd name="connsiteX31" fmla="*/ 915 w 10036"/>
              <a:gd name="connsiteY31" fmla="*/ 11974 h 12016"/>
              <a:gd name="connsiteX32" fmla="*/ 0 w 10036"/>
              <a:gd name="connsiteY32" fmla="*/ 12016 h 12016"/>
              <a:gd name="connsiteX0" fmla="*/ 36 w 10036"/>
              <a:gd name="connsiteY0" fmla="*/ 9192 h 12016"/>
              <a:gd name="connsiteX1" fmla="*/ 36 w 10036"/>
              <a:gd name="connsiteY1" fmla="*/ 7636 h 12016"/>
              <a:gd name="connsiteX2" fmla="*/ 36 w 10036"/>
              <a:gd name="connsiteY2" fmla="*/ 6808 h 12016"/>
              <a:gd name="connsiteX3" fmla="*/ 843 w 10036"/>
              <a:gd name="connsiteY3" fmla="*/ 6808 h 12016"/>
              <a:gd name="connsiteX4" fmla="*/ 2359 w 10036"/>
              <a:gd name="connsiteY4" fmla="*/ 6808 h 12016"/>
              <a:gd name="connsiteX5" fmla="*/ 2359 w 10036"/>
              <a:gd name="connsiteY5" fmla="*/ 5253 h 12016"/>
              <a:gd name="connsiteX6" fmla="*/ 2359 w 10036"/>
              <a:gd name="connsiteY6" fmla="*/ 4424 h 12016"/>
              <a:gd name="connsiteX7" fmla="*/ 3166 w 10036"/>
              <a:gd name="connsiteY7" fmla="*/ 4424 h 12016"/>
              <a:gd name="connsiteX8" fmla="*/ 4682 w 10036"/>
              <a:gd name="connsiteY8" fmla="*/ 4424 h 12016"/>
              <a:gd name="connsiteX9" fmla="*/ 4682 w 10036"/>
              <a:gd name="connsiteY9" fmla="*/ 2869 h 12016"/>
              <a:gd name="connsiteX10" fmla="*/ 4646 w 10036"/>
              <a:gd name="connsiteY10" fmla="*/ 1326 h 12016"/>
              <a:gd name="connsiteX11" fmla="*/ 5489 w 10036"/>
              <a:gd name="connsiteY11" fmla="*/ 1242 h 12016"/>
              <a:gd name="connsiteX12" fmla="*/ 7549 w 10036"/>
              <a:gd name="connsiteY12" fmla="*/ 1242 h 12016"/>
              <a:gd name="connsiteX13" fmla="*/ 8914 w 10036"/>
              <a:gd name="connsiteY13" fmla="*/ 586 h 12016"/>
              <a:gd name="connsiteX14" fmla="*/ 8756 w 10036"/>
              <a:gd name="connsiteY14" fmla="*/ 424 h 12016"/>
              <a:gd name="connsiteX15" fmla="*/ 9406 w 10036"/>
              <a:gd name="connsiteY15" fmla="*/ 202 h 12016"/>
              <a:gd name="connsiteX16" fmla="*/ 10036 w 10036"/>
              <a:gd name="connsiteY16" fmla="*/ 0 h 12016"/>
              <a:gd name="connsiteX17" fmla="*/ 9839 w 10036"/>
              <a:gd name="connsiteY17" fmla="*/ 646 h 12016"/>
              <a:gd name="connsiteX18" fmla="*/ 9623 w 10036"/>
              <a:gd name="connsiteY18" fmla="*/ 1313 h 12016"/>
              <a:gd name="connsiteX19" fmla="*/ 9465 w 10036"/>
              <a:gd name="connsiteY19" fmla="*/ 1152 h 12016"/>
              <a:gd name="connsiteX20" fmla="*/ 7812 w 10036"/>
              <a:gd name="connsiteY20" fmla="*/ 2323 h 12016"/>
              <a:gd name="connsiteX21" fmla="*/ 5489 w 10036"/>
              <a:gd name="connsiteY21" fmla="*/ 2281 h 12016"/>
              <a:gd name="connsiteX22" fmla="*/ 5489 w 10036"/>
              <a:gd name="connsiteY22" fmla="*/ 4424 h 12016"/>
              <a:gd name="connsiteX23" fmla="*/ 5489 w 10036"/>
              <a:gd name="connsiteY23" fmla="*/ 5253 h 12016"/>
              <a:gd name="connsiteX24" fmla="*/ 4682 w 10036"/>
              <a:gd name="connsiteY24" fmla="*/ 5253 h 12016"/>
              <a:gd name="connsiteX25" fmla="*/ 3166 w 10036"/>
              <a:gd name="connsiteY25" fmla="*/ 5253 h 12016"/>
              <a:gd name="connsiteX26" fmla="*/ 3166 w 10036"/>
              <a:gd name="connsiteY26" fmla="*/ 6808 h 12016"/>
              <a:gd name="connsiteX27" fmla="*/ 3166 w 10036"/>
              <a:gd name="connsiteY27" fmla="*/ 7636 h 12016"/>
              <a:gd name="connsiteX28" fmla="*/ 2359 w 10036"/>
              <a:gd name="connsiteY28" fmla="*/ 7636 h 12016"/>
              <a:gd name="connsiteX29" fmla="*/ 843 w 10036"/>
              <a:gd name="connsiteY29" fmla="*/ 7636 h 12016"/>
              <a:gd name="connsiteX30" fmla="*/ 843 w 10036"/>
              <a:gd name="connsiteY30" fmla="*/ 9192 h 12016"/>
              <a:gd name="connsiteX31" fmla="*/ 915 w 10036"/>
              <a:gd name="connsiteY31" fmla="*/ 11974 h 12016"/>
              <a:gd name="connsiteX32" fmla="*/ 0 w 10036"/>
              <a:gd name="connsiteY32" fmla="*/ 12016 h 12016"/>
              <a:gd name="connsiteX0" fmla="*/ 36 w 10036"/>
              <a:gd name="connsiteY0" fmla="*/ 9192 h 12016"/>
              <a:gd name="connsiteX1" fmla="*/ 36 w 10036"/>
              <a:gd name="connsiteY1" fmla="*/ 7636 h 12016"/>
              <a:gd name="connsiteX2" fmla="*/ 36 w 10036"/>
              <a:gd name="connsiteY2" fmla="*/ 6808 h 12016"/>
              <a:gd name="connsiteX3" fmla="*/ 843 w 10036"/>
              <a:gd name="connsiteY3" fmla="*/ 6808 h 12016"/>
              <a:gd name="connsiteX4" fmla="*/ 2359 w 10036"/>
              <a:gd name="connsiteY4" fmla="*/ 6808 h 12016"/>
              <a:gd name="connsiteX5" fmla="*/ 2359 w 10036"/>
              <a:gd name="connsiteY5" fmla="*/ 5253 h 12016"/>
              <a:gd name="connsiteX6" fmla="*/ 2359 w 10036"/>
              <a:gd name="connsiteY6" fmla="*/ 4424 h 12016"/>
              <a:gd name="connsiteX7" fmla="*/ 3166 w 10036"/>
              <a:gd name="connsiteY7" fmla="*/ 4424 h 12016"/>
              <a:gd name="connsiteX8" fmla="*/ 4682 w 10036"/>
              <a:gd name="connsiteY8" fmla="*/ 4424 h 12016"/>
              <a:gd name="connsiteX9" fmla="*/ 4682 w 10036"/>
              <a:gd name="connsiteY9" fmla="*/ 2869 h 12016"/>
              <a:gd name="connsiteX10" fmla="*/ 4646 w 10036"/>
              <a:gd name="connsiteY10" fmla="*/ 1200 h 12016"/>
              <a:gd name="connsiteX11" fmla="*/ 5489 w 10036"/>
              <a:gd name="connsiteY11" fmla="*/ 1242 h 12016"/>
              <a:gd name="connsiteX12" fmla="*/ 7549 w 10036"/>
              <a:gd name="connsiteY12" fmla="*/ 1242 h 12016"/>
              <a:gd name="connsiteX13" fmla="*/ 8914 w 10036"/>
              <a:gd name="connsiteY13" fmla="*/ 586 h 12016"/>
              <a:gd name="connsiteX14" fmla="*/ 8756 w 10036"/>
              <a:gd name="connsiteY14" fmla="*/ 424 h 12016"/>
              <a:gd name="connsiteX15" fmla="*/ 9406 w 10036"/>
              <a:gd name="connsiteY15" fmla="*/ 202 h 12016"/>
              <a:gd name="connsiteX16" fmla="*/ 10036 w 10036"/>
              <a:gd name="connsiteY16" fmla="*/ 0 h 12016"/>
              <a:gd name="connsiteX17" fmla="*/ 9839 w 10036"/>
              <a:gd name="connsiteY17" fmla="*/ 646 h 12016"/>
              <a:gd name="connsiteX18" fmla="*/ 9623 w 10036"/>
              <a:gd name="connsiteY18" fmla="*/ 1313 h 12016"/>
              <a:gd name="connsiteX19" fmla="*/ 9465 w 10036"/>
              <a:gd name="connsiteY19" fmla="*/ 1152 h 12016"/>
              <a:gd name="connsiteX20" fmla="*/ 7812 w 10036"/>
              <a:gd name="connsiteY20" fmla="*/ 2323 h 12016"/>
              <a:gd name="connsiteX21" fmla="*/ 5489 w 10036"/>
              <a:gd name="connsiteY21" fmla="*/ 2281 h 12016"/>
              <a:gd name="connsiteX22" fmla="*/ 5489 w 10036"/>
              <a:gd name="connsiteY22" fmla="*/ 4424 h 12016"/>
              <a:gd name="connsiteX23" fmla="*/ 5489 w 10036"/>
              <a:gd name="connsiteY23" fmla="*/ 5253 h 12016"/>
              <a:gd name="connsiteX24" fmla="*/ 4682 w 10036"/>
              <a:gd name="connsiteY24" fmla="*/ 5253 h 12016"/>
              <a:gd name="connsiteX25" fmla="*/ 3166 w 10036"/>
              <a:gd name="connsiteY25" fmla="*/ 5253 h 12016"/>
              <a:gd name="connsiteX26" fmla="*/ 3166 w 10036"/>
              <a:gd name="connsiteY26" fmla="*/ 6808 h 12016"/>
              <a:gd name="connsiteX27" fmla="*/ 3166 w 10036"/>
              <a:gd name="connsiteY27" fmla="*/ 7636 h 12016"/>
              <a:gd name="connsiteX28" fmla="*/ 2359 w 10036"/>
              <a:gd name="connsiteY28" fmla="*/ 7636 h 12016"/>
              <a:gd name="connsiteX29" fmla="*/ 843 w 10036"/>
              <a:gd name="connsiteY29" fmla="*/ 7636 h 12016"/>
              <a:gd name="connsiteX30" fmla="*/ 843 w 10036"/>
              <a:gd name="connsiteY30" fmla="*/ 9192 h 12016"/>
              <a:gd name="connsiteX31" fmla="*/ 915 w 10036"/>
              <a:gd name="connsiteY31" fmla="*/ 11974 h 12016"/>
              <a:gd name="connsiteX32" fmla="*/ 0 w 10036"/>
              <a:gd name="connsiteY32" fmla="*/ 12016 h 12016"/>
              <a:gd name="connsiteX0" fmla="*/ 36 w 10036"/>
              <a:gd name="connsiteY0" fmla="*/ 9192 h 12016"/>
              <a:gd name="connsiteX1" fmla="*/ 36 w 10036"/>
              <a:gd name="connsiteY1" fmla="*/ 7636 h 12016"/>
              <a:gd name="connsiteX2" fmla="*/ 36 w 10036"/>
              <a:gd name="connsiteY2" fmla="*/ 6808 h 12016"/>
              <a:gd name="connsiteX3" fmla="*/ 843 w 10036"/>
              <a:gd name="connsiteY3" fmla="*/ 6808 h 12016"/>
              <a:gd name="connsiteX4" fmla="*/ 2359 w 10036"/>
              <a:gd name="connsiteY4" fmla="*/ 6808 h 12016"/>
              <a:gd name="connsiteX5" fmla="*/ 2359 w 10036"/>
              <a:gd name="connsiteY5" fmla="*/ 5253 h 12016"/>
              <a:gd name="connsiteX6" fmla="*/ 2359 w 10036"/>
              <a:gd name="connsiteY6" fmla="*/ 4424 h 12016"/>
              <a:gd name="connsiteX7" fmla="*/ 3166 w 10036"/>
              <a:gd name="connsiteY7" fmla="*/ 4424 h 12016"/>
              <a:gd name="connsiteX8" fmla="*/ 4682 w 10036"/>
              <a:gd name="connsiteY8" fmla="*/ 4424 h 12016"/>
              <a:gd name="connsiteX9" fmla="*/ 4682 w 10036"/>
              <a:gd name="connsiteY9" fmla="*/ 2869 h 12016"/>
              <a:gd name="connsiteX10" fmla="*/ 4646 w 10036"/>
              <a:gd name="connsiteY10" fmla="*/ 1368 h 12016"/>
              <a:gd name="connsiteX11" fmla="*/ 5489 w 10036"/>
              <a:gd name="connsiteY11" fmla="*/ 1242 h 12016"/>
              <a:gd name="connsiteX12" fmla="*/ 7549 w 10036"/>
              <a:gd name="connsiteY12" fmla="*/ 1242 h 12016"/>
              <a:gd name="connsiteX13" fmla="*/ 8914 w 10036"/>
              <a:gd name="connsiteY13" fmla="*/ 586 h 12016"/>
              <a:gd name="connsiteX14" fmla="*/ 8756 w 10036"/>
              <a:gd name="connsiteY14" fmla="*/ 424 h 12016"/>
              <a:gd name="connsiteX15" fmla="*/ 9406 w 10036"/>
              <a:gd name="connsiteY15" fmla="*/ 202 h 12016"/>
              <a:gd name="connsiteX16" fmla="*/ 10036 w 10036"/>
              <a:gd name="connsiteY16" fmla="*/ 0 h 12016"/>
              <a:gd name="connsiteX17" fmla="*/ 9839 w 10036"/>
              <a:gd name="connsiteY17" fmla="*/ 646 h 12016"/>
              <a:gd name="connsiteX18" fmla="*/ 9623 w 10036"/>
              <a:gd name="connsiteY18" fmla="*/ 1313 h 12016"/>
              <a:gd name="connsiteX19" fmla="*/ 9465 w 10036"/>
              <a:gd name="connsiteY19" fmla="*/ 1152 h 12016"/>
              <a:gd name="connsiteX20" fmla="*/ 7812 w 10036"/>
              <a:gd name="connsiteY20" fmla="*/ 2323 h 12016"/>
              <a:gd name="connsiteX21" fmla="*/ 5489 w 10036"/>
              <a:gd name="connsiteY21" fmla="*/ 2281 h 12016"/>
              <a:gd name="connsiteX22" fmla="*/ 5489 w 10036"/>
              <a:gd name="connsiteY22" fmla="*/ 4424 h 12016"/>
              <a:gd name="connsiteX23" fmla="*/ 5489 w 10036"/>
              <a:gd name="connsiteY23" fmla="*/ 5253 h 12016"/>
              <a:gd name="connsiteX24" fmla="*/ 4682 w 10036"/>
              <a:gd name="connsiteY24" fmla="*/ 5253 h 12016"/>
              <a:gd name="connsiteX25" fmla="*/ 3166 w 10036"/>
              <a:gd name="connsiteY25" fmla="*/ 5253 h 12016"/>
              <a:gd name="connsiteX26" fmla="*/ 3166 w 10036"/>
              <a:gd name="connsiteY26" fmla="*/ 6808 h 12016"/>
              <a:gd name="connsiteX27" fmla="*/ 3166 w 10036"/>
              <a:gd name="connsiteY27" fmla="*/ 7636 h 12016"/>
              <a:gd name="connsiteX28" fmla="*/ 2359 w 10036"/>
              <a:gd name="connsiteY28" fmla="*/ 7636 h 12016"/>
              <a:gd name="connsiteX29" fmla="*/ 843 w 10036"/>
              <a:gd name="connsiteY29" fmla="*/ 7636 h 12016"/>
              <a:gd name="connsiteX30" fmla="*/ 843 w 10036"/>
              <a:gd name="connsiteY30" fmla="*/ 9192 h 12016"/>
              <a:gd name="connsiteX31" fmla="*/ 915 w 10036"/>
              <a:gd name="connsiteY31" fmla="*/ 11974 h 12016"/>
              <a:gd name="connsiteX32" fmla="*/ 0 w 10036"/>
              <a:gd name="connsiteY32" fmla="*/ 12016 h 12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036" h="12016">
                <a:moveTo>
                  <a:pt x="36" y="9192"/>
                </a:moveTo>
                <a:lnTo>
                  <a:pt x="36" y="7636"/>
                </a:lnTo>
                <a:lnTo>
                  <a:pt x="36" y="6808"/>
                </a:lnTo>
                <a:lnTo>
                  <a:pt x="843" y="6808"/>
                </a:lnTo>
                <a:lnTo>
                  <a:pt x="2359" y="6808"/>
                </a:lnTo>
                <a:lnTo>
                  <a:pt x="2359" y="5253"/>
                </a:lnTo>
                <a:lnTo>
                  <a:pt x="2359" y="4424"/>
                </a:lnTo>
                <a:lnTo>
                  <a:pt x="3166" y="4424"/>
                </a:lnTo>
                <a:lnTo>
                  <a:pt x="4682" y="4424"/>
                </a:lnTo>
                <a:lnTo>
                  <a:pt x="4682" y="2869"/>
                </a:lnTo>
                <a:cubicBezTo>
                  <a:pt x="4670" y="2355"/>
                  <a:pt x="4658" y="1882"/>
                  <a:pt x="4646" y="1368"/>
                </a:cubicBezTo>
                <a:lnTo>
                  <a:pt x="5489" y="1242"/>
                </a:lnTo>
                <a:lnTo>
                  <a:pt x="7549" y="1242"/>
                </a:lnTo>
                <a:lnTo>
                  <a:pt x="8914" y="586"/>
                </a:lnTo>
                <a:lnTo>
                  <a:pt x="8756" y="424"/>
                </a:lnTo>
                <a:lnTo>
                  <a:pt x="9406" y="202"/>
                </a:lnTo>
                <a:lnTo>
                  <a:pt x="10036" y="0"/>
                </a:lnTo>
                <a:cubicBezTo>
                  <a:pt x="9971" y="215"/>
                  <a:pt x="9904" y="431"/>
                  <a:pt x="9839" y="646"/>
                </a:cubicBezTo>
                <a:lnTo>
                  <a:pt x="9623" y="1313"/>
                </a:lnTo>
                <a:lnTo>
                  <a:pt x="9465" y="1152"/>
                </a:lnTo>
                <a:lnTo>
                  <a:pt x="7812" y="2323"/>
                </a:lnTo>
                <a:lnTo>
                  <a:pt x="5489" y="2281"/>
                </a:lnTo>
                <a:lnTo>
                  <a:pt x="5489" y="4424"/>
                </a:lnTo>
                <a:lnTo>
                  <a:pt x="5489" y="5253"/>
                </a:lnTo>
                <a:lnTo>
                  <a:pt x="4682" y="5253"/>
                </a:lnTo>
                <a:lnTo>
                  <a:pt x="3166" y="5253"/>
                </a:lnTo>
                <a:lnTo>
                  <a:pt x="3166" y="6808"/>
                </a:lnTo>
                <a:lnTo>
                  <a:pt x="3166" y="7636"/>
                </a:lnTo>
                <a:lnTo>
                  <a:pt x="2359" y="7636"/>
                </a:lnTo>
                <a:lnTo>
                  <a:pt x="843" y="7636"/>
                </a:lnTo>
                <a:lnTo>
                  <a:pt x="843" y="9192"/>
                </a:lnTo>
                <a:cubicBezTo>
                  <a:pt x="867" y="10119"/>
                  <a:pt x="891" y="11047"/>
                  <a:pt x="915" y="11974"/>
                </a:cubicBezTo>
                <a:lnTo>
                  <a:pt x="0" y="12016"/>
                </a:lnTo>
              </a:path>
            </a:pathLst>
          </a:custGeom>
          <a:solidFill>
            <a:schemeClr val="accent1"/>
          </a:solidFill>
          <a:ln>
            <a:noFill/>
          </a:ln>
          <a:extLst/>
        </p:spPr>
        <p:txBody>
          <a:bodyPr lIns="68525" tIns="34264" rIns="68525" bIns="34264" anchor="ctr"/>
          <a:lstStyle/>
          <a:p>
            <a:endParaRPr lang="zh-CN" altLang="en-US"/>
          </a:p>
        </p:txBody>
      </p:sp>
      <p:sp>
        <p:nvSpPr>
          <p:cNvPr id="59" name="Text Box 30"/>
          <p:cNvSpPr>
            <a:spLocks noChangeArrowheads="1"/>
          </p:cNvSpPr>
          <p:nvPr/>
        </p:nvSpPr>
        <p:spPr bwMode="auto">
          <a:xfrm>
            <a:off x="2051720" y="2139702"/>
            <a:ext cx="3980761" cy="376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5" tIns="34264" rIns="68525" bIns="34264">
            <a:spAutoFit/>
          </a:bodyPr>
          <a:lstStyle/>
          <a:p>
            <a:pPr latinLnBrk="1">
              <a:buClr>
                <a:srgbClr val="FF0000"/>
              </a:buClr>
              <a:buSzPct val="70000"/>
            </a:pPr>
            <a:r>
              <a:rPr lang="zh-CN" altLang="en-US" sz="2000" dirty="0" smtClean="0">
                <a:solidFill>
                  <a:srgbClr val="000000"/>
                </a:solidFill>
                <a:latin typeface="黑体"/>
                <a:ea typeface="黑体"/>
              </a:rPr>
              <a:t>创新思维的特性</a:t>
            </a:r>
            <a:endParaRPr lang="zh-CN" altLang="en-US" sz="2000" dirty="0">
              <a:solidFill>
                <a:srgbClr val="000000"/>
              </a:solidFill>
              <a:latin typeface="黑体"/>
              <a:ea typeface="黑体"/>
            </a:endParaRPr>
          </a:p>
        </p:txBody>
      </p:sp>
      <p:sp>
        <p:nvSpPr>
          <p:cNvPr id="60" name="Text Box 30"/>
          <p:cNvSpPr>
            <a:spLocks noChangeArrowheads="1"/>
          </p:cNvSpPr>
          <p:nvPr/>
        </p:nvSpPr>
        <p:spPr bwMode="auto">
          <a:xfrm>
            <a:off x="1403648" y="3219822"/>
            <a:ext cx="2513291" cy="376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5" tIns="34264" rIns="68525" bIns="34264">
            <a:spAutoFit/>
          </a:bodyPr>
          <a:lstStyle/>
          <a:p>
            <a:pPr latinLnBrk="1">
              <a:buClr>
                <a:srgbClr val="FF0000"/>
              </a:buClr>
              <a:buSzPct val="70000"/>
            </a:pPr>
            <a:r>
              <a:rPr lang="zh-CN" altLang="zh-CN" sz="2000" dirty="0">
                <a:solidFill>
                  <a:srgbClr val="000000"/>
                </a:solidFill>
                <a:latin typeface="黑体"/>
                <a:ea typeface="黑体"/>
              </a:rPr>
              <a:t>创新思维的含义 </a:t>
            </a:r>
            <a:endParaRPr lang="zh-CN" altLang="en-US" sz="2000" dirty="0">
              <a:solidFill>
                <a:srgbClr val="000000"/>
              </a:solidFill>
              <a:latin typeface="黑体"/>
              <a:ea typeface="黑体"/>
            </a:endParaRPr>
          </a:p>
        </p:txBody>
      </p:sp>
      <p:sp>
        <p:nvSpPr>
          <p:cNvPr id="12" name="TextBox 38"/>
          <p:cNvSpPr txBox="1"/>
          <p:nvPr/>
        </p:nvSpPr>
        <p:spPr>
          <a:xfrm>
            <a:off x="946200" y="81186"/>
            <a:ext cx="301672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创新思维的培养</a:t>
            </a:r>
            <a:endParaRPr lang="zh-CN" altLang="en-US" sz="3200" b="1" dirty="0">
              <a:solidFill>
                <a:schemeClr val="accent1"/>
              </a:solidFill>
              <a:latin typeface="微软雅黑" pitchFamily="34" charset="-122"/>
              <a:ea typeface="微软雅黑" pitchFamily="34" charset="-122"/>
            </a:endParaRPr>
          </a:p>
        </p:txBody>
      </p:sp>
      <p:sp>
        <p:nvSpPr>
          <p:cNvPr id="15" name="矩形 14"/>
          <p:cNvSpPr/>
          <p:nvPr/>
        </p:nvSpPr>
        <p:spPr>
          <a:xfrm>
            <a:off x="2767608" y="1572146"/>
            <a:ext cx="4972744" cy="561640"/>
          </a:xfrm>
          <a:prstGeom prst="rect">
            <a:avLst/>
          </a:prstGeom>
        </p:spPr>
        <p:txBody>
          <a:bodyPr wrap="square" lIns="68525" tIns="34264" rIns="68525" bIns="34264">
            <a:spAutoFit/>
          </a:bodyPr>
          <a:lstStyle/>
          <a:p>
            <a:r>
              <a:rPr lang="zh-CN" altLang="zh-CN" sz="1600" dirty="0">
                <a:solidFill>
                  <a:srgbClr val="000000"/>
                </a:solidFill>
                <a:latin typeface="黑体"/>
                <a:ea typeface="黑体"/>
              </a:rPr>
              <a:t>创新思维过程为：提出问题→搜集资料→展开联想→发散思路→提炼思路→选择思路</a:t>
            </a:r>
          </a:p>
        </p:txBody>
      </p:sp>
      <p:sp>
        <p:nvSpPr>
          <p:cNvPr id="16" name="矩形 15"/>
          <p:cNvSpPr/>
          <p:nvPr/>
        </p:nvSpPr>
        <p:spPr>
          <a:xfrm>
            <a:off x="1979712" y="2427734"/>
            <a:ext cx="6408712" cy="807861"/>
          </a:xfrm>
          <a:prstGeom prst="rect">
            <a:avLst/>
          </a:prstGeom>
        </p:spPr>
        <p:txBody>
          <a:bodyPr wrap="square" lIns="68525" tIns="34264" rIns="68525" bIns="34264">
            <a:spAutoFit/>
          </a:bodyPr>
          <a:lstStyle/>
          <a:p>
            <a:r>
              <a:rPr lang="en-US" altLang="zh-CN" sz="1600" dirty="0">
                <a:solidFill>
                  <a:schemeClr val="tx1">
                    <a:lumMod val="95000"/>
                    <a:lumOff val="5000"/>
                  </a:schemeClr>
                </a:solidFill>
                <a:latin typeface="黑体"/>
                <a:ea typeface="黑体"/>
              </a:rPr>
              <a:t>(1)</a:t>
            </a:r>
            <a:r>
              <a:rPr lang="zh-CN" altLang="zh-CN" sz="1600" dirty="0">
                <a:solidFill>
                  <a:schemeClr val="tx1">
                    <a:lumMod val="95000"/>
                    <a:lumOff val="5000"/>
                  </a:schemeClr>
                </a:solidFill>
                <a:latin typeface="黑体"/>
                <a:ea typeface="黑体"/>
              </a:rPr>
              <a:t>新颖性。创新的成果必须是前所未有的。</a:t>
            </a:r>
          </a:p>
          <a:p>
            <a:r>
              <a:rPr lang="en-US" altLang="zh-CN" sz="1600" dirty="0" smtClean="0">
                <a:solidFill>
                  <a:schemeClr val="tx1">
                    <a:lumMod val="95000"/>
                    <a:lumOff val="5000"/>
                  </a:schemeClr>
                </a:solidFill>
                <a:latin typeface="黑体"/>
                <a:ea typeface="黑体"/>
              </a:rPr>
              <a:t>(</a:t>
            </a:r>
            <a:r>
              <a:rPr lang="en-US" altLang="zh-CN" sz="1600" dirty="0">
                <a:solidFill>
                  <a:schemeClr val="tx1">
                    <a:lumMod val="95000"/>
                    <a:lumOff val="5000"/>
                  </a:schemeClr>
                </a:solidFill>
                <a:latin typeface="黑体"/>
                <a:ea typeface="黑体"/>
              </a:rPr>
              <a:t>2)</a:t>
            </a:r>
            <a:r>
              <a:rPr lang="zh-CN" altLang="zh-CN" sz="1600" dirty="0">
                <a:solidFill>
                  <a:schemeClr val="tx1">
                    <a:lumMod val="95000"/>
                    <a:lumOff val="5000"/>
                  </a:schemeClr>
                </a:solidFill>
                <a:latin typeface="黑体"/>
                <a:ea typeface="黑体"/>
              </a:rPr>
              <a:t>价值性。创新的成果应是有益于社会进步的，能够带来经济效</a:t>
            </a:r>
            <a:r>
              <a:rPr lang="zh-CN" altLang="zh-CN" sz="1600" dirty="0" smtClean="0">
                <a:solidFill>
                  <a:schemeClr val="tx1">
                    <a:lumMod val="95000"/>
                    <a:lumOff val="5000"/>
                  </a:schemeClr>
                </a:solidFill>
                <a:latin typeface="黑体"/>
                <a:ea typeface="黑体"/>
              </a:rPr>
              <a:t>益</a:t>
            </a:r>
            <a:endParaRPr lang="en-US" altLang="zh-CN" sz="1600" dirty="0" smtClean="0">
              <a:solidFill>
                <a:schemeClr val="tx1">
                  <a:lumMod val="95000"/>
                  <a:lumOff val="5000"/>
                </a:schemeClr>
              </a:solidFill>
              <a:latin typeface="黑体"/>
              <a:ea typeface="黑体"/>
            </a:endParaRPr>
          </a:p>
          <a:p>
            <a:r>
              <a:rPr lang="zh-CN" altLang="en-US" sz="1600" dirty="0" smtClean="0">
                <a:solidFill>
                  <a:schemeClr val="tx1">
                    <a:lumMod val="95000"/>
                    <a:lumOff val="5000"/>
                  </a:schemeClr>
                </a:solidFill>
                <a:latin typeface="黑体"/>
                <a:ea typeface="黑体"/>
              </a:rPr>
              <a:t>   </a:t>
            </a:r>
            <a:r>
              <a:rPr lang="zh-CN" altLang="zh-CN" sz="1600" dirty="0" smtClean="0">
                <a:solidFill>
                  <a:schemeClr val="tx1">
                    <a:lumMod val="95000"/>
                    <a:lumOff val="5000"/>
                  </a:schemeClr>
                </a:solidFill>
                <a:latin typeface="黑体"/>
                <a:ea typeface="黑体"/>
              </a:rPr>
              <a:t>和社会效</a:t>
            </a:r>
            <a:r>
              <a:rPr lang="zh-CN" altLang="zh-CN" sz="1600" dirty="0">
                <a:solidFill>
                  <a:schemeClr val="tx1">
                    <a:lumMod val="95000"/>
                    <a:lumOff val="5000"/>
                  </a:schemeClr>
                </a:solidFill>
                <a:latin typeface="黑体"/>
                <a:ea typeface="黑体"/>
              </a:rPr>
              <a:t>益。</a:t>
            </a:r>
          </a:p>
        </p:txBody>
      </p:sp>
      <p:sp>
        <p:nvSpPr>
          <p:cNvPr id="17" name="矩形 16"/>
          <p:cNvSpPr/>
          <p:nvPr/>
        </p:nvSpPr>
        <p:spPr>
          <a:xfrm>
            <a:off x="1403648" y="3579862"/>
            <a:ext cx="7200800" cy="623195"/>
          </a:xfrm>
          <a:prstGeom prst="rect">
            <a:avLst/>
          </a:prstGeom>
        </p:spPr>
        <p:txBody>
          <a:bodyPr wrap="square" lIns="68525" tIns="34264" rIns="68525" bIns="34264">
            <a:spAutoFit/>
          </a:bodyPr>
          <a:lstStyle/>
          <a:p>
            <a:r>
              <a:rPr lang="zh-CN" altLang="zh-CN" dirty="0">
                <a:solidFill>
                  <a:srgbClr val="000000"/>
                </a:solidFill>
                <a:latin typeface="黑体"/>
                <a:ea typeface="黑体"/>
              </a:rPr>
              <a:t>创新思维是为解决实践问题而进行的具有社会价值的新颖而独特的思维活动。 </a:t>
            </a:r>
          </a:p>
        </p:txBody>
      </p:sp>
    </p:spTree>
    <p:extLst>
      <p:ext uri="{BB962C8B-B14F-4D97-AF65-F5344CB8AC3E}">
        <p14:creationId xmlns:p14="http://schemas.microsoft.com/office/powerpoint/2010/main" val="201105113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800"/>
                            </p:stCondLst>
                            <p:childTnLst>
                              <p:par>
                                <p:cTn id="10" presetID="12" presetClass="entr" presetSubtype="8" fill="hold" grpId="1"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slide(fromLeft)">
                                      <p:cBhvr>
                                        <p:cTn id="12" dur="500"/>
                                        <p:tgtEl>
                                          <p:spTgt spid="3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Effect>
                                      <p:cBhvr>
                                        <p:cTn id="15" dur="750"/>
                                        <p:tgtEl>
                                          <p:spTgt spid="33"/>
                                        </p:tgtEl>
                                      </p:cBhvr>
                                    </p:animEffect>
                                  </p:childTnLst>
                                </p:cTn>
                              </p:par>
                              <p:par>
                                <p:cTn id="16" presetID="2" presetClass="entr" presetSubtype="2" fill="hold" grpId="0" nodeType="withEffect">
                                  <p:stCondLst>
                                    <p:cond delay="750"/>
                                  </p:stCondLst>
                                  <p:childTnLst>
                                    <p:set>
                                      <p:cBhvr>
                                        <p:cTn id="17" dur="1" fill="hold">
                                          <p:stCondLst>
                                            <p:cond delay="0"/>
                                          </p:stCondLst>
                                        </p:cTn>
                                        <p:tgtEl>
                                          <p:spTgt spid="60"/>
                                        </p:tgtEl>
                                        <p:attrNameLst>
                                          <p:attrName>style.visibility</p:attrName>
                                        </p:attrNameLst>
                                      </p:cBhvr>
                                      <p:to>
                                        <p:strVal val="visible"/>
                                      </p:to>
                                    </p:set>
                                    <p:anim calcmode="lin" valueType="num">
                                      <p:cBhvr>
                                        <p:cTn id="18" dur="500" fill="hold"/>
                                        <p:tgtEl>
                                          <p:spTgt spid="60"/>
                                        </p:tgtEl>
                                        <p:attrNameLst>
                                          <p:attrName>ppt_x</p:attrName>
                                        </p:attrNameLst>
                                      </p:cBhvr>
                                      <p:tavLst>
                                        <p:tav tm="0">
                                          <p:val>
                                            <p:strVal val="1+#ppt_w/2"/>
                                          </p:val>
                                        </p:tav>
                                        <p:tav tm="100000">
                                          <p:val>
                                            <p:strVal val="#ppt_x"/>
                                          </p:val>
                                        </p:tav>
                                      </p:tavLst>
                                    </p:anim>
                                    <p:anim calcmode="lin" valueType="num">
                                      <p:cBhvr>
                                        <p:cTn id="19" dur="500" fill="hold"/>
                                        <p:tgtEl>
                                          <p:spTgt spid="60"/>
                                        </p:tgtEl>
                                        <p:attrNameLst>
                                          <p:attrName>ppt_y</p:attrName>
                                        </p:attrNameLst>
                                      </p:cBhvr>
                                      <p:tavLst>
                                        <p:tav tm="0">
                                          <p:val>
                                            <p:strVal val="#ppt_y"/>
                                          </p:val>
                                        </p:tav>
                                        <p:tav tm="100000">
                                          <p:val>
                                            <p:strVal val="#ppt_y"/>
                                          </p:val>
                                        </p:tav>
                                      </p:tavLst>
                                    </p:anim>
                                  </p:childTnLst>
                                </p:cTn>
                              </p:par>
                            </p:childTnLst>
                          </p:cTn>
                        </p:par>
                        <p:par>
                          <p:cTn id="20" fill="hold">
                            <p:stCondLst>
                              <p:cond delay="205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 presetClass="entr" presetSubtype="2" fill="hold" grpId="0" nodeType="withEffect">
                                  <p:stCondLst>
                                    <p:cond delay="500"/>
                                  </p:stCondLst>
                                  <p:childTnLst>
                                    <p:set>
                                      <p:cBhvr>
                                        <p:cTn id="25" dur="1" fill="hold">
                                          <p:stCondLst>
                                            <p:cond delay="0"/>
                                          </p:stCondLst>
                                        </p:cTn>
                                        <p:tgtEl>
                                          <p:spTgt spid="59"/>
                                        </p:tgtEl>
                                        <p:attrNameLst>
                                          <p:attrName>style.visibility</p:attrName>
                                        </p:attrNameLst>
                                      </p:cBhvr>
                                      <p:to>
                                        <p:strVal val="visible"/>
                                      </p:to>
                                    </p:set>
                                    <p:anim calcmode="lin" valueType="num">
                                      <p:cBhvr>
                                        <p:cTn id="26" dur="500" fill="hold"/>
                                        <p:tgtEl>
                                          <p:spTgt spid="59"/>
                                        </p:tgtEl>
                                        <p:attrNameLst>
                                          <p:attrName>ppt_x</p:attrName>
                                        </p:attrNameLst>
                                      </p:cBhvr>
                                      <p:tavLst>
                                        <p:tav tm="0">
                                          <p:val>
                                            <p:strVal val="1+#ppt_w/2"/>
                                          </p:val>
                                        </p:tav>
                                        <p:tav tm="100000">
                                          <p:val>
                                            <p:strVal val="#ppt_x"/>
                                          </p:val>
                                        </p:tav>
                                      </p:tavLst>
                                    </p:anim>
                                    <p:anim calcmode="lin" valueType="num">
                                      <p:cBhvr>
                                        <p:cTn id="27" dur="500" fill="hold"/>
                                        <p:tgtEl>
                                          <p:spTgt spid="59"/>
                                        </p:tgtEl>
                                        <p:attrNameLst>
                                          <p:attrName>ppt_y</p:attrName>
                                        </p:attrNameLst>
                                      </p:cBhvr>
                                      <p:tavLst>
                                        <p:tav tm="0">
                                          <p:val>
                                            <p:strVal val="#ppt_y"/>
                                          </p:val>
                                        </p:tav>
                                        <p:tav tm="100000">
                                          <p:val>
                                            <p:strVal val="#ppt_y"/>
                                          </p:val>
                                        </p:tav>
                                      </p:tavLst>
                                    </p:anim>
                                  </p:childTnLst>
                                </p:cTn>
                              </p:par>
                            </p:childTnLst>
                          </p:cTn>
                        </p:par>
                        <p:par>
                          <p:cTn id="28" fill="hold">
                            <p:stCondLst>
                              <p:cond delay="3050"/>
                            </p:stCondLst>
                            <p:childTnLst>
                              <p:par>
                                <p:cTn id="29" presetID="22" presetClass="entr" presetSubtype="8"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500"/>
                                        <p:tgtEl>
                                          <p:spTgt spid="16"/>
                                        </p:tgtEl>
                                      </p:cBhvr>
                                    </p:animEffect>
                                  </p:childTnLst>
                                </p:cTn>
                              </p:par>
                              <p:par>
                                <p:cTn id="32" presetID="2" presetClass="entr" presetSubtype="2" fill="hold" grpId="0" nodeType="withEffect">
                                  <p:stCondLst>
                                    <p:cond delay="25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ppt_x</p:attrName>
                                        </p:attrNameLst>
                                      </p:cBhvr>
                                      <p:tavLst>
                                        <p:tav tm="0">
                                          <p:val>
                                            <p:strVal val="1+#ppt_w/2"/>
                                          </p:val>
                                        </p:tav>
                                        <p:tav tm="100000">
                                          <p:val>
                                            <p:strVal val="#ppt_x"/>
                                          </p:val>
                                        </p:tav>
                                      </p:tavLst>
                                    </p:anim>
                                    <p:anim calcmode="lin" valueType="num">
                                      <p:cBhvr>
                                        <p:cTn id="35" dur="500" fill="hold"/>
                                        <p:tgtEl>
                                          <p:spTgt spid="27"/>
                                        </p:tgtEl>
                                        <p:attrNameLst>
                                          <p:attrName>ppt_y</p:attrName>
                                        </p:attrNameLst>
                                      </p:cBhvr>
                                      <p:tavLst>
                                        <p:tav tm="0">
                                          <p:val>
                                            <p:strVal val="#ppt_y"/>
                                          </p:val>
                                        </p:tav>
                                        <p:tav tm="100000">
                                          <p:val>
                                            <p:strVal val="#ppt_y"/>
                                          </p:val>
                                        </p:tav>
                                      </p:tavLst>
                                    </p:anim>
                                  </p:childTnLst>
                                </p:cTn>
                              </p:par>
                            </p:childTnLst>
                          </p:cTn>
                        </p:par>
                        <p:par>
                          <p:cTn id="36" fill="hold">
                            <p:stCondLst>
                              <p:cond delay="3800"/>
                            </p:stCondLst>
                            <p:childTnLst>
                              <p:par>
                                <p:cTn id="37" presetID="22" presetClass="entr" presetSubtype="8"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utoUpdateAnimBg="0"/>
      <p:bldP spid="33" grpId="0" animBg="1"/>
      <p:bldP spid="33" grpId="1" animBg="1"/>
      <p:bldP spid="59" grpId="0" bldLvl="0" autoUpdateAnimBg="0"/>
      <p:bldP spid="60" grpId="0" bldLvl="0" autoUpdateAnimBg="0"/>
      <p:bldP spid="12" grpId="0"/>
      <p:bldP spid="15"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7"/>
          <p:cNvSpPr>
            <a:spLocks noChangeArrowheads="1"/>
          </p:cNvSpPr>
          <p:nvPr/>
        </p:nvSpPr>
        <p:spPr bwMode="auto">
          <a:xfrm>
            <a:off x="1043608" y="915566"/>
            <a:ext cx="1918233" cy="1125375"/>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 name="connsiteX0" fmla="*/ 0 w 10000"/>
              <a:gd name="connsiteY0" fmla="*/ 9192 h 10000"/>
              <a:gd name="connsiteX1" fmla="*/ 1872 w 10000"/>
              <a:gd name="connsiteY1" fmla="*/ 9192 h 10000"/>
              <a:gd name="connsiteX2" fmla="*/ 1872 w 10000"/>
              <a:gd name="connsiteY2" fmla="*/ 7636 h 10000"/>
              <a:gd name="connsiteX3" fmla="*/ 1872 w 10000"/>
              <a:gd name="connsiteY3" fmla="*/ 6808 h 10000"/>
              <a:gd name="connsiteX4" fmla="*/ 2528 w 10000"/>
              <a:gd name="connsiteY4" fmla="*/ 6808 h 10000"/>
              <a:gd name="connsiteX5" fmla="*/ 3760 w 10000"/>
              <a:gd name="connsiteY5" fmla="*/ 6808 h 10000"/>
              <a:gd name="connsiteX6" fmla="*/ 3760 w 10000"/>
              <a:gd name="connsiteY6" fmla="*/ 5253 h 10000"/>
              <a:gd name="connsiteX7" fmla="*/ 3760 w 10000"/>
              <a:gd name="connsiteY7" fmla="*/ 4424 h 10000"/>
              <a:gd name="connsiteX8" fmla="*/ 4416 w 10000"/>
              <a:gd name="connsiteY8" fmla="*/ 4424 h 10000"/>
              <a:gd name="connsiteX9" fmla="*/ 5648 w 10000"/>
              <a:gd name="connsiteY9" fmla="*/ 4424 h 10000"/>
              <a:gd name="connsiteX10" fmla="*/ 5648 w 10000"/>
              <a:gd name="connsiteY10" fmla="*/ 2869 h 10000"/>
              <a:gd name="connsiteX11" fmla="*/ 5648 w 10000"/>
              <a:gd name="connsiteY11" fmla="*/ 2040 h 10000"/>
              <a:gd name="connsiteX12" fmla="*/ 6304 w 10000"/>
              <a:gd name="connsiteY12" fmla="*/ 2040 h 10000"/>
              <a:gd name="connsiteX13" fmla="*/ 7920 w 10000"/>
              <a:gd name="connsiteY13" fmla="*/ 2040 h 10000"/>
              <a:gd name="connsiteX14" fmla="*/ 9088 w 10000"/>
              <a:gd name="connsiteY14" fmla="*/ 586 h 10000"/>
              <a:gd name="connsiteX15" fmla="*/ 8960 w 10000"/>
              <a:gd name="connsiteY15" fmla="*/ 424 h 10000"/>
              <a:gd name="connsiteX16" fmla="*/ 9488 w 10000"/>
              <a:gd name="connsiteY16" fmla="*/ 202 h 10000"/>
              <a:gd name="connsiteX17" fmla="*/ 10000 w 10000"/>
              <a:gd name="connsiteY17" fmla="*/ 0 h 10000"/>
              <a:gd name="connsiteX18" fmla="*/ 9840 w 10000"/>
              <a:gd name="connsiteY18" fmla="*/ 646 h 10000"/>
              <a:gd name="connsiteX19" fmla="*/ 9664 w 10000"/>
              <a:gd name="connsiteY19" fmla="*/ 1313 h 10000"/>
              <a:gd name="connsiteX20" fmla="*/ 9536 w 10000"/>
              <a:gd name="connsiteY20" fmla="*/ 1152 h 10000"/>
              <a:gd name="connsiteX21" fmla="*/ 8192 w 10000"/>
              <a:gd name="connsiteY21" fmla="*/ 2869 h 10000"/>
              <a:gd name="connsiteX22" fmla="*/ 6304 w 10000"/>
              <a:gd name="connsiteY22" fmla="*/ 2869 h 10000"/>
              <a:gd name="connsiteX23" fmla="*/ 6304 w 10000"/>
              <a:gd name="connsiteY23" fmla="*/ 4424 h 10000"/>
              <a:gd name="connsiteX24" fmla="*/ 6304 w 10000"/>
              <a:gd name="connsiteY24" fmla="*/ 5253 h 10000"/>
              <a:gd name="connsiteX25" fmla="*/ 5648 w 10000"/>
              <a:gd name="connsiteY25" fmla="*/ 5253 h 10000"/>
              <a:gd name="connsiteX26" fmla="*/ 4416 w 10000"/>
              <a:gd name="connsiteY26" fmla="*/ 5253 h 10000"/>
              <a:gd name="connsiteX27" fmla="*/ 4416 w 10000"/>
              <a:gd name="connsiteY27" fmla="*/ 6808 h 10000"/>
              <a:gd name="connsiteX28" fmla="*/ 4416 w 10000"/>
              <a:gd name="connsiteY28" fmla="*/ 7636 h 10000"/>
              <a:gd name="connsiteX29" fmla="*/ 3760 w 10000"/>
              <a:gd name="connsiteY29" fmla="*/ 7636 h 10000"/>
              <a:gd name="connsiteX30" fmla="*/ 2528 w 10000"/>
              <a:gd name="connsiteY30" fmla="*/ 7636 h 10000"/>
              <a:gd name="connsiteX31" fmla="*/ 2528 w 10000"/>
              <a:gd name="connsiteY31" fmla="*/ 9192 h 10000"/>
              <a:gd name="connsiteX32" fmla="*/ 2528 w 10000"/>
              <a:gd name="connsiteY32" fmla="*/ 10000 h 10000"/>
              <a:gd name="connsiteX33" fmla="*/ 1872 w 10000"/>
              <a:gd name="connsiteY33" fmla="*/ 10000 h 10000"/>
              <a:gd name="connsiteX34" fmla="*/ 365 w 10000"/>
              <a:gd name="connsiteY34" fmla="*/ 9979 h 10000"/>
              <a:gd name="connsiteX35" fmla="*/ 0 w 10000"/>
              <a:gd name="connsiteY35" fmla="*/ 10000 h 10000"/>
              <a:gd name="connsiteX36" fmla="*/ 0 w 10000"/>
              <a:gd name="connsiteY36" fmla="*/ 9192 h 10000"/>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14 w 10000"/>
              <a:gd name="connsiteY34" fmla="*/ 13507 h 13507"/>
              <a:gd name="connsiteX35" fmla="*/ 0 w 10000"/>
              <a:gd name="connsiteY35" fmla="*/ 10000 h 13507"/>
              <a:gd name="connsiteX36" fmla="*/ 0 w 10000"/>
              <a:gd name="connsiteY36"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599 w 10000"/>
              <a:gd name="connsiteY34" fmla="*/ 12289 h 13507"/>
              <a:gd name="connsiteX35" fmla="*/ 14 w 10000"/>
              <a:gd name="connsiteY35" fmla="*/ 13507 h 13507"/>
              <a:gd name="connsiteX36" fmla="*/ 0 w 10000"/>
              <a:gd name="connsiteY36" fmla="*/ 10000 h 13507"/>
              <a:gd name="connsiteX37" fmla="*/ 0 w 10000"/>
              <a:gd name="connsiteY37"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687 w 10000"/>
              <a:gd name="connsiteY34" fmla="*/ 13423 h 13507"/>
              <a:gd name="connsiteX35" fmla="*/ 14 w 10000"/>
              <a:gd name="connsiteY35" fmla="*/ 13507 h 13507"/>
              <a:gd name="connsiteX36" fmla="*/ 0 w 10000"/>
              <a:gd name="connsiteY36" fmla="*/ 10000 h 13507"/>
              <a:gd name="connsiteX37" fmla="*/ 0 w 10000"/>
              <a:gd name="connsiteY37"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1536 w 10000"/>
              <a:gd name="connsiteY34" fmla="*/ 10945 h 13507"/>
              <a:gd name="connsiteX35" fmla="*/ 687 w 10000"/>
              <a:gd name="connsiteY35" fmla="*/ 13423 h 13507"/>
              <a:gd name="connsiteX36" fmla="*/ 14 w 10000"/>
              <a:gd name="connsiteY36" fmla="*/ 13507 h 13507"/>
              <a:gd name="connsiteX37" fmla="*/ 0 w 10000"/>
              <a:gd name="connsiteY37" fmla="*/ 10000 h 13507"/>
              <a:gd name="connsiteX38" fmla="*/ 0 w 10000"/>
              <a:gd name="connsiteY38"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775 w 10000"/>
              <a:gd name="connsiteY34" fmla="*/ 10021 h 13507"/>
              <a:gd name="connsiteX35" fmla="*/ 687 w 10000"/>
              <a:gd name="connsiteY35" fmla="*/ 13423 h 13507"/>
              <a:gd name="connsiteX36" fmla="*/ 14 w 10000"/>
              <a:gd name="connsiteY36" fmla="*/ 13507 h 13507"/>
              <a:gd name="connsiteX37" fmla="*/ 0 w 10000"/>
              <a:gd name="connsiteY37" fmla="*/ 10000 h 13507"/>
              <a:gd name="connsiteX38" fmla="*/ 0 w 10000"/>
              <a:gd name="connsiteY38"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629 w 10000"/>
              <a:gd name="connsiteY34" fmla="*/ 10021 h 13507"/>
              <a:gd name="connsiteX35" fmla="*/ 687 w 10000"/>
              <a:gd name="connsiteY35" fmla="*/ 13423 h 13507"/>
              <a:gd name="connsiteX36" fmla="*/ 14 w 10000"/>
              <a:gd name="connsiteY36" fmla="*/ 13507 h 13507"/>
              <a:gd name="connsiteX37" fmla="*/ 0 w 10000"/>
              <a:gd name="connsiteY37" fmla="*/ 10000 h 13507"/>
              <a:gd name="connsiteX38" fmla="*/ 0 w 10000"/>
              <a:gd name="connsiteY38"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629 w 10000"/>
              <a:gd name="connsiteY34" fmla="*/ 10021 h 13507"/>
              <a:gd name="connsiteX35" fmla="*/ 628 w 10000"/>
              <a:gd name="connsiteY35" fmla="*/ 11827 h 13507"/>
              <a:gd name="connsiteX36" fmla="*/ 14 w 10000"/>
              <a:gd name="connsiteY36" fmla="*/ 13507 h 13507"/>
              <a:gd name="connsiteX37" fmla="*/ 0 w 10000"/>
              <a:gd name="connsiteY37" fmla="*/ 10000 h 13507"/>
              <a:gd name="connsiteX38" fmla="*/ 0 w 10000"/>
              <a:gd name="connsiteY38"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629 w 10000"/>
              <a:gd name="connsiteY34" fmla="*/ 10021 h 13507"/>
              <a:gd name="connsiteX35" fmla="*/ 599 w 10000"/>
              <a:gd name="connsiteY35" fmla="*/ 12037 h 13507"/>
              <a:gd name="connsiteX36" fmla="*/ 14 w 10000"/>
              <a:gd name="connsiteY36" fmla="*/ 13507 h 13507"/>
              <a:gd name="connsiteX37" fmla="*/ 0 w 10000"/>
              <a:gd name="connsiteY37" fmla="*/ 10000 h 13507"/>
              <a:gd name="connsiteX38" fmla="*/ 0 w 10000"/>
              <a:gd name="connsiteY38" fmla="*/ 9192 h 13507"/>
              <a:gd name="connsiteX0" fmla="*/ 0 w 10000"/>
              <a:gd name="connsiteY0" fmla="*/ 9192 h 12289"/>
              <a:gd name="connsiteX1" fmla="*/ 1872 w 10000"/>
              <a:gd name="connsiteY1" fmla="*/ 9192 h 12289"/>
              <a:gd name="connsiteX2" fmla="*/ 1872 w 10000"/>
              <a:gd name="connsiteY2" fmla="*/ 7636 h 12289"/>
              <a:gd name="connsiteX3" fmla="*/ 1872 w 10000"/>
              <a:gd name="connsiteY3" fmla="*/ 6808 h 12289"/>
              <a:gd name="connsiteX4" fmla="*/ 2528 w 10000"/>
              <a:gd name="connsiteY4" fmla="*/ 6808 h 12289"/>
              <a:gd name="connsiteX5" fmla="*/ 3760 w 10000"/>
              <a:gd name="connsiteY5" fmla="*/ 6808 h 12289"/>
              <a:gd name="connsiteX6" fmla="*/ 3760 w 10000"/>
              <a:gd name="connsiteY6" fmla="*/ 5253 h 12289"/>
              <a:gd name="connsiteX7" fmla="*/ 3760 w 10000"/>
              <a:gd name="connsiteY7" fmla="*/ 4424 h 12289"/>
              <a:gd name="connsiteX8" fmla="*/ 4416 w 10000"/>
              <a:gd name="connsiteY8" fmla="*/ 4424 h 12289"/>
              <a:gd name="connsiteX9" fmla="*/ 5648 w 10000"/>
              <a:gd name="connsiteY9" fmla="*/ 4424 h 12289"/>
              <a:gd name="connsiteX10" fmla="*/ 5648 w 10000"/>
              <a:gd name="connsiteY10" fmla="*/ 2869 h 12289"/>
              <a:gd name="connsiteX11" fmla="*/ 5648 w 10000"/>
              <a:gd name="connsiteY11" fmla="*/ 2040 h 12289"/>
              <a:gd name="connsiteX12" fmla="*/ 6304 w 10000"/>
              <a:gd name="connsiteY12" fmla="*/ 2040 h 12289"/>
              <a:gd name="connsiteX13" fmla="*/ 7920 w 10000"/>
              <a:gd name="connsiteY13" fmla="*/ 2040 h 12289"/>
              <a:gd name="connsiteX14" fmla="*/ 9088 w 10000"/>
              <a:gd name="connsiteY14" fmla="*/ 586 h 12289"/>
              <a:gd name="connsiteX15" fmla="*/ 8960 w 10000"/>
              <a:gd name="connsiteY15" fmla="*/ 424 h 12289"/>
              <a:gd name="connsiteX16" fmla="*/ 9488 w 10000"/>
              <a:gd name="connsiteY16" fmla="*/ 202 h 12289"/>
              <a:gd name="connsiteX17" fmla="*/ 10000 w 10000"/>
              <a:gd name="connsiteY17" fmla="*/ 0 h 12289"/>
              <a:gd name="connsiteX18" fmla="*/ 9840 w 10000"/>
              <a:gd name="connsiteY18" fmla="*/ 646 h 12289"/>
              <a:gd name="connsiteX19" fmla="*/ 9664 w 10000"/>
              <a:gd name="connsiteY19" fmla="*/ 1313 h 12289"/>
              <a:gd name="connsiteX20" fmla="*/ 9536 w 10000"/>
              <a:gd name="connsiteY20" fmla="*/ 1152 h 12289"/>
              <a:gd name="connsiteX21" fmla="*/ 8192 w 10000"/>
              <a:gd name="connsiteY21" fmla="*/ 2869 h 12289"/>
              <a:gd name="connsiteX22" fmla="*/ 6304 w 10000"/>
              <a:gd name="connsiteY22" fmla="*/ 2869 h 12289"/>
              <a:gd name="connsiteX23" fmla="*/ 6304 w 10000"/>
              <a:gd name="connsiteY23" fmla="*/ 4424 h 12289"/>
              <a:gd name="connsiteX24" fmla="*/ 6304 w 10000"/>
              <a:gd name="connsiteY24" fmla="*/ 5253 h 12289"/>
              <a:gd name="connsiteX25" fmla="*/ 5648 w 10000"/>
              <a:gd name="connsiteY25" fmla="*/ 5253 h 12289"/>
              <a:gd name="connsiteX26" fmla="*/ 4416 w 10000"/>
              <a:gd name="connsiteY26" fmla="*/ 5253 h 12289"/>
              <a:gd name="connsiteX27" fmla="*/ 4416 w 10000"/>
              <a:gd name="connsiteY27" fmla="*/ 6808 h 12289"/>
              <a:gd name="connsiteX28" fmla="*/ 4416 w 10000"/>
              <a:gd name="connsiteY28" fmla="*/ 7636 h 12289"/>
              <a:gd name="connsiteX29" fmla="*/ 3760 w 10000"/>
              <a:gd name="connsiteY29" fmla="*/ 7636 h 12289"/>
              <a:gd name="connsiteX30" fmla="*/ 2528 w 10000"/>
              <a:gd name="connsiteY30" fmla="*/ 7636 h 12289"/>
              <a:gd name="connsiteX31" fmla="*/ 2528 w 10000"/>
              <a:gd name="connsiteY31" fmla="*/ 9192 h 12289"/>
              <a:gd name="connsiteX32" fmla="*/ 2528 w 10000"/>
              <a:gd name="connsiteY32" fmla="*/ 10000 h 12289"/>
              <a:gd name="connsiteX33" fmla="*/ 1872 w 10000"/>
              <a:gd name="connsiteY33" fmla="*/ 10000 h 12289"/>
              <a:gd name="connsiteX34" fmla="*/ 629 w 10000"/>
              <a:gd name="connsiteY34" fmla="*/ 10021 h 12289"/>
              <a:gd name="connsiteX35" fmla="*/ 599 w 10000"/>
              <a:gd name="connsiteY35" fmla="*/ 12037 h 12289"/>
              <a:gd name="connsiteX36" fmla="*/ 14 w 10000"/>
              <a:gd name="connsiteY36" fmla="*/ 12289 h 12289"/>
              <a:gd name="connsiteX37" fmla="*/ 0 w 10000"/>
              <a:gd name="connsiteY37" fmla="*/ 10000 h 12289"/>
              <a:gd name="connsiteX38" fmla="*/ 0 w 10000"/>
              <a:gd name="connsiteY38" fmla="*/ 9192 h 12289"/>
              <a:gd name="connsiteX0" fmla="*/ 0 w 10000"/>
              <a:gd name="connsiteY0" fmla="*/ 9192 h 12121"/>
              <a:gd name="connsiteX1" fmla="*/ 1872 w 10000"/>
              <a:gd name="connsiteY1" fmla="*/ 9192 h 12121"/>
              <a:gd name="connsiteX2" fmla="*/ 1872 w 10000"/>
              <a:gd name="connsiteY2" fmla="*/ 7636 h 12121"/>
              <a:gd name="connsiteX3" fmla="*/ 1872 w 10000"/>
              <a:gd name="connsiteY3" fmla="*/ 6808 h 12121"/>
              <a:gd name="connsiteX4" fmla="*/ 2528 w 10000"/>
              <a:gd name="connsiteY4" fmla="*/ 6808 h 12121"/>
              <a:gd name="connsiteX5" fmla="*/ 3760 w 10000"/>
              <a:gd name="connsiteY5" fmla="*/ 6808 h 12121"/>
              <a:gd name="connsiteX6" fmla="*/ 3760 w 10000"/>
              <a:gd name="connsiteY6" fmla="*/ 5253 h 12121"/>
              <a:gd name="connsiteX7" fmla="*/ 3760 w 10000"/>
              <a:gd name="connsiteY7" fmla="*/ 4424 h 12121"/>
              <a:gd name="connsiteX8" fmla="*/ 4416 w 10000"/>
              <a:gd name="connsiteY8" fmla="*/ 4424 h 12121"/>
              <a:gd name="connsiteX9" fmla="*/ 5648 w 10000"/>
              <a:gd name="connsiteY9" fmla="*/ 4424 h 12121"/>
              <a:gd name="connsiteX10" fmla="*/ 5648 w 10000"/>
              <a:gd name="connsiteY10" fmla="*/ 2869 h 12121"/>
              <a:gd name="connsiteX11" fmla="*/ 5648 w 10000"/>
              <a:gd name="connsiteY11" fmla="*/ 2040 h 12121"/>
              <a:gd name="connsiteX12" fmla="*/ 6304 w 10000"/>
              <a:gd name="connsiteY12" fmla="*/ 2040 h 12121"/>
              <a:gd name="connsiteX13" fmla="*/ 7920 w 10000"/>
              <a:gd name="connsiteY13" fmla="*/ 2040 h 12121"/>
              <a:gd name="connsiteX14" fmla="*/ 9088 w 10000"/>
              <a:gd name="connsiteY14" fmla="*/ 586 h 12121"/>
              <a:gd name="connsiteX15" fmla="*/ 8960 w 10000"/>
              <a:gd name="connsiteY15" fmla="*/ 424 h 12121"/>
              <a:gd name="connsiteX16" fmla="*/ 9488 w 10000"/>
              <a:gd name="connsiteY16" fmla="*/ 202 h 12121"/>
              <a:gd name="connsiteX17" fmla="*/ 10000 w 10000"/>
              <a:gd name="connsiteY17" fmla="*/ 0 h 12121"/>
              <a:gd name="connsiteX18" fmla="*/ 9840 w 10000"/>
              <a:gd name="connsiteY18" fmla="*/ 646 h 12121"/>
              <a:gd name="connsiteX19" fmla="*/ 9664 w 10000"/>
              <a:gd name="connsiteY19" fmla="*/ 1313 h 12121"/>
              <a:gd name="connsiteX20" fmla="*/ 9536 w 10000"/>
              <a:gd name="connsiteY20" fmla="*/ 1152 h 12121"/>
              <a:gd name="connsiteX21" fmla="*/ 8192 w 10000"/>
              <a:gd name="connsiteY21" fmla="*/ 2869 h 12121"/>
              <a:gd name="connsiteX22" fmla="*/ 6304 w 10000"/>
              <a:gd name="connsiteY22" fmla="*/ 2869 h 12121"/>
              <a:gd name="connsiteX23" fmla="*/ 6304 w 10000"/>
              <a:gd name="connsiteY23" fmla="*/ 4424 h 12121"/>
              <a:gd name="connsiteX24" fmla="*/ 6304 w 10000"/>
              <a:gd name="connsiteY24" fmla="*/ 5253 h 12121"/>
              <a:gd name="connsiteX25" fmla="*/ 5648 w 10000"/>
              <a:gd name="connsiteY25" fmla="*/ 5253 h 12121"/>
              <a:gd name="connsiteX26" fmla="*/ 4416 w 10000"/>
              <a:gd name="connsiteY26" fmla="*/ 5253 h 12121"/>
              <a:gd name="connsiteX27" fmla="*/ 4416 w 10000"/>
              <a:gd name="connsiteY27" fmla="*/ 6808 h 12121"/>
              <a:gd name="connsiteX28" fmla="*/ 4416 w 10000"/>
              <a:gd name="connsiteY28" fmla="*/ 7636 h 12121"/>
              <a:gd name="connsiteX29" fmla="*/ 3760 w 10000"/>
              <a:gd name="connsiteY29" fmla="*/ 7636 h 12121"/>
              <a:gd name="connsiteX30" fmla="*/ 2528 w 10000"/>
              <a:gd name="connsiteY30" fmla="*/ 7636 h 12121"/>
              <a:gd name="connsiteX31" fmla="*/ 2528 w 10000"/>
              <a:gd name="connsiteY31" fmla="*/ 9192 h 12121"/>
              <a:gd name="connsiteX32" fmla="*/ 2528 w 10000"/>
              <a:gd name="connsiteY32" fmla="*/ 10000 h 12121"/>
              <a:gd name="connsiteX33" fmla="*/ 1872 w 10000"/>
              <a:gd name="connsiteY33" fmla="*/ 10000 h 12121"/>
              <a:gd name="connsiteX34" fmla="*/ 629 w 10000"/>
              <a:gd name="connsiteY34" fmla="*/ 10021 h 12121"/>
              <a:gd name="connsiteX35" fmla="*/ 599 w 10000"/>
              <a:gd name="connsiteY35" fmla="*/ 12037 h 12121"/>
              <a:gd name="connsiteX36" fmla="*/ 14 w 10000"/>
              <a:gd name="connsiteY36" fmla="*/ 12121 h 12121"/>
              <a:gd name="connsiteX37" fmla="*/ 0 w 10000"/>
              <a:gd name="connsiteY37" fmla="*/ 10000 h 12121"/>
              <a:gd name="connsiteX38" fmla="*/ 0 w 10000"/>
              <a:gd name="connsiteY38" fmla="*/ 9192 h 12121"/>
              <a:gd name="connsiteX0" fmla="*/ 0 w 10000"/>
              <a:gd name="connsiteY0" fmla="*/ 9192 h 12163"/>
              <a:gd name="connsiteX1" fmla="*/ 1872 w 10000"/>
              <a:gd name="connsiteY1" fmla="*/ 9192 h 12163"/>
              <a:gd name="connsiteX2" fmla="*/ 1872 w 10000"/>
              <a:gd name="connsiteY2" fmla="*/ 7636 h 12163"/>
              <a:gd name="connsiteX3" fmla="*/ 1872 w 10000"/>
              <a:gd name="connsiteY3" fmla="*/ 6808 h 12163"/>
              <a:gd name="connsiteX4" fmla="*/ 2528 w 10000"/>
              <a:gd name="connsiteY4" fmla="*/ 6808 h 12163"/>
              <a:gd name="connsiteX5" fmla="*/ 3760 w 10000"/>
              <a:gd name="connsiteY5" fmla="*/ 6808 h 12163"/>
              <a:gd name="connsiteX6" fmla="*/ 3760 w 10000"/>
              <a:gd name="connsiteY6" fmla="*/ 5253 h 12163"/>
              <a:gd name="connsiteX7" fmla="*/ 3760 w 10000"/>
              <a:gd name="connsiteY7" fmla="*/ 4424 h 12163"/>
              <a:gd name="connsiteX8" fmla="*/ 4416 w 10000"/>
              <a:gd name="connsiteY8" fmla="*/ 4424 h 12163"/>
              <a:gd name="connsiteX9" fmla="*/ 5648 w 10000"/>
              <a:gd name="connsiteY9" fmla="*/ 4424 h 12163"/>
              <a:gd name="connsiteX10" fmla="*/ 5648 w 10000"/>
              <a:gd name="connsiteY10" fmla="*/ 2869 h 12163"/>
              <a:gd name="connsiteX11" fmla="*/ 5648 w 10000"/>
              <a:gd name="connsiteY11" fmla="*/ 2040 h 12163"/>
              <a:gd name="connsiteX12" fmla="*/ 6304 w 10000"/>
              <a:gd name="connsiteY12" fmla="*/ 2040 h 12163"/>
              <a:gd name="connsiteX13" fmla="*/ 7920 w 10000"/>
              <a:gd name="connsiteY13" fmla="*/ 2040 h 12163"/>
              <a:gd name="connsiteX14" fmla="*/ 9088 w 10000"/>
              <a:gd name="connsiteY14" fmla="*/ 586 h 12163"/>
              <a:gd name="connsiteX15" fmla="*/ 8960 w 10000"/>
              <a:gd name="connsiteY15" fmla="*/ 424 h 12163"/>
              <a:gd name="connsiteX16" fmla="*/ 9488 w 10000"/>
              <a:gd name="connsiteY16" fmla="*/ 202 h 12163"/>
              <a:gd name="connsiteX17" fmla="*/ 10000 w 10000"/>
              <a:gd name="connsiteY17" fmla="*/ 0 h 12163"/>
              <a:gd name="connsiteX18" fmla="*/ 9840 w 10000"/>
              <a:gd name="connsiteY18" fmla="*/ 646 h 12163"/>
              <a:gd name="connsiteX19" fmla="*/ 9664 w 10000"/>
              <a:gd name="connsiteY19" fmla="*/ 1313 h 12163"/>
              <a:gd name="connsiteX20" fmla="*/ 9536 w 10000"/>
              <a:gd name="connsiteY20" fmla="*/ 1152 h 12163"/>
              <a:gd name="connsiteX21" fmla="*/ 8192 w 10000"/>
              <a:gd name="connsiteY21" fmla="*/ 2869 h 12163"/>
              <a:gd name="connsiteX22" fmla="*/ 6304 w 10000"/>
              <a:gd name="connsiteY22" fmla="*/ 2869 h 12163"/>
              <a:gd name="connsiteX23" fmla="*/ 6304 w 10000"/>
              <a:gd name="connsiteY23" fmla="*/ 4424 h 12163"/>
              <a:gd name="connsiteX24" fmla="*/ 6304 w 10000"/>
              <a:gd name="connsiteY24" fmla="*/ 5253 h 12163"/>
              <a:gd name="connsiteX25" fmla="*/ 5648 w 10000"/>
              <a:gd name="connsiteY25" fmla="*/ 5253 h 12163"/>
              <a:gd name="connsiteX26" fmla="*/ 4416 w 10000"/>
              <a:gd name="connsiteY26" fmla="*/ 5253 h 12163"/>
              <a:gd name="connsiteX27" fmla="*/ 4416 w 10000"/>
              <a:gd name="connsiteY27" fmla="*/ 6808 h 12163"/>
              <a:gd name="connsiteX28" fmla="*/ 4416 w 10000"/>
              <a:gd name="connsiteY28" fmla="*/ 7636 h 12163"/>
              <a:gd name="connsiteX29" fmla="*/ 3760 w 10000"/>
              <a:gd name="connsiteY29" fmla="*/ 7636 h 12163"/>
              <a:gd name="connsiteX30" fmla="*/ 2528 w 10000"/>
              <a:gd name="connsiteY30" fmla="*/ 7636 h 12163"/>
              <a:gd name="connsiteX31" fmla="*/ 2528 w 10000"/>
              <a:gd name="connsiteY31" fmla="*/ 9192 h 12163"/>
              <a:gd name="connsiteX32" fmla="*/ 2528 w 10000"/>
              <a:gd name="connsiteY32" fmla="*/ 10000 h 12163"/>
              <a:gd name="connsiteX33" fmla="*/ 1872 w 10000"/>
              <a:gd name="connsiteY33" fmla="*/ 10000 h 12163"/>
              <a:gd name="connsiteX34" fmla="*/ 629 w 10000"/>
              <a:gd name="connsiteY34" fmla="*/ 10021 h 12163"/>
              <a:gd name="connsiteX35" fmla="*/ 599 w 10000"/>
              <a:gd name="connsiteY35" fmla="*/ 12163 h 12163"/>
              <a:gd name="connsiteX36" fmla="*/ 14 w 10000"/>
              <a:gd name="connsiteY36" fmla="*/ 12121 h 12163"/>
              <a:gd name="connsiteX37" fmla="*/ 0 w 10000"/>
              <a:gd name="connsiteY37" fmla="*/ 10000 h 12163"/>
              <a:gd name="connsiteX38" fmla="*/ 0 w 10000"/>
              <a:gd name="connsiteY38" fmla="*/ 9192 h 12163"/>
              <a:gd name="connsiteX0" fmla="*/ 0 w 10000"/>
              <a:gd name="connsiteY0" fmla="*/ 9192 h 12163"/>
              <a:gd name="connsiteX1" fmla="*/ 1872 w 10000"/>
              <a:gd name="connsiteY1" fmla="*/ 9192 h 12163"/>
              <a:gd name="connsiteX2" fmla="*/ 1872 w 10000"/>
              <a:gd name="connsiteY2" fmla="*/ 7636 h 12163"/>
              <a:gd name="connsiteX3" fmla="*/ 1872 w 10000"/>
              <a:gd name="connsiteY3" fmla="*/ 6808 h 12163"/>
              <a:gd name="connsiteX4" fmla="*/ 2528 w 10000"/>
              <a:gd name="connsiteY4" fmla="*/ 6808 h 12163"/>
              <a:gd name="connsiteX5" fmla="*/ 3760 w 10000"/>
              <a:gd name="connsiteY5" fmla="*/ 6808 h 12163"/>
              <a:gd name="connsiteX6" fmla="*/ 3760 w 10000"/>
              <a:gd name="connsiteY6" fmla="*/ 5253 h 12163"/>
              <a:gd name="connsiteX7" fmla="*/ 3760 w 10000"/>
              <a:gd name="connsiteY7" fmla="*/ 4424 h 12163"/>
              <a:gd name="connsiteX8" fmla="*/ 4416 w 10000"/>
              <a:gd name="connsiteY8" fmla="*/ 4424 h 12163"/>
              <a:gd name="connsiteX9" fmla="*/ 5648 w 10000"/>
              <a:gd name="connsiteY9" fmla="*/ 4424 h 12163"/>
              <a:gd name="connsiteX10" fmla="*/ 5648 w 10000"/>
              <a:gd name="connsiteY10" fmla="*/ 2869 h 12163"/>
              <a:gd name="connsiteX11" fmla="*/ 5648 w 10000"/>
              <a:gd name="connsiteY11" fmla="*/ 2040 h 12163"/>
              <a:gd name="connsiteX12" fmla="*/ 6304 w 10000"/>
              <a:gd name="connsiteY12" fmla="*/ 2040 h 12163"/>
              <a:gd name="connsiteX13" fmla="*/ 7920 w 10000"/>
              <a:gd name="connsiteY13" fmla="*/ 2040 h 12163"/>
              <a:gd name="connsiteX14" fmla="*/ 9088 w 10000"/>
              <a:gd name="connsiteY14" fmla="*/ 586 h 12163"/>
              <a:gd name="connsiteX15" fmla="*/ 8960 w 10000"/>
              <a:gd name="connsiteY15" fmla="*/ 424 h 12163"/>
              <a:gd name="connsiteX16" fmla="*/ 9488 w 10000"/>
              <a:gd name="connsiteY16" fmla="*/ 202 h 12163"/>
              <a:gd name="connsiteX17" fmla="*/ 10000 w 10000"/>
              <a:gd name="connsiteY17" fmla="*/ 0 h 12163"/>
              <a:gd name="connsiteX18" fmla="*/ 9840 w 10000"/>
              <a:gd name="connsiteY18" fmla="*/ 646 h 12163"/>
              <a:gd name="connsiteX19" fmla="*/ 9664 w 10000"/>
              <a:gd name="connsiteY19" fmla="*/ 1313 h 12163"/>
              <a:gd name="connsiteX20" fmla="*/ 9536 w 10000"/>
              <a:gd name="connsiteY20" fmla="*/ 1152 h 12163"/>
              <a:gd name="connsiteX21" fmla="*/ 8192 w 10000"/>
              <a:gd name="connsiteY21" fmla="*/ 2869 h 12163"/>
              <a:gd name="connsiteX22" fmla="*/ 6304 w 10000"/>
              <a:gd name="connsiteY22" fmla="*/ 2869 h 12163"/>
              <a:gd name="connsiteX23" fmla="*/ 6304 w 10000"/>
              <a:gd name="connsiteY23" fmla="*/ 4424 h 12163"/>
              <a:gd name="connsiteX24" fmla="*/ 6304 w 10000"/>
              <a:gd name="connsiteY24" fmla="*/ 5253 h 12163"/>
              <a:gd name="connsiteX25" fmla="*/ 5648 w 10000"/>
              <a:gd name="connsiteY25" fmla="*/ 5253 h 12163"/>
              <a:gd name="connsiteX26" fmla="*/ 4416 w 10000"/>
              <a:gd name="connsiteY26" fmla="*/ 5253 h 12163"/>
              <a:gd name="connsiteX27" fmla="*/ 4416 w 10000"/>
              <a:gd name="connsiteY27" fmla="*/ 6808 h 12163"/>
              <a:gd name="connsiteX28" fmla="*/ 4416 w 10000"/>
              <a:gd name="connsiteY28" fmla="*/ 7636 h 12163"/>
              <a:gd name="connsiteX29" fmla="*/ 3760 w 10000"/>
              <a:gd name="connsiteY29" fmla="*/ 7636 h 12163"/>
              <a:gd name="connsiteX30" fmla="*/ 2528 w 10000"/>
              <a:gd name="connsiteY30" fmla="*/ 7636 h 12163"/>
              <a:gd name="connsiteX31" fmla="*/ 2528 w 10000"/>
              <a:gd name="connsiteY31" fmla="*/ 9192 h 12163"/>
              <a:gd name="connsiteX32" fmla="*/ 2528 w 10000"/>
              <a:gd name="connsiteY32" fmla="*/ 10000 h 12163"/>
              <a:gd name="connsiteX33" fmla="*/ 1872 w 10000"/>
              <a:gd name="connsiteY33" fmla="*/ 10000 h 12163"/>
              <a:gd name="connsiteX34" fmla="*/ 599 w 10000"/>
              <a:gd name="connsiteY34" fmla="*/ 12163 h 12163"/>
              <a:gd name="connsiteX35" fmla="*/ 14 w 10000"/>
              <a:gd name="connsiteY35" fmla="*/ 12121 h 12163"/>
              <a:gd name="connsiteX36" fmla="*/ 0 w 10000"/>
              <a:gd name="connsiteY36" fmla="*/ 10000 h 12163"/>
              <a:gd name="connsiteX37" fmla="*/ 0 w 10000"/>
              <a:gd name="connsiteY37" fmla="*/ 9192 h 12163"/>
              <a:gd name="connsiteX0" fmla="*/ 0 w 10000"/>
              <a:gd name="connsiteY0" fmla="*/ 9192 h 12163"/>
              <a:gd name="connsiteX1" fmla="*/ 1872 w 10000"/>
              <a:gd name="connsiteY1" fmla="*/ 9192 h 12163"/>
              <a:gd name="connsiteX2" fmla="*/ 1872 w 10000"/>
              <a:gd name="connsiteY2" fmla="*/ 7636 h 12163"/>
              <a:gd name="connsiteX3" fmla="*/ 1872 w 10000"/>
              <a:gd name="connsiteY3" fmla="*/ 6808 h 12163"/>
              <a:gd name="connsiteX4" fmla="*/ 2528 w 10000"/>
              <a:gd name="connsiteY4" fmla="*/ 6808 h 12163"/>
              <a:gd name="connsiteX5" fmla="*/ 3760 w 10000"/>
              <a:gd name="connsiteY5" fmla="*/ 6808 h 12163"/>
              <a:gd name="connsiteX6" fmla="*/ 3760 w 10000"/>
              <a:gd name="connsiteY6" fmla="*/ 5253 h 12163"/>
              <a:gd name="connsiteX7" fmla="*/ 3760 w 10000"/>
              <a:gd name="connsiteY7" fmla="*/ 4424 h 12163"/>
              <a:gd name="connsiteX8" fmla="*/ 4416 w 10000"/>
              <a:gd name="connsiteY8" fmla="*/ 4424 h 12163"/>
              <a:gd name="connsiteX9" fmla="*/ 5648 w 10000"/>
              <a:gd name="connsiteY9" fmla="*/ 4424 h 12163"/>
              <a:gd name="connsiteX10" fmla="*/ 5648 w 10000"/>
              <a:gd name="connsiteY10" fmla="*/ 2869 h 12163"/>
              <a:gd name="connsiteX11" fmla="*/ 5648 w 10000"/>
              <a:gd name="connsiteY11" fmla="*/ 2040 h 12163"/>
              <a:gd name="connsiteX12" fmla="*/ 6304 w 10000"/>
              <a:gd name="connsiteY12" fmla="*/ 2040 h 12163"/>
              <a:gd name="connsiteX13" fmla="*/ 7920 w 10000"/>
              <a:gd name="connsiteY13" fmla="*/ 2040 h 12163"/>
              <a:gd name="connsiteX14" fmla="*/ 9088 w 10000"/>
              <a:gd name="connsiteY14" fmla="*/ 586 h 12163"/>
              <a:gd name="connsiteX15" fmla="*/ 8960 w 10000"/>
              <a:gd name="connsiteY15" fmla="*/ 424 h 12163"/>
              <a:gd name="connsiteX16" fmla="*/ 9488 w 10000"/>
              <a:gd name="connsiteY16" fmla="*/ 202 h 12163"/>
              <a:gd name="connsiteX17" fmla="*/ 10000 w 10000"/>
              <a:gd name="connsiteY17" fmla="*/ 0 h 12163"/>
              <a:gd name="connsiteX18" fmla="*/ 9840 w 10000"/>
              <a:gd name="connsiteY18" fmla="*/ 646 h 12163"/>
              <a:gd name="connsiteX19" fmla="*/ 9664 w 10000"/>
              <a:gd name="connsiteY19" fmla="*/ 1313 h 12163"/>
              <a:gd name="connsiteX20" fmla="*/ 9536 w 10000"/>
              <a:gd name="connsiteY20" fmla="*/ 1152 h 12163"/>
              <a:gd name="connsiteX21" fmla="*/ 8192 w 10000"/>
              <a:gd name="connsiteY21" fmla="*/ 2869 h 12163"/>
              <a:gd name="connsiteX22" fmla="*/ 6304 w 10000"/>
              <a:gd name="connsiteY22" fmla="*/ 2869 h 12163"/>
              <a:gd name="connsiteX23" fmla="*/ 6304 w 10000"/>
              <a:gd name="connsiteY23" fmla="*/ 4424 h 12163"/>
              <a:gd name="connsiteX24" fmla="*/ 6304 w 10000"/>
              <a:gd name="connsiteY24" fmla="*/ 5253 h 12163"/>
              <a:gd name="connsiteX25" fmla="*/ 5648 w 10000"/>
              <a:gd name="connsiteY25" fmla="*/ 5253 h 12163"/>
              <a:gd name="connsiteX26" fmla="*/ 4416 w 10000"/>
              <a:gd name="connsiteY26" fmla="*/ 5253 h 12163"/>
              <a:gd name="connsiteX27" fmla="*/ 4416 w 10000"/>
              <a:gd name="connsiteY27" fmla="*/ 6808 h 12163"/>
              <a:gd name="connsiteX28" fmla="*/ 4416 w 10000"/>
              <a:gd name="connsiteY28" fmla="*/ 7636 h 12163"/>
              <a:gd name="connsiteX29" fmla="*/ 3760 w 10000"/>
              <a:gd name="connsiteY29" fmla="*/ 7636 h 12163"/>
              <a:gd name="connsiteX30" fmla="*/ 2528 w 10000"/>
              <a:gd name="connsiteY30" fmla="*/ 7636 h 12163"/>
              <a:gd name="connsiteX31" fmla="*/ 2528 w 10000"/>
              <a:gd name="connsiteY31" fmla="*/ 9192 h 12163"/>
              <a:gd name="connsiteX32" fmla="*/ 2528 w 10000"/>
              <a:gd name="connsiteY32" fmla="*/ 10000 h 12163"/>
              <a:gd name="connsiteX33" fmla="*/ 1872 w 10000"/>
              <a:gd name="connsiteY33" fmla="*/ 10000 h 12163"/>
              <a:gd name="connsiteX34" fmla="*/ 599 w 10000"/>
              <a:gd name="connsiteY34" fmla="*/ 12163 h 12163"/>
              <a:gd name="connsiteX35" fmla="*/ 14 w 10000"/>
              <a:gd name="connsiteY35" fmla="*/ 12121 h 12163"/>
              <a:gd name="connsiteX36" fmla="*/ 0 w 10000"/>
              <a:gd name="connsiteY36" fmla="*/ 10000 h 12163"/>
              <a:gd name="connsiteX0" fmla="*/ 0 w 10000"/>
              <a:gd name="connsiteY0" fmla="*/ 9192 h 12163"/>
              <a:gd name="connsiteX1" fmla="*/ 1872 w 10000"/>
              <a:gd name="connsiteY1" fmla="*/ 9192 h 12163"/>
              <a:gd name="connsiteX2" fmla="*/ 1872 w 10000"/>
              <a:gd name="connsiteY2" fmla="*/ 7636 h 12163"/>
              <a:gd name="connsiteX3" fmla="*/ 1872 w 10000"/>
              <a:gd name="connsiteY3" fmla="*/ 6808 h 12163"/>
              <a:gd name="connsiteX4" fmla="*/ 2528 w 10000"/>
              <a:gd name="connsiteY4" fmla="*/ 6808 h 12163"/>
              <a:gd name="connsiteX5" fmla="*/ 3760 w 10000"/>
              <a:gd name="connsiteY5" fmla="*/ 6808 h 12163"/>
              <a:gd name="connsiteX6" fmla="*/ 3760 w 10000"/>
              <a:gd name="connsiteY6" fmla="*/ 5253 h 12163"/>
              <a:gd name="connsiteX7" fmla="*/ 3760 w 10000"/>
              <a:gd name="connsiteY7" fmla="*/ 4424 h 12163"/>
              <a:gd name="connsiteX8" fmla="*/ 4416 w 10000"/>
              <a:gd name="connsiteY8" fmla="*/ 4424 h 12163"/>
              <a:gd name="connsiteX9" fmla="*/ 5648 w 10000"/>
              <a:gd name="connsiteY9" fmla="*/ 4424 h 12163"/>
              <a:gd name="connsiteX10" fmla="*/ 5648 w 10000"/>
              <a:gd name="connsiteY10" fmla="*/ 2869 h 12163"/>
              <a:gd name="connsiteX11" fmla="*/ 5648 w 10000"/>
              <a:gd name="connsiteY11" fmla="*/ 2040 h 12163"/>
              <a:gd name="connsiteX12" fmla="*/ 6304 w 10000"/>
              <a:gd name="connsiteY12" fmla="*/ 2040 h 12163"/>
              <a:gd name="connsiteX13" fmla="*/ 7920 w 10000"/>
              <a:gd name="connsiteY13" fmla="*/ 2040 h 12163"/>
              <a:gd name="connsiteX14" fmla="*/ 9088 w 10000"/>
              <a:gd name="connsiteY14" fmla="*/ 586 h 12163"/>
              <a:gd name="connsiteX15" fmla="*/ 8960 w 10000"/>
              <a:gd name="connsiteY15" fmla="*/ 424 h 12163"/>
              <a:gd name="connsiteX16" fmla="*/ 9488 w 10000"/>
              <a:gd name="connsiteY16" fmla="*/ 202 h 12163"/>
              <a:gd name="connsiteX17" fmla="*/ 10000 w 10000"/>
              <a:gd name="connsiteY17" fmla="*/ 0 h 12163"/>
              <a:gd name="connsiteX18" fmla="*/ 9840 w 10000"/>
              <a:gd name="connsiteY18" fmla="*/ 646 h 12163"/>
              <a:gd name="connsiteX19" fmla="*/ 9664 w 10000"/>
              <a:gd name="connsiteY19" fmla="*/ 1313 h 12163"/>
              <a:gd name="connsiteX20" fmla="*/ 9536 w 10000"/>
              <a:gd name="connsiteY20" fmla="*/ 1152 h 12163"/>
              <a:gd name="connsiteX21" fmla="*/ 8192 w 10000"/>
              <a:gd name="connsiteY21" fmla="*/ 2869 h 12163"/>
              <a:gd name="connsiteX22" fmla="*/ 6304 w 10000"/>
              <a:gd name="connsiteY22" fmla="*/ 2869 h 12163"/>
              <a:gd name="connsiteX23" fmla="*/ 6304 w 10000"/>
              <a:gd name="connsiteY23" fmla="*/ 4424 h 12163"/>
              <a:gd name="connsiteX24" fmla="*/ 6304 w 10000"/>
              <a:gd name="connsiteY24" fmla="*/ 5253 h 12163"/>
              <a:gd name="connsiteX25" fmla="*/ 5648 w 10000"/>
              <a:gd name="connsiteY25" fmla="*/ 5253 h 12163"/>
              <a:gd name="connsiteX26" fmla="*/ 4416 w 10000"/>
              <a:gd name="connsiteY26" fmla="*/ 5253 h 12163"/>
              <a:gd name="connsiteX27" fmla="*/ 4416 w 10000"/>
              <a:gd name="connsiteY27" fmla="*/ 6808 h 12163"/>
              <a:gd name="connsiteX28" fmla="*/ 4416 w 10000"/>
              <a:gd name="connsiteY28" fmla="*/ 7636 h 12163"/>
              <a:gd name="connsiteX29" fmla="*/ 3760 w 10000"/>
              <a:gd name="connsiteY29" fmla="*/ 7636 h 12163"/>
              <a:gd name="connsiteX30" fmla="*/ 2528 w 10000"/>
              <a:gd name="connsiteY30" fmla="*/ 7636 h 12163"/>
              <a:gd name="connsiteX31" fmla="*/ 2528 w 10000"/>
              <a:gd name="connsiteY31" fmla="*/ 9192 h 12163"/>
              <a:gd name="connsiteX32" fmla="*/ 2528 w 10000"/>
              <a:gd name="connsiteY32" fmla="*/ 10000 h 12163"/>
              <a:gd name="connsiteX33" fmla="*/ 1872 w 10000"/>
              <a:gd name="connsiteY33" fmla="*/ 10000 h 12163"/>
              <a:gd name="connsiteX34" fmla="*/ 599 w 10000"/>
              <a:gd name="connsiteY34" fmla="*/ 12163 h 12163"/>
              <a:gd name="connsiteX35" fmla="*/ 14 w 10000"/>
              <a:gd name="connsiteY35" fmla="*/ 12121 h 12163"/>
              <a:gd name="connsiteX0" fmla="*/ 1858 w 9986"/>
              <a:gd name="connsiteY0" fmla="*/ 9192 h 12163"/>
              <a:gd name="connsiteX1" fmla="*/ 1858 w 9986"/>
              <a:gd name="connsiteY1" fmla="*/ 7636 h 12163"/>
              <a:gd name="connsiteX2" fmla="*/ 1858 w 9986"/>
              <a:gd name="connsiteY2" fmla="*/ 6808 h 12163"/>
              <a:gd name="connsiteX3" fmla="*/ 2514 w 9986"/>
              <a:gd name="connsiteY3" fmla="*/ 6808 h 12163"/>
              <a:gd name="connsiteX4" fmla="*/ 3746 w 9986"/>
              <a:gd name="connsiteY4" fmla="*/ 6808 h 12163"/>
              <a:gd name="connsiteX5" fmla="*/ 3746 w 9986"/>
              <a:gd name="connsiteY5" fmla="*/ 5253 h 12163"/>
              <a:gd name="connsiteX6" fmla="*/ 3746 w 9986"/>
              <a:gd name="connsiteY6" fmla="*/ 4424 h 12163"/>
              <a:gd name="connsiteX7" fmla="*/ 4402 w 9986"/>
              <a:gd name="connsiteY7" fmla="*/ 4424 h 12163"/>
              <a:gd name="connsiteX8" fmla="*/ 5634 w 9986"/>
              <a:gd name="connsiteY8" fmla="*/ 4424 h 12163"/>
              <a:gd name="connsiteX9" fmla="*/ 5634 w 9986"/>
              <a:gd name="connsiteY9" fmla="*/ 2869 h 12163"/>
              <a:gd name="connsiteX10" fmla="*/ 5634 w 9986"/>
              <a:gd name="connsiteY10" fmla="*/ 2040 h 12163"/>
              <a:gd name="connsiteX11" fmla="*/ 6290 w 9986"/>
              <a:gd name="connsiteY11" fmla="*/ 2040 h 12163"/>
              <a:gd name="connsiteX12" fmla="*/ 7906 w 9986"/>
              <a:gd name="connsiteY12" fmla="*/ 2040 h 12163"/>
              <a:gd name="connsiteX13" fmla="*/ 9074 w 9986"/>
              <a:gd name="connsiteY13" fmla="*/ 586 h 12163"/>
              <a:gd name="connsiteX14" fmla="*/ 8946 w 9986"/>
              <a:gd name="connsiteY14" fmla="*/ 424 h 12163"/>
              <a:gd name="connsiteX15" fmla="*/ 9474 w 9986"/>
              <a:gd name="connsiteY15" fmla="*/ 202 h 12163"/>
              <a:gd name="connsiteX16" fmla="*/ 9986 w 9986"/>
              <a:gd name="connsiteY16" fmla="*/ 0 h 12163"/>
              <a:gd name="connsiteX17" fmla="*/ 9826 w 9986"/>
              <a:gd name="connsiteY17" fmla="*/ 646 h 12163"/>
              <a:gd name="connsiteX18" fmla="*/ 9650 w 9986"/>
              <a:gd name="connsiteY18" fmla="*/ 1313 h 12163"/>
              <a:gd name="connsiteX19" fmla="*/ 9522 w 9986"/>
              <a:gd name="connsiteY19" fmla="*/ 1152 h 12163"/>
              <a:gd name="connsiteX20" fmla="*/ 8178 w 9986"/>
              <a:gd name="connsiteY20" fmla="*/ 2869 h 12163"/>
              <a:gd name="connsiteX21" fmla="*/ 6290 w 9986"/>
              <a:gd name="connsiteY21" fmla="*/ 2869 h 12163"/>
              <a:gd name="connsiteX22" fmla="*/ 6290 w 9986"/>
              <a:gd name="connsiteY22" fmla="*/ 4424 h 12163"/>
              <a:gd name="connsiteX23" fmla="*/ 6290 w 9986"/>
              <a:gd name="connsiteY23" fmla="*/ 5253 h 12163"/>
              <a:gd name="connsiteX24" fmla="*/ 5634 w 9986"/>
              <a:gd name="connsiteY24" fmla="*/ 5253 h 12163"/>
              <a:gd name="connsiteX25" fmla="*/ 4402 w 9986"/>
              <a:gd name="connsiteY25" fmla="*/ 5253 h 12163"/>
              <a:gd name="connsiteX26" fmla="*/ 4402 w 9986"/>
              <a:gd name="connsiteY26" fmla="*/ 6808 h 12163"/>
              <a:gd name="connsiteX27" fmla="*/ 4402 w 9986"/>
              <a:gd name="connsiteY27" fmla="*/ 7636 h 12163"/>
              <a:gd name="connsiteX28" fmla="*/ 3746 w 9986"/>
              <a:gd name="connsiteY28" fmla="*/ 7636 h 12163"/>
              <a:gd name="connsiteX29" fmla="*/ 2514 w 9986"/>
              <a:gd name="connsiteY29" fmla="*/ 7636 h 12163"/>
              <a:gd name="connsiteX30" fmla="*/ 2514 w 9986"/>
              <a:gd name="connsiteY30" fmla="*/ 9192 h 12163"/>
              <a:gd name="connsiteX31" fmla="*/ 2514 w 9986"/>
              <a:gd name="connsiteY31" fmla="*/ 10000 h 12163"/>
              <a:gd name="connsiteX32" fmla="*/ 1858 w 9986"/>
              <a:gd name="connsiteY32" fmla="*/ 10000 h 12163"/>
              <a:gd name="connsiteX33" fmla="*/ 585 w 9986"/>
              <a:gd name="connsiteY33" fmla="*/ 12163 h 12163"/>
              <a:gd name="connsiteX34" fmla="*/ 0 w 9986"/>
              <a:gd name="connsiteY34" fmla="*/ 12121 h 12163"/>
              <a:gd name="connsiteX0" fmla="*/ 1275 w 9414"/>
              <a:gd name="connsiteY0" fmla="*/ 7557 h 10000"/>
              <a:gd name="connsiteX1" fmla="*/ 1275 w 9414"/>
              <a:gd name="connsiteY1" fmla="*/ 6278 h 10000"/>
              <a:gd name="connsiteX2" fmla="*/ 1275 w 9414"/>
              <a:gd name="connsiteY2" fmla="*/ 5597 h 10000"/>
              <a:gd name="connsiteX3" fmla="*/ 1932 w 9414"/>
              <a:gd name="connsiteY3" fmla="*/ 5597 h 10000"/>
              <a:gd name="connsiteX4" fmla="*/ 3165 w 9414"/>
              <a:gd name="connsiteY4" fmla="*/ 5597 h 10000"/>
              <a:gd name="connsiteX5" fmla="*/ 3165 w 9414"/>
              <a:gd name="connsiteY5" fmla="*/ 4319 h 10000"/>
              <a:gd name="connsiteX6" fmla="*/ 3165 w 9414"/>
              <a:gd name="connsiteY6" fmla="*/ 3637 h 10000"/>
              <a:gd name="connsiteX7" fmla="*/ 3822 w 9414"/>
              <a:gd name="connsiteY7" fmla="*/ 3637 h 10000"/>
              <a:gd name="connsiteX8" fmla="*/ 5056 w 9414"/>
              <a:gd name="connsiteY8" fmla="*/ 3637 h 10000"/>
              <a:gd name="connsiteX9" fmla="*/ 5056 w 9414"/>
              <a:gd name="connsiteY9" fmla="*/ 2359 h 10000"/>
              <a:gd name="connsiteX10" fmla="*/ 5056 w 9414"/>
              <a:gd name="connsiteY10" fmla="*/ 1677 h 10000"/>
              <a:gd name="connsiteX11" fmla="*/ 5713 w 9414"/>
              <a:gd name="connsiteY11" fmla="*/ 1677 h 10000"/>
              <a:gd name="connsiteX12" fmla="*/ 7331 w 9414"/>
              <a:gd name="connsiteY12" fmla="*/ 1677 h 10000"/>
              <a:gd name="connsiteX13" fmla="*/ 8501 w 9414"/>
              <a:gd name="connsiteY13" fmla="*/ 482 h 10000"/>
              <a:gd name="connsiteX14" fmla="*/ 8373 w 9414"/>
              <a:gd name="connsiteY14" fmla="*/ 349 h 10000"/>
              <a:gd name="connsiteX15" fmla="*/ 8901 w 9414"/>
              <a:gd name="connsiteY15" fmla="*/ 166 h 10000"/>
              <a:gd name="connsiteX16" fmla="*/ 9414 w 9414"/>
              <a:gd name="connsiteY16" fmla="*/ 0 h 10000"/>
              <a:gd name="connsiteX17" fmla="*/ 9254 w 9414"/>
              <a:gd name="connsiteY17" fmla="*/ 531 h 10000"/>
              <a:gd name="connsiteX18" fmla="*/ 9078 w 9414"/>
              <a:gd name="connsiteY18" fmla="*/ 1080 h 10000"/>
              <a:gd name="connsiteX19" fmla="*/ 8949 w 9414"/>
              <a:gd name="connsiteY19" fmla="*/ 947 h 10000"/>
              <a:gd name="connsiteX20" fmla="*/ 7603 w 9414"/>
              <a:gd name="connsiteY20" fmla="*/ 2359 h 10000"/>
              <a:gd name="connsiteX21" fmla="*/ 5713 w 9414"/>
              <a:gd name="connsiteY21" fmla="*/ 2359 h 10000"/>
              <a:gd name="connsiteX22" fmla="*/ 5713 w 9414"/>
              <a:gd name="connsiteY22" fmla="*/ 3637 h 10000"/>
              <a:gd name="connsiteX23" fmla="*/ 5713 w 9414"/>
              <a:gd name="connsiteY23" fmla="*/ 4319 h 10000"/>
              <a:gd name="connsiteX24" fmla="*/ 5056 w 9414"/>
              <a:gd name="connsiteY24" fmla="*/ 4319 h 10000"/>
              <a:gd name="connsiteX25" fmla="*/ 3822 w 9414"/>
              <a:gd name="connsiteY25" fmla="*/ 4319 h 10000"/>
              <a:gd name="connsiteX26" fmla="*/ 3822 w 9414"/>
              <a:gd name="connsiteY26" fmla="*/ 5597 h 10000"/>
              <a:gd name="connsiteX27" fmla="*/ 3822 w 9414"/>
              <a:gd name="connsiteY27" fmla="*/ 6278 h 10000"/>
              <a:gd name="connsiteX28" fmla="*/ 3165 w 9414"/>
              <a:gd name="connsiteY28" fmla="*/ 6278 h 10000"/>
              <a:gd name="connsiteX29" fmla="*/ 1932 w 9414"/>
              <a:gd name="connsiteY29" fmla="*/ 6278 h 10000"/>
              <a:gd name="connsiteX30" fmla="*/ 1932 w 9414"/>
              <a:gd name="connsiteY30" fmla="*/ 7557 h 10000"/>
              <a:gd name="connsiteX31" fmla="*/ 1932 w 9414"/>
              <a:gd name="connsiteY31" fmla="*/ 8222 h 10000"/>
              <a:gd name="connsiteX32" fmla="*/ 1275 w 9414"/>
              <a:gd name="connsiteY32" fmla="*/ 8222 h 10000"/>
              <a:gd name="connsiteX33" fmla="*/ 0 w 9414"/>
              <a:gd name="connsiteY33" fmla="*/ 10000 h 10000"/>
              <a:gd name="connsiteX0" fmla="*/ 0 w 8646"/>
              <a:gd name="connsiteY0" fmla="*/ 7557 h 8222"/>
              <a:gd name="connsiteX1" fmla="*/ 0 w 8646"/>
              <a:gd name="connsiteY1" fmla="*/ 6278 h 8222"/>
              <a:gd name="connsiteX2" fmla="*/ 0 w 8646"/>
              <a:gd name="connsiteY2" fmla="*/ 5597 h 8222"/>
              <a:gd name="connsiteX3" fmla="*/ 698 w 8646"/>
              <a:gd name="connsiteY3" fmla="*/ 5597 h 8222"/>
              <a:gd name="connsiteX4" fmla="*/ 2008 w 8646"/>
              <a:gd name="connsiteY4" fmla="*/ 5597 h 8222"/>
              <a:gd name="connsiteX5" fmla="*/ 2008 w 8646"/>
              <a:gd name="connsiteY5" fmla="*/ 4319 h 8222"/>
              <a:gd name="connsiteX6" fmla="*/ 2008 w 8646"/>
              <a:gd name="connsiteY6" fmla="*/ 3637 h 8222"/>
              <a:gd name="connsiteX7" fmla="*/ 2706 w 8646"/>
              <a:gd name="connsiteY7" fmla="*/ 3637 h 8222"/>
              <a:gd name="connsiteX8" fmla="*/ 4017 w 8646"/>
              <a:gd name="connsiteY8" fmla="*/ 3637 h 8222"/>
              <a:gd name="connsiteX9" fmla="*/ 4017 w 8646"/>
              <a:gd name="connsiteY9" fmla="*/ 2359 h 8222"/>
              <a:gd name="connsiteX10" fmla="*/ 4017 w 8646"/>
              <a:gd name="connsiteY10" fmla="*/ 1677 h 8222"/>
              <a:gd name="connsiteX11" fmla="*/ 4715 w 8646"/>
              <a:gd name="connsiteY11" fmla="*/ 1677 h 8222"/>
              <a:gd name="connsiteX12" fmla="*/ 6433 w 8646"/>
              <a:gd name="connsiteY12" fmla="*/ 1677 h 8222"/>
              <a:gd name="connsiteX13" fmla="*/ 7676 w 8646"/>
              <a:gd name="connsiteY13" fmla="*/ 482 h 8222"/>
              <a:gd name="connsiteX14" fmla="*/ 7540 w 8646"/>
              <a:gd name="connsiteY14" fmla="*/ 349 h 8222"/>
              <a:gd name="connsiteX15" fmla="*/ 8101 w 8646"/>
              <a:gd name="connsiteY15" fmla="*/ 166 h 8222"/>
              <a:gd name="connsiteX16" fmla="*/ 8646 w 8646"/>
              <a:gd name="connsiteY16" fmla="*/ 0 h 8222"/>
              <a:gd name="connsiteX17" fmla="*/ 8476 w 8646"/>
              <a:gd name="connsiteY17" fmla="*/ 531 h 8222"/>
              <a:gd name="connsiteX18" fmla="*/ 8289 w 8646"/>
              <a:gd name="connsiteY18" fmla="*/ 1080 h 8222"/>
              <a:gd name="connsiteX19" fmla="*/ 8152 w 8646"/>
              <a:gd name="connsiteY19" fmla="*/ 947 h 8222"/>
              <a:gd name="connsiteX20" fmla="*/ 6722 w 8646"/>
              <a:gd name="connsiteY20" fmla="*/ 2359 h 8222"/>
              <a:gd name="connsiteX21" fmla="*/ 4715 w 8646"/>
              <a:gd name="connsiteY21" fmla="*/ 2359 h 8222"/>
              <a:gd name="connsiteX22" fmla="*/ 4715 w 8646"/>
              <a:gd name="connsiteY22" fmla="*/ 3637 h 8222"/>
              <a:gd name="connsiteX23" fmla="*/ 4715 w 8646"/>
              <a:gd name="connsiteY23" fmla="*/ 4319 h 8222"/>
              <a:gd name="connsiteX24" fmla="*/ 4017 w 8646"/>
              <a:gd name="connsiteY24" fmla="*/ 4319 h 8222"/>
              <a:gd name="connsiteX25" fmla="*/ 2706 w 8646"/>
              <a:gd name="connsiteY25" fmla="*/ 4319 h 8222"/>
              <a:gd name="connsiteX26" fmla="*/ 2706 w 8646"/>
              <a:gd name="connsiteY26" fmla="*/ 5597 h 8222"/>
              <a:gd name="connsiteX27" fmla="*/ 2706 w 8646"/>
              <a:gd name="connsiteY27" fmla="*/ 6278 h 8222"/>
              <a:gd name="connsiteX28" fmla="*/ 2008 w 8646"/>
              <a:gd name="connsiteY28" fmla="*/ 6278 h 8222"/>
              <a:gd name="connsiteX29" fmla="*/ 698 w 8646"/>
              <a:gd name="connsiteY29" fmla="*/ 6278 h 8222"/>
              <a:gd name="connsiteX30" fmla="*/ 698 w 8646"/>
              <a:gd name="connsiteY30" fmla="*/ 7557 h 8222"/>
              <a:gd name="connsiteX31" fmla="*/ 698 w 8646"/>
              <a:gd name="connsiteY31" fmla="*/ 8222 h 8222"/>
              <a:gd name="connsiteX32" fmla="*/ 0 w 8646"/>
              <a:gd name="connsiteY32" fmla="*/ 8222 h 8222"/>
              <a:gd name="connsiteX0" fmla="*/ 0 w 10000"/>
              <a:gd name="connsiteY0" fmla="*/ 9191 h 10000"/>
              <a:gd name="connsiteX1" fmla="*/ 0 w 10000"/>
              <a:gd name="connsiteY1" fmla="*/ 7636 h 10000"/>
              <a:gd name="connsiteX2" fmla="*/ 0 w 10000"/>
              <a:gd name="connsiteY2" fmla="*/ 6807 h 10000"/>
              <a:gd name="connsiteX3" fmla="*/ 2322 w 10000"/>
              <a:gd name="connsiteY3" fmla="*/ 6807 h 10000"/>
              <a:gd name="connsiteX4" fmla="*/ 2322 w 10000"/>
              <a:gd name="connsiteY4" fmla="*/ 5253 h 10000"/>
              <a:gd name="connsiteX5" fmla="*/ 2322 w 10000"/>
              <a:gd name="connsiteY5" fmla="*/ 4423 h 10000"/>
              <a:gd name="connsiteX6" fmla="*/ 3130 w 10000"/>
              <a:gd name="connsiteY6" fmla="*/ 4423 h 10000"/>
              <a:gd name="connsiteX7" fmla="*/ 4646 w 10000"/>
              <a:gd name="connsiteY7" fmla="*/ 4423 h 10000"/>
              <a:gd name="connsiteX8" fmla="*/ 4646 w 10000"/>
              <a:gd name="connsiteY8" fmla="*/ 2869 h 10000"/>
              <a:gd name="connsiteX9" fmla="*/ 4646 w 10000"/>
              <a:gd name="connsiteY9" fmla="*/ 2040 h 10000"/>
              <a:gd name="connsiteX10" fmla="*/ 5453 w 10000"/>
              <a:gd name="connsiteY10" fmla="*/ 2040 h 10000"/>
              <a:gd name="connsiteX11" fmla="*/ 7440 w 10000"/>
              <a:gd name="connsiteY11" fmla="*/ 2040 h 10000"/>
              <a:gd name="connsiteX12" fmla="*/ 8878 w 10000"/>
              <a:gd name="connsiteY12" fmla="*/ 586 h 10000"/>
              <a:gd name="connsiteX13" fmla="*/ 8721 w 10000"/>
              <a:gd name="connsiteY13" fmla="*/ 424 h 10000"/>
              <a:gd name="connsiteX14" fmla="*/ 9370 w 10000"/>
              <a:gd name="connsiteY14" fmla="*/ 202 h 10000"/>
              <a:gd name="connsiteX15" fmla="*/ 10000 w 10000"/>
              <a:gd name="connsiteY15" fmla="*/ 0 h 10000"/>
              <a:gd name="connsiteX16" fmla="*/ 9803 w 10000"/>
              <a:gd name="connsiteY16" fmla="*/ 646 h 10000"/>
              <a:gd name="connsiteX17" fmla="*/ 9587 w 10000"/>
              <a:gd name="connsiteY17" fmla="*/ 1314 h 10000"/>
              <a:gd name="connsiteX18" fmla="*/ 9429 w 10000"/>
              <a:gd name="connsiteY18" fmla="*/ 1152 h 10000"/>
              <a:gd name="connsiteX19" fmla="*/ 7775 w 10000"/>
              <a:gd name="connsiteY19" fmla="*/ 2869 h 10000"/>
              <a:gd name="connsiteX20" fmla="*/ 5453 w 10000"/>
              <a:gd name="connsiteY20" fmla="*/ 2869 h 10000"/>
              <a:gd name="connsiteX21" fmla="*/ 5453 w 10000"/>
              <a:gd name="connsiteY21" fmla="*/ 4423 h 10000"/>
              <a:gd name="connsiteX22" fmla="*/ 5453 w 10000"/>
              <a:gd name="connsiteY22" fmla="*/ 5253 h 10000"/>
              <a:gd name="connsiteX23" fmla="*/ 4646 w 10000"/>
              <a:gd name="connsiteY23" fmla="*/ 5253 h 10000"/>
              <a:gd name="connsiteX24" fmla="*/ 3130 w 10000"/>
              <a:gd name="connsiteY24" fmla="*/ 5253 h 10000"/>
              <a:gd name="connsiteX25" fmla="*/ 3130 w 10000"/>
              <a:gd name="connsiteY25" fmla="*/ 6807 h 10000"/>
              <a:gd name="connsiteX26" fmla="*/ 3130 w 10000"/>
              <a:gd name="connsiteY26" fmla="*/ 7636 h 10000"/>
              <a:gd name="connsiteX27" fmla="*/ 2322 w 10000"/>
              <a:gd name="connsiteY27" fmla="*/ 7636 h 10000"/>
              <a:gd name="connsiteX28" fmla="*/ 807 w 10000"/>
              <a:gd name="connsiteY28" fmla="*/ 7636 h 10000"/>
              <a:gd name="connsiteX29" fmla="*/ 807 w 10000"/>
              <a:gd name="connsiteY29" fmla="*/ 9191 h 10000"/>
              <a:gd name="connsiteX30" fmla="*/ 807 w 10000"/>
              <a:gd name="connsiteY30" fmla="*/ 10000 h 10000"/>
              <a:gd name="connsiteX31" fmla="*/ 0 w 10000"/>
              <a:gd name="connsiteY31" fmla="*/ 10000 h 10000"/>
              <a:gd name="connsiteX0" fmla="*/ 0 w 10000"/>
              <a:gd name="connsiteY0" fmla="*/ 9191 h 10000"/>
              <a:gd name="connsiteX1" fmla="*/ 0 w 10000"/>
              <a:gd name="connsiteY1" fmla="*/ 7636 h 10000"/>
              <a:gd name="connsiteX2" fmla="*/ 0 w 10000"/>
              <a:gd name="connsiteY2" fmla="*/ 6807 h 10000"/>
              <a:gd name="connsiteX3" fmla="*/ 2322 w 10000"/>
              <a:gd name="connsiteY3" fmla="*/ 6807 h 10000"/>
              <a:gd name="connsiteX4" fmla="*/ 2322 w 10000"/>
              <a:gd name="connsiteY4" fmla="*/ 5253 h 10000"/>
              <a:gd name="connsiteX5" fmla="*/ 2322 w 10000"/>
              <a:gd name="connsiteY5" fmla="*/ 4423 h 10000"/>
              <a:gd name="connsiteX6" fmla="*/ 3130 w 10000"/>
              <a:gd name="connsiteY6" fmla="*/ 4423 h 10000"/>
              <a:gd name="connsiteX7" fmla="*/ 4646 w 10000"/>
              <a:gd name="connsiteY7" fmla="*/ 4423 h 10000"/>
              <a:gd name="connsiteX8" fmla="*/ 4646 w 10000"/>
              <a:gd name="connsiteY8" fmla="*/ 2869 h 10000"/>
              <a:gd name="connsiteX9" fmla="*/ 4646 w 10000"/>
              <a:gd name="connsiteY9" fmla="*/ 2040 h 10000"/>
              <a:gd name="connsiteX10" fmla="*/ 5453 w 10000"/>
              <a:gd name="connsiteY10" fmla="*/ 2040 h 10000"/>
              <a:gd name="connsiteX11" fmla="*/ 7440 w 10000"/>
              <a:gd name="connsiteY11" fmla="*/ 2040 h 10000"/>
              <a:gd name="connsiteX12" fmla="*/ 8878 w 10000"/>
              <a:gd name="connsiteY12" fmla="*/ 586 h 10000"/>
              <a:gd name="connsiteX13" fmla="*/ 8721 w 10000"/>
              <a:gd name="connsiteY13" fmla="*/ 424 h 10000"/>
              <a:gd name="connsiteX14" fmla="*/ 9370 w 10000"/>
              <a:gd name="connsiteY14" fmla="*/ 202 h 10000"/>
              <a:gd name="connsiteX15" fmla="*/ 10000 w 10000"/>
              <a:gd name="connsiteY15" fmla="*/ 0 h 10000"/>
              <a:gd name="connsiteX16" fmla="*/ 9803 w 10000"/>
              <a:gd name="connsiteY16" fmla="*/ 646 h 10000"/>
              <a:gd name="connsiteX17" fmla="*/ 9587 w 10000"/>
              <a:gd name="connsiteY17" fmla="*/ 1314 h 10000"/>
              <a:gd name="connsiteX18" fmla="*/ 9429 w 10000"/>
              <a:gd name="connsiteY18" fmla="*/ 1152 h 10000"/>
              <a:gd name="connsiteX19" fmla="*/ 7775 w 10000"/>
              <a:gd name="connsiteY19" fmla="*/ 2869 h 10000"/>
              <a:gd name="connsiteX20" fmla="*/ 5453 w 10000"/>
              <a:gd name="connsiteY20" fmla="*/ 2869 h 10000"/>
              <a:gd name="connsiteX21" fmla="*/ 5453 w 10000"/>
              <a:gd name="connsiteY21" fmla="*/ 4423 h 10000"/>
              <a:gd name="connsiteX22" fmla="*/ 5453 w 10000"/>
              <a:gd name="connsiteY22" fmla="*/ 5253 h 10000"/>
              <a:gd name="connsiteX23" fmla="*/ 4646 w 10000"/>
              <a:gd name="connsiteY23" fmla="*/ 5253 h 10000"/>
              <a:gd name="connsiteX24" fmla="*/ 3130 w 10000"/>
              <a:gd name="connsiteY24" fmla="*/ 5253 h 10000"/>
              <a:gd name="connsiteX25" fmla="*/ 3130 w 10000"/>
              <a:gd name="connsiteY25" fmla="*/ 6807 h 10000"/>
              <a:gd name="connsiteX26" fmla="*/ 3130 w 10000"/>
              <a:gd name="connsiteY26" fmla="*/ 7636 h 10000"/>
              <a:gd name="connsiteX27" fmla="*/ 2322 w 10000"/>
              <a:gd name="connsiteY27" fmla="*/ 7636 h 10000"/>
              <a:gd name="connsiteX28" fmla="*/ 807 w 10000"/>
              <a:gd name="connsiteY28" fmla="*/ 9191 h 10000"/>
              <a:gd name="connsiteX29" fmla="*/ 807 w 10000"/>
              <a:gd name="connsiteY29" fmla="*/ 10000 h 10000"/>
              <a:gd name="connsiteX30" fmla="*/ 0 w 10000"/>
              <a:gd name="connsiteY30" fmla="*/ 10000 h 10000"/>
              <a:gd name="connsiteX0" fmla="*/ 0 w 10000"/>
              <a:gd name="connsiteY0" fmla="*/ 9191 h 10000"/>
              <a:gd name="connsiteX1" fmla="*/ 0 w 10000"/>
              <a:gd name="connsiteY1" fmla="*/ 6807 h 10000"/>
              <a:gd name="connsiteX2" fmla="*/ 2322 w 10000"/>
              <a:gd name="connsiteY2" fmla="*/ 6807 h 10000"/>
              <a:gd name="connsiteX3" fmla="*/ 2322 w 10000"/>
              <a:gd name="connsiteY3" fmla="*/ 5253 h 10000"/>
              <a:gd name="connsiteX4" fmla="*/ 2322 w 10000"/>
              <a:gd name="connsiteY4" fmla="*/ 4423 h 10000"/>
              <a:gd name="connsiteX5" fmla="*/ 3130 w 10000"/>
              <a:gd name="connsiteY5" fmla="*/ 4423 h 10000"/>
              <a:gd name="connsiteX6" fmla="*/ 4646 w 10000"/>
              <a:gd name="connsiteY6" fmla="*/ 4423 h 10000"/>
              <a:gd name="connsiteX7" fmla="*/ 4646 w 10000"/>
              <a:gd name="connsiteY7" fmla="*/ 2869 h 10000"/>
              <a:gd name="connsiteX8" fmla="*/ 4646 w 10000"/>
              <a:gd name="connsiteY8" fmla="*/ 2040 h 10000"/>
              <a:gd name="connsiteX9" fmla="*/ 5453 w 10000"/>
              <a:gd name="connsiteY9" fmla="*/ 2040 h 10000"/>
              <a:gd name="connsiteX10" fmla="*/ 7440 w 10000"/>
              <a:gd name="connsiteY10" fmla="*/ 2040 h 10000"/>
              <a:gd name="connsiteX11" fmla="*/ 8878 w 10000"/>
              <a:gd name="connsiteY11" fmla="*/ 586 h 10000"/>
              <a:gd name="connsiteX12" fmla="*/ 8721 w 10000"/>
              <a:gd name="connsiteY12" fmla="*/ 424 h 10000"/>
              <a:gd name="connsiteX13" fmla="*/ 9370 w 10000"/>
              <a:gd name="connsiteY13" fmla="*/ 202 h 10000"/>
              <a:gd name="connsiteX14" fmla="*/ 10000 w 10000"/>
              <a:gd name="connsiteY14" fmla="*/ 0 h 10000"/>
              <a:gd name="connsiteX15" fmla="*/ 9803 w 10000"/>
              <a:gd name="connsiteY15" fmla="*/ 646 h 10000"/>
              <a:gd name="connsiteX16" fmla="*/ 9587 w 10000"/>
              <a:gd name="connsiteY16" fmla="*/ 1314 h 10000"/>
              <a:gd name="connsiteX17" fmla="*/ 9429 w 10000"/>
              <a:gd name="connsiteY17" fmla="*/ 1152 h 10000"/>
              <a:gd name="connsiteX18" fmla="*/ 7775 w 10000"/>
              <a:gd name="connsiteY18" fmla="*/ 2869 h 10000"/>
              <a:gd name="connsiteX19" fmla="*/ 5453 w 10000"/>
              <a:gd name="connsiteY19" fmla="*/ 2869 h 10000"/>
              <a:gd name="connsiteX20" fmla="*/ 5453 w 10000"/>
              <a:gd name="connsiteY20" fmla="*/ 4423 h 10000"/>
              <a:gd name="connsiteX21" fmla="*/ 5453 w 10000"/>
              <a:gd name="connsiteY21" fmla="*/ 5253 h 10000"/>
              <a:gd name="connsiteX22" fmla="*/ 4646 w 10000"/>
              <a:gd name="connsiteY22" fmla="*/ 5253 h 10000"/>
              <a:gd name="connsiteX23" fmla="*/ 3130 w 10000"/>
              <a:gd name="connsiteY23" fmla="*/ 5253 h 10000"/>
              <a:gd name="connsiteX24" fmla="*/ 3130 w 10000"/>
              <a:gd name="connsiteY24" fmla="*/ 6807 h 10000"/>
              <a:gd name="connsiteX25" fmla="*/ 3130 w 10000"/>
              <a:gd name="connsiteY25" fmla="*/ 7636 h 10000"/>
              <a:gd name="connsiteX26" fmla="*/ 2322 w 10000"/>
              <a:gd name="connsiteY26" fmla="*/ 7636 h 10000"/>
              <a:gd name="connsiteX27" fmla="*/ 807 w 10000"/>
              <a:gd name="connsiteY27" fmla="*/ 9191 h 10000"/>
              <a:gd name="connsiteX28" fmla="*/ 807 w 10000"/>
              <a:gd name="connsiteY28" fmla="*/ 10000 h 10000"/>
              <a:gd name="connsiteX29" fmla="*/ 0 w 10000"/>
              <a:gd name="connsiteY29" fmla="*/ 10000 h 10000"/>
              <a:gd name="connsiteX0" fmla="*/ 0 w 10000"/>
              <a:gd name="connsiteY0" fmla="*/ 9191 h 10000"/>
              <a:gd name="connsiteX1" fmla="*/ 2322 w 10000"/>
              <a:gd name="connsiteY1" fmla="*/ 6807 h 10000"/>
              <a:gd name="connsiteX2" fmla="*/ 2322 w 10000"/>
              <a:gd name="connsiteY2" fmla="*/ 5253 h 10000"/>
              <a:gd name="connsiteX3" fmla="*/ 2322 w 10000"/>
              <a:gd name="connsiteY3" fmla="*/ 4423 h 10000"/>
              <a:gd name="connsiteX4" fmla="*/ 3130 w 10000"/>
              <a:gd name="connsiteY4" fmla="*/ 4423 h 10000"/>
              <a:gd name="connsiteX5" fmla="*/ 4646 w 10000"/>
              <a:gd name="connsiteY5" fmla="*/ 4423 h 10000"/>
              <a:gd name="connsiteX6" fmla="*/ 4646 w 10000"/>
              <a:gd name="connsiteY6" fmla="*/ 2869 h 10000"/>
              <a:gd name="connsiteX7" fmla="*/ 4646 w 10000"/>
              <a:gd name="connsiteY7" fmla="*/ 2040 h 10000"/>
              <a:gd name="connsiteX8" fmla="*/ 5453 w 10000"/>
              <a:gd name="connsiteY8" fmla="*/ 2040 h 10000"/>
              <a:gd name="connsiteX9" fmla="*/ 7440 w 10000"/>
              <a:gd name="connsiteY9" fmla="*/ 2040 h 10000"/>
              <a:gd name="connsiteX10" fmla="*/ 8878 w 10000"/>
              <a:gd name="connsiteY10" fmla="*/ 586 h 10000"/>
              <a:gd name="connsiteX11" fmla="*/ 8721 w 10000"/>
              <a:gd name="connsiteY11" fmla="*/ 424 h 10000"/>
              <a:gd name="connsiteX12" fmla="*/ 9370 w 10000"/>
              <a:gd name="connsiteY12" fmla="*/ 202 h 10000"/>
              <a:gd name="connsiteX13" fmla="*/ 10000 w 10000"/>
              <a:gd name="connsiteY13" fmla="*/ 0 h 10000"/>
              <a:gd name="connsiteX14" fmla="*/ 9803 w 10000"/>
              <a:gd name="connsiteY14" fmla="*/ 646 h 10000"/>
              <a:gd name="connsiteX15" fmla="*/ 9587 w 10000"/>
              <a:gd name="connsiteY15" fmla="*/ 1314 h 10000"/>
              <a:gd name="connsiteX16" fmla="*/ 9429 w 10000"/>
              <a:gd name="connsiteY16" fmla="*/ 1152 h 10000"/>
              <a:gd name="connsiteX17" fmla="*/ 7775 w 10000"/>
              <a:gd name="connsiteY17" fmla="*/ 2869 h 10000"/>
              <a:gd name="connsiteX18" fmla="*/ 5453 w 10000"/>
              <a:gd name="connsiteY18" fmla="*/ 2869 h 10000"/>
              <a:gd name="connsiteX19" fmla="*/ 5453 w 10000"/>
              <a:gd name="connsiteY19" fmla="*/ 4423 h 10000"/>
              <a:gd name="connsiteX20" fmla="*/ 5453 w 10000"/>
              <a:gd name="connsiteY20" fmla="*/ 5253 h 10000"/>
              <a:gd name="connsiteX21" fmla="*/ 4646 w 10000"/>
              <a:gd name="connsiteY21" fmla="*/ 5253 h 10000"/>
              <a:gd name="connsiteX22" fmla="*/ 3130 w 10000"/>
              <a:gd name="connsiteY22" fmla="*/ 5253 h 10000"/>
              <a:gd name="connsiteX23" fmla="*/ 3130 w 10000"/>
              <a:gd name="connsiteY23" fmla="*/ 6807 h 10000"/>
              <a:gd name="connsiteX24" fmla="*/ 3130 w 10000"/>
              <a:gd name="connsiteY24" fmla="*/ 7636 h 10000"/>
              <a:gd name="connsiteX25" fmla="*/ 2322 w 10000"/>
              <a:gd name="connsiteY25" fmla="*/ 7636 h 10000"/>
              <a:gd name="connsiteX26" fmla="*/ 807 w 10000"/>
              <a:gd name="connsiteY26" fmla="*/ 9191 h 10000"/>
              <a:gd name="connsiteX27" fmla="*/ 807 w 10000"/>
              <a:gd name="connsiteY27" fmla="*/ 10000 h 10000"/>
              <a:gd name="connsiteX28" fmla="*/ 0 w 10000"/>
              <a:gd name="connsiteY28" fmla="*/ 10000 h 10000"/>
              <a:gd name="connsiteX0" fmla="*/ 0 w 10000"/>
              <a:gd name="connsiteY0" fmla="*/ 9191 h 10000"/>
              <a:gd name="connsiteX1" fmla="*/ 2322 w 10000"/>
              <a:gd name="connsiteY1" fmla="*/ 6807 h 10000"/>
              <a:gd name="connsiteX2" fmla="*/ 2322 w 10000"/>
              <a:gd name="connsiteY2" fmla="*/ 5253 h 10000"/>
              <a:gd name="connsiteX3" fmla="*/ 2322 w 10000"/>
              <a:gd name="connsiteY3" fmla="*/ 4423 h 10000"/>
              <a:gd name="connsiteX4" fmla="*/ 3130 w 10000"/>
              <a:gd name="connsiteY4" fmla="*/ 4423 h 10000"/>
              <a:gd name="connsiteX5" fmla="*/ 4646 w 10000"/>
              <a:gd name="connsiteY5" fmla="*/ 4423 h 10000"/>
              <a:gd name="connsiteX6" fmla="*/ 4646 w 10000"/>
              <a:gd name="connsiteY6" fmla="*/ 2869 h 10000"/>
              <a:gd name="connsiteX7" fmla="*/ 4646 w 10000"/>
              <a:gd name="connsiteY7" fmla="*/ 2040 h 10000"/>
              <a:gd name="connsiteX8" fmla="*/ 5453 w 10000"/>
              <a:gd name="connsiteY8" fmla="*/ 2040 h 10000"/>
              <a:gd name="connsiteX9" fmla="*/ 7440 w 10000"/>
              <a:gd name="connsiteY9" fmla="*/ 2040 h 10000"/>
              <a:gd name="connsiteX10" fmla="*/ 8878 w 10000"/>
              <a:gd name="connsiteY10" fmla="*/ 586 h 10000"/>
              <a:gd name="connsiteX11" fmla="*/ 8721 w 10000"/>
              <a:gd name="connsiteY11" fmla="*/ 424 h 10000"/>
              <a:gd name="connsiteX12" fmla="*/ 9370 w 10000"/>
              <a:gd name="connsiteY12" fmla="*/ 202 h 10000"/>
              <a:gd name="connsiteX13" fmla="*/ 10000 w 10000"/>
              <a:gd name="connsiteY13" fmla="*/ 0 h 10000"/>
              <a:gd name="connsiteX14" fmla="*/ 9803 w 10000"/>
              <a:gd name="connsiteY14" fmla="*/ 646 h 10000"/>
              <a:gd name="connsiteX15" fmla="*/ 9587 w 10000"/>
              <a:gd name="connsiteY15" fmla="*/ 1314 h 10000"/>
              <a:gd name="connsiteX16" fmla="*/ 9429 w 10000"/>
              <a:gd name="connsiteY16" fmla="*/ 1152 h 10000"/>
              <a:gd name="connsiteX17" fmla="*/ 7775 w 10000"/>
              <a:gd name="connsiteY17" fmla="*/ 2869 h 10000"/>
              <a:gd name="connsiteX18" fmla="*/ 5453 w 10000"/>
              <a:gd name="connsiteY18" fmla="*/ 2869 h 10000"/>
              <a:gd name="connsiteX19" fmla="*/ 5453 w 10000"/>
              <a:gd name="connsiteY19" fmla="*/ 4423 h 10000"/>
              <a:gd name="connsiteX20" fmla="*/ 5453 w 10000"/>
              <a:gd name="connsiteY20" fmla="*/ 5253 h 10000"/>
              <a:gd name="connsiteX21" fmla="*/ 4646 w 10000"/>
              <a:gd name="connsiteY21" fmla="*/ 5253 h 10000"/>
              <a:gd name="connsiteX22" fmla="*/ 3130 w 10000"/>
              <a:gd name="connsiteY22" fmla="*/ 5253 h 10000"/>
              <a:gd name="connsiteX23" fmla="*/ 3130 w 10000"/>
              <a:gd name="connsiteY23" fmla="*/ 6807 h 10000"/>
              <a:gd name="connsiteX24" fmla="*/ 3130 w 10000"/>
              <a:gd name="connsiteY24" fmla="*/ 7636 h 10000"/>
              <a:gd name="connsiteX25" fmla="*/ 2322 w 10000"/>
              <a:gd name="connsiteY25" fmla="*/ 7636 h 10000"/>
              <a:gd name="connsiteX26" fmla="*/ 807 w 10000"/>
              <a:gd name="connsiteY26" fmla="*/ 10000 h 10000"/>
              <a:gd name="connsiteX27" fmla="*/ 0 w 10000"/>
              <a:gd name="connsiteY27" fmla="*/ 10000 h 10000"/>
              <a:gd name="connsiteX0" fmla="*/ 2322 w 10000"/>
              <a:gd name="connsiteY0" fmla="*/ 6807 h 10000"/>
              <a:gd name="connsiteX1" fmla="*/ 2322 w 10000"/>
              <a:gd name="connsiteY1" fmla="*/ 5253 h 10000"/>
              <a:gd name="connsiteX2" fmla="*/ 2322 w 10000"/>
              <a:gd name="connsiteY2" fmla="*/ 4423 h 10000"/>
              <a:gd name="connsiteX3" fmla="*/ 3130 w 10000"/>
              <a:gd name="connsiteY3" fmla="*/ 4423 h 10000"/>
              <a:gd name="connsiteX4" fmla="*/ 4646 w 10000"/>
              <a:gd name="connsiteY4" fmla="*/ 4423 h 10000"/>
              <a:gd name="connsiteX5" fmla="*/ 4646 w 10000"/>
              <a:gd name="connsiteY5" fmla="*/ 2869 h 10000"/>
              <a:gd name="connsiteX6" fmla="*/ 4646 w 10000"/>
              <a:gd name="connsiteY6" fmla="*/ 2040 h 10000"/>
              <a:gd name="connsiteX7" fmla="*/ 5453 w 10000"/>
              <a:gd name="connsiteY7" fmla="*/ 2040 h 10000"/>
              <a:gd name="connsiteX8" fmla="*/ 7440 w 10000"/>
              <a:gd name="connsiteY8" fmla="*/ 2040 h 10000"/>
              <a:gd name="connsiteX9" fmla="*/ 8878 w 10000"/>
              <a:gd name="connsiteY9" fmla="*/ 586 h 10000"/>
              <a:gd name="connsiteX10" fmla="*/ 8721 w 10000"/>
              <a:gd name="connsiteY10" fmla="*/ 424 h 10000"/>
              <a:gd name="connsiteX11" fmla="*/ 9370 w 10000"/>
              <a:gd name="connsiteY11" fmla="*/ 202 h 10000"/>
              <a:gd name="connsiteX12" fmla="*/ 10000 w 10000"/>
              <a:gd name="connsiteY12" fmla="*/ 0 h 10000"/>
              <a:gd name="connsiteX13" fmla="*/ 9803 w 10000"/>
              <a:gd name="connsiteY13" fmla="*/ 646 h 10000"/>
              <a:gd name="connsiteX14" fmla="*/ 9587 w 10000"/>
              <a:gd name="connsiteY14" fmla="*/ 1314 h 10000"/>
              <a:gd name="connsiteX15" fmla="*/ 9429 w 10000"/>
              <a:gd name="connsiteY15" fmla="*/ 1152 h 10000"/>
              <a:gd name="connsiteX16" fmla="*/ 7775 w 10000"/>
              <a:gd name="connsiteY16" fmla="*/ 2869 h 10000"/>
              <a:gd name="connsiteX17" fmla="*/ 5453 w 10000"/>
              <a:gd name="connsiteY17" fmla="*/ 2869 h 10000"/>
              <a:gd name="connsiteX18" fmla="*/ 5453 w 10000"/>
              <a:gd name="connsiteY18" fmla="*/ 4423 h 10000"/>
              <a:gd name="connsiteX19" fmla="*/ 5453 w 10000"/>
              <a:gd name="connsiteY19" fmla="*/ 5253 h 10000"/>
              <a:gd name="connsiteX20" fmla="*/ 4646 w 10000"/>
              <a:gd name="connsiteY20" fmla="*/ 5253 h 10000"/>
              <a:gd name="connsiteX21" fmla="*/ 3130 w 10000"/>
              <a:gd name="connsiteY21" fmla="*/ 5253 h 10000"/>
              <a:gd name="connsiteX22" fmla="*/ 3130 w 10000"/>
              <a:gd name="connsiteY22" fmla="*/ 6807 h 10000"/>
              <a:gd name="connsiteX23" fmla="*/ 3130 w 10000"/>
              <a:gd name="connsiteY23" fmla="*/ 7636 h 10000"/>
              <a:gd name="connsiteX24" fmla="*/ 2322 w 10000"/>
              <a:gd name="connsiteY24" fmla="*/ 7636 h 10000"/>
              <a:gd name="connsiteX25" fmla="*/ 807 w 10000"/>
              <a:gd name="connsiteY25" fmla="*/ 10000 h 10000"/>
              <a:gd name="connsiteX26" fmla="*/ 0 w 10000"/>
              <a:gd name="connsiteY26" fmla="*/ 10000 h 10000"/>
              <a:gd name="connsiteX0" fmla="*/ 1515 w 9193"/>
              <a:gd name="connsiteY0" fmla="*/ 6807 h 10000"/>
              <a:gd name="connsiteX1" fmla="*/ 1515 w 9193"/>
              <a:gd name="connsiteY1" fmla="*/ 5253 h 10000"/>
              <a:gd name="connsiteX2" fmla="*/ 1515 w 9193"/>
              <a:gd name="connsiteY2" fmla="*/ 4423 h 10000"/>
              <a:gd name="connsiteX3" fmla="*/ 2323 w 9193"/>
              <a:gd name="connsiteY3" fmla="*/ 4423 h 10000"/>
              <a:gd name="connsiteX4" fmla="*/ 3839 w 9193"/>
              <a:gd name="connsiteY4" fmla="*/ 4423 h 10000"/>
              <a:gd name="connsiteX5" fmla="*/ 3839 w 9193"/>
              <a:gd name="connsiteY5" fmla="*/ 2869 h 10000"/>
              <a:gd name="connsiteX6" fmla="*/ 3839 w 9193"/>
              <a:gd name="connsiteY6" fmla="*/ 2040 h 10000"/>
              <a:gd name="connsiteX7" fmla="*/ 4646 w 9193"/>
              <a:gd name="connsiteY7" fmla="*/ 2040 h 10000"/>
              <a:gd name="connsiteX8" fmla="*/ 6633 w 9193"/>
              <a:gd name="connsiteY8" fmla="*/ 2040 h 10000"/>
              <a:gd name="connsiteX9" fmla="*/ 8071 w 9193"/>
              <a:gd name="connsiteY9" fmla="*/ 586 h 10000"/>
              <a:gd name="connsiteX10" fmla="*/ 7914 w 9193"/>
              <a:gd name="connsiteY10" fmla="*/ 424 h 10000"/>
              <a:gd name="connsiteX11" fmla="*/ 8563 w 9193"/>
              <a:gd name="connsiteY11" fmla="*/ 202 h 10000"/>
              <a:gd name="connsiteX12" fmla="*/ 9193 w 9193"/>
              <a:gd name="connsiteY12" fmla="*/ 0 h 10000"/>
              <a:gd name="connsiteX13" fmla="*/ 8996 w 9193"/>
              <a:gd name="connsiteY13" fmla="*/ 646 h 10000"/>
              <a:gd name="connsiteX14" fmla="*/ 8780 w 9193"/>
              <a:gd name="connsiteY14" fmla="*/ 1314 h 10000"/>
              <a:gd name="connsiteX15" fmla="*/ 8622 w 9193"/>
              <a:gd name="connsiteY15" fmla="*/ 1152 h 10000"/>
              <a:gd name="connsiteX16" fmla="*/ 6968 w 9193"/>
              <a:gd name="connsiteY16" fmla="*/ 2869 h 10000"/>
              <a:gd name="connsiteX17" fmla="*/ 4646 w 9193"/>
              <a:gd name="connsiteY17" fmla="*/ 2869 h 10000"/>
              <a:gd name="connsiteX18" fmla="*/ 4646 w 9193"/>
              <a:gd name="connsiteY18" fmla="*/ 4423 h 10000"/>
              <a:gd name="connsiteX19" fmla="*/ 4646 w 9193"/>
              <a:gd name="connsiteY19" fmla="*/ 5253 h 10000"/>
              <a:gd name="connsiteX20" fmla="*/ 3839 w 9193"/>
              <a:gd name="connsiteY20" fmla="*/ 5253 h 10000"/>
              <a:gd name="connsiteX21" fmla="*/ 2323 w 9193"/>
              <a:gd name="connsiteY21" fmla="*/ 5253 h 10000"/>
              <a:gd name="connsiteX22" fmla="*/ 2323 w 9193"/>
              <a:gd name="connsiteY22" fmla="*/ 6807 h 10000"/>
              <a:gd name="connsiteX23" fmla="*/ 2323 w 9193"/>
              <a:gd name="connsiteY23" fmla="*/ 7636 h 10000"/>
              <a:gd name="connsiteX24" fmla="*/ 1515 w 9193"/>
              <a:gd name="connsiteY24" fmla="*/ 7636 h 10000"/>
              <a:gd name="connsiteX25" fmla="*/ 0 w 9193"/>
              <a:gd name="connsiteY25" fmla="*/ 10000 h 10000"/>
              <a:gd name="connsiteX0" fmla="*/ 0 w 8352"/>
              <a:gd name="connsiteY0" fmla="*/ 6807 h 7636"/>
              <a:gd name="connsiteX1" fmla="*/ 0 w 8352"/>
              <a:gd name="connsiteY1" fmla="*/ 5253 h 7636"/>
              <a:gd name="connsiteX2" fmla="*/ 0 w 8352"/>
              <a:gd name="connsiteY2" fmla="*/ 4423 h 7636"/>
              <a:gd name="connsiteX3" fmla="*/ 879 w 8352"/>
              <a:gd name="connsiteY3" fmla="*/ 4423 h 7636"/>
              <a:gd name="connsiteX4" fmla="*/ 2528 w 8352"/>
              <a:gd name="connsiteY4" fmla="*/ 4423 h 7636"/>
              <a:gd name="connsiteX5" fmla="*/ 2528 w 8352"/>
              <a:gd name="connsiteY5" fmla="*/ 2869 h 7636"/>
              <a:gd name="connsiteX6" fmla="*/ 2528 w 8352"/>
              <a:gd name="connsiteY6" fmla="*/ 2040 h 7636"/>
              <a:gd name="connsiteX7" fmla="*/ 3406 w 8352"/>
              <a:gd name="connsiteY7" fmla="*/ 2040 h 7636"/>
              <a:gd name="connsiteX8" fmla="*/ 5567 w 8352"/>
              <a:gd name="connsiteY8" fmla="*/ 2040 h 7636"/>
              <a:gd name="connsiteX9" fmla="*/ 7132 w 8352"/>
              <a:gd name="connsiteY9" fmla="*/ 586 h 7636"/>
              <a:gd name="connsiteX10" fmla="*/ 6961 w 8352"/>
              <a:gd name="connsiteY10" fmla="*/ 424 h 7636"/>
              <a:gd name="connsiteX11" fmla="*/ 7667 w 8352"/>
              <a:gd name="connsiteY11" fmla="*/ 202 h 7636"/>
              <a:gd name="connsiteX12" fmla="*/ 8352 w 8352"/>
              <a:gd name="connsiteY12" fmla="*/ 0 h 7636"/>
              <a:gd name="connsiteX13" fmla="*/ 8138 w 8352"/>
              <a:gd name="connsiteY13" fmla="*/ 646 h 7636"/>
              <a:gd name="connsiteX14" fmla="*/ 7903 w 8352"/>
              <a:gd name="connsiteY14" fmla="*/ 1314 h 7636"/>
              <a:gd name="connsiteX15" fmla="*/ 7731 w 8352"/>
              <a:gd name="connsiteY15" fmla="*/ 1152 h 7636"/>
              <a:gd name="connsiteX16" fmla="*/ 5932 w 8352"/>
              <a:gd name="connsiteY16" fmla="*/ 2869 h 7636"/>
              <a:gd name="connsiteX17" fmla="*/ 3406 w 8352"/>
              <a:gd name="connsiteY17" fmla="*/ 2869 h 7636"/>
              <a:gd name="connsiteX18" fmla="*/ 3406 w 8352"/>
              <a:gd name="connsiteY18" fmla="*/ 4423 h 7636"/>
              <a:gd name="connsiteX19" fmla="*/ 3406 w 8352"/>
              <a:gd name="connsiteY19" fmla="*/ 5253 h 7636"/>
              <a:gd name="connsiteX20" fmla="*/ 2528 w 8352"/>
              <a:gd name="connsiteY20" fmla="*/ 5253 h 7636"/>
              <a:gd name="connsiteX21" fmla="*/ 879 w 8352"/>
              <a:gd name="connsiteY21" fmla="*/ 5253 h 7636"/>
              <a:gd name="connsiteX22" fmla="*/ 879 w 8352"/>
              <a:gd name="connsiteY22" fmla="*/ 6807 h 7636"/>
              <a:gd name="connsiteX23" fmla="*/ 879 w 8352"/>
              <a:gd name="connsiteY23" fmla="*/ 7636 h 7636"/>
              <a:gd name="connsiteX24" fmla="*/ 0 w 8352"/>
              <a:gd name="connsiteY24" fmla="*/ 7636 h 7636"/>
              <a:gd name="connsiteX0" fmla="*/ 0 w 10000"/>
              <a:gd name="connsiteY0" fmla="*/ 8914 h 10000"/>
              <a:gd name="connsiteX1" fmla="*/ 0 w 10000"/>
              <a:gd name="connsiteY1" fmla="*/ 6879 h 10000"/>
              <a:gd name="connsiteX2" fmla="*/ 0 w 10000"/>
              <a:gd name="connsiteY2" fmla="*/ 5792 h 10000"/>
              <a:gd name="connsiteX3" fmla="*/ 1052 w 10000"/>
              <a:gd name="connsiteY3" fmla="*/ 5792 h 10000"/>
              <a:gd name="connsiteX4" fmla="*/ 3027 w 10000"/>
              <a:gd name="connsiteY4" fmla="*/ 5792 h 10000"/>
              <a:gd name="connsiteX5" fmla="*/ 3027 w 10000"/>
              <a:gd name="connsiteY5" fmla="*/ 3757 h 10000"/>
              <a:gd name="connsiteX6" fmla="*/ 3027 w 10000"/>
              <a:gd name="connsiteY6" fmla="*/ 2672 h 10000"/>
              <a:gd name="connsiteX7" fmla="*/ 4078 w 10000"/>
              <a:gd name="connsiteY7" fmla="*/ 2672 h 10000"/>
              <a:gd name="connsiteX8" fmla="*/ 6665 w 10000"/>
              <a:gd name="connsiteY8" fmla="*/ 2672 h 10000"/>
              <a:gd name="connsiteX9" fmla="*/ 8539 w 10000"/>
              <a:gd name="connsiteY9" fmla="*/ 767 h 10000"/>
              <a:gd name="connsiteX10" fmla="*/ 8335 w 10000"/>
              <a:gd name="connsiteY10" fmla="*/ 555 h 10000"/>
              <a:gd name="connsiteX11" fmla="*/ 9180 w 10000"/>
              <a:gd name="connsiteY11" fmla="*/ 265 h 10000"/>
              <a:gd name="connsiteX12" fmla="*/ 10000 w 10000"/>
              <a:gd name="connsiteY12" fmla="*/ 0 h 10000"/>
              <a:gd name="connsiteX13" fmla="*/ 9744 w 10000"/>
              <a:gd name="connsiteY13" fmla="*/ 846 h 10000"/>
              <a:gd name="connsiteX14" fmla="*/ 9462 w 10000"/>
              <a:gd name="connsiteY14" fmla="*/ 1721 h 10000"/>
              <a:gd name="connsiteX15" fmla="*/ 9256 w 10000"/>
              <a:gd name="connsiteY15" fmla="*/ 1509 h 10000"/>
              <a:gd name="connsiteX16" fmla="*/ 7102 w 10000"/>
              <a:gd name="connsiteY16" fmla="*/ 3757 h 10000"/>
              <a:gd name="connsiteX17" fmla="*/ 4078 w 10000"/>
              <a:gd name="connsiteY17" fmla="*/ 3757 h 10000"/>
              <a:gd name="connsiteX18" fmla="*/ 4078 w 10000"/>
              <a:gd name="connsiteY18" fmla="*/ 5792 h 10000"/>
              <a:gd name="connsiteX19" fmla="*/ 4078 w 10000"/>
              <a:gd name="connsiteY19" fmla="*/ 6879 h 10000"/>
              <a:gd name="connsiteX20" fmla="*/ 3027 w 10000"/>
              <a:gd name="connsiteY20" fmla="*/ 6879 h 10000"/>
              <a:gd name="connsiteX21" fmla="*/ 1052 w 10000"/>
              <a:gd name="connsiteY21" fmla="*/ 6879 h 10000"/>
              <a:gd name="connsiteX22" fmla="*/ 1052 w 10000"/>
              <a:gd name="connsiteY22" fmla="*/ 8914 h 10000"/>
              <a:gd name="connsiteX23" fmla="*/ 1052 w 10000"/>
              <a:gd name="connsiteY23" fmla="*/ 10000 h 10000"/>
              <a:gd name="connsiteX0" fmla="*/ 0 w 10000"/>
              <a:gd name="connsiteY0" fmla="*/ 6879 h 10000"/>
              <a:gd name="connsiteX1" fmla="*/ 0 w 10000"/>
              <a:gd name="connsiteY1" fmla="*/ 5792 h 10000"/>
              <a:gd name="connsiteX2" fmla="*/ 1052 w 10000"/>
              <a:gd name="connsiteY2" fmla="*/ 5792 h 10000"/>
              <a:gd name="connsiteX3" fmla="*/ 3027 w 10000"/>
              <a:gd name="connsiteY3" fmla="*/ 5792 h 10000"/>
              <a:gd name="connsiteX4" fmla="*/ 3027 w 10000"/>
              <a:gd name="connsiteY4" fmla="*/ 3757 h 10000"/>
              <a:gd name="connsiteX5" fmla="*/ 3027 w 10000"/>
              <a:gd name="connsiteY5" fmla="*/ 2672 h 10000"/>
              <a:gd name="connsiteX6" fmla="*/ 4078 w 10000"/>
              <a:gd name="connsiteY6" fmla="*/ 2672 h 10000"/>
              <a:gd name="connsiteX7" fmla="*/ 6665 w 10000"/>
              <a:gd name="connsiteY7" fmla="*/ 2672 h 10000"/>
              <a:gd name="connsiteX8" fmla="*/ 8539 w 10000"/>
              <a:gd name="connsiteY8" fmla="*/ 767 h 10000"/>
              <a:gd name="connsiteX9" fmla="*/ 8335 w 10000"/>
              <a:gd name="connsiteY9" fmla="*/ 555 h 10000"/>
              <a:gd name="connsiteX10" fmla="*/ 9180 w 10000"/>
              <a:gd name="connsiteY10" fmla="*/ 265 h 10000"/>
              <a:gd name="connsiteX11" fmla="*/ 10000 w 10000"/>
              <a:gd name="connsiteY11" fmla="*/ 0 h 10000"/>
              <a:gd name="connsiteX12" fmla="*/ 9744 w 10000"/>
              <a:gd name="connsiteY12" fmla="*/ 846 h 10000"/>
              <a:gd name="connsiteX13" fmla="*/ 9462 w 10000"/>
              <a:gd name="connsiteY13" fmla="*/ 1721 h 10000"/>
              <a:gd name="connsiteX14" fmla="*/ 9256 w 10000"/>
              <a:gd name="connsiteY14" fmla="*/ 1509 h 10000"/>
              <a:gd name="connsiteX15" fmla="*/ 7102 w 10000"/>
              <a:gd name="connsiteY15" fmla="*/ 3757 h 10000"/>
              <a:gd name="connsiteX16" fmla="*/ 4078 w 10000"/>
              <a:gd name="connsiteY16" fmla="*/ 3757 h 10000"/>
              <a:gd name="connsiteX17" fmla="*/ 4078 w 10000"/>
              <a:gd name="connsiteY17" fmla="*/ 5792 h 10000"/>
              <a:gd name="connsiteX18" fmla="*/ 4078 w 10000"/>
              <a:gd name="connsiteY18" fmla="*/ 6879 h 10000"/>
              <a:gd name="connsiteX19" fmla="*/ 3027 w 10000"/>
              <a:gd name="connsiteY19" fmla="*/ 6879 h 10000"/>
              <a:gd name="connsiteX20" fmla="*/ 1052 w 10000"/>
              <a:gd name="connsiteY20" fmla="*/ 6879 h 10000"/>
              <a:gd name="connsiteX21" fmla="*/ 1052 w 10000"/>
              <a:gd name="connsiteY21" fmla="*/ 8914 h 10000"/>
              <a:gd name="connsiteX22" fmla="*/ 1052 w 10000"/>
              <a:gd name="connsiteY22" fmla="*/ 10000 h 10000"/>
              <a:gd name="connsiteX0" fmla="*/ 0 w 10000"/>
              <a:gd name="connsiteY0" fmla="*/ 6879 h 10000"/>
              <a:gd name="connsiteX1" fmla="*/ 0 w 10000"/>
              <a:gd name="connsiteY1" fmla="*/ 5792 h 10000"/>
              <a:gd name="connsiteX2" fmla="*/ 1052 w 10000"/>
              <a:gd name="connsiteY2" fmla="*/ 5792 h 10000"/>
              <a:gd name="connsiteX3" fmla="*/ 3027 w 10000"/>
              <a:gd name="connsiteY3" fmla="*/ 5792 h 10000"/>
              <a:gd name="connsiteX4" fmla="*/ 3027 w 10000"/>
              <a:gd name="connsiteY4" fmla="*/ 3757 h 10000"/>
              <a:gd name="connsiteX5" fmla="*/ 3027 w 10000"/>
              <a:gd name="connsiteY5" fmla="*/ 2672 h 10000"/>
              <a:gd name="connsiteX6" fmla="*/ 4078 w 10000"/>
              <a:gd name="connsiteY6" fmla="*/ 2672 h 10000"/>
              <a:gd name="connsiteX7" fmla="*/ 6665 w 10000"/>
              <a:gd name="connsiteY7" fmla="*/ 2672 h 10000"/>
              <a:gd name="connsiteX8" fmla="*/ 8539 w 10000"/>
              <a:gd name="connsiteY8" fmla="*/ 767 h 10000"/>
              <a:gd name="connsiteX9" fmla="*/ 8335 w 10000"/>
              <a:gd name="connsiteY9" fmla="*/ 555 h 10000"/>
              <a:gd name="connsiteX10" fmla="*/ 9180 w 10000"/>
              <a:gd name="connsiteY10" fmla="*/ 265 h 10000"/>
              <a:gd name="connsiteX11" fmla="*/ 10000 w 10000"/>
              <a:gd name="connsiteY11" fmla="*/ 0 h 10000"/>
              <a:gd name="connsiteX12" fmla="*/ 9744 w 10000"/>
              <a:gd name="connsiteY12" fmla="*/ 846 h 10000"/>
              <a:gd name="connsiteX13" fmla="*/ 9462 w 10000"/>
              <a:gd name="connsiteY13" fmla="*/ 1721 h 10000"/>
              <a:gd name="connsiteX14" fmla="*/ 9256 w 10000"/>
              <a:gd name="connsiteY14" fmla="*/ 1509 h 10000"/>
              <a:gd name="connsiteX15" fmla="*/ 7102 w 10000"/>
              <a:gd name="connsiteY15" fmla="*/ 3757 h 10000"/>
              <a:gd name="connsiteX16" fmla="*/ 4078 w 10000"/>
              <a:gd name="connsiteY16" fmla="*/ 3757 h 10000"/>
              <a:gd name="connsiteX17" fmla="*/ 4078 w 10000"/>
              <a:gd name="connsiteY17" fmla="*/ 5792 h 10000"/>
              <a:gd name="connsiteX18" fmla="*/ 4078 w 10000"/>
              <a:gd name="connsiteY18" fmla="*/ 6879 h 10000"/>
              <a:gd name="connsiteX19" fmla="*/ 3027 w 10000"/>
              <a:gd name="connsiteY19" fmla="*/ 6879 h 10000"/>
              <a:gd name="connsiteX20" fmla="*/ 1052 w 10000"/>
              <a:gd name="connsiteY20" fmla="*/ 6879 h 10000"/>
              <a:gd name="connsiteX21" fmla="*/ 1052 w 10000"/>
              <a:gd name="connsiteY21" fmla="*/ 10000 h 10000"/>
              <a:gd name="connsiteX0" fmla="*/ 0 w 10000"/>
              <a:gd name="connsiteY0" fmla="*/ 6879 h 6879"/>
              <a:gd name="connsiteX1" fmla="*/ 0 w 10000"/>
              <a:gd name="connsiteY1" fmla="*/ 5792 h 6879"/>
              <a:gd name="connsiteX2" fmla="*/ 1052 w 10000"/>
              <a:gd name="connsiteY2" fmla="*/ 5792 h 6879"/>
              <a:gd name="connsiteX3" fmla="*/ 3027 w 10000"/>
              <a:gd name="connsiteY3" fmla="*/ 5792 h 6879"/>
              <a:gd name="connsiteX4" fmla="*/ 3027 w 10000"/>
              <a:gd name="connsiteY4" fmla="*/ 3757 h 6879"/>
              <a:gd name="connsiteX5" fmla="*/ 3027 w 10000"/>
              <a:gd name="connsiteY5" fmla="*/ 2672 h 6879"/>
              <a:gd name="connsiteX6" fmla="*/ 4078 w 10000"/>
              <a:gd name="connsiteY6" fmla="*/ 2672 h 6879"/>
              <a:gd name="connsiteX7" fmla="*/ 6665 w 10000"/>
              <a:gd name="connsiteY7" fmla="*/ 2672 h 6879"/>
              <a:gd name="connsiteX8" fmla="*/ 8539 w 10000"/>
              <a:gd name="connsiteY8" fmla="*/ 767 h 6879"/>
              <a:gd name="connsiteX9" fmla="*/ 8335 w 10000"/>
              <a:gd name="connsiteY9" fmla="*/ 555 h 6879"/>
              <a:gd name="connsiteX10" fmla="*/ 9180 w 10000"/>
              <a:gd name="connsiteY10" fmla="*/ 265 h 6879"/>
              <a:gd name="connsiteX11" fmla="*/ 10000 w 10000"/>
              <a:gd name="connsiteY11" fmla="*/ 0 h 6879"/>
              <a:gd name="connsiteX12" fmla="*/ 9744 w 10000"/>
              <a:gd name="connsiteY12" fmla="*/ 846 h 6879"/>
              <a:gd name="connsiteX13" fmla="*/ 9462 w 10000"/>
              <a:gd name="connsiteY13" fmla="*/ 1721 h 6879"/>
              <a:gd name="connsiteX14" fmla="*/ 9256 w 10000"/>
              <a:gd name="connsiteY14" fmla="*/ 1509 h 6879"/>
              <a:gd name="connsiteX15" fmla="*/ 7102 w 10000"/>
              <a:gd name="connsiteY15" fmla="*/ 3757 h 6879"/>
              <a:gd name="connsiteX16" fmla="*/ 4078 w 10000"/>
              <a:gd name="connsiteY16" fmla="*/ 3757 h 6879"/>
              <a:gd name="connsiteX17" fmla="*/ 4078 w 10000"/>
              <a:gd name="connsiteY17" fmla="*/ 5792 h 6879"/>
              <a:gd name="connsiteX18" fmla="*/ 4078 w 10000"/>
              <a:gd name="connsiteY18" fmla="*/ 6879 h 6879"/>
              <a:gd name="connsiteX19" fmla="*/ 3027 w 10000"/>
              <a:gd name="connsiteY19" fmla="*/ 6879 h 6879"/>
              <a:gd name="connsiteX20" fmla="*/ 1052 w 10000"/>
              <a:gd name="connsiteY20" fmla="*/ 6879 h 6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00" h="6879">
                <a:moveTo>
                  <a:pt x="0" y="6879"/>
                </a:moveTo>
                <a:lnTo>
                  <a:pt x="0" y="5792"/>
                </a:lnTo>
                <a:lnTo>
                  <a:pt x="1052" y="5792"/>
                </a:lnTo>
                <a:lnTo>
                  <a:pt x="3027" y="5792"/>
                </a:lnTo>
                <a:lnTo>
                  <a:pt x="3027" y="3757"/>
                </a:lnTo>
                <a:lnTo>
                  <a:pt x="3027" y="2672"/>
                </a:lnTo>
                <a:lnTo>
                  <a:pt x="4078" y="2672"/>
                </a:lnTo>
                <a:lnTo>
                  <a:pt x="6665" y="2672"/>
                </a:lnTo>
                <a:lnTo>
                  <a:pt x="8539" y="767"/>
                </a:lnTo>
                <a:cubicBezTo>
                  <a:pt x="8470" y="698"/>
                  <a:pt x="8403" y="626"/>
                  <a:pt x="8335" y="555"/>
                </a:cubicBezTo>
                <a:lnTo>
                  <a:pt x="9180" y="265"/>
                </a:lnTo>
                <a:lnTo>
                  <a:pt x="10000" y="0"/>
                </a:lnTo>
                <a:cubicBezTo>
                  <a:pt x="9915" y="282"/>
                  <a:pt x="9828" y="564"/>
                  <a:pt x="9744" y="846"/>
                </a:cubicBezTo>
                <a:cubicBezTo>
                  <a:pt x="9649" y="1137"/>
                  <a:pt x="9557" y="1429"/>
                  <a:pt x="9462" y="1721"/>
                </a:cubicBezTo>
                <a:cubicBezTo>
                  <a:pt x="9393" y="1650"/>
                  <a:pt x="9326" y="1578"/>
                  <a:pt x="9256" y="1509"/>
                </a:cubicBezTo>
                <a:lnTo>
                  <a:pt x="7102" y="3757"/>
                </a:lnTo>
                <a:lnTo>
                  <a:pt x="4078" y="3757"/>
                </a:lnTo>
                <a:lnTo>
                  <a:pt x="4078" y="5792"/>
                </a:lnTo>
                <a:lnTo>
                  <a:pt x="4078" y="6879"/>
                </a:lnTo>
                <a:lnTo>
                  <a:pt x="3027" y="6879"/>
                </a:lnTo>
                <a:lnTo>
                  <a:pt x="1052" y="6879"/>
                </a:lnTo>
              </a:path>
            </a:pathLst>
          </a:custGeom>
          <a:solidFill>
            <a:schemeClr val="accent1"/>
          </a:solidFill>
          <a:ln>
            <a:noFill/>
          </a:ln>
          <a:extLst/>
        </p:spPr>
        <p:txBody>
          <a:bodyPr lIns="68525" tIns="34264" rIns="68525" bIns="34264" anchor="ctr"/>
          <a:lstStyle/>
          <a:p>
            <a:endParaRPr lang="zh-CN" altLang="en-US"/>
          </a:p>
        </p:txBody>
      </p:sp>
      <p:sp>
        <p:nvSpPr>
          <p:cNvPr id="58" name="Text Box 30"/>
          <p:cNvSpPr>
            <a:spLocks noChangeArrowheads="1"/>
          </p:cNvSpPr>
          <p:nvPr/>
        </p:nvSpPr>
        <p:spPr bwMode="auto">
          <a:xfrm>
            <a:off x="1907704" y="1563638"/>
            <a:ext cx="3600648" cy="376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5" tIns="34264" rIns="68525" bIns="34264">
            <a:spAutoFit/>
          </a:bodyPr>
          <a:lstStyle/>
          <a:p>
            <a:pPr latinLnBrk="1">
              <a:buClr>
                <a:srgbClr val="FF0000"/>
              </a:buClr>
              <a:buSzPct val="70000"/>
            </a:pPr>
            <a:r>
              <a:rPr lang="zh-CN" altLang="en-US" sz="2000" dirty="0" smtClean="0">
                <a:latin typeface="黑体"/>
                <a:ea typeface="黑体"/>
              </a:rPr>
              <a:t>创新思维与一般思维的区别</a:t>
            </a:r>
            <a:endParaRPr lang="zh-CN" altLang="en-US" sz="2000" dirty="0">
              <a:latin typeface="黑体"/>
              <a:ea typeface="黑体"/>
            </a:endParaRPr>
          </a:p>
        </p:txBody>
      </p:sp>
      <p:sp>
        <p:nvSpPr>
          <p:cNvPr id="12" name="TextBox 38"/>
          <p:cNvSpPr txBox="1"/>
          <p:nvPr/>
        </p:nvSpPr>
        <p:spPr>
          <a:xfrm>
            <a:off x="971600" y="123478"/>
            <a:ext cx="3016721" cy="558100"/>
          </a:xfrm>
          <a:prstGeom prst="rect">
            <a:avLst/>
          </a:prstGeom>
          <a:noFill/>
        </p:spPr>
        <p:txBody>
          <a:bodyPr wrap="none" lIns="65023" tIns="32511" rIns="65023" bIns="32511" rtlCol="0">
            <a:spAutoFit/>
          </a:bodyPr>
          <a:lstStyle/>
          <a:p>
            <a:r>
              <a:rPr lang="zh-CN" altLang="en-US" sz="3200" b="1" dirty="0" smtClean="0">
                <a:solidFill>
                  <a:srgbClr val="C00000"/>
                </a:solidFill>
                <a:latin typeface="微软雅黑" pitchFamily="34" charset="-122"/>
                <a:ea typeface="微软雅黑" pitchFamily="34" charset="-122"/>
              </a:rPr>
              <a:t>创新思维的培养</a:t>
            </a:r>
            <a:endParaRPr lang="zh-CN" altLang="en-US" sz="3200" b="1" dirty="0">
              <a:solidFill>
                <a:srgbClr val="C00000"/>
              </a:solidFill>
              <a:latin typeface="微软雅黑" pitchFamily="34" charset="-122"/>
              <a:ea typeface="微软雅黑" pitchFamily="34" charset="-122"/>
            </a:endParaRPr>
          </a:p>
        </p:txBody>
      </p:sp>
      <p:sp>
        <p:nvSpPr>
          <p:cNvPr id="14" name="矩形 13"/>
          <p:cNvSpPr/>
          <p:nvPr/>
        </p:nvSpPr>
        <p:spPr>
          <a:xfrm>
            <a:off x="611560" y="2067694"/>
            <a:ext cx="7992888" cy="2439077"/>
          </a:xfrm>
          <a:prstGeom prst="rect">
            <a:avLst/>
          </a:prstGeom>
        </p:spPr>
        <p:txBody>
          <a:bodyPr wrap="square" lIns="68525" tIns="34264" rIns="68525" bIns="34264">
            <a:spAutoFit/>
          </a:bodyPr>
          <a:lstStyle/>
          <a:p>
            <a:r>
              <a:rPr lang="en-US" altLang="zh-CN" sz="1400" dirty="0">
                <a:latin typeface="黑体"/>
                <a:ea typeface="黑体"/>
              </a:rPr>
              <a:t>(1)</a:t>
            </a:r>
            <a:r>
              <a:rPr lang="zh-CN" altLang="zh-CN" sz="1400" dirty="0">
                <a:latin typeface="黑体"/>
                <a:ea typeface="黑体"/>
              </a:rPr>
              <a:t>思维形式的反常性，又经常体现为思维发展的突变性、跨越性或逻辑的中断，这是因为创新思维主要不是对现有概念、知识的循环渐进的逻辑推理的结果和过程，而是依靠灵感、直觉或顿悟等非逻辑思维形式。</a:t>
            </a:r>
          </a:p>
          <a:p>
            <a:r>
              <a:rPr lang="en-US" altLang="zh-CN" sz="1400" dirty="0" smtClean="0">
                <a:latin typeface="黑体"/>
                <a:ea typeface="黑体"/>
              </a:rPr>
              <a:t>(</a:t>
            </a:r>
            <a:r>
              <a:rPr lang="en-US" altLang="zh-CN" sz="1400" dirty="0">
                <a:latin typeface="黑体"/>
                <a:ea typeface="黑体"/>
              </a:rPr>
              <a:t>2)</a:t>
            </a:r>
            <a:r>
              <a:rPr lang="zh-CN" altLang="zh-CN" sz="1400" dirty="0">
                <a:latin typeface="黑体"/>
                <a:ea typeface="黑体"/>
              </a:rPr>
              <a:t>思维过程的辩证性，主要是指它既包含有抽象思维，又包含有非逻辑思维；既包含有发散思维，又包含有收敛思维；既有求同思维，又有求异思维等等。由此形成创新思维的矛盾运动，从而推动创新思维的发展。创新思维实际上是各种思维的形式的综合体。</a:t>
            </a:r>
          </a:p>
          <a:p>
            <a:r>
              <a:rPr lang="en-US" altLang="zh-CN" sz="1400" dirty="0" smtClean="0">
                <a:latin typeface="黑体"/>
                <a:ea typeface="黑体"/>
              </a:rPr>
              <a:t>(</a:t>
            </a:r>
            <a:r>
              <a:rPr lang="en-US" altLang="zh-CN" sz="1400" dirty="0">
                <a:latin typeface="黑体"/>
                <a:ea typeface="黑体"/>
              </a:rPr>
              <a:t>3)</a:t>
            </a:r>
            <a:r>
              <a:rPr lang="zh-CN" altLang="zh-CN" sz="1400" dirty="0">
                <a:latin typeface="黑体"/>
                <a:ea typeface="黑体"/>
              </a:rPr>
              <a:t>思维空间的开放性，主要是指创新思维需要从多角度、全方位、宽领域地考察问题，而不再局限于逻辑的、单一的、线性的思维，形成开放式思维。</a:t>
            </a:r>
          </a:p>
          <a:p>
            <a:r>
              <a:rPr lang="en-US" altLang="zh-CN" sz="1400" dirty="0" smtClean="0">
                <a:latin typeface="黑体"/>
                <a:ea typeface="黑体"/>
              </a:rPr>
              <a:t>(</a:t>
            </a:r>
            <a:r>
              <a:rPr lang="en-US" altLang="zh-CN" sz="1400" dirty="0">
                <a:latin typeface="黑体"/>
                <a:ea typeface="黑体"/>
              </a:rPr>
              <a:t>4)</a:t>
            </a:r>
            <a:r>
              <a:rPr lang="zh-CN" altLang="zh-CN" sz="1400" dirty="0">
                <a:latin typeface="黑体"/>
                <a:ea typeface="黑体"/>
              </a:rPr>
              <a:t>思维成果的独创性，是创新思维的直接体现或标志，常常具体表现为创新成果的新颖性及唯一性。</a:t>
            </a:r>
          </a:p>
          <a:p>
            <a:r>
              <a:rPr lang="en-US" altLang="zh-CN" sz="1400" dirty="0" smtClean="0">
                <a:latin typeface="黑体"/>
                <a:ea typeface="黑体"/>
              </a:rPr>
              <a:t>(</a:t>
            </a:r>
            <a:r>
              <a:rPr lang="en-US" altLang="zh-CN" sz="1400" dirty="0">
                <a:latin typeface="黑体"/>
                <a:ea typeface="黑体"/>
              </a:rPr>
              <a:t>5)</a:t>
            </a:r>
            <a:r>
              <a:rPr lang="zh-CN" altLang="zh-CN" sz="1400" dirty="0">
                <a:latin typeface="黑体"/>
                <a:ea typeface="黑体"/>
              </a:rPr>
              <a:t>思维主体的能动性，表明了创新思维是创新主体的一种有目的的活动，而不是客观世界在人脑内简单、被动的直映，充分显示了人类活动的主动性和能动性。</a:t>
            </a:r>
          </a:p>
        </p:txBody>
      </p:sp>
    </p:spTree>
    <p:extLst>
      <p:ext uri="{BB962C8B-B14F-4D97-AF65-F5344CB8AC3E}">
        <p14:creationId xmlns:p14="http://schemas.microsoft.com/office/powerpoint/2010/main" val="262435657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800"/>
                            </p:stCondLst>
                            <p:childTnLst>
                              <p:par>
                                <p:cTn id="10" presetID="12" presetClass="entr" presetSubtype="8" fill="hold" grpId="1"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slide(fromLeft)">
                                      <p:cBhvr>
                                        <p:cTn id="12" dur="500"/>
                                        <p:tgtEl>
                                          <p:spTgt spid="3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Effect>
                                      <p:cBhvr>
                                        <p:cTn id="15" dur="750"/>
                                        <p:tgtEl>
                                          <p:spTgt spid="33"/>
                                        </p:tgtEl>
                                      </p:cBhvr>
                                    </p:animEffect>
                                  </p:childTnLst>
                                </p:cTn>
                              </p:par>
                            </p:childTnLst>
                          </p:cTn>
                        </p:par>
                        <p:par>
                          <p:cTn id="16" fill="hold">
                            <p:stCondLst>
                              <p:cond delay="1550"/>
                            </p:stCondLst>
                            <p:childTnLst>
                              <p:par>
                                <p:cTn id="17" presetID="2" presetClass="entr" presetSubtype="2"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 calcmode="lin" valueType="num">
                                      <p:cBhvr>
                                        <p:cTn id="19" dur="500" fill="hold"/>
                                        <p:tgtEl>
                                          <p:spTgt spid="58"/>
                                        </p:tgtEl>
                                        <p:attrNameLst>
                                          <p:attrName>ppt_x</p:attrName>
                                        </p:attrNameLst>
                                      </p:cBhvr>
                                      <p:tavLst>
                                        <p:tav tm="0">
                                          <p:val>
                                            <p:strVal val="1+#ppt_w/2"/>
                                          </p:val>
                                        </p:tav>
                                        <p:tav tm="100000">
                                          <p:val>
                                            <p:strVal val="#ppt_x"/>
                                          </p:val>
                                        </p:tav>
                                      </p:tavLst>
                                    </p:anim>
                                    <p:anim calcmode="lin" valueType="num">
                                      <p:cBhvr>
                                        <p:cTn id="20" dur="500" fill="hold"/>
                                        <p:tgtEl>
                                          <p:spTgt spid="58"/>
                                        </p:tgtEl>
                                        <p:attrNameLst>
                                          <p:attrName>ppt_y</p:attrName>
                                        </p:attrNameLst>
                                      </p:cBhvr>
                                      <p:tavLst>
                                        <p:tav tm="0">
                                          <p:val>
                                            <p:strVal val="#ppt_y"/>
                                          </p:val>
                                        </p:tav>
                                        <p:tav tm="100000">
                                          <p:val>
                                            <p:strVal val="#ppt_y"/>
                                          </p:val>
                                        </p:tav>
                                      </p:tavLst>
                                    </p:anim>
                                  </p:childTnLst>
                                </p:cTn>
                              </p:par>
                            </p:childTnLst>
                          </p:cTn>
                        </p:par>
                        <p:par>
                          <p:cTn id="21" fill="hold">
                            <p:stCondLst>
                              <p:cond delay="205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58" grpId="0" bldLvl="0" autoUpdateAnimBg="0"/>
      <p:bldP spid="12"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p:cNvSpPr/>
          <p:nvPr/>
        </p:nvSpPr>
        <p:spPr>
          <a:xfrm>
            <a:off x="3131840" y="1203598"/>
            <a:ext cx="4968552" cy="3762516"/>
          </a:xfrm>
          <a:prstGeom prst="rect">
            <a:avLst/>
          </a:prstGeom>
        </p:spPr>
        <p:txBody>
          <a:bodyPr wrap="square" lIns="68525" tIns="34264" rIns="68525" bIns="34264">
            <a:spAutoFit/>
          </a:bodyPr>
          <a:lstStyle/>
          <a:p>
            <a:r>
              <a:rPr lang="en-US" altLang="zh-CN" sz="1600" dirty="0">
                <a:latin typeface="黑体"/>
                <a:ea typeface="黑体"/>
              </a:rPr>
              <a:t>(1)</a:t>
            </a:r>
            <a:r>
              <a:rPr lang="zh-CN" altLang="zh-CN" sz="1600" dirty="0">
                <a:latin typeface="黑体"/>
                <a:ea typeface="黑体"/>
              </a:rPr>
              <a:t>脑力激荡法</a:t>
            </a:r>
            <a:r>
              <a:rPr lang="en-US" altLang="zh-CN" sz="1600" dirty="0">
                <a:latin typeface="黑体"/>
                <a:ea typeface="黑体"/>
              </a:rPr>
              <a:t>(Brainstorming)</a:t>
            </a:r>
            <a:r>
              <a:rPr lang="zh-CN" altLang="zh-CN" sz="1600" dirty="0" smtClean="0">
                <a:latin typeface="黑体"/>
                <a:ea typeface="黑体"/>
              </a:rPr>
              <a:t>。</a:t>
            </a:r>
            <a:endParaRPr lang="en-US" altLang="zh-CN" sz="1600" dirty="0" smtClean="0">
              <a:latin typeface="黑体"/>
              <a:ea typeface="黑体"/>
            </a:endParaRPr>
          </a:p>
          <a:p>
            <a:r>
              <a:rPr lang="en-US" altLang="zh-CN" sz="1600" dirty="0" smtClean="0">
                <a:latin typeface="黑体"/>
                <a:ea typeface="黑体"/>
              </a:rPr>
              <a:t>(</a:t>
            </a:r>
            <a:r>
              <a:rPr lang="en-US" altLang="zh-CN" sz="1600" dirty="0">
                <a:latin typeface="黑体"/>
                <a:ea typeface="黑体"/>
              </a:rPr>
              <a:t>2)</a:t>
            </a:r>
            <a:r>
              <a:rPr lang="zh-CN" altLang="zh-CN" sz="1600" dirty="0">
                <a:latin typeface="黑体"/>
                <a:ea typeface="黑体"/>
              </a:rPr>
              <a:t>三三两两讨论法。</a:t>
            </a:r>
          </a:p>
          <a:p>
            <a:r>
              <a:rPr lang="en-US" altLang="zh-CN" sz="1600" dirty="0" smtClean="0">
                <a:latin typeface="黑体"/>
                <a:ea typeface="黑体"/>
              </a:rPr>
              <a:t>(</a:t>
            </a:r>
            <a:r>
              <a:rPr lang="en-US" altLang="zh-CN" sz="1600" dirty="0">
                <a:latin typeface="黑体"/>
                <a:ea typeface="黑体"/>
              </a:rPr>
              <a:t>3)</a:t>
            </a:r>
            <a:r>
              <a:rPr lang="zh-CN" altLang="zh-CN" sz="1600" dirty="0">
                <a:latin typeface="黑体"/>
                <a:ea typeface="黑体"/>
              </a:rPr>
              <a:t>六六讨论法</a:t>
            </a:r>
            <a:r>
              <a:rPr lang="en-US" altLang="zh-CN" sz="1600" dirty="0">
                <a:latin typeface="黑体"/>
                <a:ea typeface="黑体"/>
              </a:rPr>
              <a:t>(Phillips 66 Technique)</a:t>
            </a:r>
            <a:r>
              <a:rPr lang="zh-CN" altLang="zh-CN" sz="1600" dirty="0">
                <a:latin typeface="黑体"/>
                <a:ea typeface="黑体"/>
              </a:rPr>
              <a:t>。</a:t>
            </a:r>
          </a:p>
          <a:p>
            <a:r>
              <a:rPr lang="en-US" altLang="zh-CN" sz="1600" dirty="0">
                <a:latin typeface="黑体"/>
                <a:ea typeface="黑体"/>
              </a:rPr>
              <a:t>(4)</a:t>
            </a:r>
            <a:r>
              <a:rPr lang="zh-CN" altLang="zh-CN" sz="1600" dirty="0">
                <a:latin typeface="黑体"/>
                <a:ea typeface="黑体"/>
              </a:rPr>
              <a:t>心智图法</a:t>
            </a:r>
            <a:r>
              <a:rPr lang="en-US" altLang="zh-CN" sz="1600" dirty="0">
                <a:latin typeface="黑体"/>
                <a:ea typeface="黑体"/>
              </a:rPr>
              <a:t>(Mind Mapping)</a:t>
            </a:r>
            <a:r>
              <a:rPr lang="zh-CN" altLang="zh-CN" sz="1600" dirty="0" smtClean="0">
                <a:latin typeface="黑体"/>
                <a:ea typeface="黑体"/>
              </a:rPr>
              <a:t>。</a:t>
            </a:r>
            <a:endParaRPr lang="en-US" altLang="zh-CN" sz="1600" dirty="0" smtClean="0">
              <a:latin typeface="黑体"/>
              <a:ea typeface="黑体"/>
            </a:endParaRPr>
          </a:p>
          <a:p>
            <a:r>
              <a:rPr lang="en-US" altLang="zh-CN" sz="1600" dirty="0" smtClean="0">
                <a:latin typeface="黑体"/>
                <a:ea typeface="黑体"/>
              </a:rPr>
              <a:t>(</a:t>
            </a:r>
            <a:r>
              <a:rPr lang="en-US" altLang="zh-CN" sz="1600" dirty="0">
                <a:latin typeface="黑体"/>
                <a:ea typeface="黑体"/>
              </a:rPr>
              <a:t>5)</a:t>
            </a:r>
            <a:r>
              <a:rPr lang="zh-CN" altLang="zh-CN" sz="1600" dirty="0">
                <a:latin typeface="黑体"/>
                <a:ea typeface="黑体"/>
              </a:rPr>
              <a:t>曼陀罗法。</a:t>
            </a:r>
            <a:r>
              <a:rPr lang="en-US" altLang="zh-CN" sz="1600" dirty="0">
                <a:latin typeface="黑体"/>
                <a:ea typeface="黑体"/>
              </a:rPr>
              <a:t>    </a:t>
            </a:r>
            <a:endParaRPr lang="zh-CN" altLang="zh-CN" sz="1600" dirty="0">
              <a:latin typeface="黑体"/>
              <a:ea typeface="黑体"/>
            </a:endParaRPr>
          </a:p>
          <a:p>
            <a:r>
              <a:rPr lang="en-US" altLang="zh-CN" sz="1600" dirty="0">
                <a:latin typeface="黑体"/>
                <a:ea typeface="黑体"/>
              </a:rPr>
              <a:t>(6)</a:t>
            </a:r>
            <a:r>
              <a:rPr lang="zh-CN" altLang="zh-CN" sz="1600" dirty="0">
                <a:latin typeface="黑体"/>
                <a:ea typeface="黑体"/>
              </a:rPr>
              <a:t>逆向思考法</a:t>
            </a:r>
            <a:r>
              <a:rPr lang="zh-CN" altLang="zh-CN" sz="1600" dirty="0" smtClean="0">
                <a:latin typeface="黑体"/>
                <a:ea typeface="黑体"/>
              </a:rPr>
              <a:t>。</a:t>
            </a:r>
            <a:endParaRPr lang="en-US" altLang="zh-CN" sz="1600" dirty="0" smtClean="0">
              <a:latin typeface="黑体"/>
              <a:ea typeface="黑体"/>
            </a:endParaRPr>
          </a:p>
          <a:p>
            <a:r>
              <a:rPr lang="en-US" altLang="zh-CN" sz="1600" dirty="0" smtClean="0">
                <a:latin typeface="黑体"/>
                <a:ea typeface="黑体"/>
              </a:rPr>
              <a:t>(7</a:t>
            </a:r>
            <a:r>
              <a:rPr lang="en-US" altLang="zh-CN" sz="1600" dirty="0">
                <a:latin typeface="黑体"/>
                <a:ea typeface="黑体"/>
              </a:rPr>
              <a:t>)</a:t>
            </a:r>
            <a:r>
              <a:rPr lang="zh-CN" altLang="zh-CN" sz="1600" dirty="0">
                <a:latin typeface="黑体"/>
                <a:ea typeface="黑体"/>
              </a:rPr>
              <a:t>分合法</a:t>
            </a:r>
          </a:p>
          <a:p>
            <a:r>
              <a:rPr lang="en-US" altLang="zh-CN" sz="1600" dirty="0" smtClean="0">
                <a:latin typeface="黑体"/>
                <a:ea typeface="黑体"/>
              </a:rPr>
              <a:t>(</a:t>
            </a:r>
            <a:r>
              <a:rPr lang="en-US" altLang="zh-CN" sz="1600" dirty="0">
                <a:latin typeface="黑体"/>
                <a:ea typeface="黑体"/>
              </a:rPr>
              <a:t>8)</a:t>
            </a:r>
            <a:r>
              <a:rPr lang="zh-CN" altLang="zh-CN" sz="1600" dirty="0">
                <a:latin typeface="黑体"/>
                <a:ea typeface="黑体"/>
              </a:rPr>
              <a:t>属性列举法</a:t>
            </a:r>
            <a:r>
              <a:rPr lang="en-US" altLang="zh-CN" sz="1600" dirty="0">
                <a:latin typeface="黑体"/>
                <a:ea typeface="黑体"/>
              </a:rPr>
              <a:t>(Attribute Listing Technique)</a:t>
            </a:r>
            <a:r>
              <a:rPr lang="zh-CN" altLang="zh-CN" sz="1600" dirty="0">
                <a:latin typeface="黑体"/>
                <a:ea typeface="黑体"/>
              </a:rPr>
              <a:t>。</a:t>
            </a:r>
          </a:p>
          <a:p>
            <a:r>
              <a:rPr lang="en-US" altLang="zh-CN" sz="1600" dirty="0" smtClean="0">
                <a:latin typeface="黑体"/>
                <a:ea typeface="黑体"/>
              </a:rPr>
              <a:t>(</a:t>
            </a:r>
            <a:r>
              <a:rPr lang="en-US" altLang="zh-CN" sz="1600" dirty="0">
                <a:latin typeface="黑体"/>
                <a:ea typeface="黑体"/>
              </a:rPr>
              <a:t>9)</a:t>
            </a:r>
            <a:r>
              <a:rPr lang="zh-CN" altLang="zh-CN" sz="1600" dirty="0">
                <a:latin typeface="黑体"/>
                <a:ea typeface="黑体"/>
              </a:rPr>
              <a:t>希望点列举法</a:t>
            </a:r>
            <a:r>
              <a:rPr lang="zh-CN" altLang="zh-CN" sz="1600" dirty="0" smtClean="0">
                <a:latin typeface="黑体"/>
                <a:ea typeface="黑体"/>
              </a:rPr>
              <a:t>。</a:t>
            </a:r>
            <a:endParaRPr lang="en-US" altLang="zh-CN" sz="1600" dirty="0" smtClean="0">
              <a:latin typeface="黑体"/>
              <a:ea typeface="黑体"/>
            </a:endParaRPr>
          </a:p>
          <a:p>
            <a:r>
              <a:rPr lang="en-US" altLang="zh-CN" sz="1600" dirty="0" smtClean="0">
                <a:latin typeface="黑体"/>
                <a:ea typeface="黑体"/>
              </a:rPr>
              <a:t>(</a:t>
            </a:r>
            <a:r>
              <a:rPr lang="en-US" altLang="zh-CN" sz="1600" dirty="0">
                <a:latin typeface="黑体"/>
                <a:ea typeface="黑体"/>
              </a:rPr>
              <a:t>10)</a:t>
            </a:r>
            <a:r>
              <a:rPr lang="zh-CN" altLang="zh-CN" sz="1600" dirty="0">
                <a:latin typeface="黑体"/>
                <a:ea typeface="黑体"/>
              </a:rPr>
              <a:t>优点列举法。</a:t>
            </a:r>
          </a:p>
          <a:p>
            <a:r>
              <a:rPr lang="en-US" altLang="zh-CN" sz="1600" dirty="0" smtClean="0">
                <a:latin typeface="黑体"/>
                <a:ea typeface="黑体"/>
              </a:rPr>
              <a:t>(</a:t>
            </a:r>
            <a:r>
              <a:rPr lang="en-US" altLang="zh-CN" sz="1600" dirty="0">
                <a:latin typeface="黑体"/>
                <a:ea typeface="黑体"/>
              </a:rPr>
              <a:t>11)</a:t>
            </a:r>
            <a:r>
              <a:rPr lang="zh-CN" altLang="zh-CN" sz="1600" dirty="0">
                <a:latin typeface="黑体"/>
                <a:ea typeface="黑体"/>
              </a:rPr>
              <a:t>缺点列举法</a:t>
            </a:r>
            <a:r>
              <a:rPr lang="zh-CN" altLang="zh-CN" sz="1600" dirty="0" smtClean="0">
                <a:latin typeface="黑体"/>
                <a:ea typeface="黑体"/>
              </a:rPr>
              <a:t>。</a:t>
            </a:r>
            <a:endParaRPr lang="en-US" altLang="zh-CN" sz="1600" dirty="0" smtClean="0">
              <a:latin typeface="黑体"/>
              <a:ea typeface="黑体"/>
            </a:endParaRPr>
          </a:p>
          <a:p>
            <a:r>
              <a:rPr lang="en-US" altLang="zh-CN" sz="1600" dirty="0" smtClean="0">
                <a:latin typeface="黑体"/>
                <a:ea typeface="黑体"/>
              </a:rPr>
              <a:t>(</a:t>
            </a:r>
            <a:r>
              <a:rPr lang="en-US" altLang="zh-CN" sz="1600" dirty="0">
                <a:latin typeface="黑体"/>
                <a:ea typeface="黑体"/>
              </a:rPr>
              <a:t>12)</a:t>
            </a:r>
            <a:r>
              <a:rPr lang="zh-CN" altLang="zh-CN" sz="1600" dirty="0">
                <a:latin typeface="黑体"/>
                <a:ea typeface="黑体"/>
              </a:rPr>
              <a:t>检核表法</a:t>
            </a:r>
            <a:r>
              <a:rPr lang="en-US" altLang="zh-CN" sz="1600" dirty="0">
                <a:latin typeface="黑体"/>
                <a:ea typeface="黑体"/>
              </a:rPr>
              <a:t>(Checklist Method)</a:t>
            </a:r>
            <a:r>
              <a:rPr lang="zh-CN" altLang="zh-CN" sz="1600" dirty="0">
                <a:latin typeface="黑体"/>
                <a:ea typeface="黑体"/>
              </a:rPr>
              <a:t>。</a:t>
            </a:r>
          </a:p>
          <a:p>
            <a:r>
              <a:rPr lang="en-US" altLang="zh-CN" sz="1600" dirty="0" smtClean="0">
                <a:latin typeface="黑体"/>
                <a:ea typeface="黑体"/>
              </a:rPr>
              <a:t>(</a:t>
            </a:r>
            <a:r>
              <a:rPr lang="en-US" altLang="zh-CN" sz="1600" dirty="0">
                <a:latin typeface="黑体"/>
                <a:ea typeface="黑体"/>
              </a:rPr>
              <a:t>13)</a:t>
            </a:r>
            <a:r>
              <a:rPr lang="zh-CN" altLang="zh-CN" sz="1600" dirty="0">
                <a:latin typeface="黑体"/>
                <a:ea typeface="黑体"/>
              </a:rPr>
              <a:t>七何检讨法</a:t>
            </a:r>
            <a:r>
              <a:rPr lang="en-US" altLang="zh-CN" sz="1600" dirty="0">
                <a:latin typeface="黑体"/>
                <a:ea typeface="黑体"/>
              </a:rPr>
              <a:t>(5W2H</a:t>
            </a:r>
            <a:r>
              <a:rPr lang="zh-CN" altLang="zh-CN" sz="1600" dirty="0">
                <a:latin typeface="黑体"/>
                <a:ea typeface="黑体"/>
              </a:rPr>
              <a:t>检讨法</a:t>
            </a:r>
            <a:r>
              <a:rPr lang="en-US" altLang="zh-CN" sz="1600" dirty="0">
                <a:latin typeface="黑体"/>
                <a:ea typeface="黑体"/>
              </a:rPr>
              <a:t>)</a:t>
            </a:r>
            <a:r>
              <a:rPr lang="zh-CN" altLang="zh-CN" sz="1600" dirty="0">
                <a:latin typeface="黑体"/>
                <a:ea typeface="黑体"/>
              </a:rPr>
              <a:t>。</a:t>
            </a:r>
          </a:p>
          <a:p>
            <a:r>
              <a:rPr lang="en-US" altLang="zh-CN" sz="1600" dirty="0" smtClean="0">
                <a:latin typeface="黑体"/>
                <a:ea typeface="黑体"/>
              </a:rPr>
              <a:t>(</a:t>
            </a:r>
            <a:r>
              <a:rPr lang="en-US" altLang="zh-CN" sz="1600" dirty="0">
                <a:latin typeface="黑体"/>
                <a:ea typeface="黑体"/>
              </a:rPr>
              <a:t>14)</a:t>
            </a:r>
            <a:r>
              <a:rPr lang="zh-CN" altLang="zh-CN" sz="1600" dirty="0">
                <a:latin typeface="黑体"/>
                <a:ea typeface="黑体"/>
              </a:rPr>
              <a:t>目录法。</a:t>
            </a:r>
            <a:r>
              <a:rPr lang="en-US" altLang="zh-CN" sz="1600" dirty="0">
                <a:latin typeface="黑体"/>
                <a:ea typeface="黑体"/>
              </a:rPr>
              <a:t> </a:t>
            </a:r>
            <a:endParaRPr lang="en-US" altLang="zh-CN" sz="1600" dirty="0" smtClean="0">
              <a:latin typeface="黑体"/>
              <a:ea typeface="黑体"/>
            </a:endParaRPr>
          </a:p>
          <a:p>
            <a:r>
              <a:rPr lang="en-US" altLang="zh-CN" sz="1600" dirty="0" smtClean="0">
                <a:latin typeface="黑体"/>
                <a:ea typeface="黑体"/>
              </a:rPr>
              <a:t>(</a:t>
            </a:r>
            <a:r>
              <a:rPr lang="en-US" altLang="zh-CN" sz="1600" dirty="0">
                <a:latin typeface="黑体"/>
                <a:ea typeface="黑体"/>
              </a:rPr>
              <a:t>15)</a:t>
            </a:r>
            <a:r>
              <a:rPr lang="zh-CN" altLang="zh-CN" sz="1600" dirty="0">
                <a:latin typeface="黑体"/>
                <a:ea typeface="黑体"/>
              </a:rPr>
              <a:t>创意解难法。 </a:t>
            </a:r>
            <a:endParaRPr lang="en-US" altLang="zh-CN" sz="1600" dirty="0">
              <a:solidFill>
                <a:schemeClr val="bg1">
                  <a:lumMod val="50000"/>
                </a:schemeClr>
              </a:solidFill>
              <a:latin typeface="黑体"/>
              <a:ea typeface="黑体"/>
              <a:cs typeface="华文黑体" pitchFamily="2" charset="-122"/>
            </a:endParaRPr>
          </a:p>
        </p:txBody>
      </p:sp>
      <p:sp>
        <p:nvSpPr>
          <p:cNvPr id="12" name="TextBox 38"/>
          <p:cNvSpPr txBox="1"/>
          <p:nvPr/>
        </p:nvSpPr>
        <p:spPr>
          <a:xfrm>
            <a:off x="971600" y="123478"/>
            <a:ext cx="3016721" cy="558100"/>
          </a:xfrm>
          <a:prstGeom prst="rect">
            <a:avLst/>
          </a:prstGeom>
          <a:noFill/>
        </p:spPr>
        <p:txBody>
          <a:bodyPr wrap="none" lIns="65023" tIns="32511" rIns="65023" bIns="32511" rtlCol="0">
            <a:spAutoFit/>
          </a:bodyPr>
          <a:lstStyle/>
          <a:p>
            <a:r>
              <a:rPr lang="zh-CN" altLang="en-US" sz="3200" b="1" dirty="0" smtClean="0">
                <a:solidFill>
                  <a:srgbClr val="C00000"/>
                </a:solidFill>
                <a:latin typeface="微软雅黑" pitchFamily="34" charset="-122"/>
                <a:ea typeface="微软雅黑" pitchFamily="34" charset="-122"/>
              </a:rPr>
              <a:t>创新思维的培养</a:t>
            </a:r>
            <a:endParaRPr lang="zh-CN" altLang="en-US" sz="3200" b="1" dirty="0">
              <a:solidFill>
                <a:srgbClr val="C00000"/>
              </a:solidFill>
              <a:latin typeface="微软雅黑" pitchFamily="34" charset="-122"/>
              <a:ea typeface="微软雅黑" pitchFamily="34" charset="-122"/>
            </a:endParaRPr>
          </a:p>
        </p:txBody>
      </p:sp>
      <p:sp>
        <p:nvSpPr>
          <p:cNvPr id="13" name="Text Box 30"/>
          <p:cNvSpPr>
            <a:spLocks noChangeArrowheads="1"/>
          </p:cNvSpPr>
          <p:nvPr/>
        </p:nvSpPr>
        <p:spPr bwMode="auto">
          <a:xfrm>
            <a:off x="3131840" y="843558"/>
            <a:ext cx="3600648" cy="376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5" tIns="34264" rIns="68525" bIns="34264">
            <a:spAutoFit/>
          </a:bodyPr>
          <a:lstStyle/>
          <a:p>
            <a:pPr latinLnBrk="1">
              <a:buClr>
                <a:srgbClr val="FF0000"/>
              </a:buClr>
              <a:buSzPct val="70000"/>
            </a:pPr>
            <a:r>
              <a:rPr lang="zh-CN" altLang="en-US" sz="2000" dirty="0" smtClean="0">
                <a:latin typeface="黑体"/>
                <a:ea typeface="黑体"/>
              </a:rPr>
              <a:t>创新思维的训练方法</a:t>
            </a:r>
            <a:endParaRPr lang="zh-CN" altLang="en-US" sz="2000" dirty="0">
              <a:latin typeface="黑体"/>
              <a:ea typeface="黑体"/>
            </a:endParaRPr>
          </a:p>
        </p:txBody>
      </p:sp>
      <p:sp>
        <p:nvSpPr>
          <p:cNvPr id="18" name="Freeform 7"/>
          <p:cNvSpPr>
            <a:spLocks noChangeArrowheads="1"/>
          </p:cNvSpPr>
          <p:nvPr/>
        </p:nvSpPr>
        <p:spPr bwMode="auto">
          <a:xfrm>
            <a:off x="1043608" y="915566"/>
            <a:ext cx="1918233" cy="1125375"/>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 name="connsiteX0" fmla="*/ 0 w 10000"/>
              <a:gd name="connsiteY0" fmla="*/ 9192 h 10000"/>
              <a:gd name="connsiteX1" fmla="*/ 1872 w 10000"/>
              <a:gd name="connsiteY1" fmla="*/ 9192 h 10000"/>
              <a:gd name="connsiteX2" fmla="*/ 1872 w 10000"/>
              <a:gd name="connsiteY2" fmla="*/ 7636 h 10000"/>
              <a:gd name="connsiteX3" fmla="*/ 1872 w 10000"/>
              <a:gd name="connsiteY3" fmla="*/ 6808 h 10000"/>
              <a:gd name="connsiteX4" fmla="*/ 2528 w 10000"/>
              <a:gd name="connsiteY4" fmla="*/ 6808 h 10000"/>
              <a:gd name="connsiteX5" fmla="*/ 3760 w 10000"/>
              <a:gd name="connsiteY5" fmla="*/ 6808 h 10000"/>
              <a:gd name="connsiteX6" fmla="*/ 3760 w 10000"/>
              <a:gd name="connsiteY6" fmla="*/ 5253 h 10000"/>
              <a:gd name="connsiteX7" fmla="*/ 3760 w 10000"/>
              <a:gd name="connsiteY7" fmla="*/ 4424 h 10000"/>
              <a:gd name="connsiteX8" fmla="*/ 4416 w 10000"/>
              <a:gd name="connsiteY8" fmla="*/ 4424 h 10000"/>
              <a:gd name="connsiteX9" fmla="*/ 5648 w 10000"/>
              <a:gd name="connsiteY9" fmla="*/ 4424 h 10000"/>
              <a:gd name="connsiteX10" fmla="*/ 5648 w 10000"/>
              <a:gd name="connsiteY10" fmla="*/ 2869 h 10000"/>
              <a:gd name="connsiteX11" fmla="*/ 5648 w 10000"/>
              <a:gd name="connsiteY11" fmla="*/ 2040 h 10000"/>
              <a:gd name="connsiteX12" fmla="*/ 6304 w 10000"/>
              <a:gd name="connsiteY12" fmla="*/ 2040 h 10000"/>
              <a:gd name="connsiteX13" fmla="*/ 7920 w 10000"/>
              <a:gd name="connsiteY13" fmla="*/ 2040 h 10000"/>
              <a:gd name="connsiteX14" fmla="*/ 9088 w 10000"/>
              <a:gd name="connsiteY14" fmla="*/ 586 h 10000"/>
              <a:gd name="connsiteX15" fmla="*/ 8960 w 10000"/>
              <a:gd name="connsiteY15" fmla="*/ 424 h 10000"/>
              <a:gd name="connsiteX16" fmla="*/ 9488 w 10000"/>
              <a:gd name="connsiteY16" fmla="*/ 202 h 10000"/>
              <a:gd name="connsiteX17" fmla="*/ 10000 w 10000"/>
              <a:gd name="connsiteY17" fmla="*/ 0 h 10000"/>
              <a:gd name="connsiteX18" fmla="*/ 9840 w 10000"/>
              <a:gd name="connsiteY18" fmla="*/ 646 h 10000"/>
              <a:gd name="connsiteX19" fmla="*/ 9664 w 10000"/>
              <a:gd name="connsiteY19" fmla="*/ 1313 h 10000"/>
              <a:gd name="connsiteX20" fmla="*/ 9536 w 10000"/>
              <a:gd name="connsiteY20" fmla="*/ 1152 h 10000"/>
              <a:gd name="connsiteX21" fmla="*/ 8192 w 10000"/>
              <a:gd name="connsiteY21" fmla="*/ 2869 h 10000"/>
              <a:gd name="connsiteX22" fmla="*/ 6304 w 10000"/>
              <a:gd name="connsiteY22" fmla="*/ 2869 h 10000"/>
              <a:gd name="connsiteX23" fmla="*/ 6304 w 10000"/>
              <a:gd name="connsiteY23" fmla="*/ 4424 h 10000"/>
              <a:gd name="connsiteX24" fmla="*/ 6304 w 10000"/>
              <a:gd name="connsiteY24" fmla="*/ 5253 h 10000"/>
              <a:gd name="connsiteX25" fmla="*/ 5648 w 10000"/>
              <a:gd name="connsiteY25" fmla="*/ 5253 h 10000"/>
              <a:gd name="connsiteX26" fmla="*/ 4416 w 10000"/>
              <a:gd name="connsiteY26" fmla="*/ 5253 h 10000"/>
              <a:gd name="connsiteX27" fmla="*/ 4416 w 10000"/>
              <a:gd name="connsiteY27" fmla="*/ 6808 h 10000"/>
              <a:gd name="connsiteX28" fmla="*/ 4416 w 10000"/>
              <a:gd name="connsiteY28" fmla="*/ 7636 h 10000"/>
              <a:gd name="connsiteX29" fmla="*/ 3760 w 10000"/>
              <a:gd name="connsiteY29" fmla="*/ 7636 h 10000"/>
              <a:gd name="connsiteX30" fmla="*/ 2528 w 10000"/>
              <a:gd name="connsiteY30" fmla="*/ 7636 h 10000"/>
              <a:gd name="connsiteX31" fmla="*/ 2528 w 10000"/>
              <a:gd name="connsiteY31" fmla="*/ 9192 h 10000"/>
              <a:gd name="connsiteX32" fmla="*/ 2528 w 10000"/>
              <a:gd name="connsiteY32" fmla="*/ 10000 h 10000"/>
              <a:gd name="connsiteX33" fmla="*/ 1872 w 10000"/>
              <a:gd name="connsiteY33" fmla="*/ 10000 h 10000"/>
              <a:gd name="connsiteX34" fmla="*/ 365 w 10000"/>
              <a:gd name="connsiteY34" fmla="*/ 9979 h 10000"/>
              <a:gd name="connsiteX35" fmla="*/ 0 w 10000"/>
              <a:gd name="connsiteY35" fmla="*/ 10000 h 10000"/>
              <a:gd name="connsiteX36" fmla="*/ 0 w 10000"/>
              <a:gd name="connsiteY36" fmla="*/ 9192 h 10000"/>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14 w 10000"/>
              <a:gd name="connsiteY34" fmla="*/ 13507 h 13507"/>
              <a:gd name="connsiteX35" fmla="*/ 0 w 10000"/>
              <a:gd name="connsiteY35" fmla="*/ 10000 h 13507"/>
              <a:gd name="connsiteX36" fmla="*/ 0 w 10000"/>
              <a:gd name="connsiteY36"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599 w 10000"/>
              <a:gd name="connsiteY34" fmla="*/ 12289 h 13507"/>
              <a:gd name="connsiteX35" fmla="*/ 14 w 10000"/>
              <a:gd name="connsiteY35" fmla="*/ 13507 h 13507"/>
              <a:gd name="connsiteX36" fmla="*/ 0 w 10000"/>
              <a:gd name="connsiteY36" fmla="*/ 10000 h 13507"/>
              <a:gd name="connsiteX37" fmla="*/ 0 w 10000"/>
              <a:gd name="connsiteY37"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687 w 10000"/>
              <a:gd name="connsiteY34" fmla="*/ 13423 h 13507"/>
              <a:gd name="connsiteX35" fmla="*/ 14 w 10000"/>
              <a:gd name="connsiteY35" fmla="*/ 13507 h 13507"/>
              <a:gd name="connsiteX36" fmla="*/ 0 w 10000"/>
              <a:gd name="connsiteY36" fmla="*/ 10000 h 13507"/>
              <a:gd name="connsiteX37" fmla="*/ 0 w 10000"/>
              <a:gd name="connsiteY37"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1536 w 10000"/>
              <a:gd name="connsiteY34" fmla="*/ 10945 h 13507"/>
              <a:gd name="connsiteX35" fmla="*/ 687 w 10000"/>
              <a:gd name="connsiteY35" fmla="*/ 13423 h 13507"/>
              <a:gd name="connsiteX36" fmla="*/ 14 w 10000"/>
              <a:gd name="connsiteY36" fmla="*/ 13507 h 13507"/>
              <a:gd name="connsiteX37" fmla="*/ 0 w 10000"/>
              <a:gd name="connsiteY37" fmla="*/ 10000 h 13507"/>
              <a:gd name="connsiteX38" fmla="*/ 0 w 10000"/>
              <a:gd name="connsiteY38"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775 w 10000"/>
              <a:gd name="connsiteY34" fmla="*/ 10021 h 13507"/>
              <a:gd name="connsiteX35" fmla="*/ 687 w 10000"/>
              <a:gd name="connsiteY35" fmla="*/ 13423 h 13507"/>
              <a:gd name="connsiteX36" fmla="*/ 14 w 10000"/>
              <a:gd name="connsiteY36" fmla="*/ 13507 h 13507"/>
              <a:gd name="connsiteX37" fmla="*/ 0 w 10000"/>
              <a:gd name="connsiteY37" fmla="*/ 10000 h 13507"/>
              <a:gd name="connsiteX38" fmla="*/ 0 w 10000"/>
              <a:gd name="connsiteY38"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629 w 10000"/>
              <a:gd name="connsiteY34" fmla="*/ 10021 h 13507"/>
              <a:gd name="connsiteX35" fmla="*/ 687 w 10000"/>
              <a:gd name="connsiteY35" fmla="*/ 13423 h 13507"/>
              <a:gd name="connsiteX36" fmla="*/ 14 w 10000"/>
              <a:gd name="connsiteY36" fmla="*/ 13507 h 13507"/>
              <a:gd name="connsiteX37" fmla="*/ 0 w 10000"/>
              <a:gd name="connsiteY37" fmla="*/ 10000 h 13507"/>
              <a:gd name="connsiteX38" fmla="*/ 0 w 10000"/>
              <a:gd name="connsiteY38"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629 w 10000"/>
              <a:gd name="connsiteY34" fmla="*/ 10021 h 13507"/>
              <a:gd name="connsiteX35" fmla="*/ 628 w 10000"/>
              <a:gd name="connsiteY35" fmla="*/ 11827 h 13507"/>
              <a:gd name="connsiteX36" fmla="*/ 14 w 10000"/>
              <a:gd name="connsiteY36" fmla="*/ 13507 h 13507"/>
              <a:gd name="connsiteX37" fmla="*/ 0 w 10000"/>
              <a:gd name="connsiteY37" fmla="*/ 10000 h 13507"/>
              <a:gd name="connsiteX38" fmla="*/ 0 w 10000"/>
              <a:gd name="connsiteY38" fmla="*/ 9192 h 13507"/>
              <a:gd name="connsiteX0" fmla="*/ 0 w 10000"/>
              <a:gd name="connsiteY0" fmla="*/ 9192 h 13507"/>
              <a:gd name="connsiteX1" fmla="*/ 1872 w 10000"/>
              <a:gd name="connsiteY1" fmla="*/ 9192 h 13507"/>
              <a:gd name="connsiteX2" fmla="*/ 1872 w 10000"/>
              <a:gd name="connsiteY2" fmla="*/ 7636 h 13507"/>
              <a:gd name="connsiteX3" fmla="*/ 1872 w 10000"/>
              <a:gd name="connsiteY3" fmla="*/ 6808 h 13507"/>
              <a:gd name="connsiteX4" fmla="*/ 2528 w 10000"/>
              <a:gd name="connsiteY4" fmla="*/ 6808 h 13507"/>
              <a:gd name="connsiteX5" fmla="*/ 3760 w 10000"/>
              <a:gd name="connsiteY5" fmla="*/ 6808 h 13507"/>
              <a:gd name="connsiteX6" fmla="*/ 3760 w 10000"/>
              <a:gd name="connsiteY6" fmla="*/ 5253 h 13507"/>
              <a:gd name="connsiteX7" fmla="*/ 3760 w 10000"/>
              <a:gd name="connsiteY7" fmla="*/ 4424 h 13507"/>
              <a:gd name="connsiteX8" fmla="*/ 4416 w 10000"/>
              <a:gd name="connsiteY8" fmla="*/ 4424 h 13507"/>
              <a:gd name="connsiteX9" fmla="*/ 5648 w 10000"/>
              <a:gd name="connsiteY9" fmla="*/ 4424 h 13507"/>
              <a:gd name="connsiteX10" fmla="*/ 5648 w 10000"/>
              <a:gd name="connsiteY10" fmla="*/ 2869 h 13507"/>
              <a:gd name="connsiteX11" fmla="*/ 5648 w 10000"/>
              <a:gd name="connsiteY11" fmla="*/ 2040 h 13507"/>
              <a:gd name="connsiteX12" fmla="*/ 6304 w 10000"/>
              <a:gd name="connsiteY12" fmla="*/ 2040 h 13507"/>
              <a:gd name="connsiteX13" fmla="*/ 7920 w 10000"/>
              <a:gd name="connsiteY13" fmla="*/ 2040 h 13507"/>
              <a:gd name="connsiteX14" fmla="*/ 9088 w 10000"/>
              <a:gd name="connsiteY14" fmla="*/ 586 h 13507"/>
              <a:gd name="connsiteX15" fmla="*/ 8960 w 10000"/>
              <a:gd name="connsiteY15" fmla="*/ 424 h 13507"/>
              <a:gd name="connsiteX16" fmla="*/ 9488 w 10000"/>
              <a:gd name="connsiteY16" fmla="*/ 202 h 13507"/>
              <a:gd name="connsiteX17" fmla="*/ 10000 w 10000"/>
              <a:gd name="connsiteY17" fmla="*/ 0 h 13507"/>
              <a:gd name="connsiteX18" fmla="*/ 9840 w 10000"/>
              <a:gd name="connsiteY18" fmla="*/ 646 h 13507"/>
              <a:gd name="connsiteX19" fmla="*/ 9664 w 10000"/>
              <a:gd name="connsiteY19" fmla="*/ 1313 h 13507"/>
              <a:gd name="connsiteX20" fmla="*/ 9536 w 10000"/>
              <a:gd name="connsiteY20" fmla="*/ 1152 h 13507"/>
              <a:gd name="connsiteX21" fmla="*/ 8192 w 10000"/>
              <a:gd name="connsiteY21" fmla="*/ 2869 h 13507"/>
              <a:gd name="connsiteX22" fmla="*/ 6304 w 10000"/>
              <a:gd name="connsiteY22" fmla="*/ 2869 h 13507"/>
              <a:gd name="connsiteX23" fmla="*/ 6304 w 10000"/>
              <a:gd name="connsiteY23" fmla="*/ 4424 h 13507"/>
              <a:gd name="connsiteX24" fmla="*/ 6304 w 10000"/>
              <a:gd name="connsiteY24" fmla="*/ 5253 h 13507"/>
              <a:gd name="connsiteX25" fmla="*/ 5648 w 10000"/>
              <a:gd name="connsiteY25" fmla="*/ 5253 h 13507"/>
              <a:gd name="connsiteX26" fmla="*/ 4416 w 10000"/>
              <a:gd name="connsiteY26" fmla="*/ 5253 h 13507"/>
              <a:gd name="connsiteX27" fmla="*/ 4416 w 10000"/>
              <a:gd name="connsiteY27" fmla="*/ 6808 h 13507"/>
              <a:gd name="connsiteX28" fmla="*/ 4416 w 10000"/>
              <a:gd name="connsiteY28" fmla="*/ 7636 h 13507"/>
              <a:gd name="connsiteX29" fmla="*/ 3760 w 10000"/>
              <a:gd name="connsiteY29" fmla="*/ 7636 h 13507"/>
              <a:gd name="connsiteX30" fmla="*/ 2528 w 10000"/>
              <a:gd name="connsiteY30" fmla="*/ 7636 h 13507"/>
              <a:gd name="connsiteX31" fmla="*/ 2528 w 10000"/>
              <a:gd name="connsiteY31" fmla="*/ 9192 h 13507"/>
              <a:gd name="connsiteX32" fmla="*/ 2528 w 10000"/>
              <a:gd name="connsiteY32" fmla="*/ 10000 h 13507"/>
              <a:gd name="connsiteX33" fmla="*/ 1872 w 10000"/>
              <a:gd name="connsiteY33" fmla="*/ 10000 h 13507"/>
              <a:gd name="connsiteX34" fmla="*/ 629 w 10000"/>
              <a:gd name="connsiteY34" fmla="*/ 10021 h 13507"/>
              <a:gd name="connsiteX35" fmla="*/ 599 w 10000"/>
              <a:gd name="connsiteY35" fmla="*/ 12037 h 13507"/>
              <a:gd name="connsiteX36" fmla="*/ 14 w 10000"/>
              <a:gd name="connsiteY36" fmla="*/ 13507 h 13507"/>
              <a:gd name="connsiteX37" fmla="*/ 0 w 10000"/>
              <a:gd name="connsiteY37" fmla="*/ 10000 h 13507"/>
              <a:gd name="connsiteX38" fmla="*/ 0 w 10000"/>
              <a:gd name="connsiteY38" fmla="*/ 9192 h 13507"/>
              <a:gd name="connsiteX0" fmla="*/ 0 w 10000"/>
              <a:gd name="connsiteY0" fmla="*/ 9192 h 12289"/>
              <a:gd name="connsiteX1" fmla="*/ 1872 w 10000"/>
              <a:gd name="connsiteY1" fmla="*/ 9192 h 12289"/>
              <a:gd name="connsiteX2" fmla="*/ 1872 w 10000"/>
              <a:gd name="connsiteY2" fmla="*/ 7636 h 12289"/>
              <a:gd name="connsiteX3" fmla="*/ 1872 w 10000"/>
              <a:gd name="connsiteY3" fmla="*/ 6808 h 12289"/>
              <a:gd name="connsiteX4" fmla="*/ 2528 w 10000"/>
              <a:gd name="connsiteY4" fmla="*/ 6808 h 12289"/>
              <a:gd name="connsiteX5" fmla="*/ 3760 w 10000"/>
              <a:gd name="connsiteY5" fmla="*/ 6808 h 12289"/>
              <a:gd name="connsiteX6" fmla="*/ 3760 w 10000"/>
              <a:gd name="connsiteY6" fmla="*/ 5253 h 12289"/>
              <a:gd name="connsiteX7" fmla="*/ 3760 w 10000"/>
              <a:gd name="connsiteY7" fmla="*/ 4424 h 12289"/>
              <a:gd name="connsiteX8" fmla="*/ 4416 w 10000"/>
              <a:gd name="connsiteY8" fmla="*/ 4424 h 12289"/>
              <a:gd name="connsiteX9" fmla="*/ 5648 w 10000"/>
              <a:gd name="connsiteY9" fmla="*/ 4424 h 12289"/>
              <a:gd name="connsiteX10" fmla="*/ 5648 w 10000"/>
              <a:gd name="connsiteY10" fmla="*/ 2869 h 12289"/>
              <a:gd name="connsiteX11" fmla="*/ 5648 w 10000"/>
              <a:gd name="connsiteY11" fmla="*/ 2040 h 12289"/>
              <a:gd name="connsiteX12" fmla="*/ 6304 w 10000"/>
              <a:gd name="connsiteY12" fmla="*/ 2040 h 12289"/>
              <a:gd name="connsiteX13" fmla="*/ 7920 w 10000"/>
              <a:gd name="connsiteY13" fmla="*/ 2040 h 12289"/>
              <a:gd name="connsiteX14" fmla="*/ 9088 w 10000"/>
              <a:gd name="connsiteY14" fmla="*/ 586 h 12289"/>
              <a:gd name="connsiteX15" fmla="*/ 8960 w 10000"/>
              <a:gd name="connsiteY15" fmla="*/ 424 h 12289"/>
              <a:gd name="connsiteX16" fmla="*/ 9488 w 10000"/>
              <a:gd name="connsiteY16" fmla="*/ 202 h 12289"/>
              <a:gd name="connsiteX17" fmla="*/ 10000 w 10000"/>
              <a:gd name="connsiteY17" fmla="*/ 0 h 12289"/>
              <a:gd name="connsiteX18" fmla="*/ 9840 w 10000"/>
              <a:gd name="connsiteY18" fmla="*/ 646 h 12289"/>
              <a:gd name="connsiteX19" fmla="*/ 9664 w 10000"/>
              <a:gd name="connsiteY19" fmla="*/ 1313 h 12289"/>
              <a:gd name="connsiteX20" fmla="*/ 9536 w 10000"/>
              <a:gd name="connsiteY20" fmla="*/ 1152 h 12289"/>
              <a:gd name="connsiteX21" fmla="*/ 8192 w 10000"/>
              <a:gd name="connsiteY21" fmla="*/ 2869 h 12289"/>
              <a:gd name="connsiteX22" fmla="*/ 6304 w 10000"/>
              <a:gd name="connsiteY22" fmla="*/ 2869 h 12289"/>
              <a:gd name="connsiteX23" fmla="*/ 6304 w 10000"/>
              <a:gd name="connsiteY23" fmla="*/ 4424 h 12289"/>
              <a:gd name="connsiteX24" fmla="*/ 6304 w 10000"/>
              <a:gd name="connsiteY24" fmla="*/ 5253 h 12289"/>
              <a:gd name="connsiteX25" fmla="*/ 5648 w 10000"/>
              <a:gd name="connsiteY25" fmla="*/ 5253 h 12289"/>
              <a:gd name="connsiteX26" fmla="*/ 4416 w 10000"/>
              <a:gd name="connsiteY26" fmla="*/ 5253 h 12289"/>
              <a:gd name="connsiteX27" fmla="*/ 4416 w 10000"/>
              <a:gd name="connsiteY27" fmla="*/ 6808 h 12289"/>
              <a:gd name="connsiteX28" fmla="*/ 4416 w 10000"/>
              <a:gd name="connsiteY28" fmla="*/ 7636 h 12289"/>
              <a:gd name="connsiteX29" fmla="*/ 3760 w 10000"/>
              <a:gd name="connsiteY29" fmla="*/ 7636 h 12289"/>
              <a:gd name="connsiteX30" fmla="*/ 2528 w 10000"/>
              <a:gd name="connsiteY30" fmla="*/ 7636 h 12289"/>
              <a:gd name="connsiteX31" fmla="*/ 2528 w 10000"/>
              <a:gd name="connsiteY31" fmla="*/ 9192 h 12289"/>
              <a:gd name="connsiteX32" fmla="*/ 2528 w 10000"/>
              <a:gd name="connsiteY32" fmla="*/ 10000 h 12289"/>
              <a:gd name="connsiteX33" fmla="*/ 1872 w 10000"/>
              <a:gd name="connsiteY33" fmla="*/ 10000 h 12289"/>
              <a:gd name="connsiteX34" fmla="*/ 629 w 10000"/>
              <a:gd name="connsiteY34" fmla="*/ 10021 h 12289"/>
              <a:gd name="connsiteX35" fmla="*/ 599 w 10000"/>
              <a:gd name="connsiteY35" fmla="*/ 12037 h 12289"/>
              <a:gd name="connsiteX36" fmla="*/ 14 w 10000"/>
              <a:gd name="connsiteY36" fmla="*/ 12289 h 12289"/>
              <a:gd name="connsiteX37" fmla="*/ 0 w 10000"/>
              <a:gd name="connsiteY37" fmla="*/ 10000 h 12289"/>
              <a:gd name="connsiteX38" fmla="*/ 0 w 10000"/>
              <a:gd name="connsiteY38" fmla="*/ 9192 h 12289"/>
              <a:gd name="connsiteX0" fmla="*/ 0 w 10000"/>
              <a:gd name="connsiteY0" fmla="*/ 9192 h 12121"/>
              <a:gd name="connsiteX1" fmla="*/ 1872 w 10000"/>
              <a:gd name="connsiteY1" fmla="*/ 9192 h 12121"/>
              <a:gd name="connsiteX2" fmla="*/ 1872 w 10000"/>
              <a:gd name="connsiteY2" fmla="*/ 7636 h 12121"/>
              <a:gd name="connsiteX3" fmla="*/ 1872 w 10000"/>
              <a:gd name="connsiteY3" fmla="*/ 6808 h 12121"/>
              <a:gd name="connsiteX4" fmla="*/ 2528 w 10000"/>
              <a:gd name="connsiteY4" fmla="*/ 6808 h 12121"/>
              <a:gd name="connsiteX5" fmla="*/ 3760 w 10000"/>
              <a:gd name="connsiteY5" fmla="*/ 6808 h 12121"/>
              <a:gd name="connsiteX6" fmla="*/ 3760 w 10000"/>
              <a:gd name="connsiteY6" fmla="*/ 5253 h 12121"/>
              <a:gd name="connsiteX7" fmla="*/ 3760 w 10000"/>
              <a:gd name="connsiteY7" fmla="*/ 4424 h 12121"/>
              <a:gd name="connsiteX8" fmla="*/ 4416 w 10000"/>
              <a:gd name="connsiteY8" fmla="*/ 4424 h 12121"/>
              <a:gd name="connsiteX9" fmla="*/ 5648 w 10000"/>
              <a:gd name="connsiteY9" fmla="*/ 4424 h 12121"/>
              <a:gd name="connsiteX10" fmla="*/ 5648 w 10000"/>
              <a:gd name="connsiteY10" fmla="*/ 2869 h 12121"/>
              <a:gd name="connsiteX11" fmla="*/ 5648 w 10000"/>
              <a:gd name="connsiteY11" fmla="*/ 2040 h 12121"/>
              <a:gd name="connsiteX12" fmla="*/ 6304 w 10000"/>
              <a:gd name="connsiteY12" fmla="*/ 2040 h 12121"/>
              <a:gd name="connsiteX13" fmla="*/ 7920 w 10000"/>
              <a:gd name="connsiteY13" fmla="*/ 2040 h 12121"/>
              <a:gd name="connsiteX14" fmla="*/ 9088 w 10000"/>
              <a:gd name="connsiteY14" fmla="*/ 586 h 12121"/>
              <a:gd name="connsiteX15" fmla="*/ 8960 w 10000"/>
              <a:gd name="connsiteY15" fmla="*/ 424 h 12121"/>
              <a:gd name="connsiteX16" fmla="*/ 9488 w 10000"/>
              <a:gd name="connsiteY16" fmla="*/ 202 h 12121"/>
              <a:gd name="connsiteX17" fmla="*/ 10000 w 10000"/>
              <a:gd name="connsiteY17" fmla="*/ 0 h 12121"/>
              <a:gd name="connsiteX18" fmla="*/ 9840 w 10000"/>
              <a:gd name="connsiteY18" fmla="*/ 646 h 12121"/>
              <a:gd name="connsiteX19" fmla="*/ 9664 w 10000"/>
              <a:gd name="connsiteY19" fmla="*/ 1313 h 12121"/>
              <a:gd name="connsiteX20" fmla="*/ 9536 w 10000"/>
              <a:gd name="connsiteY20" fmla="*/ 1152 h 12121"/>
              <a:gd name="connsiteX21" fmla="*/ 8192 w 10000"/>
              <a:gd name="connsiteY21" fmla="*/ 2869 h 12121"/>
              <a:gd name="connsiteX22" fmla="*/ 6304 w 10000"/>
              <a:gd name="connsiteY22" fmla="*/ 2869 h 12121"/>
              <a:gd name="connsiteX23" fmla="*/ 6304 w 10000"/>
              <a:gd name="connsiteY23" fmla="*/ 4424 h 12121"/>
              <a:gd name="connsiteX24" fmla="*/ 6304 w 10000"/>
              <a:gd name="connsiteY24" fmla="*/ 5253 h 12121"/>
              <a:gd name="connsiteX25" fmla="*/ 5648 w 10000"/>
              <a:gd name="connsiteY25" fmla="*/ 5253 h 12121"/>
              <a:gd name="connsiteX26" fmla="*/ 4416 w 10000"/>
              <a:gd name="connsiteY26" fmla="*/ 5253 h 12121"/>
              <a:gd name="connsiteX27" fmla="*/ 4416 w 10000"/>
              <a:gd name="connsiteY27" fmla="*/ 6808 h 12121"/>
              <a:gd name="connsiteX28" fmla="*/ 4416 w 10000"/>
              <a:gd name="connsiteY28" fmla="*/ 7636 h 12121"/>
              <a:gd name="connsiteX29" fmla="*/ 3760 w 10000"/>
              <a:gd name="connsiteY29" fmla="*/ 7636 h 12121"/>
              <a:gd name="connsiteX30" fmla="*/ 2528 w 10000"/>
              <a:gd name="connsiteY30" fmla="*/ 7636 h 12121"/>
              <a:gd name="connsiteX31" fmla="*/ 2528 w 10000"/>
              <a:gd name="connsiteY31" fmla="*/ 9192 h 12121"/>
              <a:gd name="connsiteX32" fmla="*/ 2528 w 10000"/>
              <a:gd name="connsiteY32" fmla="*/ 10000 h 12121"/>
              <a:gd name="connsiteX33" fmla="*/ 1872 w 10000"/>
              <a:gd name="connsiteY33" fmla="*/ 10000 h 12121"/>
              <a:gd name="connsiteX34" fmla="*/ 629 w 10000"/>
              <a:gd name="connsiteY34" fmla="*/ 10021 h 12121"/>
              <a:gd name="connsiteX35" fmla="*/ 599 w 10000"/>
              <a:gd name="connsiteY35" fmla="*/ 12037 h 12121"/>
              <a:gd name="connsiteX36" fmla="*/ 14 w 10000"/>
              <a:gd name="connsiteY36" fmla="*/ 12121 h 12121"/>
              <a:gd name="connsiteX37" fmla="*/ 0 w 10000"/>
              <a:gd name="connsiteY37" fmla="*/ 10000 h 12121"/>
              <a:gd name="connsiteX38" fmla="*/ 0 w 10000"/>
              <a:gd name="connsiteY38" fmla="*/ 9192 h 12121"/>
              <a:gd name="connsiteX0" fmla="*/ 0 w 10000"/>
              <a:gd name="connsiteY0" fmla="*/ 9192 h 12163"/>
              <a:gd name="connsiteX1" fmla="*/ 1872 w 10000"/>
              <a:gd name="connsiteY1" fmla="*/ 9192 h 12163"/>
              <a:gd name="connsiteX2" fmla="*/ 1872 w 10000"/>
              <a:gd name="connsiteY2" fmla="*/ 7636 h 12163"/>
              <a:gd name="connsiteX3" fmla="*/ 1872 w 10000"/>
              <a:gd name="connsiteY3" fmla="*/ 6808 h 12163"/>
              <a:gd name="connsiteX4" fmla="*/ 2528 w 10000"/>
              <a:gd name="connsiteY4" fmla="*/ 6808 h 12163"/>
              <a:gd name="connsiteX5" fmla="*/ 3760 w 10000"/>
              <a:gd name="connsiteY5" fmla="*/ 6808 h 12163"/>
              <a:gd name="connsiteX6" fmla="*/ 3760 w 10000"/>
              <a:gd name="connsiteY6" fmla="*/ 5253 h 12163"/>
              <a:gd name="connsiteX7" fmla="*/ 3760 w 10000"/>
              <a:gd name="connsiteY7" fmla="*/ 4424 h 12163"/>
              <a:gd name="connsiteX8" fmla="*/ 4416 w 10000"/>
              <a:gd name="connsiteY8" fmla="*/ 4424 h 12163"/>
              <a:gd name="connsiteX9" fmla="*/ 5648 w 10000"/>
              <a:gd name="connsiteY9" fmla="*/ 4424 h 12163"/>
              <a:gd name="connsiteX10" fmla="*/ 5648 w 10000"/>
              <a:gd name="connsiteY10" fmla="*/ 2869 h 12163"/>
              <a:gd name="connsiteX11" fmla="*/ 5648 w 10000"/>
              <a:gd name="connsiteY11" fmla="*/ 2040 h 12163"/>
              <a:gd name="connsiteX12" fmla="*/ 6304 w 10000"/>
              <a:gd name="connsiteY12" fmla="*/ 2040 h 12163"/>
              <a:gd name="connsiteX13" fmla="*/ 7920 w 10000"/>
              <a:gd name="connsiteY13" fmla="*/ 2040 h 12163"/>
              <a:gd name="connsiteX14" fmla="*/ 9088 w 10000"/>
              <a:gd name="connsiteY14" fmla="*/ 586 h 12163"/>
              <a:gd name="connsiteX15" fmla="*/ 8960 w 10000"/>
              <a:gd name="connsiteY15" fmla="*/ 424 h 12163"/>
              <a:gd name="connsiteX16" fmla="*/ 9488 w 10000"/>
              <a:gd name="connsiteY16" fmla="*/ 202 h 12163"/>
              <a:gd name="connsiteX17" fmla="*/ 10000 w 10000"/>
              <a:gd name="connsiteY17" fmla="*/ 0 h 12163"/>
              <a:gd name="connsiteX18" fmla="*/ 9840 w 10000"/>
              <a:gd name="connsiteY18" fmla="*/ 646 h 12163"/>
              <a:gd name="connsiteX19" fmla="*/ 9664 w 10000"/>
              <a:gd name="connsiteY19" fmla="*/ 1313 h 12163"/>
              <a:gd name="connsiteX20" fmla="*/ 9536 w 10000"/>
              <a:gd name="connsiteY20" fmla="*/ 1152 h 12163"/>
              <a:gd name="connsiteX21" fmla="*/ 8192 w 10000"/>
              <a:gd name="connsiteY21" fmla="*/ 2869 h 12163"/>
              <a:gd name="connsiteX22" fmla="*/ 6304 w 10000"/>
              <a:gd name="connsiteY22" fmla="*/ 2869 h 12163"/>
              <a:gd name="connsiteX23" fmla="*/ 6304 w 10000"/>
              <a:gd name="connsiteY23" fmla="*/ 4424 h 12163"/>
              <a:gd name="connsiteX24" fmla="*/ 6304 w 10000"/>
              <a:gd name="connsiteY24" fmla="*/ 5253 h 12163"/>
              <a:gd name="connsiteX25" fmla="*/ 5648 w 10000"/>
              <a:gd name="connsiteY25" fmla="*/ 5253 h 12163"/>
              <a:gd name="connsiteX26" fmla="*/ 4416 w 10000"/>
              <a:gd name="connsiteY26" fmla="*/ 5253 h 12163"/>
              <a:gd name="connsiteX27" fmla="*/ 4416 w 10000"/>
              <a:gd name="connsiteY27" fmla="*/ 6808 h 12163"/>
              <a:gd name="connsiteX28" fmla="*/ 4416 w 10000"/>
              <a:gd name="connsiteY28" fmla="*/ 7636 h 12163"/>
              <a:gd name="connsiteX29" fmla="*/ 3760 w 10000"/>
              <a:gd name="connsiteY29" fmla="*/ 7636 h 12163"/>
              <a:gd name="connsiteX30" fmla="*/ 2528 w 10000"/>
              <a:gd name="connsiteY30" fmla="*/ 7636 h 12163"/>
              <a:gd name="connsiteX31" fmla="*/ 2528 w 10000"/>
              <a:gd name="connsiteY31" fmla="*/ 9192 h 12163"/>
              <a:gd name="connsiteX32" fmla="*/ 2528 w 10000"/>
              <a:gd name="connsiteY32" fmla="*/ 10000 h 12163"/>
              <a:gd name="connsiteX33" fmla="*/ 1872 w 10000"/>
              <a:gd name="connsiteY33" fmla="*/ 10000 h 12163"/>
              <a:gd name="connsiteX34" fmla="*/ 629 w 10000"/>
              <a:gd name="connsiteY34" fmla="*/ 10021 h 12163"/>
              <a:gd name="connsiteX35" fmla="*/ 599 w 10000"/>
              <a:gd name="connsiteY35" fmla="*/ 12163 h 12163"/>
              <a:gd name="connsiteX36" fmla="*/ 14 w 10000"/>
              <a:gd name="connsiteY36" fmla="*/ 12121 h 12163"/>
              <a:gd name="connsiteX37" fmla="*/ 0 w 10000"/>
              <a:gd name="connsiteY37" fmla="*/ 10000 h 12163"/>
              <a:gd name="connsiteX38" fmla="*/ 0 w 10000"/>
              <a:gd name="connsiteY38" fmla="*/ 9192 h 12163"/>
              <a:gd name="connsiteX0" fmla="*/ 0 w 10000"/>
              <a:gd name="connsiteY0" fmla="*/ 9192 h 12163"/>
              <a:gd name="connsiteX1" fmla="*/ 1872 w 10000"/>
              <a:gd name="connsiteY1" fmla="*/ 9192 h 12163"/>
              <a:gd name="connsiteX2" fmla="*/ 1872 w 10000"/>
              <a:gd name="connsiteY2" fmla="*/ 7636 h 12163"/>
              <a:gd name="connsiteX3" fmla="*/ 1872 w 10000"/>
              <a:gd name="connsiteY3" fmla="*/ 6808 h 12163"/>
              <a:gd name="connsiteX4" fmla="*/ 2528 w 10000"/>
              <a:gd name="connsiteY4" fmla="*/ 6808 h 12163"/>
              <a:gd name="connsiteX5" fmla="*/ 3760 w 10000"/>
              <a:gd name="connsiteY5" fmla="*/ 6808 h 12163"/>
              <a:gd name="connsiteX6" fmla="*/ 3760 w 10000"/>
              <a:gd name="connsiteY6" fmla="*/ 5253 h 12163"/>
              <a:gd name="connsiteX7" fmla="*/ 3760 w 10000"/>
              <a:gd name="connsiteY7" fmla="*/ 4424 h 12163"/>
              <a:gd name="connsiteX8" fmla="*/ 4416 w 10000"/>
              <a:gd name="connsiteY8" fmla="*/ 4424 h 12163"/>
              <a:gd name="connsiteX9" fmla="*/ 5648 w 10000"/>
              <a:gd name="connsiteY9" fmla="*/ 4424 h 12163"/>
              <a:gd name="connsiteX10" fmla="*/ 5648 w 10000"/>
              <a:gd name="connsiteY10" fmla="*/ 2869 h 12163"/>
              <a:gd name="connsiteX11" fmla="*/ 5648 w 10000"/>
              <a:gd name="connsiteY11" fmla="*/ 2040 h 12163"/>
              <a:gd name="connsiteX12" fmla="*/ 6304 w 10000"/>
              <a:gd name="connsiteY12" fmla="*/ 2040 h 12163"/>
              <a:gd name="connsiteX13" fmla="*/ 7920 w 10000"/>
              <a:gd name="connsiteY13" fmla="*/ 2040 h 12163"/>
              <a:gd name="connsiteX14" fmla="*/ 9088 w 10000"/>
              <a:gd name="connsiteY14" fmla="*/ 586 h 12163"/>
              <a:gd name="connsiteX15" fmla="*/ 8960 w 10000"/>
              <a:gd name="connsiteY15" fmla="*/ 424 h 12163"/>
              <a:gd name="connsiteX16" fmla="*/ 9488 w 10000"/>
              <a:gd name="connsiteY16" fmla="*/ 202 h 12163"/>
              <a:gd name="connsiteX17" fmla="*/ 10000 w 10000"/>
              <a:gd name="connsiteY17" fmla="*/ 0 h 12163"/>
              <a:gd name="connsiteX18" fmla="*/ 9840 w 10000"/>
              <a:gd name="connsiteY18" fmla="*/ 646 h 12163"/>
              <a:gd name="connsiteX19" fmla="*/ 9664 w 10000"/>
              <a:gd name="connsiteY19" fmla="*/ 1313 h 12163"/>
              <a:gd name="connsiteX20" fmla="*/ 9536 w 10000"/>
              <a:gd name="connsiteY20" fmla="*/ 1152 h 12163"/>
              <a:gd name="connsiteX21" fmla="*/ 8192 w 10000"/>
              <a:gd name="connsiteY21" fmla="*/ 2869 h 12163"/>
              <a:gd name="connsiteX22" fmla="*/ 6304 w 10000"/>
              <a:gd name="connsiteY22" fmla="*/ 2869 h 12163"/>
              <a:gd name="connsiteX23" fmla="*/ 6304 w 10000"/>
              <a:gd name="connsiteY23" fmla="*/ 4424 h 12163"/>
              <a:gd name="connsiteX24" fmla="*/ 6304 w 10000"/>
              <a:gd name="connsiteY24" fmla="*/ 5253 h 12163"/>
              <a:gd name="connsiteX25" fmla="*/ 5648 w 10000"/>
              <a:gd name="connsiteY25" fmla="*/ 5253 h 12163"/>
              <a:gd name="connsiteX26" fmla="*/ 4416 w 10000"/>
              <a:gd name="connsiteY26" fmla="*/ 5253 h 12163"/>
              <a:gd name="connsiteX27" fmla="*/ 4416 w 10000"/>
              <a:gd name="connsiteY27" fmla="*/ 6808 h 12163"/>
              <a:gd name="connsiteX28" fmla="*/ 4416 w 10000"/>
              <a:gd name="connsiteY28" fmla="*/ 7636 h 12163"/>
              <a:gd name="connsiteX29" fmla="*/ 3760 w 10000"/>
              <a:gd name="connsiteY29" fmla="*/ 7636 h 12163"/>
              <a:gd name="connsiteX30" fmla="*/ 2528 w 10000"/>
              <a:gd name="connsiteY30" fmla="*/ 7636 h 12163"/>
              <a:gd name="connsiteX31" fmla="*/ 2528 w 10000"/>
              <a:gd name="connsiteY31" fmla="*/ 9192 h 12163"/>
              <a:gd name="connsiteX32" fmla="*/ 2528 w 10000"/>
              <a:gd name="connsiteY32" fmla="*/ 10000 h 12163"/>
              <a:gd name="connsiteX33" fmla="*/ 1872 w 10000"/>
              <a:gd name="connsiteY33" fmla="*/ 10000 h 12163"/>
              <a:gd name="connsiteX34" fmla="*/ 599 w 10000"/>
              <a:gd name="connsiteY34" fmla="*/ 12163 h 12163"/>
              <a:gd name="connsiteX35" fmla="*/ 14 w 10000"/>
              <a:gd name="connsiteY35" fmla="*/ 12121 h 12163"/>
              <a:gd name="connsiteX36" fmla="*/ 0 w 10000"/>
              <a:gd name="connsiteY36" fmla="*/ 10000 h 12163"/>
              <a:gd name="connsiteX37" fmla="*/ 0 w 10000"/>
              <a:gd name="connsiteY37" fmla="*/ 9192 h 12163"/>
              <a:gd name="connsiteX0" fmla="*/ 0 w 10000"/>
              <a:gd name="connsiteY0" fmla="*/ 9192 h 12163"/>
              <a:gd name="connsiteX1" fmla="*/ 1872 w 10000"/>
              <a:gd name="connsiteY1" fmla="*/ 9192 h 12163"/>
              <a:gd name="connsiteX2" fmla="*/ 1872 w 10000"/>
              <a:gd name="connsiteY2" fmla="*/ 7636 h 12163"/>
              <a:gd name="connsiteX3" fmla="*/ 1872 w 10000"/>
              <a:gd name="connsiteY3" fmla="*/ 6808 h 12163"/>
              <a:gd name="connsiteX4" fmla="*/ 2528 w 10000"/>
              <a:gd name="connsiteY4" fmla="*/ 6808 h 12163"/>
              <a:gd name="connsiteX5" fmla="*/ 3760 w 10000"/>
              <a:gd name="connsiteY5" fmla="*/ 6808 h 12163"/>
              <a:gd name="connsiteX6" fmla="*/ 3760 w 10000"/>
              <a:gd name="connsiteY6" fmla="*/ 5253 h 12163"/>
              <a:gd name="connsiteX7" fmla="*/ 3760 w 10000"/>
              <a:gd name="connsiteY7" fmla="*/ 4424 h 12163"/>
              <a:gd name="connsiteX8" fmla="*/ 4416 w 10000"/>
              <a:gd name="connsiteY8" fmla="*/ 4424 h 12163"/>
              <a:gd name="connsiteX9" fmla="*/ 5648 w 10000"/>
              <a:gd name="connsiteY9" fmla="*/ 4424 h 12163"/>
              <a:gd name="connsiteX10" fmla="*/ 5648 w 10000"/>
              <a:gd name="connsiteY10" fmla="*/ 2869 h 12163"/>
              <a:gd name="connsiteX11" fmla="*/ 5648 w 10000"/>
              <a:gd name="connsiteY11" fmla="*/ 2040 h 12163"/>
              <a:gd name="connsiteX12" fmla="*/ 6304 w 10000"/>
              <a:gd name="connsiteY12" fmla="*/ 2040 h 12163"/>
              <a:gd name="connsiteX13" fmla="*/ 7920 w 10000"/>
              <a:gd name="connsiteY13" fmla="*/ 2040 h 12163"/>
              <a:gd name="connsiteX14" fmla="*/ 9088 w 10000"/>
              <a:gd name="connsiteY14" fmla="*/ 586 h 12163"/>
              <a:gd name="connsiteX15" fmla="*/ 8960 w 10000"/>
              <a:gd name="connsiteY15" fmla="*/ 424 h 12163"/>
              <a:gd name="connsiteX16" fmla="*/ 9488 w 10000"/>
              <a:gd name="connsiteY16" fmla="*/ 202 h 12163"/>
              <a:gd name="connsiteX17" fmla="*/ 10000 w 10000"/>
              <a:gd name="connsiteY17" fmla="*/ 0 h 12163"/>
              <a:gd name="connsiteX18" fmla="*/ 9840 w 10000"/>
              <a:gd name="connsiteY18" fmla="*/ 646 h 12163"/>
              <a:gd name="connsiteX19" fmla="*/ 9664 w 10000"/>
              <a:gd name="connsiteY19" fmla="*/ 1313 h 12163"/>
              <a:gd name="connsiteX20" fmla="*/ 9536 w 10000"/>
              <a:gd name="connsiteY20" fmla="*/ 1152 h 12163"/>
              <a:gd name="connsiteX21" fmla="*/ 8192 w 10000"/>
              <a:gd name="connsiteY21" fmla="*/ 2869 h 12163"/>
              <a:gd name="connsiteX22" fmla="*/ 6304 w 10000"/>
              <a:gd name="connsiteY22" fmla="*/ 2869 h 12163"/>
              <a:gd name="connsiteX23" fmla="*/ 6304 w 10000"/>
              <a:gd name="connsiteY23" fmla="*/ 4424 h 12163"/>
              <a:gd name="connsiteX24" fmla="*/ 6304 w 10000"/>
              <a:gd name="connsiteY24" fmla="*/ 5253 h 12163"/>
              <a:gd name="connsiteX25" fmla="*/ 5648 w 10000"/>
              <a:gd name="connsiteY25" fmla="*/ 5253 h 12163"/>
              <a:gd name="connsiteX26" fmla="*/ 4416 w 10000"/>
              <a:gd name="connsiteY26" fmla="*/ 5253 h 12163"/>
              <a:gd name="connsiteX27" fmla="*/ 4416 w 10000"/>
              <a:gd name="connsiteY27" fmla="*/ 6808 h 12163"/>
              <a:gd name="connsiteX28" fmla="*/ 4416 w 10000"/>
              <a:gd name="connsiteY28" fmla="*/ 7636 h 12163"/>
              <a:gd name="connsiteX29" fmla="*/ 3760 w 10000"/>
              <a:gd name="connsiteY29" fmla="*/ 7636 h 12163"/>
              <a:gd name="connsiteX30" fmla="*/ 2528 w 10000"/>
              <a:gd name="connsiteY30" fmla="*/ 7636 h 12163"/>
              <a:gd name="connsiteX31" fmla="*/ 2528 w 10000"/>
              <a:gd name="connsiteY31" fmla="*/ 9192 h 12163"/>
              <a:gd name="connsiteX32" fmla="*/ 2528 w 10000"/>
              <a:gd name="connsiteY32" fmla="*/ 10000 h 12163"/>
              <a:gd name="connsiteX33" fmla="*/ 1872 w 10000"/>
              <a:gd name="connsiteY33" fmla="*/ 10000 h 12163"/>
              <a:gd name="connsiteX34" fmla="*/ 599 w 10000"/>
              <a:gd name="connsiteY34" fmla="*/ 12163 h 12163"/>
              <a:gd name="connsiteX35" fmla="*/ 14 w 10000"/>
              <a:gd name="connsiteY35" fmla="*/ 12121 h 12163"/>
              <a:gd name="connsiteX36" fmla="*/ 0 w 10000"/>
              <a:gd name="connsiteY36" fmla="*/ 10000 h 12163"/>
              <a:gd name="connsiteX0" fmla="*/ 0 w 10000"/>
              <a:gd name="connsiteY0" fmla="*/ 9192 h 12163"/>
              <a:gd name="connsiteX1" fmla="*/ 1872 w 10000"/>
              <a:gd name="connsiteY1" fmla="*/ 9192 h 12163"/>
              <a:gd name="connsiteX2" fmla="*/ 1872 w 10000"/>
              <a:gd name="connsiteY2" fmla="*/ 7636 h 12163"/>
              <a:gd name="connsiteX3" fmla="*/ 1872 w 10000"/>
              <a:gd name="connsiteY3" fmla="*/ 6808 h 12163"/>
              <a:gd name="connsiteX4" fmla="*/ 2528 w 10000"/>
              <a:gd name="connsiteY4" fmla="*/ 6808 h 12163"/>
              <a:gd name="connsiteX5" fmla="*/ 3760 w 10000"/>
              <a:gd name="connsiteY5" fmla="*/ 6808 h 12163"/>
              <a:gd name="connsiteX6" fmla="*/ 3760 w 10000"/>
              <a:gd name="connsiteY6" fmla="*/ 5253 h 12163"/>
              <a:gd name="connsiteX7" fmla="*/ 3760 w 10000"/>
              <a:gd name="connsiteY7" fmla="*/ 4424 h 12163"/>
              <a:gd name="connsiteX8" fmla="*/ 4416 w 10000"/>
              <a:gd name="connsiteY8" fmla="*/ 4424 h 12163"/>
              <a:gd name="connsiteX9" fmla="*/ 5648 w 10000"/>
              <a:gd name="connsiteY9" fmla="*/ 4424 h 12163"/>
              <a:gd name="connsiteX10" fmla="*/ 5648 w 10000"/>
              <a:gd name="connsiteY10" fmla="*/ 2869 h 12163"/>
              <a:gd name="connsiteX11" fmla="*/ 5648 w 10000"/>
              <a:gd name="connsiteY11" fmla="*/ 2040 h 12163"/>
              <a:gd name="connsiteX12" fmla="*/ 6304 w 10000"/>
              <a:gd name="connsiteY12" fmla="*/ 2040 h 12163"/>
              <a:gd name="connsiteX13" fmla="*/ 7920 w 10000"/>
              <a:gd name="connsiteY13" fmla="*/ 2040 h 12163"/>
              <a:gd name="connsiteX14" fmla="*/ 9088 w 10000"/>
              <a:gd name="connsiteY14" fmla="*/ 586 h 12163"/>
              <a:gd name="connsiteX15" fmla="*/ 8960 w 10000"/>
              <a:gd name="connsiteY15" fmla="*/ 424 h 12163"/>
              <a:gd name="connsiteX16" fmla="*/ 9488 w 10000"/>
              <a:gd name="connsiteY16" fmla="*/ 202 h 12163"/>
              <a:gd name="connsiteX17" fmla="*/ 10000 w 10000"/>
              <a:gd name="connsiteY17" fmla="*/ 0 h 12163"/>
              <a:gd name="connsiteX18" fmla="*/ 9840 w 10000"/>
              <a:gd name="connsiteY18" fmla="*/ 646 h 12163"/>
              <a:gd name="connsiteX19" fmla="*/ 9664 w 10000"/>
              <a:gd name="connsiteY19" fmla="*/ 1313 h 12163"/>
              <a:gd name="connsiteX20" fmla="*/ 9536 w 10000"/>
              <a:gd name="connsiteY20" fmla="*/ 1152 h 12163"/>
              <a:gd name="connsiteX21" fmla="*/ 8192 w 10000"/>
              <a:gd name="connsiteY21" fmla="*/ 2869 h 12163"/>
              <a:gd name="connsiteX22" fmla="*/ 6304 w 10000"/>
              <a:gd name="connsiteY22" fmla="*/ 2869 h 12163"/>
              <a:gd name="connsiteX23" fmla="*/ 6304 w 10000"/>
              <a:gd name="connsiteY23" fmla="*/ 4424 h 12163"/>
              <a:gd name="connsiteX24" fmla="*/ 6304 w 10000"/>
              <a:gd name="connsiteY24" fmla="*/ 5253 h 12163"/>
              <a:gd name="connsiteX25" fmla="*/ 5648 w 10000"/>
              <a:gd name="connsiteY25" fmla="*/ 5253 h 12163"/>
              <a:gd name="connsiteX26" fmla="*/ 4416 w 10000"/>
              <a:gd name="connsiteY26" fmla="*/ 5253 h 12163"/>
              <a:gd name="connsiteX27" fmla="*/ 4416 w 10000"/>
              <a:gd name="connsiteY27" fmla="*/ 6808 h 12163"/>
              <a:gd name="connsiteX28" fmla="*/ 4416 w 10000"/>
              <a:gd name="connsiteY28" fmla="*/ 7636 h 12163"/>
              <a:gd name="connsiteX29" fmla="*/ 3760 w 10000"/>
              <a:gd name="connsiteY29" fmla="*/ 7636 h 12163"/>
              <a:gd name="connsiteX30" fmla="*/ 2528 w 10000"/>
              <a:gd name="connsiteY30" fmla="*/ 7636 h 12163"/>
              <a:gd name="connsiteX31" fmla="*/ 2528 w 10000"/>
              <a:gd name="connsiteY31" fmla="*/ 9192 h 12163"/>
              <a:gd name="connsiteX32" fmla="*/ 2528 w 10000"/>
              <a:gd name="connsiteY32" fmla="*/ 10000 h 12163"/>
              <a:gd name="connsiteX33" fmla="*/ 1872 w 10000"/>
              <a:gd name="connsiteY33" fmla="*/ 10000 h 12163"/>
              <a:gd name="connsiteX34" fmla="*/ 599 w 10000"/>
              <a:gd name="connsiteY34" fmla="*/ 12163 h 12163"/>
              <a:gd name="connsiteX35" fmla="*/ 14 w 10000"/>
              <a:gd name="connsiteY35" fmla="*/ 12121 h 12163"/>
              <a:gd name="connsiteX0" fmla="*/ 1858 w 9986"/>
              <a:gd name="connsiteY0" fmla="*/ 9192 h 12163"/>
              <a:gd name="connsiteX1" fmla="*/ 1858 w 9986"/>
              <a:gd name="connsiteY1" fmla="*/ 7636 h 12163"/>
              <a:gd name="connsiteX2" fmla="*/ 1858 w 9986"/>
              <a:gd name="connsiteY2" fmla="*/ 6808 h 12163"/>
              <a:gd name="connsiteX3" fmla="*/ 2514 w 9986"/>
              <a:gd name="connsiteY3" fmla="*/ 6808 h 12163"/>
              <a:gd name="connsiteX4" fmla="*/ 3746 w 9986"/>
              <a:gd name="connsiteY4" fmla="*/ 6808 h 12163"/>
              <a:gd name="connsiteX5" fmla="*/ 3746 w 9986"/>
              <a:gd name="connsiteY5" fmla="*/ 5253 h 12163"/>
              <a:gd name="connsiteX6" fmla="*/ 3746 w 9986"/>
              <a:gd name="connsiteY6" fmla="*/ 4424 h 12163"/>
              <a:gd name="connsiteX7" fmla="*/ 4402 w 9986"/>
              <a:gd name="connsiteY7" fmla="*/ 4424 h 12163"/>
              <a:gd name="connsiteX8" fmla="*/ 5634 w 9986"/>
              <a:gd name="connsiteY8" fmla="*/ 4424 h 12163"/>
              <a:gd name="connsiteX9" fmla="*/ 5634 w 9986"/>
              <a:gd name="connsiteY9" fmla="*/ 2869 h 12163"/>
              <a:gd name="connsiteX10" fmla="*/ 5634 w 9986"/>
              <a:gd name="connsiteY10" fmla="*/ 2040 h 12163"/>
              <a:gd name="connsiteX11" fmla="*/ 6290 w 9986"/>
              <a:gd name="connsiteY11" fmla="*/ 2040 h 12163"/>
              <a:gd name="connsiteX12" fmla="*/ 7906 w 9986"/>
              <a:gd name="connsiteY12" fmla="*/ 2040 h 12163"/>
              <a:gd name="connsiteX13" fmla="*/ 9074 w 9986"/>
              <a:gd name="connsiteY13" fmla="*/ 586 h 12163"/>
              <a:gd name="connsiteX14" fmla="*/ 8946 w 9986"/>
              <a:gd name="connsiteY14" fmla="*/ 424 h 12163"/>
              <a:gd name="connsiteX15" fmla="*/ 9474 w 9986"/>
              <a:gd name="connsiteY15" fmla="*/ 202 h 12163"/>
              <a:gd name="connsiteX16" fmla="*/ 9986 w 9986"/>
              <a:gd name="connsiteY16" fmla="*/ 0 h 12163"/>
              <a:gd name="connsiteX17" fmla="*/ 9826 w 9986"/>
              <a:gd name="connsiteY17" fmla="*/ 646 h 12163"/>
              <a:gd name="connsiteX18" fmla="*/ 9650 w 9986"/>
              <a:gd name="connsiteY18" fmla="*/ 1313 h 12163"/>
              <a:gd name="connsiteX19" fmla="*/ 9522 w 9986"/>
              <a:gd name="connsiteY19" fmla="*/ 1152 h 12163"/>
              <a:gd name="connsiteX20" fmla="*/ 8178 w 9986"/>
              <a:gd name="connsiteY20" fmla="*/ 2869 h 12163"/>
              <a:gd name="connsiteX21" fmla="*/ 6290 w 9986"/>
              <a:gd name="connsiteY21" fmla="*/ 2869 h 12163"/>
              <a:gd name="connsiteX22" fmla="*/ 6290 w 9986"/>
              <a:gd name="connsiteY22" fmla="*/ 4424 h 12163"/>
              <a:gd name="connsiteX23" fmla="*/ 6290 w 9986"/>
              <a:gd name="connsiteY23" fmla="*/ 5253 h 12163"/>
              <a:gd name="connsiteX24" fmla="*/ 5634 w 9986"/>
              <a:gd name="connsiteY24" fmla="*/ 5253 h 12163"/>
              <a:gd name="connsiteX25" fmla="*/ 4402 w 9986"/>
              <a:gd name="connsiteY25" fmla="*/ 5253 h 12163"/>
              <a:gd name="connsiteX26" fmla="*/ 4402 w 9986"/>
              <a:gd name="connsiteY26" fmla="*/ 6808 h 12163"/>
              <a:gd name="connsiteX27" fmla="*/ 4402 w 9986"/>
              <a:gd name="connsiteY27" fmla="*/ 7636 h 12163"/>
              <a:gd name="connsiteX28" fmla="*/ 3746 w 9986"/>
              <a:gd name="connsiteY28" fmla="*/ 7636 h 12163"/>
              <a:gd name="connsiteX29" fmla="*/ 2514 w 9986"/>
              <a:gd name="connsiteY29" fmla="*/ 7636 h 12163"/>
              <a:gd name="connsiteX30" fmla="*/ 2514 w 9986"/>
              <a:gd name="connsiteY30" fmla="*/ 9192 h 12163"/>
              <a:gd name="connsiteX31" fmla="*/ 2514 w 9986"/>
              <a:gd name="connsiteY31" fmla="*/ 10000 h 12163"/>
              <a:gd name="connsiteX32" fmla="*/ 1858 w 9986"/>
              <a:gd name="connsiteY32" fmla="*/ 10000 h 12163"/>
              <a:gd name="connsiteX33" fmla="*/ 585 w 9986"/>
              <a:gd name="connsiteY33" fmla="*/ 12163 h 12163"/>
              <a:gd name="connsiteX34" fmla="*/ 0 w 9986"/>
              <a:gd name="connsiteY34" fmla="*/ 12121 h 12163"/>
              <a:gd name="connsiteX0" fmla="*/ 1275 w 9414"/>
              <a:gd name="connsiteY0" fmla="*/ 7557 h 10000"/>
              <a:gd name="connsiteX1" fmla="*/ 1275 w 9414"/>
              <a:gd name="connsiteY1" fmla="*/ 6278 h 10000"/>
              <a:gd name="connsiteX2" fmla="*/ 1275 w 9414"/>
              <a:gd name="connsiteY2" fmla="*/ 5597 h 10000"/>
              <a:gd name="connsiteX3" fmla="*/ 1932 w 9414"/>
              <a:gd name="connsiteY3" fmla="*/ 5597 h 10000"/>
              <a:gd name="connsiteX4" fmla="*/ 3165 w 9414"/>
              <a:gd name="connsiteY4" fmla="*/ 5597 h 10000"/>
              <a:gd name="connsiteX5" fmla="*/ 3165 w 9414"/>
              <a:gd name="connsiteY5" fmla="*/ 4319 h 10000"/>
              <a:gd name="connsiteX6" fmla="*/ 3165 w 9414"/>
              <a:gd name="connsiteY6" fmla="*/ 3637 h 10000"/>
              <a:gd name="connsiteX7" fmla="*/ 3822 w 9414"/>
              <a:gd name="connsiteY7" fmla="*/ 3637 h 10000"/>
              <a:gd name="connsiteX8" fmla="*/ 5056 w 9414"/>
              <a:gd name="connsiteY8" fmla="*/ 3637 h 10000"/>
              <a:gd name="connsiteX9" fmla="*/ 5056 w 9414"/>
              <a:gd name="connsiteY9" fmla="*/ 2359 h 10000"/>
              <a:gd name="connsiteX10" fmla="*/ 5056 w 9414"/>
              <a:gd name="connsiteY10" fmla="*/ 1677 h 10000"/>
              <a:gd name="connsiteX11" fmla="*/ 5713 w 9414"/>
              <a:gd name="connsiteY11" fmla="*/ 1677 h 10000"/>
              <a:gd name="connsiteX12" fmla="*/ 7331 w 9414"/>
              <a:gd name="connsiteY12" fmla="*/ 1677 h 10000"/>
              <a:gd name="connsiteX13" fmla="*/ 8501 w 9414"/>
              <a:gd name="connsiteY13" fmla="*/ 482 h 10000"/>
              <a:gd name="connsiteX14" fmla="*/ 8373 w 9414"/>
              <a:gd name="connsiteY14" fmla="*/ 349 h 10000"/>
              <a:gd name="connsiteX15" fmla="*/ 8901 w 9414"/>
              <a:gd name="connsiteY15" fmla="*/ 166 h 10000"/>
              <a:gd name="connsiteX16" fmla="*/ 9414 w 9414"/>
              <a:gd name="connsiteY16" fmla="*/ 0 h 10000"/>
              <a:gd name="connsiteX17" fmla="*/ 9254 w 9414"/>
              <a:gd name="connsiteY17" fmla="*/ 531 h 10000"/>
              <a:gd name="connsiteX18" fmla="*/ 9078 w 9414"/>
              <a:gd name="connsiteY18" fmla="*/ 1080 h 10000"/>
              <a:gd name="connsiteX19" fmla="*/ 8949 w 9414"/>
              <a:gd name="connsiteY19" fmla="*/ 947 h 10000"/>
              <a:gd name="connsiteX20" fmla="*/ 7603 w 9414"/>
              <a:gd name="connsiteY20" fmla="*/ 2359 h 10000"/>
              <a:gd name="connsiteX21" fmla="*/ 5713 w 9414"/>
              <a:gd name="connsiteY21" fmla="*/ 2359 h 10000"/>
              <a:gd name="connsiteX22" fmla="*/ 5713 w 9414"/>
              <a:gd name="connsiteY22" fmla="*/ 3637 h 10000"/>
              <a:gd name="connsiteX23" fmla="*/ 5713 w 9414"/>
              <a:gd name="connsiteY23" fmla="*/ 4319 h 10000"/>
              <a:gd name="connsiteX24" fmla="*/ 5056 w 9414"/>
              <a:gd name="connsiteY24" fmla="*/ 4319 h 10000"/>
              <a:gd name="connsiteX25" fmla="*/ 3822 w 9414"/>
              <a:gd name="connsiteY25" fmla="*/ 4319 h 10000"/>
              <a:gd name="connsiteX26" fmla="*/ 3822 w 9414"/>
              <a:gd name="connsiteY26" fmla="*/ 5597 h 10000"/>
              <a:gd name="connsiteX27" fmla="*/ 3822 w 9414"/>
              <a:gd name="connsiteY27" fmla="*/ 6278 h 10000"/>
              <a:gd name="connsiteX28" fmla="*/ 3165 w 9414"/>
              <a:gd name="connsiteY28" fmla="*/ 6278 h 10000"/>
              <a:gd name="connsiteX29" fmla="*/ 1932 w 9414"/>
              <a:gd name="connsiteY29" fmla="*/ 6278 h 10000"/>
              <a:gd name="connsiteX30" fmla="*/ 1932 w 9414"/>
              <a:gd name="connsiteY30" fmla="*/ 7557 h 10000"/>
              <a:gd name="connsiteX31" fmla="*/ 1932 w 9414"/>
              <a:gd name="connsiteY31" fmla="*/ 8222 h 10000"/>
              <a:gd name="connsiteX32" fmla="*/ 1275 w 9414"/>
              <a:gd name="connsiteY32" fmla="*/ 8222 h 10000"/>
              <a:gd name="connsiteX33" fmla="*/ 0 w 9414"/>
              <a:gd name="connsiteY33" fmla="*/ 10000 h 10000"/>
              <a:gd name="connsiteX0" fmla="*/ 0 w 8646"/>
              <a:gd name="connsiteY0" fmla="*/ 7557 h 8222"/>
              <a:gd name="connsiteX1" fmla="*/ 0 w 8646"/>
              <a:gd name="connsiteY1" fmla="*/ 6278 h 8222"/>
              <a:gd name="connsiteX2" fmla="*/ 0 w 8646"/>
              <a:gd name="connsiteY2" fmla="*/ 5597 h 8222"/>
              <a:gd name="connsiteX3" fmla="*/ 698 w 8646"/>
              <a:gd name="connsiteY3" fmla="*/ 5597 h 8222"/>
              <a:gd name="connsiteX4" fmla="*/ 2008 w 8646"/>
              <a:gd name="connsiteY4" fmla="*/ 5597 h 8222"/>
              <a:gd name="connsiteX5" fmla="*/ 2008 w 8646"/>
              <a:gd name="connsiteY5" fmla="*/ 4319 h 8222"/>
              <a:gd name="connsiteX6" fmla="*/ 2008 w 8646"/>
              <a:gd name="connsiteY6" fmla="*/ 3637 h 8222"/>
              <a:gd name="connsiteX7" fmla="*/ 2706 w 8646"/>
              <a:gd name="connsiteY7" fmla="*/ 3637 h 8222"/>
              <a:gd name="connsiteX8" fmla="*/ 4017 w 8646"/>
              <a:gd name="connsiteY8" fmla="*/ 3637 h 8222"/>
              <a:gd name="connsiteX9" fmla="*/ 4017 w 8646"/>
              <a:gd name="connsiteY9" fmla="*/ 2359 h 8222"/>
              <a:gd name="connsiteX10" fmla="*/ 4017 w 8646"/>
              <a:gd name="connsiteY10" fmla="*/ 1677 h 8222"/>
              <a:gd name="connsiteX11" fmla="*/ 4715 w 8646"/>
              <a:gd name="connsiteY11" fmla="*/ 1677 h 8222"/>
              <a:gd name="connsiteX12" fmla="*/ 6433 w 8646"/>
              <a:gd name="connsiteY12" fmla="*/ 1677 h 8222"/>
              <a:gd name="connsiteX13" fmla="*/ 7676 w 8646"/>
              <a:gd name="connsiteY13" fmla="*/ 482 h 8222"/>
              <a:gd name="connsiteX14" fmla="*/ 7540 w 8646"/>
              <a:gd name="connsiteY14" fmla="*/ 349 h 8222"/>
              <a:gd name="connsiteX15" fmla="*/ 8101 w 8646"/>
              <a:gd name="connsiteY15" fmla="*/ 166 h 8222"/>
              <a:gd name="connsiteX16" fmla="*/ 8646 w 8646"/>
              <a:gd name="connsiteY16" fmla="*/ 0 h 8222"/>
              <a:gd name="connsiteX17" fmla="*/ 8476 w 8646"/>
              <a:gd name="connsiteY17" fmla="*/ 531 h 8222"/>
              <a:gd name="connsiteX18" fmla="*/ 8289 w 8646"/>
              <a:gd name="connsiteY18" fmla="*/ 1080 h 8222"/>
              <a:gd name="connsiteX19" fmla="*/ 8152 w 8646"/>
              <a:gd name="connsiteY19" fmla="*/ 947 h 8222"/>
              <a:gd name="connsiteX20" fmla="*/ 6722 w 8646"/>
              <a:gd name="connsiteY20" fmla="*/ 2359 h 8222"/>
              <a:gd name="connsiteX21" fmla="*/ 4715 w 8646"/>
              <a:gd name="connsiteY21" fmla="*/ 2359 h 8222"/>
              <a:gd name="connsiteX22" fmla="*/ 4715 w 8646"/>
              <a:gd name="connsiteY22" fmla="*/ 3637 h 8222"/>
              <a:gd name="connsiteX23" fmla="*/ 4715 w 8646"/>
              <a:gd name="connsiteY23" fmla="*/ 4319 h 8222"/>
              <a:gd name="connsiteX24" fmla="*/ 4017 w 8646"/>
              <a:gd name="connsiteY24" fmla="*/ 4319 h 8222"/>
              <a:gd name="connsiteX25" fmla="*/ 2706 w 8646"/>
              <a:gd name="connsiteY25" fmla="*/ 4319 h 8222"/>
              <a:gd name="connsiteX26" fmla="*/ 2706 w 8646"/>
              <a:gd name="connsiteY26" fmla="*/ 5597 h 8222"/>
              <a:gd name="connsiteX27" fmla="*/ 2706 w 8646"/>
              <a:gd name="connsiteY27" fmla="*/ 6278 h 8222"/>
              <a:gd name="connsiteX28" fmla="*/ 2008 w 8646"/>
              <a:gd name="connsiteY28" fmla="*/ 6278 h 8222"/>
              <a:gd name="connsiteX29" fmla="*/ 698 w 8646"/>
              <a:gd name="connsiteY29" fmla="*/ 6278 h 8222"/>
              <a:gd name="connsiteX30" fmla="*/ 698 w 8646"/>
              <a:gd name="connsiteY30" fmla="*/ 7557 h 8222"/>
              <a:gd name="connsiteX31" fmla="*/ 698 w 8646"/>
              <a:gd name="connsiteY31" fmla="*/ 8222 h 8222"/>
              <a:gd name="connsiteX32" fmla="*/ 0 w 8646"/>
              <a:gd name="connsiteY32" fmla="*/ 8222 h 8222"/>
              <a:gd name="connsiteX0" fmla="*/ 0 w 10000"/>
              <a:gd name="connsiteY0" fmla="*/ 9191 h 10000"/>
              <a:gd name="connsiteX1" fmla="*/ 0 w 10000"/>
              <a:gd name="connsiteY1" fmla="*/ 7636 h 10000"/>
              <a:gd name="connsiteX2" fmla="*/ 0 w 10000"/>
              <a:gd name="connsiteY2" fmla="*/ 6807 h 10000"/>
              <a:gd name="connsiteX3" fmla="*/ 2322 w 10000"/>
              <a:gd name="connsiteY3" fmla="*/ 6807 h 10000"/>
              <a:gd name="connsiteX4" fmla="*/ 2322 w 10000"/>
              <a:gd name="connsiteY4" fmla="*/ 5253 h 10000"/>
              <a:gd name="connsiteX5" fmla="*/ 2322 w 10000"/>
              <a:gd name="connsiteY5" fmla="*/ 4423 h 10000"/>
              <a:gd name="connsiteX6" fmla="*/ 3130 w 10000"/>
              <a:gd name="connsiteY6" fmla="*/ 4423 h 10000"/>
              <a:gd name="connsiteX7" fmla="*/ 4646 w 10000"/>
              <a:gd name="connsiteY7" fmla="*/ 4423 h 10000"/>
              <a:gd name="connsiteX8" fmla="*/ 4646 w 10000"/>
              <a:gd name="connsiteY8" fmla="*/ 2869 h 10000"/>
              <a:gd name="connsiteX9" fmla="*/ 4646 w 10000"/>
              <a:gd name="connsiteY9" fmla="*/ 2040 h 10000"/>
              <a:gd name="connsiteX10" fmla="*/ 5453 w 10000"/>
              <a:gd name="connsiteY10" fmla="*/ 2040 h 10000"/>
              <a:gd name="connsiteX11" fmla="*/ 7440 w 10000"/>
              <a:gd name="connsiteY11" fmla="*/ 2040 h 10000"/>
              <a:gd name="connsiteX12" fmla="*/ 8878 w 10000"/>
              <a:gd name="connsiteY12" fmla="*/ 586 h 10000"/>
              <a:gd name="connsiteX13" fmla="*/ 8721 w 10000"/>
              <a:gd name="connsiteY13" fmla="*/ 424 h 10000"/>
              <a:gd name="connsiteX14" fmla="*/ 9370 w 10000"/>
              <a:gd name="connsiteY14" fmla="*/ 202 h 10000"/>
              <a:gd name="connsiteX15" fmla="*/ 10000 w 10000"/>
              <a:gd name="connsiteY15" fmla="*/ 0 h 10000"/>
              <a:gd name="connsiteX16" fmla="*/ 9803 w 10000"/>
              <a:gd name="connsiteY16" fmla="*/ 646 h 10000"/>
              <a:gd name="connsiteX17" fmla="*/ 9587 w 10000"/>
              <a:gd name="connsiteY17" fmla="*/ 1314 h 10000"/>
              <a:gd name="connsiteX18" fmla="*/ 9429 w 10000"/>
              <a:gd name="connsiteY18" fmla="*/ 1152 h 10000"/>
              <a:gd name="connsiteX19" fmla="*/ 7775 w 10000"/>
              <a:gd name="connsiteY19" fmla="*/ 2869 h 10000"/>
              <a:gd name="connsiteX20" fmla="*/ 5453 w 10000"/>
              <a:gd name="connsiteY20" fmla="*/ 2869 h 10000"/>
              <a:gd name="connsiteX21" fmla="*/ 5453 w 10000"/>
              <a:gd name="connsiteY21" fmla="*/ 4423 h 10000"/>
              <a:gd name="connsiteX22" fmla="*/ 5453 w 10000"/>
              <a:gd name="connsiteY22" fmla="*/ 5253 h 10000"/>
              <a:gd name="connsiteX23" fmla="*/ 4646 w 10000"/>
              <a:gd name="connsiteY23" fmla="*/ 5253 h 10000"/>
              <a:gd name="connsiteX24" fmla="*/ 3130 w 10000"/>
              <a:gd name="connsiteY24" fmla="*/ 5253 h 10000"/>
              <a:gd name="connsiteX25" fmla="*/ 3130 w 10000"/>
              <a:gd name="connsiteY25" fmla="*/ 6807 h 10000"/>
              <a:gd name="connsiteX26" fmla="*/ 3130 w 10000"/>
              <a:gd name="connsiteY26" fmla="*/ 7636 h 10000"/>
              <a:gd name="connsiteX27" fmla="*/ 2322 w 10000"/>
              <a:gd name="connsiteY27" fmla="*/ 7636 h 10000"/>
              <a:gd name="connsiteX28" fmla="*/ 807 w 10000"/>
              <a:gd name="connsiteY28" fmla="*/ 7636 h 10000"/>
              <a:gd name="connsiteX29" fmla="*/ 807 w 10000"/>
              <a:gd name="connsiteY29" fmla="*/ 9191 h 10000"/>
              <a:gd name="connsiteX30" fmla="*/ 807 w 10000"/>
              <a:gd name="connsiteY30" fmla="*/ 10000 h 10000"/>
              <a:gd name="connsiteX31" fmla="*/ 0 w 10000"/>
              <a:gd name="connsiteY31" fmla="*/ 10000 h 10000"/>
              <a:gd name="connsiteX0" fmla="*/ 0 w 10000"/>
              <a:gd name="connsiteY0" fmla="*/ 9191 h 10000"/>
              <a:gd name="connsiteX1" fmla="*/ 0 w 10000"/>
              <a:gd name="connsiteY1" fmla="*/ 7636 h 10000"/>
              <a:gd name="connsiteX2" fmla="*/ 0 w 10000"/>
              <a:gd name="connsiteY2" fmla="*/ 6807 h 10000"/>
              <a:gd name="connsiteX3" fmla="*/ 2322 w 10000"/>
              <a:gd name="connsiteY3" fmla="*/ 6807 h 10000"/>
              <a:gd name="connsiteX4" fmla="*/ 2322 w 10000"/>
              <a:gd name="connsiteY4" fmla="*/ 5253 h 10000"/>
              <a:gd name="connsiteX5" fmla="*/ 2322 w 10000"/>
              <a:gd name="connsiteY5" fmla="*/ 4423 h 10000"/>
              <a:gd name="connsiteX6" fmla="*/ 3130 w 10000"/>
              <a:gd name="connsiteY6" fmla="*/ 4423 h 10000"/>
              <a:gd name="connsiteX7" fmla="*/ 4646 w 10000"/>
              <a:gd name="connsiteY7" fmla="*/ 4423 h 10000"/>
              <a:gd name="connsiteX8" fmla="*/ 4646 w 10000"/>
              <a:gd name="connsiteY8" fmla="*/ 2869 h 10000"/>
              <a:gd name="connsiteX9" fmla="*/ 4646 w 10000"/>
              <a:gd name="connsiteY9" fmla="*/ 2040 h 10000"/>
              <a:gd name="connsiteX10" fmla="*/ 5453 w 10000"/>
              <a:gd name="connsiteY10" fmla="*/ 2040 h 10000"/>
              <a:gd name="connsiteX11" fmla="*/ 7440 w 10000"/>
              <a:gd name="connsiteY11" fmla="*/ 2040 h 10000"/>
              <a:gd name="connsiteX12" fmla="*/ 8878 w 10000"/>
              <a:gd name="connsiteY12" fmla="*/ 586 h 10000"/>
              <a:gd name="connsiteX13" fmla="*/ 8721 w 10000"/>
              <a:gd name="connsiteY13" fmla="*/ 424 h 10000"/>
              <a:gd name="connsiteX14" fmla="*/ 9370 w 10000"/>
              <a:gd name="connsiteY14" fmla="*/ 202 h 10000"/>
              <a:gd name="connsiteX15" fmla="*/ 10000 w 10000"/>
              <a:gd name="connsiteY15" fmla="*/ 0 h 10000"/>
              <a:gd name="connsiteX16" fmla="*/ 9803 w 10000"/>
              <a:gd name="connsiteY16" fmla="*/ 646 h 10000"/>
              <a:gd name="connsiteX17" fmla="*/ 9587 w 10000"/>
              <a:gd name="connsiteY17" fmla="*/ 1314 h 10000"/>
              <a:gd name="connsiteX18" fmla="*/ 9429 w 10000"/>
              <a:gd name="connsiteY18" fmla="*/ 1152 h 10000"/>
              <a:gd name="connsiteX19" fmla="*/ 7775 w 10000"/>
              <a:gd name="connsiteY19" fmla="*/ 2869 h 10000"/>
              <a:gd name="connsiteX20" fmla="*/ 5453 w 10000"/>
              <a:gd name="connsiteY20" fmla="*/ 2869 h 10000"/>
              <a:gd name="connsiteX21" fmla="*/ 5453 w 10000"/>
              <a:gd name="connsiteY21" fmla="*/ 4423 h 10000"/>
              <a:gd name="connsiteX22" fmla="*/ 5453 w 10000"/>
              <a:gd name="connsiteY22" fmla="*/ 5253 h 10000"/>
              <a:gd name="connsiteX23" fmla="*/ 4646 w 10000"/>
              <a:gd name="connsiteY23" fmla="*/ 5253 h 10000"/>
              <a:gd name="connsiteX24" fmla="*/ 3130 w 10000"/>
              <a:gd name="connsiteY24" fmla="*/ 5253 h 10000"/>
              <a:gd name="connsiteX25" fmla="*/ 3130 w 10000"/>
              <a:gd name="connsiteY25" fmla="*/ 6807 h 10000"/>
              <a:gd name="connsiteX26" fmla="*/ 3130 w 10000"/>
              <a:gd name="connsiteY26" fmla="*/ 7636 h 10000"/>
              <a:gd name="connsiteX27" fmla="*/ 2322 w 10000"/>
              <a:gd name="connsiteY27" fmla="*/ 7636 h 10000"/>
              <a:gd name="connsiteX28" fmla="*/ 807 w 10000"/>
              <a:gd name="connsiteY28" fmla="*/ 9191 h 10000"/>
              <a:gd name="connsiteX29" fmla="*/ 807 w 10000"/>
              <a:gd name="connsiteY29" fmla="*/ 10000 h 10000"/>
              <a:gd name="connsiteX30" fmla="*/ 0 w 10000"/>
              <a:gd name="connsiteY30" fmla="*/ 10000 h 10000"/>
              <a:gd name="connsiteX0" fmla="*/ 0 w 10000"/>
              <a:gd name="connsiteY0" fmla="*/ 9191 h 10000"/>
              <a:gd name="connsiteX1" fmla="*/ 0 w 10000"/>
              <a:gd name="connsiteY1" fmla="*/ 6807 h 10000"/>
              <a:gd name="connsiteX2" fmla="*/ 2322 w 10000"/>
              <a:gd name="connsiteY2" fmla="*/ 6807 h 10000"/>
              <a:gd name="connsiteX3" fmla="*/ 2322 w 10000"/>
              <a:gd name="connsiteY3" fmla="*/ 5253 h 10000"/>
              <a:gd name="connsiteX4" fmla="*/ 2322 w 10000"/>
              <a:gd name="connsiteY4" fmla="*/ 4423 h 10000"/>
              <a:gd name="connsiteX5" fmla="*/ 3130 w 10000"/>
              <a:gd name="connsiteY5" fmla="*/ 4423 h 10000"/>
              <a:gd name="connsiteX6" fmla="*/ 4646 w 10000"/>
              <a:gd name="connsiteY6" fmla="*/ 4423 h 10000"/>
              <a:gd name="connsiteX7" fmla="*/ 4646 w 10000"/>
              <a:gd name="connsiteY7" fmla="*/ 2869 h 10000"/>
              <a:gd name="connsiteX8" fmla="*/ 4646 w 10000"/>
              <a:gd name="connsiteY8" fmla="*/ 2040 h 10000"/>
              <a:gd name="connsiteX9" fmla="*/ 5453 w 10000"/>
              <a:gd name="connsiteY9" fmla="*/ 2040 h 10000"/>
              <a:gd name="connsiteX10" fmla="*/ 7440 w 10000"/>
              <a:gd name="connsiteY10" fmla="*/ 2040 h 10000"/>
              <a:gd name="connsiteX11" fmla="*/ 8878 w 10000"/>
              <a:gd name="connsiteY11" fmla="*/ 586 h 10000"/>
              <a:gd name="connsiteX12" fmla="*/ 8721 w 10000"/>
              <a:gd name="connsiteY12" fmla="*/ 424 h 10000"/>
              <a:gd name="connsiteX13" fmla="*/ 9370 w 10000"/>
              <a:gd name="connsiteY13" fmla="*/ 202 h 10000"/>
              <a:gd name="connsiteX14" fmla="*/ 10000 w 10000"/>
              <a:gd name="connsiteY14" fmla="*/ 0 h 10000"/>
              <a:gd name="connsiteX15" fmla="*/ 9803 w 10000"/>
              <a:gd name="connsiteY15" fmla="*/ 646 h 10000"/>
              <a:gd name="connsiteX16" fmla="*/ 9587 w 10000"/>
              <a:gd name="connsiteY16" fmla="*/ 1314 h 10000"/>
              <a:gd name="connsiteX17" fmla="*/ 9429 w 10000"/>
              <a:gd name="connsiteY17" fmla="*/ 1152 h 10000"/>
              <a:gd name="connsiteX18" fmla="*/ 7775 w 10000"/>
              <a:gd name="connsiteY18" fmla="*/ 2869 h 10000"/>
              <a:gd name="connsiteX19" fmla="*/ 5453 w 10000"/>
              <a:gd name="connsiteY19" fmla="*/ 2869 h 10000"/>
              <a:gd name="connsiteX20" fmla="*/ 5453 w 10000"/>
              <a:gd name="connsiteY20" fmla="*/ 4423 h 10000"/>
              <a:gd name="connsiteX21" fmla="*/ 5453 w 10000"/>
              <a:gd name="connsiteY21" fmla="*/ 5253 h 10000"/>
              <a:gd name="connsiteX22" fmla="*/ 4646 w 10000"/>
              <a:gd name="connsiteY22" fmla="*/ 5253 h 10000"/>
              <a:gd name="connsiteX23" fmla="*/ 3130 w 10000"/>
              <a:gd name="connsiteY23" fmla="*/ 5253 h 10000"/>
              <a:gd name="connsiteX24" fmla="*/ 3130 w 10000"/>
              <a:gd name="connsiteY24" fmla="*/ 6807 h 10000"/>
              <a:gd name="connsiteX25" fmla="*/ 3130 w 10000"/>
              <a:gd name="connsiteY25" fmla="*/ 7636 h 10000"/>
              <a:gd name="connsiteX26" fmla="*/ 2322 w 10000"/>
              <a:gd name="connsiteY26" fmla="*/ 7636 h 10000"/>
              <a:gd name="connsiteX27" fmla="*/ 807 w 10000"/>
              <a:gd name="connsiteY27" fmla="*/ 9191 h 10000"/>
              <a:gd name="connsiteX28" fmla="*/ 807 w 10000"/>
              <a:gd name="connsiteY28" fmla="*/ 10000 h 10000"/>
              <a:gd name="connsiteX29" fmla="*/ 0 w 10000"/>
              <a:gd name="connsiteY29" fmla="*/ 10000 h 10000"/>
              <a:gd name="connsiteX0" fmla="*/ 0 w 10000"/>
              <a:gd name="connsiteY0" fmla="*/ 9191 h 10000"/>
              <a:gd name="connsiteX1" fmla="*/ 2322 w 10000"/>
              <a:gd name="connsiteY1" fmla="*/ 6807 h 10000"/>
              <a:gd name="connsiteX2" fmla="*/ 2322 w 10000"/>
              <a:gd name="connsiteY2" fmla="*/ 5253 h 10000"/>
              <a:gd name="connsiteX3" fmla="*/ 2322 w 10000"/>
              <a:gd name="connsiteY3" fmla="*/ 4423 h 10000"/>
              <a:gd name="connsiteX4" fmla="*/ 3130 w 10000"/>
              <a:gd name="connsiteY4" fmla="*/ 4423 h 10000"/>
              <a:gd name="connsiteX5" fmla="*/ 4646 w 10000"/>
              <a:gd name="connsiteY5" fmla="*/ 4423 h 10000"/>
              <a:gd name="connsiteX6" fmla="*/ 4646 w 10000"/>
              <a:gd name="connsiteY6" fmla="*/ 2869 h 10000"/>
              <a:gd name="connsiteX7" fmla="*/ 4646 w 10000"/>
              <a:gd name="connsiteY7" fmla="*/ 2040 h 10000"/>
              <a:gd name="connsiteX8" fmla="*/ 5453 w 10000"/>
              <a:gd name="connsiteY8" fmla="*/ 2040 h 10000"/>
              <a:gd name="connsiteX9" fmla="*/ 7440 w 10000"/>
              <a:gd name="connsiteY9" fmla="*/ 2040 h 10000"/>
              <a:gd name="connsiteX10" fmla="*/ 8878 w 10000"/>
              <a:gd name="connsiteY10" fmla="*/ 586 h 10000"/>
              <a:gd name="connsiteX11" fmla="*/ 8721 w 10000"/>
              <a:gd name="connsiteY11" fmla="*/ 424 h 10000"/>
              <a:gd name="connsiteX12" fmla="*/ 9370 w 10000"/>
              <a:gd name="connsiteY12" fmla="*/ 202 h 10000"/>
              <a:gd name="connsiteX13" fmla="*/ 10000 w 10000"/>
              <a:gd name="connsiteY13" fmla="*/ 0 h 10000"/>
              <a:gd name="connsiteX14" fmla="*/ 9803 w 10000"/>
              <a:gd name="connsiteY14" fmla="*/ 646 h 10000"/>
              <a:gd name="connsiteX15" fmla="*/ 9587 w 10000"/>
              <a:gd name="connsiteY15" fmla="*/ 1314 h 10000"/>
              <a:gd name="connsiteX16" fmla="*/ 9429 w 10000"/>
              <a:gd name="connsiteY16" fmla="*/ 1152 h 10000"/>
              <a:gd name="connsiteX17" fmla="*/ 7775 w 10000"/>
              <a:gd name="connsiteY17" fmla="*/ 2869 h 10000"/>
              <a:gd name="connsiteX18" fmla="*/ 5453 w 10000"/>
              <a:gd name="connsiteY18" fmla="*/ 2869 h 10000"/>
              <a:gd name="connsiteX19" fmla="*/ 5453 w 10000"/>
              <a:gd name="connsiteY19" fmla="*/ 4423 h 10000"/>
              <a:gd name="connsiteX20" fmla="*/ 5453 w 10000"/>
              <a:gd name="connsiteY20" fmla="*/ 5253 h 10000"/>
              <a:gd name="connsiteX21" fmla="*/ 4646 w 10000"/>
              <a:gd name="connsiteY21" fmla="*/ 5253 h 10000"/>
              <a:gd name="connsiteX22" fmla="*/ 3130 w 10000"/>
              <a:gd name="connsiteY22" fmla="*/ 5253 h 10000"/>
              <a:gd name="connsiteX23" fmla="*/ 3130 w 10000"/>
              <a:gd name="connsiteY23" fmla="*/ 6807 h 10000"/>
              <a:gd name="connsiteX24" fmla="*/ 3130 w 10000"/>
              <a:gd name="connsiteY24" fmla="*/ 7636 h 10000"/>
              <a:gd name="connsiteX25" fmla="*/ 2322 w 10000"/>
              <a:gd name="connsiteY25" fmla="*/ 7636 h 10000"/>
              <a:gd name="connsiteX26" fmla="*/ 807 w 10000"/>
              <a:gd name="connsiteY26" fmla="*/ 9191 h 10000"/>
              <a:gd name="connsiteX27" fmla="*/ 807 w 10000"/>
              <a:gd name="connsiteY27" fmla="*/ 10000 h 10000"/>
              <a:gd name="connsiteX28" fmla="*/ 0 w 10000"/>
              <a:gd name="connsiteY28" fmla="*/ 10000 h 10000"/>
              <a:gd name="connsiteX0" fmla="*/ 0 w 10000"/>
              <a:gd name="connsiteY0" fmla="*/ 9191 h 10000"/>
              <a:gd name="connsiteX1" fmla="*/ 2322 w 10000"/>
              <a:gd name="connsiteY1" fmla="*/ 6807 h 10000"/>
              <a:gd name="connsiteX2" fmla="*/ 2322 w 10000"/>
              <a:gd name="connsiteY2" fmla="*/ 5253 h 10000"/>
              <a:gd name="connsiteX3" fmla="*/ 2322 w 10000"/>
              <a:gd name="connsiteY3" fmla="*/ 4423 h 10000"/>
              <a:gd name="connsiteX4" fmla="*/ 3130 w 10000"/>
              <a:gd name="connsiteY4" fmla="*/ 4423 h 10000"/>
              <a:gd name="connsiteX5" fmla="*/ 4646 w 10000"/>
              <a:gd name="connsiteY5" fmla="*/ 4423 h 10000"/>
              <a:gd name="connsiteX6" fmla="*/ 4646 w 10000"/>
              <a:gd name="connsiteY6" fmla="*/ 2869 h 10000"/>
              <a:gd name="connsiteX7" fmla="*/ 4646 w 10000"/>
              <a:gd name="connsiteY7" fmla="*/ 2040 h 10000"/>
              <a:gd name="connsiteX8" fmla="*/ 5453 w 10000"/>
              <a:gd name="connsiteY8" fmla="*/ 2040 h 10000"/>
              <a:gd name="connsiteX9" fmla="*/ 7440 w 10000"/>
              <a:gd name="connsiteY9" fmla="*/ 2040 h 10000"/>
              <a:gd name="connsiteX10" fmla="*/ 8878 w 10000"/>
              <a:gd name="connsiteY10" fmla="*/ 586 h 10000"/>
              <a:gd name="connsiteX11" fmla="*/ 8721 w 10000"/>
              <a:gd name="connsiteY11" fmla="*/ 424 h 10000"/>
              <a:gd name="connsiteX12" fmla="*/ 9370 w 10000"/>
              <a:gd name="connsiteY12" fmla="*/ 202 h 10000"/>
              <a:gd name="connsiteX13" fmla="*/ 10000 w 10000"/>
              <a:gd name="connsiteY13" fmla="*/ 0 h 10000"/>
              <a:gd name="connsiteX14" fmla="*/ 9803 w 10000"/>
              <a:gd name="connsiteY14" fmla="*/ 646 h 10000"/>
              <a:gd name="connsiteX15" fmla="*/ 9587 w 10000"/>
              <a:gd name="connsiteY15" fmla="*/ 1314 h 10000"/>
              <a:gd name="connsiteX16" fmla="*/ 9429 w 10000"/>
              <a:gd name="connsiteY16" fmla="*/ 1152 h 10000"/>
              <a:gd name="connsiteX17" fmla="*/ 7775 w 10000"/>
              <a:gd name="connsiteY17" fmla="*/ 2869 h 10000"/>
              <a:gd name="connsiteX18" fmla="*/ 5453 w 10000"/>
              <a:gd name="connsiteY18" fmla="*/ 2869 h 10000"/>
              <a:gd name="connsiteX19" fmla="*/ 5453 w 10000"/>
              <a:gd name="connsiteY19" fmla="*/ 4423 h 10000"/>
              <a:gd name="connsiteX20" fmla="*/ 5453 w 10000"/>
              <a:gd name="connsiteY20" fmla="*/ 5253 h 10000"/>
              <a:gd name="connsiteX21" fmla="*/ 4646 w 10000"/>
              <a:gd name="connsiteY21" fmla="*/ 5253 h 10000"/>
              <a:gd name="connsiteX22" fmla="*/ 3130 w 10000"/>
              <a:gd name="connsiteY22" fmla="*/ 5253 h 10000"/>
              <a:gd name="connsiteX23" fmla="*/ 3130 w 10000"/>
              <a:gd name="connsiteY23" fmla="*/ 6807 h 10000"/>
              <a:gd name="connsiteX24" fmla="*/ 3130 w 10000"/>
              <a:gd name="connsiteY24" fmla="*/ 7636 h 10000"/>
              <a:gd name="connsiteX25" fmla="*/ 2322 w 10000"/>
              <a:gd name="connsiteY25" fmla="*/ 7636 h 10000"/>
              <a:gd name="connsiteX26" fmla="*/ 807 w 10000"/>
              <a:gd name="connsiteY26" fmla="*/ 10000 h 10000"/>
              <a:gd name="connsiteX27" fmla="*/ 0 w 10000"/>
              <a:gd name="connsiteY27" fmla="*/ 10000 h 10000"/>
              <a:gd name="connsiteX0" fmla="*/ 2322 w 10000"/>
              <a:gd name="connsiteY0" fmla="*/ 6807 h 10000"/>
              <a:gd name="connsiteX1" fmla="*/ 2322 w 10000"/>
              <a:gd name="connsiteY1" fmla="*/ 5253 h 10000"/>
              <a:gd name="connsiteX2" fmla="*/ 2322 w 10000"/>
              <a:gd name="connsiteY2" fmla="*/ 4423 h 10000"/>
              <a:gd name="connsiteX3" fmla="*/ 3130 w 10000"/>
              <a:gd name="connsiteY3" fmla="*/ 4423 h 10000"/>
              <a:gd name="connsiteX4" fmla="*/ 4646 w 10000"/>
              <a:gd name="connsiteY4" fmla="*/ 4423 h 10000"/>
              <a:gd name="connsiteX5" fmla="*/ 4646 w 10000"/>
              <a:gd name="connsiteY5" fmla="*/ 2869 h 10000"/>
              <a:gd name="connsiteX6" fmla="*/ 4646 w 10000"/>
              <a:gd name="connsiteY6" fmla="*/ 2040 h 10000"/>
              <a:gd name="connsiteX7" fmla="*/ 5453 w 10000"/>
              <a:gd name="connsiteY7" fmla="*/ 2040 h 10000"/>
              <a:gd name="connsiteX8" fmla="*/ 7440 w 10000"/>
              <a:gd name="connsiteY8" fmla="*/ 2040 h 10000"/>
              <a:gd name="connsiteX9" fmla="*/ 8878 w 10000"/>
              <a:gd name="connsiteY9" fmla="*/ 586 h 10000"/>
              <a:gd name="connsiteX10" fmla="*/ 8721 w 10000"/>
              <a:gd name="connsiteY10" fmla="*/ 424 h 10000"/>
              <a:gd name="connsiteX11" fmla="*/ 9370 w 10000"/>
              <a:gd name="connsiteY11" fmla="*/ 202 h 10000"/>
              <a:gd name="connsiteX12" fmla="*/ 10000 w 10000"/>
              <a:gd name="connsiteY12" fmla="*/ 0 h 10000"/>
              <a:gd name="connsiteX13" fmla="*/ 9803 w 10000"/>
              <a:gd name="connsiteY13" fmla="*/ 646 h 10000"/>
              <a:gd name="connsiteX14" fmla="*/ 9587 w 10000"/>
              <a:gd name="connsiteY14" fmla="*/ 1314 h 10000"/>
              <a:gd name="connsiteX15" fmla="*/ 9429 w 10000"/>
              <a:gd name="connsiteY15" fmla="*/ 1152 h 10000"/>
              <a:gd name="connsiteX16" fmla="*/ 7775 w 10000"/>
              <a:gd name="connsiteY16" fmla="*/ 2869 h 10000"/>
              <a:gd name="connsiteX17" fmla="*/ 5453 w 10000"/>
              <a:gd name="connsiteY17" fmla="*/ 2869 h 10000"/>
              <a:gd name="connsiteX18" fmla="*/ 5453 w 10000"/>
              <a:gd name="connsiteY18" fmla="*/ 4423 h 10000"/>
              <a:gd name="connsiteX19" fmla="*/ 5453 w 10000"/>
              <a:gd name="connsiteY19" fmla="*/ 5253 h 10000"/>
              <a:gd name="connsiteX20" fmla="*/ 4646 w 10000"/>
              <a:gd name="connsiteY20" fmla="*/ 5253 h 10000"/>
              <a:gd name="connsiteX21" fmla="*/ 3130 w 10000"/>
              <a:gd name="connsiteY21" fmla="*/ 5253 h 10000"/>
              <a:gd name="connsiteX22" fmla="*/ 3130 w 10000"/>
              <a:gd name="connsiteY22" fmla="*/ 6807 h 10000"/>
              <a:gd name="connsiteX23" fmla="*/ 3130 w 10000"/>
              <a:gd name="connsiteY23" fmla="*/ 7636 h 10000"/>
              <a:gd name="connsiteX24" fmla="*/ 2322 w 10000"/>
              <a:gd name="connsiteY24" fmla="*/ 7636 h 10000"/>
              <a:gd name="connsiteX25" fmla="*/ 807 w 10000"/>
              <a:gd name="connsiteY25" fmla="*/ 10000 h 10000"/>
              <a:gd name="connsiteX26" fmla="*/ 0 w 10000"/>
              <a:gd name="connsiteY26" fmla="*/ 10000 h 10000"/>
              <a:gd name="connsiteX0" fmla="*/ 1515 w 9193"/>
              <a:gd name="connsiteY0" fmla="*/ 6807 h 10000"/>
              <a:gd name="connsiteX1" fmla="*/ 1515 w 9193"/>
              <a:gd name="connsiteY1" fmla="*/ 5253 h 10000"/>
              <a:gd name="connsiteX2" fmla="*/ 1515 w 9193"/>
              <a:gd name="connsiteY2" fmla="*/ 4423 h 10000"/>
              <a:gd name="connsiteX3" fmla="*/ 2323 w 9193"/>
              <a:gd name="connsiteY3" fmla="*/ 4423 h 10000"/>
              <a:gd name="connsiteX4" fmla="*/ 3839 w 9193"/>
              <a:gd name="connsiteY4" fmla="*/ 4423 h 10000"/>
              <a:gd name="connsiteX5" fmla="*/ 3839 w 9193"/>
              <a:gd name="connsiteY5" fmla="*/ 2869 h 10000"/>
              <a:gd name="connsiteX6" fmla="*/ 3839 w 9193"/>
              <a:gd name="connsiteY6" fmla="*/ 2040 h 10000"/>
              <a:gd name="connsiteX7" fmla="*/ 4646 w 9193"/>
              <a:gd name="connsiteY7" fmla="*/ 2040 h 10000"/>
              <a:gd name="connsiteX8" fmla="*/ 6633 w 9193"/>
              <a:gd name="connsiteY8" fmla="*/ 2040 h 10000"/>
              <a:gd name="connsiteX9" fmla="*/ 8071 w 9193"/>
              <a:gd name="connsiteY9" fmla="*/ 586 h 10000"/>
              <a:gd name="connsiteX10" fmla="*/ 7914 w 9193"/>
              <a:gd name="connsiteY10" fmla="*/ 424 h 10000"/>
              <a:gd name="connsiteX11" fmla="*/ 8563 w 9193"/>
              <a:gd name="connsiteY11" fmla="*/ 202 h 10000"/>
              <a:gd name="connsiteX12" fmla="*/ 9193 w 9193"/>
              <a:gd name="connsiteY12" fmla="*/ 0 h 10000"/>
              <a:gd name="connsiteX13" fmla="*/ 8996 w 9193"/>
              <a:gd name="connsiteY13" fmla="*/ 646 h 10000"/>
              <a:gd name="connsiteX14" fmla="*/ 8780 w 9193"/>
              <a:gd name="connsiteY14" fmla="*/ 1314 h 10000"/>
              <a:gd name="connsiteX15" fmla="*/ 8622 w 9193"/>
              <a:gd name="connsiteY15" fmla="*/ 1152 h 10000"/>
              <a:gd name="connsiteX16" fmla="*/ 6968 w 9193"/>
              <a:gd name="connsiteY16" fmla="*/ 2869 h 10000"/>
              <a:gd name="connsiteX17" fmla="*/ 4646 w 9193"/>
              <a:gd name="connsiteY17" fmla="*/ 2869 h 10000"/>
              <a:gd name="connsiteX18" fmla="*/ 4646 w 9193"/>
              <a:gd name="connsiteY18" fmla="*/ 4423 h 10000"/>
              <a:gd name="connsiteX19" fmla="*/ 4646 w 9193"/>
              <a:gd name="connsiteY19" fmla="*/ 5253 h 10000"/>
              <a:gd name="connsiteX20" fmla="*/ 3839 w 9193"/>
              <a:gd name="connsiteY20" fmla="*/ 5253 h 10000"/>
              <a:gd name="connsiteX21" fmla="*/ 2323 w 9193"/>
              <a:gd name="connsiteY21" fmla="*/ 5253 h 10000"/>
              <a:gd name="connsiteX22" fmla="*/ 2323 w 9193"/>
              <a:gd name="connsiteY22" fmla="*/ 6807 h 10000"/>
              <a:gd name="connsiteX23" fmla="*/ 2323 w 9193"/>
              <a:gd name="connsiteY23" fmla="*/ 7636 h 10000"/>
              <a:gd name="connsiteX24" fmla="*/ 1515 w 9193"/>
              <a:gd name="connsiteY24" fmla="*/ 7636 h 10000"/>
              <a:gd name="connsiteX25" fmla="*/ 0 w 9193"/>
              <a:gd name="connsiteY25" fmla="*/ 10000 h 10000"/>
              <a:gd name="connsiteX0" fmla="*/ 0 w 8352"/>
              <a:gd name="connsiteY0" fmla="*/ 6807 h 7636"/>
              <a:gd name="connsiteX1" fmla="*/ 0 w 8352"/>
              <a:gd name="connsiteY1" fmla="*/ 5253 h 7636"/>
              <a:gd name="connsiteX2" fmla="*/ 0 w 8352"/>
              <a:gd name="connsiteY2" fmla="*/ 4423 h 7636"/>
              <a:gd name="connsiteX3" fmla="*/ 879 w 8352"/>
              <a:gd name="connsiteY3" fmla="*/ 4423 h 7636"/>
              <a:gd name="connsiteX4" fmla="*/ 2528 w 8352"/>
              <a:gd name="connsiteY4" fmla="*/ 4423 h 7636"/>
              <a:gd name="connsiteX5" fmla="*/ 2528 w 8352"/>
              <a:gd name="connsiteY5" fmla="*/ 2869 h 7636"/>
              <a:gd name="connsiteX6" fmla="*/ 2528 w 8352"/>
              <a:gd name="connsiteY6" fmla="*/ 2040 h 7636"/>
              <a:gd name="connsiteX7" fmla="*/ 3406 w 8352"/>
              <a:gd name="connsiteY7" fmla="*/ 2040 h 7636"/>
              <a:gd name="connsiteX8" fmla="*/ 5567 w 8352"/>
              <a:gd name="connsiteY8" fmla="*/ 2040 h 7636"/>
              <a:gd name="connsiteX9" fmla="*/ 7132 w 8352"/>
              <a:gd name="connsiteY9" fmla="*/ 586 h 7636"/>
              <a:gd name="connsiteX10" fmla="*/ 6961 w 8352"/>
              <a:gd name="connsiteY10" fmla="*/ 424 h 7636"/>
              <a:gd name="connsiteX11" fmla="*/ 7667 w 8352"/>
              <a:gd name="connsiteY11" fmla="*/ 202 h 7636"/>
              <a:gd name="connsiteX12" fmla="*/ 8352 w 8352"/>
              <a:gd name="connsiteY12" fmla="*/ 0 h 7636"/>
              <a:gd name="connsiteX13" fmla="*/ 8138 w 8352"/>
              <a:gd name="connsiteY13" fmla="*/ 646 h 7636"/>
              <a:gd name="connsiteX14" fmla="*/ 7903 w 8352"/>
              <a:gd name="connsiteY14" fmla="*/ 1314 h 7636"/>
              <a:gd name="connsiteX15" fmla="*/ 7731 w 8352"/>
              <a:gd name="connsiteY15" fmla="*/ 1152 h 7636"/>
              <a:gd name="connsiteX16" fmla="*/ 5932 w 8352"/>
              <a:gd name="connsiteY16" fmla="*/ 2869 h 7636"/>
              <a:gd name="connsiteX17" fmla="*/ 3406 w 8352"/>
              <a:gd name="connsiteY17" fmla="*/ 2869 h 7636"/>
              <a:gd name="connsiteX18" fmla="*/ 3406 w 8352"/>
              <a:gd name="connsiteY18" fmla="*/ 4423 h 7636"/>
              <a:gd name="connsiteX19" fmla="*/ 3406 w 8352"/>
              <a:gd name="connsiteY19" fmla="*/ 5253 h 7636"/>
              <a:gd name="connsiteX20" fmla="*/ 2528 w 8352"/>
              <a:gd name="connsiteY20" fmla="*/ 5253 h 7636"/>
              <a:gd name="connsiteX21" fmla="*/ 879 w 8352"/>
              <a:gd name="connsiteY21" fmla="*/ 5253 h 7636"/>
              <a:gd name="connsiteX22" fmla="*/ 879 w 8352"/>
              <a:gd name="connsiteY22" fmla="*/ 6807 h 7636"/>
              <a:gd name="connsiteX23" fmla="*/ 879 w 8352"/>
              <a:gd name="connsiteY23" fmla="*/ 7636 h 7636"/>
              <a:gd name="connsiteX24" fmla="*/ 0 w 8352"/>
              <a:gd name="connsiteY24" fmla="*/ 7636 h 7636"/>
              <a:gd name="connsiteX0" fmla="*/ 0 w 10000"/>
              <a:gd name="connsiteY0" fmla="*/ 8914 h 10000"/>
              <a:gd name="connsiteX1" fmla="*/ 0 w 10000"/>
              <a:gd name="connsiteY1" fmla="*/ 6879 h 10000"/>
              <a:gd name="connsiteX2" fmla="*/ 0 w 10000"/>
              <a:gd name="connsiteY2" fmla="*/ 5792 h 10000"/>
              <a:gd name="connsiteX3" fmla="*/ 1052 w 10000"/>
              <a:gd name="connsiteY3" fmla="*/ 5792 h 10000"/>
              <a:gd name="connsiteX4" fmla="*/ 3027 w 10000"/>
              <a:gd name="connsiteY4" fmla="*/ 5792 h 10000"/>
              <a:gd name="connsiteX5" fmla="*/ 3027 w 10000"/>
              <a:gd name="connsiteY5" fmla="*/ 3757 h 10000"/>
              <a:gd name="connsiteX6" fmla="*/ 3027 w 10000"/>
              <a:gd name="connsiteY6" fmla="*/ 2672 h 10000"/>
              <a:gd name="connsiteX7" fmla="*/ 4078 w 10000"/>
              <a:gd name="connsiteY7" fmla="*/ 2672 h 10000"/>
              <a:gd name="connsiteX8" fmla="*/ 6665 w 10000"/>
              <a:gd name="connsiteY8" fmla="*/ 2672 h 10000"/>
              <a:gd name="connsiteX9" fmla="*/ 8539 w 10000"/>
              <a:gd name="connsiteY9" fmla="*/ 767 h 10000"/>
              <a:gd name="connsiteX10" fmla="*/ 8335 w 10000"/>
              <a:gd name="connsiteY10" fmla="*/ 555 h 10000"/>
              <a:gd name="connsiteX11" fmla="*/ 9180 w 10000"/>
              <a:gd name="connsiteY11" fmla="*/ 265 h 10000"/>
              <a:gd name="connsiteX12" fmla="*/ 10000 w 10000"/>
              <a:gd name="connsiteY12" fmla="*/ 0 h 10000"/>
              <a:gd name="connsiteX13" fmla="*/ 9744 w 10000"/>
              <a:gd name="connsiteY13" fmla="*/ 846 h 10000"/>
              <a:gd name="connsiteX14" fmla="*/ 9462 w 10000"/>
              <a:gd name="connsiteY14" fmla="*/ 1721 h 10000"/>
              <a:gd name="connsiteX15" fmla="*/ 9256 w 10000"/>
              <a:gd name="connsiteY15" fmla="*/ 1509 h 10000"/>
              <a:gd name="connsiteX16" fmla="*/ 7102 w 10000"/>
              <a:gd name="connsiteY16" fmla="*/ 3757 h 10000"/>
              <a:gd name="connsiteX17" fmla="*/ 4078 w 10000"/>
              <a:gd name="connsiteY17" fmla="*/ 3757 h 10000"/>
              <a:gd name="connsiteX18" fmla="*/ 4078 w 10000"/>
              <a:gd name="connsiteY18" fmla="*/ 5792 h 10000"/>
              <a:gd name="connsiteX19" fmla="*/ 4078 w 10000"/>
              <a:gd name="connsiteY19" fmla="*/ 6879 h 10000"/>
              <a:gd name="connsiteX20" fmla="*/ 3027 w 10000"/>
              <a:gd name="connsiteY20" fmla="*/ 6879 h 10000"/>
              <a:gd name="connsiteX21" fmla="*/ 1052 w 10000"/>
              <a:gd name="connsiteY21" fmla="*/ 6879 h 10000"/>
              <a:gd name="connsiteX22" fmla="*/ 1052 w 10000"/>
              <a:gd name="connsiteY22" fmla="*/ 8914 h 10000"/>
              <a:gd name="connsiteX23" fmla="*/ 1052 w 10000"/>
              <a:gd name="connsiteY23" fmla="*/ 10000 h 10000"/>
              <a:gd name="connsiteX0" fmla="*/ 0 w 10000"/>
              <a:gd name="connsiteY0" fmla="*/ 6879 h 10000"/>
              <a:gd name="connsiteX1" fmla="*/ 0 w 10000"/>
              <a:gd name="connsiteY1" fmla="*/ 5792 h 10000"/>
              <a:gd name="connsiteX2" fmla="*/ 1052 w 10000"/>
              <a:gd name="connsiteY2" fmla="*/ 5792 h 10000"/>
              <a:gd name="connsiteX3" fmla="*/ 3027 w 10000"/>
              <a:gd name="connsiteY3" fmla="*/ 5792 h 10000"/>
              <a:gd name="connsiteX4" fmla="*/ 3027 w 10000"/>
              <a:gd name="connsiteY4" fmla="*/ 3757 h 10000"/>
              <a:gd name="connsiteX5" fmla="*/ 3027 w 10000"/>
              <a:gd name="connsiteY5" fmla="*/ 2672 h 10000"/>
              <a:gd name="connsiteX6" fmla="*/ 4078 w 10000"/>
              <a:gd name="connsiteY6" fmla="*/ 2672 h 10000"/>
              <a:gd name="connsiteX7" fmla="*/ 6665 w 10000"/>
              <a:gd name="connsiteY7" fmla="*/ 2672 h 10000"/>
              <a:gd name="connsiteX8" fmla="*/ 8539 w 10000"/>
              <a:gd name="connsiteY8" fmla="*/ 767 h 10000"/>
              <a:gd name="connsiteX9" fmla="*/ 8335 w 10000"/>
              <a:gd name="connsiteY9" fmla="*/ 555 h 10000"/>
              <a:gd name="connsiteX10" fmla="*/ 9180 w 10000"/>
              <a:gd name="connsiteY10" fmla="*/ 265 h 10000"/>
              <a:gd name="connsiteX11" fmla="*/ 10000 w 10000"/>
              <a:gd name="connsiteY11" fmla="*/ 0 h 10000"/>
              <a:gd name="connsiteX12" fmla="*/ 9744 w 10000"/>
              <a:gd name="connsiteY12" fmla="*/ 846 h 10000"/>
              <a:gd name="connsiteX13" fmla="*/ 9462 w 10000"/>
              <a:gd name="connsiteY13" fmla="*/ 1721 h 10000"/>
              <a:gd name="connsiteX14" fmla="*/ 9256 w 10000"/>
              <a:gd name="connsiteY14" fmla="*/ 1509 h 10000"/>
              <a:gd name="connsiteX15" fmla="*/ 7102 w 10000"/>
              <a:gd name="connsiteY15" fmla="*/ 3757 h 10000"/>
              <a:gd name="connsiteX16" fmla="*/ 4078 w 10000"/>
              <a:gd name="connsiteY16" fmla="*/ 3757 h 10000"/>
              <a:gd name="connsiteX17" fmla="*/ 4078 w 10000"/>
              <a:gd name="connsiteY17" fmla="*/ 5792 h 10000"/>
              <a:gd name="connsiteX18" fmla="*/ 4078 w 10000"/>
              <a:gd name="connsiteY18" fmla="*/ 6879 h 10000"/>
              <a:gd name="connsiteX19" fmla="*/ 3027 w 10000"/>
              <a:gd name="connsiteY19" fmla="*/ 6879 h 10000"/>
              <a:gd name="connsiteX20" fmla="*/ 1052 w 10000"/>
              <a:gd name="connsiteY20" fmla="*/ 6879 h 10000"/>
              <a:gd name="connsiteX21" fmla="*/ 1052 w 10000"/>
              <a:gd name="connsiteY21" fmla="*/ 8914 h 10000"/>
              <a:gd name="connsiteX22" fmla="*/ 1052 w 10000"/>
              <a:gd name="connsiteY22" fmla="*/ 10000 h 10000"/>
              <a:gd name="connsiteX0" fmla="*/ 0 w 10000"/>
              <a:gd name="connsiteY0" fmla="*/ 6879 h 10000"/>
              <a:gd name="connsiteX1" fmla="*/ 0 w 10000"/>
              <a:gd name="connsiteY1" fmla="*/ 5792 h 10000"/>
              <a:gd name="connsiteX2" fmla="*/ 1052 w 10000"/>
              <a:gd name="connsiteY2" fmla="*/ 5792 h 10000"/>
              <a:gd name="connsiteX3" fmla="*/ 3027 w 10000"/>
              <a:gd name="connsiteY3" fmla="*/ 5792 h 10000"/>
              <a:gd name="connsiteX4" fmla="*/ 3027 w 10000"/>
              <a:gd name="connsiteY4" fmla="*/ 3757 h 10000"/>
              <a:gd name="connsiteX5" fmla="*/ 3027 w 10000"/>
              <a:gd name="connsiteY5" fmla="*/ 2672 h 10000"/>
              <a:gd name="connsiteX6" fmla="*/ 4078 w 10000"/>
              <a:gd name="connsiteY6" fmla="*/ 2672 h 10000"/>
              <a:gd name="connsiteX7" fmla="*/ 6665 w 10000"/>
              <a:gd name="connsiteY7" fmla="*/ 2672 h 10000"/>
              <a:gd name="connsiteX8" fmla="*/ 8539 w 10000"/>
              <a:gd name="connsiteY8" fmla="*/ 767 h 10000"/>
              <a:gd name="connsiteX9" fmla="*/ 8335 w 10000"/>
              <a:gd name="connsiteY9" fmla="*/ 555 h 10000"/>
              <a:gd name="connsiteX10" fmla="*/ 9180 w 10000"/>
              <a:gd name="connsiteY10" fmla="*/ 265 h 10000"/>
              <a:gd name="connsiteX11" fmla="*/ 10000 w 10000"/>
              <a:gd name="connsiteY11" fmla="*/ 0 h 10000"/>
              <a:gd name="connsiteX12" fmla="*/ 9744 w 10000"/>
              <a:gd name="connsiteY12" fmla="*/ 846 h 10000"/>
              <a:gd name="connsiteX13" fmla="*/ 9462 w 10000"/>
              <a:gd name="connsiteY13" fmla="*/ 1721 h 10000"/>
              <a:gd name="connsiteX14" fmla="*/ 9256 w 10000"/>
              <a:gd name="connsiteY14" fmla="*/ 1509 h 10000"/>
              <a:gd name="connsiteX15" fmla="*/ 7102 w 10000"/>
              <a:gd name="connsiteY15" fmla="*/ 3757 h 10000"/>
              <a:gd name="connsiteX16" fmla="*/ 4078 w 10000"/>
              <a:gd name="connsiteY16" fmla="*/ 3757 h 10000"/>
              <a:gd name="connsiteX17" fmla="*/ 4078 w 10000"/>
              <a:gd name="connsiteY17" fmla="*/ 5792 h 10000"/>
              <a:gd name="connsiteX18" fmla="*/ 4078 w 10000"/>
              <a:gd name="connsiteY18" fmla="*/ 6879 h 10000"/>
              <a:gd name="connsiteX19" fmla="*/ 3027 w 10000"/>
              <a:gd name="connsiteY19" fmla="*/ 6879 h 10000"/>
              <a:gd name="connsiteX20" fmla="*/ 1052 w 10000"/>
              <a:gd name="connsiteY20" fmla="*/ 6879 h 10000"/>
              <a:gd name="connsiteX21" fmla="*/ 1052 w 10000"/>
              <a:gd name="connsiteY21" fmla="*/ 10000 h 10000"/>
              <a:gd name="connsiteX0" fmla="*/ 0 w 10000"/>
              <a:gd name="connsiteY0" fmla="*/ 6879 h 6879"/>
              <a:gd name="connsiteX1" fmla="*/ 0 w 10000"/>
              <a:gd name="connsiteY1" fmla="*/ 5792 h 6879"/>
              <a:gd name="connsiteX2" fmla="*/ 1052 w 10000"/>
              <a:gd name="connsiteY2" fmla="*/ 5792 h 6879"/>
              <a:gd name="connsiteX3" fmla="*/ 3027 w 10000"/>
              <a:gd name="connsiteY3" fmla="*/ 5792 h 6879"/>
              <a:gd name="connsiteX4" fmla="*/ 3027 w 10000"/>
              <a:gd name="connsiteY4" fmla="*/ 3757 h 6879"/>
              <a:gd name="connsiteX5" fmla="*/ 3027 w 10000"/>
              <a:gd name="connsiteY5" fmla="*/ 2672 h 6879"/>
              <a:gd name="connsiteX6" fmla="*/ 4078 w 10000"/>
              <a:gd name="connsiteY6" fmla="*/ 2672 h 6879"/>
              <a:gd name="connsiteX7" fmla="*/ 6665 w 10000"/>
              <a:gd name="connsiteY7" fmla="*/ 2672 h 6879"/>
              <a:gd name="connsiteX8" fmla="*/ 8539 w 10000"/>
              <a:gd name="connsiteY8" fmla="*/ 767 h 6879"/>
              <a:gd name="connsiteX9" fmla="*/ 8335 w 10000"/>
              <a:gd name="connsiteY9" fmla="*/ 555 h 6879"/>
              <a:gd name="connsiteX10" fmla="*/ 9180 w 10000"/>
              <a:gd name="connsiteY10" fmla="*/ 265 h 6879"/>
              <a:gd name="connsiteX11" fmla="*/ 10000 w 10000"/>
              <a:gd name="connsiteY11" fmla="*/ 0 h 6879"/>
              <a:gd name="connsiteX12" fmla="*/ 9744 w 10000"/>
              <a:gd name="connsiteY12" fmla="*/ 846 h 6879"/>
              <a:gd name="connsiteX13" fmla="*/ 9462 w 10000"/>
              <a:gd name="connsiteY13" fmla="*/ 1721 h 6879"/>
              <a:gd name="connsiteX14" fmla="*/ 9256 w 10000"/>
              <a:gd name="connsiteY14" fmla="*/ 1509 h 6879"/>
              <a:gd name="connsiteX15" fmla="*/ 7102 w 10000"/>
              <a:gd name="connsiteY15" fmla="*/ 3757 h 6879"/>
              <a:gd name="connsiteX16" fmla="*/ 4078 w 10000"/>
              <a:gd name="connsiteY16" fmla="*/ 3757 h 6879"/>
              <a:gd name="connsiteX17" fmla="*/ 4078 w 10000"/>
              <a:gd name="connsiteY17" fmla="*/ 5792 h 6879"/>
              <a:gd name="connsiteX18" fmla="*/ 4078 w 10000"/>
              <a:gd name="connsiteY18" fmla="*/ 6879 h 6879"/>
              <a:gd name="connsiteX19" fmla="*/ 3027 w 10000"/>
              <a:gd name="connsiteY19" fmla="*/ 6879 h 6879"/>
              <a:gd name="connsiteX20" fmla="*/ 1052 w 10000"/>
              <a:gd name="connsiteY20" fmla="*/ 6879 h 6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00" h="6879">
                <a:moveTo>
                  <a:pt x="0" y="6879"/>
                </a:moveTo>
                <a:lnTo>
                  <a:pt x="0" y="5792"/>
                </a:lnTo>
                <a:lnTo>
                  <a:pt x="1052" y="5792"/>
                </a:lnTo>
                <a:lnTo>
                  <a:pt x="3027" y="5792"/>
                </a:lnTo>
                <a:lnTo>
                  <a:pt x="3027" y="3757"/>
                </a:lnTo>
                <a:lnTo>
                  <a:pt x="3027" y="2672"/>
                </a:lnTo>
                <a:lnTo>
                  <a:pt x="4078" y="2672"/>
                </a:lnTo>
                <a:lnTo>
                  <a:pt x="6665" y="2672"/>
                </a:lnTo>
                <a:lnTo>
                  <a:pt x="8539" y="767"/>
                </a:lnTo>
                <a:cubicBezTo>
                  <a:pt x="8470" y="698"/>
                  <a:pt x="8403" y="626"/>
                  <a:pt x="8335" y="555"/>
                </a:cubicBezTo>
                <a:lnTo>
                  <a:pt x="9180" y="265"/>
                </a:lnTo>
                <a:lnTo>
                  <a:pt x="10000" y="0"/>
                </a:lnTo>
                <a:cubicBezTo>
                  <a:pt x="9915" y="282"/>
                  <a:pt x="9828" y="564"/>
                  <a:pt x="9744" y="846"/>
                </a:cubicBezTo>
                <a:cubicBezTo>
                  <a:pt x="9649" y="1137"/>
                  <a:pt x="9557" y="1429"/>
                  <a:pt x="9462" y="1721"/>
                </a:cubicBezTo>
                <a:cubicBezTo>
                  <a:pt x="9393" y="1650"/>
                  <a:pt x="9326" y="1578"/>
                  <a:pt x="9256" y="1509"/>
                </a:cubicBezTo>
                <a:lnTo>
                  <a:pt x="7102" y="3757"/>
                </a:lnTo>
                <a:lnTo>
                  <a:pt x="4078" y="3757"/>
                </a:lnTo>
                <a:lnTo>
                  <a:pt x="4078" y="5792"/>
                </a:lnTo>
                <a:lnTo>
                  <a:pt x="4078" y="6879"/>
                </a:lnTo>
                <a:lnTo>
                  <a:pt x="3027" y="6879"/>
                </a:lnTo>
                <a:lnTo>
                  <a:pt x="1052" y="6879"/>
                </a:lnTo>
              </a:path>
            </a:pathLst>
          </a:custGeom>
          <a:solidFill>
            <a:schemeClr val="accent1"/>
          </a:solidFill>
          <a:ln>
            <a:noFill/>
          </a:ln>
          <a:extLst/>
        </p:spPr>
        <p:txBody>
          <a:bodyPr lIns="68525" tIns="34264" rIns="68525" bIns="34264" anchor="ctr"/>
          <a:lstStyle/>
          <a:p>
            <a:endParaRPr lang="zh-CN" altLang="en-US"/>
          </a:p>
        </p:txBody>
      </p:sp>
    </p:spTree>
    <p:extLst>
      <p:ext uri="{BB962C8B-B14F-4D97-AF65-F5344CB8AC3E}">
        <p14:creationId xmlns:p14="http://schemas.microsoft.com/office/powerpoint/2010/main" val="297239991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800"/>
                            </p:stCondLst>
                            <p:childTnLst>
                              <p:par>
                                <p:cTn id="10" presetID="22" presetClass="entr" presetSubtype="8" fill="hold" grpId="0" nodeType="after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wipe(left)">
                                      <p:cBhvr>
                                        <p:cTn id="12" dur="500"/>
                                        <p:tgtEl>
                                          <p:spTgt spid="61"/>
                                        </p:tgtEl>
                                      </p:cBhvr>
                                    </p:animEffect>
                                  </p:childTnLst>
                                </p:cTn>
                              </p:par>
                            </p:childTnLst>
                          </p:cTn>
                        </p:par>
                        <p:par>
                          <p:cTn id="13" fill="hold">
                            <p:stCondLst>
                              <p:cond delay="1300"/>
                            </p:stCondLst>
                            <p:childTnLst>
                              <p:par>
                                <p:cTn id="14" presetID="2" presetClass="entr" presetSubtype="2"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1+#ppt_w/2"/>
                                          </p:val>
                                        </p:tav>
                                        <p:tav tm="100000">
                                          <p:val>
                                            <p:strVal val="#ppt_x"/>
                                          </p:val>
                                        </p:tav>
                                      </p:tavLst>
                                    </p:anim>
                                    <p:anim calcmode="lin" valueType="num">
                                      <p:cBhvr additive="base">
                                        <p:cTn id="17" dur="500" fill="hold"/>
                                        <p:tgtEl>
                                          <p:spTgt spid="13"/>
                                        </p:tgtEl>
                                        <p:attrNameLst>
                                          <p:attrName>ppt_y</p:attrName>
                                        </p:attrNameLst>
                                      </p:cBhvr>
                                      <p:tavLst>
                                        <p:tav tm="0">
                                          <p:val>
                                            <p:strVal val="#ppt_y"/>
                                          </p:val>
                                        </p:tav>
                                        <p:tav tm="100000">
                                          <p:val>
                                            <p:strVal val="#ppt_y"/>
                                          </p:val>
                                        </p:tav>
                                      </p:tavLst>
                                    </p:anim>
                                  </p:childTnLst>
                                </p:cTn>
                              </p:par>
                            </p:childTnLst>
                          </p:cTn>
                        </p:par>
                        <p:par>
                          <p:cTn id="18" fill="hold">
                            <p:stCondLst>
                              <p:cond delay="1800"/>
                            </p:stCondLst>
                            <p:childTnLst>
                              <p:par>
                                <p:cTn id="19" presetID="9" presetClass="entr" presetSubtype="0" fill="hold" grpId="1" nodeType="afterEffect">
                                  <p:stCondLst>
                                    <p:cond delay="0"/>
                                  </p:stCondLst>
                                  <p:childTnLst>
                                    <p:set>
                                      <p:cBhvr>
                                        <p:cTn id="20" dur="1" fill="hold">
                                          <p:stCondLst>
                                            <p:cond delay="0"/>
                                          </p:stCondLst>
                                        </p:cTn>
                                        <p:tgtEl>
                                          <p:spTgt spid="61"/>
                                        </p:tgtEl>
                                        <p:attrNameLst>
                                          <p:attrName>style.visibility</p:attrName>
                                        </p:attrNameLst>
                                      </p:cBhvr>
                                      <p:to>
                                        <p:strVal val="visible"/>
                                      </p:to>
                                    </p:set>
                                    <p:animEffect transition="in" filter="dissolve">
                                      <p:cBhvr>
                                        <p:cTn id="21" dur="500"/>
                                        <p:tgtEl>
                                          <p:spTgt spid="61"/>
                                        </p:tgtEl>
                                      </p:cBhvr>
                                    </p:animEffect>
                                  </p:childTnLst>
                                </p:cTn>
                              </p:par>
                            </p:childTnLst>
                          </p:cTn>
                        </p:par>
                        <p:par>
                          <p:cTn id="22" fill="hold">
                            <p:stCondLst>
                              <p:cond delay="2300"/>
                            </p:stCondLst>
                            <p:childTnLst>
                              <p:par>
                                <p:cTn id="23" presetID="12" presetClass="entr" presetSubtype="8" fill="hold" grpId="1"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slide(fromLeft)">
                                      <p:cBhvr>
                                        <p:cTn id="25" dur="500"/>
                                        <p:tgtEl>
                                          <p:spTgt spid="18"/>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p:cBhvr>
                                        <p:cTn id="28"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1" grpId="1"/>
      <p:bldP spid="12" grpId="0"/>
      <p:bldP spid="13" grpId="0" bldLvl="0" autoUpdateAnimBg="0"/>
      <p:bldP spid="18" grpId="0" animBg="1"/>
      <p:bldP spid="18"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heme/theme1.xml><?xml version="1.0" encoding="utf-8"?>
<a:theme xmlns:a="http://schemas.openxmlformats.org/drawingml/2006/main" name="Office 主题​​">
  <a:themeElements>
    <a:clrScheme name="自定义 15">
      <a:dk1>
        <a:sysClr val="windowText" lastClr="000000"/>
      </a:dk1>
      <a:lt1>
        <a:sysClr val="window" lastClr="FFFFFF"/>
      </a:lt1>
      <a:dk2>
        <a:srgbClr val="44546A"/>
      </a:dk2>
      <a:lt2>
        <a:srgbClr val="E7E6E6"/>
      </a:lt2>
      <a:accent1>
        <a:srgbClr val="C00000"/>
      </a:accent1>
      <a:accent2>
        <a:srgbClr val="A5A5A5"/>
      </a:accent2>
      <a:accent3>
        <a:srgbClr val="C00000"/>
      </a:accent3>
      <a:accent4>
        <a:srgbClr val="A5A5A5"/>
      </a:accent4>
      <a:accent5>
        <a:srgbClr val="C00000"/>
      </a:accent5>
      <a:accent6>
        <a:srgbClr val="A5A5A5"/>
      </a:accent6>
      <a:hlink>
        <a:srgbClr val="C00000"/>
      </a:hlink>
      <a:folHlink>
        <a:srgbClr val="A5A5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7626</TotalTime>
  <Words>2947</Words>
  <Application>Microsoft Office PowerPoint</Application>
  <PresentationFormat>全屏显示(16:9)</PresentationFormat>
  <Paragraphs>157</Paragraphs>
  <Slides>20</Slides>
  <Notes>20</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USER</dc:creator>
  <cp:lastModifiedBy>SJYY</cp:lastModifiedBy>
  <cp:revision>577</cp:revision>
  <dcterms:created xsi:type="dcterms:W3CDTF">2014-11-09T01:07:25Z</dcterms:created>
  <dcterms:modified xsi:type="dcterms:W3CDTF">2017-09-01T03:22:20Z</dcterms:modified>
</cp:coreProperties>
</file>