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971" r:id="rId2"/>
    <p:sldId id="941" r:id="rId3"/>
    <p:sldId id="1010" r:id="rId4"/>
    <p:sldId id="1011" r:id="rId5"/>
    <p:sldId id="943" r:id="rId6"/>
    <p:sldId id="1012" r:id="rId7"/>
    <p:sldId id="944" r:id="rId8"/>
    <p:sldId id="945" r:id="rId9"/>
    <p:sldId id="1013" r:id="rId10"/>
    <p:sldId id="873" r:id="rId11"/>
  </p:sldIdLst>
  <p:sldSz cx="9144000" cy="5143500" type="screen16x9"/>
  <p:notesSz cx="6858000" cy="9144000"/>
  <p:custDataLst>
    <p:tags r:id="rId13"/>
  </p:custDataLst>
  <p:defaultTextStyle>
    <a:defPPr>
      <a:defRPr lang="zh-CN"/>
    </a:defPPr>
    <a:lvl1pPr marL="0" algn="l" defTabSz="914282" rtl="0" eaLnBrk="1" latinLnBrk="0" hangingPunct="1">
      <a:defRPr sz="1800" kern="1200">
        <a:solidFill>
          <a:schemeClr val="tx1"/>
        </a:solidFill>
        <a:latin typeface="+mn-lt"/>
        <a:ea typeface="+mn-ea"/>
        <a:cs typeface="+mn-cs"/>
      </a:defRPr>
    </a:lvl1pPr>
    <a:lvl2pPr marL="457140" algn="l" defTabSz="914282" rtl="0" eaLnBrk="1" latinLnBrk="0" hangingPunct="1">
      <a:defRPr sz="1800" kern="1200">
        <a:solidFill>
          <a:schemeClr val="tx1"/>
        </a:solidFill>
        <a:latin typeface="+mn-lt"/>
        <a:ea typeface="+mn-ea"/>
        <a:cs typeface="+mn-cs"/>
      </a:defRPr>
    </a:lvl2pPr>
    <a:lvl3pPr marL="914282" algn="l" defTabSz="914282" rtl="0" eaLnBrk="1" latinLnBrk="0" hangingPunct="1">
      <a:defRPr sz="1800" kern="1200">
        <a:solidFill>
          <a:schemeClr val="tx1"/>
        </a:solidFill>
        <a:latin typeface="+mn-lt"/>
        <a:ea typeface="+mn-ea"/>
        <a:cs typeface="+mn-cs"/>
      </a:defRPr>
    </a:lvl3pPr>
    <a:lvl4pPr marL="1371422" algn="l" defTabSz="914282" rtl="0" eaLnBrk="1" latinLnBrk="0" hangingPunct="1">
      <a:defRPr sz="1800" kern="1200">
        <a:solidFill>
          <a:schemeClr val="tx1"/>
        </a:solidFill>
        <a:latin typeface="+mn-lt"/>
        <a:ea typeface="+mn-ea"/>
        <a:cs typeface="+mn-cs"/>
      </a:defRPr>
    </a:lvl4pPr>
    <a:lvl5pPr marL="1828563" algn="l" defTabSz="914282" rtl="0" eaLnBrk="1" latinLnBrk="0" hangingPunct="1">
      <a:defRPr sz="1800" kern="1200">
        <a:solidFill>
          <a:schemeClr val="tx1"/>
        </a:solidFill>
        <a:latin typeface="+mn-lt"/>
        <a:ea typeface="+mn-ea"/>
        <a:cs typeface="+mn-cs"/>
      </a:defRPr>
    </a:lvl5pPr>
    <a:lvl6pPr marL="2285704" algn="l" defTabSz="914282" rtl="0" eaLnBrk="1" latinLnBrk="0" hangingPunct="1">
      <a:defRPr sz="1800" kern="1200">
        <a:solidFill>
          <a:schemeClr val="tx1"/>
        </a:solidFill>
        <a:latin typeface="+mn-lt"/>
        <a:ea typeface="+mn-ea"/>
        <a:cs typeface="+mn-cs"/>
      </a:defRPr>
    </a:lvl6pPr>
    <a:lvl7pPr marL="2742845" algn="l" defTabSz="914282" rtl="0" eaLnBrk="1" latinLnBrk="0" hangingPunct="1">
      <a:defRPr sz="1800" kern="1200">
        <a:solidFill>
          <a:schemeClr val="tx1"/>
        </a:solidFill>
        <a:latin typeface="+mn-lt"/>
        <a:ea typeface="+mn-ea"/>
        <a:cs typeface="+mn-cs"/>
      </a:defRPr>
    </a:lvl7pPr>
    <a:lvl8pPr marL="3199985" algn="l" defTabSz="914282" rtl="0" eaLnBrk="1" latinLnBrk="0" hangingPunct="1">
      <a:defRPr sz="1800" kern="1200">
        <a:solidFill>
          <a:schemeClr val="tx1"/>
        </a:solidFill>
        <a:latin typeface="+mn-lt"/>
        <a:ea typeface="+mn-ea"/>
        <a:cs typeface="+mn-cs"/>
      </a:defRPr>
    </a:lvl8pPr>
    <a:lvl9pPr marL="3657126" algn="l" defTabSz="914282"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5BF"/>
    <a:srgbClr val="034EA2"/>
    <a:srgbClr val="0087CD"/>
    <a:srgbClr val="C68F06"/>
    <a:srgbClr val="DB2C03"/>
    <a:srgbClr val="EBAC07"/>
    <a:srgbClr val="008487"/>
    <a:srgbClr val="163C46"/>
    <a:srgbClr val="008F92"/>
    <a:srgbClr val="00487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001" autoAdjust="0"/>
    <p:restoredTop sz="94660"/>
  </p:normalViewPr>
  <p:slideViewPr>
    <p:cSldViewPr>
      <p:cViewPr>
        <p:scale>
          <a:sx n="100" d="100"/>
          <a:sy n="100" d="100"/>
        </p:scale>
        <p:origin x="-642" y="-294"/>
      </p:cViewPr>
      <p:guideLst>
        <p:guide orient="horz" pos="1620"/>
        <p:guide pos="2880"/>
      </p:guideLst>
    </p:cSldViewPr>
  </p:slideViewPr>
  <p:notesTextViewPr>
    <p:cViewPr>
      <p:scale>
        <a:sx n="1" d="1"/>
        <a:sy n="1" d="1"/>
      </p:scale>
      <p:origin x="0" y="0"/>
    </p:cViewPr>
  </p:notesTextViewPr>
  <p:sorterViewPr>
    <p:cViewPr>
      <p:scale>
        <a:sx n="75" d="100"/>
        <a:sy n="75" d="100"/>
      </p:scale>
      <p:origin x="0" y="0"/>
    </p:cViewPr>
  </p:sorterViewPr>
  <p:notesViewPr>
    <p:cSldViewPr>
      <p:cViewPr varScale="1">
        <p:scale>
          <a:sx n="65" d="100"/>
          <a:sy n="65" d="100"/>
        </p:scale>
        <p:origin x="-336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gs" Target="tags/tag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82A5992-9D73-4015-9385-ABE035416B29}" type="datetimeFigureOut">
              <a:rPr lang="zh-CN" altLang="en-US" smtClean="0"/>
              <a:pPr/>
              <a:t>2017/9/1/Friday</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795A699-AB68-4A20-99FB-6F69DC266D45}" type="slidenum">
              <a:rPr lang="zh-CN" altLang="en-US" smtClean="0"/>
              <a:pPr/>
              <a:t>‹#›</a:t>
            </a:fld>
            <a:endParaRPr lang="zh-CN" altLang="en-US"/>
          </a:p>
        </p:txBody>
      </p:sp>
    </p:spTree>
    <p:extLst>
      <p:ext uri="{BB962C8B-B14F-4D97-AF65-F5344CB8AC3E}">
        <p14:creationId xmlns:p14="http://schemas.microsoft.com/office/powerpoint/2010/main" val="48234476"/>
      </p:ext>
    </p:extLst>
  </p:cSld>
  <p:clrMap bg1="lt1" tx1="dk1" bg2="lt2" tx2="dk2" accent1="accent1" accent2="accent2" accent3="accent3" accent4="accent4" accent5="accent5" accent6="accent6" hlink="hlink" folHlink="folHlink"/>
  <p:notesStyle>
    <a:lvl1pPr marL="0" algn="l" defTabSz="914282" rtl="0" eaLnBrk="1" latinLnBrk="0" hangingPunct="1">
      <a:defRPr sz="1200" kern="1200">
        <a:solidFill>
          <a:schemeClr val="tx1"/>
        </a:solidFill>
        <a:latin typeface="+mn-lt"/>
        <a:ea typeface="+mn-ea"/>
        <a:cs typeface="+mn-cs"/>
      </a:defRPr>
    </a:lvl1pPr>
    <a:lvl2pPr marL="457140" algn="l" defTabSz="914282" rtl="0" eaLnBrk="1" latinLnBrk="0" hangingPunct="1">
      <a:defRPr sz="1200" kern="1200">
        <a:solidFill>
          <a:schemeClr val="tx1"/>
        </a:solidFill>
        <a:latin typeface="+mn-lt"/>
        <a:ea typeface="+mn-ea"/>
        <a:cs typeface="+mn-cs"/>
      </a:defRPr>
    </a:lvl2pPr>
    <a:lvl3pPr marL="914282" algn="l" defTabSz="914282" rtl="0" eaLnBrk="1" latinLnBrk="0" hangingPunct="1">
      <a:defRPr sz="1200" kern="1200">
        <a:solidFill>
          <a:schemeClr val="tx1"/>
        </a:solidFill>
        <a:latin typeface="+mn-lt"/>
        <a:ea typeface="+mn-ea"/>
        <a:cs typeface="+mn-cs"/>
      </a:defRPr>
    </a:lvl3pPr>
    <a:lvl4pPr marL="1371422" algn="l" defTabSz="914282" rtl="0" eaLnBrk="1" latinLnBrk="0" hangingPunct="1">
      <a:defRPr sz="1200" kern="1200">
        <a:solidFill>
          <a:schemeClr val="tx1"/>
        </a:solidFill>
        <a:latin typeface="+mn-lt"/>
        <a:ea typeface="+mn-ea"/>
        <a:cs typeface="+mn-cs"/>
      </a:defRPr>
    </a:lvl4pPr>
    <a:lvl5pPr marL="1828563" algn="l" defTabSz="914282" rtl="0" eaLnBrk="1" latinLnBrk="0" hangingPunct="1">
      <a:defRPr sz="1200" kern="1200">
        <a:solidFill>
          <a:schemeClr val="tx1"/>
        </a:solidFill>
        <a:latin typeface="+mn-lt"/>
        <a:ea typeface="+mn-ea"/>
        <a:cs typeface="+mn-cs"/>
      </a:defRPr>
    </a:lvl5pPr>
    <a:lvl6pPr marL="2285704" algn="l" defTabSz="914282" rtl="0" eaLnBrk="1" latinLnBrk="0" hangingPunct="1">
      <a:defRPr sz="1200" kern="1200">
        <a:solidFill>
          <a:schemeClr val="tx1"/>
        </a:solidFill>
        <a:latin typeface="+mn-lt"/>
        <a:ea typeface="+mn-ea"/>
        <a:cs typeface="+mn-cs"/>
      </a:defRPr>
    </a:lvl6pPr>
    <a:lvl7pPr marL="2742845" algn="l" defTabSz="914282" rtl="0" eaLnBrk="1" latinLnBrk="0" hangingPunct="1">
      <a:defRPr sz="1200" kern="1200">
        <a:solidFill>
          <a:schemeClr val="tx1"/>
        </a:solidFill>
        <a:latin typeface="+mn-lt"/>
        <a:ea typeface="+mn-ea"/>
        <a:cs typeface="+mn-cs"/>
      </a:defRPr>
    </a:lvl7pPr>
    <a:lvl8pPr marL="3199985" algn="l" defTabSz="914282" rtl="0" eaLnBrk="1" latinLnBrk="0" hangingPunct="1">
      <a:defRPr sz="1200" kern="1200">
        <a:solidFill>
          <a:schemeClr val="tx1"/>
        </a:solidFill>
        <a:latin typeface="+mn-lt"/>
        <a:ea typeface="+mn-ea"/>
        <a:cs typeface="+mn-cs"/>
      </a:defRPr>
    </a:lvl8pPr>
    <a:lvl9pPr marL="3657126" algn="l" defTabSz="91428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幻灯片图像占位符 1"/>
          <p:cNvSpPr>
            <a:spLocks noGrp="1" noRot="1" noChangeAspect="1" noTextEdit="1"/>
          </p:cNvSpPr>
          <p:nvPr>
            <p:ph type="sldImg"/>
          </p:nvPr>
        </p:nvSpPr>
        <p:spPr bwMode="auto">
          <a:noFill/>
          <a:ln>
            <a:solidFill>
              <a:srgbClr val="000000"/>
            </a:solidFill>
            <a:miter lim="800000"/>
            <a:headEnd/>
            <a:tailEnd/>
          </a:ln>
        </p:spPr>
      </p:sp>
      <p:sp>
        <p:nvSpPr>
          <p:cNvPr id="38915"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38916" name="灯片编号占位符 3"/>
          <p:cNvSpPr>
            <a:spLocks noGrp="1"/>
          </p:cNvSpPr>
          <p:nvPr>
            <p:ph type="sldNum" sz="quarter" idx="5"/>
          </p:nvPr>
        </p:nvSpPr>
        <p:spPr bwMode="auto">
          <a:noFill/>
          <a:ln>
            <a:miter lim="800000"/>
            <a:headEnd/>
            <a:tailEnd/>
          </a:ln>
        </p:spPr>
        <p:txBody>
          <a:bodyPr/>
          <a:lstStyle/>
          <a:p>
            <a:fld id="{9295031C-36FB-4BFB-B547-5049AC3C4D20}" type="slidenum">
              <a:rPr lang="zh-CN" altLang="en-US"/>
              <a:pPr/>
              <a:t>1</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幻灯片图像占位符 1"/>
          <p:cNvSpPr>
            <a:spLocks noGrp="1" noRot="1" noChangeAspect="1" noTextEdit="1"/>
          </p:cNvSpPr>
          <p:nvPr>
            <p:ph type="sldImg"/>
          </p:nvPr>
        </p:nvSpPr>
        <p:spPr bwMode="auto">
          <a:noFill/>
          <a:ln>
            <a:solidFill>
              <a:srgbClr val="000000"/>
            </a:solidFill>
            <a:miter lim="800000"/>
            <a:headEnd/>
            <a:tailEnd/>
          </a:ln>
        </p:spPr>
      </p:sp>
      <p:sp>
        <p:nvSpPr>
          <p:cNvPr id="38915"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38916" name="灯片编号占位符 3"/>
          <p:cNvSpPr>
            <a:spLocks noGrp="1"/>
          </p:cNvSpPr>
          <p:nvPr>
            <p:ph type="sldNum" sz="quarter" idx="5"/>
          </p:nvPr>
        </p:nvSpPr>
        <p:spPr bwMode="auto">
          <a:noFill/>
          <a:ln>
            <a:miter lim="800000"/>
            <a:headEnd/>
            <a:tailEnd/>
          </a:ln>
        </p:spPr>
        <p:txBody>
          <a:bodyPr/>
          <a:lstStyle/>
          <a:p>
            <a:fld id="{9295031C-36FB-4BFB-B547-5049AC3C4D20}" type="slidenum">
              <a:rPr lang="zh-CN" altLang="en-US"/>
              <a:pPr/>
              <a:t>10</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a:t>
            </a:fld>
            <a:endParaRPr lang="zh-CN" altLang="en-US"/>
          </a:p>
        </p:txBody>
      </p:sp>
    </p:spTree>
    <p:extLst>
      <p:ext uri="{BB962C8B-B14F-4D97-AF65-F5344CB8AC3E}">
        <p14:creationId xmlns:p14="http://schemas.microsoft.com/office/powerpoint/2010/main" val="18903002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pPr/>
              <a:t>3</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pPr/>
              <a:t>4</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pPr/>
              <a:t>5</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pPr/>
              <a:t>6</a:t>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pPr/>
              <a:t>7</a:t>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pPr/>
              <a:t>8</a:t>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pPr/>
              <a:t>9</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pPr/>
              <a:t>2017/9/1/Friday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sp>
        <p:nvSpPr>
          <p:cNvPr id="14" name="文本框 37"/>
          <p:cNvSpPr txBox="1"/>
          <p:nvPr userDrawn="1"/>
        </p:nvSpPr>
        <p:spPr>
          <a:xfrm>
            <a:off x="467544" y="289467"/>
            <a:ext cx="1990115" cy="312819"/>
          </a:xfrm>
          <a:prstGeom prst="rect">
            <a:avLst/>
          </a:prstGeom>
          <a:noFill/>
        </p:spPr>
        <p:txBody>
          <a:bodyPr wrap="none" lIns="96434" tIns="48217" rIns="96434" bIns="48217" rtlCol="0">
            <a:spAutoFit/>
          </a:bodyPr>
          <a:lstStyle/>
          <a:p>
            <a:pPr defTabSz="964278"/>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15" name="文本框 38"/>
          <p:cNvSpPr txBox="1"/>
          <p:nvPr userDrawn="1"/>
        </p:nvSpPr>
        <p:spPr>
          <a:xfrm>
            <a:off x="467544" y="482768"/>
            <a:ext cx="1804166" cy="266653"/>
          </a:xfrm>
          <a:prstGeom prst="rect">
            <a:avLst/>
          </a:prstGeom>
          <a:noFill/>
        </p:spPr>
        <p:txBody>
          <a:bodyPr wrap="none" lIns="96434" tIns="48217" rIns="96434" bIns="48217" rtlCol="0">
            <a:spAutoFit/>
          </a:bodyPr>
          <a:lstStyle/>
          <a:p>
            <a:pPr defTabSz="964278"/>
            <a:r>
              <a:rPr lang="en-US" altLang="zh-CN" sz="1050" dirty="0">
                <a:solidFill>
                  <a:schemeClr val="tx1">
                    <a:lumMod val="50000"/>
                    <a:lumOff val="50000"/>
                  </a:schemeClr>
                </a:solidFill>
                <a:cs typeface="+mn-ea"/>
                <a:sym typeface="+mn-lt"/>
              </a:rPr>
              <a:t>ADD RELATED TITLE WORDS</a:t>
            </a:r>
            <a:endParaRPr lang="zh-CN" altLang="en-US" sz="1050" dirty="0">
              <a:solidFill>
                <a:schemeClr val="tx1">
                  <a:lumMod val="50000"/>
                  <a:lumOff val="50000"/>
                </a:schemeClr>
              </a:solidFill>
              <a:cs typeface="+mn-ea"/>
              <a:sym typeface="+mn-lt"/>
            </a:endParaRPr>
          </a:p>
        </p:txBody>
      </p:sp>
      <p:sp>
        <p:nvSpPr>
          <p:cNvPr id="9" name="等腰三角形 8"/>
          <p:cNvSpPr/>
          <p:nvPr userDrawn="1"/>
        </p:nvSpPr>
        <p:spPr>
          <a:xfrm rot="5400000">
            <a:off x="-117418" y="330604"/>
            <a:ext cx="720075" cy="305833"/>
          </a:xfrm>
          <a:prstGeom prst="triangle">
            <a:avLst/>
          </a:prstGeom>
          <a:blipFill>
            <a:blip r:embed="rId2"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直角三角形 9"/>
          <p:cNvSpPr/>
          <p:nvPr userDrawn="1"/>
        </p:nvSpPr>
        <p:spPr>
          <a:xfrm rot="16200000">
            <a:off x="8452048" y="4451548"/>
            <a:ext cx="691952" cy="691952"/>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直角三角形 10"/>
          <p:cNvSpPr/>
          <p:nvPr userDrawn="1"/>
        </p:nvSpPr>
        <p:spPr>
          <a:xfrm rot="16200000">
            <a:off x="8604448" y="4603948"/>
            <a:ext cx="539552" cy="539552"/>
          </a:xfrm>
          <a:prstGeom prst="r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93213560"/>
      </p:ext>
    </p:extLst>
  </p:cSld>
  <p:clrMapOvr>
    <a:masterClrMapping/>
  </p:clrMapOv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a:prstGeom prst="rect">
            <a:avLst/>
          </a:prstGeom>
        </p:spPr>
        <p:txBody>
          <a:bodyPr anchor="b"/>
          <a:lstStyle>
            <a:lvl1pPr algn="ctr">
              <a:defRPr sz="4500"/>
            </a:lvl1pPr>
          </a:lstStyle>
          <a:p>
            <a:r>
              <a:rPr lang="zh-CN" altLang="en-US"/>
              <a:t>单击此处编辑母版标题样式</a:t>
            </a:r>
          </a:p>
        </p:txBody>
      </p:sp>
      <p:sp>
        <p:nvSpPr>
          <p:cNvPr id="3" name="副标题 2"/>
          <p:cNvSpPr>
            <a:spLocks noGrp="1"/>
          </p:cNvSpPr>
          <p:nvPr>
            <p:ph type="subTitle" idx="1"/>
          </p:nvPr>
        </p:nvSpPr>
        <p:spPr>
          <a:xfrm>
            <a:off x="1143000" y="2701528"/>
            <a:ext cx="6858000" cy="1241822"/>
          </a:xfrm>
          <a:prstGeom prst="rect">
            <a:avLst/>
          </a:prstGeom>
        </p:spPr>
        <p:txBody>
          <a:bodyPr/>
          <a:lstStyle>
            <a:lvl1pPr marL="0" indent="0" algn="ctr">
              <a:buNone/>
              <a:defRPr sz="1800"/>
            </a:lvl1pPr>
            <a:lvl2pPr marL="342900" indent="0" algn="ctr">
              <a:buNone/>
              <a:defRPr sz="1500"/>
            </a:lvl2pPr>
            <a:lvl3pPr marL="685800" indent="0" algn="ctr">
              <a:buNone/>
              <a:defRPr sz="140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单击此处编辑母版副标题样式</a:t>
            </a:r>
          </a:p>
        </p:txBody>
      </p:sp>
      <p:sp>
        <p:nvSpPr>
          <p:cNvPr id="4" name="日期占位符 3"/>
          <p:cNvSpPr>
            <a:spLocks noGrp="1"/>
          </p:cNvSpPr>
          <p:nvPr>
            <p:ph type="dt" sz="half" idx="10"/>
          </p:nvPr>
        </p:nvSpPr>
        <p:spPr>
          <a:xfrm>
            <a:off x="628650" y="4767263"/>
            <a:ext cx="2057400" cy="273844"/>
          </a:xfrm>
          <a:prstGeom prst="rect">
            <a:avLst/>
          </a:prstGeom>
        </p:spPr>
        <p:txBody>
          <a:bodyPr/>
          <a:lstStyle>
            <a:lvl1pPr eaLnBrk="1" fontAlgn="auto" hangingPunct="1">
              <a:spcBef>
                <a:spcPts val="0"/>
              </a:spcBef>
              <a:spcAft>
                <a:spcPts val="0"/>
              </a:spcAft>
              <a:defRPr>
                <a:latin typeface="+mn-lt"/>
                <a:ea typeface="+mn-ea"/>
              </a:defRPr>
            </a:lvl1pPr>
          </a:lstStyle>
          <a:p>
            <a:pPr>
              <a:defRPr/>
            </a:pPr>
            <a:fld id="{4C0F3E8C-8BCD-4A8F-98D8-F8D96B87BD28}" type="datetimeFigureOut">
              <a:rPr lang="zh-CN" altLang="en-US"/>
              <a:pPr>
                <a:defRPr/>
              </a:pPr>
              <a:t>2017/9/1/Friday</a:t>
            </a:fld>
            <a:endParaRPr lang="zh-CN" altLang="en-US"/>
          </a:p>
        </p:txBody>
      </p:sp>
      <p:sp>
        <p:nvSpPr>
          <p:cNvPr id="5" name="页脚占位符 4"/>
          <p:cNvSpPr>
            <a:spLocks noGrp="1"/>
          </p:cNvSpPr>
          <p:nvPr>
            <p:ph type="ftr" sz="quarter" idx="11"/>
          </p:nvPr>
        </p:nvSpPr>
        <p:spPr>
          <a:xfrm>
            <a:off x="3028950" y="4767263"/>
            <a:ext cx="3086100" cy="273844"/>
          </a:xfrm>
          <a:prstGeom prst="rect">
            <a:avLst/>
          </a:prstGeom>
        </p:spPr>
        <p:txBody>
          <a:bodyPr/>
          <a:lstStyle>
            <a:lvl1pPr eaLnBrk="1" fontAlgn="auto" hangingPunct="1">
              <a:spcBef>
                <a:spcPts val="0"/>
              </a:spcBef>
              <a:spcAft>
                <a:spcPts val="0"/>
              </a:spcAft>
              <a:defRPr>
                <a:latin typeface="+mn-lt"/>
                <a:ea typeface="+mn-ea"/>
              </a:defRPr>
            </a:lvl1pPr>
          </a:lstStyle>
          <a:p>
            <a:pPr>
              <a:defRPr/>
            </a:pPr>
            <a:endParaRPr lang="zh-CN" altLang="en-US"/>
          </a:p>
        </p:txBody>
      </p:sp>
      <p:sp>
        <p:nvSpPr>
          <p:cNvPr id="6" name="灯片编号占位符 5"/>
          <p:cNvSpPr>
            <a:spLocks noGrp="1"/>
          </p:cNvSpPr>
          <p:nvPr>
            <p:ph type="sldNum" sz="quarter" idx="12"/>
          </p:nvPr>
        </p:nvSpPr>
        <p:spPr>
          <a:xfrm>
            <a:off x="6457950" y="4767263"/>
            <a:ext cx="2057400" cy="273844"/>
          </a:xfrm>
          <a:prstGeom prst="rect">
            <a:avLst/>
          </a:prstGeom>
        </p:spPr>
        <p:txBody>
          <a:bodyPr vert="horz" wrap="square" lIns="68580" tIns="34290" rIns="68580" bIns="34290" numCol="1" anchor="t" anchorCtr="0" compatLnSpc="1">
            <a:prstTxWarp prst="textNoShape">
              <a:avLst/>
            </a:prstTxWarp>
          </a:bodyPr>
          <a:lstStyle>
            <a:lvl1pPr eaLnBrk="1" hangingPunct="1">
              <a:defRPr smtClean="0"/>
            </a:lvl1pPr>
          </a:lstStyle>
          <a:p>
            <a:pPr>
              <a:defRPr/>
            </a:pPr>
            <a:fld id="{4AAA05D2-2F82-4D1D-9A69-4CC173608BCF}" type="slidenum">
              <a:rPr lang="zh-CN" altLang="en-US"/>
              <a:pPr>
                <a:defRPr/>
              </a:pPr>
              <a:t>‹#›</a:t>
            </a:fld>
            <a:endParaRPr lang="zh-CN" altLang="en-US"/>
          </a:p>
        </p:txBody>
      </p:sp>
    </p:spTree>
  </p:cSld>
  <p:clrMapOvr>
    <a:masterClrMapping/>
  </p:clrMapOvr>
  <p:transition spd="slow" advClick="0" advTm="2000">
    <p:random/>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2_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p>
        </p:txBody>
      </p:sp>
      <p:sp>
        <p:nvSpPr>
          <p:cNvPr id="3" name="内容占位符 2"/>
          <p:cNvSpPr>
            <a:spLocks noGrp="1"/>
          </p:cNvSpPr>
          <p:nvPr>
            <p:ph idx="1"/>
          </p:nvPr>
        </p:nvSpPr>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p:cNvSpPr>
            <a:spLocks noGrp="1"/>
          </p:cNvSpPr>
          <p:nvPr>
            <p:ph type="dt" sz="half" idx="10"/>
          </p:nvPr>
        </p:nvSpPr>
        <p:spPr/>
        <p:txBody>
          <a:bodyPr/>
          <a:lstStyle/>
          <a:p>
            <a:fld id="{2969F21D-12A3-824C-80FA-D34F01E9177B}" type="datetimeFigureOut">
              <a:rPr kumimoji="1" lang="zh-CN" altLang="en-US" smtClean="0"/>
              <a:pPr/>
              <a:t>2017/9/1/Friday</a:t>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幻灯片编号占位符 5"/>
          <p:cNvSpPr>
            <a:spLocks noGrp="1"/>
          </p:cNvSpPr>
          <p:nvPr>
            <p:ph type="sldNum" sz="quarter" idx="12"/>
          </p:nvPr>
        </p:nvSpPr>
        <p:spPr/>
        <p:txBody>
          <a:bodyPr/>
          <a:lstStyle/>
          <a:p>
            <a:fld id="{C85CFEDB-804C-9249-87AB-F8162CDD6F1B}" type="slidenum">
              <a:rPr kumimoji="1" lang="zh-CN" altLang="en-US" smtClean="0"/>
              <a:pPr/>
              <a:t>‹#›</a:t>
            </a:fld>
            <a:endParaRPr kumimoji="1" lang="zh-CN" altLang="en-US"/>
          </a:p>
        </p:txBody>
      </p:sp>
    </p:spTree>
    <p:extLst>
      <p:ext uri="{BB962C8B-B14F-4D97-AF65-F5344CB8AC3E}">
        <p14:creationId xmlns:p14="http://schemas.microsoft.com/office/powerpoint/2010/main" val="173972818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空白页">
    <p:spTree>
      <p:nvGrpSpPr>
        <p:cNvPr id="1" name=""/>
        <p:cNvGrpSpPr/>
        <p:nvPr/>
      </p:nvGrpSpPr>
      <p:grpSpPr>
        <a:xfrm>
          <a:off x="0" y="0"/>
          <a:ext cx="0" cy="0"/>
          <a:chOff x="0" y="0"/>
          <a:chExt cx="0" cy="0"/>
        </a:xfrm>
      </p:grpSpPr>
      <p:pic>
        <p:nvPicPr>
          <p:cNvPr id="5" name="图片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51" y="0"/>
            <a:ext cx="9143499" cy="5143500"/>
          </a:xfrm>
          <a:prstGeom prst="rect">
            <a:avLst/>
          </a:prstGeom>
        </p:spPr>
      </p:pic>
      <p:sp>
        <p:nvSpPr>
          <p:cNvPr id="6" name="文本框 12"/>
          <p:cNvSpPr txBox="1">
            <a:spLocks noChangeArrowheads="1"/>
          </p:cNvSpPr>
          <p:nvPr userDrawn="1"/>
        </p:nvSpPr>
        <p:spPr bwMode="auto">
          <a:xfrm>
            <a:off x="687678" y="267494"/>
            <a:ext cx="1796090" cy="281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5023" tIns="32511" rIns="65023" bIns="32511">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mn-ea"/>
                <a:sym typeface="+mn-lt"/>
              </a:rPr>
              <a:t>添</a:t>
            </a: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mn-ea"/>
                <a:sym typeface="+mn-lt"/>
              </a:rPr>
              <a:t>加相关标题文字</a:t>
            </a:r>
          </a:p>
        </p:txBody>
      </p:sp>
      <p:sp>
        <p:nvSpPr>
          <p:cNvPr id="7" name="菱形 6"/>
          <p:cNvSpPr/>
          <p:nvPr userDrawn="1"/>
        </p:nvSpPr>
        <p:spPr>
          <a:xfrm>
            <a:off x="179512" y="195486"/>
            <a:ext cx="432048" cy="432048"/>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116808079"/>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1_空白">
    <p:bg>
      <p:bgPr>
        <a:solidFill>
          <a:schemeClr val="bg1">
            <a:lumMod val="95000"/>
          </a:schemeClr>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pPr/>
              <a:t>2017/9/1/Friday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sp>
        <p:nvSpPr>
          <p:cNvPr id="6" name="菱形 5"/>
          <p:cNvSpPr/>
          <p:nvPr userDrawn="1"/>
        </p:nvSpPr>
        <p:spPr>
          <a:xfrm>
            <a:off x="467544" y="195486"/>
            <a:ext cx="360040" cy="36004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93213560"/>
      </p:ext>
    </p:extLst>
  </p:cSld>
  <p:clrMapOvr>
    <a:masterClrMapping/>
  </p:clrMapOvr>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2_空白">
    <p:bg>
      <p:bgPr>
        <a:solidFill>
          <a:schemeClr val="bg1">
            <a:lumMod val="95000"/>
          </a:schemeClr>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pPr/>
              <a:t>2017/9/1/Friday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sp>
        <p:nvSpPr>
          <p:cNvPr id="6" name="菱形 5"/>
          <p:cNvSpPr/>
          <p:nvPr userDrawn="1"/>
        </p:nvSpPr>
        <p:spPr>
          <a:xfrm>
            <a:off x="467544" y="195486"/>
            <a:ext cx="360040" cy="36004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93213560"/>
      </p:ext>
    </p:extLst>
  </p:cSld>
  <p:clrMapOvr>
    <a:masterClrMapping/>
  </p:clrMapOvr>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3_空白">
    <p:bg>
      <p:bgPr>
        <a:solidFill>
          <a:schemeClr val="bg1">
            <a:lumMod val="95000"/>
          </a:schemeClr>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pPr/>
              <a:t>2017/9/1/Friday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sp>
        <p:nvSpPr>
          <p:cNvPr id="6" name="菱形 5"/>
          <p:cNvSpPr/>
          <p:nvPr userDrawn="1"/>
        </p:nvSpPr>
        <p:spPr>
          <a:xfrm>
            <a:off x="467544" y="195486"/>
            <a:ext cx="360040" cy="36004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93213560"/>
      </p:ext>
    </p:extLst>
  </p:cSld>
  <p:clrMapOvr>
    <a:masterClrMapping/>
  </p:clrMapOvr>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4_空白">
    <p:bg>
      <p:bgPr>
        <a:solidFill>
          <a:schemeClr val="bg1">
            <a:lumMod val="95000"/>
          </a:schemeClr>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pPr/>
              <a:t>2017/9/1/Friday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sp>
        <p:nvSpPr>
          <p:cNvPr id="6" name="菱形 5"/>
          <p:cNvSpPr/>
          <p:nvPr userDrawn="1"/>
        </p:nvSpPr>
        <p:spPr>
          <a:xfrm>
            <a:off x="467544" y="195486"/>
            <a:ext cx="360040" cy="36004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93213560"/>
      </p:ext>
    </p:extLst>
  </p:cSld>
  <p:clrMapOvr>
    <a:masterClrMapping/>
  </p:clrMapOvr>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1" y="205979"/>
            <a:ext cx="8229600" cy="857250"/>
          </a:xfrm>
          <a:prstGeom prst="rect">
            <a:avLst/>
          </a:prstGeom>
        </p:spPr>
        <p:txBody>
          <a:bodyPr vert="horz" lIns="91428" tIns="45714" rIns="91428" bIns="45714"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1" y="1200151"/>
            <a:ext cx="8229600" cy="3394472"/>
          </a:xfrm>
          <a:prstGeom prst="rect">
            <a:avLst/>
          </a:prstGeom>
        </p:spPr>
        <p:txBody>
          <a:bodyPr vert="horz" lIns="91428" tIns="45714" rIns="91428" bIns="45714"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1" y="4767264"/>
            <a:ext cx="2133600" cy="273844"/>
          </a:xfrm>
          <a:prstGeom prst="rect">
            <a:avLst/>
          </a:prstGeom>
        </p:spPr>
        <p:txBody>
          <a:bodyPr vert="horz" lIns="91428" tIns="45714" rIns="91428" bIns="45714" rtlCol="0" anchor="ctr"/>
          <a:lstStyle>
            <a:lvl1pPr algn="l">
              <a:defRPr sz="1200">
                <a:solidFill>
                  <a:schemeClr val="tx1">
                    <a:tint val="75000"/>
                  </a:schemeClr>
                </a:solidFill>
              </a:defRPr>
            </a:lvl1pPr>
          </a:lstStyle>
          <a:p>
            <a:fld id="{02854A03-91AF-448A-9954-517C0577E5F0}" type="datetimeFigureOut">
              <a:rPr lang="zh-CN" altLang="en-US" smtClean="0"/>
              <a:pPr/>
              <a:t>2017/9/1/Friday</a:t>
            </a:fld>
            <a:endParaRPr lang="zh-CN" altLang="en-US"/>
          </a:p>
        </p:txBody>
      </p:sp>
      <p:sp>
        <p:nvSpPr>
          <p:cNvPr id="5" name="页脚占位符 4"/>
          <p:cNvSpPr>
            <a:spLocks noGrp="1"/>
          </p:cNvSpPr>
          <p:nvPr>
            <p:ph type="ftr" sz="quarter" idx="3"/>
          </p:nvPr>
        </p:nvSpPr>
        <p:spPr>
          <a:xfrm>
            <a:off x="3124201" y="4767264"/>
            <a:ext cx="2895600" cy="273844"/>
          </a:xfrm>
          <a:prstGeom prst="rect">
            <a:avLst/>
          </a:prstGeom>
        </p:spPr>
        <p:txBody>
          <a:bodyPr vert="horz" lIns="91428" tIns="45714" rIns="91428" bIns="45714"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1" y="4767264"/>
            <a:ext cx="2133600" cy="273844"/>
          </a:xfrm>
          <a:prstGeom prst="rect">
            <a:avLst/>
          </a:prstGeom>
        </p:spPr>
        <p:txBody>
          <a:bodyPr vert="horz" lIns="91428" tIns="45714" rIns="91428" bIns="45714" rtlCol="0" anchor="ctr"/>
          <a:lstStyle>
            <a:lvl1pPr algn="r">
              <a:defRPr sz="1200">
                <a:solidFill>
                  <a:schemeClr val="tx1">
                    <a:tint val="75000"/>
                  </a:schemeClr>
                </a:solidFill>
              </a:defRPr>
            </a:lvl1pPr>
          </a:lstStyle>
          <a:p>
            <a:fld id="{2EEFC946-6D13-4F8C-9740-992A906A613E}" type="slidenum">
              <a:rPr lang="zh-CN" altLang="en-US" smtClean="0"/>
              <a:pPr/>
              <a:t>‹#›</a:t>
            </a:fld>
            <a:endParaRPr lang="zh-CN" altLang="en-US"/>
          </a:p>
        </p:txBody>
      </p:sp>
    </p:spTree>
    <p:extLst>
      <p:ext uri="{BB962C8B-B14F-4D97-AF65-F5344CB8AC3E}">
        <p14:creationId xmlns:p14="http://schemas.microsoft.com/office/powerpoint/2010/main" val="3795072685"/>
      </p:ext>
    </p:extLst>
  </p:cSld>
  <p:clrMap bg1="lt1" tx1="dk1" bg2="lt2" tx2="dk2" accent1="accent1" accent2="accent2" accent3="accent3" accent4="accent4" accent5="accent5" accent6="accent6" hlink="hlink" folHlink="folHlink"/>
  <p:sldLayoutIdLst>
    <p:sldLayoutId id="2147483655" r:id="rId1"/>
    <p:sldLayoutId id="2147483658" r:id="rId2"/>
    <p:sldLayoutId id="2147483664" r:id="rId3"/>
    <p:sldLayoutId id="2147483665" r:id="rId4"/>
    <p:sldLayoutId id="2147483666" r:id="rId5"/>
    <p:sldLayoutId id="2147483668" r:id="rId6"/>
    <p:sldLayoutId id="2147483669" r:id="rId7"/>
    <p:sldLayoutId id="2147483670" r:id="rId8"/>
    <p:sldLayoutId id="2147483671" r:id="rId9"/>
  </p:sldLayoutIdLst>
  <p:transition/>
  <p:timing>
    <p:tnLst>
      <p:par>
        <p:cTn id="1" dur="indefinite" restart="never" nodeType="tmRoot"/>
      </p:par>
    </p:tnLst>
  </p:timing>
  <p:txStyles>
    <p:titleStyle>
      <a:lvl1pPr algn="ctr" defTabSz="914282" rtl="0" eaLnBrk="1" latinLnBrk="0" hangingPunct="1">
        <a:spcBef>
          <a:spcPct val="0"/>
        </a:spcBef>
        <a:buNone/>
        <a:defRPr sz="4400" kern="1200">
          <a:solidFill>
            <a:schemeClr val="tx1"/>
          </a:solidFill>
          <a:latin typeface="+mj-lt"/>
          <a:ea typeface="+mj-ea"/>
          <a:cs typeface="+mj-cs"/>
        </a:defRPr>
      </a:lvl1pPr>
    </p:titleStyle>
    <p:bodyStyle>
      <a:lvl1pPr marL="342855" indent="-342855" algn="l" defTabSz="914282"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854" indent="-285713" algn="l" defTabSz="914282"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2852" indent="-228570" algn="l" defTabSz="914282"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599993"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133"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275"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415"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556"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697"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282" rtl="0" eaLnBrk="1" latinLnBrk="0" hangingPunct="1">
        <a:defRPr sz="1800" kern="1200">
          <a:solidFill>
            <a:schemeClr val="tx1"/>
          </a:solidFill>
          <a:latin typeface="+mn-lt"/>
          <a:ea typeface="+mn-ea"/>
          <a:cs typeface="+mn-cs"/>
        </a:defRPr>
      </a:lvl1pPr>
      <a:lvl2pPr marL="457140" algn="l" defTabSz="914282" rtl="0" eaLnBrk="1" latinLnBrk="0" hangingPunct="1">
        <a:defRPr sz="1800" kern="1200">
          <a:solidFill>
            <a:schemeClr val="tx1"/>
          </a:solidFill>
          <a:latin typeface="+mn-lt"/>
          <a:ea typeface="+mn-ea"/>
          <a:cs typeface="+mn-cs"/>
        </a:defRPr>
      </a:lvl2pPr>
      <a:lvl3pPr marL="914282" algn="l" defTabSz="914282" rtl="0" eaLnBrk="1" latinLnBrk="0" hangingPunct="1">
        <a:defRPr sz="1800" kern="1200">
          <a:solidFill>
            <a:schemeClr val="tx1"/>
          </a:solidFill>
          <a:latin typeface="+mn-lt"/>
          <a:ea typeface="+mn-ea"/>
          <a:cs typeface="+mn-cs"/>
        </a:defRPr>
      </a:lvl3pPr>
      <a:lvl4pPr marL="1371422" algn="l" defTabSz="914282" rtl="0" eaLnBrk="1" latinLnBrk="0" hangingPunct="1">
        <a:defRPr sz="1800" kern="1200">
          <a:solidFill>
            <a:schemeClr val="tx1"/>
          </a:solidFill>
          <a:latin typeface="+mn-lt"/>
          <a:ea typeface="+mn-ea"/>
          <a:cs typeface="+mn-cs"/>
        </a:defRPr>
      </a:lvl4pPr>
      <a:lvl5pPr marL="1828563" algn="l" defTabSz="914282" rtl="0" eaLnBrk="1" latinLnBrk="0" hangingPunct="1">
        <a:defRPr sz="1800" kern="1200">
          <a:solidFill>
            <a:schemeClr val="tx1"/>
          </a:solidFill>
          <a:latin typeface="+mn-lt"/>
          <a:ea typeface="+mn-ea"/>
          <a:cs typeface="+mn-cs"/>
        </a:defRPr>
      </a:lvl5pPr>
      <a:lvl6pPr marL="2285704" algn="l" defTabSz="914282" rtl="0" eaLnBrk="1" latinLnBrk="0" hangingPunct="1">
        <a:defRPr sz="1800" kern="1200">
          <a:solidFill>
            <a:schemeClr val="tx1"/>
          </a:solidFill>
          <a:latin typeface="+mn-lt"/>
          <a:ea typeface="+mn-ea"/>
          <a:cs typeface="+mn-cs"/>
        </a:defRPr>
      </a:lvl6pPr>
      <a:lvl7pPr marL="2742845" algn="l" defTabSz="914282" rtl="0" eaLnBrk="1" latinLnBrk="0" hangingPunct="1">
        <a:defRPr sz="1800" kern="1200">
          <a:solidFill>
            <a:schemeClr val="tx1"/>
          </a:solidFill>
          <a:latin typeface="+mn-lt"/>
          <a:ea typeface="+mn-ea"/>
          <a:cs typeface="+mn-cs"/>
        </a:defRPr>
      </a:lvl7pPr>
      <a:lvl8pPr marL="3199985" algn="l" defTabSz="914282" rtl="0" eaLnBrk="1" latinLnBrk="0" hangingPunct="1">
        <a:defRPr sz="1800" kern="1200">
          <a:solidFill>
            <a:schemeClr val="tx1"/>
          </a:solidFill>
          <a:latin typeface="+mn-lt"/>
          <a:ea typeface="+mn-ea"/>
          <a:cs typeface="+mn-cs"/>
        </a:defRPr>
      </a:lvl8pPr>
      <a:lvl9pPr marL="3657126" algn="l" defTabSz="914282"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Administrator\Desktop\00\24567a9d6573cda.jpg"/>
          <p:cNvPicPr>
            <a:picLocks noChangeAspect="1" noChangeArrowheads="1"/>
          </p:cNvPicPr>
          <p:nvPr/>
        </p:nvPicPr>
        <p:blipFill>
          <a:blip r:embed="rId3" cstate="print"/>
          <a:srcRect/>
          <a:stretch>
            <a:fillRect/>
          </a:stretch>
        </p:blipFill>
        <p:spPr bwMode="auto">
          <a:xfrm>
            <a:off x="-396552" y="0"/>
            <a:ext cx="5784213" cy="5143500"/>
          </a:xfrm>
          <a:prstGeom prst="rect">
            <a:avLst/>
          </a:prstGeom>
          <a:noFill/>
        </p:spPr>
      </p:pic>
      <p:sp>
        <p:nvSpPr>
          <p:cNvPr id="10" name="文本框 16"/>
          <p:cNvSpPr txBox="1"/>
          <p:nvPr/>
        </p:nvSpPr>
        <p:spPr>
          <a:xfrm>
            <a:off x="3889261" y="2854492"/>
            <a:ext cx="5363259" cy="681210"/>
          </a:xfrm>
          <a:prstGeom prst="rect">
            <a:avLst/>
          </a:prstGeom>
          <a:noFill/>
        </p:spPr>
        <p:txBody>
          <a:bodyPr wrap="square" lIns="65023" tIns="32511" rIns="65023" bIns="32511" rtlCol="0">
            <a:spAutoFit/>
          </a:bodyPr>
          <a:lstStyle/>
          <a:p>
            <a:pPr>
              <a:buNone/>
            </a:pPr>
            <a:r>
              <a:rPr lang="zh-CN" altLang="en-US" sz="4000" b="1" cap="all" dirty="0" smtClean="0">
                <a:solidFill>
                  <a:schemeClr val="accent1"/>
                </a:solidFill>
                <a:latin typeface="微软雅黑" pitchFamily="34" charset="-122"/>
                <a:ea typeface="微软雅黑" pitchFamily="34" charset="-122"/>
                <a:cs typeface="Arial" panose="020B0604020202020204" pitchFamily="34" charset="0"/>
              </a:rPr>
              <a:t>大学生创新与创业</a:t>
            </a:r>
            <a:endParaRPr lang="zh-CN" altLang="en-US" sz="4000" b="1" cap="all" dirty="0">
              <a:solidFill>
                <a:schemeClr val="accent1"/>
              </a:solidFill>
              <a:latin typeface="微软雅黑" pitchFamily="34" charset="-122"/>
              <a:ea typeface="微软雅黑" pitchFamily="34" charset="-122"/>
              <a:cs typeface="Arial" panose="020B0604020202020204" pitchFamily="34" charset="0"/>
            </a:endParaRPr>
          </a:p>
        </p:txBody>
      </p:sp>
    </p:spTree>
    <p:extLst>
      <p:ext uri="{BB962C8B-B14F-4D97-AF65-F5344CB8AC3E}">
        <p14:creationId xmlns:p14="http://schemas.microsoft.com/office/powerpoint/2010/main" val="91384361"/>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027"/>
                                        </p:tgtEl>
                                        <p:attrNameLst>
                                          <p:attrName>style.visibility</p:attrName>
                                        </p:attrNameLst>
                                      </p:cBhvr>
                                      <p:to>
                                        <p:strVal val="visible"/>
                                      </p:to>
                                    </p:set>
                                    <p:animEffect transition="in" filter="wipe(left)">
                                      <p:cBhvr>
                                        <p:cTn id="7" dur="2000"/>
                                        <p:tgtEl>
                                          <p:spTgt spid="102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1"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26" presetClass="emph" presetSubtype="0" fill="hold" grpId="0" nodeType="clickEffect">
                                  <p:stCondLst>
                                    <p:cond delay="0"/>
                                  </p:stCondLst>
                                  <p:childTnLst>
                                    <p:animEffect transition="out" filter="fade">
                                      <p:cBhvr>
                                        <p:cTn id="16" dur="500" tmFilter="0, 0; .2, .5; .8, .5; 1, 0"/>
                                        <p:tgtEl>
                                          <p:spTgt spid="10"/>
                                        </p:tgtEl>
                                      </p:cBhvr>
                                    </p:animEffect>
                                    <p:animScale>
                                      <p:cBhvr>
                                        <p:cTn id="17" dur="250" autoRev="1" fill="hold"/>
                                        <p:tgtEl>
                                          <p:spTgt spid="10"/>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0"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Administrator\Desktop\00\24567a9d6573cda.jpg"/>
          <p:cNvPicPr>
            <a:picLocks noChangeAspect="1" noChangeArrowheads="1"/>
          </p:cNvPicPr>
          <p:nvPr/>
        </p:nvPicPr>
        <p:blipFill>
          <a:blip r:embed="rId3" cstate="print"/>
          <a:srcRect/>
          <a:stretch>
            <a:fillRect/>
          </a:stretch>
        </p:blipFill>
        <p:spPr bwMode="auto">
          <a:xfrm>
            <a:off x="-396552" y="0"/>
            <a:ext cx="5784213" cy="5143500"/>
          </a:xfrm>
          <a:prstGeom prst="rect">
            <a:avLst/>
          </a:prstGeom>
          <a:noFill/>
        </p:spPr>
      </p:pic>
      <p:sp>
        <p:nvSpPr>
          <p:cNvPr id="10" name="文本框 16"/>
          <p:cNvSpPr txBox="1"/>
          <p:nvPr/>
        </p:nvSpPr>
        <p:spPr>
          <a:xfrm>
            <a:off x="4321309" y="2854492"/>
            <a:ext cx="3563059" cy="681210"/>
          </a:xfrm>
          <a:prstGeom prst="rect">
            <a:avLst/>
          </a:prstGeom>
          <a:noFill/>
        </p:spPr>
        <p:txBody>
          <a:bodyPr wrap="square" lIns="65023" tIns="32511" rIns="65023" bIns="32511" rtlCol="0">
            <a:spAutoFit/>
          </a:bodyPr>
          <a:lstStyle/>
          <a:p>
            <a:pPr>
              <a:buNone/>
            </a:pPr>
            <a:r>
              <a:rPr lang="zh-CN" altLang="en-US" sz="4000" b="1" cap="all" dirty="0" smtClean="0">
                <a:solidFill>
                  <a:schemeClr val="accent1"/>
                </a:solidFill>
                <a:latin typeface="微软雅黑" pitchFamily="34" charset="-122"/>
                <a:ea typeface="微软雅黑" pitchFamily="34" charset="-122"/>
                <a:cs typeface="Arial" panose="020B0604020202020204" pitchFamily="34" charset="0"/>
              </a:rPr>
              <a:t>谢谢观看！</a:t>
            </a:r>
            <a:endParaRPr lang="zh-CN" altLang="en-US" sz="4000" b="1" cap="all" dirty="0">
              <a:solidFill>
                <a:schemeClr val="accent1"/>
              </a:solidFill>
              <a:latin typeface="微软雅黑" pitchFamily="34" charset="-122"/>
              <a:ea typeface="微软雅黑" pitchFamily="34" charset="-122"/>
              <a:cs typeface="Arial" panose="020B0604020202020204" pitchFamily="34" charset="0"/>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027"/>
                                        </p:tgtEl>
                                        <p:attrNameLst>
                                          <p:attrName>style.visibility</p:attrName>
                                        </p:attrNameLst>
                                      </p:cBhvr>
                                      <p:to>
                                        <p:strVal val="visible"/>
                                      </p:to>
                                    </p:set>
                                    <p:animEffect transition="in" filter="wipe(left)">
                                      <p:cBhvr>
                                        <p:cTn id="7" dur="2000"/>
                                        <p:tgtEl>
                                          <p:spTgt spid="102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1"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26" presetClass="emph" presetSubtype="0" fill="hold" grpId="0" nodeType="clickEffect">
                                  <p:stCondLst>
                                    <p:cond delay="0"/>
                                  </p:stCondLst>
                                  <p:childTnLst>
                                    <p:animEffect transition="out" filter="fade">
                                      <p:cBhvr>
                                        <p:cTn id="16" dur="500" tmFilter="0, 0; .2, .5; .8, .5; 1, 0"/>
                                        <p:tgtEl>
                                          <p:spTgt spid="10"/>
                                        </p:tgtEl>
                                      </p:cBhvr>
                                    </p:animEffect>
                                    <p:animScale>
                                      <p:cBhvr>
                                        <p:cTn id="17" dur="250" autoRev="1" fill="hold"/>
                                        <p:tgtEl>
                                          <p:spTgt spid="10"/>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0" grpI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7" name="直接连接符 16"/>
          <p:cNvCxnSpPr/>
          <p:nvPr/>
        </p:nvCxnSpPr>
        <p:spPr>
          <a:xfrm>
            <a:off x="2527258" y="319"/>
            <a:ext cx="0" cy="5142865"/>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8" name="Flowchart: Decision 78"/>
          <p:cNvSpPr/>
          <p:nvPr/>
        </p:nvSpPr>
        <p:spPr>
          <a:xfrm>
            <a:off x="1845423" y="1635764"/>
            <a:ext cx="1375034" cy="1375109"/>
          </a:xfrm>
          <a:prstGeom prst="flowChartDecision">
            <a:avLst/>
          </a:prstGeom>
          <a:solidFill>
            <a:schemeClr val="accent1"/>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5023" tIns="32511" rIns="65023" bIns="32511" rtlCol="0" anchor="ctr"/>
          <a:lstStyle/>
          <a:p>
            <a:pPr algn="ctr"/>
            <a:endParaRPr lang="en-GB"/>
          </a:p>
        </p:txBody>
      </p:sp>
      <p:sp>
        <p:nvSpPr>
          <p:cNvPr id="19" name="Flowchart: Decision 79"/>
          <p:cNvSpPr/>
          <p:nvPr/>
        </p:nvSpPr>
        <p:spPr>
          <a:xfrm>
            <a:off x="1845423" y="1846017"/>
            <a:ext cx="1375034" cy="1375109"/>
          </a:xfrm>
          <a:prstGeom prst="flowChartDecision">
            <a:avLst/>
          </a:prstGeom>
          <a:solidFill>
            <a:schemeClr val="bg1">
              <a:lumMod val="95000"/>
            </a:schemeClr>
          </a:solidFill>
          <a:ln>
            <a:solidFill>
              <a:schemeClr val="bg1">
                <a:lumMod val="65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5023" tIns="32511" rIns="65023" bIns="32511" rtlCol="0" anchor="ctr"/>
          <a:lstStyle/>
          <a:p>
            <a:pPr algn="ctr"/>
            <a:endParaRPr lang="en-GB"/>
          </a:p>
        </p:txBody>
      </p:sp>
      <p:sp>
        <p:nvSpPr>
          <p:cNvPr id="20" name="TextBox 93"/>
          <p:cNvSpPr txBox="1"/>
          <p:nvPr/>
        </p:nvSpPr>
        <p:spPr>
          <a:xfrm>
            <a:off x="1948934" y="2259373"/>
            <a:ext cx="1221358" cy="496544"/>
          </a:xfrm>
          <a:prstGeom prst="rect">
            <a:avLst/>
          </a:prstGeom>
          <a:noFill/>
        </p:spPr>
        <p:txBody>
          <a:bodyPr wrap="none" lIns="65023" tIns="32511" rIns="65023" bIns="32511" rtlCol="0">
            <a:spAutoFit/>
          </a:bodyPr>
          <a:lstStyle/>
          <a:p>
            <a:r>
              <a:rPr lang="zh-CN" altLang="en-US" sz="2800" b="1" dirty="0" smtClean="0">
                <a:solidFill>
                  <a:schemeClr val="accent1"/>
                </a:solidFill>
                <a:latin typeface="微软雅黑" pitchFamily="34" charset="-122"/>
                <a:ea typeface="微软雅黑" pitchFamily="34" charset="-122"/>
              </a:rPr>
              <a:t>第六章</a:t>
            </a:r>
            <a:endParaRPr lang="zh-CN" altLang="en-US" sz="2800" b="1" dirty="0">
              <a:solidFill>
                <a:schemeClr val="accent1"/>
              </a:solidFill>
              <a:latin typeface="微软雅黑" pitchFamily="34" charset="-122"/>
              <a:ea typeface="微软雅黑" pitchFamily="34" charset="-122"/>
            </a:endParaRPr>
          </a:p>
        </p:txBody>
      </p:sp>
      <p:sp>
        <p:nvSpPr>
          <p:cNvPr id="21" name="TextBox 5"/>
          <p:cNvSpPr txBox="1"/>
          <p:nvPr/>
        </p:nvSpPr>
        <p:spPr>
          <a:xfrm>
            <a:off x="4427984" y="2139702"/>
            <a:ext cx="1567607" cy="496544"/>
          </a:xfrm>
          <a:prstGeom prst="rect">
            <a:avLst/>
          </a:prstGeom>
          <a:noFill/>
        </p:spPr>
        <p:txBody>
          <a:bodyPr wrap="none" lIns="65023" tIns="32511" rIns="65023" bIns="32511" rtlCol="0">
            <a:spAutoFit/>
          </a:bodyPr>
          <a:lstStyle/>
          <a:p>
            <a:r>
              <a:rPr lang="zh-CN" altLang="en-US" sz="2800" dirty="0" smtClean="0">
                <a:latin typeface="微软雅黑" pitchFamily="34" charset="-122"/>
                <a:ea typeface="微软雅黑" pitchFamily="34" charset="-122"/>
              </a:rPr>
              <a:t>创业资源</a:t>
            </a:r>
            <a:endParaRPr lang="zh-CN" altLang="en-US" sz="2800" dirty="0">
              <a:latin typeface="微软雅黑" pitchFamily="34" charset="-122"/>
              <a:ea typeface="微软雅黑" pitchFamily="34" charset="-122"/>
            </a:endParaRPr>
          </a:p>
        </p:txBody>
      </p:sp>
      <p:cxnSp>
        <p:nvCxnSpPr>
          <p:cNvPr id="26" name="直接连接符 25"/>
          <p:cNvCxnSpPr/>
          <p:nvPr/>
        </p:nvCxnSpPr>
        <p:spPr>
          <a:xfrm>
            <a:off x="4499978" y="2662944"/>
            <a:ext cx="1785365"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4499977" y="3435846"/>
            <a:ext cx="2520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2" name="组合 43"/>
          <p:cNvGrpSpPr/>
          <p:nvPr/>
        </p:nvGrpSpPr>
        <p:grpSpPr>
          <a:xfrm>
            <a:off x="3641368" y="2037175"/>
            <a:ext cx="570629" cy="657914"/>
            <a:chOff x="4231809" y="1009798"/>
            <a:chExt cx="570731" cy="657995"/>
          </a:xfrm>
        </p:grpSpPr>
        <p:grpSp>
          <p:nvGrpSpPr>
            <p:cNvPr id="3" name="组合 44"/>
            <p:cNvGrpSpPr/>
            <p:nvPr/>
          </p:nvGrpSpPr>
          <p:grpSpPr>
            <a:xfrm>
              <a:off x="4231809" y="1009798"/>
              <a:ext cx="570731" cy="657995"/>
              <a:chOff x="4067944" y="489262"/>
              <a:chExt cx="1375279" cy="1585559"/>
            </a:xfrm>
          </p:grpSpPr>
          <p:sp>
            <p:nvSpPr>
              <p:cNvPr id="47" name="Flowchart: Decision 78"/>
              <p:cNvSpPr/>
              <p:nvPr/>
            </p:nvSpPr>
            <p:spPr>
              <a:xfrm>
                <a:off x="4067944" y="489262"/>
                <a:ext cx="1375279" cy="1375279"/>
              </a:xfrm>
              <a:prstGeom prst="flowChartDecision">
                <a:avLst/>
              </a:prstGeom>
              <a:solidFill>
                <a:schemeClr val="accent1"/>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1"/>
                  </a:solidFill>
                </a:endParaRPr>
              </a:p>
            </p:txBody>
          </p:sp>
          <p:sp>
            <p:nvSpPr>
              <p:cNvPr id="48" name="Flowchart: Decision 79"/>
              <p:cNvSpPr/>
              <p:nvPr/>
            </p:nvSpPr>
            <p:spPr>
              <a:xfrm>
                <a:off x="4067944" y="699542"/>
                <a:ext cx="1375279" cy="1375279"/>
              </a:xfrm>
              <a:prstGeom prst="flowChartDecision">
                <a:avLst/>
              </a:prstGeom>
              <a:solidFill>
                <a:schemeClr val="bg1">
                  <a:lumMod val="95000"/>
                </a:schemeClr>
              </a:solidFill>
              <a:ln>
                <a:solidFill>
                  <a:schemeClr val="bg1">
                    <a:lumMod val="65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accent1"/>
                  </a:solidFill>
                </a:endParaRPr>
              </a:p>
            </p:txBody>
          </p:sp>
        </p:grpSp>
        <p:sp>
          <p:nvSpPr>
            <p:cNvPr id="46" name="TextBox 12"/>
            <p:cNvSpPr txBox="1"/>
            <p:nvPr/>
          </p:nvSpPr>
          <p:spPr>
            <a:xfrm>
              <a:off x="4310472" y="1151468"/>
              <a:ext cx="444431" cy="400159"/>
            </a:xfrm>
            <a:prstGeom prst="rect">
              <a:avLst/>
            </a:prstGeom>
            <a:noFill/>
          </p:spPr>
          <p:txBody>
            <a:bodyPr wrap="none" rtlCol="0">
              <a:spAutoFit/>
            </a:bodyPr>
            <a:lstStyle/>
            <a:p>
              <a:r>
                <a:rPr lang="en-US" altLang="zh-CN" sz="2000" b="1" dirty="0">
                  <a:solidFill>
                    <a:schemeClr val="accent1"/>
                  </a:solidFill>
                </a:rPr>
                <a:t>01</a:t>
              </a:r>
              <a:endParaRPr lang="zh-CN" altLang="en-US" sz="2000" b="1" dirty="0">
                <a:solidFill>
                  <a:schemeClr val="accent1"/>
                </a:solidFill>
              </a:endParaRPr>
            </a:p>
          </p:txBody>
        </p:sp>
      </p:grpSp>
      <p:grpSp>
        <p:nvGrpSpPr>
          <p:cNvPr id="4" name="组合 48"/>
          <p:cNvGrpSpPr/>
          <p:nvPr/>
        </p:nvGrpSpPr>
        <p:grpSpPr>
          <a:xfrm>
            <a:off x="3641368" y="2719689"/>
            <a:ext cx="570629" cy="657914"/>
            <a:chOff x="4231809" y="1692397"/>
            <a:chExt cx="570731" cy="657995"/>
          </a:xfrm>
        </p:grpSpPr>
        <p:grpSp>
          <p:nvGrpSpPr>
            <p:cNvPr id="5" name="组合 49"/>
            <p:cNvGrpSpPr/>
            <p:nvPr/>
          </p:nvGrpSpPr>
          <p:grpSpPr>
            <a:xfrm>
              <a:off x="4231809" y="1692397"/>
              <a:ext cx="570731" cy="657995"/>
              <a:chOff x="4067944" y="489262"/>
              <a:chExt cx="1375279" cy="1585559"/>
            </a:xfrm>
          </p:grpSpPr>
          <p:sp>
            <p:nvSpPr>
              <p:cNvPr id="52" name="Flowchart: Decision 78"/>
              <p:cNvSpPr/>
              <p:nvPr/>
            </p:nvSpPr>
            <p:spPr>
              <a:xfrm>
                <a:off x="4067944" y="489262"/>
                <a:ext cx="1375279" cy="1375279"/>
              </a:xfrm>
              <a:prstGeom prst="flowChartDecision">
                <a:avLst/>
              </a:prstGeom>
              <a:solidFill>
                <a:schemeClr val="accent1"/>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1"/>
                  </a:solidFill>
                </a:endParaRPr>
              </a:p>
            </p:txBody>
          </p:sp>
          <p:sp>
            <p:nvSpPr>
              <p:cNvPr id="53" name="Flowchart: Decision 79"/>
              <p:cNvSpPr/>
              <p:nvPr/>
            </p:nvSpPr>
            <p:spPr>
              <a:xfrm>
                <a:off x="4067944" y="699542"/>
                <a:ext cx="1375279" cy="1375279"/>
              </a:xfrm>
              <a:prstGeom prst="flowChartDecision">
                <a:avLst/>
              </a:prstGeom>
              <a:solidFill>
                <a:schemeClr val="bg1">
                  <a:lumMod val="95000"/>
                </a:schemeClr>
              </a:solidFill>
              <a:ln>
                <a:solidFill>
                  <a:schemeClr val="bg1">
                    <a:lumMod val="65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1"/>
                  </a:solidFill>
                </a:endParaRPr>
              </a:p>
            </p:txBody>
          </p:sp>
        </p:grpSp>
        <p:sp>
          <p:nvSpPr>
            <p:cNvPr id="51" name="TextBox 61"/>
            <p:cNvSpPr txBox="1"/>
            <p:nvPr/>
          </p:nvSpPr>
          <p:spPr>
            <a:xfrm>
              <a:off x="4310472" y="1855545"/>
              <a:ext cx="444431" cy="400159"/>
            </a:xfrm>
            <a:prstGeom prst="rect">
              <a:avLst/>
            </a:prstGeom>
            <a:noFill/>
          </p:spPr>
          <p:txBody>
            <a:bodyPr wrap="none" rtlCol="0">
              <a:spAutoFit/>
            </a:bodyPr>
            <a:lstStyle/>
            <a:p>
              <a:r>
                <a:rPr lang="en-US" altLang="zh-CN" sz="2000" b="1" dirty="0">
                  <a:solidFill>
                    <a:schemeClr val="accent1"/>
                  </a:solidFill>
                </a:rPr>
                <a:t>02</a:t>
              </a:r>
              <a:endParaRPr lang="zh-CN" altLang="en-US" sz="2000" b="1" dirty="0">
                <a:solidFill>
                  <a:schemeClr val="accent1"/>
                </a:solidFill>
              </a:endParaRPr>
            </a:p>
          </p:txBody>
        </p:sp>
      </p:grpSp>
      <p:sp>
        <p:nvSpPr>
          <p:cNvPr id="34" name="TextBox 5"/>
          <p:cNvSpPr txBox="1"/>
          <p:nvPr/>
        </p:nvSpPr>
        <p:spPr>
          <a:xfrm>
            <a:off x="4491484" y="2901702"/>
            <a:ext cx="2644825" cy="496544"/>
          </a:xfrm>
          <a:prstGeom prst="rect">
            <a:avLst/>
          </a:prstGeom>
          <a:noFill/>
        </p:spPr>
        <p:txBody>
          <a:bodyPr wrap="none" lIns="65023" tIns="32511" rIns="65023" bIns="32511" rtlCol="0">
            <a:spAutoFit/>
          </a:bodyPr>
          <a:lstStyle/>
          <a:p>
            <a:r>
              <a:rPr lang="zh-CN" altLang="en-US" sz="2800" dirty="0" smtClean="0">
                <a:latin typeface="微软雅黑" pitchFamily="34" charset="-122"/>
                <a:ea typeface="微软雅黑" pitchFamily="34" charset="-122"/>
              </a:rPr>
              <a:t>创业资源的整合</a:t>
            </a:r>
            <a:endParaRPr lang="zh-CN" altLang="en-US" sz="2800" dirty="0">
              <a:latin typeface="微软雅黑" pitchFamily="34" charset="-122"/>
              <a:ea typeface="微软雅黑" pitchFamily="34" charset="-122"/>
            </a:endParaRPr>
          </a:p>
        </p:txBody>
      </p:sp>
      <p:sp>
        <p:nvSpPr>
          <p:cNvPr id="28" name="文本框 27"/>
          <p:cNvSpPr txBox="1"/>
          <p:nvPr/>
        </p:nvSpPr>
        <p:spPr>
          <a:xfrm>
            <a:off x="3419872" y="1203598"/>
            <a:ext cx="3888432" cy="584776"/>
          </a:xfrm>
          <a:prstGeom prst="rect">
            <a:avLst/>
          </a:prstGeom>
          <a:noFill/>
        </p:spPr>
        <p:txBody>
          <a:bodyPr wrap="square" rtlCol="0">
            <a:spAutoFit/>
          </a:bodyPr>
          <a:lstStyle/>
          <a:p>
            <a:r>
              <a:rPr kumimoji="1" lang="zh-CN" altLang="en-US" sz="3200" dirty="0" smtClean="0">
                <a:solidFill>
                  <a:schemeClr val="accent1"/>
                </a:solidFill>
                <a:latin typeface="微软雅黑"/>
                <a:ea typeface="微软雅黑"/>
              </a:rPr>
              <a:t>创新创业资源</a:t>
            </a:r>
            <a:endParaRPr kumimoji="1" lang="zh-CN" altLang="en-US" sz="3200" dirty="0">
              <a:solidFill>
                <a:schemeClr val="accent1"/>
              </a:solidFill>
              <a:latin typeface="微软雅黑"/>
              <a:ea typeface="微软雅黑"/>
            </a:endParaRPr>
          </a:p>
        </p:txBody>
      </p:sp>
      <p:cxnSp>
        <p:nvCxnSpPr>
          <p:cNvPr id="22" name="直接连接符 26"/>
          <p:cNvCxnSpPr/>
          <p:nvPr/>
        </p:nvCxnSpPr>
        <p:spPr>
          <a:xfrm>
            <a:off x="4494506" y="4083918"/>
            <a:ext cx="1785365"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23" name="组合 48"/>
          <p:cNvGrpSpPr/>
          <p:nvPr/>
        </p:nvGrpSpPr>
        <p:grpSpPr>
          <a:xfrm>
            <a:off x="3635896" y="3401938"/>
            <a:ext cx="570629" cy="657914"/>
            <a:chOff x="4231809" y="1692397"/>
            <a:chExt cx="570731" cy="657995"/>
          </a:xfrm>
        </p:grpSpPr>
        <p:grpSp>
          <p:nvGrpSpPr>
            <p:cNvPr id="24" name="组合 49"/>
            <p:cNvGrpSpPr/>
            <p:nvPr/>
          </p:nvGrpSpPr>
          <p:grpSpPr>
            <a:xfrm>
              <a:off x="4231809" y="1692397"/>
              <a:ext cx="570731" cy="657995"/>
              <a:chOff x="4067944" y="489262"/>
              <a:chExt cx="1375279" cy="1585559"/>
            </a:xfrm>
          </p:grpSpPr>
          <p:sp>
            <p:nvSpPr>
              <p:cNvPr id="29" name="Flowchart: Decision 78"/>
              <p:cNvSpPr/>
              <p:nvPr/>
            </p:nvSpPr>
            <p:spPr>
              <a:xfrm>
                <a:off x="4067944" y="489262"/>
                <a:ext cx="1375279" cy="1375279"/>
              </a:xfrm>
              <a:prstGeom prst="flowChartDecision">
                <a:avLst/>
              </a:prstGeom>
              <a:solidFill>
                <a:schemeClr val="accent1"/>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1"/>
                  </a:solidFill>
                </a:endParaRPr>
              </a:p>
            </p:txBody>
          </p:sp>
          <p:sp>
            <p:nvSpPr>
              <p:cNvPr id="30" name="Flowchart: Decision 79"/>
              <p:cNvSpPr/>
              <p:nvPr/>
            </p:nvSpPr>
            <p:spPr>
              <a:xfrm>
                <a:off x="4067944" y="699542"/>
                <a:ext cx="1375279" cy="1375279"/>
              </a:xfrm>
              <a:prstGeom prst="flowChartDecision">
                <a:avLst/>
              </a:prstGeom>
              <a:solidFill>
                <a:schemeClr val="bg1">
                  <a:lumMod val="95000"/>
                </a:schemeClr>
              </a:solidFill>
              <a:ln>
                <a:solidFill>
                  <a:schemeClr val="bg1">
                    <a:lumMod val="65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1"/>
                  </a:solidFill>
                </a:endParaRPr>
              </a:p>
            </p:txBody>
          </p:sp>
        </p:grpSp>
        <p:sp>
          <p:nvSpPr>
            <p:cNvPr id="25" name="TextBox 61"/>
            <p:cNvSpPr txBox="1"/>
            <p:nvPr/>
          </p:nvSpPr>
          <p:spPr>
            <a:xfrm>
              <a:off x="4310472" y="1855545"/>
              <a:ext cx="444732" cy="400159"/>
            </a:xfrm>
            <a:prstGeom prst="rect">
              <a:avLst/>
            </a:prstGeom>
            <a:noFill/>
          </p:spPr>
          <p:txBody>
            <a:bodyPr wrap="none" rtlCol="0">
              <a:spAutoFit/>
            </a:bodyPr>
            <a:lstStyle/>
            <a:p>
              <a:r>
                <a:rPr lang="en-US" altLang="zh-CN" sz="2000" b="1" dirty="0" smtClean="0">
                  <a:solidFill>
                    <a:schemeClr val="accent1"/>
                  </a:solidFill>
                </a:rPr>
                <a:t>03</a:t>
              </a:r>
              <a:endParaRPr lang="zh-CN" altLang="en-US" sz="2000" b="1" dirty="0">
                <a:solidFill>
                  <a:schemeClr val="accent1"/>
                </a:solidFill>
              </a:endParaRPr>
            </a:p>
          </p:txBody>
        </p:sp>
      </p:grpSp>
      <p:sp>
        <p:nvSpPr>
          <p:cNvPr id="31" name="TextBox 5"/>
          <p:cNvSpPr txBox="1"/>
          <p:nvPr/>
        </p:nvSpPr>
        <p:spPr>
          <a:xfrm>
            <a:off x="4486012" y="3583951"/>
            <a:ext cx="1567607" cy="496544"/>
          </a:xfrm>
          <a:prstGeom prst="rect">
            <a:avLst/>
          </a:prstGeom>
          <a:noFill/>
        </p:spPr>
        <p:txBody>
          <a:bodyPr wrap="none" lIns="65023" tIns="32511" rIns="65023" bIns="32511" rtlCol="0">
            <a:spAutoFit/>
          </a:bodyPr>
          <a:lstStyle/>
          <a:p>
            <a:r>
              <a:rPr lang="zh-CN" altLang="en-US" sz="2800" dirty="0" smtClean="0">
                <a:latin typeface="微软雅黑" pitchFamily="34" charset="-122"/>
                <a:ea typeface="微软雅黑" pitchFamily="34" charset="-122"/>
              </a:rPr>
              <a:t>创业融资</a:t>
            </a:r>
            <a:endParaRPr lang="zh-CN" altLang="en-US" sz="2800" dirty="0">
              <a:latin typeface="微软雅黑" pitchFamily="34" charset="-122"/>
              <a:ea typeface="微软雅黑" pitchFamily="34" charset="-122"/>
            </a:endParaRPr>
          </a:p>
        </p:txBody>
      </p:sp>
    </p:spTree>
    <p:extLst>
      <p:ext uri="{BB962C8B-B14F-4D97-AF65-F5344CB8AC3E}">
        <p14:creationId xmlns:p14="http://schemas.microsoft.com/office/powerpoint/2010/main" val="2405906919"/>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500"/>
                                        <p:tgtEl>
                                          <p:spTgt spid="19"/>
                                        </p:tgtEl>
                                      </p:cBhvr>
                                    </p:animEffect>
                                  </p:childTnLst>
                                </p:cTn>
                              </p:par>
                              <p:par>
                                <p:cTn id="8" presetID="8" presetClass="emph" presetSubtype="0" decel="58000" fill="hold" grpId="1" nodeType="withEffect">
                                  <p:stCondLst>
                                    <p:cond delay="0"/>
                                  </p:stCondLst>
                                  <p:childTnLst>
                                    <p:animRot by="-21600000">
                                      <p:cBhvr>
                                        <p:cTn id="9" dur="1500" fill="hold"/>
                                        <p:tgtEl>
                                          <p:spTgt spid="19"/>
                                        </p:tgtEl>
                                        <p:attrNameLst>
                                          <p:attrName>r</p:attrName>
                                        </p:attrNameLst>
                                      </p:cBhvr>
                                    </p:animRot>
                                  </p:childTnLst>
                                </p:cTn>
                              </p:par>
                              <p:par>
                                <p:cTn id="10" presetID="0" presetClass="path" presetSubtype="0" accel="50000" decel="50000" fill="hold" grpId="2" nodeType="withEffect">
                                  <p:stCondLst>
                                    <p:cond delay="0"/>
                                  </p:stCondLst>
                                  <p:childTnLst>
                                    <p:animMotion origin="layout" path="M -0.475 -0.47408 C -0.47187 -0.46574 -0.46892 -0.45957 -0.46562 -0.45185 C -0.46094 -0.44136 -0.45937 -0.43334 -0.45312 -0.42593 C -0.45191 -0.41914 -0.44444 -0.40618 -0.44062 -0.40371 C -0.43455 -0.3929 -0.42604 -0.37963 -0.41771 -0.37593 C -0.41146 -0.3676 -0.40451 -0.36389 -0.39687 -0.36111 C -0.37916 -0.34537 -0.3526 -0.34167 -0.33333 -0.34074 C -0.27552 -0.33889 -0.21736 -0.33827 -0.15937 -0.33704 C -0.14479 -0.33334 -0.12986 -0.33056 -0.11562 -0.32408 C -0.11111 -0.31883 -0.10521 -0.31605 -0.1 -0.31297 C -0.09479 -0.30371 -0.08958 -0.29445 -0.08437 -0.28519 C -0.0809 -0.27902 -0.07969 -0.27099 -0.07604 -0.26482 C -0.07587 -0.26235 -0.07587 -0.25957 -0.075 -0.25741 C -0.07413 -0.2534 -0.07083 -0.2463 -0.07083 -0.2463 C -0.06979 -0.23889 -0.06996 -0.23827 -0.06771 -0.23148 C -0.06666 -0.22778 -0.06354 -0.22037 -0.06354 -0.22037 C -0.06215 -0.21081 -0.05937 -0.20093 -0.05625 -0.1926 C -0.05434 -0.18766 -0.05017 -0.17778 -0.05017 -0.17778 C -0.04635 -0.15895 -0.03941 -0.14136 -0.03541 -0.12223 C -0.0316 -0.10432 -0.02847 -0.08488 -0.025 -0.06667 C -0.02413 -0.06235 -0.02205 -0.05957 -0.02083 -0.05556 C -0.01788 -0.04506 -0.01406 -0.03581 -0.01041 -0.02593 C -0.00746 -0.01729 -0.00503 -0.00895 5.55556E-7 -2.46914E-7 " pathEditMode="relative" ptsTypes="ffffffffffffffffffffffA">
                                      <p:cBhvr>
                                        <p:cTn id="11" dur="1500" fill="hold"/>
                                        <p:tgtEl>
                                          <p:spTgt spid="19"/>
                                        </p:tgtEl>
                                        <p:attrNameLst>
                                          <p:attrName>ppt_x</p:attrName>
                                          <p:attrName>ppt_y</p:attrName>
                                        </p:attrNameLst>
                                      </p:cBhvr>
                                    </p:animMotion>
                                  </p:childTnLst>
                                </p:cTn>
                              </p:par>
                              <p:par>
                                <p:cTn id="12" presetID="22" presetClass="entr" presetSubtype="1" fill="hold" nodeType="withEffect">
                                  <p:stCondLst>
                                    <p:cond delay="0"/>
                                  </p:stCondLst>
                                  <p:childTnLst>
                                    <p:set>
                                      <p:cBhvr>
                                        <p:cTn id="13" dur="1" fill="hold">
                                          <p:stCondLst>
                                            <p:cond delay="0"/>
                                          </p:stCondLst>
                                        </p:cTn>
                                        <p:tgtEl>
                                          <p:spTgt spid="17"/>
                                        </p:tgtEl>
                                        <p:attrNameLst>
                                          <p:attrName>style.visibility</p:attrName>
                                        </p:attrNameLst>
                                      </p:cBhvr>
                                      <p:to>
                                        <p:strVal val="visible"/>
                                      </p:to>
                                    </p:set>
                                    <p:animEffect transition="in" filter="wipe(up)">
                                      <p:cBhvr>
                                        <p:cTn id="14" dur="1000"/>
                                        <p:tgtEl>
                                          <p:spTgt spid="17"/>
                                        </p:tgtEl>
                                      </p:cBhvr>
                                    </p:animEffect>
                                  </p:childTnLst>
                                </p:cTn>
                              </p:par>
                            </p:childTnLst>
                          </p:cTn>
                        </p:par>
                        <p:par>
                          <p:cTn id="15" fill="hold">
                            <p:stCondLst>
                              <p:cond delay="1500"/>
                            </p:stCondLst>
                            <p:childTnLst>
                              <p:par>
                                <p:cTn id="16" presetID="10" presetClass="entr" presetSubtype="0" fill="hold" grpId="1" nodeType="after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fade">
                                      <p:cBhvr>
                                        <p:cTn id="18" dur="500"/>
                                        <p:tgtEl>
                                          <p:spTgt spid="18"/>
                                        </p:tgtEl>
                                      </p:cBhvr>
                                    </p:animEffect>
                                  </p:childTnLst>
                                </p:cTn>
                              </p:par>
                              <p:par>
                                <p:cTn id="19" presetID="64" presetClass="path" presetSubtype="0" accel="50000" decel="50000" fill="hold" grpId="0" nodeType="withEffect">
                                  <p:stCondLst>
                                    <p:cond delay="0"/>
                                  </p:stCondLst>
                                  <p:childTnLst>
                                    <p:animMotion origin="layout" path="M -3.05556E-6 0.03612 L -3.05556E-6 -4.19753E-6 " pathEditMode="relative" rAng="0" ptsTypes="AA">
                                      <p:cBhvr>
                                        <p:cTn id="20" dur="750" fill="hold"/>
                                        <p:tgtEl>
                                          <p:spTgt spid="18"/>
                                        </p:tgtEl>
                                        <p:attrNameLst>
                                          <p:attrName>ppt_x</p:attrName>
                                          <p:attrName>ppt_y</p:attrName>
                                        </p:attrNameLst>
                                      </p:cBhvr>
                                      <p:rCtr x="0" y="-1821"/>
                                    </p:animMotion>
                                  </p:childTnLst>
                                </p:cTn>
                              </p:par>
                              <p:par>
                                <p:cTn id="21" presetID="10" presetClass="entr" presetSubtype="0" fill="hold" grpId="0" nodeType="withEffect">
                                  <p:stCondLst>
                                    <p:cond delay="250"/>
                                  </p:stCondLst>
                                  <p:childTnLst>
                                    <p:set>
                                      <p:cBhvr>
                                        <p:cTn id="22" dur="1" fill="hold">
                                          <p:stCondLst>
                                            <p:cond delay="0"/>
                                          </p:stCondLst>
                                        </p:cTn>
                                        <p:tgtEl>
                                          <p:spTgt spid="20"/>
                                        </p:tgtEl>
                                        <p:attrNameLst>
                                          <p:attrName>style.visibility</p:attrName>
                                        </p:attrNameLst>
                                      </p:cBhvr>
                                      <p:to>
                                        <p:strVal val="visible"/>
                                      </p:to>
                                    </p:set>
                                    <p:animEffect transition="in" filter="fade">
                                      <p:cBhvr>
                                        <p:cTn id="23" dur="500"/>
                                        <p:tgtEl>
                                          <p:spTgt spid="20"/>
                                        </p:tgtEl>
                                      </p:cBhvr>
                                    </p:animEffect>
                                  </p:childTnLst>
                                </p:cTn>
                              </p:par>
                            </p:childTnLst>
                          </p:cTn>
                        </p:par>
                        <p:par>
                          <p:cTn id="24" fill="hold">
                            <p:stCondLst>
                              <p:cond delay="2250"/>
                            </p:stCondLst>
                            <p:childTnLst>
                              <p:par>
                                <p:cTn id="25" presetID="2" presetClass="entr" presetSubtype="1" fill="hold" nodeType="afterEffect">
                                  <p:stCondLst>
                                    <p:cond delay="0"/>
                                  </p:stCondLst>
                                  <p:childTnLst>
                                    <p:set>
                                      <p:cBhvr>
                                        <p:cTn id="26" dur="1" fill="hold">
                                          <p:stCondLst>
                                            <p:cond delay="0"/>
                                          </p:stCondLst>
                                        </p:cTn>
                                        <p:tgtEl>
                                          <p:spTgt spid="2"/>
                                        </p:tgtEl>
                                        <p:attrNameLst>
                                          <p:attrName>style.visibility</p:attrName>
                                        </p:attrNameLst>
                                      </p:cBhvr>
                                      <p:to>
                                        <p:strVal val="visible"/>
                                      </p:to>
                                    </p:set>
                                    <p:anim calcmode="lin" valueType="num">
                                      <p:cBhvr additive="base">
                                        <p:cTn id="27" dur="500" fill="hold"/>
                                        <p:tgtEl>
                                          <p:spTgt spid="2"/>
                                        </p:tgtEl>
                                        <p:attrNameLst>
                                          <p:attrName>ppt_x</p:attrName>
                                        </p:attrNameLst>
                                      </p:cBhvr>
                                      <p:tavLst>
                                        <p:tav tm="0">
                                          <p:val>
                                            <p:strVal val="#ppt_x"/>
                                          </p:val>
                                        </p:tav>
                                        <p:tav tm="100000">
                                          <p:val>
                                            <p:strVal val="#ppt_x"/>
                                          </p:val>
                                        </p:tav>
                                      </p:tavLst>
                                    </p:anim>
                                    <p:anim calcmode="lin" valueType="num">
                                      <p:cBhvr additive="base">
                                        <p:cTn id="28" dur="500" fill="hold"/>
                                        <p:tgtEl>
                                          <p:spTgt spid="2"/>
                                        </p:tgtEl>
                                        <p:attrNameLst>
                                          <p:attrName>ppt_y</p:attrName>
                                        </p:attrNameLst>
                                      </p:cBhvr>
                                      <p:tavLst>
                                        <p:tav tm="0">
                                          <p:val>
                                            <p:strVal val="0-#ppt_h/2"/>
                                          </p:val>
                                        </p:tav>
                                        <p:tav tm="100000">
                                          <p:val>
                                            <p:strVal val="#ppt_y"/>
                                          </p:val>
                                        </p:tav>
                                      </p:tavLst>
                                    </p:anim>
                                  </p:childTnLst>
                                </p:cTn>
                              </p:par>
                              <p:par>
                                <p:cTn id="29" presetID="2" presetClass="entr" presetSubtype="1" fill="hold" nodeType="with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additive="base">
                                        <p:cTn id="31" dur="500" fill="hold"/>
                                        <p:tgtEl>
                                          <p:spTgt spid="4"/>
                                        </p:tgtEl>
                                        <p:attrNameLst>
                                          <p:attrName>ppt_x</p:attrName>
                                        </p:attrNameLst>
                                      </p:cBhvr>
                                      <p:tavLst>
                                        <p:tav tm="0">
                                          <p:val>
                                            <p:strVal val="#ppt_x"/>
                                          </p:val>
                                        </p:tav>
                                        <p:tav tm="100000">
                                          <p:val>
                                            <p:strVal val="#ppt_x"/>
                                          </p:val>
                                        </p:tav>
                                      </p:tavLst>
                                    </p:anim>
                                    <p:anim calcmode="lin" valueType="num">
                                      <p:cBhvr additive="base">
                                        <p:cTn id="32" dur="500" fill="hold"/>
                                        <p:tgtEl>
                                          <p:spTgt spid="4"/>
                                        </p:tgtEl>
                                        <p:attrNameLst>
                                          <p:attrName>ppt_y</p:attrName>
                                        </p:attrNameLst>
                                      </p:cBhvr>
                                      <p:tavLst>
                                        <p:tav tm="0">
                                          <p:val>
                                            <p:strVal val="0-#ppt_h/2"/>
                                          </p:val>
                                        </p:tav>
                                        <p:tav tm="100000">
                                          <p:val>
                                            <p:strVal val="#ppt_y"/>
                                          </p:val>
                                        </p:tav>
                                      </p:tavLst>
                                    </p:anim>
                                  </p:childTnLst>
                                </p:cTn>
                              </p:par>
                            </p:childTnLst>
                          </p:cTn>
                        </p:par>
                        <p:par>
                          <p:cTn id="33" fill="hold">
                            <p:stCondLst>
                              <p:cond delay="2750"/>
                            </p:stCondLst>
                            <p:childTnLst>
                              <p:par>
                                <p:cTn id="34" presetID="2" presetClass="entr" presetSubtype="2" fill="hold" grpId="0" nodeType="afterEffect">
                                  <p:stCondLst>
                                    <p:cond delay="0"/>
                                  </p:stCondLst>
                                  <p:childTnLst>
                                    <p:set>
                                      <p:cBhvr>
                                        <p:cTn id="35" dur="1" fill="hold">
                                          <p:stCondLst>
                                            <p:cond delay="0"/>
                                          </p:stCondLst>
                                        </p:cTn>
                                        <p:tgtEl>
                                          <p:spTgt spid="21"/>
                                        </p:tgtEl>
                                        <p:attrNameLst>
                                          <p:attrName>style.visibility</p:attrName>
                                        </p:attrNameLst>
                                      </p:cBhvr>
                                      <p:to>
                                        <p:strVal val="visible"/>
                                      </p:to>
                                    </p:set>
                                    <p:anim calcmode="lin" valueType="num">
                                      <p:cBhvr additive="base">
                                        <p:cTn id="36" dur="250" fill="hold"/>
                                        <p:tgtEl>
                                          <p:spTgt spid="21"/>
                                        </p:tgtEl>
                                        <p:attrNameLst>
                                          <p:attrName>ppt_x</p:attrName>
                                        </p:attrNameLst>
                                      </p:cBhvr>
                                      <p:tavLst>
                                        <p:tav tm="0">
                                          <p:val>
                                            <p:strVal val="1+#ppt_w/2"/>
                                          </p:val>
                                        </p:tav>
                                        <p:tav tm="100000">
                                          <p:val>
                                            <p:strVal val="#ppt_x"/>
                                          </p:val>
                                        </p:tav>
                                      </p:tavLst>
                                    </p:anim>
                                    <p:anim calcmode="lin" valueType="num">
                                      <p:cBhvr additive="base">
                                        <p:cTn id="37" dur="250" fill="hold"/>
                                        <p:tgtEl>
                                          <p:spTgt spid="21"/>
                                        </p:tgtEl>
                                        <p:attrNameLst>
                                          <p:attrName>ppt_y</p:attrName>
                                        </p:attrNameLst>
                                      </p:cBhvr>
                                      <p:tavLst>
                                        <p:tav tm="0">
                                          <p:val>
                                            <p:strVal val="#ppt_y"/>
                                          </p:val>
                                        </p:tav>
                                        <p:tav tm="100000">
                                          <p:val>
                                            <p:strVal val="#ppt_y"/>
                                          </p:val>
                                        </p:tav>
                                      </p:tavLst>
                                    </p:anim>
                                  </p:childTnLst>
                                </p:cTn>
                              </p:par>
                            </p:childTnLst>
                          </p:cTn>
                        </p:par>
                        <p:par>
                          <p:cTn id="38" fill="hold">
                            <p:stCondLst>
                              <p:cond delay="3000"/>
                            </p:stCondLst>
                            <p:childTnLst>
                              <p:par>
                                <p:cTn id="39" presetID="22" presetClass="entr" presetSubtype="8" fill="hold" nodeType="afterEffect">
                                  <p:stCondLst>
                                    <p:cond delay="0"/>
                                  </p:stCondLst>
                                  <p:childTnLst>
                                    <p:set>
                                      <p:cBhvr>
                                        <p:cTn id="40" dur="1" fill="hold">
                                          <p:stCondLst>
                                            <p:cond delay="0"/>
                                          </p:stCondLst>
                                        </p:cTn>
                                        <p:tgtEl>
                                          <p:spTgt spid="26"/>
                                        </p:tgtEl>
                                        <p:attrNameLst>
                                          <p:attrName>style.visibility</p:attrName>
                                        </p:attrNameLst>
                                      </p:cBhvr>
                                      <p:to>
                                        <p:strVal val="visible"/>
                                      </p:to>
                                    </p:set>
                                    <p:animEffect transition="in" filter="wipe(left)">
                                      <p:cBhvr>
                                        <p:cTn id="41" dur="500"/>
                                        <p:tgtEl>
                                          <p:spTgt spid="26"/>
                                        </p:tgtEl>
                                      </p:cBhvr>
                                    </p:animEffect>
                                  </p:childTnLst>
                                </p:cTn>
                              </p:par>
                            </p:childTnLst>
                          </p:cTn>
                        </p:par>
                        <p:par>
                          <p:cTn id="42" fill="hold">
                            <p:stCondLst>
                              <p:cond delay="3500"/>
                            </p:stCondLst>
                            <p:childTnLst>
                              <p:par>
                                <p:cTn id="43" presetID="22" presetClass="entr" presetSubtype="8" fill="hold" nodeType="afterEffect">
                                  <p:stCondLst>
                                    <p:cond delay="0"/>
                                  </p:stCondLst>
                                  <p:childTnLst>
                                    <p:set>
                                      <p:cBhvr>
                                        <p:cTn id="44" dur="1" fill="hold">
                                          <p:stCondLst>
                                            <p:cond delay="0"/>
                                          </p:stCondLst>
                                        </p:cTn>
                                        <p:tgtEl>
                                          <p:spTgt spid="27"/>
                                        </p:tgtEl>
                                        <p:attrNameLst>
                                          <p:attrName>style.visibility</p:attrName>
                                        </p:attrNameLst>
                                      </p:cBhvr>
                                      <p:to>
                                        <p:strVal val="visible"/>
                                      </p:to>
                                    </p:set>
                                    <p:animEffect transition="in" filter="wipe(left)">
                                      <p:cBhvr>
                                        <p:cTn id="45" dur="500"/>
                                        <p:tgtEl>
                                          <p:spTgt spid="27"/>
                                        </p:tgtEl>
                                      </p:cBhvr>
                                    </p:animEffect>
                                  </p:childTnLst>
                                </p:cTn>
                              </p:par>
                            </p:childTnLst>
                          </p:cTn>
                        </p:par>
                        <p:par>
                          <p:cTn id="46" fill="hold">
                            <p:stCondLst>
                              <p:cond delay="4000"/>
                            </p:stCondLst>
                            <p:childTnLst>
                              <p:par>
                                <p:cTn id="47" presetID="2" presetClass="entr" presetSubtype="2" fill="hold" grpId="0" nodeType="afterEffect">
                                  <p:stCondLst>
                                    <p:cond delay="0"/>
                                  </p:stCondLst>
                                  <p:childTnLst>
                                    <p:set>
                                      <p:cBhvr>
                                        <p:cTn id="48" dur="1" fill="hold">
                                          <p:stCondLst>
                                            <p:cond delay="0"/>
                                          </p:stCondLst>
                                        </p:cTn>
                                        <p:tgtEl>
                                          <p:spTgt spid="34"/>
                                        </p:tgtEl>
                                        <p:attrNameLst>
                                          <p:attrName>style.visibility</p:attrName>
                                        </p:attrNameLst>
                                      </p:cBhvr>
                                      <p:to>
                                        <p:strVal val="visible"/>
                                      </p:to>
                                    </p:set>
                                    <p:anim calcmode="lin" valueType="num">
                                      <p:cBhvr additive="base">
                                        <p:cTn id="49" dur="250" fill="hold"/>
                                        <p:tgtEl>
                                          <p:spTgt spid="34"/>
                                        </p:tgtEl>
                                        <p:attrNameLst>
                                          <p:attrName>ppt_x</p:attrName>
                                        </p:attrNameLst>
                                      </p:cBhvr>
                                      <p:tavLst>
                                        <p:tav tm="0">
                                          <p:val>
                                            <p:strVal val="1+#ppt_w/2"/>
                                          </p:val>
                                        </p:tav>
                                        <p:tav tm="100000">
                                          <p:val>
                                            <p:strVal val="#ppt_x"/>
                                          </p:val>
                                        </p:tav>
                                      </p:tavLst>
                                    </p:anim>
                                    <p:anim calcmode="lin" valueType="num">
                                      <p:cBhvr additive="base">
                                        <p:cTn id="50" dur="250" fill="hold"/>
                                        <p:tgtEl>
                                          <p:spTgt spid="34"/>
                                        </p:tgtEl>
                                        <p:attrNameLst>
                                          <p:attrName>ppt_y</p:attrName>
                                        </p:attrNameLst>
                                      </p:cBhvr>
                                      <p:tavLst>
                                        <p:tav tm="0">
                                          <p:val>
                                            <p:strVal val="#ppt_y"/>
                                          </p:val>
                                        </p:tav>
                                        <p:tav tm="100000">
                                          <p:val>
                                            <p:strVal val="#ppt_y"/>
                                          </p:val>
                                        </p:tav>
                                      </p:tavLst>
                                    </p:anim>
                                  </p:childTnLst>
                                </p:cTn>
                              </p:par>
                              <p:par>
                                <p:cTn id="51" presetID="2" presetClass="entr" presetSubtype="1" fill="hold" nodeType="withEffect">
                                  <p:stCondLst>
                                    <p:cond delay="0"/>
                                  </p:stCondLst>
                                  <p:childTnLst>
                                    <p:set>
                                      <p:cBhvr>
                                        <p:cTn id="52" dur="1" fill="hold">
                                          <p:stCondLst>
                                            <p:cond delay="0"/>
                                          </p:stCondLst>
                                        </p:cTn>
                                        <p:tgtEl>
                                          <p:spTgt spid="23"/>
                                        </p:tgtEl>
                                        <p:attrNameLst>
                                          <p:attrName>style.visibility</p:attrName>
                                        </p:attrNameLst>
                                      </p:cBhvr>
                                      <p:to>
                                        <p:strVal val="visible"/>
                                      </p:to>
                                    </p:set>
                                    <p:anim calcmode="lin" valueType="num">
                                      <p:cBhvr additive="base">
                                        <p:cTn id="53" dur="500" fill="hold"/>
                                        <p:tgtEl>
                                          <p:spTgt spid="23"/>
                                        </p:tgtEl>
                                        <p:attrNameLst>
                                          <p:attrName>ppt_x</p:attrName>
                                        </p:attrNameLst>
                                      </p:cBhvr>
                                      <p:tavLst>
                                        <p:tav tm="0">
                                          <p:val>
                                            <p:strVal val="#ppt_x"/>
                                          </p:val>
                                        </p:tav>
                                        <p:tav tm="100000">
                                          <p:val>
                                            <p:strVal val="#ppt_x"/>
                                          </p:val>
                                        </p:tav>
                                      </p:tavLst>
                                    </p:anim>
                                    <p:anim calcmode="lin" valueType="num">
                                      <p:cBhvr additive="base">
                                        <p:cTn id="54" dur="500" fill="hold"/>
                                        <p:tgtEl>
                                          <p:spTgt spid="23"/>
                                        </p:tgtEl>
                                        <p:attrNameLst>
                                          <p:attrName>ppt_y</p:attrName>
                                        </p:attrNameLst>
                                      </p:cBhvr>
                                      <p:tavLst>
                                        <p:tav tm="0">
                                          <p:val>
                                            <p:strVal val="0-#ppt_h/2"/>
                                          </p:val>
                                        </p:tav>
                                        <p:tav tm="100000">
                                          <p:val>
                                            <p:strVal val="#ppt_y"/>
                                          </p:val>
                                        </p:tav>
                                      </p:tavLst>
                                    </p:anim>
                                  </p:childTnLst>
                                </p:cTn>
                              </p:par>
                            </p:childTnLst>
                          </p:cTn>
                        </p:par>
                        <p:par>
                          <p:cTn id="55" fill="hold">
                            <p:stCondLst>
                              <p:cond delay="4500"/>
                            </p:stCondLst>
                            <p:childTnLst>
                              <p:par>
                                <p:cTn id="56" presetID="22" presetClass="entr" presetSubtype="8" fill="hold" nodeType="afterEffect">
                                  <p:stCondLst>
                                    <p:cond delay="0"/>
                                  </p:stCondLst>
                                  <p:childTnLst>
                                    <p:set>
                                      <p:cBhvr>
                                        <p:cTn id="57" dur="1" fill="hold">
                                          <p:stCondLst>
                                            <p:cond delay="0"/>
                                          </p:stCondLst>
                                        </p:cTn>
                                        <p:tgtEl>
                                          <p:spTgt spid="22"/>
                                        </p:tgtEl>
                                        <p:attrNameLst>
                                          <p:attrName>style.visibility</p:attrName>
                                        </p:attrNameLst>
                                      </p:cBhvr>
                                      <p:to>
                                        <p:strVal val="visible"/>
                                      </p:to>
                                    </p:set>
                                    <p:animEffect transition="in" filter="wipe(left)">
                                      <p:cBhvr>
                                        <p:cTn id="58" dur="500"/>
                                        <p:tgtEl>
                                          <p:spTgt spid="22"/>
                                        </p:tgtEl>
                                      </p:cBhvr>
                                    </p:animEffect>
                                  </p:childTnLst>
                                </p:cTn>
                              </p:par>
                            </p:childTnLst>
                          </p:cTn>
                        </p:par>
                        <p:par>
                          <p:cTn id="59" fill="hold">
                            <p:stCondLst>
                              <p:cond delay="5000"/>
                            </p:stCondLst>
                            <p:childTnLst>
                              <p:par>
                                <p:cTn id="60" presetID="2" presetClass="entr" presetSubtype="2" fill="hold" grpId="0" nodeType="afterEffect">
                                  <p:stCondLst>
                                    <p:cond delay="0"/>
                                  </p:stCondLst>
                                  <p:childTnLst>
                                    <p:set>
                                      <p:cBhvr>
                                        <p:cTn id="61" dur="1" fill="hold">
                                          <p:stCondLst>
                                            <p:cond delay="0"/>
                                          </p:stCondLst>
                                        </p:cTn>
                                        <p:tgtEl>
                                          <p:spTgt spid="31"/>
                                        </p:tgtEl>
                                        <p:attrNameLst>
                                          <p:attrName>style.visibility</p:attrName>
                                        </p:attrNameLst>
                                      </p:cBhvr>
                                      <p:to>
                                        <p:strVal val="visible"/>
                                      </p:to>
                                    </p:set>
                                    <p:anim calcmode="lin" valueType="num">
                                      <p:cBhvr additive="base">
                                        <p:cTn id="62" dur="250" fill="hold"/>
                                        <p:tgtEl>
                                          <p:spTgt spid="31"/>
                                        </p:tgtEl>
                                        <p:attrNameLst>
                                          <p:attrName>ppt_x</p:attrName>
                                        </p:attrNameLst>
                                      </p:cBhvr>
                                      <p:tavLst>
                                        <p:tav tm="0">
                                          <p:val>
                                            <p:strVal val="1+#ppt_w/2"/>
                                          </p:val>
                                        </p:tav>
                                        <p:tav tm="100000">
                                          <p:val>
                                            <p:strVal val="#ppt_x"/>
                                          </p:val>
                                        </p:tav>
                                      </p:tavLst>
                                    </p:anim>
                                    <p:anim calcmode="lin" valueType="num">
                                      <p:cBhvr additive="base">
                                        <p:cTn id="63" dur="250" fill="hold"/>
                                        <p:tgtEl>
                                          <p:spTgt spid="3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8" grpId="1" animBg="1"/>
      <p:bldP spid="19" grpId="0" animBg="1"/>
      <p:bldP spid="19" grpId="1" animBg="1"/>
      <p:bldP spid="19" grpId="2" animBg="1"/>
      <p:bldP spid="20" grpId="0"/>
      <p:bldP spid="21" grpId="0"/>
      <p:bldP spid="34" grpId="0"/>
      <p:bldP spid="31"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38"/>
          <p:cNvSpPr txBox="1"/>
          <p:nvPr/>
        </p:nvSpPr>
        <p:spPr>
          <a:xfrm>
            <a:off x="971600" y="93886"/>
            <a:ext cx="1772791" cy="558100"/>
          </a:xfrm>
          <a:prstGeom prst="rect">
            <a:avLst/>
          </a:prstGeom>
          <a:noFill/>
        </p:spPr>
        <p:txBody>
          <a:bodyPr wrap="none" lIns="65023" tIns="32511" rIns="65023" bIns="32511" rtlCol="0">
            <a:spAutoFit/>
          </a:bodyPr>
          <a:lstStyle/>
          <a:p>
            <a:r>
              <a:rPr lang="zh-CN" altLang="en-US" sz="3200" b="1" dirty="0" smtClean="0">
                <a:solidFill>
                  <a:schemeClr val="accent1"/>
                </a:solidFill>
                <a:latin typeface="微软雅黑" pitchFamily="34" charset="-122"/>
                <a:ea typeface="微软雅黑" pitchFamily="34" charset="-122"/>
              </a:rPr>
              <a:t>创业资源</a:t>
            </a:r>
            <a:endParaRPr lang="zh-CN" altLang="en-US" sz="3200" b="1" dirty="0">
              <a:solidFill>
                <a:schemeClr val="accent1"/>
              </a:solidFill>
              <a:latin typeface="微软雅黑" pitchFamily="34" charset="-122"/>
              <a:ea typeface="微软雅黑" pitchFamily="34" charset="-122"/>
            </a:endParaRPr>
          </a:p>
        </p:txBody>
      </p:sp>
      <p:sp>
        <p:nvSpPr>
          <p:cNvPr id="20" name="Text Placeholder 8"/>
          <p:cNvSpPr txBox="1"/>
          <p:nvPr/>
        </p:nvSpPr>
        <p:spPr>
          <a:xfrm>
            <a:off x="683568" y="699542"/>
            <a:ext cx="7776864" cy="4104456"/>
          </a:xfrm>
          <a:prstGeom prst="rect">
            <a:avLst/>
          </a:prstGeom>
        </p:spPr>
        <p:txBody>
          <a:bodyPr vert="horz" lIns="68541" tIns="34271" rIns="68541" bIns="34271"/>
          <a:lstStyle>
            <a:lvl1pPr marL="0" indent="0" algn="l" defTabSz="457200" rtl="0" eaLnBrk="1" latinLnBrk="0" hangingPunct="1">
              <a:lnSpc>
                <a:spcPct val="120000"/>
              </a:lnSpc>
              <a:spcBef>
                <a:spcPct val="20000"/>
              </a:spcBef>
              <a:buFont typeface="Arial" panose="020B0604020202020204"/>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nSpc>
                <a:spcPct val="100000"/>
              </a:lnSpc>
            </a:pPr>
            <a:r>
              <a:rPr lang="zh-CN" altLang="zh-CN" sz="2000" dirty="0">
                <a:solidFill>
                  <a:srgbClr val="000000"/>
                </a:solidFill>
                <a:latin typeface="黑体"/>
                <a:ea typeface="黑体"/>
              </a:rPr>
              <a:t>（一</a:t>
            </a:r>
            <a:r>
              <a:rPr lang="zh-CN" altLang="zh-CN" sz="2000" dirty="0" smtClean="0">
                <a:solidFill>
                  <a:srgbClr val="000000"/>
                </a:solidFill>
                <a:latin typeface="黑体"/>
                <a:ea typeface="黑体"/>
              </a:rPr>
              <a:t>）创业</a:t>
            </a:r>
            <a:r>
              <a:rPr lang="zh-CN" altLang="en-US" sz="2000" dirty="0" smtClean="0">
                <a:solidFill>
                  <a:srgbClr val="000000"/>
                </a:solidFill>
                <a:latin typeface="黑体"/>
                <a:ea typeface="黑体"/>
              </a:rPr>
              <a:t>这的内部资源</a:t>
            </a:r>
            <a:endParaRPr lang="zh-CN" altLang="zh-CN" sz="2000" dirty="0">
              <a:solidFill>
                <a:srgbClr val="000000"/>
              </a:solidFill>
              <a:latin typeface="黑体"/>
              <a:ea typeface="黑体"/>
            </a:endParaRPr>
          </a:p>
          <a:p>
            <a:pPr>
              <a:lnSpc>
                <a:spcPct val="100000"/>
              </a:lnSpc>
            </a:pPr>
            <a:r>
              <a:rPr lang="zh-CN" altLang="zh-CN" sz="1800" dirty="0">
                <a:solidFill>
                  <a:srgbClr val="000000"/>
                </a:solidFill>
                <a:latin typeface="黑体"/>
                <a:ea typeface="黑体"/>
              </a:rPr>
              <a:t>创业者的内部资源主要是创业者自身所“拥有”的能力，能够自由支配和使用的各种资源，如员工、土地、厂房、设备、材料、资金、技术等等，甚至也可以是创业者及其员工的时间，也就是人们通常所说有形资产及无形资产。</a:t>
            </a:r>
          </a:p>
          <a:p>
            <a:pPr>
              <a:lnSpc>
                <a:spcPct val="100000"/>
              </a:lnSpc>
            </a:pPr>
            <a:r>
              <a:rPr lang="en-US" altLang="zh-CN" sz="1800" dirty="0">
                <a:solidFill>
                  <a:srgbClr val="000000"/>
                </a:solidFill>
                <a:latin typeface="黑体"/>
                <a:ea typeface="黑体"/>
              </a:rPr>
              <a:t>    (1)</a:t>
            </a:r>
            <a:r>
              <a:rPr lang="zh-CN" altLang="zh-CN" sz="1800" dirty="0">
                <a:solidFill>
                  <a:srgbClr val="000000"/>
                </a:solidFill>
                <a:latin typeface="黑体"/>
                <a:ea typeface="黑体"/>
              </a:rPr>
              <a:t>现金资产。是指创业者本人及家庭可以随时支配的现金和银行存款，请注意是“可以支配”的，所以创业要取得全家的支持，也要为家庭的生活留有余地。</a:t>
            </a:r>
          </a:p>
          <a:p>
            <a:pPr>
              <a:lnSpc>
                <a:spcPct val="100000"/>
              </a:lnSpc>
            </a:pPr>
            <a:r>
              <a:rPr lang="en-US" altLang="zh-CN" sz="1800" dirty="0">
                <a:solidFill>
                  <a:srgbClr val="000000"/>
                </a:solidFill>
                <a:latin typeface="黑体"/>
                <a:ea typeface="黑体"/>
              </a:rPr>
              <a:t>    (2)</a:t>
            </a:r>
            <a:r>
              <a:rPr lang="zh-CN" altLang="zh-CN" sz="1800" dirty="0">
                <a:solidFill>
                  <a:srgbClr val="000000"/>
                </a:solidFill>
                <a:latin typeface="黑体"/>
                <a:ea typeface="黑体"/>
              </a:rPr>
              <a:t>房产和交通工具。这种资源一方面可以作为创业的硬件资源，另一方面可以作为现金资产的补充，在需要的情况下，可以作为抵押品向银行或其他投资人申请融资。</a:t>
            </a:r>
          </a:p>
          <a:p>
            <a:pPr>
              <a:lnSpc>
                <a:spcPct val="100000"/>
              </a:lnSpc>
            </a:pPr>
            <a:r>
              <a:rPr lang="en-US" altLang="zh-CN" sz="1800" dirty="0">
                <a:solidFill>
                  <a:srgbClr val="000000"/>
                </a:solidFill>
                <a:latin typeface="黑体"/>
                <a:ea typeface="黑体"/>
              </a:rPr>
              <a:t>    </a:t>
            </a:r>
            <a:endParaRPr lang="zh-CN" altLang="zh-CN" sz="1800" dirty="0">
              <a:solidFill>
                <a:srgbClr val="000000"/>
              </a:solidFill>
              <a:latin typeface="黑体"/>
              <a:ea typeface="黑体"/>
            </a:endParaRPr>
          </a:p>
        </p:txBody>
      </p:sp>
    </p:spTree>
    <p:extLst>
      <p:ext uri="{BB962C8B-B14F-4D97-AF65-F5344CB8AC3E}">
        <p14:creationId xmlns:p14="http://schemas.microsoft.com/office/powerpoint/2010/main" val="2323659317"/>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p:tgtEl>
                                          <p:spTgt spid="16"/>
                                        </p:tgtEl>
                                        <p:attrNameLst>
                                          <p:attrName>ppt_y</p:attrName>
                                        </p:attrNameLst>
                                      </p:cBhvr>
                                      <p:tavLst>
                                        <p:tav tm="0">
                                          <p:val>
                                            <p:strVal val="#ppt_y+#ppt_h*1.125000"/>
                                          </p:val>
                                        </p:tav>
                                        <p:tav tm="100000">
                                          <p:val>
                                            <p:strVal val="#ppt_y"/>
                                          </p:val>
                                        </p:tav>
                                      </p:tavLst>
                                    </p:anim>
                                    <p:animEffect transition="in" filter="wipe(up)">
                                      <p:cBhvr>
                                        <p:cTn id="8" dur="500"/>
                                        <p:tgtEl>
                                          <p:spTgt spid="16"/>
                                        </p:tgtEl>
                                      </p:cBhvr>
                                    </p:animEffect>
                                  </p:childTnLst>
                                </p:cTn>
                              </p:par>
                            </p:childTnLst>
                          </p:cTn>
                        </p:par>
                        <p:par>
                          <p:cTn id="9" fill="hold">
                            <p:stCondLst>
                              <p:cond delay="650"/>
                            </p:stCondLst>
                            <p:childTnLst>
                              <p:par>
                                <p:cTn id="10" presetID="22" presetClass="entr" presetSubtype="1" fill="hold" grpId="0" nodeType="after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wipe(up)">
                                      <p:cBhvr>
                                        <p:cTn id="12"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38"/>
          <p:cNvSpPr txBox="1"/>
          <p:nvPr/>
        </p:nvSpPr>
        <p:spPr>
          <a:xfrm>
            <a:off x="971600" y="93886"/>
            <a:ext cx="1772791" cy="558100"/>
          </a:xfrm>
          <a:prstGeom prst="rect">
            <a:avLst/>
          </a:prstGeom>
          <a:noFill/>
        </p:spPr>
        <p:txBody>
          <a:bodyPr wrap="none" lIns="65023" tIns="32511" rIns="65023" bIns="32511" rtlCol="0">
            <a:spAutoFit/>
          </a:bodyPr>
          <a:lstStyle/>
          <a:p>
            <a:r>
              <a:rPr lang="zh-CN" altLang="en-US" sz="3200" b="1" dirty="0" smtClean="0">
                <a:solidFill>
                  <a:schemeClr val="accent1"/>
                </a:solidFill>
                <a:latin typeface="微软雅黑" pitchFamily="34" charset="-122"/>
                <a:ea typeface="微软雅黑" pitchFamily="34" charset="-122"/>
              </a:rPr>
              <a:t>创业资源</a:t>
            </a:r>
            <a:endParaRPr lang="zh-CN" altLang="en-US" sz="3200" b="1" dirty="0">
              <a:solidFill>
                <a:schemeClr val="accent1"/>
              </a:solidFill>
              <a:latin typeface="微软雅黑" pitchFamily="34" charset="-122"/>
              <a:ea typeface="微软雅黑" pitchFamily="34" charset="-122"/>
            </a:endParaRPr>
          </a:p>
        </p:txBody>
      </p:sp>
      <p:sp>
        <p:nvSpPr>
          <p:cNvPr id="20" name="Text Placeholder 8"/>
          <p:cNvSpPr txBox="1"/>
          <p:nvPr/>
        </p:nvSpPr>
        <p:spPr>
          <a:xfrm>
            <a:off x="467544" y="699542"/>
            <a:ext cx="8352928" cy="4104456"/>
          </a:xfrm>
          <a:prstGeom prst="rect">
            <a:avLst/>
          </a:prstGeom>
        </p:spPr>
        <p:txBody>
          <a:bodyPr vert="horz" lIns="68541" tIns="34271" rIns="68541" bIns="34271"/>
          <a:lstStyle>
            <a:lvl1pPr marL="0" indent="0" algn="l" defTabSz="457200" rtl="0" eaLnBrk="1" latinLnBrk="0" hangingPunct="1">
              <a:lnSpc>
                <a:spcPct val="120000"/>
              </a:lnSpc>
              <a:spcBef>
                <a:spcPct val="20000"/>
              </a:spcBef>
              <a:buFont typeface="Arial" panose="020B0604020202020204"/>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nSpc>
                <a:spcPct val="100000"/>
              </a:lnSpc>
            </a:pPr>
            <a:r>
              <a:rPr lang="zh-CN" altLang="zh-CN" sz="2000" dirty="0">
                <a:solidFill>
                  <a:srgbClr val="000000"/>
                </a:solidFill>
                <a:latin typeface="黑体"/>
                <a:ea typeface="黑体"/>
              </a:rPr>
              <a:t>（一</a:t>
            </a:r>
            <a:r>
              <a:rPr lang="zh-CN" altLang="zh-CN" sz="2000" dirty="0" smtClean="0">
                <a:solidFill>
                  <a:srgbClr val="000000"/>
                </a:solidFill>
                <a:latin typeface="黑体"/>
                <a:ea typeface="黑体"/>
              </a:rPr>
              <a:t>）创业</a:t>
            </a:r>
            <a:r>
              <a:rPr lang="zh-CN" altLang="en-US" sz="2000" dirty="0" smtClean="0">
                <a:solidFill>
                  <a:srgbClr val="000000"/>
                </a:solidFill>
                <a:latin typeface="黑体"/>
                <a:ea typeface="黑体"/>
              </a:rPr>
              <a:t>这的内部资源</a:t>
            </a:r>
            <a:endParaRPr lang="zh-CN" altLang="zh-CN" sz="2000" dirty="0">
              <a:solidFill>
                <a:srgbClr val="000000"/>
              </a:solidFill>
              <a:latin typeface="黑体"/>
              <a:ea typeface="黑体"/>
            </a:endParaRPr>
          </a:p>
          <a:p>
            <a:pPr>
              <a:lnSpc>
                <a:spcPct val="100000"/>
              </a:lnSpc>
            </a:pPr>
            <a:r>
              <a:rPr lang="en-US" altLang="zh-CN" sz="1800" dirty="0" smtClean="0">
                <a:solidFill>
                  <a:srgbClr val="000000"/>
                </a:solidFill>
                <a:latin typeface="黑体"/>
                <a:ea typeface="黑体"/>
              </a:rPr>
              <a:t>    </a:t>
            </a:r>
            <a:r>
              <a:rPr lang="en-US" altLang="zh-CN" sz="1800" dirty="0">
                <a:solidFill>
                  <a:srgbClr val="000000"/>
                </a:solidFill>
                <a:latin typeface="黑体"/>
                <a:ea typeface="黑体"/>
              </a:rPr>
              <a:t>(3)</a:t>
            </a:r>
            <a:r>
              <a:rPr lang="zh-CN" altLang="zh-CN" sz="1800" dirty="0">
                <a:solidFill>
                  <a:srgbClr val="000000"/>
                </a:solidFill>
                <a:latin typeface="黑体"/>
                <a:ea typeface="黑体"/>
              </a:rPr>
              <a:t>技术专长。这里说的技术专长，包括有形的和无形的。</a:t>
            </a:r>
          </a:p>
          <a:p>
            <a:pPr>
              <a:lnSpc>
                <a:spcPct val="100000"/>
              </a:lnSpc>
            </a:pPr>
            <a:r>
              <a:rPr lang="en-US" altLang="zh-CN" sz="1800" dirty="0">
                <a:solidFill>
                  <a:srgbClr val="000000"/>
                </a:solidFill>
                <a:latin typeface="黑体"/>
                <a:ea typeface="黑体"/>
              </a:rPr>
              <a:t>    </a:t>
            </a:r>
            <a:r>
              <a:rPr lang="en-US" altLang="zh-CN" sz="1800" dirty="0" smtClean="0">
                <a:solidFill>
                  <a:srgbClr val="000000"/>
                </a:solidFill>
                <a:latin typeface="黑体"/>
                <a:ea typeface="黑体"/>
              </a:rPr>
              <a:t>   1</a:t>
            </a:r>
            <a:r>
              <a:rPr lang="en-US" altLang="zh-CN" sz="1800" dirty="0">
                <a:solidFill>
                  <a:srgbClr val="000000"/>
                </a:solidFill>
                <a:latin typeface="黑体"/>
                <a:ea typeface="黑体"/>
              </a:rPr>
              <a:t>)</a:t>
            </a:r>
            <a:r>
              <a:rPr lang="zh-CN" altLang="zh-CN" sz="1800" dirty="0">
                <a:solidFill>
                  <a:srgbClr val="000000"/>
                </a:solidFill>
                <a:latin typeface="黑体"/>
                <a:ea typeface="黑体"/>
              </a:rPr>
              <a:t>有形技术专长。是指已申请成功的发明专利、实用新型专利和外观专利</a:t>
            </a:r>
            <a:r>
              <a:rPr lang="zh-CN" altLang="zh-CN" sz="1800" dirty="0" smtClean="0">
                <a:solidFill>
                  <a:srgbClr val="000000"/>
                </a:solidFill>
                <a:latin typeface="黑体"/>
                <a:ea typeface="黑体"/>
              </a:rPr>
              <a:t>，</a:t>
            </a:r>
            <a:endParaRPr lang="en-US" altLang="zh-CN" sz="1800" dirty="0" smtClean="0">
              <a:solidFill>
                <a:srgbClr val="000000"/>
              </a:solidFill>
              <a:latin typeface="黑体"/>
              <a:ea typeface="黑体"/>
            </a:endParaRPr>
          </a:p>
          <a:p>
            <a:pPr>
              <a:lnSpc>
                <a:spcPct val="100000"/>
              </a:lnSpc>
            </a:pPr>
            <a:r>
              <a:rPr lang="en-US" altLang="zh-CN" sz="1800" dirty="0">
                <a:solidFill>
                  <a:srgbClr val="000000"/>
                </a:solidFill>
                <a:latin typeface="黑体"/>
                <a:ea typeface="黑体"/>
              </a:rPr>
              <a:t> </a:t>
            </a:r>
            <a:r>
              <a:rPr lang="en-US" altLang="zh-CN" sz="1800" dirty="0" smtClean="0">
                <a:solidFill>
                  <a:srgbClr val="000000"/>
                </a:solidFill>
                <a:latin typeface="黑体"/>
                <a:ea typeface="黑体"/>
              </a:rPr>
              <a:t>        </a:t>
            </a:r>
            <a:r>
              <a:rPr lang="zh-CN" altLang="zh-CN" sz="1800" dirty="0" smtClean="0">
                <a:solidFill>
                  <a:srgbClr val="000000"/>
                </a:solidFill>
                <a:latin typeface="黑体"/>
                <a:ea typeface="黑体"/>
              </a:rPr>
              <a:t>或</a:t>
            </a:r>
            <a:r>
              <a:rPr lang="zh-CN" altLang="zh-CN" sz="1800" dirty="0">
                <a:solidFill>
                  <a:srgbClr val="000000"/>
                </a:solidFill>
                <a:latin typeface="黑体"/>
                <a:ea typeface="黑体"/>
              </a:rPr>
              <a:t>者是某一领域公认的专家。</a:t>
            </a:r>
          </a:p>
          <a:p>
            <a:pPr>
              <a:lnSpc>
                <a:spcPct val="100000"/>
              </a:lnSpc>
            </a:pPr>
            <a:r>
              <a:rPr lang="en-US" altLang="zh-CN" sz="1800" dirty="0" smtClean="0">
                <a:solidFill>
                  <a:srgbClr val="000000"/>
                </a:solidFill>
                <a:latin typeface="黑体"/>
                <a:ea typeface="黑体"/>
              </a:rPr>
              <a:t>       2</a:t>
            </a:r>
            <a:r>
              <a:rPr lang="en-US" altLang="zh-CN" sz="1800" dirty="0">
                <a:solidFill>
                  <a:srgbClr val="000000"/>
                </a:solidFill>
                <a:latin typeface="黑体"/>
                <a:ea typeface="黑体"/>
              </a:rPr>
              <a:t>)</a:t>
            </a:r>
            <a:r>
              <a:rPr lang="zh-CN" altLang="zh-CN" sz="1800" dirty="0">
                <a:solidFill>
                  <a:srgbClr val="000000"/>
                </a:solidFill>
                <a:latin typeface="黑体"/>
                <a:ea typeface="黑体"/>
              </a:rPr>
              <a:t>无形技术专长。是指专有技术、科研成果或者对某个</a:t>
            </a:r>
            <a:r>
              <a:rPr lang="zh-CN" altLang="zh-CN" sz="1800" dirty="0" smtClean="0">
                <a:solidFill>
                  <a:srgbClr val="000000"/>
                </a:solidFill>
                <a:latin typeface="黑体"/>
                <a:ea typeface="黑体"/>
              </a:rPr>
              <a:t>特定行业和领域的</a:t>
            </a:r>
            <a:endParaRPr lang="en-US" altLang="zh-CN" sz="1800" dirty="0" smtClean="0">
              <a:solidFill>
                <a:srgbClr val="000000"/>
              </a:solidFill>
              <a:latin typeface="黑体"/>
              <a:ea typeface="黑体"/>
            </a:endParaRPr>
          </a:p>
          <a:p>
            <a:pPr>
              <a:lnSpc>
                <a:spcPct val="100000"/>
              </a:lnSpc>
            </a:pPr>
            <a:r>
              <a:rPr lang="en-US" altLang="zh-CN" sz="1800" dirty="0">
                <a:solidFill>
                  <a:srgbClr val="000000"/>
                </a:solidFill>
                <a:latin typeface="黑体"/>
                <a:ea typeface="黑体"/>
              </a:rPr>
              <a:t> </a:t>
            </a:r>
            <a:r>
              <a:rPr lang="en-US" altLang="zh-CN" sz="1800" dirty="0" smtClean="0">
                <a:solidFill>
                  <a:srgbClr val="000000"/>
                </a:solidFill>
                <a:latin typeface="黑体"/>
                <a:ea typeface="黑体"/>
              </a:rPr>
              <a:t>        </a:t>
            </a:r>
            <a:r>
              <a:rPr lang="zh-CN" altLang="zh-CN" sz="1800" dirty="0" smtClean="0">
                <a:solidFill>
                  <a:srgbClr val="000000"/>
                </a:solidFill>
                <a:latin typeface="黑体"/>
                <a:ea typeface="黑体"/>
              </a:rPr>
              <a:t>深入</a:t>
            </a:r>
            <a:r>
              <a:rPr lang="zh-CN" altLang="zh-CN" sz="1800" dirty="0">
                <a:solidFill>
                  <a:srgbClr val="000000"/>
                </a:solidFill>
                <a:latin typeface="黑体"/>
                <a:ea typeface="黑体"/>
              </a:rPr>
              <a:t>研究。</a:t>
            </a:r>
          </a:p>
          <a:p>
            <a:pPr>
              <a:lnSpc>
                <a:spcPct val="100000"/>
              </a:lnSpc>
            </a:pPr>
            <a:r>
              <a:rPr lang="en-US" altLang="zh-CN" sz="1800" dirty="0" smtClean="0">
                <a:solidFill>
                  <a:srgbClr val="000000"/>
                </a:solidFill>
                <a:latin typeface="黑体"/>
                <a:ea typeface="黑体"/>
              </a:rPr>
              <a:t>    (</a:t>
            </a:r>
            <a:r>
              <a:rPr lang="en-US" altLang="zh-CN" sz="1800" dirty="0">
                <a:solidFill>
                  <a:srgbClr val="000000"/>
                </a:solidFill>
                <a:latin typeface="黑体"/>
                <a:ea typeface="黑体"/>
              </a:rPr>
              <a:t>4)</a:t>
            </a:r>
            <a:r>
              <a:rPr lang="zh-CN" altLang="zh-CN" sz="1800" dirty="0">
                <a:solidFill>
                  <a:srgbClr val="000000"/>
                </a:solidFill>
                <a:latin typeface="黑体"/>
                <a:ea typeface="黑体"/>
              </a:rPr>
              <a:t>信用资源。</a:t>
            </a:r>
          </a:p>
          <a:p>
            <a:pPr>
              <a:lnSpc>
                <a:spcPct val="100000"/>
              </a:lnSpc>
            </a:pPr>
            <a:r>
              <a:rPr lang="en-US" altLang="zh-CN" sz="1800" dirty="0">
                <a:solidFill>
                  <a:srgbClr val="000000"/>
                </a:solidFill>
                <a:latin typeface="黑体"/>
                <a:ea typeface="黑体"/>
              </a:rPr>
              <a:t>    (5)</a:t>
            </a:r>
            <a:r>
              <a:rPr lang="zh-CN" altLang="zh-CN" sz="1800" dirty="0">
                <a:solidFill>
                  <a:srgbClr val="000000"/>
                </a:solidFill>
                <a:latin typeface="黑体"/>
                <a:ea typeface="黑体"/>
              </a:rPr>
              <a:t>商业经验。即创业者对市场经济和游戏规则的了解程度，尤其是对你</a:t>
            </a:r>
            <a:r>
              <a:rPr lang="zh-CN" altLang="zh-CN" sz="1800" dirty="0" smtClean="0">
                <a:solidFill>
                  <a:srgbClr val="000000"/>
                </a:solidFill>
                <a:latin typeface="黑体"/>
                <a:ea typeface="黑体"/>
              </a:rPr>
              <a:t>即将</a:t>
            </a:r>
            <a:endParaRPr lang="en-US" altLang="zh-CN" sz="1800" dirty="0" smtClean="0">
              <a:solidFill>
                <a:srgbClr val="000000"/>
              </a:solidFill>
              <a:latin typeface="黑体"/>
              <a:ea typeface="黑体"/>
            </a:endParaRPr>
          </a:p>
          <a:p>
            <a:pPr>
              <a:lnSpc>
                <a:spcPct val="100000"/>
              </a:lnSpc>
            </a:pPr>
            <a:r>
              <a:rPr lang="en-US" altLang="zh-CN" sz="1800" dirty="0">
                <a:solidFill>
                  <a:srgbClr val="000000"/>
                </a:solidFill>
                <a:latin typeface="黑体"/>
                <a:ea typeface="黑体"/>
              </a:rPr>
              <a:t> </a:t>
            </a:r>
            <a:r>
              <a:rPr lang="en-US" altLang="zh-CN" sz="1800" dirty="0" smtClean="0">
                <a:solidFill>
                  <a:srgbClr val="000000"/>
                </a:solidFill>
                <a:latin typeface="黑体"/>
                <a:ea typeface="黑体"/>
              </a:rPr>
              <a:t>      </a:t>
            </a:r>
            <a:r>
              <a:rPr lang="zh-CN" altLang="zh-CN" sz="1800" dirty="0" smtClean="0">
                <a:solidFill>
                  <a:srgbClr val="000000"/>
                </a:solidFill>
                <a:latin typeface="黑体"/>
                <a:ea typeface="黑体"/>
              </a:rPr>
              <a:t>进入</a:t>
            </a:r>
            <a:r>
              <a:rPr lang="zh-CN" altLang="zh-CN" sz="1800" dirty="0">
                <a:solidFill>
                  <a:srgbClr val="000000"/>
                </a:solidFill>
                <a:latin typeface="黑体"/>
                <a:ea typeface="黑体"/>
              </a:rPr>
              <a:t>的行业的深入理解。</a:t>
            </a:r>
          </a:p>
          <a:p>
            <a:pPr>
              <a:lnSpc>
                <a:spcPct val="100000"/>
              </a:lnSpc>
            </a:pPr>
            <a:r>
              <a:rPr lang="en-US" altLang="zh-CN" sz="1800" dirty="0" smtClean="0">
                <a:solidFill>
                  <a:srgbClr val="000000"/>
                </a:solidFill>
                <a:latin typeface="黑体"/>
                <a:ea typeface="黑体"/>
              </a:rPr>
              <a:t>    (</a:t>
            </a:r>
            <a:r>
              <a:rPr lang="en-US" altLang="zh-CN" sz="1800" dirty="0">
                <a:solidFill>
                  <a:srgbClr val="000000"/>
                </a:solidFill>
                <a:latin typeface="黑体"/>
                <a:ea typeface="黑体"/>
              </a:rPr>
              <a:t>6)</a:t>
            </a:r>
            <a:r>
              <a:rPr lang="zh-CN" altLang="zh-CN" sz="1800" dirty="0">
                <a:solidFill>
                  <a:srgbClr val="000000"/>
                </a:solidFill>
                <a:latin typeface="黑体"/>
                <a:ea typeface="黑体"/>
              </a:rPr>
              <a:t>家族资源。创业者的家族资源介乎内部资源与外部资源之间。</a:t>
            </a:r>
          </a:p>
        </p:txBody>
      </p:sp>
    </p:spTree>
    <p:extLst>
      <p:ext uri="{BB962C8B-B14F-4D97-AF65-F5344CB8AC3E}">
        <p14:creationId xmlns:p14="http://schemas.microsoft.com/office/powerpoint/2010/main" val="3026402204"/>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p:tgtEl>
                                          <p:spTgt spid="16"/>
                                        </p:tgtEl>
                                        <p:attrNameLst>
                                          <p:attrName>ppt_y</p:attrName>
                                        </p:attrNameLst>
                                      </p:cBhvr>
                                      <p:tavLst>
                                        <p:tav tm="0">
                                          <p:val>
                                            <p:strVal val="#ppt_y+#ppt_h*1.125000"/>
                                          </p:val>
                                        </p:tav>
                                        <p:tav tm="100000">
                                          <p:val>
                                            <p:strVal val="#ppt_y"/>
                                          </p:val>
                                        </p:tav>
                                      </p:tavLst>
                                    </p:anim>
                                    <p:animEffect transition="in" filter="wipe(up)">
                                      <p:cBhvr>
                                        <p:cTn id="8" dur="500"/>
                                        <p:tgtEl>
                                          <p:spTgt spid="16"/>
                                        </p:tgtEl>
                                      </p:cBhvr>
                                    </p:animEffect>
                                  </p:childTnLst>
                                </p:cTn>
                              </p:par>
                            </p:childTnLst>
                          </p:cTn>
                        </p:par>
                        <p:par>
                          <p:cTn id="9" fill="hold">
                            <p:stCondLst>
                              <p:cond delay="650"/>
                            </p:stCondLst>
                            <p:childTnLst>
                              <p:par>
                                <p:cTn id="10" presetID="22" presetClass="entr" presetSubtype="1" fill="hold" grpId="0" nodeType="after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wipe(up)">
                                      <p:cBhvr>
                                        <p:cTn id="12"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38"/>
          <p:cNvSpPr txBox="1"/>
          <p:nvPr/>
        </p:nvSpPr>
        <p:spPr>
          <a:xfrm>
            <a:off x="971600" y="93886"/>
            <a:ext cx="1772791" cy="558100"/>
          </a:xfrm>
          <a:prstGeom prst="rect">
            <a:avLst/>
          </a:prstGeom>
          <a:noFill/>
        </p:spPr>
        <p:txBody>
          <a:bodyPr wrap="none" lIns="65023" tIns="32511" rIns="65023" bIns="32511" rtlCol="0">
            <a:spAutoFit/>
          </a:bodyPr>
          <a:lstStyle/>
          <a:p>
            <a:r>
              <a:rPr lang="zh-CN" altLang="en-US" sz="3200" b="1" dirty="0" smtClean="0">
                <a:solidFill>
                  <a:schemeClr val="accent1"/>
                </a:solidFill>
                <a:latin typeface="微软雅黑" pitchFamily="34" charset="-122"/>
                <a:ea typeface="微软雅黑" pitchFamily="34" charset="-122"/>
              </a:rPr>
              <a:t>创业资源</a:t>
            </a:r>
            <a:endParaRPr lang="zh-CN" altLang="en-US" sz="3200" b="1" dirty="0">
              <a:solidFill>
                <a:schemeClr val="accent1"/>
              </a:solidFill>
              <a:latin typeface="微软雅黑" pitchFamily="34" charset="-122"/>
              <a:ea typeface="微软雅黑" pitchFamily="34" charset="-122"/>
            </a:endParaRPr>
          </a:p>
        </p:txBody>
      </p:sp>
      <p:sp>
        <p:nvSpPr>
          <p:cNvPr id="13" name="Text Placeholder 8"/>
          <p:cNvSpPr txBox="1"/>
          <p:nvPr/>
        </p:nvSpPr>
        <p:spPr>
          <a:xfrm>
            <a:off x="899592" y="771550"/>
            <a:ext cx="7704856" cy="4176464"/>
          </a:xfrm>
          <a:prstGeom prst="rect">
            <a:avLst/>
          </a:prstGeom>
        </p:spPr>
        <p:txBody>
          <a:bodyPr vert="horz" lIns="68541" tIns="34271" rIns="68541" bIns="34271"/>
          <a:lstStyle>
            <a:lvl1pPr marL="0" indent="0" algn="l" defTabSz="457200" rtl="0" eaLnBrk="1" latinLnBrk="0" hangingPunct="1">
              <a:lnSpc>
                <a:spcPct val="120000"/>
              </a:lnSpc>
              <a:spcBef>
                <a:spcPct val="20000"/>
              </a:spcBef>
              <a:buFont typeface="Arial" panose="020B0604020202020204"/>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r>
              <a:rPr lang="en-US" altLang="zh-CN" sz="2000" dirty="0">
                <a:solidFill>
                  <a:srgbClr val="000000"/>
                </a:solidFill>
                <a:latin typeface="黑体"/>
                <a:ea typeface="黑体"/>
              </a:rPr>
              <a:t> (</a:t>
            </a:r>
            <a:r>
              <a:rPr lang="zh-CN" altLang="zh-CN" sz="2000" dirty="0">
                <a:solidFill>
                  <a:srgbClr val="000000"/>
                </a:solidFill>
                <a:latin typeface="黑体"/>
                <a:ea typeface="黑体"/>
              </a:rPr>
              <a:t>二</a:t>
            </a:r>
            <a:r>
              <a:rPr lang="en-US" altLang="zh-CN" sz="2000" dirty="0" smtClean="0">
                <a:solidFill>
                  <a:srgbClr val="000000"/>
                </a:solidFill>
                <a:latin typeface="黑体"/>
                <a:ea typeface="黑体"/>
              </a:rPr>
              <a:t>)</a:t>
            </a:r>
            <a:r>
              <a:rPr lang="zh-CN" altLang="zh-CN" sz="2000" dirty="0" smtClean="0">
                <a:solidFill>
                  <a:srgbClr val="000000"/>
                </a:solidFill>
                <a:latin typeface="黑体"/>
                <a:ea typeface="黑体"/>
              </a:rPr>
              <a:t>创业</a:t>
            </a:r>
            <a:r>
              <a:rPr lang="zh-CN" altLang="en-US" sz="2000" dirty="0" smtClean="0">
                <a:solidFill>
                  <a:srgbClr val="000000"/>
                </a:solidFill>
                <a:latin typeface="黑体"/>
                <a:ea typeface="黑体"/>
              </a:rPr>
              <a:t>的外部资源</a:t>
            </a:r>
            <a:endParaRPr lang="zh-CN" altLang="zh-CN" sz="2000" dirty="0">
              <a:solidFill>
                <a:srgbClr val="000000"/>
              </a:solidFill>
              <a:latin typeface="黑体"/>
              <a:ea typeface="黑体"/>
            </a:endParaRPr>
          </a:p>
          <a:p>
            <a:pPr>
              <a:lnSpc>
                <a:spcPct val="100000"/>
              </a:lnSpc>
              <a:spcBef>
                <a:spcPts val="0"/>
              </a:spcBef>
            </a:pPr>
            <a:r>
              <a:rPr lang="zh-CN" altLang="zh-CN" sz="1800" dirty="0">
                <a:solidFill>
                  <a:srgbClr val="000000"/>
                </a:solidFill>
                <a:latin typeface="黑体"/>
                <a:ea typeface="黑体"/>
              </a:rPr>
              <a:t>外部资源指的是创业者或者是创业企业并不具有“归属权”，但是通过某些利益共同点而可能在一定程度上加以配置和利用的各种资源。常见的外部资源如材料供应商、技术供给者、销售商、广告商，以及相关政府部门等，实际上就是商业环境中的相关条件性资源。</a:t>
            </a:r>
          </a:p>
          <a:p>
            <a:pPr>
              <a:lnSpc>
                <a:spcPct val="100000"/>
              </a:lnSpc>
              <a:spcBef>
                <a:spcPts val="0"/>
              </a:spcBef>
            </a:pPr>
            <a:r>
              <a:rPr lang="en-US" altLang="zh-CN" sz="1800" dirty="0" smtClean="0">
                <a:solidFill>
                  <a:srgbClr val="000000"/>
                </a:solidFill>
                <a:latin typeface="黑体"/>
                <a:ea typeface="黑体"/>
              </a:rPr>
              <a:t>(</a:t>
            </a:r>
            <a:r>
              <a:rPr lang="en-US" altLang="zh-CN" sz="1800" dirty="0">
                <a:solidFill>
                  <a:srgbClr val="000000"/>
                </a:solidFill>
                <a:latin typeface="黑体"/>
                <a:ea typeface="黑体"/>
              </a:rPr>
              <a:t>1)</a:t>
            </a:r>
            <a:r>
              <a:rPr lang="zh-CN" altLang="zh-CN" sz="1800" dirty="0">
                <a:solidFill>
                  <a:srgbClr val="000000"/>
                </a:solidFill>
                <a:latin typeface="黑体"/>
                <a:ea typeface="黑体"/>
              </a:rPr>
              <a:t>创业者的职业资源。对创业者来说，效用最明显首推职业资源。所谓职业资源，即创业者在创业之前，为他人工作时所建立的各种资源，主要包括项目资源和人际资源。充分利用职业资源，从职业资源入手创业，符合创业活动“不熟不做”的教条</a:t>
            </a:r>
            <a:r>
              <a:rPr lang="zh-CN" altLang="zh-CN" sz="1800" dirty="0" smtClean="0">
                <a:solidFill>
                  <a:srgbClr val="000000"/>
                </a:solidFill>
                <a:latin typeface="黑体"/>
                <a:ea typeface="黑体"/>
              </a:rPr>
              <a:t>。</a:t>
            </a:r>
            <a:endParaRPr lang="en-US" altLang="zh-CN" sz="1800" dirty="0" smtClean="0">
              <a:solidFill>
                <a:srgbClr val="000000"/>
              </a:solidFill>
              <a:latin typeface="黑体"/>
              <a:ea typeface="黑体"/>
            </a:endParaRPr>
          </a:p>
          <a:p>
            <a:pPr>
              <a:lnSpc>
                <a:spcPct val="100000"/>
              </a:lnSpc>
              <a:spcBef>
                <a:spcPts val="0"/>
              </a:spcBef>
            </a:pPr>
            <a:r>
              <a:rPr lang="en-US" altLang="zh-CN" sz="1800" dirty="0">
                <a:solidFill>
                  <a:srgbClr val="000000"/>
                </a:solidFill>
                <a:latin typeface="黑体"/>
                <a:ea typeface="黑体"/>
              </a:rPr>
              <a:t>(2)</a:t>
            </a:r>
            <a:r>
              <a:rPr lang="zh-CN" altLang="zh-CN" sz="1800" dirty="0">
                <a:solidFill>
                  <a:srgbClr val="000000"/>
                </a:solidFill>
                <a:latin typeface="黑体"/>
                <a:ea typeface="黑体"/>
              </a:rPr>
              <a:t>创业者的人脉资源。创业者外部资源最重要的一点可能是人脉资源，即创业者构建其人际网络或社会网络的能力。</a:t>
            </a:r>
          </a:p>
          <a:p>
            <a:pPr>
              <a:lnSpc>
                <a:spcPct val="100000"/>
              </a:lnSpc>
              <a:spcBef>
                <a:spcPts val="0"/>
              </a:spcBef>
            </a:pPr>
            <a:r>
              <a:rPr lang="en-US" altLang="zh-CN" sz="1800" dirty="0" smtClean="0">
                <a:solidFill>
                  <a:srgbClr val="000000"/>
                </a:solidFill>
                <a:latin typeface="黑体"/>
                <a:ea typeface="黑体"/>
              </a:rPr>
              <a:t>  1</a:t>
            </a:r>
            <a:r>
              <a:rPr lang="en-US" altLang="zh-CN" sz="1800" dirty="0">
                <a:solidFill>
                  <a:srgbClr val="000000"/>
                </a:solidFill>
                <a:latin typeface="黑体"/>
                <a:ea typeface="黑体"/>
              </a:rPr>
              <a:t>)</a:t>
            </a:r>
            <a:r>
              <a:rPr lang="zh-CN" altLang="zh-CN" sz="1800" dirty="0" smtClean="0">
                <a:solidFill>
                  <a:srgbClr val="000000"/>
                </a:solidFill>
                <a:latin typeface="黑体"/>
                <a:ea typeface="黑体"/>
              </a:rPr>
              <a:t>同学资源</a:t>
            </a:r>
            <a:r>
              <a:rPr lang="en-US" altLang="zh-CN" sz="1800" dirty="0">
                <a:solidFill>
                  <a:srgbClr val="000000"/>
                </a:solidFill>
                <a:latin typeface="黑体"/>
                <a:ea typeface="黑体"/>
              </a:rPr>
              <a:t> </a:t>
            </a:r>
            <a:r>
              <a:rPr lang="en-US" altLang="zh-CN" sz="1800" dirty="0" smtClean="0">
                <a:solidFill>
                  <a:srgbClr val="000000"/>
                </a:solidFill>
                <a:latin typeface="黑体"/>
                <a:ea typeface="黑体"/>
              </a:rPr>
              <a:t>  2</a:t>
            </a:r>
            <a:r>
              <a:rPr lang="en-US" altLang="zh-CN" sz="1800" dirty="0">
                <a:solidFill>
                  <a:srgbClr val="000000"/>
                </a:solidFill>
                <a:latin typeface="黑体"/>
                <a:ea typeface="黑体"/>
              </a:rPr>
              <a:t>)</a:t>
            </a:r>
            <a:r>
              <a:rPr lang="zh-CN" altLang="zh-CN" sz="1800" dirty="0" smtClean="0">
                <a:solidFill>
                  <a:srgbClr val="000000"/>
                </a:solidFill>
                <a:latin typeface="黑体"/>
                <a:ea typeface="黑体"/>
              </a:rPr>
              <a:t>朋友资源</a:t>
            </a:r>
            <a:r>
              <a:rPr lang="en-US" altLang="zh-CN" sz="1800" dirty="0">
                <a:solidFill>
                  <a:srgbClr val="000000"/>
                </a:solidFill>
                <a:latin typeface="黑体"/>
                <a:ea typeface="黑体"/>
              </a:rPr>
              <a:t> </a:t>
            </a:r>
            <a:r>
              <a:rPr lang="en-US" altLang="zh-CN" sz="1800" dirty="0" smtClean="0">
                <a:solidFill>
                  <a:srgbClr val="000000"/>
                </a:solidFill>
                <a:latin typeface="黑体"/>
                <a:ea typeface="黑体"/>
              </a:rPr>
              <a:t>   3</a:t>
            </a:r>
            <a:r>
              <a:rPr lang="en-US" altLang="zh-CN" sz="1800" dirty="0">
                <a:solidFill>
                  <a:srgbClr val="000000"/>
                </a:solidFill>
                <a:latin typeface="黑体"/>
                <a:ea typeface="黑体"/>
              </a:rPr>
              <a:t>)</a:t>
            </a:r>
            <a:r>
              <a:rPr lang="zh-CN" altLang="zh-CN" sz="1800" dirty="0">
                <a:solidFill>
                  <a:srgbClr val="000000"/>
                </a:solidFill>
                <a:latin typeface="黑体"/>
                <a:ea typeface="黑体"/>
              </a:rPr>
              <a:t>人脉资源的</a:t>
            </a:r>
            <a:r>
              <a:rPr lang="zh-CN" altLang="zh-CN" sz="1800" dirty="0" smtClean="0">
                <a:solidFill>
                  <a:srgbClr val="000000"/>
                </a:solidFill>
                <a:latin typeface="黑体"/>
                <a:ea typeface="黑体"/>
              </a:rPr>
              <a:t>特性</a:t>
            </a:r>
            <a:endParaRPr lang="en-US" altLang="zh-CN" sz="1800" dirty="0" smtClean="0">
              <a:solidFill>
                <a:srgbClr val="000000"/>
              </a:solidFill>
              <a:latin typeface="黑体"/>
              <a:ea typeface="黑体"/>
            </a:endParaRPr>
          </a:p>
          <a:p>
            <a:pPr>
              <a:lnSpc>
                <a:spcPct val="100000"/>
              </a:lnSpc>
              <a:spcBef>
                <a:spcPts val="0"/>
              </a:spcBef>
            </a:pPr>
            <a:r>
              <a:rPr lang="en-US" altLang="zh-CN" sz="1800" dirty="0" smtClean="0">
                <a:solidFill>
                  <a:srgbClr val="000000"/>
                </a:solidFill>
                <a:latin typeface="黑体"/>
                <a:ea typeface="黑体"/>
              </a:rPr>
              <a:t>a</a:t>
            </a:r>
            <a:r>
              <a:rPr lang="zh-CN" altLang="zh-CN" sz="1800" dirty="0">
                <a:solidFill>
                  <a:srgbClr val="000000"/>
                </a:solidFill>
                <a:latin typeface="黑体"/>
                <a:ea typeface="黑体"/>
              </a:rPr>
              <a:t>．长期投资</a:t>
            </a:r>
            <a:r>
              <a:rPr lang="zh-CN" altLang="zh-CN" sz="1800" dirty="0" smtClean="0">
                <a:solidFill>
                  <a:srgbClr val="000000"/>
                </a:solidFill>
                <a:latin typeface="黑体"/>
                <a:ea typeface="黑体"/>
              </a:rPr>
              <a:t>性</a:t>
            </a:r>
            <a:r>
              <a:rPr lang="en-US" altLang="zh-CN" sz="1800" dirty="0">
                <a:solidFill>
                  <a:srgbClr val="000000"/>
                </a:solidFill>
                <a:latin typeface="黑体"/>
                <a:ea typeface="黑体"/>
              </a:rPr>
              <a:t> </a:t>
            </a:r>
            <a:r>
              <a:rPr lang="en-US" altLang="zh-CN" sz="1800" dirty="0" smtClean="0">
                <a:solidFill>
                  <a:srgbClr val="000000"/>
                </a:solidFill>
                <a:latin typeface="黑体"/>
                <a:ea typeface="黑体"/>
              </a:rPr>
              <a:t> b</a:t>
            </a:r>
            <a:r>
              <a:rPr lang="en-US" altLang="zh-CN" sz="1800" dirty="0">
                <a:solidFill>
                  <a:srgbClr val="000000"/>
                </a:solidFill>
                <a:latin typeface="黑体"/>
                <a:ea typeface="黑体"/>
              </a:rPr>
              <a:t>.</a:t>
            </a:r>
            <a:r>
              <a:rPr lang="zh-CN" altLang="zh-CN" sz="1800" dirty="0">
                <a:solidFill>
                  <a:srgbClr val="000000"/>
                </a:solidFill>
                <a:latin typeface="黑体"/>
                <a:ea typeface="黑体"/>
              </a:rPr>
              <a:t>可维护性和可</a:t>
            </a:r>
            <a:r>
              <a:rPr lang="zh-CN" altLang="zh-CN" sz="1800" dirty="0" smtClean="0">
                <a:solidFill>
                  <a:srgbClr val="000000"/>
                </a:solidFill>
                <a:latin typeface="黑体"/>
                <a:ea typeface="黑体"/>
              </a:rPr>
              <a:t>拓展</a:t>
            </a:r>
            <a:r>
              <a:rPr lang="en-US" altLang="zh-CN" sz="1800" dirty="0" smtClean="0">
                <a:solidFill>
                  <a:srgbClr val="000000"/>
                </a:solidFill>
                <a:latin typeface="黑体"/>
                <a:ea typeface="黑体"/>
              </a:rPr>
              <a:t>   c</a:t>
            </a:r>
            <a:r>
              <a:rPr lang="zh-CN" altLang="zh-CN" sz="1800" dirty="0">
                <a:solidFill>
                  <a:srgbClr val="000000"/>
                </a:solidFill>
                <a:latin typeface="黑体"/>
                <a:ea typeface="黑体"/>
              </a:rPr>
              <a:t>．有限性和随</a:t>
            </a:r>
            <a:r>
              <a:rPr lang="zh-CN" altLang="zh-CN" sz="1800" dirty="0" smtClean="0">
                <a:solidFill>
                  <a:srgbClr val="000000"/>
                </a:solidFill>
                <a:latin typeface="黑体"/>
                <a:ea typeface="黑体"/>
              </a:rPr>
              <a:t>机性</a:t>
            </a:r>
            <a:r>
              <a:rPr lang="en-US" altLang="zh-CN" sz="1800" dirty="0" smtClean="0">
                <a:solidFill>
                  <a:srgbClr val="000000"/>
                </a:solidFill>
                <a:latin typeface="黑体"/>
                <a:ea typeface="黑体"/>
              </a:rPr>
              <a:t>   d</a:t>
            </a:r>
            <a:r>
              <a:rPr lang="zh-CN" altLang="zh-CN" sz="1800" dirty="0">
                <a:solidFill>
                  <a:srgbClr val="000000"/>
                </a:solidFill>
                <a:latin typeface="黑体"/>
                <a:ea typeface="黑体"/>
              </a:rPr>
              <a:t>．辐射性</a:t>
            </a:r>
          </a:p>
          <a:p>
            <a:endParaRPr lang="zh-CN" altLang="zh-CN" dirty="0">
              <a:solidFill>
                <a:srgbClr val="000000"/>
              </a:solidFill>
            </a:endParaRPr>
          </a:p>
        </p:txBody>
      </p:sp>
    </p:spTree>
    <p:extLst>
      <p:ext uri="{BB962C8B-B14F-4D97-AF65-F5344CB8AC3E}">
        <p14:creationId xmlns:p14="http://schemas.microsoft.com/office/powerpoint/2010/main" val="4136354385"/>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p:tgtEl>
                                          <p:spTgt spid="16"/>
                                        </p:tgtEl>
                                        <p:attrNameLst>
                                          <p:attrName>ppt_y</p:attrName>
                                        </p:attrNameLst>
                                      </p:cBhvr>
                                      <p:tavLst>
                                        <p:tav tm="0">
                                          <p:val>
                                            <p:strVal val="#ppt_y+#ppt_h*1.125000"/>
                                          </p:val>
                                        </p:tav>
                                        <p:tav tm="100000">
                                          <p:val>
                                            <p:strVal val="#ppt_y"/>
                                          </p:val>
                                        </p:tav>
                                      </p:tavLst>
                                    </p:anim>
                                    <p:animEffect transition="in" filter="wipe(up)">
                                      <p:cBhvr>
                                        <p:cTn id="8" dur="500"/>
                                        <p:tgtEl>
                                          <p:spTgt spid="16"/>
                                        </p:tgtEl>
                                      </p:cBhvr>
                                    </p:animEffect>
                                  </p:childTnLst>
                                </p:cTn>
                              </p:par>
                            </p:childTnLst>
                          </p:cTn>
                        </p:par>
                        <p:par>
                          <p:cTn id="9" fill="hold">
                            <p:stCondLst>
                              <p:cond delay="650"/>
                            </p:stCondLst>
                            <p:childTnLst>
                              <p:par>
                                <p:cTn id="10" presetID="22" presetClass="entr" presetSubtype="1" fill="hold" grpId="0" nodeType="after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wipe(up)">
                                      <p:cBhvr>
                                        <p:cTn id="1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4"/>
          <p:cNvGrpSpPr/>
          <p:nvPr/>
        </p:nvGrpSpPr>
        <p:grpSpPr>
          <a:xfrm>
            <a:off x="3067006" y="2250736"/>
            <a:ext cx="6082315" cy="2912702"/>
            <a:chOff x="4078023" y="2973498"/>
            <a:chExt cx="8113977" cy="3884502"/>
          </a:xfrm>
          <a:solidFill>
            <a:srgbClr val="005DA2"/>
          </a:solidFill>
        </p:grpSpPr>
        <p:sp>
          <p:nvSpPr>
            <p:cNvPr id="16" name="Freeform 5"/>
            <p:cNvSpPr/>
            <p:nvPr/>
          </p:nvSpPr>
          <p:spPr bwMode="auto">
            <a:xfrm>
              <a:off x="4078023" y="5589157"/>
              <a:ext cx="4758750" cy="1268843"/>
            </a:xfrm>
            <a:custGeom>
              <a:avLst/>
              <a:gdLst>
                <a:gd name="T0" fmla="*/ 0 w 251"/>
                <a:gd name="T1" fmla="*/ 67 h 67"/>
                <a:gd name="T2" fmla="*/ 0 w 251"/>
                <a:gd name="T3" fmla="*/ 67 h 67"/>
                <a:gd name="T4" fmla="*/ 251 w 251"/>
                <a:gd name="T5" fmla="*/ 67 h 67"/>
                <a:gd name="T6" fmla="*/ 251 w 251"/>
                <a:gd name="T7" fmla="*/ 0 h 67"/>
                <a:gd name="T8" fmla="*/ 0 w 251"/>
                <a:gd name="T9" fmla="*/ 67 h 67"/>
              </a:gdLst>
              <a:ahLst/>
              <a:cxnLst>
                <a:cxn ang="0">
                  <a:pos x="T0" y="T1"/>
                </a:cxn>
                <a:cxn ang="0">
                  <a:pos x="T2" y="T3"/>
                </a:cxn>
                <a:cxn ang="0">
                  <a:pos x="T4" y="T5"/>
                </a:cxn>
                <a:cxn ang="0">
                  <a:pos x="T6" y="T7"/>
                </a:cxn>
                <a:cxn ang="0">
                  <a:pos x="T8" y="T9"/>
                </a:cxn>
              </a:cxnLst>
              <a:rect l="0" t="0" r="r" b="b"/>
              <a:pathLst>
                <a:path w="251" h="67">
                  <a:moveTo>
                    <a:pt x="0" y="67"/>
                  </a:moveTo>
                  <a:cubicBezTo>
                    <a:pt x="0" y="67"/>
                    <a:pt x="0" y="67"/>
                    <a:pt x="0" y="67"/>
                  </a:cubicBezTo>
                  <a:cubicBezTo>
                    <a:pt x="251" y="67"/>
                    <a:pt x="251" y="67"/>
                    <a:pt x="251" y="67"/>
                  </a:cubicBezTo>
                  <a:cubicBezTo>
                    <a:pt x="251" y="0"/>
                    <a:pt x="251" y="0"/>
                    <a:pt x="251" y="0"/>
                  </a:cubicBezTo>
                  <a:cubicBezTo>
                    <a:pt x="178" y="38"/>
                    <a:pt x="92" y="62"/>
                    <a:pt x="0" y="67"/>
                  </a:cubicBezTo>
                  <a:close/>
                </a:path>
              </a:pathLst>
            </a:custGeom>
            <a:solidFill>
              <a:schemeClr val="accent1"/>
            </a:solidFill>
            <a:ln>
              <a:noFill/>
            </a:ln>
          </p:spPr>
          <p:txBody>
            <a:bodyPr/>
            <a:lstStyle/>
            <a:p>
              <a:endParaRPr lang="zh-CN" altLang="en-US" sz="2100" dirty="0">
                <a:latin typeface="微软雅黑" panose="020B0503020204020204" pitchFamily="34" charset="-122"/>
                <a:ea typeface="微软雅黑" panose="020B0503020204020204" pitchFamily="34" charset="-122"/>
              </a:endParaRPr>
            </a:p>
          </p:txBody>
        </p:sp>
        <p:sp>
          <p:nvSpPr>
            <p:cNvPr id="17" name="Freeform 6"/>
            <p:cNvSpPr/>
            <p:nvPr/>
          </p:nvSpPr>
          <p:spPr bwMode="auto">
            <a:xfrm>
              <a:off x="8912383" y="4906297"/>
              <a:ext cx="1117622" cy="1951702"/>
            </a:xfrm>
            <a:custGeom>
              <a:avLst/>
              <a:gdLst>
                <a:gd name="T0" fmla="*/ 0 w 59"/>
                <a:gd name="T1" fmla="*/ 36 h 103"/>
                <a:gd name="T2" fmla="*/ 0 w 59"/>
                <a:gd name="T3" fmla="*/ 103 h 103"/>
                <a:gd name="T4" fmla="*/ 59 w 59"/>
                <a:gd name="T5" fmla="*/ 103 h 103"/>
                <a:gd name="T6" fmla="*/ 59 w 59"/>
                <a:gd name="T7" fmla="*/ 0 h 103"/>
                <a:gd name="T8" fmla="*/ 0 w 59"/>
                <a:gd name="T9" fmla="*/ 36 h 103"/>
              </a:gdLst>
              <a:ahLst/>
              <a:cxnLst>
                <a:cxn ang="0">
                  <a:pos x="T0" y="T1"/>
                </a:cxn>
                <a:cxn ang="0">
                  <a:pos x="T2" y="T3"/>
                </a:cxn>
                <a:cxn ang="0">
                  <a:pos x="T4" y="T5"/>
                </a:cxn>
                <a:cxn ang="0">
                  <a:pos x="T6" y="T7"/>
                </a:cxn>
                <a:cxn ang="0">
                  <a:pos x="T8" y="T9"/>
                </a:cxn>
              </a:cxnLst>
              <a:rect l="0" t="0" r="r" b="b"/>
              <a:pathLst>
                <a:path w="59" h="103">
                  <a:moveTo>
                    <a:pt x="0" y="36"/>
                  </a:moveTo>
                  <a:cubicBezTo>
                    <a:pt x="0" y="103"/>
                    <a:pt x="0" y="103"/>
                    <a:pt x="0" y="103"/>
                  </a:cubicBezTo>
                  <a:cubicBezTo>
                    <a:pt x="59" y="103"/>
                    <a:pt x="59" y="103"/>
                    <a:pt x="59" y="103"/>
                  </a:cubicBezTo>
                  <a:cubicBezTo>
                    <a:pt x="59" y="0"/>
                    <a:pt x="59" y="0"/>
                    <a:pt x="59" y="0"/>
                  </a:cubicBezTo>
                  <a:cubicBezTo>
                    <a:pt x="41" y="13"/>
                    <a:pt x="21" y="25"/>
                    <a:pt x="0" y="36"/>
                  </a:cubicBezTo>
                  <a:close/>
                </a:path>
              </a:pathLst>
            </a:custGeom>
            <a:solidFill>
              <a:schemeClr val="accent2"/>
            </a:solidFill>
            <a:ln>
              <a:noFill/>
            </a:ln>
          </p:spPr>
          <p:txBody>
            <a:bodyPr vert="horz" wrap="square" lIns="91440" tIns="45720" rIns="91440" bIns="4572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18" name="Freeform 7"/>
            <p:cNvSpPr/>
            <p:nvPr/>
          </p:nvSpPr>
          <p:spPr bwMode="auto">
            <a:xfrm>
              <a:off x="11603653" y="2973498"/>
              <a:ext cx="588347" cy="3884501"/>
            </a:xfrm>
            <a:custGeom>
              <a:avLst/>
              <a:gdLst>
                <a:gd name="T0" fmla="*/ 31 w 31"/>
                <a:gd name="T1" fmla="*/ 0 h 205"/>
                <a:gd name="T2" fmla="*/ 28 w 31"/>
                <a:gd name="T3" fmla="*/ 0 h 205"/>
                <a:gd name="T4" fmla="*/ 0 w 31"/>
                <a:gd name="T5" fmla="*/ 36 h 205"/>
                <a:gd name="T6" fmla="*/ 0 w 31"/>
                <a:gd name="T7" fmla="*/ 205 h 205"/>
                <a:gd name="T8" fmla="*/ 31 w 31"/>
                <a:gd name="T9" fmla="*/ 205 h 205"/>
                <a:gd name="T10" fmla="*/ 31 w 31"/>
                <a:gd name="T11" fmla="*/ 0 h 205"/>
              </a:gdLst>
              <a:ahLst/>
              <a:cxnLst>
                <a:cxn ang="0">
                  <a:pos x="T0" y="T1"/>
                </a:cxn>
                <a:cxn ang="0">
                  <a:pos x="T2" y="T3"/>
                </a:cxn>
                <a:cxn ang="0">
                  <a:pos x="T4" y="T5"/>
                </a:cxn>
                <a:cxn ang="0">
                  <a:pos x="T6" y="T7"/>
                </a:cxn>
                <a:cxn ang="0">
                  <a:pos x="T8" y="T9"/>
                </a:cxn>
                <a:cxn ang="0">
                  <a:pos x="T10" y="T11"/>
                </a:cxn>
              </a:cxnLst>
              <a:rect l="0" t="0" r="r" b="b"/>
              <a:pathLst>
                <a:path w="31" h="205">
                  <a:moveTo>
                    <a:pt x="31" y="0"/>
                  </a:moveTo>
                  <a:cubicBezTo>
                    <a:pt x="28" y="0"/>
                    <a:pt x="28" y="0"/>
                    <a:pt x="28" y="0"/>
                  </a:cubicBezTo>
                  <a:cubicBezTo>
                    <a:pt x="20" y="13"/>
                    <a:pt x="11" y="25"/>
                    <a:pt x="0" y="36"/>
                  </a:cubicBezTo>
                  <a:cubicBezTo>
                    <a:pt x="0" y="205"/>
                    <a:pt x="0" y="205"/>
                    <a:pt x="0" y="205"/>
                  </a:cubicBezTo>
                  <a:cubicBezTo>
                    <a:pt x="31" y="205"/>
                    <a:pt x="31" y="205"/>
                    <a:pt x="31" y="205"/>
                  </a:cubicBezTo>
                  <a:lnTo>
                    <a:pt x="31" y="0"/>
                  </a:lnTo>
                  <a:close/>
                </a:path>
              </a:pathLst>
            </a:custGeom>
            <a:solidFill>
              <a:schemeClr val="accent4"/>
            </a:solidFill>
            <a:ln>
              <a:noFill/>
            </a:ln>
          </p:spPr>
          <p:txBody>
            <a:bodyPr vert="horz" wrap="square" lIns="91440" tIns="45720" rIns="91440" bIns="4572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19" name="Freeform 8"/>
            <p:cNvSpPr/>
            <p:nvPr/>
          </p:nvSpPr>
          <p:spPr bwMode="auto">
            <a:xfrm>
              <a:off x="10126881" y="3656358"/>
              <a:ext cx="1401162" cy="3201642"/>
            </a:xfrm>
            <a:custGeom>
              <a:avLst/>
              <a:gdLst>
                <a:gd name="T0" fmla="*/ 0 w 74"/>
                <a:gd name="T1" fmla="*/ 66 h 169"/>
                <a:gd name="T2" fmla="*/ 0 w 74"/>
                <a:gd name="T3" fmla="*/ 169 h 169"/>
                <a:gd name="T4" fmla="*/ 74 w 74"/>
                <a:gd name="T5" fmla="*/ 169 h 169"/>
                <a:gd name="T6" fmla="*/ 74 w 74"/>
                <a:gd name="T7" fmla="*/ 0 h 169"/>
                <a:gd name="T8" fmla="*/ 0 w 74"/>
                <a:gd name="T9" fmla="*/ 66 h 169"/>
              </a:gdLst>
              <a:ahLst/>
              <a:cxnLst>
                <a:cxn ang="0">
                  <a:pos x="T0" y="T1"/>
                </a:cxn>
                <a:cxn ang="0">
                  <a:pos x="T2" y="T3"/>
                </a:cxn>
                <a:cxn ang="0">
                  <a:pos x="T4" y="T5"/>
                </a:cxn>
                <a:cxn ang="0">
                  <a:pos x="T6" y="T7"/>
                </a:cxn>
                <a:cxn ang="0">
                  <a:pos x="T8" y="T9"/>
                </a:cxn>
              </a:cxnLst>
              <a:rect l="0" t="0" r="r" b="b"/>
              <a:pathLst>
                <a:path w="74" h="169">
                  <a:moveTo>
                    <a:pt x="0" y="66"/>
                  </a:moveTo>
                  <a:cubicBezTo>
                    <a:pt x="0" y="169"/>
                    <a:pt x="0" y="169"/>
                    <a:pt x="0" y="169"/>
                  </a:cubicBezTo>
                  <a:cubicBezTo>
                    <a:pt x="74" y="169"/>
                    <a:pt x="74" y="169"/>
                    <a:pt x="74" y="169"/>
                  </a:cubicBezTo>
                  <a:cubicBezTo>
                    <a:pt x="74" y="0"/>
                    <a:pt x="74" y="0"/>
                    <a:pt x="74" y="0"/>
                  </a:cubicBezTo>
                  <a:cubicBezTo>
                    <a:pt x="52" y="24"/>
                    <a:pt x="28" y="47"/>
                    <a:pt x="0" y="66"/>
                  </a:cubicBezTo>
                  <a:close/>
                </a:path>
              </a:pathLst>
            </a:custGeom>
            <a:solidFill>
              <a:schemeClr val="accent3"/>
            </a:solidFill>
            <a:ln>
              <a:noFill/>
            </a:ln>
          </p:spPr>
          <p:txBody>
            <a:bodyPr/>
            <a:lstStyle/>
            <a:p>
              <a:endParaRPr lang="zh-CN" altLang="en-US" sz="2100" dirty="0">
                <a:latin typeface="微软雅黑" panose="020B0503020204020204" pitchFamily="34" charset="-122"/>
                <a:ea typeface="微软雅黑" panose="020B0503020204020204" pitchFamily="34" charset="-122"/>
              </a:endParaRPr>
            </a:p>
          </p:txBody>
        </p:sp>
      </p:grpSp>
      <p:sp>
        <p:nvSpPr>
          <p:cNvPr id="20" name="Content Placeholder 2"/>
          <p:cNvSpPr txBox="1"/>
          <p:nvPr/>
        </p:nvSpPr>
        <p:spPr>
          <a:xfrm>
            <a:off x="755576" y="771550"/>
            <a:ext cx="7848872" cy="2808312"/>
          </a:xfrm>
          <a:prstGeom prst="rect">
            <a:avLst/>
          </a:prstGeom>
        </p:spPr>
        <p:txBody>
          <a:bodyPr vert="horz" lIns="68541" tIns="34271" rIns="68541" bIns="34271"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1000" dirty="0">
                <a:solidFill>
                  <a:schemeClr val="accent6">
                    <a:lumMod val="75000"/>
                  </a:schemeClr>
                </a:solidFill>
                <a:latin typeface="黑体"/>
                <a:ea typeface="黑体"/>
              </a:rPr>
              <a:t> </a:t>
            </a:r>
            <a:r>
              <a:rPr lang="zh-CN" altLang="zh-CN" sz="1800" dirty="0">
                <a:solidFill>
                  <a:schemeClr val="tx1"/>
                </a:solidFill>
                <a:latin typeface="黑体"/>
                <a:ea typeface="黑体"/>
              </a:rPr>
              <a:t>创业资源在未整合之前大多是零散的，要发挥其最大的效用，转化为竞争优势，为企业创造价值，还需要新创企业运用科学方法将不同来源、不同效用的资源进行配置与优化，使有价值的资源融合起来，发挥“</a:t>
            </a:r>
            <a:r>
              <a:rPr lang="en-US" altLang="zh-CN" sz="1800" dirty="0">
                <a:solidFill>
                  <a:schemeClr val="tx1"/>
                </a:solidFill>
                <a:latin typeface="黑体"/>
                <a:ea typeface="黑体"/>
              </a:rPr>
              <a:t>1+1&gt;2</a:t>
            </a:r>
            <a:r>
              <a:rPr lang="zh-CN" altLang="zh-CN" sz="1800" dirty="0">
                <a:solidFill>
                  <a:schemeClr val="tx1"/>
                </a:solidFill>
                <a:latin typeface="黑体"/>
                <a:ea typeface="黑体"/>
              </a:rPr>
              <a:t>”的放大效率。</a:t>
            </a:r>
          </a:p>
          <a:p>
            <a:pPr marL="0" indent="0">
              <a:buNone/>
            </a:pPr>
            <a:r>
              <a:rPr lang="en-US" altLang="zh-CN" sz="1800" dirty="0">
                <a:solidFill>
                  <a:schemeClr val="tx1"/>
                </a:solidFill>
                <a:latin typeface="黑体"/>
                <a:ea typeface="黑体"/>
              </a:rPr>
              <a:t>    1</a:t>
            </a:r>
            <a:r>
              <a:rPr lang="zh-CN" altLang="zh-CN" sz="1800" dirty="0">
                <a:solidFill>
                  <a:schemeClr val="tx1"/>
                </a:solidFill>
                <a:latin typeface="黑体"/>
                <a:ea typeface="黑体"/>
              </a:rPr>
              <a:t>．创业资源整合特点</a:t>
            </a:r>
          </a:p>
          <a:p>
            <a:pPr marL="0" indent="0">
              <a:buNone/>
            </a:pPr>
            <a:r>
              <a:rPr lang="en-US" altLang="zh-CN" sz="1800" dirty="0">
                <a:solidFill>
                  <a:schemeClr val="tx1"/>
                </a:solidFill>
                <a:latin typeface="黑体"/>
                <a:ea typeface="黑体"/>
              </a:rPr>
              <a:t>    </a:t>
            </a:r>
            <a:r>
              <a:rPr lang="zh-CN" altLang="zh-CN" sz="1800" dirty="0">
                <a:solidFill>
                  <a:schemeClr val="tx1"/>
                </a:solidFill>
                <a:latin typeface="黑体"/>
                <a:ea typeface="黑体"/>
              </a:rPr>
              <a:t>创业资源的整合呈现三个特点：</a:t>
            </a:r>
          </a:p>
          <a:p>
            <a:pPr marL="0" indent="0">
              <a:buNone/>
            </a:pPr>
            <a:r>
              <a:rPr lang="en-US" altLang="zh-CN" sz="1800" dirty="0">
                <a:solidFill>
                  <a:schemeClr val="tx1"/>
                </a:solidFill>
                <a:latin typeface="黑体"/>
                <a:ea typeface="黑体"/>
              </a:rPr>
              <a:t>    (1)</a:t>
            </a:r>
            <a:r>
              <a:rPr lang="zh-CN" altLang="zh-CN" sz="1800" dirty="0">
                <a:solidFill>
                  <a:schemeClr val="tx1"/>
                </a:solidFill>
                <a:latin typeface="黑体"/>
                <a:ea typeface="黑体"/>
              </a:rPr>
              <a:t>渐进性。对于任何一个创业企业或者创业团队来说，</a:t>
            </a:r>
            <a:r>
              <a:rPr lang="zh-CN" altLang="zh-CN" sz="1800" dirty="0" smtClean="0">
                <a:solidFill>
                  <a:schemeClr val="tx1"/>
                </a:solidFill>
                <a:latin typeface="黑体"/>
                <a:ea typeface="黑体"/>
              </a:rPr>
              <a:t>有利的创业资源</a:t>
            </a:r>
            <a:endParaRPr lang="en-US" altLang="zh-CN" sz="1800" dirty="0" smtClean="0">
              <a:solidFill>
                <a:schemeClr val="tx1"/>
              </a:solidFill>
              <a:latin typeface="黑体"/>
              <a:ea typeface="黑体"/>
            </a:endParaRPr>
          </a:p>
          <a:p>
            <a:pPr marL="0" indent="0">
              <a:buNone/>
            </a:pPr>
            <a:r>
              <a:rPr lang="en-US" altLang="zh-CN" sz="1800" dirty="0">
                <a:solidFill>
                  <a:schemeClr val="tx1"/>
                </a:solidFill>
                <a:latin typeface="黑体"/>
                <a:ea typeface="黑体"/>
              </a:rPr>
              <a:t> </a:t>
            </a:r>
            <a:r>
              <a:rPr lang="en-US" altLang="zh-CN" sz="1800" dirty="0" smtClean="0">
                <a:solidFill>
                  <a:schemeClr val="tx1"/>
                </a:solidFill>
                <a:latin typeface="黑体"/>
                <a:ea typeface="黑体"/>
              </a:rPr>
              <a:t>      </a:t>
            </a:r>
            <a:r>
              <a:rPr lang="zh-CN" altLang="zh-CN" sz="1800" dirty="0" smtClean="0">
                <a:solidFill>
                  <a:schemeClr val="tx1"/>
                </a:solidFill>
                <a:latin typeface="黑体"/>
                <a:ea typeface="黑体"/>
              </a:rPr>
              <a:t>往往都是难以</a:t>
            </a:r>
            <a:r>
              <a:rPr lang="zh-CN" altLang="zh-CN" sz="1800" dirty="0">
                <a:solidFill>
                  <a:schemeClr val="tx1"/>
                </a:solidFill>
                <a:latin typeface="黑体"/>
                <a:ea typeface="黑体"/>
              </a:rPr>
              <a:t>完全发掘、配置和利用的。</a:t>
            </a:r>
          </a:p>
          <a:p>
            <a:pPr marL="0" indent="0">
              <a:buNone/>
            </a:pPr>
            <a:r>
              <a:rPr lang="zh-CN" altLang="en-US" sz="1800" dirty="0" smtClean="0">
                <a:solidFill>
                  <a:schemeClr val="tx1"/>
                </a:solidFill>
                <a:latin typeface="黑体"/>
                <a:ea typeface="黑体"/>
              </a:rPr>
              <a:t>    </a:t>
            </a:r>
            <a:r>
              <a:rPr lang="en-US" altLang="zh-CN" sz="1800" dirty="0" smtClean="0">
                <a:solidFill>
                  <a:schemeClr val="tx1"/>
                </a:solidFill>
                <a:latin typeface="黑体"/>
                <a:ea typeface="黑体"/>
              </a:rPr>
              <a:t>(</a:t>
            </a:r>
            <a:r>
              <a:rPr lang="en-US" altLang="zh-CN" sz="1800" dirty="0">
                <a:solidFill>
                  <a:schemeClr val="tx1"/>
                </a:solidFill>
                <a:latin typeface="黑体"/>
                <a:ea typeface="黑体"/>
              </a:rPr>
              <a:t>2)</a:t>
            </a:r>
            <a:r>
              <a:rPr lang="zh-CN" altLang="zh-CN" sz="1800" dirty="0">
                <a:solidFill>
                  <a:schemeClr val="tx1"/>
                </a:solidFill>
                <a:latin typeface="黑体"/>
                <a:ea typeface="黑体"/>
              </a:rPr>
              <a:t>双赢。基本上，我们所发掘和应</a:t>
            </a:r>
            <a:r>
              <a:rPr lang="zh-CN" altLang="zh-CN" sz="1800" dirty="0" smtClean="0">
                <a:solidFill>
                  <a:schemeClr val="tx1"/>
                </a:solidFill>
                <a:latin typeface="黑体"/>
                <a:ea typeface="黑体"/>
              </a:rPr>
              <a:t>用的每一种创业资源实际上也</a:t>
            </a:r>
            <a:endParaRPr lang="en-US" altLang="zh-CN" sz="1800" dirty="0" smtClean="0">
              <a:solidFill>
                <a:schemeClr val="tx1"/>
              </a:solidFill>
              <a:latin typeface="黑体"/>
              <a:ea typeface="黑体"/>
            </a:endParaRPr>
          </a:p>
          <a:p>
            <a:pPr marL="0" indent="0">
              <a:buNone/>
            </a:pPr>
            <a:r>
              <a:rPr lang="en-US" altLang="zh-CN" sz="1800" dirty="0">
                <a:solidFill>
                  <a:schemeClr val="tx1"/>
                </a:solidFill>
                <a:latin typeface="黑体"/>
                <a:ea typeface="黑体"/>
              </a:rPr>
              <a:t> </a:t>
            </a:r>
            <a:r>
              <a:rPr lang="en-US" altLang="zh-CN" sz="1800" dirty="0" smtClean="0">
                <a:solidFill>
                  <a:schemeClr val="tx1"/>
                </a:solidFill>
                <a:latin typeface="黑体"/>
                <a:ea typeface="黑体"/>
              </a:rPr>
              <a:t>    </a:t>
            </a:r>
            <a:r>
              <a:rPr lang="zh-CN" altLang="zh-CN" sz="1800" dirty="0" smtClean="0">
                <a:solidFill>
                  <a:schemeClr val="tx1"/>
                </a:solidFill>
                <a:latin typeface="黑体"/>
                <a:ea typeface="黑体"/>
              </a:rPr>
              <a:t>都是一个相对</a:t>
            </a:r>
            <a:r>
              <a:rPr lang="zh-CN" altLang="zh-CN" sz="1800" dirty="0">
                <a:solidFill>
                  <a:schemeClr val="tx1"/>
                </a:solidFill>
                <a:latin typeface="黑体"/>
                <a:ea typeface="黑体"/>
              </a:rPr>
              <a:t>独立的利益体，尤其是外部资源。</a:t>
            </a:r>
          </a:p>
          <a:p>
            <a:pPr marL="0" indent="0">
              <a:buNone/>
            </a:pPr>
            <a:r>
              <a:rPr lang="en-US" altLang="zh-CN" sz="1800" dirty="0">
                <a:solidFill>
                  <a:schemeClr val="tx1"/>
                </a:solidFill>
                <a:latin typeface="黑体"/>
                <a:ea typeface="黑体"/>
              </a:rPr>
              <a:t>    (3)</a:t>
            </a:r>
            <a:r>
              <a:rPr lang="zh-CN" altLang="zh-CN" sz="1800" dirty="0">
                <a:solidFill>
                  <a:schemeClr val="tx1"/>
                </a:solidFill>
                <a:latin typeface="黑体"/>
                <a:ea typeface="黑体"/>
              </a:rPr>
              <a:t>量力而行。不仅对于</a:t>
            </a:r>
            <a:r>
              <a:rPr lang="zh-CN" altLang="zh-CN" sz="1800" dirty="0" smtClean="0">
                <a:solidFill>
                  <a:schemeClr val="tx1"/>
                </a:solidFill>
                <a:latin typeface="黑体"/>
                <a:ea typeface="黑体"/>
              </a:rPr>
              <a:t>不同的资源需要渐进开发</a:t>
            </a:r>
            <a:endParaRPr lang="en-US" altLang="zh-CN" sz="1800" dirty="0" smtClean="0">
              <a:solidFill>
                <a:schemeClr val="tx1"/>
              </a:solidFill>
              <a:latin typeface="黑体"/>
              <a:ea typeface="黑体"/>
            </a:endParaRPr>
          </a:p>
          <a:p>
            <a:pPr marL="0" indent="0">
              <a:buNone/>
            </a:pPr>
            <a:r>
              <a:rPr lang="en-US" altLang="zh-CN" sz="1800" dirty="0">
                <a:solidFill>
                  <a:schemeClr val="tx1"/>
                </a:solidFill>
                <a:latin typeface="黑体"/>
                <a:ea typeface="黑体"/>
              </a:rPr>
              <a:t> </a:t>
            </a:r>
            <a:r>
              <a:rPr lang="en-US" altLang="zh-CN" sz="1800" dirty="0" smtClean="0">
                <a:solidFill>
                  <a:schemeClr val="tx1"/>
                </a:solidFill>
                <a:latin typeface="黑体"/>
                <a:ea typeface="黑体"/>
              </a:rPr>
              <a:t>      </a:t>
            </a:r>
            <a:r>
              <a:rPr lang="zh-CN" altLang="zh-CN" sz="1800" dirty="0" smtClean="0">
                <a:solidFill>
                  <a:schemeClr val="tx1"/>
                </a:solidFill>
                <a:latin typeface="黑体"/>
                <a:ea typeface="黑体"/>
              </a:rPr>
              <a:t>和使用</a:t>
            </a:r>
            <a:r>
              <a:rPr lang="zh-CN" altLang="zh-CN" sz="1800" dirty="0">
                <a:solidFill>
                  <a:schemeClr val="tx1"/>
                </a:solidFill>
                <a:latin typeface="黑体"/>
                <a:ea typeface="黑体"/>
              </a:rPr>
              <a:t>，即使对于同一种创业资源</a:t>
            </a:r>
            <a:r>
              <a:rPr lang="zh-CN" altLang="zh-CN" sz="1800" dirty="0" smtClean="0">
                <a:solidFill>
                  <a:schemeClr val="tx1"/>
                </a:solidFill>
                <a:latin typeface="黑体"/>
                <a:ea typeface="黑体"/>
              </a:rPr>
              <a:t>，</a:t>
            </a:r>
            <a:endParaRPr lang="en-US" altLang="zh-CN" sz="1800" dirty="0" smtClean="0">
              <a:solidFill>
                <a:schemeClr val="tx1"/>
              </a:solidFill>
              <a:latin typeface="黑体"/>
              <a:ea typeface="黑体"/>
            </a:endParaRPr>
          </a:p>
          <a:p>
            <a:pPr marL="0" indent="0">
              <a:buNone/>
            </a:pPr>
            <a:r>
              <a:rPr lang="en-US" altLang="zh-CN" sz="1800" dirty="0">
                <a:solidFill>
                  <a:schemeClr val="tx1"/>
                </a:solidFill>
                <a:latin typeface="黑体"/>
                <a:ea typeface="黑体"/>
              </a:rPr>
              <a:t> </a:t>
            </a:r>
            <a:r>
              <a:rPr lang="en-US" altLang="zh-CN" sz="1800" dirty="0" smtClean="0">
                <a:solidFill>
                  <a:schemeClr val="tx1"/>
                </a:solidFill>
                <a:latin typeface="黑体"/>
                <a:ea typeface="黑体"/>
              </a:rPr>
              <a:t>      </a:t>
            </a:r>
            <a:r>
              <a:rPr lang="zh-CN" altLang="zh-CN" sz="1800" dirty="0" smtClean="0">
                <a:solidFill>
                  <a:schemeClr val="tx1"/>
                </a:solidFill>
                <a:latin typeface="黑体"/>
                <a:ea typeface="黑体"/>
              </a:rPr>
              <a:t>也存在着逐步开发</a:t>
            </a:r>
            <a:r>
              <a:rPr lang="zh-CN" altLang="zh-CN" sz="1800" dirty="0">
                <a:solidFill>
                  <a:schemeClr val="tx1"/>
                </a:solidFill>
                <a:latin typeface="黑体"/>
                <a:ea typeface="黑体"/>
              </a:rPr>
              <a:t>的问题</a:t>
            </a:r>
            <a:r>
              <a:rPr lang="zh-CN" altLang="zh-CN" sz="1800" dirty="0" smtClean="0">
                <a:solidFill>
                  <a:schemeClr val="tx1"/>
                </a:solidFill>
                <a:latin typeface="黑体"/>
                <a:ea typeface="黑体"/>
              </a:rPr>
              <a:t>。</a:t>
            </a:r>
            <a:endParaRPr lang="zh-CN" altLang="zh-CN" sz="1000" dirty="0">
              <a:solidFill>
                <a:schemeClr val="accent6">
                  <a:lumMod val="75000"/>
                </a:schemeClr>
              </a:solidFill>
              <a:latin typeface="黑体"/>
              <a:ea typeface="黑体"/>
            </a:endParaRPr>
          </a:p>
        </p:txBody>
      </p:sp>
      <p:sp>
        <p:nvSpPr>
          <p:cNvPr id="29" name="TextBox 38"/>
          <p:cNvSpPr txBox="1"/>
          <p:nvPr/>
        </p:nvSpPr>
        <p:spPr>
          <a:xfrm>
            <a:off x="971600" y="141442"/>
            <a:ext cx="3003897" cy="558100"/>
          </a:xfrm>
          <a:prstGeom prst="rect">
            <a:avLst/>
          </a:prstGeom>
          <a:noFill/>
        </p:spPr>
        <p:txBody>
          <a:bodyPr wrap="none" lIns="65023" tIns="32511" rIns="65023" bIns="32511" rtlCol="0">
            <a:spAutoFit/>
          </a:bodyPr>
          <a:lstStyle/>
          <a:p>
            <a:r>
              <a:rPr lang="zh-CN" altLang="en-US" sz="3200" b="1" dirty="0" smtClean="0">
                <a:solidFill>
                  <a:schemeClr val="accent1"/>
                </a:solidFill>
                <a:latin typeface="微软雅黑" pitchFamily="34" charset="-122"/>
                <a:ea typeface="微软雅黑" pitchFamily="34" charset="-122"/>
              </a:rPr>
              <a:t>创业资源的整合</a:t>
            </a:r>
            <a:endParaRPr lang="zh-CN" altLang="en-US" sz="3200" b="1" dirty="0">
              <a:solidFill>
                <a:schemeClr val="accent1"/>
              </a:solidFill>
              <a:latin typeface="微软雅黑" pitchFamily="34" charset="-122"/>
              <a:ea typeface="微软雅黑" pitchFamily="34" charset="-122"/>
            </a:endParaRPr>
          </a:p>
        </p:txBody>
      </p:sp>
    </p:spTree>
    <p:extLst>
      <p:ext uri="{BB962C8B-B14F-4D97-AF65-F5344CB8AC3E}">
        <p14:creationId xmlns:p14="http://schemas.microsoft.com/office/powerpoint/2010/main" val="835063824"/>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p:tgtEl>
                                          <p:spTgt spid="29"/>
                                        </p:tgtEl>
                                        <p:attrNameLst>
                                          <p:attrName>ppt_y</p:attrName>
                                        </p:attrNameLst>
                                      </p:cBhvr>
                                      <p:tavLst>
                                        <p:tav tm="0">
                                          <p:val>
                                            <p:strVal val="#ppt_y+#ppt_h*1.125000"/>
                                          </p:val>
                                        </p:tav>
                                        <p:tav tm="100000">
                                          <p:val>
                                            <p:strVal val="#ppt_y"/>
                                          </p:val>
                                        </p:tav>
                                      </p:tavLst>
                                    </p:anim>
                                    <p:animEffect transition="in" filter="wipe(up)">
                                      <p:cBhvr>
                                        <p:cTn id="8" dur="500"/>
                                        <p:tgtEl>
                                          <p:spTgt spid="29"/>
                                        </p:tgtEl>
                                      </p:cBhvr>
                                    </p:animEffect>
                                  </p:childTnLst>
                                </p:cTn>
                              </p:par>
                            </p:childTnLst>
                          </p:cTn>
                        </p:par>
                        <p:par>
                          <p:cTn id="9" fill="hold">
                            <p:stCondLst>
                              <p:cond delay="800"/>
                            </p:stCondLst>
                            <p:childTnLst>
                              <p:par>
                                <p:cTn id="10" presetID="22" presetClass="entr" presetSubtype="8"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left)">
                                      <p:cBhvr>
                                        <p:cTn id="12" dur="500"/>
                                        <p:tgtEl>
                                          <p:spTgt spid="2"/>
                                        </p:tgtEl>
                                      </p:cBhvr>
                                    </p:animEffect>
                                  </p:childTnLst>
                                </p:cTn>
                              </p:par>
                            </p:childTnLst>
                          </p:cTn>
                        </p:par>
                        <p:par>
                          <p:cTn id="13" fill="hold">
                            <p:stCondLst>
                              <p:cond delay="1300"/>
                            </p:stCondLst>
                            <p:childTnLst>
                              <p:par>
                                <p:cTn id="14" presetID="42" presetClass="entr" presetSubtype="0" fill="hold" grpId="0" nodeType="after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1000"/>
                                        <p:tgtEl>
                                          <p:spTgt spid="20"/>
                                        </p:tgtEl>
                                      </p:cBhvr>
                                    </p:animEffect>
                                    <p:anim calcmode="lin" valueType="num">
                                      <p:cBhvr>
                                        <p:cTn id="17" dur="1000" fill="hold"/>
                                        <p:tgtEl>
                                          <p:spTgt spid="20"/>
                                        </p:tgtEl>
                                        <p:attrNameLst>
                                          <p:attrName>ppt_x</p:attrName>
                                        </p:attrNameLst>
                                      </p:cBhvr>
                                      <p:tavLst>
                                        <p:tav tm="0">
                                          <p:val>
                                            <p:strVal val="#ppt_x"/>
                                          </p:val>
                                        </p:tav>
                                        <p:tav tm="100000">
                                          <p:val>
                                            <p:strVal val="#ppt_x"/>
                                          </p:val>
                                        </p:tav>
                                      </p:tavLst>
                                    </p:anim>
                                    <p:anim calcmode="lin" valueType="num">
                                      <p:cBhvr>
                                        <p:cTn id="18"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4"/>
          <p:cNvGrpSpPr/>
          <p:nvPr/>
        </p:nvGrpSpPr>
        <p:grpSpPr>
          <a:xfrm>
            <a:off x="3067006" y="2250736"/>
            <a:ext cx="6082315" cy="2912702"/>
            <a:chOff x="4078023" y="2973498"/>
            <a:chExt cx="8113977" cy="3884502"/>
          </a:xfrm>
          <a:solidFill>
            <a:srgbClr val="005DA2"/>
          </a:solidFill>
        </p:grpSpPr>
        <p:sp>
          <p:nvSpPr>
            <p:cNvPr id="16" name="Freeform 5"/>
            <p:cNvSpPr/>
            <p:nvPr/>
          </p:nvSpPr>
          <p:spPr bwMode="auto">
            <a:xfrm>
              <a:off x="4078023" y="5589157"/>
              <a:ext cx="4758750" cy="1268843"/>
            </a:xfrm>
            <a:custGeom>
              <a:avLst/>
              <a:gdLst>
                <a:gd name="T0" fmla="*/ 0 w 251"/>
                <a:gd name="T1" fmla="*/ 67 h 67"/>
                <a:gd name="T2" fmla="*/ 0 w 251"/>
                <a:gd name="T3" fmla="*/ 67 h 67"/>
                <a:gd name="T4" fmla="*/ 251 w 251"/>
                <a:gd name="T5" fmla="*/ 67 h 67"/>
                <a:gd name="T6" fmla="*/ 251 w 251"/>
                <a:gd name="T7" fmla="*/ 0 h 67"/>
                <a:gd name="T8" fmla="*/ 0 w 251"/>
                <a:gd name="T9" fmla="*/ 67 h 67"/>
              </a:gdLst>
              <a:ahLst/>
              <a:cxnLst>
                <a:cxn ang="0">
                  <a:pos x="T0" y="T1"/>
                </a:cxn>
                <a:cxn ang="0">
                  <a:pos x="T2" y="T3"/>
                </a:cxn>
                <a:cxn ang="0">
                  <a:pos x="T4" y="T5"/>
                </a:cxn>
                <a:cxn ang="0">
                  <a:pos x="T6" y="T7"/>
                </a:cxn>
                <a:cxn ang="0">
                  <a:pos x="T8" y="T9"/>
                </a:cxn>
              </a:cxnLst>
              <a:rect l="0" t="0" r="r" b="b"/>
              <a:pathLst>
                <a:path w="251" h="67">
                  <a:moveTo>
                    <a:pt x="0" y="67"/>
                  </a:moveTo>
                  <a:cubicBezTo>
                    <a:pt x="0" y="67"/>
                    <a:pt x="0" y="67"/>
                    <a:pt x="0" y="67"/>
                  </a:cubicBezTo>
                  <a:cubicBezTo>
                    <a:pt x="251" y="67"/>
                    <a:pt x="251" y="67"/>
                    <a:pt x="251" y="67"/>
                  </a:cubicBezTo>
                  <a:cubicBezTo>
                    <a:pt x="251" y="0"/>
                    <a:pt x="251" y="0"/>
                    <a:pt x="251" y="0"/>
                  </a:cubicBezTo>
                  <a:cubicBezTo>
                    <a:pt x="178" y="38"/>
                    <a:pt x="92" y="62"/>
                    <a:pt x="0" y="67"/>
                  </a:cubicBezTo>
                  <a:close/>
                </a:path>
              </a:pathLst>
            </a:custGeom>
            <a:solidFill>
              <a:schemeClr val="accent1"/>
            </a:solidFill>
            <a:ln>
              <a:noFill/>
            </a:ln>
          </p:spPr>
          <p:txBody>
            <a:bodyPr/>
            <a:lstStyle/>
            <a:p>
              <a:endParaRPr lang="zh-CN" altLang="en-US" sz="2100" dirty="0">
                <a:latin typeface="微软雅黑" panose="020B0503020204020204" pitchFamily="34" charset="-122"/>
                <a:ea typeface="微软雅黑" panose="020B0503020204020204" pitchFamily="34" charset="-122"/>
              </a:endParaRPr>
            </a:p>
          </p:txBody>
        </p:sp>
        <p:sp>
          <p:nvSpPr>
            <p:cNvPr id="17" name="Freeform 6"/>
            <p:cNvSpPr/>
            <p:nvPr/>
          </p:nvSpPr>
          <p:spPr bwMode="auto">
            <a:xfrm>
              <a:off x="8912383" y="4906297"/>
              <a:ext cx="1117622" cy="1951702"/>
            </a:xfrm>
            <a:custGeom>
              <a:avLst/>
              <a:gdLst>
                <a:gd name="T0" fmla="*/ 0 w 59"/>
                <a:gd name="T1" fmla="*/ 36 h 103"/>
                <a:gd name="T2" fmla="*/ 0 w 59"/>
                <a:gd name="T3" fmla="*/ 103 h 103"/>
                <a:gd name="T4" fmla="*/ 59 w 59"/>
                <a:gd name="T5" fmla="*/ 103 h 103"/>
                <a:gd name="T6" fmla="*/ 59 w 59"/>
                <a:gd name="T7" fmla="*/ 0 h 103"/>
                <a:gd name="T8" fmla="*/ 0 w 59"/>
                <a:gd name="T9" fmla="*/ 36 h 103"/>
              </a:gdLst>
              <a:ahLst/>
              <a:cxnLst>
                <a:cxn ang="0">
                  <a:pos x="T0" y="T1"/>
                </a:cxn>
                <a:cxn ang="0">
                  <a:pos x="T2" y="T3"/>
                </a:cxn>
                <a:cxn ang="0">
                  <a:pos x="T4" y="T5"/>
                </a:cxn>
                <a:cxn ang="0">
                  <a:pos x="T6" y="T7"/>
                </a:cxn>
                <a:cxn ang="0">
                  <a:pos x="T8" y="T9"/>
                </a:cxn>
              </a:cxnLst>
              <a:rect l="0" t="0" r="r" b="b"/>
              <a:pathLst>
                <a:path w="59" h="103">
                  <a:moveTo>
                    <a:pt x="0" y="36"/>
                  </a:moveTo>
                  <a:cubicBezTo>
                    <a:pt x="0" y="103"/>
                    <a:pt x="0" y="103"/>
                    <a:pt x="0" y="103"/>
                  </a:cubicBezTo>
                  <a:cubicBezTo>
                    <a:pt x="59" y="103"/>
                    <a:pt x="59" y="103"/>
                    <a:pt x="59" y="103"/>
                  </a:cubicBezTo>
                  <a:cubicBezTo>
                    <a:pt x="59" y="0"/>
                    <a:pt x="59" y="0"/>
                    <a:pt x="59" y="0"/>
                  </a:cubicBezTo>
                  <a:cubicBezTo>
                    <a:pt x="41" y="13"/>
                    <a:pt x="21" y="25"/>
                    <a:pt x="0" y="36"/>
                  </a:cubicBezTo>
                  <a:close/>
                </a:path>
              </a:pathLst>
            </a:custGeom>
            <a:solidFill>
              <a:schemeClr val="accent2"/>
            </a:solidFill>
            <a:ln>
              <a:noFill/>
            </a:ln>
          </p:spPr>
          <p:txBody>
            <a:bodyPr vert="horz" wrap="square" lIns="91440" tIns="45720" rIns="91440" bIns="4572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18" name="Freeform 7"/>
            <p:cNvSpPr/>
            <p:nvPr/>
          </p:nvSpPr>
          <p:spPr bwMode="auto">
            <a:xfrm>
              <a:off x="11603653" y="2973498"/>
              <a:ext cx="588347" cy="3884501"/>
            </a:xfrm>
            <a:custGeom>
              <a:avLst/>
              <a:gdLst>
                <a:gd name="T0" fmla="*/ 31 w 31"/>
                <a:gd name="T1" fmla="*/ 0 h 205"/>
                <a:gd name="T2" fmla="*/ 28 w 31"/>
                <a:gd name="T3" fmla="*/ 0 h 205"/>
                <a:gd name="T4" fmla="*/ 0 w 31"/>
                <a:gd name="T5" fmla="*/ 36 h 205"/>
                <a:gd name="T6" fmla="*/ 0 w 31"/>
                <a:gd name="T7" fmla="*/ 205 h 205"/>
                <a:gd name="T8" fmla="*/ 31 w 31"/>
                <a:gd name="T9" fmla="*/ 205 h 205"/>
                <a:gd name="T10" fmla="*/ 31 w 31"/>
                <a:gd name="T11" fmla="*/ 0 h 205"/>
              </a:gdLst>
              <a:ahLst/>
              <a:cxnLst>
                <a:cxn ang="0">
                  <a:pos x="T0" y="T1"/>
                </a:cxn>
                <a:cxn ang="0">
                  <a:pos x="T2" y="T3"/>
                </a:cxn>
                <a:cxn ang="0">
                  <a:pos x="T4" y="T5"/>
                </a:cxn>
                <a:cxn ang="0">
                  <a:pos x="T6" y="T7"/>
                </a:cxn>
                <a:cxn ang="0">
                  <a:pos x="T8" y="T9"/>
                </a:cxn>
                <a:cxn ang="0">
                  <a:pos x="T10" y="T11"/>
                </a:cxn>
              </a:cxnLst>
              <a:rect l="0" t="0" r="r" b="b"/>
              <a:pathLst>
                <a:path w="31" h="205">
                  <a:moveTo>
                    <a:pt x="31" y="0"/>
                  </a:moveTo>
                  <a:cubicBezTo>
                    <a:pt x="28" y="0"/>
                    <a:pt x="28" y="0"/>
                    <a:pt x="28" y="0"/>
                  </a:cubicBezTo>
                  <a:cubicBezTo>
                    <a:pt x="20" y="13"/>
                    <a:pt x="11" y="25"/>
                    <a:pt x="0" y="36"/>
                  </a:cubicBezTo>
                  <a:cubicBezTo>
                    <a:pt x="0" y="205"/>
                    <a:pt x="0" y="205"/>
                    <a:pt x="0" y="205"/>
                  </a:cubicBezTo>
                  <a:cubicBezTo>
                    <a:pt x="31" y="205"/>
                    <a:pt x="31" y="205"/>
                    <a:pt x="31" y="205"/>
                  </a:cubicBezTo>
                  <a:lnTo>
                    <a:pt x="31" y="0"/>
                  </a:lnTo>
                  <a:close/>
                </a:path>
              </a:pathLst>
            </a:custGeom>
            <a:solidFill>
              <a:schemeClr val="accent4"/>
            </a:solidFill>
            <a:ln>
              <a:noFill/>
            </a:ln>
          </p:spPr>
          <p:txBody>
            <a:bodyPr vert="horz" wrap="square" lIns="91440" tIns="45720" rIns="91440" bIns="4572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19" name="Freeform 8"/>
            <p:cNvSpPr/>
            <p:nvPr/>
          </p:nvSpPr>
          <p:spPr bwMode="auto">
            <a:xfrm>
              <a:off x="10126881" y="3656358"/>
              <a:ext cx="1401162" cy="3201642"/>
            </a:xfrm>
            <a:custGeom>
              <a:avLst/>
              <a:gdLst>
                <a:gd name="T0" fmla="*/ 0 w 74"/>
                <a:gd name="T1" fmla="*/ 66 h 169"/>
                <a:gd name="T2" fmla="*/ 0 w 74"/>
                <a:gd name="T3" fmla="*/ 169 h 169"/>
                <a:gd name="T4" fmla="*/ 74 w 74"/>
                <a:gd name="T5" fmla="*/ 169 h 169"/>
                <a:gd name="T6" fmla="*/ 74 w 74"/>
                <a:gd name="T7" fmla="*/ 0 h 169"/>
                <a:gd name="T8" fmla="*/ 0 w 74"/>
                <a:gd name="T9" fmla="*/ 66 h 169"/>
              </a:gdLst>
              <a:ahLst/>
              <a:cxnLst>
                <a:cxn ang="0">
                  <a:pos x="T0" y="T1"/>
                </a:cxn>
                <a:cxn ang="0">
                  <a:pos x="T2" y="T3"/>
                </a:cxn>
                <a:cxn ang="0">
                  <a:pos x="T4" y="T5"/>
                </a:cxn>
                <a:cxn ang="0">
                  <a:pos x="T6" y="T7"/>
                </a:cxn>
                <a:cxn ang="0">
                  <a:pos x="T8" y="T9"/>
                </a:cxn>
              </a:cxnLst>
              <a:rect l="0" t="0" r="r" b="b"/>
              <a:pathLst>
                <a:path w="74" h="169">
                  <a:moveTo>
                    <a:pt x="0" y="66"/>
                  </a:moveTo>
                  <a:cubicBezTo>
                    <a:pt x="0" y="169"/>
                    <a:pt x="0" y="169"/>
                    <a:pt x="0" y="169"/>
                  </a:cubicBezTo>
                  <a:cubicBezTo>
                    <a:pt x="74" y="169"/>
                    <a:pt x="74" y="169"/>
                    <a:pt x="74" y="169"/>
                  </a:cubicBezTo>
                  <a:cubicBezTo>
                    <a:pt x="74" y="0"/>
                    <a:pt x="74" y="0"/>
                    <a:pt x="74" y="0"/>
                  </a:cubicBezTo>
                  <a:cubicBezTo>
                    <a:pt x="52" y="24"/>
                    <a:pt x="28" y="47"/>
                    <a:pt x="0" y="66"/>
                  </a:cubicBezTo>
                  <a:close/>
                </a:path>
              </a:pathLst>
            </a:custGeom>
            <a:solidFill>
              <a:schemeClr val="accent3"/>
            </a:solidFill>
            <a:ln>
              <a:noFill/>
            </a:ln>
          </p:spPr>
          <p:txBody>
            <a:bodyPr/>
            <a:lstStyle/>
            <a:p>
              <a:endParaRPr lang="zh-CN" altLang="en-US" sz="2100" dirty="0">
                <a:latin typeface="微软雅黑" panose="020B0503020204020204" pitchFamily="34" charset="-122"/>
                <a:ea typeface="微软雅黑" panose="020B0503020204020204" pitchFamily="34" charset="-122"/>
              </a:endParaRPr>
            </a:p>
          </p:txBody>
        </p:sp>
      </p:grpSp>
      <p:sp>
        <p:nvSpPr>
          <p:cNvPr id="20" name="Content Placeholder 2"/>
          <p:cNvSpPr txBox="1"/>
          <p:nvPr/>
        </p:nvSpPr>
        <p:spPr>
          <a:xfrm>
            <a:off x="683568" y="771550"/>
            <a:ext cx="7704856" cy="2808312"/>
          </a:xfrm>
          <a:prstGeom prst="rect">
            <a:avLst/>
          </a:prstGeom>
        </p:spPr>
        <p:txBody>
          <a:bodyPr vert="horz" lIns="68541" tIns="34271" rIns="68541" bIns="34271"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spcBef>
                <a:spcPts val="0"/>
              </a:spcBef>
              <a:buNone/>
            </a:pPr>
            <a:r>
              <a:rPr lang="en-US" altLang="zh-CN" sz="1600" dirty="0" smtClean="0">
                <a:solidFill>
                  <a:srgbClr val="000000"/>
                </a:solidFill>
                <a:latin typeface="黑体"/>
                <a:ea typeface="黑体"/>
              </a:rPr>
              <a:t>2</a:t>
            </a:r>
            <a:r>
              <a:rPr lang="zh-CN" altLang="zh-CN" sz="1600" dirty="0">
                <a:solidFill>
                  <a:srgbClr val="000000"/>
                </a:solidFill>
                <a:latin typeface="黑体"/>
                <a:ea typeface="黑体"/>
              </a:rPr>
              <a:t>．内部资源与外部资源的整合原则</a:t>
            </a:r>
          </a:p>
          <a:p>
            <a:pPr marL="0" indent="0">
              <a:spcBef>
                <a:spcPts val="0"/>
              </a:spcBef>
              <a:buNone/>
            </a:pPr>
            <a:r>
              <a:rPr lang="en-US" altLang="zh-CN" sz="1600" dirty="0">
                <a:solidFill>
                  <a:srgbClr val="000000"/>
                </a:solidFill>
                <a:latin typeface="黑体"/>
                <a:ea typeface="黑体"/>
              </a:rPr>
              <a:t>    (1)</a:t>
            </a:r>
            <a:r>
              <a:rPr lang="zh-CN" altLang="zh-CN" sz="1600" dirty="0">
                <a:solidFill>
                  <a:srgbClr val="000000"/>
                </a:solidFill>
                <a:latin typeface="黑体"/>
                <a:ea typeface="黑体"/>
              </a:rPr>
              <a:t>内部资源整合原则。与相对比较模糊和复杂的外部创业资源相比，内部创业资源非常明确和具体，内部资源整合的最根本目标则是如何更有效地配置和使用这些资源，因此可以把内部创业资源整合形象地比喻为“内部挖潜”。</a:t>
            </a:r>
          </a:p>
          <a:p>
            <a:pPr marL="0" indent="0">
              <a:spcBef>
                <a:spcPts val="0"/>
              </a:spcBef>
              <a:buNone/>
            </a:pPr>
            <a:r>
              <a:rPr lang="en-US" altLang="zh-CN" sz="1600" dirty="0">
                <a:solidFill>
                  <a:srgbClr val="000000"/>
                </a:solidFill>
                <a:latin typeface="黑体"/>
                <a:ea typeface="黑体"/>
              </a:rPr>
              <a:t>    (2)</a:t>
            </a:r>
            <a:r>
              <a:rPr lang="zh-CN" altLang="zh-CN" sz="1600" dirty="0">
                <a:solidFill>
                  <a:srgbClr val="000000"/>
                </a:solidFill>
                <a:latin typeface="黑体"/>
                <a:ea typeface="黑体"/>
              </a:rPr>
              <a:t>外部资源整合原则。相比之下，外部资源都是相对独立的利益主体，彼此的关系也更加复杂，创业者或者创业企业对这些资源的开发、配置和使用的难度更大，具有相当的不确定性。</a:t>
            </a:r>
          </a:p>
          <a:p>
            <a:pPr marL="0" indent="0">
              <a:spcBef>
                <a:spcPts val="0"/>
              </a:spcBef>
              <a:buNone/>
            </a:pPr>
            <a:r>
              <a:rPr lang="en-US" altLang="zh-CN" sz="1600" dirty="0">
                <a:solidFill>
                  <a:srgbClr val="000000"/>
                </a:solidFill>
                <a:latin typeface="黑体"/>
                <a:ea typeface="黑体"/>
              </a:rPr>
              <a:t>    </a:t>
            </a:r>
            <a:r>
              <a:rPr lang="zh-CN" altLang="zh-CN" sz="1600" dirty="0">
                <a:solidFill>
                  <a:srgbClr val="000000"/>
                </a:solidFill>
                <a:latin typeface="黑体"/>
                <a:ea typeface="黑体"/>
              </a:rPr>
              <a:t>在外部资源的整合上，还应当遵循如下几个基本原则：</a:t>
            </a:r>
          </a:p>
          <a:p>
            <a:pPr marL="0" indent="0">
              <a:spcBef>
                <a:spcPts val="0"/>
              </a:spcBef>
              <a:buNone/>
            </a:pPr>
            <a:r>
              <a:rPr lang="en-US" altLang="zh-CN" sz="1600" dirty="0">
                <a:solidFill>
                  <a:srgbClr val="000000"/>
                </a:solidFill>
                <a:latin typeface="黑体"/>
                <a:ea typeface="黑体"/>
              </a:rPr>
              <a:t>    1)</a:t>
            </a:r>
            <a:r>
              <a:rPr lang="zh-CN" altLang="zh-CN" sz="1600" dirty="0">
                <a:solidFill>
                  <a:srgbClr val="000000"/>
                </a:solidFill>
                <a:latin typeface="黑体"/>
                <a:ea typeface="黑体"/>
              </a:rPr>
              <a:t>比选原则。由于外部资源的多样性，使用每个外部资源都具有不同的收益、成本和不确定性，创业者要根据创业项目发展的需要、自身的实力以及这些资源的特点，选择最适合的外部资源。</a:t>
            </a:r>
          </a:p>
          <a:p>
            <a:pPr marL="0" indent="0">
              <a:spcBef>
                <a:spcPts val="0"/>
              </a:spcBef>
              <a:buNone/>
            </a:pPr>
            <a:r>
              <a:rPr lang="en-US" altLang="zh-CN" sz="1600" dirty="0">
                <a:solidFill>
                  <a:srgbClr val="000000"/>
                </a:solidFill>
                <a:latin typeface="黑体"/>
                <a:ea typeface="黑体"/>
              </a:rPr>
              <a:t>    2)</a:t>
            </a:r>
            <a:r>
              <a:rPr lang="zh-CN" altLang="zh-CN" sz="1600" dirty="0">
                <a:solidFill>
                  <a:srgbClr val="000000"/>
                </a:solidFill>
                <a:latin typeface="黑体"/>
                <a:ea typeface="黑体"/>
              </a:rPr>
              <a:t>信用原则。与外部创业资源打交道，实质是与人打交道，信用和信誉将是决定能否长期利用某些资源的关键因素。</a:t>
            </a:r>
          </a:p>
          <a:p>
            <a:pPr marL="0" indent="0">
              <a:spcBef>
                <a:spcPts val="0"/>
              </a:spcBef>
              <a:buNone/>
            </a:pPr>
            <a:r>
              <a:rPr lang="en-US" altLang="zh-CN" sz="1600" dirty="0">
                <a:solidFill>
                  <a:srgbClr val="000000"/>
                </a:solidFill>
                <a:latin typeface="黑体"/>
                <a:ea typeface="黑体"/>
              </a:rPr>
              <a:t>    3)</a:t>
            </a:r>
            <a:r>
              <a:rPr lang="zh-CN" altLang="zh-CN" sz="1600" dirty="0">
                <a:solidFill>
                  <a:srgbClr val="000000"/>
                </a:solidFill>
                <a:latin typeface="黑体"/>
                <a:ea typeface="黑体"/>
              </a:rPr>
              <a:t>提前原则。由于外部资源整合的难度较大、进展相对也较慢，并且外部资源的发现也需要一定的过程</a:t>
            </a:r>
            <a:r>
              <a:rPr lang="zh-CN" altLang="zh-CN" sz="1600" dirty="0" smtClean="0">
                <a:solidFill>
                  <a:srgbClr val="000000"/>
                </a:solidFill>
                <a:latin typeface="黑体"/>
                <a:ea typeface="黑体"/>
              </a:rPr>
              <a:t>，</a:t>
            </a:r>
            <a:endParaRPr lang="en-US" altLang="zh-CN" sz="1600" dirty="0" smtClean="0">
              <a:solidFill>
                <a:srgbClr val="000000"/>
              </a:solidFill>
              <a:latin typeface="黑体"/>
              <a:ea typeface="黑体"/>
            </a:endParaRPr>
          </a:p>
          <a:p>
            <a:pPr marL="0" indent="0">
              <a:spcBef>
                <a:spcPts val="0"/>
              </a:spcBef>
              <a:buNone/>
            </a:pPr>
            <a:r>
              <a:rPr lang="zh-CN" altLang="zh-CN" sz="1600" dirty="0" smtClean="0">
                <a:solidFill>
                  <a:srgbClr val="000000"/>
                </a:solidFill>
                <a:latin typeface="黑体"/>
                <a:ea typeface="黑体"/>
              </a:rPr>
              <a:t>所以</a:t>
            </a:r>
            <a:r>
              <a:rPr lang="zh-CN" altLang="zh-CN" sz="1600" dirty="0">
                <a:solidFill>
                  <a:srgbClr val="000000"/>
                </a:solidFill>
                <a:latin typeface="黑体"/>
                <a:ea typeface="黑体"/>
              </a:rPr>
              <a:t>不能等到需要的时候再去考虑外部资源的整合，而是应当具有一定的超前眼光，适当提前酝酿和运筹。</a:t>
            </a:r>
          </a:p>
          <a:p>
            <a:pPr marL="0" indent="0">
              <a:spcBef>
                <a:spcPts val="0"/>
              </a:spcBef>
              <a:buNone/>
            </a:pPr>
            <a:r>
              <a:rPr lang="en-US" altLang="zh-CN" sz="1600" dirty="0">
                <a:solidFill>
                  <a:schemeClr val="accent6">
                    <a:lumMod val="75000"/>
                  </a:schemeClr>
                </a:solidFill>
                <a:latin typeface="黑体"/>
                <a:ea typeface="黑体"/>
              </a:rPr>
              <a:t> </a:t>
            </a:r>
            <a:endParaRPr lang="zh-CN" altLang="zh-CN" sz="1600" dirty="0">
              <a:solidFill>
                <a:schemeClr val="accent6">
                  <a:lumMod val="75000"/>
                </a:schemeClr>
              </a:solidFill>
              <a:latin typeface="黑体"/>
              <a:ea typeface="黑体"/>
            </a:endParaRPr>
          </a:p>
        </p:txBody>
      </p:sp>
      <p:sp>
        <p:nvSpPr>
          <p:cNvPr id="29" name="TextBox 38"/>
          <p:cNvSpPr txBox="1"/>
          <p:nvPr/>
        </p:nvSpPr>
        <p:spPr>
          <a:xfrm>
            <a:off x="971600" y="141442"/>
            <a:ext cx="3003897" cy="558100"/>
          </a:xfrm>
          <a:prstGeom prst="rect">
            <a:avLst/>
          </a:prstGeom>
          <a:noFill/>
        </p:spPr>
        <p:txBody>
          <a:bodyPr wrap="none" lIns="65023" tIns="32511" rIns="65023" bIns="32511" rtlCol="0">
            <a:spAutoFit/>
          </a:bodyPr>
          <a:lstStyle/>
          <a:p>
            <a:r>
              <a:rPr lang="zh-CN" altLang="en-US" sz="3200" b="1" dirty="0" smtClean="0">
                <a:solidFill>
                  <a:schemeClr val="accent1"/>
                </a:solidFill>
                <a:latin typeface="微软雅黑" pitchFamily="34" charset="-122"/>
                <a:ea typeface="微软雅黑" pitchFamily="34" charset="-122"/>
              </a:rPr>
              <a:t>创业资源的整合</a:t>
            </a:r>
            <a:endParaRPr lang="zh-CN" altLang="en-US" sz="3200" b="1" dirty="0">
              <a:solidFill>
                <a:schemeClr val="accent1"/>
              </a:solidFill>
              <a:latin typeface="微软雅黑" pitchFamily="34" charset="-122"/>
              <a:ea typeface="微软雅黑" pitchFamily="34" charset="-122"/>
            </a:endParaRPr>
          </a:p>
        </p:txBody>
      </p:sp>
    </p:spTree>
    <p:extLst>
      <p:ext uri="{BB962C8B-B14F-4D97-AF65-F5344CB8AC3E}">
        <p14:creationId xmlns:p14="http://schemas.microsoft.com/office/powerpoint/2010/main" val="3681753376"/>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p:tgtEl>
                                          <p:spTgt spid="29"/>
                                        </p:tgtEl>
                                        <p:attrNameLst>
                                          <p:attrName>ppt_y</p:attrName>
                                        </p:attrNameLst>
                                      </p:cBhvr>
                                      <p:tavLst>
                                        <p:tav tm="0">
                                          <p:val>
                                            <p:strVal val="#ppt_y+#ppt_h*1.125000"/>
                                          </p:val>
                                        </p:tav>
                                        <p:tav tm="100000">
                                          <p:val>
                                            <p:strVal val="#ppt_y"/>
                                          </p:val>
                                        </p:tav>
                                      </p:tavLst>
                                    </p:anim>
                                    <p:animEffect transition="in" filter="wipe(up)">
                                      <p:cBhvr>
                                        <p:cTn id="8" dur="500"/>
                                        <p:tgtEl>
                                          <p:spTgt spid="29"/>
                                        </p:tgtEl>
                                      </p:cBhvr>
                                    </p:animEffect>
                                  </p:childTnLst>
                                </p:cTn>
                              </p:par>
                            </p:childTnLst>
                          </p:cTn>
                        </p:par>
                        <p:par>
                          <p:cTn id="9" fill="hold">
                            <p:stCondLst>
                              <p:cond delay="800"/>
                            </p:stCondLst>
                            <p:childTnLst>
                              <p:par>
                                <p:cTn id="10" presetID="22" presetClass="entr" presetSubtype="8"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left)">
                                      <p:cBhvr>
                                        <p:cTn id="12" dur="500"/>
                                        <p:tgtEl>
                                          <p:spTgt spid="2"/>
                                        </p:tgtEl>
                                      </p:cBhvr>
                                    </p:animEffect>
                                  </p:childTnLst>
                                </p:cTn>
                              </p:par>
                            </p:childTnLst>
                          </p:cTn>
                        </p:par>
                        <p:par>
                          <p:cTn id="13" fill="hold">
                            <p:stCondLst>
                              <p:cond delay="1300"/>
                            </p:stCondLst>
                            <p:childTnLst>
                              <p:par>
                                <p:cTn id="14" presetID="42" presetClass="entr" presetSubtype="0" fill="hold" grpId="0" nodeType="after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1000"/>
                                        <p:tgtEl>
                                          <p:spTgt spid="20"/>
                                        </p:tgtEl>
                                      </p:cBhvr>
                                    </p:animEffect>
                                    <p:anim calcmode="lin" valueType="num">
                                      <p:cBhvr>
                                        <p:cTn id="17" dur="1000" fill="hold"/>
                                        <p:tgtEl>
                                          <p:spTgt spid="20"/>
                                        </p:tgtEl>
                                        <p:attrNameLst>
                                          <p:attrName>ppt_x</p:attrName>
                                        </p:attrNameLst>
                                      </p:cBhvr>
                                      <p:tavLst>
                                        <p:tav tm="0">
                                          <p:val>
                                            <p:strVal val="#ppt_x"/>
                                          </p:val>
                                        </p:tav>
                                        <p:tav tm="100000">
                                          <p:val>
                                            <p:strVal val="#ppt_x"/>
                                          </p:val>
                                        </p:tav>
                                      </p:tavLst>
                                    </p:anim>
                                    <p:anim calcmode="lin" valueType="num">
                                      <p:cBhvr>
                                        <p:cTn id="18"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4"/>
          <p:cNvGrpSpPr/>
          <p:nvPr/>
        </p:nvGrpSpPr>
        <p:grpSpPr>
          <a:xfrm>
            <a:off x="3067006" y="2250736"/>
            <a:ext cx="6082315" cy="2912702"/>
            <a:chOff x="4078023" y="2973498"/>
            <a:chExt cx="8113977" cy="3884502"/>
          </a:xfrm>
          <a:solidFill>
            <a:srgbClr val="005DA2"/>
          </a:solidFill>
        </p:grpSpPr>
        <p:sp>
          <p:nvSpPr>
            <p:cNvPr id="16" name="Freeform 5"/>
            <p:cNvSpPr/>
            <p:nvPr/>
          </p:nvSpPr>
          <p:spPr bwMode="auto">
            <a:xfrm>
              <a:off x="4078023" y="5589157"/>
              <a:ext cx="4758750" cy="1268843"/>
            </a:xfrm>
            <a:custGeom>
              <a:avLst/>
              <a:gdLst>
                <a:gd name="T0" fmla="*/ 0 w 251"/>
                <a:gd name="T1" fmla="*/ 67 h 67"/>
                <a:gd name="T2" fmla="*/ 0 w 251"/>
                <a:gd name="T3" fmla="*/ 67 h 67"/>
                <a:gd name="T4" fmla="*/ 251 w 251"/>
                <a:gd name="T5" fmla="*/ 67 h 67"/>
                <a:gd name="T6" fmla="*/ 251 w 251"/>
                <a:gd name="T7" fmla="*/ 0 h 67"/>
                <a:gd name="T8" fmla="*/ 0 w 251"/>
                <a:gd name="T9" fmla="*/ 67 h 67"/>
              </a:gdLst>
              <a:ahLst/>
              <a:cxnLst>
                <a:cxn ang="0">
                  <a:pos x="T0" y="T1"/>
                </a:cxn>
                <a:cxn ang="0">
                  <a:pos x="T2" y="T3"/>
                </a:cxn>
                <a:cxn ang="0">
                  <a:pos x="T4" y="T5"/>
                </a:cxn>
                <a:cxn ang="0">
                  <a:pos x="T6" y="T7"/>
                </a:cxn>
                <a:cxn ang="0">
                  <a:pos x="T8" y="T9"/>
                </a:cxn>
              </a:cxnLst>
              <a:rect l="0" t="0" r="r" b="b"/>
              <a:pathLst>
                <a:path w="251" h="67">
                  <a:moveTo>
                    <a:pt x="0" y="67"/>
                  </a:moveTo>
                  <a:cubicBezTo>
                    <a:pt x="0" y="67"/>
                    <a:pt x="0" y="67"/>
                    <a:pt x="0" y="67"/>
                  </a:cubicBezTo>
                  <a:cubicBezTo>
                    <a:pt x="251" y="67"/>
                    <a:pt x="251" y="67"/>
                    <a:pt x="251" y="67"/>
                  </a:cubicBezTo>
                  <a:cubicBezTo>
                    <a:pt x="251" y="0"/>
                    <a:pt x="251" y="0"/>
                    <a:pt x="251" y="0"/>
                  </a:cubicBezTo>
                  <a:cubicBezTo>
                    <a:pt x="178" y="38"/>
                    <a:pt x="92" y="62"/>
                    <a:pt x="0" y="67"/>
                  </a:cubicBezTo>
                  <a:close/>
                </a:path>
              </a:pathLst>
            </a:custGeom>
            <a:solidFill>
              <a:schemeClr val="accent1"/>
            </a:solidFill>
            <a:ln>
              <a:noFill/>
            </a:ln>
          </p:spPr>
          <p:txBody>
            <a:bodyPr/>
            <a:lstStyle/>
            <a:p>
              <a:endParaRPr lang="zh-CN" altLang="en-US" sz="2100" dirty="0">
                <a:latin typeface="微软雅黑" panose="020B0503020204020204" pitchFamily="34" charset="-122"/>
                <a:ea typeface="微软雅黑" panose="020B0503020204020204" pitchFamily="34" charset="-122"/>
              </a:endParaRPr>
            </a:p>
          </p:txBody>
        </p:sp>
        <p:sp>
          <p:nvSpPr>
            <p:cNvPr id="17" name="Freeform 6"/>
            <p:cNvSpPr/>
            <p:nvPr/>
          </p:nvSpPr>
          <p:spPr bwMode="auto">
            <a:xfrm>
              <a:off x="8912383" y="4906297"/>
              <a:ext cx="1117622" cy="1951702"/>
            </a:xfrm>
            <a:custGeom>
              <a:avLst/>
              <a:gdLst>
                <a:gd name="T0" fmla="*/ 0 w 59"/>
                <a:gd name="T1" fmla="*/ 36 h 103"/>
                <a:gd name="T2" fmla="*/ 0 w 59"/>
                <a:gd name="T3" fmla="*/ 103 h 103"/>
                <a:gd name="T4" fmla="*/ 59 w 59"/>
                <a:gd name="T5" fmla="*/ 103 h 103"/>
                <a:gd name="T6" fmla="*/ 59 w 59"/>
                <a:gd name="T7" fmla="*/ 0 h 103"/>
                <a:gd name="T8" fmla="*/ 0 w 59"/>
                <a:gd name="T9" fmla="*/ 36 h 103"/>
              </a:gdLst>
              <a:ahLst/>
              <a:cxnLst>
                <a:cxn ang="0">
                  <a:pos x="T0" y="T1"/>
                </a:cxn>
                <a:cxn ang="0">
                  <a:pos x="T2" y="T3"/>
                </a:cxn>
                <a:cxn ang="0">
                  <a:pos x="T4" y="T5"/>
                </a:cxn>
                <a:cxn ang="0">
                  <a:pos x="T6" y="T7"/>
                </a:cxn>
                <a:cxn ang="0">
                  <a:pos x="T8" y="T9"/>
                </a:cxn>
              </a:cxnLst>
              <a:rect l="0" t="0" r="r" b="b"/>
              <a:pathLst>
                <a:path w="59" h="103">
                  <a:moveTo>
                    <a:pt x="0" y="36"/>
                  </a:moveTo>
                  <a:cubicBezTo>
                    <a:pt x="0" y="103"/>
                    <a:pt x="0" y="103"/>
                    <a:pt x="0" y="103"/>
                  </a:cubicBezTo>
                  <a:cubicBezTo>
                    <a:pt x="59" y="103"/>
                    <a:pt x="59" y="103"/>
                    <a:pt x="59" y="103"/>
                  </a:cubicBezTo>
                  <a:cubicBezTo>
                    <a:pt x="59" y="0"/>
                    <a:pt x="59" y="0"/>
                    <a:pt x="59" y="0"/>
                  </a:cubicBezTo>
                  <a:cubicBezTo>
                    <a:pt x="41" y="13"/>
                    <a:pt x="21" y="25"/>
                    <a:pt x="0" y="36"/>
                  </a:cubicBezTo>
                  <a:close/>
                </a:path>
              </a:pathLst>
            </a:custGeom>
            <a:solidFill>
              <a:schemeClr val="accent2"/>
            </a:solidFill>
            <a:ln>
              <a:noFill/>
            </a:ln>
          </p:spPr>
          <p:txBody>
            <a:bodyPr vert="horz" wrap="square" lIns="91440" tIns="45720" rIns="91440" bIns="4572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18" name="Freeform 7"/>
            <p:cNvSpPr/>
            <p:nvPr/>
          </p:nvSpPr>
          <p:spPr bwMode="auto">
            <a:xfrm>
              <a:off x="11603653" y="2973498"/>
              <a:ext cx="588347" cy="3884501"/>
            </a:xfrm>
            <a:custGeom>
              <a:avLst/>
              <a:gdLst>
                <a:gd name="T0" fmla="*/ 31 w 31"/>
                <a:gd name="T1" fmla="*/ 0 h 205"/>
                <a:gd name="T2" fmla="*/ 28 w 31"/>
                <a:gd name="T3" fmla="*/ 0 h 205"/>
                <a:gd name="T4" fmla="*/ 0 w 31"/>
                <a:gd name="T5" fmla="*/ 36 h 205"/>
                <a:gd name="T6" fmla="*/ 0 w 31"/>
                <a:gd name="T7" fmla="*/ 205 h 205"/>
                <a:gd name="T8" fmla="*/ 31 w 31"/>
                <a:gd name="T9" fmla="*/ 205 h 205"/>
                <a:gd name="T10" fmla="*/ 31 w 31"/>
                <a:gd name="T11" fmla="*/ 0 h 205"/>
              </a:gdLst>
              <a:ahLst/>
              <a:cxnLst>
                <a:cxn ang="0">
                  <a:pos x="T0" y="T1"/>
                </a:cxn>
                <a:cxn ang="0">
                  <a:pos x="T2" y="T3"/>
                </a:cxn>
                <a:cxn ang="0">
                  <a:pos x="T4" y="T5"/>
                </a:cxn>
                <a:cxn ang="0">
                  <a:pos x="T6" y="T7"/>
                </a:cxn>
                <a:cxn ang="0">
                  <a:pos x="T8" y="T9"/>
                </a:cxn>
                <a:cxn ang="0">
                  <a:pos x="T10" y="T11"/>
                </a:cxn>
              </a:cxnLst>
              <a:rect l="0" t="0" r="r" b="b"/>
              <a:pathLst>
                <a:path w="31" h="205">
                  <a:moveTo>
                    <a:pt x="31" y="0"/>
                  </a:moveTo>
                  <a:cubicBezTo>
                    <a:pt x="28" y="0"/>
                    <a:pt x="28" y="0"/>
                    <a:pt x="28" y="0"/>
                  </a:cubicBezTo>
                  <a:cubicBezTo>
                    <a:pt x="20" y="13"/>
                    <a:pt x="11" y="25"/>
                    <a:pt x="0" y="36"/>
                  </a:cubicBezTo>
                  <a:cubicBezTo>
                    <a:pt x="0" y="205"/>
                    <a:pt x="0" y="205"/>
                    <a:pt x="0" y="205"/>
                  </a:cubicBezTo>
                  <a:cubicBezTo>
                    <a:pt x="31" y="205"/>
                    <a:pt x="31" y="205"/>
                    <a:pt x="31" y="205"/>
                  </a:cubicBezTo>
                  <a:lnTo>
                    <a:pt x="31" y="0"/>
                  </a:lnTo>
                  <a:close/>
                </a:path>
              </a:pathLst>
            </a:custGeom>
            <a:solidFill>
              <a:schemeClr val="accent4"/>
            </a:solidFill>
            <a:ln>
              <a:noFill/>
            </a:ln>
          </p:spPr>
          <p:txBody>
            <a:bodyPr vert="horz" wrap="square" lIns="91440" tIns="45720" rIns="91440" bIns="4572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19" name="Freeform 8"/>
            <p:cNvSpPr/>
            <p:nvPr/>
          </p:nvSpPr>
          <p:spPr bwMode="auto">
            <a:xfrm>
              <a:off x="10126881" y="3656358"/>
              <a:ext cx="1401162" cy="3201642"/>
            </a:xfrm>
            <a:custGeom>
              <a:avLst/>
              <a:gdLst>
                <a:gd name="T0" fmla="*/ 0 w 74"/>
                <a:gd name="T1" fmla="*/ 66 h 169"/>
                <a:gd name="T2" fmla="*/ 0 w 74"/>
                <a:gd name="T3" fmla="*/ 169 h 169"/>
                <a:gd name="T4" fmla="*/ 74 w 74"/>
                <a:gd name="T5" fmla="*/ 169 h 169"/>
                <a:gd name="T6" fmla="*/ 74 w 74"/>
                <a:gd name="T7" fmla="*/ 0 h 169"/>
                <a:gd name="T8" fmla="*/ 0 w 74"/>
                <a:gd name="T9" fmla="*/ 66 h 169"/>
              </a:gdLst>
              <a:ahLst/>
              <a:cxnLst>
                <a:cxn ang="0">
                  <a:pos x="T0" y="T1"/>
                </a:cxn>
                <a:cxn ang="0">
                  <a:pos x="T2" y="T3"/>
                </a:cxn>
                <a:cxn ang="0">
                  <a:pos x="T4" y="T5"/>
                </a:cxn>
                <a:cxn ang="0">
                  <a:pos x="T6" y="T7"/>
                </a:cxn>
                <a:cxn ang="0">
                  <a:pos x="T8" y="T9"/>
                </a:cxn>
              </a:cxnLst>
              <a:rect l="0" t="0" r="r" b="b"/>
              <a:pathLst>
                <a:path w="74" h="169">
                  <a:moveTo>
                    <a:pt x="0" y="66"/>
                  </a:moveTo>
                  <a:cubicBezTo>
                    <a:pt x="0" y="169"/>
                    <a:pt x="0" y="169"/>
                    <a:pt x="0" y="169"/>
                  </a:cubicBezTo>
                  <a:cubicBezTo>
                    <a:pt x="74" y="169"/>
                    <a:pt x="74" y="169"/>
                    <a:pt x="74" y="169"/>
                  </a:cubicBezTo>
                  <a:cubicBezTo>
                    <a:pt x="74" y="0"/>
                    <a:pt x="74" y="0"/>
                    <a:pt x="74" y="0"/>
                  </a:cubicBezTo>
                  <a:cubicBezTo>
                    <a:pt x="52" y="24"/>
                    <a:pt x="28" y="47"/>
                    <a:pt x="0" y="66"/>
                  </a:cubicBezTo>
                  <a:close/>
                </a:path>
              </a:pathLst>
            </a:custGeom>
            <a:solidFill>
              <a:schemeClr val="accent3"/>
            </a:solidFill>
            <a:ln>
              <a:noFill/>
            </a:ln>
          </p:spPr>
          <p:txBody>
            <a:bodyPr/>
            <a:lstStyle/>
            <a:p>
              <a:endParaRPr lang="zh-CN" altLang="en-US" sz="2100" dirty="0">
                <a:latin typeface="微软雅黑" panose="020B0503020204020204" pitchFamily="34" charset="-122"/>
                <a:ea typeface="微软雅黑" panose="020B0503020204020204" pitchFamily="34" charset="-122"/>
              </a:endParaRPr>
            </a:p>
          </p:txBody>
        </p:sp>
      </p:grpSp>
      <p:sp>
        <p:nvSpPr>
          <p:cNvPr id="20" name="Content Placeholder 2"/>
          <p:cNvSpPr txBox="1"/>
          <p:nvPr/>
        </p:nvSpPr>
        <p:spPr>
          <a:xfrm>
            <a:off x="620068" y="771550"/>
            <a:ext cx="7920880" cy="2808312"/>
          </a:xfrm>
          <a:prstGeom prst="rect">
            <a:avLst/>
          </a:prstGeom>
        </p:spPr>
        <p:txBody>
          <a:bodyPr vert="horz" lIns="68541" tIns="34271" rIns="68541" bIns="34271"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spcBef>
                <a:spcPts val="0"/>
              </a:spcBef>
              <a:buNone/>
            </a:pPr>
            <a:r>
              <a:rPr lang="en-US" altLang="zh-CN" sz="2000" dirty="0">
                <a:solidFill>
                  <a:schemeClr val="tx1"/>
                </a:solidFill>
                <a:latin typeface="黑体"/>
                <a:ea typeface="黑体"/>
              </a:rPr>
              <a:t>1</a:t>
            </a:r>
            <a:r>
              <a:rPr lang="zh-CN" altLang="zh-CN" sz="2000" dirty="0">
                <a:solidFill>
                  <a:schemeClr val="tx1"/>
                </a:solidFill>
                <a:latin typeface="黑体"/>
                <a:ea typeface="黑体"/>
              </a:rPr>
              <a:t>．创业融资的方式和特点</a:t>
            </a:r>
          </a:p>
          <a:p>
            <a:pPr marL="0" indent="0">
              <a:spcBef>
                <a:spcPts val="0"/>
              </a:spcBef>
              <a:buNone/>
            </a:pPr>
            <a:r>
              <a:rPr lang="en-US" altLang="zh-CN" sz="1600" dirty="0">
                <a:solidFill>
                  <a:schemeClr val="tx1"/>
                </a:solidFill>
                <a:latin typeface="黑体"/>
                <a:ea typeface="黑体"/>
              </a:rPr>
              <a:t>    </a:t>
            </a:r>
            <a:r>
              <a:rPr lang="zh-CN" altLang="zh-CN" sz="1600" dirty="0">
                <a:solidFill>
                  <a:schemeClr val="tx1"/>
                </a:solidFill>
                <a:latin typeface="黑体"/>
                <a:ea typeface="黑体"/>
              </a:rPr>
              <a:t>开创新的企业，总体来说，供创业者选择的融资方式有两种：债务融资和权益融资。</a:t>
            </a:r>
          </a:p>
          <a:p>
            <a:pPr marL="0" indent="0">
              <a:spcBef>
                <a:spcPts val="0"/>
              </a:spcBef>
              <a:buNone/>
            </a:pPr>
            <a:r>
              <a:rPr lang="en-US" altLang="zh-CN" sz="1600" dirty="0">
                <a:solidFill>
                  <a:schemeClr val="tx1"/>
                </a:solidFill>
                <a:latin typeface="黑体"/>
                <a:ea typeface="黑体"/>
              </a:rPr>
              <a:t>    (1)</a:t>
            </a:r>
            <a:r>
              <a:rPr lang="zh-CN" altLang="zh-CN" sz="1600" dirty="0">
                <a:solidFill>
                  <a:schemeClr val="tx1"/>
                </a:solidFill>
                <a:latin typeface="黑体"/>
                <a:ea typeface="黑体"/>
              </a:rPr>
              <a:t>债务融资。指以还本息的方式从金融机构或其他单位、个人等处筹措资</a:t>
            </a:r>
            <a:r>
              <a:rPr lang="zh-CN" altLang="zh-CN" sz="1600" dirty="0" smtClean="0">
                <a:solidFill>
                  <a:schemeClr val="tx1"/>
                </a:solidFill>
                <a:latin typeface="黑体"/>
                <a:ea typeface="黑体"/>
              </a:rPr>
              <a:t>金的方</a:t>
            </a:r>
            <a:endParaRPr lang="en-US" altLang="zh-CN" sz="1600" dirty="0" smtClean="0">
              <a:solidFill>
                <a:schemeClr val="tx1"/>
              </a:solidFill>
              <a:latin typeface="黑体"/>
              <a:ea typeface="黑体"/>
            </a:endParaRPr>
          </a:p>
          <a:p>
            <a:pPr marL="0" indent="0">
              <a:spcBef>
                <a:spcPts val="0"/>
              </a:spcBef>
              <a:buNone/>
            </a:pPr>
            <a:r>
              <a:rPr lang="zh-CN" altLang="zh-CN" sz="1600" dirty="0">
                <a:solidFill>
                  <a:schemeClr val="tx1"/>
                </a:solidFill>
                <a:latin typeface="黑体"/>
                <a:ea typeface="黑体"/>
              </a:rPr>
              <a:t> </a:t>
            </a:r>
            <a:r>
              <a:rPr lang="zh-CN" altLang="en-US" sz="1600" dirty="0" smtClean="0">
                <a:solidFill>
                  <a:schemeClr val="tx1"/>
                </a:solidFill>
                <a:latin typeface="黑体"/>
                <a:ea typeface="黑体"/>
              </a:rPr>
              <a:t>       </a:t>
            </a:r>
            <a:r>
              <a:rPr lang="zh-CN" altLang="zh-CN" sz="1600" dirty="0" smtClean="0">
                <a:solidFill>
                  <a:schemeClr val="tx1"/>
                </a:solidFill>
                <a:latin typeface="黑体"/>
                <a:ea typeface="黑体"/>
              </a:rPr>
              <a:t>法</a:t>
            </a:r>
            <a:r>
              <a:rPr lang="zh-CN" altLang="zh-CN" sz="1600" dirty="0">
                <a:solidFill>
                  <a:schemeClr val="tx1"/>
                </a:solidFill>
                <a:latin typeface="黑体"/>
                <a:ea typeface="黑体"/>
              </a:rPr>
              <a:t>，通常包括银行贷款、发行债券、借款、融资租赁。这种方式是中小企业</a:t>
            </a:r>
            <a:r>
              <a:rPr lang="zh-CN" altLang="zh-CN" sz="1600" dirty="0" smtClean="0">
                <a:solidFill>
                  <a:schemeClr val="tx1"/>
                </a:solidFill>
                <a:latin typeface="黑体"/>
                <a:ea typeface="黑体"/>
              </a:rPr>
              <a:t>融</a:t>
            </a:r>
            <a:endParaRPr lang="en-US" altLang="zh-CN" sz="1600" dirty="0" smtClean="0">
              <a:solidFill>
                <a:schemeClr val="tx1"/>
              </a:solidFill>
              <a:latin typeface="黑体"/>
              <a:ea typeface="黑体"/>
            </a:endParaRPr>
          </a:p>
          <a:p>
            <a:pPr marL="0" indent="0">
              <a:spcBef>
                <a:spcPts val="0"/>
              </a:spcBef>
              <a:buNone/>
            </a:pPr>
            <a:r>
              <a:rPr lang="zh-CN" altLang="zh-CN" sz="1600" dirty="0">
                <a:solidFill>
                  <a:schemeClr val="tx1"/>
                </a:solidFill>
                <a:latin typeface="黑体"/>
                <a:ea typeface="黑体"/>
              </a:rPr>
              <a:t> </a:t>
            </a:r>
            <a:r>
              <a:rPr lang="zh-CN" altLang="en-US" sz="1600" dirty="0" smtClean="0">
                <a:solidFill>
                  <a:schemeClr val="tx1"/>
                </a:solidFill>
                <a:latin typeface="黑体"/>
                <a:ea typeface="黑体"/>
              </a:rPr>
              <a:t>       </a:t>
            </a:r>
            <a:r>
              <a:rPr lang="zh-CN" altLang="zh-CN" sz="1600" dirty="0" smtClean="0">
                <a:solidFill>
                  <a:schemeClr val="tx1"/>
                </a:solidFill>
                <a:latin typeface="黑体"/>
                <a:ea typeface="黑体"/>
              </a:rPr>
              <a:t>资</a:t>
            </a:r>
            <a:r>
              <a:rPr lang="zh-CN" altLang="zh-CN" sz="1600" dirty="0">
                <a:solidFill>
                  <a:schemeClr val="tx1"/>
                </a:solidFill>
                <a:latin typeface="黑体"/>
                <a:ea typeface="黑体"/>
              </a:rPr>
              <a:t>的基本方式。债务融资包括以下特点：</a:t>
            </a:r>
          </a:p>
          <a:p>
            <a:pPr marL="0" indent="0">
              <a:spcBef>
                <a:spcPts val="0"/>
              </a:spcBef>
              <a:buNone/>
            </a:pPr>
            <a:r>
              <a:rPr lang="en-US" altLang="zh-CN" sz="1600" dirty="0">
                <a:solidFill>
                  <a:schemeClr val="tx1"/>
                </a:solidFill>
                <a:latin typeface="黑体"/>
                <a:ea typeface="黑体"/>
              </a:rPr>
              <a:t>    </a:t>
            </a:r>
            <a:r>
              <a:rPr lang="zh-CN" altLang="en-US" sz="1600" dirty="0" smtClean="0">
                <a:solidFill>
                  <a:schemeClr val="tx1"/>
                </a:solidFill>
                <a:latin typeface="黑体"/>
                <a:ea typeface="黑体"/>
              </a:rPr>
              <a:t>   </a:t>
            </a:r>
            <a:r>
              <a:rPr lang="en-US" altLang="zh-CN" sz="1600" dirty="0" smtClean="0">
                <a:solidFill>
                  <a:schemeClr val="tx1"/>
                </a:solidFill>
                <a:latin typeface="黑体"/>
                <a:ea typeface="黑体"/>
              </a:rPr>
              <a:t>1</a:t>
            </a:r>
            <a:r>
              <a:rPr lang="en-US" altLang="zh-CN" sz="1600" dirty="0">
                <a:solidFill>
                  <a:schemeClr val="tx1"/>
                </a:solidFill>
                <a:latin typeface="黑体"/>
                <a:ea typeface="黑体"/>
              </a:rPr>
              <a:t>)</a:t>
            </a:r>
            <a:r>
              <a:rPr lang="zh-CN" altLang="zh-CN" sz="1600" dirty="0">
                <a:solidFill>
                  <a:schemeClr val="tx1"/>
                </a:solidFill>
                <a:latin typeface="黑体"/>
                <a:ea typeface="黑体"/>
              </a:rPr>
              <a:t>短期性。债务融资筹集的资金具有使用上的时间性，需到期偿还。</a:t>
            </a:r>
          </a:p>
          <a:p>
            <a:pPr marL="0" indent="0">
              <a:spcBef>
                <a:spcPts val="0"/>
              </a:spcBef>
              <a:buNone/>
            </a:pPr>
            <a:r>
              <a:rPr lang="en-US" altLang="zh-CN" sz="1600" dirty="0">
                <a:solidFill>
                  <a:schemeClr val="tx1"/>
                </a:solidFill>
                <a:latin typeface="黑体"/>
                <a:ea typeface="黑体"/>
              </a:rPr>
              <a:t>    </a:t>
            </a:r>
            <a:r>
              <a:rPr lang="zh-CN" altLang="en-US" sz="1600" dirty="0" smtClean="0">
                <a:solidFill>
                  <a:schemeClr val="tx1"/>
                </a:solidFill>
                <a:latin typeface="黑体"/>
                <a:ea typeface="黑体"/>
              </a:rPr>
              <a:t>   </a:t>
            </a:r>
            <a:r>
              <a:rPr lang="en-US" altLang="zh-CN" sz="1600" dirty="0" smtClean="0">
                <a:solidFill>
                  <a:schemeClr val="tx1"/>
                </a:solidFill>
                <a:latin typeface="黑体"/>
                <a:ea typeface="黑体"/>
              </a:rPr>
              <a:t>2</a:t>
            </a:r>
            <a:r>
              <a:rPr lang="en-US" altLang="zh-CN" sz="1600" dirty="0">
                <a:solidFill>
                  <a:schemeClr val="tx1"/>
                </a:solidFill>
                <a:latin typeface="黑体"/>
                <a:ea typeface="黑体"/>
              </a:rPr>
              <a:t>)</a:t>
            </a:r>
            <a:r>
              <a:rPr lang="zh-CN" altLang="zh-CN" sz="1600" dirty="0">
                <a:solidFill>
                  <a:schemeClr val="tx1"/>
                </a:solidFill>
                <a:latin typeface="黑体"/>
                <a:ea typeface="黑体"/>
              </a:rPr>
              <a:t>可逆性。企业采用债务融资方式获取资金，负有到期还本付息的义务。</a:t>
            </a:r>
          </a:p>
          <a:p>
            <a:pPr marL="0" indent="0">
              <a:spcBef>
                <a:spcPts val="0"/>
              </a:spcBef>
              <a:buNone/>
            </a:pPr>
            <a:r>
              <a:rPr lang="en-US" altLang="zh-CN" sz="1600" dirty="0">
                <a:solidFill>
                  <a:schemeClr val="tx1"/>
                </a:solidFill>
                <a:latin typeface="黑体"/>
                <a:ea typeface="黑体"/>
              </a:rPr>
              <a:t>    </a:t>
            </a:r>
            <a:r>
              <a:rPr lang="zh-CN" altLang="en-US" sz="1600" dirty="0" smtClean="0">
                <a:solidFill>
                  <a:schemeClr val="tx1"/>
                </a:solidFill>
                <a:latin typeface="黑体"/>
                <a:ea typeface="黑体"/>
              </a:rPr>
              <a:t>   </a:t>
            </a:r>
            <a:r>
              <a:rPr lang="en-US" altLang="zh-CN" sz="1600" dirty="0" smtClean="0">
                <a:solidFill>
                  <a:schemeClr val="tx1"/>
                </a:solidFill>
                <a:latin typeface="黑体"/>
                <a:ea typeface="黑体"/>
              </a:rPr>
              <a:t>3</a:t>
            </a:r>
            <a:r>
              <a:rPr lang="en-US" altLang="zh-CN" sz="1600" dirty="0">
                <a:solidFill>
                  <a:schemeClr val="tx1"/>
                </a:solidFill>
                <a:latin typeface="黑体"/>
                <a:ea typeface="黑体"/>
              </a:rPr>
              <a:t>)</a:t>
            </a:r>
            <a:r>
              <a:rPr lang="zh-CN" altLang="zh-CN" sz="1600" dirty="0">
                <a:solidFill>
                  <a:schemeClr val="tx1"/>
                </a:solidFill>
                <a:latin typeface="黑体"/>
                <a:ea typeface="黑体"/>
              </a:rPr>
              <a:t>负担性。企业采用债务融资方式获取资金，需支付债务利息，</a:t>
            </a:r>
            <a:r>
              <a:rPr lang="zh-CN" altLang="zh-CN" sz="1600" dirty="0" smtClean="0">
                <a:solidFill>
                  <a:schemeClr val="tx1"/>
                </a:solidFill>
                <a:latin typeface="黑体"/>
                <a:ea typeface="黑体"/>
              </a:rPr>
              <a:t>从而形成企业</a:t>
            </a:r>
            <a:endParaRPr lang="en-US" altLang="zh-CN" sz="1600" dirty="0" smtClean="0">
              <a:solidFill>
                <a:schemeClr val="tx1"/>
              </a:solidFill>
              <a:latin typeface="黑体"/>
              <a:ea typeface="黑体"/>
            </a:endParaRPr>
          </a:p>
          <a:p>
            <a:pPr marL="0" indent="0">
              <a:spcBef>
                <a:spcPts val="0"/>
              </a:spcBef>
              <a:buNone/>
            </a:pPr>
            <a:r>
              <a:rPr lang="zh-CN" altLang="zh-CN" sz="1600" dirty="0">
                <a:solidFill>
                  <a:schemeClr val="tx1"/>
                </a:solidFill>
                <a:latin typeface="黑体"/>
                <a:ea typeface="黑体"/>
              </a:rPr>
              <a:t> </a:t>
            </a:r>
            <a:r>
              <a:rPr lang="zh-CN" altLang="en-US" sz="1600" dirty="0" smtClean="0">
                <a:solidFill>
                  <a:schemeClr val="tx1"/>
                </a:solidFill>
                <a:latin typeface="黑体"/>
                <a:ea typeface="黑体"/>
              </a:rPr>
              <a:t>         </a:t>
            </a:r>
            <a:r>
              <a:rPr lang="zh-CN" altLang="zh-CN" sz="1600" dirty="0" smtClean="0">
                <a:solidFill>
                  <a:schemeClr val="tx1"/>
                </a:solidFill>
                <a:latin typeface="黑体"/>
                <a:ea typeface="黑体"/>
              </a:rPr>
              <a:t>的固定负担</a:t>
            </a:r>
            <a:r>
              <a:rPr lang="zh-CN" altLang="zh-CN" sz="1600" dirty="0">
                <a:solidFill>
                  <a:schemeClr val="tx1"/>
                </a:solidFill>
                <a:latin typeface="黑体"/>
                <a:ea typeface="黑体"/>
              </a:rPr>
              <a:t>。</a:t>
            </a:r>
          </a:p>
          <a:p>
            <a:pPr marL="0" indent="0">
              <a:spcBef>
                <a:spcPts val="0"/>
              </a:spcBef>
              <a:buNone/>
            </a:pPr>
            <a:r>
              <a:rPr lang="en-US" altLang="zh-CN" sz="1600" dirty="0">
                <a:solidFill>
                  <a:schemeClr val="tx1"/>
                </a:solidFill>
                <a:latin typeface="黑体"/>
                <a:ea typeface="黑体"/>
              </a:rPr>
              <a:t>    </a:t>
            </a:r>
            <a:r>
              <a:rPr lang="zh-CN" altLang="en-US" sz="1600" dirty="0" smtClean="0">
                <a:solidFill>
                  <a:schemeClr val="tx1"/>
                </a:solidFill>
                <a:latin typeface="黑体"/>
                <a:ea typeface="黑体"/>
              </a:rPr>
              <a:t>   </a:t>
            </a:r>
            <a:r>
              <a:rPr lang="en-US" altLang="zh-CN" sz="1600" dirty="0" smtClean="0">
                <a:solidFill>
                  <a:schemeClr val="tx1"/>
                </a:solidFill>
                <a:latin typeface="黑体"/>
                <a:ea typeface="黑体"/>
              </a:rPr>
              <a:t>4</a:t>
            </a:r>
            <a:r>
              <a:rPr lang="en-US" altLang="zh-CN" sz="1600" dirty="0">
                <a:solidFill>
                  <a:schemeClr val="tx1"/>
                </a:solidFill>
                <a:latin typeface="黑体"/>
                <a:ea typeface="黑体"/>
              </a:rPr>
              <a:t>)</a:t>
            </a:r>
            <a:r>
              <a:rPr lang="zh-CN" altLang="zh-CN" sz="1600" dirty="0">
                <a:solidFill>
                  <a:schemeClr val="tx1"/>
                </a:solidFill>
                <a:latin typeface="黑体"/>
                <a:ea typeface="黑体"/>
              </a:rPr>
              <a:t>流通性。债券可以在流通市场上自由转让。</a:t>
            </a:r>
          </a:p>
          <a:p>
            <a:pPr marL="0" indent="0">
              <a:spcBef>
                <a:spcPts val="0"/>
              </a:spcBef>
              <a:buNone/>
            </a:pPr>
            <a:r>
              <a:rPr lang="en-US" altLang="zh-CN" sz="1600" dirty="0">
                <a:solidFill>
                  <a:schemeClr val="tx1"/>
                </a:solidFill>
                <a:latin typeface="黑体"/>
                <a:ea typeface="黑体"/>
              </a:rPr>
              <a:t>    (2)</a:t>
            </a:r>
            <a:r>
              <a:rPr lang="zh-CN" altLang="zh-CN" sz="1600" dirty="0">
                <a:solidFill>
                  <a:schemeClr val="tx1"/>
                </a:solidFill>
                <a:latin typeface="黑体"/>
                <a:ea typeface="黑体"/>
              </a:rPr>
              <a:t>权益融资。指通过出让企业资产所有权以筹措资金的方法，主要渠道</a:t>
            </a:r>
            <a:r>
              <a:rPr lang="zh-CN" altLang="zh-CN" sz="1600" dirty="0" smtClean="0">
                <a:solidFill>
                  <a:schemeClr val="tx1"/>
                </a:solidFill>
                <a:latin typeface="黑体"/>
                <a:ea typeface="黑体"/>
              </a:rPr>
              <a:t>有</a:t>
            </a:r>
            <a:endParaRPr lang="en-US" altLang="zh-CN" sz="1600" dirty="0" smtClean="0">
              <a:solidFill>
                <a:schemeClr val="tx1"/>
              </a:solidFill>
              <a:latin typeface="黑体"/>
              <a:ea typeface="黑体"/>
            </a:endParaRPr>
          </a:p>
          <a:p>
            <a:pPr marL="0" indent="0">
              <a:spcBef>
                <a:spcPts val="0"/>
              </a:spcBef>
              <a:buNone/>
            </a:pPr>
            <a:r>
              <a:rPr lang="zh-CN" altLang="zh-CN" sz="1600" dirty="0">
                <a:solidFill>
                  <a:schemeClr val="tx1"/>
                </a:solidFill>
                <a:latin typeface="黑体"/>
                <a:ea typeface="黑体"/>
              </a:rPr>
              <a:t> </a:t>
            </a:r>
            <a:r>
              <a:rPr lang="zh-CN" altLang="en-US" sz="1600" dirty="0" smtClean="0">
                <a:solidFill>
                  <a:schemeClr val="tx1"/>
                </a:solidFill>
                <a:latin typeface="黑体"/>
                <a:ea typeface="黑体"/>
              </a:rPr>
              <a:t>       </a:t>
            </a:r>
            <a:r>
              <a:rPr lang="zh-CN" altLang="zh-CN" sz="1600" dirty="0" smtClean="0">
                <a:solidFill>
                  <a:schemeClr val="tx1"/>
                </a:solidFill>
                <a:latin typeface="黑体"/>
                <a:ea typeface="黑体"/>
              </a:rPr>
              <a:t>自有资本</a:t>
            </a:r>
            <a:r>
              <a:rPr lang="zh-CN" altLang="zh-CN" sz="1600" dirty="0">
                <a:solidFill>
                  <a:schemeClr val="tx1"/>
                </a:solidFill>
                <a:latin typeface="黑体"/>
                <a:ea typeface="黑体"/>
              </a:rPr>
              <a:t>、朋友和亲人或风险投资公司。权益融资包括以下特点：</a:t>
            </a:r>
          </a:p>
          <a:p>
            <a:pPr marL="0" indent="0">
              <a:spcBef>
                <a:spcPts val="0"/>
              </a:spcBef>
              <a:buNone/>
            </a:pPr>
            <a:r>
              <a:rPr lang="en-US" altLang="zh-CN" sz="1600" dirty="0">
                <a:solidFill>
                  <a:schemeClr val="tx1"/>
                </a:solidFill>
                <a:latin typeface="黑体"/>
                <a:ea typeface="黑体"/>
              </a:rPr>
              <a:t>   </a:t>
            </a:r>
            <a:r>
              <a:rPr lang="zh-CN" altLang="en-US" sz="1600" dirty="0" smtClean="0">
                <a:solidFill>
                  <a:schemeClr val="tx1"/>
                </a:solidFill>
                <a:latin typeface="黑体"/>
                <a:ea typeface="黑体"/>
              </a:rPr>
              <a:t>    </a:t>
            </a:r>
            <a:r>
              <a:rPr lang="en-US" altLang="zh-CN" sz="1600" dirty="0" smtClean="0">
                <a:solidFill>
                  <a:schemeClr val="tx1"/>
                </a:solidFill>
                <a:latin typeface="黑体"/>
                <a:ea typeface="黑体"/>
              </a:rPr>
              <a:t> </a:t>
            </a:r>
            <a:r>
              <a:rPr lang="en-US" altLang="zh-CN" sz="1600" dirty="0">
                <a:solidFill>
                  <a:schemeClr val="tx1"/>
                </a:solidFill>
                <a:latin typeface="黑体"/>
                <a:ea typeface="黑体"/>
              </a:rPr>
              <a:t>1)</a:t>
            </a:r>
            <a:r>
              <a:rPr lang="zh-CN" altLang="zh-CN" sz="1600" dirty="0">
                <a:solidFill>
                  <a:schemeClr val="tx1"/>
                </a:solidFill>
                <a:latin typeface="黑体"/>
                <a:ea typeface="黑体"/>
              </a:rPr>
              <a:t>永久性</a:t>
            </a:r>
            <a:r>
              <a:rPr lang="zh-CN" altLang="zh-CN" sz="1600" dirty="0" smtClean="0">
                <a:solidFill>
                  <a:schemeClr val="tx1"/>
                </a:solidFill>
                <a:latin typeface="黑体"/>
                <a:ea typeface="黑体"/>
              </a:rPr>
              <a:t>。</a:t>
            </a:r>
            <a:r>
              <a:rPr lang="zh-CN" altLang="en-US" sz="1600" dirty="0" smtClean="0">
                <a:solidFill>
                  <a:schemeClr val="tx1"/>
                </a:solidFill>
                <a:latin typeface="黑体"/>
                <a:ea typeface="黑体"/>
              </a:rPr>
              <a:t>   </a:t>
            </a:r>
            <a:r>
              <a:rPr lang="en-US" altLang="zh-CN" sz="1600" dirty="0" smtClean="0">
                <a:solidFill>
                  <a:schemeClr val="tx1"/>
                </a:solidFill>
                <a:latin typeface="黑体"/>
                <a:ea typeface="黑体"/>
              </a:rPr>
              <a:t>2</a:t>
            </a:r>
            <a:r>
              <a:rPr lang="en-US" altLang="zh-CN" sz="1600" dirty="0">
                <a:solidFill>
                  <a:schemeClr val="tx1"/>
                </a:solidFill>
                <a:latin typeface="黑体"/>
                <a:ea typeface="黑体"/>
              </a:rPr>
              <a:t>)</a:t>
            </a:r>
            <a:r>
              <a:rPr lang="zh-CN" altLang="zh-CN" sz="1600" dirty="0">
                <a:solidFill>
                  <a:schemeClr val="tx1"/>
                </a:solidFill>
                <a:latin typeface="黑体"/>
                <a:ea typeface="黑体"/>
              </a:rPr>
              <a:t>没有固定的股利负担。企业财务负担相对较小。</a:t>
            </a:r>
          </a:p>
          <a:p>
            <a:pPr marL="0" indent="0">
              <a:spcBef>
                <a:spcPts val="0"/>
              </a:spcBef>
              <a:buNone/>
            </a:pPr>
            <a:r>
              <a:rPr lang="en-US" altLang="zh-CN" sz="1600" dirty="0">
                <a:solidFill>
                  <a:schemeClr val="tx1"/>
                </a:solidFill>
                <a:latin typeface="黑体"/>
                <a:ea typeface="黑体"/>
              </a:rPr>
              <a:t>    </a:t>
            </a:r>
            <a:r>
              <a:rPr lang="zh-CN" altLang="en-US" sz="1600" dirty="0" smtClean="0">
                <a:solidFill>
                  <a:schemeClr val="tx1"/>
                </a:solidFill>
                <a:latin typeface="黑体"/>
                <a:ea typeface="黑体"/>
              </a:rPr>
              <a:t>    </a:t>
            </a:r>
            <a:r>
              <a:rPr lang="en-US" altLang="zh-CN" sz="1600" dirty="0" smtClean="0">
                <a:solidFill>
                  <a:schemeClr val="tx1"/>
                </a:solidFill>
                <a:latin typeface="黑体"/>
                <a:ea typeface="黑体"/>
              </a:rPr>
              <a:t>3</a:t>
            </a:r>
            <a:r>
              <a:rPr lang="en-US" altLang="zh-CN" sz="1600" dirty="0">
                <a:solidFill>
                  <a:schemeClr val="tx1"/>
                </a:solidFill>
                <a:latin typeface="黑体"/>
                <a:ea typeface="黑体"/>
              </a:rPr>
              <a:t>)</a:t>
            </a:r>
            <a:r>
              <a:rPr lang="zh-CN" altLang="zh-CN" sz="1600" dirty="0">
                <a:solidFill>
                  <a:schemeClr val="tx1"/>
                </a:solidFill>
                <a:latin typeface="黑体"/>
                <a:ea typeface="黑体"/>
              </a:rPr>
              <a:t>负债融资的基础。权益资本是企业最基本的资金</a:t>
            </a:r>
            <a:r>
              <a:rPr lang="zh-CN" altLang="zh-CN" sz="1600" dirty="0" smtClean="0">
                <a:solidFill>
                  <a:schemeClr val="tx1"/>
                </a:solidFill>
                <a:latin typeface="黑体"/>
                <a:ea typeface="黑体"/>
              </a:rPr>
              <a:t>来源。</a:t>
            </a:r>
            <a:r>
              <a:rPr lang="zh-CN" altLang="en-US" sz="1600" dirty="0" smtClean="0">
                <a:solidFill>
                  <a:schemeClr val="tx1"/>
                </a:solidFill>
                <a:latin typeface="黑体"/>
                <a:ea typeface="黑体"/>
              </a:rPr>
              <a:t>    </a:t>
            </a:r>
            <a:endParaRPr lang="en-US" altLang="zh-CN" sz="1600" dirty="0" smtClean="0">
              <a:solidFill>
                <a:schemeClr val="tx1"/>
              </a:solidFill>
              <a:latin typeface="黑体"/>
              <a:ea typeface="黑体"/>
            </a:endParaRPr>
          </a:p>
          <a:p>
            <a:pPr marL="0" indent="0">
              <a:spcBef>
                <a:spcPts val="0"/>
              </a:spcBef>
              <a:buNone/>
            </a:pPr>
            <a:r>
              <a:rPr lang="zh-CN" altLang="zh-CN" sz="1600" dirty="0">
                <a:solidFill>
                  <a:schemeClr val="tx1"/>
                </a:solidFill>
                <a:latin typeface="黑体"/>
                <a:ea typeface="黑体"/>
              </a:rPr>
              <a:t> </a:t>
            </a:r>
            <a:r>
              <a:rPr lang="zh-CN" altLang="en-US" sz="1600" dirty="0" smtClean="0">
                <a:solidFill>
                  <a:schemeClr val="tx1"/>
                </a:solidFill>
                <a:latin typeface="黑体"/>
                <a:ea typeface="黑体"/>
              </a:rPr>
              <a:t>  </a:t>
            </a:r>
            <a:r>
              <a:rPr lang="en-US" altLang="zh-CN" sz="1600" dirty="0" smtClean="0">
                <a:solidFill>
                  <a:schemeClr val="tx1"/>
                </a:solidFill>
                <a:latin typeface="黑体"/>
                <a:ea typeface="黑体"/>
              </a:rPr>
              <a:t> </a:t>
            </a:r>
            <a:r>
              <a:rPr lang="zh-CN" altLang="en-US" sz="1600" dirty="0" smtClean="0">
                <a:solidFill>
                  <a:schemeClr val="tx1"/>
                </a:solidFill>
                <a:latin typeface="黑体"/>
                <a:ea typeface="黑体"/>
              </a:rPr>
              <a:t>       </a:t>
            </a:r>
            <a:r>
              <a:rPr lang="en-US" altLang="zh-CN" sz="1600" dirty="0" smtClean="0">
                <a:solidFill>
                  <a:schemeClr val="tx1"/>
                </a:solidFill>
                <a:latin typeface="黑体"/>
                <a:ea typeface="黑体"/>
              </a:rPr>
              <a:t>4)</a:t>
            </a:r>
            <a:r>
              <a:rPr lang="zh-CN" altLang="zh-CN" sz="1600" dirty="0" smtClean="0">
                <a:solidFill>
                  <a:schemeClr val="tx1"/>
                </a:solidFill>
                <a:latin typeface="黑体"/>
                <a:ea typeface="黑体"/>
              </a:rPr>
              <a:t>容易吸收资金。</a:t>
            </a:r>
          </a:p>
        </p:txBody>
      </p:sp>
      <p:sp>
        <p:nvSpPr>
          <p:cNvPr id="29" name="TextBox 38"/>
          <p:cNvSpPr txBox="1"/>
          <p:nvPr/>
        </p:nvSpPr>
        <p:spPr>
          <a:xfrm>
            <a:off x="971600" y="93886"/>
            <a:ext cx="1772791" cy="558100"/>
          </a:xfrm>
          <a:prstGeom prst="rect">
            <a:avLst/>
          </a:prstGeom>
          <a:noFill/>
        </p:spPr>
        <p:txBody>
          <a:bodyPr wrap="none" lIns="65023" tIns="32511" rIns="65023" bIns="32511" rtlCol="0">
            <a:spAutoFit/>
          </a:bodyPr>
          <a:lstStyle/>
          <a:p>
            <a:r>
              <a:rPr lang="zh-CN" altLang="en-US" sz="3200" b="1" dirty="0" smtClean="0">
                <a:solidFill>
                  <a:schemeClr val="accent1"/>
                </a:solidFill>
                <a:latin typeface="微软雅黑" pitchFamily="34" charset="-122"/>
                <a:ea typeface="微软雅黑" pitchFamily="34" charset="-122"/>
              </a:rPr>
              <a:t>创业融资</a:t>
            </a:r>
            <a:endParaRPr lang="zh-CN" altLang="en-US" sz="3200" b="1" dirty="0">
              <a:solidFill>
                <a:schemeClr val="accent1"/>
              </a:solidFill>
              <a:latin typeface="微软雅黑" pitchFamily="34" charset="-122"/>
              <a:ea typeface="微软雅黑" pitchFamily="34" charset="-122"/>
            </a:endParaRPr>
          </a:p>
        </p:txBody>
      </p:sp>
    </p:spTree>
    <p:extLst>
      <p:ext uri="{BB962C8B-B14F-4D97-AF65-F5344CB8AC3E}">
        <p14:creationId xmlns:p14="http://schemas.microsoft.com/office/powerpoint/2010/main" val="1312848951"/>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p:tgtEl>
                                          <p:spTgt spid="29"/>
                                        </p:tgtEl>
                                        <p:attrNameLst>
                                          <p:attrName>ppt_y</p:attrName>
                                        </p:attrNameLst>
                                      </p:cBhvr>
                                      <p:tavLst>
                                        <p:tav tm="0">
                                          <p:val>
                                            <p:strVal val="#ppt_y+#ppt_h*1.125000"/>
                                          </p:val>
                                        </p:tav>
                                        <p:tav tm="100000">
                                          <p:val>
                                            <p:strVal val="#ppt_y"/>
                                          </p:val>
                                        </p:tav>
                                      </p:tavLst>
                                    </p:anim>
                                    <p:animEffect transition="in" filter="wipe(up)">
                                      <p:cBhvr>
                                        <p:cTn id="8" dur="500"/>
                                        <p:tgtEl>
                                          <p:spTgt spid="29"/>
                                        </p:tgtEl>
                                      </p:cBhvr>
                                    </p:animEffect>
                                  </p:childTnLst>
                                </p:cTn>
                              </p:par>
                            </p:childTnLst>
                          </p:cTn>
                        </p:par>
                        <p:par>
                          <p:cTn id="9" fill="hold">
                            <p:stCondLst>
                              <p:cond delay="650"/>
                            </p:stCondLst>
                            <p:childTnLst>
                              <p:par>
                                <p:cTn id="10" presetID="22" presetClass="entr" presetSubtype="8"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left)">
                                      <p:cBhvr>
                                        <p:cTn id="12" dur="500"/>
                                        <p:tgtEl>
                                          <p:spTgt spid="2"/>
                                        </p:tgtEl>
                                      </p:cBhvr>
                                    </p:animEffect>
                                  </p:childTnLst>
                                </p:cTn>
                              </p:par>
                            </p:childTnLst>
                          </p:cTn>
                        </p:par>
                        <p:par>
                          <p:cTn id="13" fill="hold">
                            <p:stCondLst>
                              <p:cond delay="1150"/>
                            </p:stCondLst>
                            <p:childTnLst>
                              <p:par>
                                <p:cTn id="14" presetID="42" presetClass="entr" presetSubtype="0" fill="hold" grpId="0" nodeType="after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1000"/>
                                        <p:tgtEl>
                                          <p:spTgt spid="20"/>
                                        </p:tgtEl>
                                      </p:cBhvr>
                                    </p:animEffect>
                                    <p:anim calcmode="lin" valueType="num">
                                      <p:cBhvr>
                                        <p:cTn id="17" dur="1000" fill="hold"/>
                                        <p:tgtEl>
                                          <p:spTgt spid="20"/>
                                        </p:tgtEl>
                                        <p:attrNameLst>
                                          <p:attrName>ppt_x</p:attrName>
                                        </p:attrNameLst>
                                      </p:cBhvr>
                                      <p:tavLst>
                                        <p:tav tm="0">
                                          <p:val>
                                            <p:strVal val="#ppt_x"/>
                                          </p:val>
                                        </p:tav>
                                        <p:tav tm="100000">
                                          <p:val>
                                            <p:strVal val="#ppt_x"/>
                                          </p:val>
                                        </p:tav>
                                      </p:tavLst>
                                    </p:anim>
                                    <p:anim calcmode="lin" valueType="num">
                                      <p:cBhvr>
                                        <p:cTn id="18"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4"/>
          <p:cNvGrpSpPr/>
          <p:nvPr/>
        </p:nvGrpSpPr>
        <p:grpSpPr>
          <a:xfrm>
            <a:off x="3067006" y="2250736"/>
            <a:ext cx="6082315" cy="2912702"/>
            <a:chOff x="4078023" y="2973498"/>
            <a:chExt cx="8113977" cy="3884502"/>
          </a:xfrm>
          <a:solidFill>
            <a:srgbClr val="005DA2"/>
          </a:solidFill>
        </p:grpSpPr>
        <p:sp>
          <p:nvSpPr>
            <p:cNvPr id="16" name="Freeform 5"/>
            <p:cNvSpPr/>
            <p:nvPr/>
          </p:nvSpPr>
          <p:spPr bwMode="auto">
            <a:xfrm>
              <a:off x="4078023" y="5589157"/>
              <a:ext cx="4758750" cy="1268843"/>
            </a:xfrm>
            <a:custGeom>
              <a:avLst/>
              <a:gdLst>
                <a:gd name="T0" fmla="*/ 0 w 251"/>
                <a:gd name="T1" fmla="*/ 67 h 67"/>
                <a:gd name="T2" fmla="*/ 0 w 251"/>
                <a:gd name="T3" fmla="*/ 67 h 67"/>
                <a:gd name="T4" fmla="*/ 251 w 251"/>
                <a:gd name="T5" fmla="*/ 67 h 67"/>
                <a:gd name="T6" fmla="*/ 251 w 251"/>
                <a:gd name="T7" fmla="*/ 0 h 67"/>
                <a:gd name="T8" fmla="*/ 0 w 251"/>
                <a:gd name="T9" fmla="*/ 67 h 67"/>
              </a:gdLst>
              <a:ahLst/>
              <a:cxnLst>
                <a:cxn ang="0">
                  <a:pos x="T0" y="T1"/>
                </a:cxn>
                <a:cxn ang="0">
                  <a:pos x="T2" y="T3"/>
                </a:cxn>
                <a:cxn ang="0">
                  <a:pos x="T4" y="T5"/>
                </a:cxn>
                <a:cxn ang="0">
                  <a:pos x="T6" y="T7"/>
                </a:cxn>
                <a:cxn ang="0">
                  <a:pos x="T8" y="T9"/>
                </a:cxn>
              </a:cxnLst>
              <a:rect l="0" t="0" r="r" b="b"/>
              <a:pathLst>
                <a:path w="251" h="67">
                  <a:moveTo>
                    <a:pt x="0" y="67"/>
                  </a:moveTo>
                  <a:cubicBezTo>
                    <a:pt x="0" y="67"/>
                    <a:pt x="0" y="67"/>
                    <a:pt x="0" y="67"/>
                  </a:cubicBezTo>
                  <a:cubicBezTo>
                    <a:pt x="251" y="67"/>
                    <a:pt x="251" y="67"/>
                    <a:pt x="251" y="67"/>
                  </a:cubicBezTo>
                  <a:cubicBezTo>
                    <a:pt x="251" y="0"/>
                    <a:pt x="251" y="0"/>
                    <a:pt x="251" y="0"/>
                  </a:cubicBezTo>
                  <a:cubicBezTo>
                    <a:pt x="178" y="38"/>
                    <a:pt x="92" y="62"/>
                    <a:pt x="0" y="67"/>
                  </a:cubicBezTo>
                  <a:close/>
                </a:path>
              </a:pathLst>
            </a:custGeom>
            <a:solidFill>
              <a:schemeClr val="accent1"/>
            </a:solidFill>
            <a:ln>
              <a:noFill/>
            </a:ln>
          </p:spPr>
          <p:txBody>
            <a:bodyPr/>
            <a:lstStyle/>
            <a:p>
              <a:endParaRPr lang="zh-CN" altLang="en-US" sz="2100" dirty="0">
                <a:latin typeface="微软雅黑" panose="020B0503020204020204" pitchFamily="34" charset="-122"/>
                <a:ea typeface="微软雅黑" panose="020B0503020204020204" pitchFamily="34" charset="-122"/>
              </a:endParaRPr>
            </a:p>
          </p:txBody>
        </p:sp>
        <p:sp>
          <p:nvSpPr>
            <p:cNvPr id="17" name="Freeform 6"/>
            <p:cNvSpPr/>
            <p:nvPr/>
          </p:nvSpPr>
          <p:spPr bwMode="auto">
            <a:xfrm>
              <a:off x="8912383" y="4906297"/>
              <a:ext cx="1117622" cy="1951702"/>
            </a:xfrm>
            <a:custGeom>
              <a:avLst/>
              <a:gdLst>
                <a:gd name="T0" fmla="*/ 0 w 59"/>
                <a:gd name="T1" fmla="*/ 36 h 103"/>
                <a:gd name="T2" fmla="*/ 0 w 59"/>
                <a:gd name="T3" fmla="*/ 103 h 103"/>
                <a:gd name="T4" fmla="*/ 59 w 59"/>
                <a:gd name="T5" fmla="*/ 103 h 103"/>
                <a:gd name="T6" fmla="*/ 59 w 59"/>
                <a:gd name="T7" fmla="*/ 0 h 103"/>
                <a:gd name="T8" fmla="*/ 0 w 59"/>
                <a:gd name="T9" fmla="*/ 36 h 103"/>
              </a:gdLst>
              <a:ahLst/>
              <a:cxnLst>
                <a:cxn ang="0">
                  <a:pos x="T0" y="T1"/>
                </a:cxn>
                <a:cxn ang="0">
                  <a:pos x="T2" y="T3"/>
                </a:cxn>
                <a:cxn ang="0">
                  <a:pos x="T4" y="T5"/>
                </a:cxn>
                <a:cxn ang="0">
                  <a:pos x="T6" y="T7"/>
                </a:cxn>
                <a:cxn ang="0">
                  <a:pos x="T8" y="T9"/>
                </a:cxn>
              </a:cxnLst>
              <a:rect l="0" t="0" r="r" b="b"/>
              <a:pathLst>
                <a:path w="59" h="103">
                  <a:moveTo>
                    <a:pt x="0" y="36"/>
                  </a:moveTo>
                  <a:cubicBezTo>
                    <a:pt x="0" y="103"/>
                    <a:pt x="0" y="103"/>
                    <a:pt x="0" y="103"/>
                  </a:cubicBezTo>
                  <a:cubicBezTo>
                    <a:pt x="59" y="103"/>
                    <a:pt x="59" y="103"/>
                    <a:pt x="59" y="103"/>
                  </a:cubicBezTo>
                  <a:cubicBezTo>
                    <a:pt x="59" y="0"/>
                    <a:pt x="59" y="0"/>
                    <a:pt x="59" y="0"/>
                  </a:cubicBezTo>
                  <a:cubicBezTo>
                    <a:pt x="41" y="13"/>
                    <a:pt x="21" y="25"/>
                    <a:pt x="0" y="36"/>
                  </a:cubicBezTo>
                  <a:close/>
                </a:path>
              </a:pathLst>
            </a:custGeom>
            <a:solidFill>
              <a:schemeClr val="accent2"/>
            </a:solidFill>
            <a:ln>
              <a:noFill/>
            </a:ln>
          </p:spPr>
          <p:txBody>
            <a:bodyPr vert="horz" wrap="square" lIns="91440" tIns="45720" rIns="91440" bIns="4572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18" name="Freeform 7"/>
            <p:cNvSpPr/>
            <p:nvPr/>
          </p:nvSpPr>
          <p:spPr bwMode="auto">
            <a:xfrm>
              <a:off x="11603653" y="2973498"/>
              <a:ext cx="588347" cy="3884501"/>
            </a:xfrm>
            <a:custGeom>
              <a:avLst/>
              <a:gdLst>
                <a:gd name="T0" fmla="*/ 31 w 31"/>
                <a:gd name="T1" fmla="*/ 0 h 205"/>
                <a:gd name="T2" fmla="*/ 28 w 31"/>
                <a:gd name="T3" fmla="*/ 0 h 205"/>
                <a:gd name="T4" fmla="*/ 0 w 31"/>
                <a:gd name="T5" fmla="*/ 36 h 205"/>
                <a:gd name="T6" fmla="*/ 0 w 31"/>
                <a:gd name="T7" fmla="*/ 205 h 205"/>
                <a:gd name="T8" fmla="*/ 31 w 31"/>
                <a:gd name="T9" fmla="*/ 205 h 205"/>
                <a:gd name="T10" fmla="*/ 31 w 31"/>
                <a:gd name="T11" fmla="*/ 0 h 205"/>
              </a:gdLst>
              <a:ahLst/>
              <a:cxnLst>
                <a:cxn ang="0">
                  <a:pos x="T0" y="T1"/>
                </a:cxn>
                <a:cxn ang="0">
                  <a:pos x="T2" y="T3"/>
                </a:cxn>
                <a:cxn ang="0">
                  <a:pos x="T4" y="T5"/>
                </a:cxn>
                <a:cxn ang="0">
                  <a:pos x="T6" y="T7"/>
                </a:cxn>
                <a:cxn ang="0">
                  <a:pos x="T8" y="T9"/>
                </a:cxn>
                <a:cxn ang="0">
                  <a:pos x="T10" y="T11"/>
                </a:cxn>
              </a:cxnLst>
              <a:rect l="0" t="0" r="r" b="b"/>
              <a:pathLst>
                <a:path w="31" h="205">
                  <a:moveTo>
                    <a:pt x="31" y="0"/>
                  </a:moveTo>
                  <a:cubicBezTo>
                    <a:pt x="28" y="0"/>
                    <a:pt x="28" y="0"/>
                    <a:pt x="28" y="0"/>
                  </a:cubicBezTo>
                  <a:cubicBezTo>
                    <a:pt x="20" y="13"/>
                    <a:pt x="11" y="25"/>
                    <a:pt x="0" y="36"/>
                  </a:cubicBezTo>
                  <a:cubicBezTo>
                    <a:pt x="0" y="205"/>
                    <a:pt x="0" y="205"/>
                    <a:pt x="0" y="205"/>
                  </a:cubicBezTo>
                  <a:cubicBezTo>
                    <a:pt x="31" y="205"/>
                    <a:pt x="31" y="205"/>
                    <a:pt x="31" y="205"/>
                  </a:cubicBezTo>
                  <a:lnTo>
                    <a:pt x="31" y="0"/>
                  </a:lnTo>
                  <a:close/>
                </a:path>
              </a:pathLst>
            </a:custGeom>
            <a:solidFill>
              <a:schemeClr val="accent4"/>
            </a:solidFill>
            <a:ln>
              <a:noFill/>
            </a:ln>
          </p:spPr>
          <p:txBody>
            <a:bodyPr vert="horz" wrap="square" lIns="91440" tIns="45720" rIns="91440" bIns="4572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19" name="Freeform 8"/>
            <p:cNvSpPr/>
            <p:nvPr/>
          </p:nvSpPr>
          <p:spPr bwMode="auto">
            <a:xfrm>
              <a:off x="10126881" y="3656358"/>
              <a:ext cx="1401162" cy="3201642"/>
            </a:xfrm>
            <a:custGeom>
              <a:avLst/>
              <a:gdLst>
                <a:gd name="T0" fmla="*/ 0 w 74"/>
                <a:gd name="T1" fmla="*/ 66 h 169"/>
                <a:gd name="T2" fmla="*/ 0 w 74"/>
                <a:gd name="T3" fmla="*/ 169 h 169"/>
                <a:gd name="T4" fmla="*/ 74 w 74"/>
                <a:gd name="T5" fmla="*/ 169 h 169"/>
                <a:gd name="T6" fmla="*/ 74 w 74"/>
                <a:gd name="T7" fmla="*/ 0 h 169"/>
                <a:gd name="T8" fmla="*/ 0 w 74"/>
                <a:gd name="T9" fmla="*/ 66 h 169"/>
              </a:gdLst>
              <a:ahLst/>
              <a:cxnLst>
                <a:cxn ang="0">
                  <a:pos x="T0" y="T1"/>
                </a:cxn>
                <a:cxn ang="0">
                  <a:pos x="T2" y="T3"/>
                </a:cxn>
                <a:cxn ang="0">
                  <a:pos x="T4" y="T5"/>
                </a:cxn>
                <a:cxn ang="0">
                  <a:pos x="T6" y="T7"/>
                </a:cxn>
                <a:cxn ang="0">
                  <a:pos x="T8" y="T9"/>
                </a:cxn>
              </a:cxnLst>
              <a:rect l="0" t="0" r="r" b="b"/>
              <a:pathLst>
                <a:path w="74" h="169">
                  <a:moveTo>
                    <a:pt x="0" y="66"/>
                  </a:moveTo>
                  <a:cubicBezTo>
                    <a:pt x="0" y="169"/>
                    <a:pt x="0" y="169"/>
                    <a:pt x="0" y="169"/>
                  </a:cubicBezTo>
                  <a:cubicBezTo>
                    <a:pt x="74" y="169"/>
                    <a:pt x="74" y="169"/>
                    <a:pt x="74" y="169"/>
                  </a:cubicBezTo>
                  <a:cubicBezTo>
                    <a:pt x="74" y="0"/>
                    <a:pt x="74" y="0"/>
                    <a:pt x="74" y="0"/>
                  </a:cubicBezTo>
                  <a:cubicBezTo>
                    <a:pt x="52" y="24"/>
                    <a:pt x="28" y="47"/>
                    <a:pt x="0" y="66"/>
                  </a:cubicBezTo>
                  <a:close/>
                </a:path>
              </a:pathLst>
            </a:custGeom>
            <a:solidFill>
              <a:schemeClr val="accent3"/>
            </a:solidFill>
            <a:ln>
              <a:noFill/>
            </a:ln>
          </p:spPr>
          <p:txBody>
            <a:bodyPr/>
            <a:lstStyle/>
            <a:p>
              <a:endParaRPr lang="zh-CN" altLang="en-US" sz="2100" dirty="0">
                <a:latin typeface="微软雅黑" panose="020B0503020204020204" pitchFamily="34" charset="-122"/>
                <a:ea typeface="微软雅黑" panose="020B0503020204020204" pitchFamily="34" charset="-122"/>
              </a:endParaRPr>
            </a:p>
          </p:txBody>
        </p:sp>
      </p:grpSp>
      <p:sp>
        <p:nvSpPr>
          <p:cNvPr id="20" name="Content Placeholder 2"/>
          <p:cNvSpPr txBox="1"/>
          <p:nvPr/>
        </p:nvSpPr>
        <p:spPr>
          <a:xfrm>
            <a:off x="535484" y="669950"/>
            <a:ext cx="7920880" cy="2808312"/>
          </a:xfrm>
          <a:prstGeom prst="rect">
            <a:avLst/>
          </a:prstGeom>
        </p:spPr>
        <p:txBody>
          <a:bodyPr vert="horz" lIns="68541" tIns="34271" rIns="68541" bIns="34271"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spcBef>
                <a:spcPts val="0"/>
              </a:spcBef>
              <a:buNone/>
            </a:pPr>
            <a:r>
              <a:rPr lang="en-US" altLang="zh-CN" sz="2400" dirty="0">
                <a:solidFill>
                  <a:schemeClr val="tx1"/>
                </a:solidFill>
                <a:latin typeface="黑体"/>
                <a:ea typeface="黑体"/>
              </a:rPr>
              <a:t>1</a:t>
            </a:r>
            <a:r>
              <a:rPr lang="zh-CN" altLang="zh-CN" sz="2400" dirty="0">
                <a:solidFill>
                  <a:schemeClr val="tx1"/>
                </a:solidFill>
                <a:latin typeface="黑体"/>
                <a:ea typeface="黑体"/>
              </a:rPr>
              <a:t>．创业融资的方式和特点</a:t>
            </a:r>
          </a:p>
          <a:p>
            <a:pPr marL="0" indent="0">
              <a:spcBef>
                <a:spcPts val="0"/>
              </a:spcBef>
              <a:buNone/>
            </a:pPr>
            <a:r>
              <a:rPr lang="en-US" altLang="zh-CN" sz="1800" dirty="0">
                <a:solidFill>
                  <a:schemeClr val="tx1"/>
                </a:solidFill>
                <a:latin typeface="黑体"/>
                <a:ea typeface="黑体"/>
              </a:rPr>
              <a:t>    </a:t>
            </a:r>
            <a:r>
              <a:rPr lang="zh-CN" altLang="zh-CN" sz="1800" dirty="0">
                <a:solidFill>
                  <a:schemeClr val="tx1"/>
                </a:solidFill>
                <a:latin typeface="黑体"/>
                <a:ea typeface="黑体"/>
              </a:rPr>
              <a:t>开创新的企业，总体来说，供创业者选择的融资方式有两种：债务融资和权益融资</a:t>
            </a:r>
            <a:r>
              <a:rPr lang="zh-CN" altLang="zh-CN" sz="1800" dirty="0" smtClean="0">
                <a:solidFill>
                  <a:schemeClr val="tx1"/>
                </a:solidFill>
                <a:latin typeface="黑体"/>
                <a:ea typeface="黑体"/>
              </a:rPr>
              <a:t>。</a:t>
            </a:r>
            <a:r>
              <a:rPr lang="en-US" altLang="zh-CN" sz="1800" dirty="0" smtClean="0">
                <a:solidFill>
                  <a:schemeClr val="tx1"/>
                </a:solidFill>
                <a:latin typeface="黑体"/>
                <a:ea typeface="黑体"/>
              </a:rPr>
              <a:t> </a:t>
            </a:r>
          </a:p>
          <a:p>
            <a:pPr marL="0" indent="0">
              <a:spcBef>
                <a:spcPts val="0"/>
              </a:spcBef>
              <a:buNone/>
            </a:pPr>
            <a:r>
              <a:rPr lang="zh-CN" altLang="en-US" sz="1800" dirty="0" smtClean="0">
                <a:solidFill>
                  <a:schemeClr val="tx1"/>
                </a:solidFill>
                <a:latin typeface="黑体"/>
                <a:ea typeface="黑体"/>
              </a:rPr>
              <a:t>   </a:t>
            </a:r>
            <a:r>
              <a:rPr lang="en-US" altLang="zh-CN" sz="1800" dirty="0" smtClean="0">
                <a:solidFill>
                  <a:schemeClr val="tx1"/>
                </a:solidFill>
                <a:latin typeface="黑体"/>
                <a:ea typeface="黑体"/>
              </a:rPr>
              <a:t>2</a:t>
            </a:r>
            <a:r>
              <a:rPr lang="zh-CN" altLang="zh-CN" sz="1800" dirty="0">
                <a:solidFill>
                  <a:schemeClr val="tx1"/>
                </a:solidFill>
                <a:latin typeface="黑体"/>
                <a:ea typeface="黑体"/>
              </a:rPr>
              <a:t>．创业融资的渠道</a:t>
            </a:r>
          </a:p>
          <a:p>
            <a:pPr marL="0" indent="0">
              <a:spcBef>
                <a:spcPts val="0"/>
              </a:spcBef>
              <a:buNone/>
            </a:pPr>
            <a:r>
              <a:rPr lang="en-US" altLang="zh-CN" sz="1800" dirty="0">
                <a:solidFill>
                  <a:schemeClr val="tx1"/>
                </a:solidFill>
                <a:latin typeface="黑体"/>
                <a:ea typeface="黑体"/>
              </a:rPr>
              <a:t>     (1)</a:t>
            </a:r>
            <a:r>
              <a:rPr lang="zh-CN" altLang="zh-CN" sz="1800" dirty="0">
                <a:solidFill>
                  <a:schemeClr val="tx1"/>
                </a:solidFill>
                <a:latin typeface="黑体"/>
                <a:ea typeface="黑体"/>
              </a:rPr>
              <a:t>政策基金——创业者的“免费皇粮”</a:t>
            </a:r>
            <a:r>
              <a:rPr lang="zh-CN" altLang="zh-CN" sz="1800" dirty="0" smtClean="0">
                <a:solidFill>
                  <a:schemeClr val="tx1"/>
                </a:solidFill>
                <a:latin typeface="黑体"/>
                <a:ea typeface="黑体"/>
              </a:rPr>
              <a:t>。</a:t>
            </a:r>
            <a:endParaRPr lang="en-US" altLang="zh-CN" sz="1800" dirty="0" smtClean="0">
              <a:solidFill>
                <a:schemeClr val="tx1"/>
              </a:solidFill>
              <a:latin typeface="黑体"/>
              <a:ea typeface="黑体"/>
            </a:endParaRPr>
          </a:p>
          <a:p>
            <a:pPr marL="0" indent="0">
              <a:spcBef>
                <a:spcPts val="0"/>
              </a:spcBef>
              <a:buNone/>
            </a:pPr>
            <a:r>
              <a:rPr lang="zh-CN" altLang="zh-CN" sz="1800" dirty="0">
                <a:solidFill>
                  <a:schemeClr val="tx1"/>
                </a:solidFill>
                <a:latin typeface="黑体"/>
                <a:ea typeface="黑体"/>
              </a:rPr>
              <a:t> </a:t>
            </a:r>
            <a:r>
              <a:rPr lang="zh-CN" altLang="en-US" sz="1800" dirty="0" smtClean="0">
                <a:solidFill>
                  <a:schemeClr val="tx1"/>
                </a:solidFill>
                <a:latin typeface="黑体"/>
                <a:ea typeface="黑体"/>
              </a:rPr>
              <a:t>     </a:t>
            </a:r>
            <a:r>
              <a:rPr lang="en-US" altLang="zh-CN" sz="1800" dirty="0" smtClean="0">
                <a:solidFill>
                  <a:schemeClr val="tx1"/>
                </a:solidFill>
                <a:latin typeface="黑体"/>
                <a:ea typeface="黑体"/>
              </a:rPr>
              <a:t>(</a:t>
            </a:r>
            <a:r>
              <a:rPr lang="en-US" altLang="zh-CN" sz="1800" dirty="0">
                <a:solidFill>
                  <a:schemeClr val="tx1"/>
                </a:solidFill>
                <a:latin typeface="黑体"/>
                <a:ea typeface="黑体"/>
              </a:rPr>
              <a:t>2)</a:t>
            </a:r>
            <a:r>
              <a:rPr lang="zh-CN" altLang="zh-CN" sz="1800" dirty="0">
                <a:solidFill>
                  <a:schemeClr val="tx1"/>
                </a:solidFill>
                <a:latin typeface="黑体"/>
                <a:ea typeface="黑体"/>
              </a:rPr>
              <a:t>亲情融资——成本</a:t>
            </a:r>
            <a:r>
              <a:rPr lang="zh-CN" altLang="zh-CN" sz="1800" dirty="0" smtClean="0">
                <a:solidFill>
                  <a:schemeClr val="tx1"/>
                </a:solidFill>
                <a:latin typeface="黑体"/>
                <a:ea typeface="黑体"/>
              </a:rPr>
              <a:t>最低的</a:t>
            </a:r>
            <a:r>
              <a:rPr lang="zh-CN" altLang="en-US" sz="1800" dirty="0" smtClean="0">
                <a:solidFill>
                  <a:schemeClr val="tx1"/>
                </a:solidFill>
                <a:latin typeface="黑体"/>
                <a:ea typeface="黑体"/>
              </a:rPr>
              <a:t>  </a:t>
            </a:r>
            <a:r>
              <a:rPr lang="zh-CN" altLang="zh-CN" sz="1800" dirty="0" smtClean="0">
                <a:solidFill>
                  <a:schemeClr val="tx1"/>
                </a:solidFill>
                <a:latin typeface="黑体"/>
                <a:ea typeface="黑体"/>
              </a:rPr>
              <a:t>创业</a:t>
            </a:r>
            <a:r>
              <a:rPr lang="zh-CN" altLang="zh-CN" sz="1800" dirty="0">
                <a:solidFill>
                  <a:schemeClr val="tx1"/>
                </a:solidFill>
                <a:latin typeface="黑体"/>
                <a:ea typeface="黑体"/>
              </a:rPr>
              <a:t>“贷款”</a:t>
            </a:r>
            <a:r>
              <a:rPr lang="zh-CN" altLang="zh-CN" sz="1800" dirty="0" smtClean="0">
                <a:solidFill>
                  <a:schemeClr val="tx1"/>
                </a:solidFill>
                <a:latin typeface="黑体"/>
                <a:ea typeface="黑体"/>
              </a:rPr>
              <a:t>。。</a:t>
            </a:r>
            <a:endParaRPr lang="zh-CN" altLang="zh-CN" sz="1800" dirty="0">
              <a:solidFill>
                <a:schemeClr val="tx1"/>
              </a:solidFill>
              <a:latin typeface="黑体"/>
              <a:ea typeface="黑体"/>
            </a:endParaRPr>
          </a:p>
          <a:p>
            <a:pPr marL="0" indent="0">
              <a:spcBef>
                <a:spcPts val="0"/>
              </a:spcBef>
              <a:buNone/>
            </a:pPr>
            <a:r>
              <a:rPr lang="zh-CN" altLang="en-US" sz="1800" dirty="0" smtClean="0">
                <a:solidFill>
                  <a:schemeClr val="tx1"/>
                </a:solidFill>
                <a:latin typeface="黑体"/>
                <a:ea typeface="黑体"/>
              </a:rPr>
              <a:t>     </a:t>
            </a:r>
            <a:r>
              <a:rPr lang="en-US" altLang="zh-CN" sz="1800" dirty="0" smtClean="0">
                <a:solidFill>
                  <a:schemeClr val="tx1"/>
                </a:solidFill>
                <a:latin typeface="黑体"/>
                <a:ea typeface="黑体"/>
              </a:rPr>
              <a:t>(</a:t>
            </a:r>
            <a:r>
              <a:rPr lang="en-US" altLang="zh-CN" sz="1800" dirty="0">
                <a:solidFill>
                  <a:schemeClr val="tx1"/>
                </a:solidFill>
                <a:latin typeface="黑体"/>
                <a:ea typeface="黑体"/>
              </a:rPr>
              <a:t>3)</a:t>
            </a:r>
            <a:r>
              <a:rPr lang="zh-CN" altLang="zh-CN" sz="1800" dirty="0">
                <a:solidFill>
                  <a:schemeClr val="tx1"/>
                </a:solidFill>
                <a:latin typeface="黑体"/>
                <a:ea typeface="黑体"/>
              </a:rPr>
              <a:t>合伙融资——创业者的“调剂师</a:t>
            </a:r>
            <a:r>
              <a:rPr lang="zh-CN" altLang="zh-CN" sz="1800" dirty="0" smtClean="0">
                <a:solidFill>
                  <a:schemeClr val="tx1"/>
                </a:solidFill>
                <a:latin typeface="黑体"/>
                <a:ea typeface="黑体"/>
              </a:rPr>
              <a:t>”</a:t>
            </a:r>
            <a:r>
              <a:rPr lang="zh-CN" altLang="en-US" sz="1800" dirty="0" smtClean="0">
                <a:solidFill>
                  <a:schemeClr val="tx1"/>
                </a:solidFill>
                <a:latin typeface="黑体"/>
                <a:ea typeface="黑体"/>
              </a:rPr>
              <a:t>  </a:t>
            </a:r>
            <a:r>
              <a:rPr lang="zh-CN" altLang="zh-CN" sz="1800" dirty="0" smtClean="0">
                <a:solidFill>
                  <a:schemeClr val="tx1"/>
                </a:solidFill>
                <a:latin typeface="黑体"/>
                <a:ea typeface="黑体"/>
              </a:rPr>
              <a:t>。</a:t>
            </a:r>
            <a:endParaRPr lang="en-US" altLang="zh-CN" sz="1800" dirty="0" smtClean="0">
              <a:solidFill>
                <a:schemeClr val="tx1"/>
              </a:solidFill>
              <a:latin typeface="黑体"/>
              <a:ea typeface="黑体"/>
            </a:endParaRPr>
          </a:p>
          <a:p>
            <a:pPr marL="0" indent="0">
              <a:spcBef>
                <a:spcPts val="0"/>
              </a:spcBef>
              <a:buNone/>
            </a:pPr>
            <a:r>
              <a:rPr lang="zh-CN" altLang="zh-CN" sz="1800" dirty="0">
                <a:solidFill>
                  <a:schemeClr val="tx1"/>
                </a:solidFill>
                <a:latin typeface="黑体"/>
                <a:ea typeface="黑体"/>
              </a:rPr>
              <a:t> </a:t>
            </a:r>
            <a:r>
              <a:rPr lang="zh-CN" altLang="en-US" sz="1800" dirty="0" smtClean="0">
                <a:solidFill>
                  <a:schemeClr val="tx1"/>
                </a:solidFill>
                <a:latin typeface="黑体"/>
                <a:ea typeface="黑体"/>
              </a:rPr>
              <a:t>     </a:t>
            </a:r>
            <a:r>
              <a:rPr lang="en-US" altLang="zh-CN" sz="1800" dirty="0" smtClean="0">
                <a:solidFill>
                  <a:schemeClr val="tx1"/>
                </a:solidFill>
                <a:latin typeface="黑体"/>
                <a:ea typeface="黑体"/>
              </a:rPr>
              <a:t>(</a:t>
            </a:r>
            <a:r>
              <a:rPr lang="en-US" altLang="zh-CN" sz="1800" dirty="0">
                <a:solidFill>
                  <a:schemeClr val="tx1"/>
                </a:solidFill>
                <a:latin typeface="黑体"/>
                <a:ea typeface="黑体"/>
              </a:rPr>
              <a:t>4)</a:t>
            </a:r>
            <a:r>
              <a:rPr lang="zh-CN" altLang="zh-CN" sz="1800" dirty="0">
                <a:solidFill>
                  <a:schemeClr val="tx1"/>
                </a:solidFill>
                <a:latin typeface="黑体"/>
                <a:ea typeface="黑体"/>
              </a:rPr>
              <a:t>风险投资——创业者的“维生素</a:t>
            </a:r>
            <a:r>
              <a:rPr lang="en-US" altLang="zh-CN" sz="1800" dirty="0">
                <a:solidFill>
                  <a:schemeClr val="tx1"/>
                </a:solidFill>
                <a:latin typeface="黑体"/>
                <a:ea typeface="黑体"/>
              </a:rPr>
              <a:t>C</a:t>
            </a:r>
            <a:r>
              <a:rPr lang="zh-CN" altLang="zh-CN" sz="1800" dirty="0">
                <a:solidFill>
                  <a:schemeClr val="tx1"/>
                </a:solidFill>
                <a:latin typeface="黑体"/>
                <a:ea typeface="黑体"/>
              </a:rPr>
              <a:t>”</a:t>
            </a:r>
            <a:r>
              <a:rPr lang="zh-CN" altLang="zh-CN" sz="1800" dirty="0" smtClean="0">
                <a:solidFill>
                  <a:schemeClr val="tx1"/>
                </a:solidFill>
                <a:latin typeface="黑体"/>
                <a:ea typeface="黑体"/>
              </a:rPr>
              <a:t>。</a:t>
            </a:r>
            <a:endParaRPr lang="en-US" altLang="zh-CN" sz="1800" dirty="0" smtClean="0">
              <a:solidFill>
                <a:schemeClr val="tx1"/>
              </a:solidFill>
              <a:latin typeface="黑体"/>
              <a:ea typeface="黑体"/>
            </a:endParaRPr>
          </a:p>
          <a:p>
            <a:pPr marL="0" indent="0">
              <a:spcBef>
                <a:spcPts val="0"/>
              </a:spcBef>
              <a:buNone/>
            </a:pPr>
            <a:r>
              <a:rPr lang="en-US" altLang="zh-CN" sz="1800" dirty="0" smtClean="0">
                <a:solidFill>
                  <a:schemeClr val="tx1"/>
                </a:solidFill>
                <a:latin typeface="黑体"/>
                <a:ea typeface="黑体"/>
              </a:rPr>
              <a:t>    </a:t>
            </a:r>
            <a:r>
              <a:rPr lang="zh-CN" altLang="en-US" sz="1800" dirty="0" smtClean="0">
                <a:solidFill>
                  <a:schemeClr val="tx1"/>
                </a:solidFill>
                <a:latin typeface="黑体"/>
                <a:ea typeface="黑体"/>
              </a:rPr>
              <a:t> </a:t>
            </a:r>
            <a:r>
              <a:rPr lang="en-US" altLang="zh-CN" sz="1800" dirty="0" smtClean="0">
                <a:solidFill>
                  <a:schemeClr val="tx1"/>
                </a:solidFill>
                <a:latin typeface="黑体"/>
                <a:ea typeface="黑体"/>
              </a:rPr>
              <a:t>(</a:t>
            </a:r>
            <a:r>
              <a:rPr lang="en-US" altLang="zh-CN" sz="1800" dirty="0">
                <a:solidFill>
                  <a:schemeClr val="tx1"/>
                </a:solidFill>
                <a:latin typeface="黑体"/>
                <a:ea typeface="黑体"/>
              </a:rPr>
              <a:t>5)</a:t>
            </a:r>
            <a:r>
              <a:rPr lang="zh-CN" altLang="zh-CN" sz="1800" dirty="0">
                <a:solidFill>
                  <a:schemeClr val="tx1"/>
                </a:solidFill>
                <a:latin typeface="黑体"/>
                <a:ea typeface="黑体"/>
              </a:rPr>
              <a:t>金融机构贷款——创业者的“蓄水池</a:t>
            </a:r>
            <a:r>
              <a:rPr lang="zh-CN" altLang="zh-CN" sz="1800" dirty="0" smtClean="0">
                <a:solidFill>
                  <a:schemeClr val="tx1"/>
                </a:solidFill>
                <a:latin typeface="黑体"/>
                <a:ea typeface="黑体"/>
              </a:rPr>
              <a:t>”</a:t>
            </a:r>
            <a:endParaRPr lang="en-US" altLang="zh-CN" sz="1800" dirty="0" smtClean="0">
              <a:solidFill>
                <a:schemeClr val="tx1"/>
              </a:solidFill>
              <a:latin typeface="黑体"/>
              <a:ea typeface="黑体"/>
            </a:endParaRPr>
          </a:p>
          <a:p>
            <a:pPr marL="0" indent="0">
              <a:spcBef>
                <a:spcPts val="0"/>
              </a:spcBef>
              <a:buNone/>
            </a:pPr>
            <a:r>
              <a:rPr lang="zh-CN" altLang="zh-CN" sz="1800" dirty="0">
                <a:solidFill>
                  <a:schemeClr val="tx1"/>
                </a:solidFill>
                <a:latin typeface="黑体"/>
                <a:ea typeface="黑体"/>
              </a:rPr>
              <a:t> </a:t>
            </a:r>
            <a:r>
              <a:rPr lang="zh-CN" altLang="en-US" sz="1800" dirty="0" smtClean="0">
                <a:solidFill>
                  <a:schemeClr val="tx1"/>
                </a:solidFill>
                <a:latin typeface="黑体"/>
                <a:ea typeface="黑体"/>
              </a:rPr>
              <a:t>     </a:t>
            </a:r>
            <a:r>
              <a:rPr lang="en-US" altLang="zh-CN" sz="1800" dirty="0" smtClean="0">
                <a:solidFill>
                  <a:schemeClr val="tx1"/>
                </a:solidFill>
                <a:latin typeface="黑体"/>
                <a:ea typeface="黑体"/>
              </a:rPr>
              <a:t>(</a:t>
            </a:r>
            <a:r>
              <a:rPr lang="en-US" altLang="zh-CN" sz="1800" dirty="0">
                <a:solidFill>
                  <a:schemeClr val="tx1"/>
                </a:solidFill>
                <a:latin typeface="黑体"/>
                <a:ea typeface="黑体"/>
              </a:rPr>
              <a:t>6)</a:t>
            </a:r>
            <a:r>
              <a:rPr lang="zh-CN" altLang="zh-CN" sz="1800" dirty="0">
                <a:solidFill>
                  <a:schemeClr val="tx1"/>
                </a:solidFill>
                <a:latin typeface="黑体"/>
                <a:ea typeface="黑体"/>
              </a:rPr>
              <a:t>股权出让融资——创业企业的“助推剂”。</a:t>
            </a:r>
          </a:p>
          <a:p>
            <a:pPr marL="0" indent="0">
              <a:spcBef>
                <a:spcPts val="0"/>
              </a:spcBef>
              <a:buNone/>
            </a:pPr>
            <a:r>
              <a:rPr lang="zh-CN" altLang="en-US" sz="1800" dirty="0" smtClean="0">
                <a:solidFill>
                  <a:schemeClr val="tx1"/>
                </a:solidFill>
                <a:latin typeface="黑体"/>
                <a:ea typeface="黑体"/>
              </a:rPr>
              <a:t>   </a:t>
            </a:r>
            <a:r>
              <a:rPr lang="en-US" altLang="zh-CN" sz="1800" dirty="0" smtClean="0">
                <a:solidFill>
                  <a:schemeClr val="tx1"/>
                </a:solidFill>
                <a:latin typeface="黑体"/>
                <a:ea typeface="黑体"/>
              </a:rPr>
              <a:t>3</a:t>
            </a:r>
            <a:r>
              <a:rPr lang="zh-CN" altLang="zh-CN" sz="1800" dirty="0">
                <a:solidFill>
                  <a:schemeClr val="tx1"/>
                </a:solidFill>
                <a:latin typeface="黑体"/>
                <a:ea typeface="黑体"/>
              </a:rPr>
              <a:t>．大学生创业融资的其他技巧</a:t>
            </a:r>
          </a:p>
          <a:p>
            <a:pPr marL="0" indent="0">
              <a:spcBef>
                <a:spcPts val="0"/>
              </a:spcBef>
              <a:buNone/>
            </a:pPr>
            <a:r>
              <a:rPr lang="en-US" altLang="zh-CN" sz="1800" dirty="0">
                <a:solidFill>
                  <a:schemeClr val="tx1"/>
                </a:solidFill>
                <a:latin typeface="黑体"/>
                <a:ea typeface="黑体"/>
              </a:rPr>
              <a:t>    </a:t>
            </a:r>
            <a:r>
              <a:rPr lang="zh-CN" altLang="zh-CN" sz="1800" dirty="0">
                <a:solidFill>
                  <a:schemeClr val="tx1"/>
                </a:solidFill>
                <a:latin typeface="黑体"/>
                <a:ea typeface="黑体"/>
              </a:rPr>
              <a:t>融资技巧</a:t>
            </a:r>
            <a:r>
              <a:rPr lang="en-US" altLang="zh-CN" sz="1800" dirty="0">
                <a:solidFill>
                  <a:schemeClr val="tx1"/>
                </a:solidFill>
                <a:latin typeface="黑体"/>
                <a:ea typeface="黑体"/>
              </a:rPr>
              <a:t>1</a:t>
            </a:r>
            <a:r>
              <a:rPr lang="zh-CN" altLang="zh-CN" sz="1800" dirty="0">
                <a:solidFill>
                  <a:schemeClr val="tx1"/>
                </a:solidFill>
                <a:latin typeface="黑体"/>
                <a:ea typeface="黑体"/>
              </a:rPr>
              <a:t>：</a:t>
            </a:r>
            <a:r>
              <a:rPr lang="zh-CN" altLang="zh-CN" sz="1800" dirty="0" smtClean="0">
                <a:solidFill>
                  <a:schemeClr val="tx1"/>
                </a:solidFill>
                <a:latin typeface="黑体"/>
                <a:ea typeface="黑体"/>
              </a:rPr>
              <a:t>银行也要比一比</a:t>
            </a:r>
            <a:r>
              <a:rPr lang="zh-CN" altLang="zh-CN" sz="1800" dirty="0">
                <a:solidFill>
                  <a:schemeClr val="tx1"/>
                </a:solidFill>
                <a:latin typeface="黑体"/>
                <a:ea typeface="黑体"/>
              </a:rPr>
              <a:t> </a:t>
            </a:r>
            <a:r>
              <a:rPr lang="zh-CN" altLang="en-US" sz="1800" dirty="0" smtClean="0">
                <a:solidFill>
                  <a:schemeClr val="tx1"/>
                </a:solidFill>
                <a:latin typeface="黑体"/>
                <a:ea typeface="黑体"/>
              </a:rPr>
              <a:t>     </a:t>
            </a:r>
            <a:r>
              <a:rPr lang="zh-CN" altLang="zh-CN" sz="1800" dirty="0" smtClean="0">
                <a:solidFill>
                  <a:schemeClr val="tx1"/>
                </a:solidFill>
                <a:latin typeface="黑体"/>
                <a:ea typeface="黑体"/>
              </a:rPr>
              <a:t>融资技巧</a:t>
            </a:r>
            <a:r>
              <a:rPr lang="en-US" altLang="zh-CN" sz="1800" dirty="0" smtClean="0">
                <a:solidFill>
                  <a:schemeClr val="tx1"/>
                </a:solidFill>
                <a:latin typeface="黑体"/>
                <a:ea typeface="黑体"/>
              </a:rPr>
              <a:t>2</a:t>
            </a:r>
            <a:r>
              <a:rPr lang="zh-CN" altLang="zh-CN" sz="1800" dirty="0" smtClean="0">
                <a:solidFill>
                  <a:schemeClr val="tx1"/>
                </a:solidFill>
                <a:latin typeface="黑体"/>
                <a:ea typeface="黑体"/>
              </a:rPr>
              <a:t>：建立保持良好的信用记录</a:t>
            </a:r>
            <a:endParaRPr lang="en-US" altLang="zh-CN" sz="1800" dirty="0" smtClean="0">
              <a:solidFill>
                <a:schemeClr val="tx1"/>
              </a:solidFill>
              <a:latin typeface="黑体"/>
              <a:ea typeface="黑体"/>
            </a:endParaRPr>
          </a:p>
          <a:p>
            <a:pPr marL="0" indent="0">
              <a:spcBef>
                <a:spcPts val="0"/>
              </a:spcBef>
              <a:buNone/>
            </a:pPr>
            <a:r>
              <a:rPr lang="en-US" altLang="zh-CN" sz="1800" dirty="0" smtClean="0">
                <a:solidFill>
                  <a:schemeClr val="tx1"/>
                </a:solidFill>
                <a:latin typeface="黑体"/>
                <a:ea typeface="黑体"/>
              </a:rPr>
              <a:t>    </a:t>
            </a:r>
            <a:r>
              <a:rPr lang="zh-CN" altLang="zh-CN" sz="1800" dirty="0">
                <a:solidFill>
                  <a:schemeClr val="tx1"/>
                </a:solidFill>
                <a:latin typeface="黑体"/>
                <a:ea typeface="黑体"/>
              </a:rPr>
              <a:t>融资技巧</a:t>
            </a:r>
            <a:r>
              <a:rPr lang="en-US" altLang="zh-CN" sz="1800" dirty="0">
                <a:solidFill>
                  <a:schemeClr val="tx1"/>
                </a:solidFill>
                <a:latin typeface="黑体"/>
                <a:ea typeface="黑体"/>
              </a:rPr>
              <a:t>3</a:t>
            </a:r>
            <a:r>
              <a:rPr lang="zh-CN" altLang="zh-CN" sz="1800" dirty="0">
                <a:solidFill>
                  <a:schemeClr val="tx1"/>
                </a:solidFill>
                <a:latin typeface="黑体"/>
                <a:ea typeface="黑体"/>
              </a:rPr>
              <a:t>：</a:t>
            </a:r>
            <a:r>
              <a:rPr lang="zh-CN" altLang="zh-CN" sz="1800" dirty="0" smtClean="0">
                <a:solidFill>
                  <a:schemeClr val="tx1"/>
                </a:solidFill>
                <a:latin typeface="黑体"/>
                <a:ea typeface="黑体"/>
              </a:rPr>
              <a:t>合理运用住房贷款</a:t>
            </a:r>
            <a:r>
              <a:rPr lang="zh-CN" altLang="zh-CN" sz="1800" dirty="0">
                <a:solidFill>
                  <a:schemeClr val="tx1"/>
                </a:solidFill>
                <a:latin typeface="黑体"/>
                <a:ea typeface="黑体"/>
              </a:rPr>
              <a:t> </a:t>
            </a:r>
            <a:r>
              <a:rPr lang="zh-CN" altLang="en-US" sz="1800" dirty="0" smtClean="0">
                <a:solidFill>
                  <a:schemeClr val="tx1"/>
                </a:solidFill>
                <a:latin typeface="黑体"/>
                <a:ea typeface="黑体"/>
              </a:rPr>
              <a:t>   </a:t>
            </a:r>
            <a:r>
              <a:rPr lang="zh-CN" altLang="zh-CN" sz="1800" dirty="0" smtClean="0">
                <a:solidFill>
                  <a:schemeClr val="tx1"/>
                </a:solidFill>
                <a:latin typeface="黑体"/>
                <a:ea typeface="黑体"/>
              </a:rPr>
              <a:t>融资</a:t>
            </a:r>
            <a:r>
              <a:rPr lang="zh-CN" altLang="zh-CN" sz="1800" dirty="0">
                <a:solidFill>
                  <a:schemeClr val="tx1"/>
                </a:solidFill>
                <a:latin typeface="黑体"/>
                <a:ea typeface="黑体"/>
              </a:rPr>
              <a:t>技巧</a:t>
            </a:r>
            <a:r>
              <a:rPr lang="en-US" altLang="zh-CN" sz="1800" dirty="0">
                <a:solidFill>
                  <a:schemeClr val="tx1"/>
                </a:solidFill>
                <a:latin typeface="黑体"/>
                <a:ea typeface="黑体"/>
              </a:rPr>
              <a:t>4</a:t>
            </a:r>
            <a:r>
              <a:rPr lang="zh-CN" altLang="zh-CN" sz="1800" dirty="0">
                <a:solidFill>
                  <a:schemeClr val="tx1"/>
                </a:solidFill>
                <a:latin typeface="黑体"/>
                <a:ea typeface="黑体"/>
              </a:rPr>
              <a:t>：合理选择贷款</a:t>
            </a:r>
            <a:r>
              <a:rPr lang="zh-CN" altLang="zh-CN" sz="1800" dirty="0" smtClean="0">
                <a:solidFill>
                  <a:schemeClr val="tx1"/>
                </a:solidFill>
                <a:latin typeface="黑体"/>
                <a:ea typeface="黑体"/>
              </a:rPr>
              <a:t>期限</a:t>
            </a:r>
            <a:endParaRPr lang="en-US" altLang="zh-CN" sz="1800" dirty="0" smtClean="0">
              <a:solidFill>
                <a:schemeClr val="tx1"/>
              </a:solidFill>
              <a:latin typeface="黑体"/>
              <a:ea typeface="黑体"/>
            </a:endParaRPr>
          </a:p>
          <a:p>
            <a:pPr marL="0" indent="0">
              <a:spcBef>
                <a:spcPts val="0"/>
              </a:spcBef>
              <a:buNone/>
            </a:pPr>
            <a:r>
              <a:rPr lang="zh-CN" altLang="en-US" sz="1800" dirty="0" smtClean="0">
                <a:solidFill>
                  <a:schemeClr val="tx1"/>
                </a:solidFill>
                <a:latin typeface="黑体"/>
                <a:ea typeface="黑体"/>
              </a:rPr>
              <a:t>    </a:t>
            </a:r>
            <a:r>
              <a:rPr lang="zh-CN" altLang="zh-CN" sz="1800" dirty="0" smtClean="0">
                <a:solidFill>
                  <a:schemeClr val="tx1"/>
                </a:solidFill>
                <a:latin typeface="黑体"/>
                <a:ea typeface="黑体"/>
              </a:rPr>
              <a:t>融资</a:t>
            </a:r>
            <a:r>
              <a:rPr lang="zh-CN" altLang="zh-CN" sz="1800" dirty="0">
                <a:solidFill>
                  <a:schemeClr val="tx1"/>
                </a:solidFill>
                <a:latin typeface="黑体"/>
                <a:ea typeface="黑体"/>
              </a:rPr>
              <a:t>技巧</a:t>
            </a:r>
            <a:r>
              <a:rPr lang="en-US" altLang="zh-CN" sz="1800" dirty="0">
                <a:solidFill>
                  <a:schemeClr val="tx1"/>
                </a:solidFill>
                <a:latin typeface="黑体"/>
                <a:ea typeface="黑体"/>
              </a:rPr>
              <a:t>5</a:t>
            </a:r>
            <a:r>
              <a:rPr lang="zh-CN" altLang="zh-CN" sz="1800" dirty="0">
                <a:solidFill>
                  <a:schemeClr val="tx1"/>
                </a:solidFill>
                <a:latin typeface="黑体"/>
                <a:ea typeface="黑体"/>
              </a:rPr>
              <a:t>：用好政策享受政府低息</a:t>
            </a:r>
            <a:r>
              <a:rPr lang="zh-CN" altLang="zh-CN" sz="1800" dirty="0" smtClean="0">
                <a:solidFill>
                  <a:schemeClr val="tx1"/>
                </a:solidFill>
                <a:latin typeface="黑体"/>
                <a:ea typeface="黑体"/>
              </a:rPr>
              <a:t>待遇</a:t>
            </a:r>
            <a:endParaRPr lang="zh-CN" altLang="zh-CN" sz="1800" dirty="0">
              <a:solidFill>
                <a:schemeClr val="tx1"/>
              </a:solidFill>
              <a:latin typeface="黑体"/>
              <a:ea typeface="黑体"/>
            </a:endParaRPr>
          </a:p>
        </p:txBody>
      </p:sp>
      <p:sp>
        <p:nvSpPr>
          <p:cNvPr id="29" name="TextBox 38"/>
          <p:cNvSpPr txBox="1"/>
          <p:nvPr/>
        </p:nvSpPr>
        <p:spPr>
          <a:xfrm>
            <a:off x="971600" y="93886"/>
            <a:ext cx="1772791" cy="558100"/>
          </a:xfrm>
          <a:prstGeom prst="rect">
            <a:avLst/>
          </a:prstGeom>
          <a:noFill/>
        </p:spPr>
        <p:txBody>
          <a:bodyPr wrap="none" lIns="65023" tIns="32511" rIns="65023" bIns="32511" rtlCol="0">
            <a:spAutoFit/>
          </a:bodyPr>
          <a:lstStyle/>
          <a:p>
            <a:r>
              <a:rPr lang="zh-CN" altLang="en-US" sz="3200" b="1" dirty="0" smtClean="0">
                <a:solidFill>
                  <a:schemeClr val="accent1"/>
                </a:solidFill>
                <a:latin typeface="微软雅黑" pitchFamily="34" charset="-122"/>
                <a:ea typeface="微软雅黑" pitchFamily="34" charset="-122"/>
              </a:rPr>
              <a:t>创业融资</a:t>
            </a:r>
            <a:endParaRPr lang="zh-CN" altLang="en-US" sz="3200" b="1" dirty="0">
              <a:solidFill>
                <a:schemeClr val="accent1"/>
              </a:solidFill>
              <a:latin typeface="微软雅黑" pitchFamily="34" charset="-122"/>
              <a:ea typeface="微软雅黑" pitchFamily="34" charset="-122"/>
            </a:endParaRPr>
          </a:p>
        </p:txBody>
      </p:sp>
    </p:spTree>
    <p:extLst>
      <p:ext uri="{BB962C8B-B14F-4D97-AF65-F5344CB8AC3E}">
        <p14:creationId xmlns:p14="http://schemas.microsoft.com/office/powerpoint/2010/main" val="2244723957"/>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p:tgtEl>
                                          <p:spTgt spid="29"/>
                                        </p:tgtEl>
                                        <p:attrNameLst>
                                          <p:attrName>ppt_y</p:attrName>
                                        </p:attrNameLst>
                                      </p:cBhvr>
                                      <p:tavLst>
                                        <p:tav tm="0">
                                          <p:val>
                                            <p:strVal val="#ppt_y+#ppt_h*1.125000"/>
                                          </p:val>
                                        </p:tav>
                                        <p:tav tm="100000">
                                          <p:val>
                                            <p:strVal val="#ppt_y"/>
                                          </p:val>
                                        </p:tav>
                                      </p:tavLst>
                                    </p:anim>
                                    <p:animEffect transition="in" filter="wipe(up)">
                                      <p:cBhvr>
                                        <p:cTn id="8" dur="500"/>
                                        <p:tgtEl>
                                          <p:spTgt spid="29"/>
                                        </p:tgtEl>
                                      </p:cBhvr>
                                    </p:animEffect>
                                  </p:childTnLst>
                                </p:cTn>
                              </p:par>
                            </p:childTnLst>
                          </p:cTn>
                        </p:par>
                        <p:par>
                          <p:cTn id="9" fill="hold">
                            <p:stCondLst>
                              <p:cond delay="650"/>
                            </p:stCondLst>
                            <p:childTnLst>
                              <p:par>
                                <p:cTn id="10" presetID="22" presetClass="entr" presetSubtype="8"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left)">
                                      <p:cBhvr>
                                        <p:cTn id="12" dur="500"/>
                                        <p:tgtEl>
                                          <p:spTgt spid="2"/>
                                        </p:tgtEl>
                                      </p:cBhvr>
                                    </p:animEffect>
                                  </p:childTnLst>
                                </p:cTn>
                              </p:par>
                            </p:childTnLst>
                          </p:cTn>
                        </p:par>
                        <p:par>
                          <p:cTn id="13" fill="hold">
                            <p:stCondLst>
                              <p:cond delay="1150"/>
                            </p:stCondLst>
                            <p:childTnLst>
                              <p:par>
                                <p:cTn id="14" presetID="42" presetClass="entr" presetSubtype="0" fill="hold" grpId="0" nodeType="after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1000"/>
                                        <p:tgtEl>
                                          <p:spTgt spid="20"/>
                                        </p:tgtEl>
                                      </p:cBhvr>
                                    </p:animEffect>
                                    <p:anim calcmode="lin" valueType="num">
                                      <p:cBhvr>
                                        <p:cTn id="17" dur="1000" fill="hold"/>
                                        <p:tgtEl>
                                          <p:spTgt spid="20"/>
                                        </p:tgtEl>
                                        <p:attrNameLst>
                                          <p:attrName>ppt_x</p:attrName>
                                        </p:attrNameLst>
                                      </p:cBhvr>
                                      <p:tavLst>
                                        <p:tav tm="0">
                                          <p:val>
                                            <p:strVal val="#ppt_x"/>
                                          </p:val>
                                        </p:tav>
                                        <p:tav tm="100000">
                                          <p:val>
                                            <p:strVal val="#ppt_x"/>
                                          </p:val>
                                        </p:tav>
                                      </p:tavLst>
                                    </p:anim>
                                    <p:anim calcmode="lin" valueType="num">
                                      <p:cBhvr>
                                        <p:cTn id="18"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9"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多彩年度工作总结"/>
</p:tagLst>
</file>

<file path=ppt/theme/theme1.xml><?xml version="1.0" encoding="utf-8"?>
<a:theme xmlns:a="http://schemas.openxmlformats.org/drawingml/2006/main" name="Office 主题​​">
  <a:themeElements>
    <a:clrScheme name="自定义 15">
      <a:dk1>
        <a:sysClr val="windowText" lastClr="000000"/>
      </a:dk1>
      <a:lt1>
        <a:sysClr val="window" lastClr="FFFFFF"/>
      </a:lt1>
      <a:dk2>
        <a:srgbClr val="44546A"/>
      </a:dk2>
      <a:lt2>
        <a:srgbClr val="E7E6E6"/>
      </a:lt2>
      <a:accent1>
        <a:srgbClr val="C00000"/>
      </a:accent1>
      <a:accent2>
        <a:srgbClr val="A5A5A5"/>
      </a:accent2>
      <a:accent3>
        <a:srgbClr val="C00000"/>
      </a:accent3>
      <a:accent4>
        <a:srgbClr val="A5A5A5"/>
      </a:accent4>
      <a:accent5>
        <a:srgbClr val="C00000"/>
      </a:accent5>
      <a:accent6>
        <a:srgbClr val="A5A5A5"/>
      </a:accent6>
      <a:hlink>
        <a:srgbClr val="C00000"/>
      </a:hlink>
      <a:folHlink>
        <a:srgbClr val="A5A5A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7628</TotalTime>
  <Words>1453</Words>
  <Application>Microsoft Office PowerPoint</Application>
  <PresentationFormat>全屏显示(16:9)</PresentationFormat>
  <Paragraphs>95</Paragraphs>
  <Slides>10</Slides>
  <Notes>10</Notes>
  <HiddenSlides>0</HiddenSlides>
  <MMClips>0</MMClips>
  <ScaleCrop>false</ScaleCrop>
  <HeadingPairs>
    <vt:vector size="4" baseType="variant">
      <vt:variant>
        <vt:lpstr>主题</vt:lpstr>
      </vt:variant>
      <vt:variant>
        <vt:i4>1</vt:i4>
      </vt:variant>
      <vt:variant>
        <vt:lpstr>幻灯片标题</vt:lpstr>
      </vt:variant>
      <vt:variant>
        <vt:i4>10</vt:i4>
      </vt:variant>
    </vt:vector>
  </HeadingPairs>
  <TitlesOfParts>
    <vt:vector size="11"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CHINA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多彩年度工作总结</dc:title>
  <dc:creator>USER</dc:creator>
  <cp:lastModifiedBy>SJYY</cp:lastModifiedBy>
  <cp:revision>581</cp:revision>
  <dcterms:created xsi:type="dcterms:W3CDTF">2014-11-09T01:07:25Z</dcterms:created>
  <dcterms:modified xsi:type="dcterms:W3CDTF">2017-09-01T03:22:09Z</dcterms:modified>
</cp:coreProperties>
</file>