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971" r:id="rId2"/>
    <p:sldId id="972" r:id="rId3"/>
    <p:sldId id="973" r:id="rId4"/>
    <p:sldId id="974" r:id="rId5"/>
    <p:sldId id="975" r:id="rId6"/>
    <p:sldId id="976" r:id="rId7"/>
    <p:sldId id="977" r:id="rId8"/>
    <p:sldId id="978" r:id="rId9"/>
    <p:sldId id="979" r:id="rId10"/>
    <p:sldId id="980" r:id="rId11"/>
    <p:sldId id="981" r:id="rId12"/>
    <p:sldId id="982" r:id="rId13"/>
    <p:sldId id="983" r:id="rId14"/>
    <p:sldId id="873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>
        <p:scale>
          <a:sx n="100" d="100"/>
          <a:sy n="100" d="100"/>
        </p:scale>
        <p:origin x="-642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00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260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47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BCD8B1-1946-447C-B6A8-908051689D5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467544" y="289467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467544" y="482768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等腰三角形 8"/>
          <p:cNvSpPr/>
          <p:nvPr userDrawn="1"/>
        </p:nvSpPr>
        <p:spPr>
          <a:xfrm rot="5400000">
            <a:off x="-117418" y="330604"/>
            <a:ext cx="720075" cy="305833"/>
          </a:xfrm>
          <a:prstGeom prst="triangl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 userDrawn="1"/>
        </p:nvSpPr>
        <p:spPr>
          <a:xfrm rot="16200000">
            <a:off x="8452048" y="4451548"/>
            <a:ext cx="691952" cy="69195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 userDrawn="1"/>
        </p:nvSpPr>
        <p:spPr>
          <a:xfrm rot="16200000">
            <a:off x="8604448" y="4603948"/>
            <a:ext cx="539552" cy="5395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2017/9/1/Friday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pPr/>
              <a:t>2017/9/1/Friday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2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687678" y="267494"/>
            <a:ext cx="179609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加相关标题文字</a:t>
            </a:r>
          </a:p>
        </p:txBody>
      </p:sp>
      <p:sp>
        <p:nvSpPr>
          <p:cNvPr id="7" name="菱形 6"/>
          <p:cNvSpPr/>
          <p:nvPr userDrawn="1"/>
        </p:nvSpPr>
        <p:spPr>
          <a:xfrm>
            <a:off x="179512" y="195486"/>
            <a:ext cx="432048" cy="432048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菱形 5"/>
          <p:cNvSpPr/>
          <p:nvPr userDrawn="1"/>
        </p:nvSpPr>
        <p:spPr>
          <a:xfrm>
            <a:off x="467544" y="195486"/>
            <a:ext cx="360040" cy="3600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2017/9/1/Friday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8" r:id="rId2"/>
    <p:sldLayoutId id="2147483664" r:id="rId3"/>
    <p:sldLayoutId id="2147483665" r:id="rId4"/>
    <p:sldLayoutId id="2147483666" r:id="rId5"/>
    <p:sldLayoutId id="2147483668" r:id="rId6"/>
    <p:sldLayoutId id="2147483669" r:id="rId7"/>
    <p:sldLayoutId id="2147483670" r:id="rId8"/>
    <p:sldLayoutId id="2147483671" r:id="rId9"/>
  </p:sldLayoutIdLst>
  <p:transition/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00\24567a9d6573c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0"/>
            <a:ext cx="5784213" cy="5143500"/>
          </a:xfrm>
          <a:prstGeom prst="rect">
            <a:avLst/>
          </a:prstGeom>
          <a:noFill/>
        </p:spPr>
      </p:pic>
      <p:sp>
        <p:nvSpPr>
          <p:cNvPr id="10" name="文本框 16"/>
          <p:cNvSpPr txBox="1"/>
          <p:nvPr/>
        </p:nvSpPr>
        <p:spPr>
          <a:xfrm>
            <a:off x="3889261" y="2854492"/>
            <a:ext cx="5363259" cy="68121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buNone/>
            </a:pPr>
            <a:r>
              <a:rPr lang="zh-CN" altLang="en-US" sz="4000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大学生创新与创业</a:t>
            </a:r>
            <a:endParaRPr lang="zh-CN" altLang="en-US" sz="4000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436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7"/>
          <p:cNvGrpSpPr/>
          <p:nvPr/>
        </p:nvGrpSpPr>
        <p:grpSpPr>
          <a:xfrm>
            <a:off x="935883" y="1091087"/>
            <a:ext cx="7092501" cy="3138013"/>
            <a:chOff x="1827008" y="1981663"/>
            <a:chExt cx="2298700" cy="3874823"/>
          </a:xfrm>
        </p:grpSpPr>
        <p:sp>
          <p:nvSpPr>
            <p:cNvPr id="19" name="矩形 18"/>
            <p:cNvSpPr/>
            <p:nvPr/>
          </p:nvSpPr>
          <p:spPr>
            <a:xfrm>
              <a:off x="1827008" y="1981663"/>
              <a:ext cx="2298700" cy="5835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827008" y="2565401"/>
              <a:ext cx="2298700" cy="32910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9"/>
          <p:cNvSpPr txBox="1"/>
          <p:nvPr/>
        </p:nvSpPr>
        <p:spPr>
          <a:xfrm>
            <a:off x="1005508" y="1084982"/>
            <a:ext cx="2558380" cy="438543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创新意识的内涵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3"/>
          <p:cNvSpPr txBox="1"/>
          <p:nvPr/>
        </p:nvSpPr>
        <p:spPr>
          <a:xfrm>
            <a:off x="1187624" y="1707654"/>
            <a:ext cx="6696744" cy="2123620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dirty="0">
                <a:solidFill>
                  <a:srgbClr val="000000"/>
                </a:solidFill>
                <a:latin typeface="黑体"/>
                <a:ea typeface="黑体"/>
              </a:rPr>
              <a:t>创新意识是指人们根据社会和个体生活发展的需要，引起创造前所未有的事物或观念的动机，并在创造活动中表现出的意向、愿望和设想。它是人类意识活动中的一种积极的、富有成果性的表现形式，是人们进行创造活动的出发点和内在动力，是创造性思维和创造力的前提。 </a:t>
            </a:r>
            <a:endParaRPr lang="zh-CN" altLang="en-US" dirty="0">
              <a:solidFill>
                <a:srgbClr val="000000"/>
              </a:solidFill>
              <a:latin typeface="黑体"/>
              <a:ea typeface="黑体"/>
            </a:endParaRPr>
          </a:p>
        </p:txBody>
      </p:sp>
      <p:sp>
        <p:nvSpPr>
          <p:cNvPr id="29" name="TextBox 38"/>
          <p:cNvSpPr txBox="1"/>
          <p:nvPr/>
        </p:nvSpPr>
        <p:spPr>
          <a:xfrm>
            <a:off x="971600" y="141442"/>
            <a:ext cx="1785615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创新意识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015740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1115616" y="1203598"/>
            <a:ext cx="2710774" cy="2393156"/>
            <a:chOff x="1827008" y="2120901"/>
            <a:chExt cx="2298700" cy="2955072"/>
          </a:xfrm>
        </p:grpSpPr>
        <p:sp>
          <p:nvSpPr>
            <p:cNvPr id="10" name="矩形 9"/>
            <p:cNvSpPr/>
            <p:nvPr/>
          </p:nvSpPr>
          <p:spPr>
            <a:xfrm>
              <a:off x="1827008" y="2120901"/>
              <a:ext cx="2298700" cy="5334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accent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27008" y="2675174"/>
              <a:ext cx="2298700" cy="24007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" name="文本框 31"/>
          <p:cNvSpPr txBox="1"/>
          <p:nvPr/>
        </p:nvSpPr>
        <p:spPr>
          <a:xfrm>
            <a:off x="874192" y="1186706"/>
            <a:ext cx="3035665" cy="438543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创新意识的特征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34"/>
          <p:cNvSpPr txBox="1"/>
          <p:nvPr/>
        </p:nvSpPr>
        <p:spPr>
          <a:xfrm>
            <a:off x="1259632" y="1779662"/>
            <a:ext cx="2397614" cy="900208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r>
              <a:rPr lang="en-US" altLang="zh-CN" dirty="0">
                <a:latin typeface="黑体"/>
                <a:ea typeface="黑体"/>
              </a:rPr>
              <a:t>1.</a:t>
            </a:r>
            <a:r>
              <a:rPr lang="zh-CN" altLang="zh-CN" dirty="0">
                <a:latin typeface="黑体"/>
                <a:ea typeface="黑体"/>
              </a:rPr>
              <a:t>新颖性</a:t>
            </a:r>
          </a:p>
          <a:p>
            <a:r>
              <a:rPr lang="en-US" altLang="zh-CN" dirty="0" smtClean="0">
                <a:latin typeface="黑体"/>
                <a:ea typeface="黑体"/>
              </a:rPr>
              <a:t>2</a:t>
            </a:r>
            <a:r>
              <a:rPr lang="en-US" altLang="zh-CN" dirty="0">
                <a:latin typeface="黑体"/>
                <a:ea typeface="黑体"/>
              </a:rPr>
              <a:t>.</a:t>
            </a:r>
            <a:r>
              <a:rPr lang="zh-CN" altLang="zh-CN" dirty="0">
                <a:latin typeface="黑体"/>
                <a:ea typeface="黑体"/>
              </a:rPr>
              <a:t>社会历史性</a:t>
            </a:r>
          </a:p>
          <a:p>
            <a:r>
              <a:rPr lang="en-US" altLang="zh-CN" dirty="0" smtClean="0">
                <a:latin typeface="黑体"/>
                <a:ea typeface="黑体"/>
              </a:rPr>
              <a:t>3</a:t>
            </a:r>
            <a:r>
              <a:rPr lang="en-US" altLang="zh-CN" dirty="0">
                <a:latin typeface="黑体"/>
                <a:ea typeface="黑体"/>
              </a:rPr>
              <a:t>.</a:t>
            </a:r>
            <a:r>
              <a:rPr lang="zh-CN" altLang="zh-CN" dirty="0">
                <a:latin typeface="黑体"/>
                <a:ea typeface="黑体"/>
              </a:rPr>
              <a:t>个体差异性</a:t>
            </a:r>
          </a:p>
        </p:txBody>
      </p:sp>
      <p:sp>
        <p:nvSpPr>
          <p:cNvPr id="29" name="TextBox 38"/>
          <p:cNvSpPr txBox="1"/>
          <p:nvPr/>
        </p:nvSpPr>
        <p:spPr>
          <a:xfrm>
            <a:off x="971600" y="123478"/>
            <a:ext cx="1785615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创新意识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16850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1"/>
          <p:cNvGrpSpPr/>
          <p:nvPr/>
        </p:nvGrpSpPr>
        <p:grpSpPr>
          <a:xfrm>
            <a:off x="971600" y="900770"/>
            <a:ext cx="6840760" cy="2998131"/>
            <a:chOff x="1827008" y="2120901"/>
            <a:chExt cx="2298700" cy="2934261"/>
          </a:xfrm>
        </p:grpSpPr>
        <p:sp>
          <p:nvSpPr>
            <p:cNvPr id="13" name="矩形 12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827008" y="2565400"/>
              <a:ext cx="2298700" cy="24897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</p:grpSp>
      <p:sp>
        <p:nvSpPr>
          <p:cNvPr id="22" name="文本框 30"/>
          <p:cNvSpPr txBox="1"/>
          <p:nvPr/>
        </p:nvSpPr>
        <p:spPr>
          <a:xfrm>
            <a:off x="971600" y="915566"/>
            <a:ext cx="3096344" cy="438543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创新意识的构成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35"/>
          <p:cNvSpPr txBox="1"/>
          <p:nvPr/>
        </p:nvSpPr>
        <p:spPr>
          <a:xfrm>
            <a:off x="1115616" y="1491630"/>
            <a:ext cx="6696744" cy="2008204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r>
              <a:rPr lang="zh-CN" altLang="zh-CN" dirty="0">
                <a:latin typeface="黑体"/>
                <a:ea typeface="黑体"/>
              </a:rPr>
              <a:t>创新意识包括创造动机、创造兴趣、创造情感和创造意志。</a:t>
            </a:r>
          </a:p>
          <a:p>
            <a:r>
              <a:rPr lang="zh-CN" altLang="zh-CN" dirty="0" smtClean="0">
                <a:latin typeface="黑体"/>
                <a:ea typeface="黑体"/>
              </a:rPr>
              <a:t>创造动机是创造活动</a:t>
            </a:r>
            <a:r>
              <a:rPr lang="zh-CN" altLang="zh-CN" dirty="0">
                <a:latin typeface="黑体"/>
                <a:ea typeface="黑体"/>
              </a:rPr>
              <a:t>的动力因素，它能推动和激励人们发动和维持进行创造性活动。</a:t>
            </a:r>
          </a:p>
          <a:p>
            <a:r>
              <a:rPr lang="zh-CN" altLang="zh-CN" dirty="0" smtClean="0">
                <a:latin typeface="黑体"/>
                <a:ea typeface="黑体"/>
              </a:rPr>
              <a:t>创造兴趣能促进创造活动</a:t>
            </a:r>
            <a:r>
              <a:rPr lang="zh-CN" altLang="zh-CN" dirty="0">
                <a:latin typeface="黑体"/>
                <a:ea typeface="黑体"/>
              </a:rPr>
              <a:t>的成功，是促使人们积极探求新奇事物的心理倾向。</a:t>
            </a:r>
          </a:p>
          <a:p>
            <a:r>
              <a:rPr lang="zh-CN" altLang="zh-CN" dirty="0" smtClean="0">
                <a:latin typeface="黑体"/>
                <a:ea typeface="黑体"/>
              </a:rPr>
              <a:t>创造情感是引起</a:t>
            </a:r>
            <a:r>
              <a:rPr lang="zh-CN" altLang="zh-CN" dirty="0">
                <a:latin typeface="黑体"/>
                <a:ea typeface="黑体"/>
              </a:rPr>
              <a:t>、推进乃至完成创造的心理因素，只有具有正确的创造情感才能使创造成功。</a:t>
            </a:r>
          </a:p>
        </p:txBody>
      </p:sp>
      <p:sp>
        <p:nvSpPr>
          <p:cNvPr id="29" name="TextBox 38"/>
          <p:cNvSpPr txBox="1"/>
          <p:nvPr/>
        </p:nvSpPr>
        <p:spPr>
          <a:xfrm>
            <a:off x="899592" y="103342"/>
            <a:ext cx="1785615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创新意识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174414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4"/>
          <p:cNvGrpSpPr/>
          <p:nvPr/>
        </p:nvGrpSpPr>
        <p:grpSpPr>
          <a:xfrm>
            <a:off x="971600" y="987574"/>
            <a:ext cx="7128793" cy="2530326"/>
            <a:chOff x="1827008" y="2120901"/>
            <a:chExt cx="2298700" cy="2833803"/>
          </a:xfrm>
        </p:grpSpPr>
        <p:sp>
          <p:nvSpPr>
            <p:cNvPr id="16" name="矩形 15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27008" y="2565400"/>
              <a:ext cx="2298700" cy="23893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</p:grpSp>
      <p:sp>
        <p:nvSpPr>
          <p:cNvPr id="24" name="文本框 32"/>
          <p:cNvSpPr txBox="1"/>
          <p:nvPr/>
        </p:nvSpPr>
        <p:spPr>
          <a:xfrm>
            <a:off x="1043608" y="953666"/>
            <a:ext cx="2609180" cy="438543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创新意识的作用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36"/>
          <p:cNvSpPr txBox="1"/>
          <p:nvPr/>
        </p:nvSpPr>
        <p:spPr>
          <a:xfrm>
            <a:off x="1187624" y="1491630"/>
            <a:ext cx="6768752" cy="1708122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黑体"/>
                <a:ea typeface="黑体"/>
              </a:rPr>
              <a:t>创新意识的作用主要体现在以下几个方面：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黑体"/>
                <a:ea typeface="黑体"/>
              </a:rPr>
              <a:t>1</a:t>
            </a:r>
            <a:r>
              <a:rPr lang="en-US" altLang="zh-CN" dirty="0">
                <a:latin typeface="黑体"/>
                <a:ea typeface="黑体"/>
              </a:rPr>
              <a:t>.</a:t>
            </a:r>
            <a:r>
              <a:rPr lang="zh-CN" altLang="zh-CN" dirty="0">
                <a:latin typeface="黑体"/>
                <a:ea typeface="黑体"/>
              </a:rPr>
              <a:t>决定一个国家、民族创新能力最直接的精神力量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黑体"/>
                <a:ea typeface="黑体"/>
              </a:rPr>
              <a:t>2</a:t>
            </a:r>
            <a:r>
              <a:rPr lang="en-US" altLang="zh-CN" dirty="0">
                <a:latin typeface="黑体"/>
                <a:ea typeface="黑体"/>
              </a:rPr>
              <a:t>.</a:t>
            </a:r>
            <a:r>
              <a:rPr lang="zh-CN" altLang="zh-CN" dirty="0">
                <a:latin typeface="黑体"/>
                <a:ea typeface="黑体"/>
              </a:rPr>
              <a:t>促成社会多种因素的变化，推动社会的全面进步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黑体"/>
                <a:ea typeface="黑体"/>
              </a:rPr>
              <a:t>3</a:t>
            </a:r>
            <a:r>
              <a:rPr lang="en-US" altLang="zh-CN" dirty="0">
                <a:latin typeface="黑体"/>
                <a:ea typeface="黑体"/>
              </a:rPr>
              <a:t>.</a:t>
            </a:r>
            <a:r>
              <a:rPr lang="zh-CN" altLang="zh-CN" dirty="0">
                <a:latin typeface="黑体"/>
                <a:ea typeface="黑体"/>
              </a:rPr>
              <a:t>创新意识能促成人才素质结构的变化，提升人的本质力量</a:t>
            </a:r>
          </a:p>
        </p:txBody>
      </p:sp>
      <p:sp>
        <p:nvSpPr>
          <p:cNvPr id="29" name="TextBox 38"/>
          <p:cNvSpPr txBox="1"/>
          <p:nvPr/>
        </p:nvSpPr>
        <p:spPr>
          <a:xfrm>
            <a:off x="971600" y="123478"/>
            <a:ext cx="1785615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创新意识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235950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00\24567a9d6573c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0"/>
            <a:ext cx="5784213" cy="5143500"/>
          </a:xfrm>
          <a:prstGeom prst="rect">
            <a:avLst/>
          </a:prstGeom>
          <a:noFill/>
        </p:spPr>
      </p:pic>
      <p:sp>
        <p:nvSpPr>
          <p:cNvPr id="10" name="文本框 16"/>
          <p:cNvSpPr txBox="1"/>
          <p:nvPr/>
        </p:nvSpPr>
        <p:spPr>
          <a:xfrm>
            <a:off x="4321309" y="2854492"/>
            <a:ext cx="3563059" cy="68121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buNone/>
            </a:pPr>
            <a:r>
              <a:rPr lang="zh-CN" altLang="en-US" sz="4000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谢谢观看！</a:t>
            </a:r>
            <a:endParaRPr lang="zh-CN" altLang="en-US" sz="4000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>
            <a:off x="2527258" y="319"/>
            <a:ext cx="0" cy="51428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Decision 78"/>
          <p:cNvSpPr/>
          <p:nvPr/>
        </p:nvSpPr>
        <p:spPr>
          <a:xfrm>
            <a:off x="1845423" y="1635764"/>
            <a:ext cx="1375034" cy="1375109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19" name="Flowchart: Decision 79"/>
          <p:cNvSpPr/>
          <p:nvPr/>
        </p:nvSpPr>
        <p:spPr>
          <a:xfrm>
            <a:off x="1845423" y="1846017"/>
            <a:ext cx="1375034" cy="1375109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20" name="TextBox 93"/>
          <p:cNvSpPr txBox="1"/>
          <p:nvPr/>
        </p:nvSpPr>
        <p:spPr>
          <a:xfrm>
            <a:off x="1948934" y="2259373"/>
            <a:ext cx="1221358" cy="496544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endParaRPr lang="zh-CN" altLang="en-US" sz="28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4566528" y="2458253"/>
            <a:ext cx="2593528" cy="4349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创新的含义与特征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638521" y="2981495"/>
            <a:ext cx="25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638521" y="3648533"/>
            <a:ext cx="288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4638522" y="4348634"/>
            <a:ext cx="17853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3"/>
          <p:cNvGrpSpPr/>
          <p:nvPr/>
        </p:nvGrpSpPr>
        <p:grpSpPr>
          <a:xfrm>
            <a:off x="3779912" y="2355726"/>
            <a:ext cx="570629" cy="657914"/>
            <a:chOff x="4231809" y="1009798"/>
            <a:chExt cx="570731" cy="657995"/>
          </a:xfrm>
        </p:grpSpPr>
        <p:grpSp>
          <p:nvGrpSpPr>
            <p:cNvPr id="3" name="组合 44"/>
            <p:cNvGrpSpPr/>
            <p:nvPr/>
          </p:nvGrpSpPr>
          <p:grpSpPr>
            <a:xfrm>
              <a:off x="4231809" y="1009798"/>
              <a:ext cx="570731" cy="657995"/>
              <a:chOff x="4067944" y="489262"/>
              <a:chExt cx="1375279" cy="1585559"/>
            </a:xfrm>
          </p:grpSpPr>
          <p:sp>
            <p:nvSpPr>
              <p:cNvPr id="47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8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6" name="TextBox 12"/>
            <p:cNvSpPr txBox="1"/>
            <p:nvPr/>
          </p:nvSpPr>
          <p:spPr>
            <a:xfrm>
              <a:off x="4310472" y="1151468"/>
              <a:ext cx="444431" cy="400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组合 48"/>
          <p:cNvGrpSpPr/>
          <p:nvPr/>
        </p:nvGrpSpPr>
        <p:grpSpPr>
          <a:xfrm>
            <a:off x="3779912" y="3038240"/>
            <a:ext cx="570629" cy="657914"/>
            <a:chOff x="4231809" y="1692397"/>
            <a:chExt cx="570731" cy="657995"/>
          </a:xfrm>
        </p:grpSpPr>
        <p:grpSp>
          <p:nvGrpSpPr>
            <p:cNvPr id="5" name="组合 49"/>
            <p:cNvGrpSpPr/>
            <p:nvPr/>
          </p:nvGrpSpPr>
          <p:grpSpPr>
            <a:xfrm>
              <a:off x="4231809" y="1692397"/>
              <a:ext cx="570731" cy="657995"/>
              <a:chOff x="4067944" y="489262"/>
              <a:chExt cx="1375279" cy="1585559"/>
            </a:xfrm>
          </p:grpSpPr>
          <p:sp>
            <p:nvSpPr>
              <p:cNvPr id="52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3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1" name="TextBox 61"/>
            <p:cNvSpPr txBox="1"/>
            <p:nvPr/>
          </p:nvSpPr>
          <p:spPr>
            <a:xfrm>
              <a:off x="4310472" y="1855545"/>
              <a:ext cx="444431" cy="400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02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" name="组合 53"/>
          <p:cNvGrpSpPr/>
          <p:nvPr/>
        </p:nvGrpSpPr>
        <p:grpSpPr>
          <a:xfrm>
            <a:off x="3779912" y="3712053"/>
            <a:ext cx="570629" cy="657914"/>
            <a:chOff x="4231809" y="2366292"/>
            <a:chExt cx="570731" cy="657995"/>
          </a:xfrm>
        </p:grpSpPr>
        <p:grpSp>
          <p:nvGrpSpPr>
            <p:cNvPr id="7" name="组合 54"/>
            <p:cNvGrpSpPr/>
            <p:nvPr/>
          </p:nvGrpSpPr>
          <p:grpSpPr>
            <a:xfrm>
              <a:off x="4231809" y="2366292"/>
              <a:ext cx="570731" cy="657995"/>
              <a:chOff x="4067944" y="489262"/>
              <a:chExt cx="1375279" cy="1585559"/>
            </a:xfrm>
          </p:grpSpPr>
          <p:sp>
            <p:nvSpPr>
              <p:cNvPr id="57" name="Flowchart: Decision 78"/>
              <p:cNvSpPr/>
              <p:nvPr/>
            </p:nvSpPr>
            <p:spPr>
              <a:xfrm>
                <a:off x="4067944" y="489262"/>
                <a:ext cx="1375279" cy="1375279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8" name="Flowchart: Decision 79"/>
              <p:cNvSpPr/>
              <p:nvPr/>
            </p:nvSpPr>
            <p:spPr>
              <a:xfrm>
                <a:off x="4067944" y="699542"/>
                <a:ext cx="1375279" cy="137527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6" name="TextBox 63"/>
            <p:cNvSpPr txBox="1"/>
            <p:nvPr/>
          </p:nvSpPr>
          <p:spPr>
            <a:xfrm>
              <a:off x="4310472" y="2531445"/>
              <a:ext cx="444431" cy="400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accent1"/>
                  </a:solidFill>
                </a:rPr>
                <a:t>03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4" name="TextBox 5"/>
          <p:cNvSpPr txBox="1"/>
          <p:nvPr/>
        </p:nvSpPr>
        <p:spPr>
          <a:xfrm>
            <a:off x="4630028" y="3220253"/>
            <a:ext cx="2901305" cy="4349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创新类型与创新过程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5"/>
          <p:cNvSpPr txBox="1"/>
          <p:nvPr/>
        </p:nvSpPr>
        <p:spPr>
          <a:xfrm>
            <a:off x="4655428" y="3906053"/>
            <a:ext cx="1362422" cy="4349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创新意识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35896" y="1347614"/>
            <a:ext cx="41764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>
                <a:latin typeface="微软雅黑"/>
                <a:ea typeface="微软雅黑"/>
              </a:rPr>
              <a:t>初识创新与创新意识</a:t>
            </a:r>
          </a:p>
        </p:txBody>
      </p:sp>
    </p:spTree>
    <p:extLst>
      <p:ext uri="{BB962C8B-B14F-4D97-AF65-F5344CB8AC3E}">
        <p14:creationId xmlns:p14="http://schemas.microsoft.com/office/powerpoint/2010/main" val="39474006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19" grpId="2" animBg="1"/>
      <p:bldP spid="20" grpId="0"/>
      <p:bldP spid="21" grpId="0"/>
      <p:bldP spid="34" grpId="0"/>
      <p:bldP spid="35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827584" y="635"/>
            <a:ext cx="0" cy="51428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Decision 78"/>
          <p:cNvSpPr/>
          <p:nvPr/>
        </p:nvSpPr>
        <p:spPr>
          <a:xfrm>
            <a:off x="323528" y="417281"/>
            <a:ext cx="943444" cy="943495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63" name="Flowchart: Decision 79"/>
          <p:cNvSpPr/>
          <p:nvPr/>
        </p:nvSpPr>
        <p:spPr>
          <a:xfrm>
            <a:off x="323528" y="627534"/>
            <a:ext cx="943444" cy="943495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505644" y="763042"/>
            <a:ext cx="612618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75656" y="195486"/>
            <a:ext cx="1785615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创新含义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59632" y="915566"/>
            <a:ext cx="7416824" cy="371281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黑体"/>
                <a:ea typeface="黑体"/>
              </a:rPr>
              <a:t>    </a:t>
            </a:r>
            <a:r>
              <a:rPr lang="zh-CN" altLang="zh-CN" dirty="0" smtClean="0">
                <a:latin typeface="黑体"/>
                <a:ea typeface="黑体"/>
              </a:rPr>
              <a:t>创新是指以现</a:t>
            </a:r>
            <a:r>
              <a:rPr lang="zh-CN" altLang="zh-CN" dirty="0">
                <a:latin typeface="黑体"/>
                <a:ea typeface="黑体"/>
              </a:rPr>
              <a:t>有的思维模式提出有别于常规或常人思路的见解为导向，利用现有的知 识和物质，在特定的环境中，本着理想化需要或为满足社会需求，而改进或创造新的事物、方 法、元素、路径、环境，并能获得一定有益效果的行为。</a:t>
            </a:r>
          </a:p>
          <a:p>
            <a:pPr>
              <a:lnSpc>
                <a:spcPct val="120000"/>
              </a:lnSpc>
            </a:pPr>
            <a:r>
              <a:rPr lang="zh-CN" altLang="zh-CN" dirty="0">
                <a:latin typeface="黑体"/>
                <a:ea typeface="黑体"/>
              </a:rPr>
              <a:t>　　创新是以新思维、新发明和新描述为特征的一种概念化过程。起源于拉丁语，它原意有 三层含义，第一，更新；第二，创造新的东西；第三，改变。创新是人类特有的认识能力和实践 能力，是人类主观能动性的高级表现形式，是推动民族进步和社会发展的不竭动力。 一个民 族要想走在时代前列，就一刻也不能没有理论思维，一刻也不能停止理论创新。创新在经 济、商业、技术、社会学以及建筑学这些领域的研究中有着举足轻重的分量。</a:t>
            </a:r>
          </a:p>
        </p:txBody>
      </p:sp>
      <p:cxnSp>
        <p:nvCxnSpPr>
          <p:cNvPr id="68" name="直接连接符 67"/>
          <p:cNvCxnSpPr/>
          <p:nvPr/>
        </p:nvCxnSpPr>
        <p:spPr>
          <a:xfrm>
            <a:off x="1403647" y="915566"/>
            <a:ext cx="712799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65093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4" grpId="0"/>
      <p:bldP spid="39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空心弧 28"/>
          <p:cNvSpPr/>
          <p:nvPr/>
        </p:nvSpPr>
        <p:spPr>
          <a:xfrm>
            <a:off x="387028" y="1779662"/>
            <a:ext cx="2750276" cy="1842746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80000" rtlCol="0" anchor="ctr"/>
          <a:lstStyle/>
          <a:p>
            <a:pPr algn="ctr">
              <a:defRPr/>
            </a:pPr>
            <a:r>
              <a:rPr lang="zh-CN" altLang="en-US" sz="2000" b="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目的性</a:t>
            </a:r>
            <a:endParaRPr lang="en-US" sz="2000" b="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椭圆 3"/>
          <p:cNvSpPr/>
          <p:nvPr/>
        </p:nvSpPr>
        <p:spPr>
          <a:xfrm>
            <a:off x="2356644" y="2034333"/>
            <a:ext cx="1594642" cy="571325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180000" rIns="0" bIns="0" rtlCol="0" anchor="ctr"/>
          <a:lstStyle/>
          <a:p>
            <a:pPr algn="ctr"/>
            <a:r>
              <a:rPr lang="zh-CN" altLang="en-US" sz="2000" b="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变革性</a:t>
            </a:r>
            <a:endParaRPr lang="zh-CN" altLang="en-US" sz="2000" b="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3203848" y="1788170"/>
            <a:ext cx="2664296" cy="1842746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80000" rtlCol="0" anchor="ctr"/>
          <a:lstStyle/>
          <a:p>
            <a:pPr algn="ctr">
              <a:defRPr/>
            </a:pPr>
            <a:r>
              <a:rPr lang="zh-CN" altLang="en-US" sz="2000" b="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新颖性</a:t>
            </a:r>
            <a:endParaRPr lang="en-US" sz="2000" b="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"/>
          <p:cNvSpPr/>
          <p:nvPr/>
        </p:nvSpPr>
        <p:spPr>
          <a:xfrm>
            <a:off x="5122665" y="2042294"/>
            <a:ext cx="1728192" cy="571325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180000" rIns="0" bIns="0" rtlCol="0" anchor="ctr"/>
          <a:lstStyle/>
          <a:p>
            <a:pPr algn="ctr"/>
            <a:r>
              <a:rPr lang="zh-CN" altLang="en-US" sz="2000" b="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价值性</a:t>
            </a:r>
            <a:endParaRPr lang="zh-CN" altLang="en-US" sz="2000" b="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8"/>
          <p:cNvSpPr txBox="1"/>
          <p:nvPr/>
        </p:nvSpPr>
        <p:spPr>
          <a:xfrm>
            <a:off x="971600" y="69434"/>
            <a:ext cx="218316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创新的特征</a:t>
            </a:r>
            <a:endParaRPr lang="zh-CN" altLang="en-US" sz="3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33500" y="94972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创新的实质即变革旧事物，并将其更新为新的东西。创新具有以下几个方面的特征。 </a:t>
            </a:r>
            <a:endParaRPr kumimoji="1" lang="zh-CN" altLang="en-US" dirty="0">
              <a:solidFill>
                <a:schemeClr val="accent6">
                  <a:lumMod val="50000"/>
                </a:schemeClr>
              </a:solidFill>
              <a:latin typeface="黑体"/>
              <a:ea typeface="黑体"/>
            </a:endParaRPr>
          </a:p>
        </p:txBody>
      </p:sp>
      <p:sp>
        <p:nvSpPr>
          <p:cNvPr id="35" name="空心弧 34"/>
          <p:cNvSpPr/>
          <p:nvPr/>
        </p:nvSpPr>
        <p:spPr>
          <a:xfrm>
            <a:off x="6084168" y="1779662"/>
            <a:ext cx="2664296" cy="1842746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180000" rtlCol="0" anchor="ctr"/>
          <a:lstStyle/>
          <a:p>
            <a:pPr algn="ctr">
              <a:defRPr/>
            </a:pPr>
            <a:r>
              <a:rPr lang="zh-CN" altLang="en-US" sz="2000" b="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发展性</a:t>
            </a:r>
            <a:endParaRPr lang="en-US" sz="2000" b="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87331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33"/>
          <p:cNvSpPr txBox="1"/>
          <p:nvPr/>
        </p:nvSpPr>
        <p:spPr>
          <a:xfrm>
            <a:off x="539552" y="627534"/>
            <a:ext cx="8064896" cy="4039530"/>
          </a:xfrm>
          <a:prstGeom prst="rect">
            <a:avLst/>
          </a:prstGeom>
          <a:noFill/>
        </p:spPr>
        <p:txBody>
          <a:bodyPr wrap="square" lIns="68541" tIns="34271" rIns="68541" bIns="34271" rtlCol="0">
            <a:spAutoFit/>
          </a:bodyPr>
          <a:lstStyle/>
          <a:p>
            <a:pPr algn="ctr"/>
            <a:r>
              <a:rPr lang="zh-CN" altLang="zh-CN" sz="2400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一</a:t>
            </a:r>
            <a:r>
              <a:rPr lang="zh-CN" altLang="zh-CN" sz="2400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把“小锁“中的“大研发”</a:t>
            </a:r>
          </a:p>
          <a:p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   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在日前工信部信息中心主办的“创客中国”博会赛事上，一家广东企业研发的旋转锁获得企业组第三名。</a:t>
            </a:r>
          </a:p>
          <a:p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  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“这款锁的研发费用大概在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40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万元，研发用时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2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个月，保守估计一年能有三五百万元的收入，供铁路列车、大型机械、高铁动车等处使用。”广东格蓝特精密新技术有限公司业务总监冯燕霞说。</a:t>
            </a:r>
          </a:p>
          <a:p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   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与当下的很多中国企业一样，成立于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2000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年的格蓝特公司一开始就没有满足于简单的仿制，而是通过创新来推出含金量更高的产品。</a:t>
            </a:r>
          </a:p>
          <a:p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  </a:t>
            </a:r>
            <a:r>
              <a:rPr lang="zh-CN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“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格蓝特，当初取名‘特’就是要有特别的东西，要有自己的创新，有自己的品牌，有自己的突破。”冯燕霞说。</a:t>
            </a:r>
          </a:p>
          <a:p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    </a:t>
            </a:r>
            <a:r>
              <a:rPr lang="zh-CN" altLang="zh-CN" dirty="0" smtClean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看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到“十三五”规划建议对创新的表述，冯燕霞对公司的前景更有信心。“未来，公司仍将根据市场需求，走自动化、智能机械、物联网等道路。目前公司已引进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3D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打印创新技术，用于产品的研发，后续将让</a:t>
            </a: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3D</a:t>
            </a:r>
            <a:r>
              <a:rPr lang="zh-CN" altLang="zh-CN" dirty="0">
                <a:solidFill>
                  <a:schemeClr val="accent6">
                    <a:lumMod val="50000"/>
                  </a:schemeClr>
                </a:solidFill>
                <a:latin typeface="黑体"/>
                <a:ea typeface="黑体"/>
              </a:rPr>
              <a:t>打印技术投入生产。”冯燕霞说。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99592" y="123478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【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案例讲解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】</a:t>
            </a:r>
          </a:p>
          <a:p>
            <a:endParaRPr kumimoji="1" lang="zh-CN" alt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9250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8"/>
          <p:cNvSpPr txBox="1"/>
          <p:nvPr/>
        </p:nvSpPr>
        <p:spPr>
          <a:xfrm>
            <a:off x="971600" y="106586"/>
            <a:ext cx="218316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创新的原则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37692" y="69954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创新的原则就是开展创新活动所依据的法则和判断创新构思所凭</a:t>
            </a:r>
            <a:r>
              <a:rPr lang="zh-CN" altLang="zh-CN" dirty="0">
                <a:solidFill>
                  <a:srgbClr val="000000"/>
                </a:solidFill>
                <a:latin typeface="黑体"/>
                <a:ea typeface="黑体"/>
              </a:rPr>
              <a:t>借的标准</a:t>
            </a:r>
            <a:r>
              <a:rPr lang="zh-CN" altLang="zh-CN" sz="2000" dirty="0">
                <a:solidFill>
                  <a:srgbClr val="000000"/>
                </a:solidFill>
                <a:latin typeface="黑体"/>
                <a:ea typeface="黑体"/>
              </a:rPr>
              <a:t>。</a:t>
            </a:r>
          </a:p>
        </p:txBody>
      </p:sp>
      <p:sp>
        <p:nvSpPr>
          <p:cNvPr id="2" name="资料带 1"/>
          <p:cNvSpPr/>
          <p:nvPr/>
        </p:nvSpPr>
        <p:spPr>
          <a:xfrm>
            <a:off x="899592" y="2046486"/>
            <a:ext cx="2669728" cy="576064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遵守科学原理原则</a:t>
            </a:r>
            <a:endParaRPr lang="en-US" altLang="zh-CN" sz="20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资料带 9"/>
          <p:cNvSpPr/>
          <p:nvPr/>
        </p:nvSpPr>
        <p:spPr>
          <a:xfrm>
            <a:off x="3563888" y="2067694"/>
            <a:ext cx="2304256" cy="576064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相对较优原则</a:t>
            </a:r>
          </a:p>
        </p:txBody>
      </p:sp>
      <p:sp>
        <p:nvSpPr>
          <p:cNvPr id="11" name="资料带 10"/>
          <p:cNvSpPr/>
          <p:nvPr/>
        </p:nvSpPr>
        <p:spPr>
          <a:xfrm>
            <a:off x="5876528" y="2054994"/>
            <a:ext cx="2448272" cy="576064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机理简单原则</a:t>
            </a:r>
            <a:endParaRPr lang="en-US" altLang="zh-CN" sz="20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资料带 11"/>
          <p:cNvSpPr/>
          <p:nvPr/>
        </p:nvSpPr>
        <p:spPr>
          <a:xfrm>
            <a:off x="5220072" y="2931790"/>
            <a:ext cx="2243112" cy="576064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构思独特原则</a:t>
            </a:r>
            <a:endParaRPr lang="en-US" altLang="zh-CN" sz="20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资料带 12"/>
          <p:cNvSpPr/>
          <p:nvPr/>
        </p:nvSpPr>
        <p:spPr>
          <a:xfrm>
            <a:off x="1691681" y="2931790"/>
            <a:ext cx="3528392" cy="576064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不轻易否定 </a:t>
            </a:r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不简单比较</a:t>
            </a:r>
            <a:endParaRPr lang="en-US" altLang="zh-CN" sz="20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51696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2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1"/>
          <p:cNvGrpSpPr/>
          <p:nvPr/>
        </p:nvGrpSpPr>
        <p:grpSpPr>
          <a:xfrm>
            <a:off x="1475656" y="2787774"/>
            <a:ext cx="1417795" cy="1418205"/>
            <a:chOff x="2714799" y="2648622"/>
            <a:chExt cx="1891378" cy="1891378"/>
          </a:xfrm>
          <a:solidFill>
            <a:srgbClr val="005DA2"/>
          </a:solidFill>
        </p:grpSpPr>
        <p:sp>
          <p:nvSpPr>
            <p:cNvPr id="20" name="Oval 8"/>
            <p:cNvSpPr/>
            <p:nvPr/>
          </p:nvSpPr>
          <p:spPr>
            <a:xfrm>
              <a:off x="2714799" y="2648622"/>
              <a:ext cx="1891378" cy="1891378"/>
            </a:xfrm>
            <a:prstGeom prst="ellipse">
              <a:avLst/>
            </a:prstGeom>
            <a:solidFill>
              <a:schemeClr val="accent1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Text Placeholder 2"/>
            <p:cNvSpPr txBox="1"/>
            <p:nvPr/>
          </p:nvSpPr>
          <p:spPr>
            <a:xfrm>
              <a:off x="2714799" y="2936721"/>
              <a:ext cx="1825153" cy="567411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好奇心强，但创新</a:t>
              </a:r>
              <a:endPara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意识缺乏</a:t>
              </a:r>
              <a:endPara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78"/>
          <p:cNvGrpSpPr/>
          <p:nvPr/>
        </p:nvGrpSpPr>
        <p:grpSpPr>
          <a:xfrm>
            <a:off x="2987824" y="2788573"/>
            <a:ext cx="1417795" cy="1418205"/>
            <a:chOff x="4290947" y="2648622"/>
            <a:chExt cx="1891378" cy="1891378"/>
          </a:xfrm>
          <a:solidFill>
            <a:srgbClr val="FFC400"/>
          </a:solidFill>
        </p:grpSpPr>
        <p:sp>
          <p:nvSpPr>
            <p:cNvPr id="47" name="Oval 9"/>
            <p:cNvSpPr/>
            <p:nvPr/>
          </p:nvSpPr>
          <p:spPr>
            <a:xfrm>
              <a:off x="4290947" y="2648622"/>
              <a:ext cx="1891378" cy="1891378"/>
            </a:xfrm>
            <a:prstGeom prst="ellipse">
              <a:avLst/>
            </a:prstGeom>
            <a:solidFill>
              <a:schemeClr val="accent2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Text Placeholder 2"/>
            <p:cNvSpPr txBox="1"/>
            <p:nvPr/>
          </p:nvSpPr>
          <p:spPr>
            <a:xfrm>
              <a:off x="4321103" y="3059972"/>
              <a:ext cx="1825153" cy="538198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有创业热情，但创新精神不佳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9"/>
          <p:cNvGrpSpPr/>
          <p:nvPr/>
        </p:nvGrpSpPr>
        <p:grpSpPr>
          <a:xfrm>
            <a:off x="4499992" y="2787774"/>
            <a:ext cx="1417795" cy="1418205"/>
            <a:chOff x="5867096" y="2648622"/>
            <a:chExt cx="1891378" cy="1891378"/>
          </a:xfrm>
          <a:solidFill>
            <a:srgbClr val="005DA2"/>
          </a:solidFill>
        </p:grpSpPr>
        <p:sp>
          <p:nvSpPr>
            <p:cNvPr id="53" name="Oval 10"/>
            <p:cNvSpPr/>
            <p:nvPr/>
          </p:nvSpPr>
          <p:spPr>
            <a:xfrm>
              <a:off x="5867096" y="2648622"/>
              <a:ext cx="1891378" cy="1891378"/>
            </a:xfrm>
            <a:prstGeom prst="ellipse">
              <a:avLst/>
            </a:prstGeom>
            <a:solidFill>
              <a:schemeClr val="accent3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Text Placeholder 2"/>
            <p:cNvSpPr txBox="1"/>
            <p:nvPr/>
          </p:nvSpPr>
          <p:spPr>
            <a:xfrm>
              <a:off x="5899115" y="2959414"/>
              <a:ext cx="1825153" cy="567411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思维敏捷，但缺少创新思维方法</a:t>
              </a:r>
              <a:endPara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0"/>
          <p:cNvGrpSpPr/>
          <p:nvPr/>
        </p:nvGrpSpPr>
        <p:grpSpPr>
          <a:xfrm>
            <a:off x="5940151" y="2787774"/>
            <a:ext cx="1584177" cy="1418205"/>
            <a:chOff x="7424104" y="2648622"/>
            <a:chExt cx="2113337" cy="1891378"/>
          </a:xfrm>
          <a:solidFill>
            <a:srgbClr val="FFC400"/>
          </a:solidFill>
        </p:grpSpPr>
        <p:sp>
          <p:nvSpPr>
            <p:cNvPr id="42" name="Oval 11"/>
            <p:cNvSpPr/>
            <p:nvPr/>
          </p:nvSpPr>
          <p:spPr>
            <a:xfrm>
              <a:off x="7520165" y="2648622"/>
              <a:ext cx="1891378" cy="1891378"/>
            </a:xfrm>
            <a:prstGeom prst="ellipse">
              <a:avLst/>
            </a:prstGeom>
            <a:solidFill>
              <a:schemeClr val="accent4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Text Placeholder 2"/>
            <p:cNvSpPr txBox="1"/>
            <p:nvPr/>
          </p:nvSpPr>
          <p:spPr>
            <a:xfrm>
              <a:off x="7424104" y="3032754"/>
              <a:ext cx="2113337" cy="539264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b="1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具有一定的创新方法，但缺乏创新技能</a:t>
              </a:r>
              <a:endPara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38"/>
          <p:cNvSpPr txBox="1"/>
          <p:nvPr/>
        </p:nvSpPr>
        <p:spPr>
          <a:xfrm>
            <a:off x="971600" y="69434"/>
            <a:ext cx="5876478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当前我国大学生自主创新的现状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1560" y="771550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黑体"/>
                <a:ea typeface="黑体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黑体"/>
                <a:ea typeface="黑体"/>
              </a:rPr>
              <a:t>推进大众创业</a:t>
            </a:r>
            <a:r>
              <a:rPr lang="zh-CN" altLang="zh-CN" dirty="0">
                <a:solidFill>
                  <a:srgbClr val="000000"/>
                </a:solidFill>
                <a:latin typeface="黑体"/>
                <a:ea typeface="黑体"/>
              </a:rPr>
              <a:t>、万众创新，就是要通过加强全社会以创新为核心的创业教育，弘扬“敢为 人先、追求创新、百折不挠”的创业精神，厚植创新文化，不断增强创新创业意识，使创新创业 成为全社会共同的价值追求和行为习惯。但目前，我国创新创业理念还没有深入人心，创业 教育培训体系还不健全，大学生的创新能力还比较弱，具体表现为以下几个方面。</a:t>
            </a:r>
          </a:p>
        </p:txBody>
      </p:sp>
    </p:spTree>
    <p:extLst>
      <p:ext uri="{BB962C8B-B14F-4D97-AF65-F5344CB8AC3E}">
        <p14:creationId xmlns:p14="http://schemas.microsoft.com/office/powerpoint/2010/main" val="247961132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38"/>
          <p:cNvSpPr txBox="1"/>
          <p:nvPr/>
        </p:nvSpPr>
        <p:spPr>
          <a:xfrm>
            <a:off x="971600" y="51470"/>
            <a:ext cx="3824635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创新类型与创新过程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1546403" y="1059582"/>
            <a:ext cx="6503399" cy="3888432"/>
            <a:chOff x="1907704" y="1733054"/>
            <a:chExt cx="5256584" cy="3142952"/>
          </a:xfrm>
        </p:grpSpPr>
        <p:sp>
          <p:nvSpPr>
            <p:cNvPr id="3" name="等腰三角形 21"/>
            <p:cNvSpPr>
              <a:spLocks/>
            </p:cNvSpPr>
            <p:nvPr/>
          </p:nvSpPr>
          <p:spPr bwMode="auto">
            <a:xfrm rot="16200000" flipH="1">
              <a:off x="4502945" y="2133626"/>
              <a:ext cx="2128837" cy="2168525"/>
            </a:xfrm>
            <a:custGeom>
              <a:avLst/>
              <a:gdLst>
                <a:gd name="T0" fmla="*/ 143002 w 2893222"/>
                <a:gd name="T1" fmla="*/ 570758 h 2959458"/>
                <a:gd name="T2" fmla="*/ 0 w 2893222"/>
                <a:gd name="T3" fmla="*/ 429172 h 2959458"/>
                <a:gd name="T4" fmla="*/ 301245 w 2893222"/>
                <a:gd name="T5" fmla="*/ 0 h 2959458"/>
                <a:gd name="T6" fmla="*/ 623888 w 2893222"/>
                <a:gd name="T7" fmla="*/ 507751 h 2959458"/>
                <a:gd name="T8" fmla="*/ 336268 w 2893222"/>
                <a:gd name="T9" fmla="*/ 624994 h 2959458"/>
                <a:gd name="T10" fmla="*/ 143002 w 2893222"/>
                <a:gd name="T11" fmla="*/ 570758 h 29594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3222"/>
                <a:gd name="T19" fmla="*/ 0 h 2959458"/>
                <a:gd name="T20" fmla="*/ 2893222 w 2893222"/>
                <a:gd name="T21" fmla="*/ 2959458 h 29594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3222" h="2959458">
                  <a:moveTo>
                    <a:pt x="663159" y="2702644"/>
                  </a:moveTo>
                  <a:cubicBezTo>
                    <a:pt x="270694" y="2413616"/>
                    <a:pt x="297292" y="2480177"/>
                    <a:pt x="0" y="2032204"/>
                  </a:cubicBezTo>
                  <a:lnTo>
                    <a:pt x="1396998" y="0"/>
                  </a:lnTo>
                  <a:lnTo>
                    <a:pt x="2893222" y="2404291"/>
                  </a:lnTo>
                  <a:cubicBezTo>
                    <a:pt x="2180089" y="2991587"/>
                    <a:pt x="1930209" y="2931200"/>
                    <a:pt x="1559412" y="2959458"/>
                  </a:cubicBezTo>
                  <a:cubicBezTo>
                    <a:pt x="1254627" y="2941783"/>
                    <a:pt x="930144" y="2872952"/>
                    <a:pt x="663159" y="2702644"/>
                  </a:cubicBezTo>
                  <a:close/>
                </a:path>
              </a:pathLst>
            </a:custGeom>
            <a:solidFill>
              <a:schemeClr val="accent2">
                <a:alpha val="23921"/>
              </a:schemeClr>
            </a:solidFill>
            <a:ln w="12700" cmpd="sng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91413" tIns="45706" rIns="91413" bIns="45706" anchor="ctr"/>
            <a:lstStyle/>
            <a:p>
              <a:endParaRPr lang="zh-CN" altLang="en-US"/>
            </a:p>
          </p:txBody>
        </p:sp>
        <p:sp>
          <p:nvSpPr>
            <p:cNvPr id="4" name="等腰三角形 21"/>
            <p:cNvSpPr>
              <a:spLocks/>
            </p:cNvSpPr>
            <p:nvPr/>
          </p:nvSpPr>
          <p:spPr bwMode="auto">
            <a:xfrm rot="5400000">
              <a:off x="2404269" y="2133626"/>
              <a:ext cx="2128837" cy="2168525"/>
            </a:xfrm>
            <a:custGeom>
              <a:avLst/>
              <a:gdLst>
                <a:gd name="T0" fmla="*/ 143002 w 2893222"/>
                <a:gd name="T1" fmla="*/ 570758 h 2959458"/>
                <a:gd name="T2" fmla="*/ 0 w 2893222"/>
                <a:gd name="T3" fmla="*/ 429172 h 2959458"/>
                <a:gd name="T4" fmla="*/ 301245 w 2893222"/>
                <a:gd name="T5" fmla="*/ 0 h 2959458"/>
                <a:gd name="T6" fmla="*/ 623888 w 2893222"/>
                <a:gd name="T7" fmla="*/ 507751 h 2959458"/>
                <a:gd name="T8" fmla="*/ 336268 w 2893222"/>
                <a:gd name="T9" fmla="*/ 624994 h 2959458"/>
                <a:gd name="T10" fmla="*/ 143002 w 2893222"/>
                <a:gd name="T11" fmla="*/ 570758 h 29594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3222"/>
                <a:gd name="T19" fmla="*/ 0 h 2959458"/>
                <a:gd name="T20" fmla="*/ 2893222 w 2893222"/>
                <a:gd name="T21" fmla="*/ 2959458 h 29594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3222" h="2959458">
                  <a:moveTo>
                    <a:pt x="663159" y="2702644"/>
                  </a:moveTo>
                  <a:cubicBezTo>
                    <a:pt x="270694" y="2413616"/>
                    <a:pt x="297292" y="2480177"/>
                    <a:pt x="0" y="2032204"/>
                  </a:cubicBezTo>
                  <a:lnTo>
                    <a:pt x="1396998" y="0"/>
                  </a:lnTo>
                  <a:lnTo>
                    <a:pt x="2893222" y="2404291"/>
                  </a:lnTo>
                  <a:cubicBezTo>
                    <a:pt x="2180089" y="2991587"/>
                    <a:pt x="1930209" y="2931200"/>
                    <a:pt x="1559412" y="2959458"/>
                  </a:cubicBezTo>
                  <a:cubicBezTo>
                    <a:pt x="1254627" y="2941783"/>
                    <a:pt x="930144" y="2872952"/>
                    <a:pt x="663159" y="2702644"/>
                  </a:cubicBezTo>
                  <a:close/>
                </a:path>
              </a:pathLst>
            </a:custGeom>
            <a:solidFill>
              <a:schemeClr val="accent1">
                <a:alpha val="23921"/>
              </a:schemeClr>
            </a:solidFill>
            <a:ln w="12700" cmpd="sng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1413" tIns="45706" rIns="91413" bIns="45706" anchor="ctr"/>
            <a:lstStyle/>
            <a:p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2386013" y="1975670"/>
              <a:ext cx="2671762" cy="2684462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lIns="67052" tIns="33526" rIns="67052" bIns="33526" anchor="ctr"/>
            <a:lstStyle/>
            <a:p>
              <a:pPr algn="ctr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Calibri"/>
                <a:ea typeface="微软雅黑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3984626" y="1975670"/>
              <a:ext cx="2674938" cy="2684462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lIns="67052" tIns="33526" rIns="67052" bIns="33526" anchor="ctr"/>
            <a:lstStyle/>
            <a:p>
              <a:pPr algn="ctr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Calibri"/>
                <a:ea typeface="微软雅黑" pitchFamily="34" charset="-122"/>
              </a:endParaRPr>
            </a:p>
          </p:txBody>
        </p:sp>
        <p:grpSp>
          <p:nvGrpSpPr>
            <p:cNvPr id="2" name="组合 13"/>
            <p:cNvGrpSpPr>
              <a:grpSpLocks/>
            </p:cNvGrpSpPr>
            <p:nvPr/>
          </p:nvGrpSpPr>
          <p:grpSpPr bwMode="auto">
            <a:xfrm>
              <a:off x="3919737" y="2647950"/>
              <a:ext cx="1156320" cy="1152128"/>
              <a:chOff x="5242811" y="2829462"/>
              <a:chExt cx="1579073" cy="1566895"/>
            </a:xfrm>
          </p:grpSpPr>
          <p:sp>
            <p:nvSpPr>
              <p:cNvPr id="15" name="Oval 19"/>
              <p:cNvSpPr>
                <a:spLocks noChangeArrowheads="1"/>
              </p:cNvSpPr>
              <p:nvPr/>
            </p:nvSpPr>
            <p:spPr bwMode="auto">
              <a:xfrm>
                <a:off x="5242811" y="2829462"/>
                <a:ext cx="1579073" cy="156689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7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Oval 19"/>
              <p:cNvSpPr>
                <a:spLocks noChangeArrowheads="1"/>
              </p:cNvSpPr>
              <p:nvPr/>
            </p:nvSpPr>
            <p:spPr bwMode="auto">
              <a:xfrm>
                <a:off x="5322156" y="2950535"/>
                <a:ext cx="1424377" cy="1337961"/>
              </a:xfrm>
              <a:prstGeom prst="ellipse">
                <a:avLst/>
              </a:prstGeom>
              <a:solidFill>
                <a:schemeClr val="bg1"/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r>
                  <a:rPr lang="zh-CN" altLang="en-US" sz="2800" b="1" kern="0" dirty="0" smtClean="0">
                    <a:solidFill>
                      <a:srgbClr val="000000"/>
                    </a:solidFill>
                    <a:latin typeface="Impact" pitchFamily="34" charset="0"/>
                    <a:ea typeface="微软雅黑" pitchFamily="34" charset="-122"/>
                  </a:rPr>
                  <a:t>创新类型</a:t>
                </a:r>
                <a:endParaRPr lang="zh-CN" altLang="en-US" sz="2800" b="1" kern="0" dirty="0">
                  <a:solidFill>
                    <a:srgbClr val="000000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2267744" y="1995686"/>
              <a:ext cx="864096" cy="83821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7052" tIns="33526" rIns="67052" bIns="33526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ysClr val="window" lastClr="FFFFFF"/>
                  </a:solidFill>
                  <a:latin typeface="Arial" pitchFamily="34" charset="0"/>
                  <a:ea typeface="微软雅黑" pitchFamily="34" charset="-122"/>
                </a:rPr>
                <a:t>原始创新</a:t>
              </a:r>
              <a:endParaRPr lang="zh-CN" altLang="en-US" sz="20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5868145" y="1733054"/>
              <a:ext cx="720080" cy="73183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理论</a:t>
              </a:r>
              <a:endParaRPr lang="en-US" altLang="zh-CN" sz="2000" kern="0" dirty="0" smtClean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创新</a:t>
              </a:r>
              <a:endParaRPr lang="zh-CN" altLang="en-US" sz="2000" kern="0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6228184" y="2381126"/>
              <a:ext cx="792088" cy="73183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7052" tIns="33526" rIns="67052" bIns="33526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制度创新</a:t>
              </a:r>
              <a:endParaRPr lang="zh-CN" altLang="en-US" sz="2000" kern="0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6372200" y="3113906"/>
              <a:ext cx="792088" cy="73025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7052" tIns="33526" rIns="67052" bIns="33526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科技创新</a:t>
              </a:r>
              <a:endParaRPr lang="zh-CN" altLang="en-US" sz="2000" kern="0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1907704" y="2871020"/>
              <a:ext cx="892649" cy="85285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7052" tIns="33526" rIns="67052" bIns="33526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ysClr val="window" lastClr="FFFFFF"/>
                  </a:solidFill>
                  <a:latin typeface="Arial" pitchFamily="34" charset="0"/>
                  <a:ea typeface="微软雅黑" pitchFamily="34" charset="-122"/>
                </a:rPr>
                <a:t>集成创新</a:t>
              </a:r>
              <a:endParaRPr lang="zh-CN" altLang="en-US" sz="2000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1979712" y="3795886"/>
              <a:ext cx="1152128" cy="108012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kern="0" dirty="0" smtClean="0">
                  <a:solidFill>
                    <a:sysClr val="window" lastClr="FFFFFF"/>
                  </a:solidFill>
                  <a:latin typeface="Arial" pitchFamily="34" charset="0"/>
                  <a:ea typeface="微软雅黑" pitchFamily="34" charset="-122"/>
                </a:rPr>
                <a:t>引进、消化吸收再创新</a:t>
              </a:r>
              <a:endPara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48316" y="2931790"/>
              <a:ext cx="1406252" cy="671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  <a:latin typeface="黑体"/>
                  <a:ea typeface="黑体"/>
                </a:rPr>
                <a:t>根据创新的</a:t>
              </a:r>
              <a:endParaRPr kumimoji="1" lang="en-US" altLang="zh-CN" sz="2400" dirty="0" smtClean="0">
                <a:solidFill>
                  <a:srgbClr val="000000"/>
                </a:solidFill>
                <a:latin typeface="黑体"/>
                <a:ea typeface="黑体"/>
              </a:endParaRPr>
            </a:p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  <a:latin typeface="黑体"/>
                  <a:ea typeface="黑体"/>
                </a:rPr>
                <a:t>性质划分</a:t>
              </a:r>
              <a:endParaRPr kumimoji="1" lang="zh-CN" altLang="en-US" sz="2400" dirty="0">
                <a:solidFill>
                  <a:srgbClr val="000000"/>
                </a:solidFill>
                <a:latin typeface="黑体"/>
                <a:ea typeface="黑体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979815" y="2897110"/>
              <a:ext cx="1488892" cy="671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  <a:latin typeface="黑体"/>
                  <a:ea typeface="黑体"/>
                </a:rPr>
                <a:t>根据创新的内容划分</a:t>
              </a:r>
              <a:endParaRPr kumimoji="1" lang="zh-CN" altLang="en-US" sz="2400" dirty="0">
                <a:solidFill>
                  <a:srgbClr val="000000"/>
                </a:solidFill>
                <a:latin typeface="黑体"/>
                <a:ea typeface="黑体"/>
              </a:endParaRPr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084168" y="3816416"/>
              <a:ext cx="792088" cy="73025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7052" tIns="33526" rIns="67052" bIns="33526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文化创新</a:t>
              </a:r>
              <a:endParaRPr lang="zh-CN" altLang="en-US" sz="2000" kern="0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971600" y="627534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黑体"/>
                <a:ea typeface="黑体"/>
              </a:rPr>
              <a:t>创新虽有大小层次之分，但无领域范围之限。从不同角度可以对创新做出不同类型的划分。</a:t>
            </a:r>
          </a:p>
          <a:p>
            <a:endParaRPr kumimoji="1" lang="zh-CN" altLang="en-US" dirty="0">
              <a:solidFill>
                <a:schemeClr val="accent6">
                  <a:lumMod val="75000"/>
                </a:schemeClr>
              </a:solidFill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19589059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1"/>
          <p:cNvGrpSpPr/>
          <p:nvPr/>
        </p:nvGrpSpPr>
        <p:grpSpPr>
          <a:xfrm>
            <a:off x="1835696" y="2376882"/>
            <a:ext cx="1417795" cy="1418205"/>
            <a:chOff x="2714799" y="2648622"/>
            <a:chExt cx="1891378" cy="1891378"/>
          </a:xfrm>
          <a:solidFill>
            <a:srgbClr val="005DA2"/>
          </a:solidFill>
        </p:grpSpPr>
        <p:sp>
          <p:nvSpPr>
            <p:cNvPr id="20" name="Oval 8"/>
            <p:cNvSpPr/>
            <p:nvPr/>
          </p:nvSpPr>
          <p:spPr>
            <a:xfrm>
              <a:off x="2714799" y="2648622"/>
              <a:ext cx="1891378" cy="1891378"/>
            </a:xfrm>
            <a:prstGeom prst="ellipse">
              <a:avLst/>
            </a:prstGeom>
            <a:solidFill>
              <a:schemeClr val="accent1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Text Placeholder 2"/>
            <p:cNvSpPr txBox="1"/>
            <p:nvPr/>
          </p:nvSpPr>
          <p:spPr>
            <a:xfrm>
              <a:off x="2782568" y="3264285"/>
              <a:ext cx="1729092" cy="567411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准备期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78"/>
          <p:cNvGrpSpPr/>
          <p:nvPr/>
        </p:nvGrpSpPr>
        <p:grpSpPr>
          <a:xfrm>
            <a:off x="3227851" y="2377681"/>
            <a:ext cx="1417795" cy="1418205"/>
            <a:chOff x="4290947" y="2648622"/>
            <a:chExt cx="1891378" cy="1891378"/>
          </a:xfrm>
          <a:solidFill>
            <a:srgbClr val="FFC400"/>
          </a:solidFill>
        </p:grpSpPr>
        <p:sp>
          <p:nvSpPr>
            <p:cNvPr id="47" name="Oval 9"/>
            <p:cNvSpPr/>
            <p:nvPr/>
          </p:nvSpPr>
          <p:spPr>
            <a:xfrm>
              <a:off x="4290947" y="2648622"/>
              <a:ext cx="1891378" cy="1891378"/>
            </a:xfrm>
            <a:prstGeom prst="ellipse">
              <a:avLst/>
            </a:prstGeom>
            <a:solidFill>
              <a:schemeClr val="accent2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Text Placeholder 2"/>
            <p:cNvSpPr txBox="1"/>
            <p:nvPr/>
          </p:nvSpPr>
          <p:spPr>
            <a:xfrm>
              <a:off x="4343637" y="3285912"/>
              <a:ext cx="1728917" cy="538198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酝酿期</a:t>
              </a:r>
              <a:endPara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9"/>
          <p:cNvGrpSpPr/>
          <p:nvPr/>
        </p:nvGrpSpPr>
        <p:grpSpPr>
          <a:xfrm>
            <a:off x="4620006" y="2376882"/>
            <a:ext cx="1417795" cy="1418205"/>
            <a:chOff x="5867096" y="2648622"/>
            <a:chExt cx="1891378" cy="1891378"/>
          </a:xfrm>
          <a:solidFill>
            <a:srgbClr val="005DA2"/>
          </a:solidFill>
        </p:grpSpPr>
        <p:sp>
          <p:nvSpPr>
            <p:cNvPr id="53" name="Oval 10"/>
            <p:cNvSpPr/>
            <p:nvPr/>
          </p:nvSpPr>
          <p:spPr>
            <a:xfrm>
              <a:off x="5867096" y="2648622"/>
              <a:ext cx="1891378" cy="1891378"/>
            </a:xfrm>
            <a:prstGeom prst="ellipse">
              <a:avLst/>
            </a:prstGeom>
            <a:solidFill>
              <a:schemeClr val="accent3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Text Placeholder 2"/>
            <p:cNvSpPr txBox="1"/>
            <p:nvPr/>
          </p:nvSpPr>
          <p:spPr>
            <a:xfrm>
              <a:off x="5933000" y="3298159"/>
              <a:ext cx="1640218" cy="567411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明朗期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0"/>
          <p:cNvGrpSpPr/>
          <p:nvPr/>
        </p:nvGrpSpPr>
        <p:grpSpPr>
          <a:xfrm>
            <a:off x="5990948" y="2376882"/>
            <a:ext cx="1440159" cy="1418205"/>
            <a:chOff x="7491872" y="2648622"/>
            <a:chExt cx="1921213" cy="1891378"/>
          </a:xfrm>
          <a:solidFill>
            <a:srgbClr val="FFC400"/>
          </a:solidFill>
        </p:grpSpPr>
        <p:sp>
          <p:nvSpPr>
            <p:cNvPr id="42" name="Oval 11"/>
            <p:cNvSpPr/>
            <p:nvPr/>
          </p:nvSpPr>
          <p:spPr>
            <a:xfrm>
              <a:off x="7520165" y="2648622"/>
              <a:ext cx="1891378" cy="1891378"/>
            </a:xfrm>
            <a:prstGeom prst="ellipse">
              <a:avLst/>
            </a:prstGeom>
            <a:solidFill>
              <a:schemeClr val="accent4"/>
            </a:solidFill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Text Placeholder 2"/>
            <p:cNvSpPr txBox="1"/>
            <p:nvPr/>
          </p:nvSpPr>
          <p:spPr>
            <a:xfrm>
              <a:off x="7491872" y="3286812"/>
              <a:ext cx="1921213" cy="539264"/>
            </a:xfrm>
            <a:prstGeom prst="rect">
              <a:avLst/>
            </a:prstGeom>
            <a:noFill/>
            <a:ln w="66675">
              <a:noFill/>
            </a:ln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验证期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38"/>
          <p:cNvSpPr txBox="1"/>
          <p:nvPr/>
        </p:nvSpPr>
        <p:spPr>
          <a:xfrm>
            <a:off x="971600" y="76870"/>
            <a:ext cx="2183160" cy="55810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创新的过程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99592" y="84355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黑体"/>
                <a:ea typeface="黑体"/>
              </a:rPr>
              <a:t>创新的“四阶段理论”是一种影响最大、传播最广，而且具有较大实用性的过程理论，由 英国心理学家沃勒斯提出。该过程理论认为创新的发展分</a:t>
            </a:r>
            <a:r>
              <a:rPr lang="en-US" altLang="zh-CN" dirty="0">
                <a:solidFill>
                  <a:srgbClr val="000000"/>
                </a:solidFill>
                <a:latin typeface="黑体"/>
                <a:ea typeface="黑体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黑体"/>
                <a:ea typeface="黑体"/>
              </a:rPr>
              <a:t>个阶段：准备期、酝酿期、明朗 期和验证期。 </a:t>
            </a:r>
          </a:p>
        </p:txBody>
      </p:sp>
    </p:spTree>
    <p:extLst>
      <p:ext uri="{BB962C8B-B14F-4D97-AF65-F5344CB8AC3E}">
        <p14:creationId xmlns:p14="http://schemas.microsoft.com/office/powerpoint/2010/main" val="273280520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heme/theme1.xml><?xml version="1.0" encoding="utf-8"?>
<a:theme xmlns:a="http://schemas.openxmlformats.org/drawingml/2006/main" name="Office 主题​​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5A5A5"/>
      </a:accent2>
      <a:accent3>
        <a:srgbClr val="C00000"/>
      </a:accent3>
      <a:accent4>
        <a:srgbClr val="A5A5A5"/>
      </a:accent4>
      <a:accent5>
        <a:srgbClr val="C00000"/>
      </a:accent5>
      <a:accent6>
        <a:srgbClr val="A5A5A5"/>
      </a:accent6>
      <a:hlink>
        <a:srgbClr val="C00000"/>
      </a:hlink>
      <a:folHlink>
        <a:srgbClr val="A5A5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7625</TotalTime>
  <Words>936</Words>
  <Application>Microsoft Office PowerPoint</Application>
  <PresentationFormat>全屏显示(16:9)</PresentationFormat>
  <Paragraphs>96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多彩年度工作总结</dc:title>
  <dc:creator>USER</dc:creator>
  <cp:lastModifiedBy>SJYY</cp:lastModifiedBy>
  <cp:revision>576</cp:revision>
  <dcterms:created xsi:type="dcterms:W3CDTF">2014-11-09T01:07:25Z</dcterms:created>
  <dcterms:modified xsi:type="dcterms:W3CDTF">2017-09-01T03:20:39Z</dcterms:modified>
</cp:coreProperties>
</file>