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971" r:id="rId2"/>
    <p:sldId id="909" r:id="rId3"/>
    <p:sldId id="910" r:id="rId4"/>
    <p:sldId id="911" r:id="rId5"/>
    <p:sldId id="878" r:id="rId6"/>
    <p:sldId id="912" r:id="rId7"/>
    <p:sldId id="990" r:id="rId8"/>
    <p:sldId id="992" r:id="rId9"/>
    <p:sldId id="993" r:id="rId10"/>
    <p:sldId id="913" r:id="rId11"/>
    <p:sldId id="994" r:id="rId12"/>
    <p:sldId id="885" r:id="rId13"/>
    <p:sldId id="995" r:id="rId14"/>
    <p:sldId id="915" r:id="rId15"/>
    <p:sldId id="873" r:id="rId16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60"/>
  </p:normalViewPr>
  <p:slideViewPr>
    <p:cSldViewPr>
      <p:cViewPr>
        <p:scale>
          <a:sx n="100" d="100"/>
          <a:sy n="100" d="100"/>
        </p:scale>
        <p:origin x="-642" y="-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300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260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467544" y="289467"/>
            <a:ext cx="1990115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467544" y="482768"/>
            <a:ext cx="1804166" cy="26665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等腰三角形 8"/>
          <p:cNvSpPr/>
          <p:nvPr userDrawn="1"/>
        </p:nvSpPr>
        <p:spPr>
          <a:xfrm rot="5400000">
            <a:off x="-117418" y="330604"/>
            <a:ext cx="720075" cy="305833"/>
          </a:xfrm>
          <a:prstGeom prst="triangl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 userDrawn="1"/>
        </p:nvSpPr>
        <p:spPr>
          <a:xfrm rot="16200000">
            <a:off x="8452048" y="4451548"/>
            <a:ext cx="691952" cy="69195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 userDrawn="1"/>
        </p:nvSpPr>
        <p:spPr>
          <a:xfrm rot="16200000">
            <a:off x="8604448" y="4603948"/>
            <a:ext cx="539552" cy="5395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2017/9/1/Friday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pPr/>
              <a:t>2017/9/1/Friday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72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687678" y="267494"/>
            <a:ext cx="179609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加相关标题文字</a:t>
            </a:r>
          </a:p>
        </p:txBody>
      </p:sp>
      <p:sp>
        <p:nvSpPr>
          <p:cNvPr id="7" name="菱形 6"/>
          <p:cNvSpPr/>
          <p:nvPr userDrawn="1"/>
        </p:nvSpPr>
        <p:spPr>
          <a:xfrm>
            <a:off x="179512" y="195486"/>
            <a:ext cx="432048" cy="432048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8" r:id="rId2"/>
    <p:sldLayoutId id="2147483664" r:id="rId3"/>
    <p:sldLayoutId id="2147483665" r:id="rId4"/>
    <p:sldLayoutId id="2147483666" r:id="rId5"/>
    <p:sldLayoutId id="2147483668" r:id="rId6"/>
    <p:sldLayoutId id="2147483669" r:id="rId7"/>
    <p:sldLayoutId id="2147483670" r:id="rId8"/>
    <p:sldLayoutId id="2147483671" r:id="rId9"/>
  </p:sldLayoutIdLst>
  <p:transition/>
  <p:timing>
    <p:tnLst>
      <p:par>
        <p:cTn id="1" dur="indefinite" restart="never" nodeType="tmRoot"/>
      </p:par>
    </p:tnLst>
  </p:timing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00\24567a9d6573c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0"/>
            <a:ext cx="5784213" cy="5143500"/>
          </a:xfrm>
          <a:prstGeom prst="rect">
            <a:avLst/>
          </a:prstGeom>
          <a:noFill/>
        </p:spPr>
      </p:pic>
      <p:sp>
        <p:nvSpPr>
          <p:cNvPr id="10" name="文本框 16"/>
          <p:cNvSpPr txBox="1"/>
          <p:nvPr/>
        </p:nvSpPr>
        <p:spPr>
          <a:xfrm>
            <a:off x="3889261" y="2854492"/>
            <a:ext cx="5363259" cy="68121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buNone/>
            </a:pPr>
            <a:r>
              <a:rPr lang="zh-CN" altLang="en-US" sz="4000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大学生创新与创业</a:t>
            </a:r>
            <a:endParaRPr lang="zh-CN" altLang="en-US" sz="4000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8436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8"/>
          <p:cNvSpPr txBox="1"/>
          <p:nvPr/>
        </p:nvSpPr>
        <p:spPr>
          <a:xfrm>
            <a:off x="971600" y="93886"/>
            <a:ext cx="342709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大学生创业的意义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 Placeholder 8"/>
          <p:cNvSpPr txBox="1"/>
          <p:nvPr/>
        </p:nvSpPr>
        <p:spPr>
          <a:xfrm>
            <a:off x="755576" y="699542"/>
            <a:ext cx="7560840" cy="2952328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000000"/>
                </a:solidFill>
                <a:latin typeface="黑体"/>
                <a:ea typeface="黑体"/>
              </a:rPr>
              <a:t> (</a:t>
            </a:r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000" dirty="0">
                <a:solidFill>
                  <a:srgbClr val="000000"/>
                </a:solidFill>
                <a:latin typeface="黑体"/>
                <a:ea typeface="黑体"/>
              </a:rPr>
              <a:t>)</a:t>
            </a:r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大学生创业对个人的意义</a:t>
            </a:r>
          </a:p>
          <a:p>
            <a:r>
              <a:rPr lang="en-US" altLang="zh-CN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创业是实现人生理想和价值、获得自身全面发展的有效途径。大学生创业对其自身来说具有以下重要意义。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1.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充分发挥自己的才能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许多上班族之所以感到厌倦、积极性不高，其重要原因之一是个人的创意得不到肯定，个人的才能无法充分发挥，工作缺乏成就感；而自主创业则可以完全摆脱原有的种种羁绊，充分施展自己的才华，发挥自己的最大潜能。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2.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打开“金钱枷锁”，积累财富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工薪阶层的工资即使再高，也是有限的，想改变自己的生活条件往往存在困难，这就造成了人们的“金钱枷锁”。而摆脱这些烦恼的最佳途径就是开创一份完全属于自己的事业，它提供给创业者的利润是没有极限的，可任你想象。根据统计资料，在美国福布斯富人榜前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400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名富人中，有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75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％是第一代的创业者</a:t>
            </a:r>
            <a:r>
              <a:rPr lang="zh-CN" altLang="zh-CN" sz="1600" dirty="0" smtClean="0">
                <a:solidFill>
                  <a:srgbClr val="000000"/>
                </a:solidFill>
                <a:latin typeface="黑体"/>
                <a:ea typeface="黑体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黑体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29470100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8"/>
          <p:cNvSpPr txBox="1"/>
          <p:nvPr/>
        </p:nvSpPr>
        <p:spPr>
          <a:xfrm>
            <a:off x="971600" y="93886"/>
            <a:ext cx="342709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大学生创业的意义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 Placeholder 8"/>
          <p:cNvSpPr txBox="1"/>
          <p:nvPr/>
        </p:nvSpPr>
        <p:spPr>
          <a:xfrm>
            <a:off x="755576" y="699542"/>
            <a:ext cx="7560840" cy="2952328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000000"/>
                </a:solidFill>
                <a:latin typeface="黑体"/>
                <a:ea typeface="黑体"/>
              </a:rPr>
              <a:t> (</a:t>
            </a:r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000" dirty="0">
                <a:solidFill>
                  <a:srgbClr val="000000"/>
                </a:solidFill>
                <a:latin typeface="黑体"/>
                <a:ea typeface="黑体"/>
              </a:rPr>
              <a:t>)</a:t>
            </a:r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大学生创业对个人的意义</a:t>
            </a:r>
          </a:p>
          <a:p>
            <a:r>
              <a:rPr lang="en-US" altLang="zh-CN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创业是实现人生理想和价值、获得自身全面发展的有效途径。大学生创业对其自身来说具有以下重要意义。</a:t>
            </a:r>
          </a:p>
          <a:p>
            <a:r>
              <a:rPr lang="zh-CN" altLang="en-US" sz="1600" dirty="0" smtClean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en-US" altLang="zh-CN" sz="1600" dirty="0" smtClean="0">
                <a:solidFill>
                  <a:srgbClr val="000000"/>
                </a:solidFill>
                <a:latin typeface="黑体"/>
                <a:ea typeface="黑体"/>
              </a:rPr>
              <a:t>3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实现和满足“权力”意愿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对于上班族来说，不管是在工厂，还是在企事业单位，都有许多约束，而创业者可以自己主宰自己，把未来握在自己手中，可以摆脱上班的约束，摆脱受人管理、行动受控的局面，使自己的人生价值得到更完美的体现。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 4.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享受过程，激励人生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在创业过程中，创业者会时刻面临诸多困难和挑战，也会发现很多机遇。通过不断战胜这些困难和挑战，创业者将会变得更加坚强、自信，从而体会到工作、生活的美好。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总之，创业是实现人生理想和价值、获得自身全面发展的有效途径。</a:t>
            </a:r>
          </a:p>
        </p:txBody>
      </p:sp>
    </p:spTree>
    <p:extLst>
      <p:ext uri="{BB962C8B-B14F-4D97-AF65-F5344CB8AC3E}">
        <p14:creationId xmlns:p14="http://schemas.microsoft.com/office/powerpoint/2010/main" val="222576645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>
          <a:xfrm>
            <a:off x="3067006" y="2250736"/>
            <a:ext cx="6082315" cy="2912702"/>
            <a:chOff x="4078023" y="2973498"/>
            <a:chExt cx="8113977" cy="3884502"/>
          </a:xfrm>
          <a:solidFill>
            <a:srgbClr val="005DA2"/>
          </a:solidFill>
        </p:grpSpPr>
        <p:sp>
          <p:nvSpPr>
            <p:cNvPr id="16" name="Freeform 5"/>
            <p:cNvSpPr/>
            <p:nvPr/>
          </p:nvSpPr>
          <p:spPr bwMode="auto">
            <a:xfrm>
              <a:off x="4078023" y="5589157"/>
              <a:ext cx="4758750" cy="1268843"/>
            </a:xfrm>
            <a:custGeom>
              <a:avLst/>
              <a:gdLst>
                <a:gd name="T0" fmla="*/ 0 w 251"/>
                <a:gd name="T1" fmla="*/ 67 h 67"/>
                <a:gd name="T2" fmla="*/ 0 w 251"/>
                <a:gd name="T3" fmla="*/ 67 h 67"/>
                <a:gd name="T4" fmla="*/ 251 w 251"/>
                <a:gd name="T5" fmla="*/ 67 h 67"/>
                <a:gd name="T6" fmla="*/ 251 w 251"/>
                <a:gd name="T7" fmla="*/ 0 h 67"/>
                <a:gd name="T8" fmla="*/ 0 w 25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67">
                  <a:moveTo>
                    <a:pt x="0" y="67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51" y="67"/>
                    <a:pt x="251" y="67"/>
                    <a:pt x="251" y="67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178" y="38"/>
                    <a:pt x="92" y="62"/>
                    <a:pt x="0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8912383" y="4906297"/>
              <a:ext cx="1117622" cy="1951702"/>
            </a:xfrm>
            <a:custGeom>
              <a:avLst/>
              <a:gdLst>
                <a:gd name="T0" fmla="*/ 0 w 59"/>
                <a:gd name="T1" fmla="*/ 36 h 103"/>
                <a:gd name="T2" fmla="*/ 0 w 59"/>
                <a:gd name="T3" fmla="*/ 103 h 103"/>
                <a:gd name="T4" fmla="*/ 59 w 59"/>
                <a:gd name="T5" fmla="*/ 103 h 103"/>
                <a:gd name="T6" fmla="*/ 59 w 59"/>
                <a:gd name="T7" fmla="*/ 0 h 103"/>
                <a:gd name="T8" fmla="*/ 0 w 59"/>
                <a:gd name="T9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03">
                  <a:moveTo>
                    <a:pt x="0" y="36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1" y="13"/>
                    <a:pt x="21" y="25"/>
                    <a:pt x="0" y="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11603653" y="2973498"/>
              <a:ext cx="588347" cy="3884501"/>
            </a:xfrm>
            <a:custGeom>
              <a:avLst/>
              <a:gdLst>
                <a:gd name="T0" fmla="*/ 31 w 31"/>
                <a:gd name="T1" fmla="*/ 0 h 205"/>
                <a:gd name="T2" fmla="*/ 28 w 31"/>
                <a:gd name="T3" fmla="*/ 0 h 205"/>
                <a:gd name="T4" fmla="*/ 0 w 31"/>
                <a:gd name="T5" fmla="*/ 36 h 205"/>
                <a:gd name="T6" fmla="*/ 0 w 31"/>
                <a:gd name="T7" fmla="*/ 205 h 205"/>
                <a:gd name="T8" fmla="*/ 31 w 31"/>
                <a:gd name="T9" fmla="*/ 205 h 205"/>
                <a:gd name="T10" fmla="*/ 31 w 31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05">
                  <a:moveTo>
                    <a:pt x="31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0" y="13"/>
                    <a:pt x="11" y="25"/>
                    <a:pt x="0" y="3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31" y="205"/>
                    <a:pt x="31" y="205"/>
                    <a:pt x="31" y="205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10126881" y="3656358"/>
              <a:ext cx="1401162" cy="3201642"/>
            </a:xfrm>
            <a:custGeom>
              <a:avLst/>
              <a:gdLst>
                <a:gd name="T0" fmla="*/ 0 w 74"/>
                <a:gd name="T1" fmla="*/ 66 h 169"/>
                <a:gd name="T2" fmla="*/ 0 w 74"/>
                <a:gd name="T3" fmla="*/ 169 h 169"/>
                <a:gd name="T4" fmla="*/ 74 w 74"/>
                <a:gd name="T5" fmla="*/ 169 h 169"/>
                <a:gd name="T6" fmla="*/ 74 w 74"/>
                <a:gd name="T7" fmla="*/ 0 h 169"/>
                <a:gd name="T8" fmla="*/ 0 w 74"/>
                <a:gd name="T9" fmla="*/ 6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69">
                  <a:moveTo>
                    <a:pt x="0" y="66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74" y="169"/>
                    <a:pt x="74" y="169"/>
                    <a:pt x="74" y="169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2" y="24"/>
                    <a:pt x="28" y="47"/>
                    <a:pt x="0" y="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Content Placeholder 2"/>
          <p:cNvSpPr txBox="1"/>
          <p:nvPr/>
        </p:nvSpPr>
        <p:spPr>
          <a:xfrm>
            <a:off x="971600" y="915566"/>
            <a:ext cx="7488832" cy="648072"/>
          </a:xfrm>
          <a:prstGeom prst="rect">
            <a:avLst/>
          </a:prstGeom>
        </p:spPr>
        <p:txBody>
          <a:bodyPr vert="horz" lIns="68541" tIns="34271" rIns="68541" bIns="3427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创业精神既是创业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的源泉和动力，也是创业的支柱。没有创业精神，就不会有创业行动，创业也就无从谈起；即使有创业，也往往是浅尝辄止、半途而废。因此，创业精神对创业来说至关重要。 </a:t>
            </a:r>
            <a:endParaRPr lang="en-US" sz="1800" dirty="0">
              <a:solidFill>
                <a:schemeClr val="tx1"/>
              </a:solidFill>
              <a:latin typeface="黑体"/>
              <a:ea typeface="黑体"/>
            </a:endParaRPr>
          </a:p>
        </p:txBody>
      </p:sp>
      <p:sp>
        <p:nvSpPr>
          <p:cNvPr id="29" name="TextBox 38"/>
          <p:cNvSpPr txBox="1"/>
          <p:nvPr/>
        </p:nvSpPr>
        <p:spPr>
          <a:xfrm>
            <a:off x="899592" y="123478"/>
            <a:ext cx="1772791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创业精神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>
          <a:xfrm>
            <a:off x="3067006" y="2250736"/>
            <a:ext cx="6082315" cy="2912702"/>
            <a:chOff x="4078023" y="2973498"/>
            <a:chExt cx="8113977" cy="3884502"/>
          </a:xfrm>
          <a:solidFill>
            <a:srgbClr val="005DA2"/>
          </a:solidFill>
        </p:grpSpPr>
        <p:sp>
          <p:nvSpPr>
            <p:cNvPr id="16" name="Freeform 5"/>
            <p:cNvSpPr/>
            <p:nvPr/>
          </p:nvSpPr>
          <p:spPr bwMode="auto">
            <a:xfrm>
              <a:off x="4078023" y="5589157"/>
              <a:ext cx="4758750" cy="1268843"/>
            </a:xfrm>
            <a:custGeom>
              <a:avLst/>
              <a:gdLst>
                <a:gd name="T0" fmla="*/ 0 w 251"/>
                <a:gd name="T1" fmla="*/ 67 h 67"/>
                <a:gd name="T2" fmla="*/ 0 w 251"/>
                <a:gd name="T3" fmla="*/ 67 h 67"/>
                <a:gd name="T4" fmla="*/ 251 w 251"/>
                <a:gd name="T5" fmla="*/ 67 h 67"/>
                <a:gd name="T6" fmla="*/ 251 w 251"/>
                <a:gd name="T7" fmla="*/ 0 h 67"/>
                <a:gd name="T8" fmla="*/ 0 w 25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67">
                  <a:moveTo>
                    <a:pt x="0" y="67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51" y="67"/>
                    <a:pt x="251" y="67"/>
                    <a:pt x="251" y="67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178" y="38"/>
                    <a:pt x="92" y="62"/>
                    <a:pt x="0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8912383" y="4906297"/>
              <a:ext cx="1117622" cy="1951702"/>
            </a:xfrm>
            <a:custGeom>
              <a:avLst/>
              <a:gdLst>
                <a:gd name="T0" fmla="*/ 0 w 59"/>
                <a:gd name="T1" fmla="*/ 36 h 103"/>
                <a:gd name="T2" fmla="*/ 0 w 59"/>
                <a:gd name="T3" fmla="*/ 103 h 103"/>
                <a:gd name="T4" fmla="*/ 59 w 59"/>
                <a:gd name="T5" fmla="*/ 103 h 103"/>
                <a:gd name="T6" fmla="*/ 59 w 59"/>
                <a:gd name="T7" fmla="*/ 0 h 103"/>
                <a:gd name="T8" fmla="*/ 0 w 59"/>
                <a:gd name="T9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03">
                  <a:moveTo>
                    <a:pt x="0" y="36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1" y="13"/>
                    <a:pt x="21" y="25"/>
                    <a:pt x="0" y="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11603653" y="2973498"/>
              <a:ext cx="588347" cy="3884501"/>
            </a:xfrm>
            <a:custGeom>
              <a:avLst/>
              <a:gdLst>
                <a:gd name="T0" fmla="*/ 31 w 31"/>
                <a:gd name="T1" fmla="*/ 0 h 205"/>
                <a:gd name="T2" fmla="*/ 28 w 31"/>
                <a:gd name="T3" fmla="*/ 0 h 205"/>
                <a:gd name="T4" fmla="*/ 0 w 31"/>
                <a:gd name="T5" fmla="*/ 36 h 205"/>
                <a:gd name="T6" fmla="*/ 0 w 31"/>
                <a:gd name="T7" fmla="*/ 205 h 205"/>
                <a:gd name="T8" fmla="*/ 31 w 31"/>
                <a:gd name="T9" fmla="*/ 205 h 205"/>
                <a:gd name="T10" fmla="*/ 31 w 31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05">
                  <a:moveTo>
                    <a:pt x="31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0" y="13"/>
                    <a:pt x="11" y="25"/>
                    <a:pt x="0" y="3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31" y="205"/>
                    <a:pt x="31" y="205"/>
                    <a:pt x="31" y="205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10126881" y="3656358"/>
              <a:ext cx="1401162" cy="3201642"/>
            </a:xfrm>
            <a:custGeom>
              <a:avLst/>
              <a:gdLst>
                <a:gd name="T0" fmla="*/ 0 w 74"/>
                <a:gd name="T1" fmla="*/ 66 h 169"/>
                <a:gd name="T2" fmla="*/ 0 w 74"/>
                <a:gd name="T3" fmla="*/ 169 h 169"/>
                <a:gd name="T4" fmla="*/ 74 w 74"/>
                <a:gd name="T5" fmla="*/ 169 h 169"/>
                <a:gd name="T6" fmla="*/ 74 w 74"/>
                <a:gd name="T7" fmla="*/ 0 h 169"/>
                <a:gd name="T8" fmla="*/ 0 w 74"/>
                <a:gd name="T9" fmla="*/ 6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69">
                  <a:moveTo>
                    <a:pt x="0" y="66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74" y="169"/>
                    <a:pt x="74" y="169"/>
                    <a:pt x="74" y="169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2" y="24"/>
                    <a:pt x="28" y="47"/>
                    <a:pt x="0" y="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0"/>
          <p:cNvGrpSpPr/>
          <p:nvPr/>
        </p:nvGrpSpPr>
        <p:grpSpPr>
          <a:xfrm>
            <a:off x="5294519" y="3342469"/>
            <a:ext cx="1592311" cy="748365"/>
            <a:chOff x="4982259" y="5322156"/>
            <a:chExt cx="2124188" cy="998051"/>
          </a:xfrm>
          <a:solidFill>
            <a:schemeClr val="tx1">
              <a:lumMod val="85000"/>
              <a:lumOff val="15000"/>
              <a:alpha val="35000"/>
            </a:schemeClr>
          </a:solidFill>
        </p:grpSpPr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4982259" y="5322156"/>
              <a:ext cx="189027" cy="19139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 flipV="1">
              <a:off x="6358759" y="5417851"/>
              <a:ext cx="747688" cy="902356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22" idx="6"/>
            </p:cNvCxnSpPr>
            <p:nvPr/>
          </p:nvCxnSpPr>
          <p:spPr>
            <a:xfrm flipH="1">
              <a:off x="5171286" y="5417851"/>
              <a:ext cx="1187474" cy="0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24"/>
          <p:cNvGrpSpPr/>
          <p:nvPr/>
        </p:nvGrpSpPr>
        <p:grpSpPr>
          <a:xfrm>
            <a:off x="3682257" y="4005642"/>
            <a:ext cx="1592311" cy="748365"/>
            <a:chOff x="4982259" y="5322156"/>
            <a:chExt cx="2124188" cy="998051"/>
          </a:xfrm>
          <a:solidFill>
            <a:schemeClr val="tx1">
              <a:lumMod val="85000"/>
              <a:lumOff val="15000"/>
              <a:alpha val="35000"/>
            </a:schemeClr>
          </a:solidFill>
        </p:grpSpPr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4982259" y="5322156"/>
              <a:ext cx="189027" cy="19139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flipH="1" flipV="1">
              <a:off x="6358759" y="5417851"/>
              <a:ext cx="747688" cy="902356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26" idx="6"/>
            </p:cNvCxnSpPr>
            <p:nvPr/>
          </p:nvCxnSpPr>
          <p:spPr>
            <a:xfrm flipH="1">
              <a:off x="5171286" y="5417851"/>
              <a:ext cx="1187474" cy="0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28"/>
          <p:cNvGrpSpPr/>
          <p:nvPr/>
        </p:nvGrpSpPr>
        <p:grpSpPr>
          <a:xfrm>
            <a:off x="6473015" y="2594104"/>
            <a:ext cx="1592311" cy="748365"/>
            <a:chOff x="4982259" y="5322156"/>
            <a:chExt cx="2124188" cy="998051"/>
          </a:xfrm>
          <a:solidFill>
            <a:schemeClr val="tx1">
              <a:lumMod val="85000"/>
              <a:lumOff val="15000"/>
              <a:alpha val="35000"/>
            </a:schemeClr>
          </a:solidFill>
        </p:grpSpPr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4982259" y="5322156"/>
              <a:ext cx="189027" cy="19139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 flipH="1" flipV="1">
              <a:off x="6358759" y="5417851"/>
              <a:ext cx="747688" cy="902356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endCxn id="30" idx="6"/>
            </p:cNvCxnSpPr>
            <p:nvPr/>
          </p:nvCxnSpPr>
          <p:spPr>
            <a:xfrm flipH="1">
              <a:off x="5171286" y="5417851"/>
              <a:ext cx="1187474" cy="0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32"/>
          <p:cNvGrpSpPr/>
          <p:nvPr/>
        </p:nvGrpSpPr>
        <p:grpSpPr>
          <a:xfrm>
            <a:off x="7254303" y="1840999"/>
            <a:ext cx="1592311" cy="748365"/>
            <a:chOff x="4982259" y="5322156"/>
            <a:chExt cx="2124188" cy="998051"/>
          </a:xfrm>
          <a:solidFill>
            <a:schemeClr val="tx1">
              <a:lumMod val="85000"/>
              <a:lumOff val="15000"/>
              <a:alpha val="35000"/>
            </a:schemeClr>
          </a:solidFill>
        </p:grpSpPr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4982259" y="5322156"/>
              <a:ext cx="189027" cy="19139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/>
            <a:lstStyle/>
            <a:p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 flipH="1" flipV="1">
              <a:off x="6358759" y="5417851"/>
              <a:ext cx="747688" cy="902356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endCxn id="34" idx="6"/>
            </p:cNvCxnSpPr>
            <p:nvPr/>
          </p:nvCxnSpPr>
          <p:spPr>
            <a:xfrm flipH="1">
              <a:off x="5171286" y="5417851"/>
              <a:ext cx="1187474" cy="0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12"/>
          <p:cNvSpPr txBox="1"/>
          <p:nvPr/>
        </p:nvSpPr>
        <p:spPr>
          <a:xfrm>
            <a:off x="3419872" y="3651870"/>
            <a:ext cx="2664296" cy="376988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>
            <a:defPPr>
              <a:defRPr lang="zh-CN"/>
            </a:defPPr>
            <a:lvl1pPr algn="ctr">
              <a:defRPr sz="2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>
                <a:solidFill>
                  <a:srgbClr val="000000"/>
                </a:solidFill>
              </a:rPr>
              <a:t>创业精神的本质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38" name="文本框 12"/>
          <p:cNvSpPr txBox="1"/>
          <p:nvPr/>
        </p:nvSpPr>
        <p:spPr>
          <a:xfrm>
            <a:off x="5004048" y="2931790"/>
            <a:ext cx="2753320" cy="376988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>
            <a:defPPr>
              <a:defRPr lang="zh-CN"/>
            </a:defPPr>
            <a:lvl1pPr algn="ctr">
              <a:defRPr sz="2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>
                <a:solidFill>
                  <a:srgbClr val="000000"/>
                </a:solidFill>
              </a:rPr>
              <a:t>影响创业精神的因素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39" name="文本框 12"/>
          <p:cNvSpPr txBox="1"/>
          <p:nvPr/>
        </p:nvSpPr>
        <p:spPr>
          <a:xfrm>
            <a:off x="5965428" y="2203202"/>
            <a:ext cx="2206972" cy="376988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>
            <a:defPPr>
              <a:defRPr lang="zh-CN"/>
            </a:defPPr>
            <a:lvl1pPr algn="ctr">
              <a:defRPr sz="2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>
                <a:solidFill>
                  <a:srgbClr val="000000"/>
                </a:solidFill>
              </a:rPr>
              <a:t>创业精神的作用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40" name="文本框 12"/>
          <p:cNvSpPr txBox="1"/>
          <p:nvPr/>
        </p:nvSpPr>
        <p:spPr>
          <a:xfrm>
            <a:off x="6409308" y="555526"/>
            <a:ext cx="2088232" cy="376988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创业精神的培育</a:t>
            </a:r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8"/>
          <p:cNvSpPr txBox="1"/>
          <p:nvPr/>
        </p:nvSpPr>
        <p:spPr>
          <a:xfrm>
            <a:off x="899592" y="123478"/>
            <a:ext cx="1772791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创业精神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6481316" y="915566"/>
            <a:ext cx="2697956" cy="648072"/>
          </a:xfrm>
          <a:prstGeom prst="rect">
            <a:avLst/>
          </a:prstGeom>
        </p:spPr>
        <p:txBody>
          <a:bodyPr vert="horz" lIns="68541" tIns="34271" rIns="68541" bIns="3427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(</a:t>
            </a: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)</a:t>
            </a: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培育创业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人格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800" dirty="0">
                <a:solidFill>
                  <a:srgbClr val="000000"/>
                </a:solidFill>
                <a:latin typeface="黑体"/>
                <a:ea typeface="黑体"/>
              </a:rPr>
              <a:t>(</a:t>
            </a: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1800" dirty="0">
                <a:solidFill>
                  <a:srgbClr val="000000"/>
                </a:solidFill>
                <a:latin typeface="黑体"/>
                <a:ea typeface="黑体"/>
              </a:rPr>
              <a:t>)</a:t>
            </a: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培养创业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新能力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1800" dirty="0">
                <a:solidFill>
                  <a:srgbClr val="000000"/>
                </a:solidFill>
                <a:latin typeface="黑体"/>
                <a:ea typeface="黑体"/>
              </a:rPr>
              <a:t>(</a:t>
            </a: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1800" dirty="0">
                <a:solidFill>
                  <a:srgbClr val="000000"/>
                </a:solidFill>
                <a:latin typeface="黑体"/>
                <a:ea typeface="黑体"/>
              </a:rPr>
              <a:t>)</a:t>
            </a: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强化创业实践</a:t>
            </a:r>
            <a:endParaRPr lang="zh-CN" altLang="zh-CN" sz="1800" dirty="0">
              <a:solidFill>
                <a:srgbClr val="000000"/>
              </a:solidFill>
              <a:latin typeface="黑体"/>
              <a:ea typeface="黑体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395536" y="3723878"/>
            <a:ext cx="3113236" cy="648072"/>
          </a:xfrm>
          <a:prstGeom prst="rect">
            <a:avLst/>
          </a:prstGeom>
        </p:spPr>
        <p:txBody>
          <a:bodyPr vert="horz" lIns="68541" tIns="34271" rIns="68541" bIns="3427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创业精神是创业者在创业过程中的重要行为特征的高度凝练，主要表现为勇于创新、敢当风险、团结合作、坚持不懈等。 </a:t>
            </a:r>
          </a:p>
        </p:txBody>
      </p:sp>
      <p:sp>
        <p:nvSpPr>
          <p:cNvPr id="42" name="Content Placeholder 2"/>
          <p:cNvSpPr txBox="1"/>
          <p:nvPr/>
        </p:nvSpPr>
        <p:spPr>
          <a:xfrm>
            <a:off x="755576" y="2931790"/>
            <a:ext cx="4087440" cy="648072"/>
          </a:xfrm>
          <a:prstGeom prst="rect">
            <a:avLst/>
          </a:prstGeom>
        </p:spPr>
        <p:txBody>
          <a:bodyPr vert="horz" lIns="68541" tIns="34271" rIns="68541" bIns="3427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创业精神主要受到文化环境、产业环境、机制环境、生存环境等因素的影响。</a:t>
            </a:r>
          </a:p>
        </p:txBody>
      </p:sp>
      <p:sp>
        <p:nvSpPr>
          <p:cNvPr id="43" name="Content Placeholder 2"/>
          <p:cNvSpPr txBox="1"/>
          <p:nvPr/>
        </p:nvSpPr>
        <p:spPr>
          <a:xfrm>
            <a:off x="683568" y="1635646"/>
            <a:ext cx="5400600" cy="648072"/>
          </a:xfrm>
          <a:prstGeom prst="rect">
            <a:avLst/>
          </a:prstGeom>
        </p:spPr>
        <p:txBody>
          <a:bodyPr vert="horz" lIns="68541" tIns="34271" rIns="68541" bIns="3427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创业精神能够激发人们进行创业实践的欲望，是一种内在的动力机制。它在很大程度上决定着一个人是否敢于投身创业实践活动，支配着人们对创业实践活动的态度和行为，并影响着态度和行为的方向及强度。</a:t>
            </a:r>
          </a:p>
        </p:txBody>
      </p:sp>
    </p:spTree>
    <p:extLst>
      <p:ext uri="{BB962C8B-B14F-4D97-AF65-F5344CB8AC3E}">
        <p14:creationId xmlns:p14="http://schemas.microsoft.com/office/powerpoint/2010/main" val="214495604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5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6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5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15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6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1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29" grpId="0"/>
      <p:bldP spid="33" grpId="0"/>
      <p:bldP spid="41" grpId="0"/>
      <p:bldP spid="42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45460" y="852711"/>
            <a:ext cx="6303004" cy="82945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069429" y="692413"/>
            <a:ext cx="3515184" cy="347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大学生创业环境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580932" y="2042564"/>
            <a:ext cx="1470788" cy="102611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大学生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箭头连接符 5"/>
          <p:cNvCxnSpPr>
            <a:stCxn id="5" idx="5"/>
            <a:endCxn id="3" idx="1"/>
          </p:cNvCxnSpPr>
          <p:nvPr/>
        </p:nvCxnSpPr>
        <p:spPr>
          <a:xfrm flipV="1">
            <a:off x="1795192" y="1267436"/>
            <a:ext cx="650268" cy="77512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>
            <a:off x="1795192" y="3068678"/>
            <a:ext cx="650268" cy="72720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07498" y="1070457"/>
            <a:ext cx="5852933" cy="623233"/>
          </a:xfrm>
          <a:prstGeom prst="rect">
            <a:avLst/>
          </a:prstGeom>
          <a:noFill/>
        </p:spPr>
        <p:txBody>
          <a:bodyPr wrap="square" lIns="68565" tIns="34283" rIns="68565" bIns="34283" rtlCol="0">
            <a:spAutoFit/>
          </a:bodyPr>
          <a:lstStyle/>
          <a:p>
            <a:r>
              <a:rPr lang="zh-CN" altLang="zh-CN" dirty="0">
                <a:latin typeface="黑体"/>
                <a:ea typeface="黑体"/>
              </a:rPr>
              <a:t>（一）法律、政策、社会环境持续改善</a:t>
            </a:r>
          </a:p>
          <a:p>
            <a:r>
              <a:rPr lang="zh-CN" altLang="zh-CN" dirty="0" smtClean="0">
                <a:latin typeface="黑体"/>
                <a:ea typeface="黑体"/>
              </a:rPr>
              <a:t>（</a:t>
            </a:r>
            <a:r>
              <a:rPr lang="zh-CN" altLang="zh-CN" dirty="0">
                <a:latin typeface="黑体"/>
                <a:ea typeface="黑体"/>
              </a:rPr>
              <a:t>二）社会经济科技发展为创业者提供了广阔的发展空间</a:t>
            </a:r>
          </a:p>
        </p:txBody>
      </p:sp>
      <p:sp>
        <p:nvSpPr>
          <p:cNvPr id="11" name="矩形 10"/>
          <p:cNvSpPr/>
          <p:nvPr/>
        </p:nvSpPr>
        <p:spPr>
          <a:xfrm>
            <a:off x="2445460" y="1892204"/>
            <a:ext cx="6303004" cy="325129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69429" y="1731907"/>
            <a:ext cx="3515184" cy="3476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大学生创业优惠政策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07498" y="2109950"/>
            <a:ext cx="6212974" cy="3270112"/>
          </a:xfrm>
          <a:prstGeom prst="rect">
            <a:avLst/>
          </a:prstGeom>
          <a:noFill/>
        </p:spPr>
        <p:txBody>
          <a:bodyPr wrap="square" lIns="68565" tIns="34283" rIns="68565" bIns="34283" rtlCol="0">
            <a:spAutoFit/>
          </a:bodyPr>
          <a:lstStyle/>
          <a:p>
            <a:r>
              <a:rPr lang="zh-CN" altLang="zh-CN" sz="1600" dirty="0">
                <a:latin typeface="黑体"/>
                <a:ea typeface="黑体"/>
              </a:rPr>
              <a:t>（一）企业注册登记方面</a:t>
            </a:r>
          </a:p>
          <a:p>
            <a:r>
              <a:rPr lang="en-US" altLang="zh-CN" sz="1600" dirty="0">
                <a:latin typeface="黑体"/>
                <a:ea typeface="黑体"/>
              </a:rPr>
              <a:t>    1.</a:t>
            </a:r>
            <a:r>
              <a:rPr lang="zh-CN" altLang="zh-CN" sz="1600" dirty="0" smtClean="0">
                <a:latin typeface="黑体"/>
                <a:ea typeface="黑体"/>
              </a:rPr>
              <a:t>程序更简化</a:t>
            </a:r>
            <a:r>
              <a:rPr lang="en-US" altLang="zh-CN" sz="1600" dirty="0" smtClean="0">
                <a:latin typeface="黑体"/>
                <a:ea typeface="黑体"/>
              </a:rPr>
              <a:t>    </a:t>
            </a:r>
            <a:r>
              <a:rPr lang="en-US" altLang="zh-CN" sz="1600" dirty="0">
                <a:latin typeface="黑体"/>
                <a:ea typeface="黑体"/>
              </a:rPr>
              <a:t>2</a:t>
            </a:r>
            <a:r>
              <a:rPr lang="zh-CN" altLang="zh-CN" sz="1600" dirty="0">
                <a:latin typeface="黑体"/>
                <a:ea typeface="黑体"/>
              </a:rPr>
              <a:t>．减免各类费</a:t>
            </a:r>
            <a:r>
              <a:rPr lang="zh-CN" altLang="zh-CN" sz="1600" dirty="0" smtClean="0">
                <a:latin typeface="黑体"/>
                <a:ea typeface="黑体"/>
              </a:rPr>
              <a:t>用</a:t>
            </a:r>
            <a:endParaRPr lang="en-US" altLang="zh-CN" sz="1600" dirty="0" smtClean="0">
              <a:latin typeface="黑体"/>
              <a:ea typeface="黑体"/>
            </a:endParaRPr>
          </a:p>
          <a:p>
            <a:r>
              <a:rPr lang="zh-CN" altLang="zh-CN" sz="1600" dirty="0">
                <a:latin typeface="黑体"/>
                <a:ea typeface="黑体"/>
              </a:rPr>
              <a:t>（二）金融货款方面</a:t>
            </a:r>
          </a:p>
          <a:p>
            <a:r>
              <a:rPr lang="en-US" altLang="zh-CN" sz="1600" dirty="0">
                <a:latin typeface="黑体"/>
                <a:ea typeface="黑体"/>
              </a:rPr>
              <a:t>    1.</a:t>
            </a:r>
            <a:r>
              <a:rPr lang="zh-CN" altLang="zh-CN" sz="1600" dirty="0">
                <a:latin typeface="黑体"/>
                <a:ea typeface="黑体"/>
              </a:rPr>
              <a:t>优先贷款支持、</a:t>
            </a:r>
            <a:r>
              <a:rPr lang="zh-CN" altLang="zh-CN" sz="1600" dirty="0" smtClean="0">
                <a:latin typeface="黑体"/>
                <a:ea typeface="黑体"/>
              </a:rPr>
              <a:t>适当发放信用贷款</a:t>
            </a:r>
            <a:r>
              <a:rPr lang="zh-CN" altLang="en-US" sz="1600" dirty="0" smtClean="0">
                <a:latin typeface="黑体"/>
                <a:ea typeface="黑体"/>
              </a:rPr>
              <a:t> </a:t>
            </a:r>
            <a:endParaRPr lang="en-US" altLang="zh-CN" sz="1600" dirty="0" smtClean="0">
              <a:latin typeface="黑体"/>
              <a:ea typeface="黑体"/>
            </a:endParaRPr>
          </a:p>
          <a:p>
            <a:r>
              <a:rPr lang="en-US" altLang="zh-CN" sz="1600" dirty="0">
                <a:latin typeface="黑体"/>
                <a:ea typeface="黑体"/>
              </a:rPr>
              <a:t> </a:t>
            </a:r>
            <a:r>
              <a:rPr lang="en-US" altLang="zh-CN" sz="1600" dirty="0" smtClean="0">
                <a:latin typeface="黑体"/>
                <a:ea typeface="黑体"/>
              </a:rPr>
              <a:t> </a:t>
            </a:r>
            <a:r>
              <a:rPr lang="zh-CN" altLang="en-US" sz="1600" dirty="0" smtClean="0">
                <a:latin typeface="黑体"/>
                <a:ea typeface="黑体"/>
              </a:rPr>
              <a:t>  </a:t>
            </a:r>
            <a:r>
              <a:rPr lang="en-US" altLang="zh-CN" sz="1600" dirty="0" smtClean="0">
                <a:latin typeface="黑体"/>
                <a:ea typeface="黑体"/>
              </a:rPr>
              <a:t>2</a:t>
            </a:r>
            <a:r>
              <a:rPr lang="en-US" altLang="zh-CN" sz="1600" dirty="0">
                <a:latin typeface="黑体"/>
                <a:ea typeface="黑体"/>
              </a:rPr>
              <a:t>.</a:t>
            </a:r>
            <a:r>
              <a:rPr lang="zh-CN" altLang="zh-CN" sz="1600" dirty="0" smtClean="0">
                <a:latin typeface="黑体"/>
                <a:ea typeface="黑体"/>
              </a:rPr>
              <a:t>简化贷款手续</a:t>
            </a:r>
            <a:r>
              <a:rPr lang="zh-CN" altLang="en-US" sz="1600" dirty="0" smtClean="0">
                <a:latin typeface="黑体"/>
                <a:ea typeface="黑体"/>
              </a:rPr>
              <a:t>      </a:t>
            </a:r>
            <a:r>
              <a:rPr lang="en-US" altLang="zh-CN" sz="1600" dirty="0" smtClean="0">
                <a:latin typeface="黑体"/>
                <a:ea typeface="黑体"/>
              </a:rPr>
              <a:t>3</a:t>
            </a:r>
            <a:r>
              <a:rPr lang="en-US" altLang="zh-CN" sz="1600" dirty="0">
                <a:latin typeface="黑体"/>
                <a:ea typeface="黑体"/>
              </a:rPr>
              <a:t>.</a:t>
            </a:r>
            <a:r>
              <a:rPr lang="zh-CN" altLang="zh-CN" sz="1600" dirty="0">
                <a:latin typeface="黑体"/>
                <a:ea typeface="黑体"/>
              </a:rPr>
              <a:t>利率优惠</a:t>
            </a:r>
          </a:p>
          <a:p>
            <a:r>
              <a:rPr lang="zh-CN" altLang="zh-CN" sz="1600" dirty="0" smtClean="0">
                <a:latin typeface="黑体"/>
                <a:ea typeface="黑体"/>
              </a:rPr>
              <a:t>（</a:t>
            </a:r>
            <a:r>
              <a:rPr lang="zh-CN" altLang="zh-CN" sz="1600" dirty="0">
                <a:latin typeface="黑体"/>
                <a:ea typeface="黑体"/>
              </a:rPr>
              <a:t>三）税收缴纳方面</a:t>
            </a:r>
          </a:p>
          <a:p>
            <a:r>
              <a:rPr lang="zh-CN" altLang="en-US" sz="1600" dirty="0" smtClean="0">
                <a:latin typeface="黑体"/>
                <a:ea typeface="黑体"/>
              </a:rPr>
              <a:t>      </a:t>
            </a:r>
            <a:r>
              <a:rPr lang="zh-CN" altLang="zh-CN" sz="1600" dirty="0" smtClean="0">
                <a:latin typeface="黑体"/>
                <a:ea typeface="黑体"/>
              </a:rPr>
              <a:t>凡高校毕业生从事个体经营</a:t>
            </a:r>
            <a:r>
              <a:rPr lang="zh-CN" altLang="zh-CN" sz="1600" dirty="0">
                <a:latin typeface="黑体"/>
                <a:ea typeface="黑体"/>
              </a:rPr>
              <a:t>，自工商部门批准其经营之</a:t>
            </a:r>
            <a:r>
              <a:rPr lang="zh-CN" altLang="zh-CN" sz="1600" dirty="0" smtClean="0">
                <a:latin typeface="黑体"/>
                <a:ea typeface="黑体"/>
              </a:rPr>
              <a:t>日起</a:t>
            </a:r>
            <a:endParaRPr lang="en-US" altLang="zh-CN" sz="1600" dirty="0" smtClean="0">
              <a:latin typeface="黑体"/>
              <a:ea typeface="黑体"/>
            </a:endParaRPr>
          </a:p>
          <a:p>
            <a:r>
              <a:rPr lang="en-US" altLang="zh-CN" sz="1600" dirty="0">
                <a:latin typeface="黑体"/>
                <a:ea typeface="黑体"/>
              </a:rPr>
              <a:t> </a:t>
            </a:r>
            <a:r>
              <a:rPr lang="en-US" altLang="zh-CN" sz="1600" dirty="0" smtClean="0">
                <a:latin typeface="黑体"/>
                <a:ea typeface="黑体"/>
              </a:rPr>
              <a:t>     1</a:t>
            </a:r>
            <a:r>
              <a:rPr lang="zh-CN" altLang="zh-CN" sz="1600" dirty="0">
                <a:latin typeface="黑体"/>
                <a:ea typeface="黑体"/>
              </a:rPr>
              <a:t>年内免交税务登记证工本费。</a:t>
            </a:r>
          </a:p>
          <a:p>
            <a:r>
              <a:rPr lang="zh-CN" altLang="en-US" sz="1600" dirty="0" smtClean="0">
                <a:latin typeface="黑体"/>
                <a:ea typeface="黑体"/>
              </a:rPr>
              <a:t> </a:t>
            </a:r>
            <a:r>
              <a:rPr lang="zh-CN" altLang="zh-CN" sz="1600" dirty="0" smtClean="0">
                <a:latin typeface="黑体"/>
                <a:ea typeface="黑体"/>
              </a:rPr>
              <a:t>（</a:t>
            </a:r>
            <a:r>
              <a:rPr lang="zh-CN" altLang="zh-CN" sz="1600" dirty="0">
                <a:latin typeface="黑体"/>
                <a:ea typeface="黑体"/>
              </a:rPr>
              <a:t>四）企业运营方面</a:t>
            </a:r>
          </a:p>
          <a:p>
            <a:r>
              <a:rPr lang="en-US" altLang="zh-CN" sz="1600" dirty="0">
                <a:latin typeface="黑体"/>
                <a:ea typeface="黑体"/>
              </a:rPr>
              <a:t>   </a:t>
            </a:r>
            <a:r>
              <a:rPr lang="zh-CN" altLang="en-US" sz="1600" dirty="0" smtClean="0">
                <a:latin typeface="黑体"/>
                <a:ea typeface="黑体"/>
              </a:rPr>
              <a:t> </a:t>
            </a:r>
            <a:r>
              <a:rPr lang="en-US" altLang="zh-CN" sz="1600" dirty="0" smtClean="0">
                <a:latin typeface="黑体"/>
                <a:ea typeface="黑体"/>
              </a:rPr>
              <a:t>  </a:t>
            </a:r>
            <a:r>
              <a:rPr lang="en-US" altLang="zh-CN" sz="1600" dirty="0">
                <a:latin typeface="黑体"/>
                <a:ea typeface="黑体"/>
              </a:rPr>
              <a:t>1.</a:t>
            </a:r>
            <a:r>
              <a:rPr lang="zh-CN" altLang="zh-CN" sz="1600" dirty="0">
                <a:latin typeface="黑体"/>
                <a:ea typeface="黑体"/>
              </a:rPr>
              <a:t>员工聘请和培训享受减免费优惠</a:t>
            </a:r>
          </a:p>
          <a:p>
            <a:r>
              <a:rPr lang="zh-CN" altLang="en-US" sz="1600" dirty="0" smtClean="0">
                <a:latin typeface="黑体"/>
                <a:ea typeface="黑体"/>
              </a:rPr>
              <a:t>      </a:t>
            </a:r>
            <a:r>
              <a:rPr lang="en-US" altLang="zh-CN" sz="1600" dirty="0" smtClean="0">
                <a:latin typeface="黑体"/>
                <a:ea typeface="黑体"/>
              </a:rPr>
              <a:t>2</a:t>
            </a:r>
            <a:r>
              <a:rPr lang="en-US" altLang="zh-CN" sz="1600" dirty="0">
                <a:latin typeface="黑体"/>
                <a:ea typeface="黑体"/>
              </a:rPr>
              <a:t>.</a:t>
            </a:r>
            <a:r>
              <a:rPr lang="zh-CN" altLang="zh-CN" sz="1600" dirty="0">
                <a:latin typeface="黑体"/>
                <a:ea typeface="黑体"/>
              </a:rPr>
              <a:t>人事档案管理免两年费用</a:t>
            </a:r>
          </a:p>
          <a:p>
            <a:r>
              <a:rPr lang="zh-CN" altLang="en-US" sz="1600" dirty="0" smtClean="0">
                <a:latin typeface="黑体"/>
                <a:ea typeface="黑体"/>
              </a:rPr>
              <a:t>      </a:t>
            </a:r>
            <a:r>
              <a:rPr lang="en-US" altLang="zh-CN" sz="1600" dirty="0" smtClean="0">
                <a:latin typeface="黑体"/>
                <a:ea typeface="黑体"/>
              </a:rPr>
              <a:t>3</a:t>
            </a:r>
            <a:r>
              <a:rPr lang="en-US" altLang="zh-CN" sz="1600" dirty="0">
                <a:latin typeface="黑体"/>
                <a:ea typeface="黑体"/>
              </a:rPr>
              <a:t>.</a:t>
            </a:r>
            <a:r>
              <a:rPr lang="zh-CN" altLang="zh-CN" sz="1600" dirty="0">
                <a:latin typeface="黑体"/>
                <a:ea typeface="黑体"/>
              </a:rPr>
              <a:t>社会保险参保有单独渠道</a:t>
            </a:r>
          </a:p>
          <a:p>
            <a:endParaRPr lang="zh-CN" altLang="zh-CN" sz="1600" dirty="0">
              <a:latin typeface="黑体"/>
              <a:ea typeface="黑体"/>
            </a:endParaRPr>
          </a:p>
        </p:txBody>
      </p:sp>
      <p:sp>
        <p:nvSpPr>
          <p:cNvPr id="17" name="TextBox 38"/>
          <p:cNvSpPr txBox="1"/>
          <p:nvPr/>
        </p:nvSpPr>
        <p:spPr>
          <a:xfrm>
            <a:off x="920800" y="131986"/>
            <a:ext cx="5876478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大学生创业环境与创业优惠政策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500626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3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3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3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38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0" grpId="0"/>
      <p:bldP spid="10" grpId="1"/>
      <p:bldP spid="11" grpId="0" animBg="1"/>
      <p:bldP spid="12" grpId="0" animBg="1"/>
      <p:bldP spid="13" grpId="0"/>
      <p:bldP spid="13" grpId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00\24567a9d6573c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0"/>
            <a:ext cx="5784213" cy="5143500"/>
          </a:xfrm>
          <a:prstGeom prst="rect">
            <a:avLst/>
          </a:prstGeom>
          <a:noFill/>
        </p:spPr>
      </p:pic>
      <p:sp>
        <p:nvSpPr>
          <p:cNvPr id="10" name="文本框 16"/>
          <p:cNvSpPr txBox="1"/>
          <p:nvPr/>
        </p:nvSpPr>
        <p:spPr>
          <a:xfrm>
            <a:off x="4321309" y="2854492"/>
            <a:ext cx="3563059" cy="68121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buNone/>
            </a:pPr>
            <a:r>
              <a:rPr lang="zh-CN" altLang="en-US" sz="4000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谢谢观看！</a:t>
            </a:r>
            <a:endParaRPr lang="zh-CN" altLang="en-US" sz="4000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>
            <a:off x="1403648" y="0"/>
            <a:ext cx="0" cy="51428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Decision 78"/>
          <p:cNvSpPr/>
          <p:nvPr/>
        </p:nvSpPr>
        <p:spPr>
          <a:xfrm>
            <a:off x="721813" y="1635445"/>
            <a:ext cx="1375034" cy="1375109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19" name="Flowchart: Decision 79"/>
          <p:cNvSpPr/>
          <p:nvPr/>
        </p:nvSpPr>
        <p:spPr>
          <a:xfrm>
            <a:off x="721813" y="1845698"/>
            <a:ext cx="1375034" cy="137510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20" name="TextBox 93"/>
          <p:cNvSpPr txBox="1"/>
          <p:nvPr/>
        </p:nvSpPr>
        <p:spPr>
          <a:xfrm>
            <a:off x="825324" y="2259054"/>
            <a:ext cx="1221358" cy="496544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28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3442918" y="2457934"/>
            <a:ext cx="2644825" cy="496544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创业的基本知识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514912" y="2981176"/>
            <a:ext cx="17853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514912" y="3648214"/>
            <a:ext cx="17853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514912" y="4348315"/>
            <a:ext cx="17853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3"/>
          <p:cNvGrpSpPr/>
          <p:nvPr/>
        </p:nvGrpSpPr>
        <p:grpSpPr>
          <a:xfrm>
            <a:off x="2656302" y="2355407"/>
            <a:ext cx="570629" cy="657914"/>
            <a:chOff x="4231809" y="1009798"/>
            <a:chExt cx="570731" cy="657995"/>
          </a:xfrm>
        </p:grpSpPr>
        <p:grpSp>
          <p:nvGrpSpPr>
            <p:cNvPr id="3" name="组合 44"/>
            <p:cNvGrpSpPr/>
            <p:nvPr/>
          </p:nvGrpSpPr>
          <p:grpSpPr>
            <a:xfrm>
              <a:off x="4231809" y="1009798"/>
              <a:ext cx="570731" cy="657995"/>
              <a:chOff x="4067944" y="489262"/>
              <a:chExt cx="1375279" cy="1585559"/>
            </a:xfrm>
          </p:grpSpPr>
          <p:sp>
            <p:nvSpPr>
              <p:cNvPr id="47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8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6" name="TextBox 12"/>
            <p:cNvSpPr txBox="1"/>
            <p:nvPr/>
          </p:nvSpPr>
          <p:spPr>
            <a:xfrm>
              <a:off x="4310472" y="1151468"/>
              <a:ext cx="444431" cy="400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组合 48"/>
          <p:cNvGrpSpPr/>
          <p:nvPr/>
        </p:nvGrpSpPr>
        <p:grpSpPr>
          <a:xfrm>
            <a:off x="2656302" y="3037921"/>
            <a:ext cx="570629" cy="657914"/>
            <a:chOff x="4231809" y="1692397"/>
            <a:chExt cx="570731" cy="657995"/>
          </a:xfrm>
        </p:grpSpPr>
        <p:grpSp>
          <p:nvGrpSpPr>
            <p:cNvPr id="5" name="组合 49"/>
            <p:cNvGrpSpPr/>
            <p:nvPr/>
          </p:nvGrpSpPr>
          <p:grpSpPr>
            <a:xfrm>
              <a:off x="4231809" y="1692397"/>
              <a:ext cx="570731" cy="657995"/>
              <a:chOff x="4067944" y="489262"/>
              <a:chExt cx="1375279" cy="1585559"/>
            </a:xfrm>
          </p:grpSpPr>
          <p:sp>
            <p:nvSpPr>
              <p:cNvPr id="52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3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1" name="TextBox 61"/>
            <p:cNvSpPr txBox="1"/>
            <p:nvPr/>
          </p:nvSpPr>
          <p:spPr>
            <a:xfrm>
              <a:off x="4310472" y="1855545"/>
              <a:ext cx="444431" cy="400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02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" name="组合 53"/>
          <p:cNvGrpSpPr/>
          <p:nvPr/>
        </p:nvGrpSpPr>
        <p:grpSpPr>
          <a:xfrm>
            <a:off x="2656302" y="3711734"/>
            <a:ext cx="570629" cy="657914"/>
            <a:chOff x="4231809" y="2366292"/>
            <a:chExt cx="570731" cy="657995"/>
          </a:xfrm>
        </p:grpSpPr>
        <p:grpSp>
          <p:nvGrpSpPr>
            <p:cNvPr id="7" name="组合 54"/>
            <p:cNvGrpSpPr/>
            <p:nvPr/>
          </p:nvGrpSpPr>
          <p:grpSpPr>
            <a:xfrm>
              <a:off x="4231809" y="2366292"/>
              <a:ext cx="570731" cy="657995"/>
              <a:chOff x="4067944" y="489262"/>
              <a:chExt cx="1375279" cy="1585559"/>
            </a:xfrm>
          </p:grpSpPr>
          <p:sp>
            <p:nvSpPr>
              <p:cNvPr id="57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8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6" name="TextBox 63"/>
            <p:cNvSpPr txBox="1"/>
            <p:nvPr/>
          </p:nvSpPr>
          <p:spPr>
            <a:xfrm>
              <a:off x="4310472" y="2531445"/>
              <a:ext cx="444431" cy="400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03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4" name="TextBox 5"/>
          <p:cNvSpPr txBox="1"/>
          <p:nvPr/>
        </p:nvSpPr>
        <p:spPr>
          <a:xfrm>
            <a:off x="3506418" y="3219934"/>
            <a:ext cx="1567607" cy="496544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创业精神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5"/>
          <p:cNvSpPr txBox="1"/>
          <p:nvPr/>
        </p:nvSpPr>
        <p:spPr>
          <a:xfrm>
            <a:off x="3531818" y="3905734"/>
            <a:ext cx="5158333" cy="496544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大学生创业环境与创业优惠政策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40278" y="1563319"/>
            <a:ext cx="29523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solidFill>
                  <a:schemeClr val="accent1"/>
                </a:solidFill>
                <a:latin typeface="微软雅黑"/>
                <a:ea typeface="微软雅黑"/>
              </a:rPr>
              <a:t>创业认知</a:t>
            </a:r>
            <a:endParaRPr kumimoji="1" lang="zh-CN" altLang="en-US" sz="3200" dirty="0">
              <a:solidFill>
                <a:schemeClr val="accent1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2882101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19" grpId="2" animBg="1"/>
      <p:bldP spid="20" grpId="0"/>
      <p:bldP spid="21" grpId="0"/>
      <p:bldP spid="34" grpId="0"/>
      <p:bldP spid="35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971600" y="0"/>
            <a:ext cx="0" cy="51428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Decision 78"/>
          <p:cNvSpPr/>
          <p:nvPr/>
        </p:nvSpPr>
        <p:spPr>
          <a:xfrm>
            <a:off x="323528" y="561297"/>
            <a:ext cx="1375034" cy="1375109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63" name="Flowchart: Decision 79"/>
          <p:cNvSpPr/>
          <p:nvPr/>
        </p:nvSpPr>
        <p:spPr>
          <a:xfrm>
            <a:off x="323528" y="771550"/>
            <a:ext cx="1375034" cy="137510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629494" y="1099194"/>
            <a:ext cx="732943" cy="68121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4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35696" y="555526"/>
            <a:ext cx="4104456" cy="55810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创业的概念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7704" y="1231360"/>
            <a:ext cx="6480720" cy="311264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   </a:t>
            </a:r>
            <a:r>
              <a:rPr lang="zh-CN" altLang="zh-CN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创业是指承担风险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的创业者通过寻找和把握创业机会，投入已有的技能知识，配置相关资源，创建新企业，为消费者提供产品和服务、为个人和社会创造价值和财富的过程。这个概念包括以下几层含义：</a:t>
            </a:r>
          </a:p>
          <a:p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(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1)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创业是一个创造的过程，即创业者要付出努力和代价。</a:t>
            </a:r>
          </a:p>
          <a:p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(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2)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创业的本质在于对机会的商业价值的发掘与利用，即要创造或认识到事物的一个商业用途。</a:t>
            </a:r>
          </a:p>
          <a:p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(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3)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创业的潜在价值需要通过市场来体现，即市场是实现财富的渠道。</a:t>
            </a:r>
          </a:p>
          <a:p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(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4)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创业以追求回报为目的，包括个人价值的满足与实现、知识与财富的积累等。</a:t>
            </a:r>
          </a:p>
        </p:txBody>
      </p:sp>
      <p:cxnSp>
        <p:nvCxnSpPr>
          <p:cNvPr id="68" name="直接连接符 67"/>
          <p:cNvCxnSpPr/>
          <p:nvPr/>
        </p:nvCxnSpPr>
        <p:spPr>
          <a:xfrm>
            <a:off x="1907704" y="1131590"/>
            <a:ext cx="475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39740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4" grpId="0"/>
      <p:bldP spid="39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45460" y="1166236"/>
            <a:ext cx="5851014" cy="54141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069429" y="1005938"/>
            <a:ext cx="3515184" cy="347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创业的关键要素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580932" y="2356089"/>
            <a:ext cx="1190446" cy="102611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创业要素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箭头连接符 5"/>
          <p:cNvCxnSpPr>
            <a:stCxn id="5" idx="5"/>
            <a:endCxn id="3" idx="1"/>
          </p:cNvCxnSpPr>
          <p:nvPr/>
        </p:nvCxnSpPr>
        <p:spPr>
          <a:xfrm flipV="1">
            <a:off x="1514850" y="1436945"/>
            <a:ext cx="930610" cy="919144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>
            <a:off x="1514924" y="3382203"/>
            <a:ext cx="930536" cy="72720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27784" y="1275606"/>
            <a:ext cx="5473064" cy="377012"/>
          </a:xfrm>
          <a:prstGeom prst="rect">
            <a:avLst/>
          </a:prstGeom>
          <a:noFill/>
        </p:spPr>
        <p:txBody>
          <a:bodyPr wrap="square" lIns="68565" tIns="34283" rIns="68565" bIns="3428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 </a:t>
            </a:r>
            <a:r>
              <a:rPr lang="zh-CN" altLang="zh-CN" sz="1600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创业的关键要素包括创业机会、创业团队和创业资源。</a:t>
            </a:r>
            <a:endParaRPr lang="zh-CN" altLang="en-US" sz="1600" dirty="0">
              <a:solidFill>
                <a:schemeClr val="accent6">
                  <a:lumMod val="50000"/>
                </a:schemeClr>
              </a:solidFill>
              <a:latin typeface="黑体"/>
              <a:ea typeface="黑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35862" y="2083975"/>
            <a:ext cx="5880554" cy="279203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59832" y="1923678"/>
            <a:ext cx="3515184" cy="3476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创业各要素之间的关系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7902" y="2301721"/>
            <a:ext cx="5473064" cy="2531448"/>
          </a:xfrm>
          <a:prstGeom prst="rect">
            <a:avLst/>
          </a:prstGeom>
          <a:noFill/>
        </p:spPr>
        <p:txBody>
          <a:bodyPr wrap="square" lIns="68565" tIns="34283" rIns="68565" bIns="34283" rtlCol="0">
            <a:spAutoFit/>
          </a:bodyPr>
          <a:lstStyle/>
          <a:p>
            <a:r>
              <a:rPr lang="zh-CN" altLang="zh-CN" sz="1600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第一，创业机会是创业过程的重要驱动力，创业团队是创业过程的主导者，创业资源是创业成功的必要保证。</a:t>
            </a:r>
          </a:p>
          <a:p>
            <a:r>
              <a:rPr lang="zh-CN" altLang="zh-CN" sz="1600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第二</a:t>
            </a:r>
            <a:r>
              <a:rPr lang="zh-CN" altLang="zh-CN" sz="1600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，创业过程是创业机会、创业团队与创业资源三个要素匹配和平衡的结果。创业团队要善于配置和平衡，借此推进创业过程，包括对创业机会的理性分析和把握，对创业风险的认识和应对，对创业资源的合理配置和利用，对工作团队适应性的认识和分析等。</a:t>
            </a:r>
          </a:p>
          <a:p>
            <a:r>
              <a:rPr lang="zh-CN" altLang="zh-CN" sz="1600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第三</a:t>
            </a:r>
            <a:r>
              <a:rPr lang="zh-CN" altLang="zh-CN" sz="1600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，创业是一个连续不断地寻求平衡的行为组合。三个要素的绝对平衡是不存在的，但创业过程要保持发展，必须追求一个动态的平衡。</a:t>
            </a:r>
          </a:p>
        </p:txBody>
      </p:sp>
      <p:sp>
        <p:nvSpPr>
          <p:cNvPr id="17" name="TextBox 38"/>
          <p:cNvSpPr txBox="1"/>
          <p:nvPr/>
        </p:nvSpPr>
        <p:spPr>
          <a:xfrm>
            <a:off x="971600" y="123478"/>
            <a:ext cx="218316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创业的要素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449223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9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9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9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58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0" grpId="0"/>
      <p:bldP spid="10" grpId="1"/>
      <p:bldP spid="11" grpId="0" animBg="1"/>
      <p:bldP spid="12" grpId="0" animBg="1"/>
      <p:bldP spid="13" grpId="0"/>
      <p:bldP spid="13" grpId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8"/>
          <p:cNvGrpSpPr/>
          <p:nvPr/>
        </p:nvGrpSpPr>
        <p:grpSpPr>
          <a:xfrm>
            <a:off x="395536" y="2427734"/>
            <a:ext cx="8203895" cy="328532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120" name="矩形 119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grpSp>
          <p:nvGrpSpPr>
            <p:cNvPr id="3" name="组合 120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122" name="矩形 121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/>
              </a:p>
            </p:txBody>
          </p:sp>
        </p:grpSp>
      </p:grpSp>
      <p:cxnSp>
        <p:nvCxnSpPr>
          <p:cNvPr id="129" name="肘形连接符 128"/>
          <p:cNvCxnSpPr>
            <a:stCxn id="131" idx="3"/>
            <a:endCxn id="134" idx="1"/>
          </p:cNvCxnSpPr>
          <p:nvPr/>
        </p:nvCxnSpPr>
        <p:spPr>
          <a:xfrm rot="5400000" flipH="1" flipV="1">
            <a:off x="662562" y="1805746"/>
            <a:ext cx="564556" cy="50399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129"/>
          <p:cNvGrpSpPr/>
          <p:nvPr/>
        </p:nvGrpSpPr>
        <p:grpSpPr>
          <a:xfrm>
            <a:off x="69404" y="2340023"/>
            <a:ext cx="1296144" cy="507175"/>
            <a:chOff x="188820" y="3090805"/>
            <a:chExt cx="1729093" cy="676392"/>
          </a:xfrm>
          <a:solidFill>
            <a:srgbClr val="005DA2"/>
          </a:solidFill>
        </p:grpSpPr>
        <p:sp>
          <p:nvSpPr>
            <p:cNvPr id="131" name="六边形 130"/>
            <p:cNvSpPr/>
            <p:nvPr/>
          </p:nvSpPr>
          <p:spPr>
            <a:xfrm rot="5400000">
              <a:off x="682306" y="2756650"/>
              <a:ext cx="676392" cy="1344701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32" name="文本框 64"/>
            <p:cNvSpPr txBox="1"/>
            <p:nvPr/>
          </p:nvSpPr>
          <p:spPr>
            <a:xfrm>
              <a:off x="188820" y="3182374"/>
              <a:ext cx="1729093" cy="45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创业动机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132"/>
          <p:cNvGrpSpPr/>
          <p:nvPr/>
        </p:nvGrpSpPr>
        <p:grpSpPr>
          <a:xfrm>
            <a:off x="1196840" y="1446945"/>
            <a:ext cx="1502952" cy="720303"/>
            <a:chOff x="1853740" y="1952625"/>
            <a:chExt cx="2004981" cy="960627"/>
          </a:xfrm>
          <a:solidFill>
            <a:schemeClr val="bg1">
              <a:lumMod val="85000"/>
            </a:schemeClr>
          </a:solidFill>
        </p:grpSpPr>
        <p:sp>
          <p:nvSpPr>
            <p:cNvPr id="134" name="矩形 133"/>
            <p:cNvSpPr/>
            <p:nvPr/>
          </p:nvSpPr>
          <p:spPr>
            <a:xfrm>
              <a:off x="1853740" y="1952625"/>
              <a:ext cx="2004980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文本框 66"/>
            <p:cNvSpPr txBox="1"/>
            <p:nvPr/>
          </p:nvSpPr>
          <p:spPr>
            <a:xfrm>
              <a:off x="1853742" y="2133370"/>
              <a:ext cx="2004979" cy="7798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latin typeface="黑体"/>
                  <a:ea typeface="黑体"/>
                </a:rPr>
                <a:t>机会型创业</a:t>
              </a:r>
              <a:endParaRPr lang="en-US" altLang="zh-CN" sz="1600" dirty="0" smtClean="0">
                <a:latin typeface="黑体"/>
                <a:ea typeface="黑体"/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latin typeface="黑体"/>
                  <a:ea typeface="黑体"/>
                </a:rPr>
                <a:t>就业型创业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</a:endParaRPr>
            </a:p>
          </p:txBody>
        </p:sp>
      </p:grpSp>
      <p:cxnSp>
        <p:nvCxnSpPr>
          <p:cNvPr id="136" name="肘形连接符 135"/>
          <p:cNvCxnSpPr>
            <a:stCxn id="138" idx="3"/>
            <a:endCxn id="141" idx="1"/>
          </p:cNvCxnSpPr>
          <p:nvPr/>
        </p:nvCxnSpPr>
        <p:spPr>
          <a:xfrm rot="5400000" flipH="1" flipV="1">
            <a:off x="2673469" y="1882362"/>
            <a:ext cx="564553" cy="350765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36"/>
          <p:cNvGrpSpPr/>
          <p:nvPr/>
        </p:nvGrpSpPr>
        <p:grpSpPr>
          <a:xfrm>
            <a:off x="2183036" y="2340019"/>
            <a:ext cx="1224136" cy="507175"/>
            <a:chOff x="428074" y="3090802"/>
            <a:chExt cx="1633032" cy="676392"/>
          </a:xfrm>
          <a:solidFill>
            <a:srgbClr val="005DA2"/>
          </a:solidFill>
        </p:grpSpPr>
        <p:sp>
          <p:nvSpPr>
            <p:cNvPr id="138" name="六边形 137"/>
            <p:cNvSpPr/>
            <p:nvPr/>
          </p:nvSpPr>
          <p:spPr>
            <a:xfrm rot="5400000">
              <a:off x="886728" y="2756648"/>
              <a:ext cx="676392" cy="1344700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39" name="文本框 72"/>
            <p:cNvSpPr txBox="1"/>
            <p:nvPr/>
          </p:nvSpPr>
          <p:spPr>
            <a:xfrm>
              <a:off x="428074" y="3199314"/>
              <a:ext cx="1633032" cy="45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创业者数量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139"/>
          <p:cNvGrpSpPr/>
          <p:nvPr/>
        </p:nvGrpSpPr>
        <p:grpSpPr>
          <a:xfrm>
            <a:off x="3131129" y="1446945"/>
            <a:ext cx="1368863" cy="720303"/>
            <a:chOff x="1853740" y="1952625"/>
            <a:chExt cx="1826102" cy="960627"/>
          </a:xfrm>
          <a:solidFill>
            <a:schemeClr val="bg1">
              <a:lumMod val="85000"/>
            </a:schemeClr>
          </a:solidFill>
        </p:grpSpPr>
        <p:sp>
          <p:nvSpPr>
            <p:cNvPr id="141" name="矩形 140"/>
            <p:cNvSpPr/>
            <p:nvPr/>
          </p:nvSpPr>
          <p:spPr>
            <a:xfrm>
              <a:off x="1853740" y="1952625"/>
              <a:ext cx="1826102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142" name="文本框 75"/>
            <p:cNvSpPr txBox="1"/>
            <p:nvPr/>
          </p:nvSpPr>
          <p:spPr>
            <a:xfrm>
              <a:off x="1870684" y="2133370"/>
              <a:ext cx="1809158" cy="7798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chemeClr val="tx1"/>
                  </a:solidFill>
                </a:rPr>
                <a:t>独立创业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chemeClr val="tx1"/>
                  </a:solidFill>
                </a:rPr>
                <a:t>合伙创业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43" name="肘形连接符 142"/>
          <p:cNvCxnSpPr>
            <a:stCxn id="145" idx="3"/>
            <a:endCxn id="148" idx="1"/>
          </p:cNvCxnSpPr>
          <p:nvPr/>
        </p:nvCxnSpPr>
        <p:spPr>
          <a:xfrm rot="5400000" flipH="1" flipV="1">
            <a:off x="4941229" y="1647233"/>
            <a:ext cx="902497" cy="37526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43"/>
          <p:cNvGrpSpPr/>
          <p:nvPr/>
        </p:nvGrpSpPr>
        <p:grpSpPr>
          <a:xfrm>
            <a:off x="4574843" y="2286115"/>
            <a:ext cx="1260000" cy="576000"/>
            <a:chOff x="427059" y="3031519"/>
            <a:chExt cx="1680876" cy="768181"/>
          </a:xfrm>
          <a:solidFill>
            <a:srgbClr val="005DA2"/>
          </a:solidFill>
        </p:grpSpPr>
        <p:sp>
          <p:nvSpPr>
            <p:cNvPr id="145" name="六边形 144"/>
            <p:cNvSpPr/>
            <p:nvPr/>
          </p:nvSpPr>
          <p:spPr>
            <a:xfrm rot="5400000">
              <a:off x="883406" y="2575172"/>
              <a:ext cx="768181" cy="168087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46" name="文本框 79"/>
            <p:cNvSpPr txBox="1"/>
            <p:nvPr/>
          </p:nvSpPr>
          <p:spPr>
            <a:xfrm>
              <a:off x="519328" y="3118770"/>
              <a:ext cx="1536972" cy="656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创业方向或风险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146"/>
          <p:cNvGrpSpPr/>
          <p:nvPr/>
        </p:nvGrpSpPr>
        <p:grpSpPr>
          <a:xfrm>
            <a:off x="5580112" y="843557"/>
            <a:ext cx="1656185" cy="1111147"/>
            <a:chOff x="1853739" y="1952624"/>
            <a:chExt cx="2957090" cy="1481873"/>
          </a:xfrm>
          <a:solidFill>
            <a:schemeClr val="bg1">
              <a:lumMod val="85000"/>
            </a:schemeClr>
          </a:solidFill>
        </p:grpSpPr>
        <p:sp>
          <p:nvSpPr>
            <p:cNvPr id="148" name="矩形 147"/>
            <p:cNvSpPr/>
            <p:nvPr/>
          </p:nvSpPr>
          <p:spPr>
            <a:xfrm>
              <a:off x="1853739" y="1952624"/>
              <a:ext cx="2957086" cy="1440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149" name="文本框 82"/>
            <p:cNvSpPr txBox="1"/>
            <p:nvPr/>
          </p:nvSpPr>
          <p:spPr>
            <a:xfrm>
              <a:off x="1853742" y="1997873"/>
              <a:ext cx="2957087" cy="143662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chemeClr val="tx1"/>
                  </a:solidFill>
                </a:rPr>
                <a:t>依附型创业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chemeClr val="tx1"/>
                  </a:solidFill>
                </a:rPr>
                <a:t>尾随型创业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chemeClr val="tx1"/>
                  </a:solidFill>
                </a:rPr>
                <a:t>独创型创业</a:t>
              </a:r>
              <a:endParaRPr lang="en-US" altLang="zh-CN" sz="1600" dirty="0" smtClean="0">
                <a:solidFill>
                  <a:schemeClr val="tx1"/>
                </a:solidFill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chemeClr val="tx1"/>
                  </a:solidFill>
                </a:rPr>
                <a:t>对抗型创业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50" name="肘形连接符 149"/>
          <p:cNvCxnSpPr>
            <a:stCxn id="152" idx="3"/>
            <a:endCxn id="155" idx="1"/>
          </p:cNvCxnSpPr>
          <p:nvPr/>
        </p:nvCxnSpPr>
        <p:spPr>
          <a:xfrm rot="16200000" flipH="1" flipV="1">
            <a:off x="5670013" y="3042207"/>
            <a:ext cx="1527874" cy="123499"/>
          </a:xfrm>
          <a:prstGeom prst="bentConnector4">
            <a:avLst>
              <a:gd name="adj1" fmla="val -31351"/>
              <a:gd name="adj2" fmla="val 390439"/>
            </a:avLst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150"/>
          <p:cNvGrpSpPr/>
          <p:nvPr/>
        </p:nvGrpSpPr>
        <p:grpSpPr>
          <a:xfrm>
            <a:off x="5991700" y="2340020"/>
            <a:ext cx="1049777" cy="507176"/>
            <a:chOff x="348152" y="3090802"/>
            <a:chExt cx="1400434" cy="676393"/>
          </a:xfrm>
          <a:solidFill>
            <a:srgbClr val="005DA2"/>
          </a:solidFill>
        </p:grpSpPr>
        <p:sp>
          <p:nvSpPr>
            <p:cNvPr id="152" name="六边形 151"/>
            <p:cNvSpPr/>
            <p:nvPr/>
          </p:nvSpPr>
          <p:spPr>
            <a:xfrm rot="5400000">
              <a:off x="682305" y="2756649"/>
              <a:ext cx="676393" cy="1344700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53" name="文本框 86"/>
            <p:cNvSpPr txBox="1"/>
            <p:nvPr/>
          </p:nvSpPr>
          <p:spPr>
            <a:xfrm>
              <a:off x="403736" y="3173908"/>
              <a:ext cx="1344850" cy="45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53"/>
          <p:cNvGrpSpPr/>
          <p:nvPr/>
        </p:nvGrpSpPr>
        <p:grpSpPr>
          <a:xfrm>
            <a:off x="6372200" y="3147814"/>
            <a:ext cx="2252818" cy="1440160"/>
            <a:chOff x="1853741" y="1952625"/>
            <a:chExt cx="1753600" cy="1920660"/>
          </a:xfrm>
          <a:solidFill>
            <a:schemeClr val="bg1">
              <a:lumMod val="85000"/>
            </a:schemeClr>
          </a:solidFill>
        </p:grpSpPr>
        <p:sp>
          <p:nvSpPr>
            <p:cNvPr id="155" name="矩形 154"/>
            <p:cNvSpPr/>
            <p:nvPr/>
          </p:nvSpPr>
          <p:spPr>
            <a:xfrm>
              <a:off x="1853741" y="1952625"/>
              <a:ext cx="1737588" cy="19206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rgbClr val="000000"/>
                </a:solidFill>
              </a:endParaRPr>
            </a:p>
          </p:txBody>
        </p:sp>
        <p:sp>
          <p:nvSpPr>
            <p:cNvPr id="156" name="文本框 89"/>
            <p:cNvSpPr txBox="1"/>
            <p:nvPr/>
          </p:nvSpPr>
          <p:spPr>
            <a:xfrm>
              <a:off x="1853742" y="1997872"/>
              <a:ext cx="1753599" cy="176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171450" indent="-171450">
                <a:buFont typeface="Arial"/>
                <a:buChar char="•"/>
              </a:pPr>
              <a:r>
                <a:rPr lang="zh-CN" altLang="zh-CN" sz="1600" dirty="0">
                  <a:solidFill>
                    <a:srgbClr val="000000"/>
                  </a:solidFill>
                </a:rPr>
                <a:t>基于产品创</a:t>
              </a:r>
              <a:r>
                <a:rPr lang="zh-CN" altLang="zh-CN" sz="1600" dirty="0" smtClean="0">
                  <a:solidFill>
                    <a:srgbClr val="000000"/>
                  </a:solidFill>
                </a:rPr>
                <a:t>新的创业</a:t>
              </a:r>
              <a:endParaRPr lang="en-US" altLang="zh-CN" sz="1600" dirty="0" smtClean="0">
                <a:solidFill>
                  <a:srgbClr val="000000"/>
                </a:solidFill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rgbClr val="000000"/>
                  </a:solidFill>
                </a:rPr>
                <a:t>基于营销模式创新的创业</a:t>
              </a:r>
              <a:endParaRPr lang="en-US" altLang="zh-CN" sz="1600" dirty="0" smtClean="0">
                <a:solidFill>
                  <a:srgbClr val="000000"/>
                </a:solidFill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rgbClr val="000000"/>
                  </a:solidFill>
                </a:rPr>
                <a:t>基于组织管理体系创</a:t>
              </a:r>
              <a:r>
                <a:rPr lang="zh-CN" altLang="zh-CN" sz="1600" dirty="0">
                  <a:solidFill>
                    <a:srgbClr val="000000"/>
                  </a:solidFill>
                </a:rPr>
                <a:t>新的创业。</a:t>
              </a:r>
            </a:p>
          </p:txBody>
        </p:sp>
      </p:grpSp>
      <p:cxnSp>
        <p:nvCxnSpPr>
          <p:cNvPr id="157" name="肘形连接符 156"/>
          <p:cNvCxnSpPr>
            <a:stCxn id="159" idx="0"/>
          </p:cNvCxnSpPr>
          <p:nvPr/>
        </p:nvCxnSpPr>
        <p:spPr>
          <a:xfrm rot="5400000">
            <a:off x="482855" y="2978907"/>
            <a:ext cx="1377732" cy="1120322"/>
          </a:xfrm>
          <a:prstGeom prst="bentConnector3">
            <a:avLst>
              <a:gd name="adj1" fmla="val 50000"/>
            </a:avLst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57"/>
          <p:cNvGrpSpPr/>
          <p:nvPr/>
        </p:nvGrpSpPr>
        <p:grpSpPr>
          <a:xfrm>
            <a:off x="1187624" y="2343027"/>
            <a:ext cx="1080120" cy="507175"/>
            <a:chOff x="390360" y="3094813"/>
            <a:chExt cx="1440912" cy="676392"/>
          </a:xfrm>
          <a:solidFill>
            <a:srgbClr val="005DA2"/>
          </a:solidFill>
        </p:grpSpPr>
        <p:sp>
          <p:nvSpPr>
            <p:cNvPr id="159" name="六边形 158"/>
            <p:cNvSpPr/>
            <p:nvPr/>
          </p:nvSpPr>
          <p:spPr>
            <a:xfrm rot="5400000">
              <a:off x="778221" y="2760659"/>
              <a:ext cx="676392" cy="1344700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60" name="文本框 93"/>
            <p:cNvSpPr txBox="1"/>
            <p:nvPr/>
          </p:nvSpPr>
          <p:spPr>
            <a:xfrm>
              <a:off x="390360" y="3207783"/>
              <a:ext cx="1440912" cy="451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创业起点</a:t>
              </a:r>
              <a:endPara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60"/>
          <p:cNvGrpSpPr/>
          <p:nvPr/>
        </p:nvGrpSpPr>
        <p:grpSpPr>
          <a:xfrm>
            <a:off x="683568" y="3651870"/>
            <a:ext cx="1656184" cy="657044"/>
            <a:chOff x="127813" y="2661499"/>
            <a:chExt cx="1930845" cy="876262"/>
          </a:xfrm>
          <a:solidFill>
            <a:schemeClr val="bg1">
              <a:lumMod val="85000"/>
            </a:schemeClr>
          </a:solidFill>
        </p:grpSpPr>
        <p:sp>
          <p:nvSpPr>
            <p:cNvPr id="162" name="矩形 161"/>
            <p:cNvSpPr/>
            <p:nvPr/>
          </p:nvSpPr>
          <p:spPr>
            <a:xfrm>
              <a:off x="127813" y="2661499"/>
              <a:ext cx="1930845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rgbClr val="000000"/>
                </a:solidFill>
              </a:endParaRPr>
            </a:p>
          </p:txBody>
        </p:sp>
        <p:sp>
          <p:nvSpPr>
            <p:cNvPr id="163" name="文本框 96"/>
            <p:cNvSpPr txBox="1"/>
            <p:nvPr/>
          </p:nvSpPr>
          <p:spPr>
            <a:xfrm>
              <a:off x="127813" y="2751829"/>
              <a:ext cx="1917033" cy="7798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171450" indent="-171450">
                <a:buFont typeface="Arial"/>
                <a:buChar char="•"/>
              </a:pPr>
              <a:r>
                <a:rPr lang="zh-CN" altLang="zh-CN" sz="1600" dirty="0">
                  <a:solidFill>
                    <a:srgbClr val="000000"/>
                  </a:solidFill>
                </a:rPr>
                <a:t>创</a:t>
              </a:r>
              <a:r>
                <a:rPr lang="zh-CN" altLang="zh-CN" sz="1600" dirty="0" smtClean="0">
                  <a:solidFill>
                    <a:srgbClr val="000000"/>
                  </a:solidFill>
                </a:rPr>
                <a:t>建新企业</a:t>
              </a:r>
              <a:endParaRPr lang="en-US" altLang="zh-CN" sz="1600" dirty="0" smtClean="0">
                <a:solidFill>
                  <a:srgbClr val="000000"/>
                </a:solidFill>
              </a:endParaRPr>
            </a:p>
            <a:p>
              <a:pPr marL="171450" indent="-171450">
                <a:buFont typeface="Arial"/>
                <a:buChar char="•"/>
              </a:pPr>
              <a:r>
                <a:rPr lang="zh-CN" altLang="zh-CN" sz="1600" dirty="0" smtClean="0">
                  <a:solidFill>
                    <a:srgbClr val="000000"/>
                  </a:solidFill>
                </a:rPr>
                <a:t>企业内创业</a:t>
              </a:r>
              <a:endParaRPr lang="zh-CN" altLang="en-US" sz="1600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164" name="肘形连接符 163"/>
          <p:cNvCxnSpPr>
            <a:stCxn id="166" idx="0"/>
          </p:cNvCxnSpPr>
          <p:nvPr/>
        </p:nvCxnSpPr>
        <p:spPr>
          <a:xfrm rot="5400000">
            <a:off x="2586634" y="2888352"/>
            <a:ext cx="1380732" cy="1298432"/>
          </a:xfrm>
          <a:prstGeom prst="bentConnector3">
            <a:avLst>
              <a:gd name="adj1" fmla="val 50000"/>
            </a:avLst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64"/>
          <p:cNvGrpSpPr/>
          <p:nvPr/>
        </p:nvGrpSpPr>
        <p:grpSpPr>
          <a:xfrm>
            <a:off x="3275858" y="2340026"/>
            <a:ext cx="1296142" cy="507175"/>
            <a:chOff x="595726" y="3090808"/>
            <a:chExt cx="1729096" cy="676392"/>
          </a:xfrm>
          <a:solidFill>
            <a:srgbClr val="005DA2"/>
          </a:solidFill>
        </p:grpSpPr>
        <p:sp>
          <p:nvSpPr>
            <p:cNvPr id="166" name="六边形 165"/>
            <p:cNvSpPr/>
            <p:nvPr/>
          </p:nvSpPr>
          <p:spPr>
            <a:xfrm rot="5400000">
              <a:off x="1125128" y="2612576"/>
              <a:ext cx="676392" cy="1632856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67" name="文本框 101"/>
            <p:cNvSpPr txBox="1"/>
            <p:nvPr/>
          </p:nvSpPr>
          <p:spPr>
            <a:xfrm>
              <a:off x="595726" y="3258593"/>
              <a:ext cx="1729096" cy="287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创业项目性质</a:t>
              </a:r>
              <a:endPara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67"/>
          <p:cNvGrpSpPr/>
          <p:nvPr/>
        </p:nvGrpSpPr>
        <p:grpSpPr>
          <a:xfrm>
            <a:off x="2699791" y="3579863"/>
            <a:ext cx="2592289" cy="936104"/>
            <a:chOff x="1533419" y="2144691"/>
            <a:chExt cx="1725967" cy="1248429"/>
          </a:xfrm>
          <a:solidFill>
            <a:schemeClr val="bg1">
              <a:lumMod val="85000"/>
            </a:schemeClr>
          </a:solidFill>
        </p:grpSpPr>
        <p:sp>
          <p:nvSpPr>
            <p:cNvPr id="169" name="矩形 168"/>
            <p:cNvSpPr/>
            <p:nvPr/>
          </p:nvSpPr>
          <p:spPr>
            <a:xfrm>
              <a:off x="1533419" y="2144691"/>
              <a:ext cx="1725967" cy="12484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 dirty="0">
                <a:solidFill>
                  <a:srgbClr val="000000"/>
                </a:solidFill>
              </a:endParaRPr>
            </a:p>
          </p:txBody>
        </p:sp>
        <p:sp>
          <p:nvSpPr>
            <p:cNvPr id="170" name="文本框 104"/>
            <p:cNvSpPr txBox="1"/>
            <p:nvPr/>
          </p:nvSpPr>
          <p:spPr>
            <a:xfrm>
              <a:off x="1577675" y="2246427"/>
              <a:ext cx="1507297" cy="11082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171450" indent="-171450" algn="l">
                <a:buFont typeface="Arial"/>
                <a:buChar char="•"/>
              </a:pPr>
              <a:r>
                <a:rPr lang="zh-CN" altLang="zh-CN" sz="1600" dirty="0" smtClean="0">
                  <a:solidFill>
                    <a:srgbClr val="000000"/>
                  </a:solidFill>
                </a:rPr>
                <a:t>传统技能型创业</a:t>
              </a:r>
              <a:endParaRPr lang="en-US" altLang="zh-CN" sz="1600" dirty="0" smtClean="0">
                <a:solidFill>
                  <a:srgbClr val="000000"/>
                </a:solidFill>
              </a:endParaRPr>
            </a:p>
            <a:p>
              <a:pPr marL="171450" indent="-171450" algn="l">
                <a:buFont typeface="Arial"/>
                <a:buChar char="•"/>
              </a:pPr>
              <a:r>
                <a:rPr lang="zh-CN" altLang="zh-CN" sz="1600" dirty="0" smtClean="0">
                  <a:solidFill>
                    <a:srgbClr val="000000"/>
                  </a:solidFill>
                </a:rPr>
                <a:t>高新技术型创业和知识服务型创业</a:t>
              </a:r>
              <a:r>
                <a:rPr lang="zh-CN" altLang="zh-CN" sz="1600" dirty="0">
                  <a:solidFill>
                    <a:srgbClr val="000000"/>
                  </a:solidFill>
                </a:rPr>
                <a:t>。 </a:t>
              </a:r>
              <a:endParaRPr lang="zh-CN" alt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66" name="TextBox 38"/>
          <p:cNvSpPr txBox="1"/>
          <p:nvPr/>
        </p:nvSpPr>
        <p:spPr>
          <a:xfrm>
            <a:off x="971600" y="131986"/>
            <a:ext cx="2195984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创业的分类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2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7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2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7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2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7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2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7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8"/>
          <p:cNvSpPr txBox="1"/>
          <p:nvPr/>
        </p:nvSpPr>
        <p:spPr>
          <a:xfrm>
            <a:off x="958900" y="119286"/>
            <a:ext cx="218316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创业的过程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Placeholder 8"/>
          <p:cNvSpPr txBox="1"/>
          <p:nvPr/>
        </p:nvSpPr>
        <p:spPr>
          <a:xfrm>
            <a:off x="971600" y="1563638"/>
            <a:ext cx="7776864" cy="3312368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(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1800" dirty="0">
                <a:solidFill>
                  <a:schemeClr val="tx1"/>
                </a:solidFill>
                <a:latin typeface="黑体"/>
                <a:ea typeface="黑体"/>
              </a:rPr>
              <a:t>)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产生创业动机</a:t>
            </a:r>
          </a:p>
          <a:p>
            <a:pPr>
              <a:lnSpc>
                <a:spcPct val="100000"/>
              </a:lnSpc>
            </a:pPr>
            <a:r>
              <a:rPr lang="zh-CN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创业动机是创业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的原动力，它推动创业者去发现和识别市场机会。</a:t>
            </a:r>
          </a:p>
          <a:p>
            <a:pPr>
              <a:lnSpc>
                <a:spcPct val="100000"/>
              </a:lnSpc>
            </a:pPr>
            <a:r>
              <a:rPr lang="en-US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(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二</a:t>
            </a:r>
            <a:r>
              <a:rPr lang="en-US" altLang="zh-CN" sz="1800" dirty="0">
                <a:solidFill>
                  <a:schemeClr val="tx1"/>
                </a:solidFill>
                <a:latin typeface="黑体"/>
                <a:ea typeface="黑体"/>
              </a:rPr>
              <a:t>)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识别创业机会</a:t>
            </a:r>
          </a:p>
          <a:p>
            <a:pPr>
              <a:lnSpc>
                <a:spcPct val="100000"/>
              </a:lnSpc>
            </a:pPr>
            <a:r>
              <a:rPr lang="zh-CN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识别创业机会是对可能成为创业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机会的诸事件的分析和对创业预期结果的判断。创业机会一般分为两种：一种是意外发现的，一种是经过深思熟虑才发现的。</a:t>
            </a:r>
          </a:p>
          <a:p>
            <a:pPr>
              <a:lnSpc>
                <a:spcPct val="100000"/>
              </a:lnSpc>
            </a:pPr>
            <a:r>
              <a:rPr lang="en-US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(</a:t>
            </a:r>
            <a:r>
              <a:rPr lang="zh-CN" altLang="en-US" sz="1800" dirty="0" smtClean="0">
                <a:solidFill>
                  <a:schemeClr val="tx1"/>
                </a:solidFill>
                <a:latin typeface="黑体"/>
                <a:ea typeface="黑体"/>
              </a:rPr>
              <a:t>三</a:t>
            </a:r>
            <a:r>
              <a:rPr lang="en-US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)</a:t>
            </a:r>
            <a:r>
              <a:rPr lang="zh-CN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整合有效资源</a:t>
            </a:r>
            <a:endParaRPr lang="zh-CN" altLang="zh-CN" sz="1800" dirty="0">
              <a:solidFill>
                <a:schemeClr val="tx1"/>
              </a:solidFill>
              <a:latin typeface="黑体"/>
              <a:ea typeface="黑体"/>
            </a:endParaRPr>
          </a:p>
          <a:p>
            <a:pPr>
              <a:lnSpc>
                <a:spcPct val="100000"/>
              </a:lnSpc>
            </a:pPr>
            <a:r>
              <a:rPr lang="zh-CN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资源是创业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的基础性条件，整合资源是创业者开发机会的重要手段。强调整合资源，是因为创业者可以直接控制的可用资源往往很少，许多成功的创业者都有白手起家的经历</a:t>
            </a:r>
            <a:r>
              <a:rPr lang="zh-CN" altLang="zh-CN" sz="1800" dirty="0" smtClean="0">
                <a:solidFill>
                  <a:schemeClr val="tx1"/>
                </a:solidFill>
                <a:latin typeface="黑体"/>
                <a:ea typeface="黑体"/>
              </a:rPr>
              <a:t>。</a:t>
            </a:r>
            <a:endParaRPr lang="zh-CN" altLang="zh-CN" sz="1800" dirty="0">
              <a:solidFill>
                <a:schemeClr val="tx1"/>
              </a:solidFill>
              <a:latin typeface="黑体"/>
              <a:ea typeface="黑体"/>
            </a:endParaRPr>
          </a:p>
        </p:txBody>
      </p:sp>
      <p:sp>
        <p:nvSpPr>
          <p:cNvPr id="9" name="Text Placeholder 8"/>
          <p:cNvSpPr txBox="1"/>
          <p:nvPr/>
        </p:nvSpPr>
        <p:spPr>
          <a:xfrm>
            <a:off x="935088" y="699542"/>
            <a:ext cx="7381328" cy="1368152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创业过程包括从产生创业想法到创建新企业并获取回报的整个过程，通常可分为以下</a:t>
            </a:r>
            <a:r>
              <a:rPr lang="en-US" altLang="zh-CN" sz="1800" dirty="0">
                <a:solidFill>
                  <a:schemeClr val="tx1"/>
                </a:solidFill>
                <a:latin typeface="黑体"/>
                <a:ea typeface="黑体"/>
              </a:rPr>
              <a:t>6</a:t>
            </a:r>
            <a:r>
              <a:rPr lang="zh-CN" altLang="zh-CN" sz="1800" dirty="0">
                <a:solidFill>
                  <a:schemeClr val="tx1"/>
                </a:solidFill>
                <a:latin typeface="黑体"/>
                <a:ea typeface="黑体"/>
              </a:rPr>
              <a:t>个主要环节。</a:t>
            </a:r>
          </a:p>
        </p:txBody>
      </p:sp>
    </p:spTree>
    <p:extLst>
      <p:ext uri="{BB962C8B-B14F-4D97-AF65-F5344CB8AC3E}">
        <p14:creationId xmlns:p14="http://schemas.microsoft.com/office/powerpoint/2010/main" val="347326709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8"/>
          <p:cNvSpPr txBox="1"/>
          <p:nvPr/>
        </p:nvSpPr>
        <p:spPr>
          <a:xfrm>
            <a:off x="958900" y="119286"/>
            <a:ext cx="218316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创业的过程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Placeholder 8"/>
          <p:cNvSpPr txBox="1"/>
          <p:nvPr/>
        </p:nvSpPr>
        <p:spPr>
          <a:xfrm>
            <a:off x="971600" y="1419622"/>
            <a:ext cx="7776864" cy="3312368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四）创建新企业</a:t>
            </a:r>
          </a:p>
          <a:p>
            <a:pPr>
              <a:lnSpc>
                <a:spcPct val="100000"/>
              </a:lnSpc>
            </a:pP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创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建新企业需要进行大量的准备工作，其中创业计划、创业融资和注册登记尤为关键。</a:t>
            </a:r>
          </a:p>
          <a:p>
            <a:pPr>
              <a:lnSpc>
                <a:spcPct val="100000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1800" dirty="0">
                <a:solidFill>
                  <a:srgbClr val="000000"/>
                </a:solidFill>
                <a:latin typeface="黑体"/>
                <a:ea typeface="黑体"/>
              </a:rPr>
              <a:t>)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实现机会价值</a:t>
            </a:r>
          </a:p>
          <a:p>
            <a:pPr>
              <a:lnSpc>
                <a:spcPct val="100000"/>
              </a:lnSpc>
            </a:pP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创业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者整合资源、创建新企业的目的是实现机会价值，并通过实现机会价值来实现自己的创业目标。</a:t>
            </a:r>
          </a:p>
          <a:p>
            <a:pPr>
              <a:lnSpc>
                <a:spcPct val="100000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(</a:t>
            </a:r>
            <a:r>
              <a:rPr lang="zh-CN" altLang="en-US" sz="1800" dirty="0" smtClean="0">
                <a:solidFill>
                  <a:srgbClr val="000000"/>
                </a:solidFill>
                <a:latin typeface="黑体"/>
                <a:ea typeface="黑体"/>
              </a:rPr>
              <a:t>六</a:t>
            </a:r>
            <a:r>
              <a:rPr lang="en-US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)</a:t>
            </a: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收获创业回报</a:t>
            </a:r>
            <a:endParaRPr lang="zh-CN" altLang="zh-CN" sz="1800" dirty="0">
              <a:solidFill>
                <a:srgbClr val="000000"/>
              </a:solidFill>
              <a:latin typeface="黑体"/>
              <a:ea typeface="黑体"/>
            </a:endParaRPr>
          </a:p>
          <a:p>
            <a:pPr>
              <a:lnSpc>
                <a:spcPct val="100000"/>
              </a:lnSpc>
            </a:pPr>
            <a:r>
              <a:rPr lang="zh-CN" altLang="zh-CN" sz="1800" dirty="0" smtClean="0">
                <a:solidFill>
                  <a:srgbClr val="000000"/>
                </a:solidFill>
                <a:latin typeface="黑体"/>
                <a:ea typeface="黑体"/>
              </a:rPr>
              <a:t>对回报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的正当追求是创业活动的目的，有助于强化创业者对事业的执着。对创业者来说，创业是获取回报的手段和途径，是一种载体。回报可能是多种多样的，对回报的满意程度在很大程度上取决于创业者的创业动机。</a:t>
            </a:r>
          </a:p>
        </p:txBody>
      </p:sp>
      <p:sp>
        <p:nvSpPr>
          <p:cNvPr id="9" name="Text Placeholder 8"/>
          <p:cNvSpPr txBox="1"/>
          <p:nvPr/>
        </p:nvSpPr>
        <p:spPr>
          <a:xfrm>
            <a:off x="935088" y="699542"/>
            <a:ext cx="7381328" cy="1368152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创业过程包括从产生创业想法到创建新企业并获取回报的整个过程，通常可分为以下</a:t>
            </a:r>
            <a:r>
              <a:rPr lang="en-US" altLang="zh-CN" sz="1800" dirty="0">
                <a:solidFill>
                  <a:srgbClr val="000000"/>
                </a:solidFill>
                <a:latin typeface="黑体"/>
                <a:ea typeface="黑体"/>
              </a:rPr>
              <a:t>6</a:t>
            </a:r>
            <a:r>
              <a:rPr lang="zh-CN" altLang="zh-CN" sz="1800" dirty="0">
                <a:solidFill>
                  <a:srgbClr val="000000"/>
                </a:solidFill>
                <a:latin typeface="黑体"/>
                <a:ea typeface="黑体"/>
              </a:rPr>
              <a:t>个主要环节。</a:t>
            </a:r>
          </a:p>
        </p:txBody>
      </p:sp>
    </p:spTree>
    <p:extLst>
      <p:ext uri="{BB962C8B-B14F-4D97-AF65-F5344CB8AC3E}">
        <p14:creationId xmlns:p14="http://schemas.microsoft.com/office/powerpoint/2010/main" val="291909969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8"/>
          <p:cNvSpPr txBox="1"/>
          <p:nvPr/>
        </p:nvSpPr>
        <p:spPr>
          <a:xfrm>
            <a:off x="971600" y="93886"/>
            <a:ext cx="342709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大学生创业的意义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Placeholder 8"/>
          <p:cNvSpPr txBox="1"/>
          <p:nvPr/>
        </p:nvSpPr>
        <p:spPr>
          <a:xfrm>
            <a:off x="827584" y="627534"/>
            <a:ext cx="7457418" cy="3068103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（一）大学生创业对社会的意义</a:t>
            </a: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就整个社会而言，通过鼓励创业不仅可以缓解就业压力，而且还可以推动社会进步，增强经济活力，加速科技创新。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</a:t>
            </a:r>
            <a:endParaRPr lang="zh-CN" altLang="zh-CN" sz="1600" dirty="0">
              <a:solidFill>
                <a:srgbClr val="000000"/>
              </a:solidFill>
              <a:latin typeface="黑体"/>
              <a:ea typeface="黑体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1.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大学生创业是社会就业的扩容器</a:t>
            </a: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管理学大师彼得·德鲁克曾对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1965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—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1984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年的美国经济进行过研究，他发现：创业型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就业是民生之本，是人民改善生活的基本前提和基本途径。我国有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13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亿人口，就业压力非常大。目前，中国的改革正进入攻坚阶段，产业结构正进行优化和调整，在这个重大社会转型期，就业矛盾更加突出。没有全社会广泛的创业活动，就业问题将直接影响我国社会经济的发展进程与和谐社会的建立。 </a:t>
            </a: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2.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大学生创业是社会进步的推动器</a:t>
            </a: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创业活动促进了社会经济体制的改革和深化。创业是将创造性带进组织的一种完整概念，其核心就是创新，包括技术创新、组织创新、管理创新和制度创新。实际上，我国的企业制度创新就是从中小企业开始的，体制改革也是首先以中小企业为实验田的</a:t>
            </a:r>
            <a:r>
              <a:rPr lang="zh-CN" altLang="zh-CN" sz="1600" dirty="0" smtClean="0">
                <a:solidFill>
                  <a:srgbClr val="000000"/>
                </a:solidFill>
                <a:latin typeface="黑体"/>
                <a:ea typeface="黑体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黑体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410934778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8"/>
          <p:cNvSpPr txBox="1"/>
          <p:nvPr/>
        </p:nvSpPr>
        <p:spPr>
          <a:xfrm>
            <a:off x="971600" y="93886"/>
            <a:ext cx="342709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大学生创业的意义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Placeholder 8"/>
          <p:cNvSpPr txBox="1"/>
          <p:nvPr/>
        </p:nvSpPr>
        <p:spPr>
          <a:xfrm>
            <a:off x="827584" y="843557"/>
            <a:ext cx="7457418" cy="3068103"/>
          </a:xfrm>
          <a:prstGeom prst="rect">
            <a:avLst/>
          </a:prstGeom>
        </p:spPr>
        <p:txBody>
          <a:bodyPr vert="horz" lIns="68541" tIns="34271" rIns="68541" bIns="34271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（一）大学生创业对社会的意义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就整个社会而言，通过鼓励创业不仅可以缓解就业压力，而且还可以推动社会进步，增强经济活力，加速科技创新。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</a:t>
            </a:r>
            <a:endParaRPr lang="zh-CN" altLang="zh-CN" sz="1600" dirty="0">
              <a:solidFill>
                <a:srgbClr val="000000"/>
              </a:solidFill>
              <a:latin typeface="黑体"/>
              <a:ea typeface="黑体"/>
            </a:endParaRPr>
          </a:p>
          <a:p>
            <a:r>
              <a:rPr lang="en-US" altLang="zh-CN" sz="1600" dirty="0" smtClean="0">
                <a:solidFill>
                  <a:srgbClr val="000000"/>
                </a:solidFill>
                <a:latin typeface="黑体"/>
                <a:ea typeface="黑体"/>
              </a:rPr>
              <a:t>3</a:t>
            </a:r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大学生创业是科技创新的加速器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创新是创业的主要驱动力量，创业是新理论、新技术、新知识、新制度的孵化器，也是新理论、新技术、新知识、新制度形成现实生产力的转化器。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4.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大学生创业促进了全新成才观的形成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5.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大学生创业有助于为国家造就一批年轻的企业管理人才</a:t>
            </a:r>
          </a:p>
          <a:p>
            <a:r>
              <a:rPr lang="en-US" altLang="zh-CN" sz="1600" dirty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大学生创业的艰苦过程，不仅磨炼了创业者的意志品质，还培养了创业者的市场观念，训练了他们的决策管理能力，锻炼和提高了他们自身的素质，从而有助于为国家造就一批年轻的企业管理人才。</a:t>
            </a:r>
          </a:p>
        </p:txBody>
      </p:sp>
    </p:spTree>
    <p:extLst>
      <p:ext uri="{BB962C8B-B14F-4D97-AF65-F5344CB8AC3E}">
        <p14:creationId xmlns:p14="http://schemas.microsoft.com/office/powerpoint/2010/main" val="37502059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多彩年度工作总结"/>
</p:tagLst>
</file>

<file path=ppt/theme/theme1.xml><?xml version="1.0" encoding="utf-8"?>
<a:theme xmlns:a="http://schemas.openxmlformats.org/drawingml/2006/main" name="Office 主题​​">
  <a:themeElements>
    <a:clrScheme name="自定义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5A5A5"/>
      </a:accent2>
      <a:accent3>
        <a:srgbClr val="C00000"/>
      </a:accent3>
      <a:accent4>
        <a:srgbClr val="A5A5A5"/>
      </a:accent4>
      <a:accent5>
        <a:srgbClr val="C00000"/>
      </a:accent5>
      <a:accent6>
        <a:srgbClr val="A5A5A5"/>
      </a:accent6>
      <a:hlink>
        <a:srgbClr val="C00000"/>
      </a:hlink>
      <a:folHlink>
        <a:srgbClr val="A5A5A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7626</TotalTime>
  <Words>1899</Words>
  <Application>Microsoft Office PowerPoint</Application>
  <PresentationFormat>全屏显示(16:9)</PresentationFormat>
  <Paragraphs>140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多彩年度工作总结</dc:title>
  <dc:creator>USER</dc:creator>
  <cp:lastModifiedBy>SJYY</cp:lastModifiedBy>
  <cp:revision>578</cp:revision>
  <dcterms:created xsi:type="dcterms:W3CDTF">2014-11-09T01:07:25Z</dcterms:created>
  <dcterms:modified xsi:type="dcterms:W3CDTF">2017-09-01T03:21:45Z</dcterms:modified>
</cp:coreProperties>
</file>