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971" r:id="rId2"/>
    <p:sldId id="916" r:id="rId3"/>
    <p:sldId id="917" r:id="rId4"/>
    <p:sldId id="918" r:id="rId5"/>
    <p:sldId id="996" r:id="rId6"/>
    <p:sldId id="919" r:id="rId7"/>
    <p:sldId id="997" r:id="rId8"/>
    <p:sldId id="998" r:id="rId9"/>
    <p:sldId id="922" r:id="rId10"/>
    <p:sldId id="923" r:id="rId11"/>
    <p:sldId id="877" r:id="rId12"/>
    <p:sldId id="999" r:id="rId13"/>
    <p:sldId id="1000" r:id="rId14"/>
    <p:sldId id="925" r:id="rId15"/>
    <p:sldId id="926" r:id="rId16"/>
    <p:sldId id="1001" r:id="rId17"/>
    <p:sldId id="927" r:id="rId18"/>
    <p:sldId id="1002" r:id="rId19"/>
    <p:sldId id="928" r:id="rId20"/>
    <p:sldId id="929" r:id="rId21"/>
    <p:sldId id="873" r:id="rId22"/>
  </p:sldIdLst>
  <p:sldSz cx="9144000" cy="5143500" type="screen16x9"/>
  <p:notesSz cx="6858000" cy="9144000"/>
  <p:custDataLst>
    <p:tags r:id="rId24"/>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2017/9/1/Friday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10</a:t>
            </a:fld>
            <a:endParaRPr lang="zh-CN" altLang="en-US"/>
          </a:p>
        </p:txBody>
      </p:sp>
    </p:spTree>
    <p:extLst>
      <p:ext uri="{BB962C8B-B14F-4D97-AF65-F5344CB8AC3E}">
        <p14:creationId xmlns:p14="http://schemas.microsoft.com/office/powerpoint/2010/main" val="2874667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7252571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7252571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903002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21</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502260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25022604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467544" y="289467"/>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467544" y="482768"/>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
        <p:nvSpPr>
          <p:cNvPr id="9" name="等腰三角形 8"/>
          <p:cNvSpPr/>
          <p:nvPr userDrawn="1"/>
        </p:nvSpPr>
        <p:spPr>
          <a:xfrm rot="5400000">
            <a:off x="-117418" y="330604"/>
            <a:ext cx="720075" cy="305833"/>
          </a:xfrm>
          <a:prstGeom prst="triangl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userDrawn="1"/>
        </p:nvSpPr>
        <p:spPr>
          <a:xfrm rot="16200000">
            <a:off x="8452048" y="4451548"/>
            <a:ext cx="691952" cy="69195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userDrawn="1"/>
        </p:nvSpPr>
        <p:spPr>
          <a:xfrm rot="16200000">
            <a:off x="8604448" y="4603948"/>
            <a:ext cx="539552" cy="53955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2017/9/1/Friday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2017/9/1/Friday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sp>
        <p:nvSpPr>
          <p:cNvPr id="6" name="文本框 12"/>
          <p:cNvSpPr txBox="1">
            <a:spLocks noChangeArrowheads="1"/>
          </p:cNvSpPr>
          <p:nvPr userDrawn="1"/>
        </p:nvSpPr>
        <p:spPr bwMode="auto">
          <a:xfrm>
            <a:off x="687678" y="267494"/>
            <a:ext cx="1796090"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rPr>
              <a:t>加相关标题文字</a:t>
            </a:r>
          </a:p>
        </p:txBody>
      </p:sp>
      <p:sp>
        <p:nvSpPr>
          <p:cNvPr id="7" name="菱形 6"/>
          <p:cNvSpPr/>
          <p:nvPr userDrawn="1"/>
        </p:nvSpPr>
        <p:spPr>
          <a:xfrm>
            <a:off x="179512" y="195486"/>
            <a:ext cx="432048" cy="432048"/>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2017/9/1/Friday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8" r:id="rId6"/>
    <p:sldLayoutId id="2147483669" r:id="rId7"/>
    <p:sldLayoutId id="2147483670" r:id="rId8"/>
    <p:sldLayoutId id="2147483671" r:id="rId9"/>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3889261" y="2854492"/>
            <a:ext cx="53632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大学生创新与创业</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9138436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 Box 30"/>
          <p:cNvSpPr>
            <a:spLocks noChangeArrowheads="1"/>
          </p:cNvSpPr>
          <p:nvPr/>
        </p:nvSpPr>
        <p:spPr bwMode="auto">
          <a:xfrm>
            <a:off x="971600" y="1937522"/>
            <a:ext cx="7560840" cy="900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5" tIns="34264" rIns="68525" bIns="34264">
            <a:spAutoFit/>
          </a:bodyPr>
          <a:lstStyle/>
          <a:p>
            <a:r>
              <a:rPr lang="zh-CN" altLang="zh-CN" dirty="0" smtClean="0">
                <a:solidFill>
                  <a:srgbClr val="000000"/>
                </a:solidFill>
                <a:latin typeface="黑体"/>
                <a:ea typeface="黑体"/>
              </a:rPr>
              <a:t>（</a:t>
            </a:r>
            <a:r>
              <a:rPr lang="en-US" altLang="zh-CN" dirty="0">
                <a:solidFill>
                  <a:srgbClr val="000000"/>
                </a:solidFill>
                <a:latin typeface="黑体"/>
                <a:ea typeface="黑体"/>
              </a:rPr>
              <a:t>1</a:t>
            </a:r>
            <a:r>
              <a:rPr lang="zh-CN" altLang="zh-CN" dirty="0">
                <a:solidFill>
                  <a:srgbClr val="000000"/>
                </a:solidFill>
                <a:latin typeface="黑体"/>
                <a:ea typeface="黑体"/>
              </a:rPr>
              <a:t>）知己知彼。有些创业者认为，绝大多数创业团队的核心成员都很少，一般是三四个人，多的也不过十来个人。一个优秀的创业团队的所有成员都应该相互非常熟悉，知根知底。</a:t>
            </a:r>
          </a:p>
        </p:txBody>
      </p:sp>
      <p:sp>
        <p:nvSpPr>
          <p:cNvPr id="61" name="矩形 60"/>
          <p:cNvSpPr/>
          <p:nvPr/>
        </p:nvSpPr>
        <p:spPr>
          <a:xfrm>
            <a:off x="971600" y="879468"/>
            <a:ext cx="7632848" cy="900194"/>
          </a:xfrm>
          <a:prstGeom prst="rect">
            <a:avLst/>
          </a:prstGeom>
        </p:spPr>
        <p:txBody>
          <a:bodyPr wrap="square" lIns="68525" tIns="34264" rIns="68525" bIns="34264">
            <a:spAutoFit/>
          </a:bodyPr>
          <a:lstStyle/>
          <a:p>
            <a:r>
              <a:rPr lang="zh-CN" altLang="zh-CN" dirty="0">
                <a:latin typeface="黑体"/>
                <a:ea typeface="黑体"/>
              </a:rPr>
              <a:t>搭建一支优秀的创业团队对任何创业者而言，都是一项至关重要的工作，是保证创业团队沿着共同目标，求同存异，最后实现团队远景的组织保证。团队应该注意以下问题：</a:t>
            </a:r>
          </a:p>
        </p:txBody>
      </p:sp>
      <p:sp>
        <p:nvSpPr>
          <p:cNvPr id="12" name="TextBox 38"/>
          <p:cNvSpPr txBox="1"/>
          <p:nvPr/>
        </p:nvSpPr>
        <p:spPr>
          <a:xfrm>
            <a:off x="899592" y="123478"/>
            <a:ext cx="342709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创业团队的重要性</a:t>
            </a:r>
            <a:endParaRPr lang="zh-CN" altLang="en-US" sz="3200" b="1" dirty="0">
              <a:solidFill>
                <a:schemeClr val="accent1"/>
              </a:solidFill>
              <a:latin typeface="微软雅黑" pitchFamily="34" charset="-122"/>
              <a:ea typeface="微软雅黑" pitchFamily="34" charset="-122"/>
            </a:endParaRPr>
          </a:p>
        </p:txBody>
      </p:sp>
      <p:sp>
        <p:nvSpPr>
          <p:cNvPr id="13" name="Text Box 30"/>
          <p:cNvSpPr>
            <a:spLocks noChangeArrowheads="1"/>
          </p:cNvSpPr>
          <p:nvPr/>
        </p:nvSpPr>
        <p:spPr bwMode="auto">
          <a:xfrm>
            <a:off x="971600" y="2801618"/>
            <a:ext cx="7488832" cy="900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5" tIns="34264" rIns="68525" bIns="34264">
            <a:spAutoFit/>
          </a:bodyPr>
          <a:lstStyle/>
          <a:p>
            <a:r>
              <a:rPr lang="zh-CN" altLang="zh-CN" dirty="0">
                <a:solidFill>
                  <a:srgbClr val="000000"/>
                </a:solidFill>
                <a:latin typeface="黑体"/>
                <a:ea typeface="黑体"/>
              </a:rPr>
              <a:t>（</a:t>
            </a:r>
            <a:r>
              <a:rPr lang="en-US" altLang="zh-CN" dirty="0">
                <a:solidFill>
                  <a:srgbClr val="000000"/>
                </a:solidFill>
                <a:latin typeface="黑体"/>
                <a:ea typeface="黑体"/>
              </a:rPr>
              <a:t>2</a:t>
            </a:r>
            <a:r>
              <a:rPr lang="zh-CN" altLang="zh-CN" dirty="0">
                <a:solidFill>
                  <a:srgbClr val="000000"/>
                </a:solidFill>
                <a:latin typeface="黑体"/>
                <a:ea typeface="黑体"/>
              </a:rPr>
              <a:t>）有能够胜任的带头人。在企业管理和市场营销中，经常谈论领导者的核心竞争力。事实上，在创业团队中，带头人的作用更加重要。带头人正如在大海中航行的巨轮的舵手，指引着创业团队的方向。</a:t>
            </a:r>
          </a:p>
        </p:txBody>
      </p:sp>
      <p:sp>
        <p:nvSpPr>
          <p:cNvPr id="14" name="Text Box 30"/>
          <p:cNvSpPr>
            <a:spLocks noChangeArrowheads="1"/>
          </p:cNvSpPr>
          <p:nvPr/>
        </p:nvSpPr>
        <p:spPr bwMode="auto">
          <a:xfrm>
            <a:off x="971600" y="3665714"/>
            <a:ext cx="7344816" cy="62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5" tIns="34264" rIns="68525" bIns="34264">
            <a:spAutoFit/>
          </a:bodyPr>
          <a:lstStyle/>
          <a:p>
            <a:r>
              <a:rPr lang="zh-CN" altLang="zh-CN" dirty="0">
                <a:solidFill>
                  <a:srgbClr val="000000"/>
                </a:solidFill>
                <a:latin typeface="黑体"/>
                <a:ea typeface="黑体"/>
              </a:rPr>
              <a:t>（</a:t>
            </a:r>
            <a:r>
              <a:rPr lang="en-US" altLang="zh-CN" dirty="0">
                <a:solidFill>
                  <a:srgbClr val="000000"/>
                </a:solidFill>
                <a:latin typeface="黑体"/>
                <a:ea typeface="黑体"/>
              </a:rPr>
              <a:t>3</a:t>
            </a:r>
            <a:r>
              <a:rPr lang="zh-CN" altLang="zh-CN" dirty="0">
                <a:solidFill>
                  <a:srgbClr val="000000"/>
                </a:solidFill>
                <a:latin typeface="黑体"/>
                <a:ea typeface="黑体"/>
              </a:rPr>
              <a:t>）有正确的理念。要坚信组织能够健康发展下去，相信创业团队一定能够获得成功。</a:t>
            </a:r>
          </a:p>
        </p:txBody>
      </p:sp>
      <p:sp>
        <p:nvSpPr>
          <p:cNvPr id="15" name="Text Box 30"/>
          <p:cNvSpPr>
            <a:spLocks noChangeArrowheads="1"/>
          </p:cNvSpPr>
          <p:nvPr/>
        </p:nvSpPr>
        <p:spPr bwMode="auto">
          <a:xfrm>
            <a:off x="971600" y="4241778"/>
            <a:ext cx="3918946" cy="3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5" tIns="34264" rIns="68525" bIns="34264">
            <a:spAutoFit/>
          </a:bodyPr>
          <a:lstStyle/>
          <a:p>
            <a:r>
              <a:rPr lang="zh-CN" altLang="zh-CN" dirty="0">
                <a:solidFill>
                  <a:srgbClr val="000000"/>
                </a:solidFill>
                <a:latin typeface="黑体"/>
                <a:ea typeface="黑体"/>
              </a:rPr>
              <a:t>（</a:t>
            </a:r>
            <a:r>
              <a:rPr lang="en-US" altLang="zh-CN" dirty="0">
                <a:solidFill>
                  <a:srgbClr val="000000"/>
                </a:solidFill>
                <a:latin typeface="黑体"/>
                <a:ea typeface="黑体"/>
              </a:rPr>
              <a:t>4</a:t>
            </a:r>
            <a:r>
              <a:rPr lang="zh-CN" altLang="zh-CN" dirty="0">
                <a:solidFill>
                  <a:srgbClr val="000000"/>
                </a:solidFill>
                <a:latin typeface="黑体"/>
                <a:ea typeface="黑体"/>
              </a:rPr>
              <a:t>）有严格的规章制度。</a:t>
            </a:r>
          </a:p>
        </p:txBody>
      </p:sp>
    </p:spTree>
    <p:extLst>
      <p:ext uri="{BB962C8B-B14F-4D97-AF65-F5344CB8AC3E}">
        <p14:creationId xmlns:p14="http://schemas.microsoft.com/office/powerpoint/2010/main" val="110535522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850"/>
                            </p:stCondLst>
                            <p:childTnLst>
                              <p:par>
                                <p:cTn id="10" presetID="22" presetClass="entr" presetSubtype="8" fill="hold" grpId="0" nodeType="after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wipe(left)">
                                      <p:cBhvr>
                                        <p:cTn id="12" dur="500"/>
                                        <p:tgtEl>
                                          <p:spTgt spid="61"/>
                                        </p:tgtEl>
                                      </p:cBhvr>
                                    </p:animEffect>
                                  </p:childTnLst>
                                </p:cTn>
                              </p:par>
                              <p:par>
                                <p:cTn id="13" presetID="2" presetClass="entr" presetSubtype="2" fill="hold" grpId="0" nodeType="withEffect">
                                  <p:stCondLst>
                                    <p:cond delay="75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ppt_x</p:attrName>
                                        </p:attrNameLst>
                                      </p:cBhvr>
                                      <p:tavLst>
                                        <p:tav tm="0">
                                          <p:val>
                                            <p:strVal val="1+#ppt_w/2"/>
                                          </p:val>
                                        </p:tav>
                                        <p:tav tm="100000">
                                          <p:val>
                                            <p:strVal val="#ppt_x"/>
                                          </p:val>
                                        </p:tav>
                                      </p:tavLst>
                                    </p:anim>
                                    <p:anim calcmode="lin" valueType="num">
                                      <p:cBhvr>
                                        <p:cTn id="16" dur="500" fill="hold"/>
                                        <p:tgtEl>
                                          <p:spTgt spid="6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1+#ppt_w/2"/>
                                          </p:val>
                                        </p:tav>
                                        <p:tav tm="100000">
                                          <p:val>
                                            <p:strVal val="#ppt_x"/>
                                          </p:val>
                                        </p:tav>
                                      </p:tavLst>
                                    </p:anim>
                                    <p:anim calcmode="lin" valueType="num">
                                      <p:cBhvr>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75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1+#ppt_w/2"/>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75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1+#ppt_w/2"/>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utoUpdateAnimBg="0"/>
      <p:bldP spid="61" grpId="0"/>
      <p:bldP spid="12" grpId="0"/>
      <p:bldP spid="13" grpId="0" bldLvl="0" autoUpdateAnimBg="0"/>
      <p:bldP spid="14" grpId="0" bldLvl="0" autoUpdateAnimBg="0"/>
      <p:bldP spid="15"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211726" y="1363896"/>
            <a:ext cx="7320713" cy="322407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4" name="矩形 3"/>
          <p:cNvSpPr/>
          <p:nvPr/>
        </p:nvSpPr>
        <p:spPr>
          <a:xfrm>
            <a:off x="3059832" y="1131590"/>
            <a:ext cx="3515184" cy="4196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r>
              <a:rPr lang="zh-CN" altLang="en-US" sz="2000" dirty="0" smtClean="0">
                <a:solidFill>
                  <a:schemeClr val="tx1"/>
                </a:solidFill>
                <a:latin typeface="微软雅黑" panose="020B0503020204020204" pitchFamily="34" charset="-122"/>
                <a:ea typeface="微软雅黑" panose="020B0503020204020204" pitchFamily="34" charset="-122"/>
              </a:rPr>
              <a:t>星状创业团队</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403648" y="1707654"/>
            <a:ext cx="6942650" cy="2285227"/>
          </a:xfrm>
          <a:prstGeom prst="rect">
            <a:avLst/>
          </a:prstGeom>
          <a:noFill/>
        </p:spPr>
        <p:txBody>
          <a:bodyPr wrap="square" lIns="68565" tIns="34283" rIns="68565" bIns="34283" rtlCol="0">
            <a:spAutoFit/>
          </a:bodyPr>
          <a:lstStyle/>
          <a:p>
            <a:r>
              <a:rPr lang="zh-CN" altLang="zh-CN" dirty="0">
                <a:latin typeface="黑体"/>
                <a:ea typeface="黑体"/>
              </a:rPr>
              <a:t>这种创业团队有几个明显的特点：</a:t>
            </a:r>
          </a:p>
          <a:p>
            <a:r>
              <a:rPr lang="zh-CN" altLang="zh-CN" dirty="0" smtClean="0">
                <a:latin typeface="黑体"/>
                <a:ea typeface="黑体"/>
              </a:rPr>
              <a:t>①</a:t>
            </a:r>
            <a:r>
              <a:rPr lang="zh-CN" altLang="zh-CN" dirty="0">
                <a:latin typeface="黑体"/>
                <a:ea typeface="黑体"/>
              </a:rPr>
              <a:t>组织结构紧密，向心力强，核心人物在组织中的行为对其他个体影响巨大；</a:t>
            </a:r>
          </a:p>
          <a:p>
            <a:r>
              <a:rPr lang="zh-CN" altLang="zh-CN" dirty="0" smtClean="0">
                <a:latin typeface="黑体"/>
                <a:ea typeface="黑体"/>
              </a:rPr>
              <a:t>②</a:t>
            </a:r>
            <a:r>
              <a:rPr lang="zh-CN" altLang="zh-CN" dirty="0">
                <a:latin typeface="黑体"/>
                <a:ea typeface="黑体"/>
              </a:rPr>
              <a:t>决策程序相对简单，组织效率较高；</a:t>
            </a:r>
          </a:p>
          <a:p>
            <a:r>
              <a:rPr lang="zh-CN" altLang="zh-CN" dirty="0" smtClean="0">
                <a:latin typeface="黑体"/>
                <a:ea typeface="黑体"/>
              </a:rPr>
              <a:t>③</a:t>
            </a:r>
            <a:r>
              <a:rPr lang="zh-CN" altLang="zh-CN" dirty="0">
                <a:latin typeface="黑体"/>
                <a:ea typeface="黑体"/>
              </a:rPr>
              <a:t>容易形成权力过分集中的局面，从而使决策失误的风险加大；</a:t>
            </a:r>
          </a:p>
          <a:p>
            <a:r>
              <a:rPr lang="zh-CN" altLang="zh-CN" dirty="0" smtClean="0">
                <a:latin typeface="黑体"/>
                <a:ea typeface="黑体"/>
              </a:rPr>
              <a:t>④</a:t>
            </a:r>
            <a:r>
              <a:rPr lang="zh-CN" altLang="zh-CN" dirty="0">
                <a:latin typeface="黑体"/>
                <a:ea typeface="黑体"/>
              </a:rPr>
              <a:t>当其他团队成员和核心人物发生冲突时，因为核心人物的特殊权威，使其他团队成员在冲突发生时往往处于被动地位，在冲突较严重时，一般都会选择离开团队，因而对组织的影响较大。</a:t>
            </a:r>
          </a:p>
        </p:txBody>
      </p:sp>
      <p:sp>
        <p:nvSpPr>
          <p:cNvPr id="17" name="TextBox 38"/>
          <p:cNvSpPr txBox="1"/>
          <p:nvPr/>
        </p:nvSpPr>
        <p:spPr>
          <a:xfrm>
            <a:off x="971600" y="119286"/>
            <a:ext cx="300389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创业团队的类型</a:t>
            </a:r>
            <a:endParaRPr lang="zh-CN" altLang="en-US" sz="3200" b="1" dirty="0">
              <a:solidFill>
                <a:schemeClr val="accent1"/>
              </a:solidFill>
              <a:latin typeface="微软雅黑" pitchFamily="34" charset="-122"/>
              <a:ea typeface="微软雅黑"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0"/>
                                        </p:tgtEl>
                                        <p:attrNameLst>
                                          <p:attrName>style.visibility</p:attrName>
                                        </p:attrNameLst>
                                      </p:cBhvr>
                                      <p:to>
                                        <p:strVal val="visible"/>
                                      </p:to>
                                    </p:set>
                                    <p:animEffect transition="in" filter="wipe(left)">
                                      <p:cBhvr>
                                        <p:cTn id="16" dur="100"/>
                                        <p:tgtEl>
                                          <p:spTgt spid="1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0"/>
                                        </p:tgtEl>
                                      </p:cBhvr>
                                      <p:to x="80000" y="100000"/>
                                    </p:animScale>
                                    <p:anim by="(#ppt_w*0.10)" calcmode="lin" valueType="num">
                                      <p:cBhvr>
                                        <p:cTn id="19" dur="50" autoRev="1" fill="hold">
                                          <p:stCondLst>
                                            <p:cond delay="0"/>
                                          </p:stCondLst>
                                        </p:cTn>
                                        <p:tgtEl>
                                          <p:spTgt spid="10"/>
                                        </p:tgtEl>
                                        <p:attrNameLst>
                                          <p:attrName>ppt_x</p:attrName>
                                        </p:attrNameLst>
                                      </p:cBhvr>
                                    </p:anim>
                                    <p:anim by="(-#ppt_w*0.10)" calcmode="lin" valueType="num">
                                      <p:cBhvr>
                                        <p:cTn id="20" dur="50" autoRev="1" fill="hold">
                                          <p:stCondLst>
                                            <p:cond delay="0"/>
                                          </p:stCondLst>
                                        </p:cTn>
                                        <p:tgtEl>
                                          <p:spTgt spid="10"/>
                                        </p:tgtEl>
                                        <p:attrNameLst>
                                          <p:attrName>ppt_y</p:attrName>
                                        </p:attrNameLst>
                                      </p:cBhvr>
                                    </p:anim>
                                    <p:animRot by="-480000">
                                      <p:cBhvr>
                                        <p:cTn id="21" dur="50" autoRev="1" fill="hold">
                                          <p:stCondLst>
                                            <p:cond delay="0"/>
                                          </p:stCondLst>
                                        </p:cTn>
                                        <p:tgtEl>
                                          <p:spTgt spid="10"/>
                                        </p:tgtEl>
                                        <p:attrNameLst>
                                          <p:attrName>r</p:attrName>
                                        </p:attrNameLst>
                                      </p:cBhvr>
                                    </p:animRot>
                                  </p:childTnLst>
                                </p:cTn>
                              </p:par>
                            </p:childTnLst>
                          </p:cTn>
                        </p:par>
                        <p:par>
                          <p:cTn id="22" fill="hold">
                            <p:stCondLst>
                              <p:cond delay="6380"/>
                            </p:stCondLst>
                            <p:childTnLst>
                              <p:par>
                                <p:cTn id="23" presetID="12" presetClass="entr" presetSubtype="4" fill="hold" grpId="0" nodeType="afterEffect">
                                  <p:stCondLst>
                                    <p:cond delay="0"/>
                                  </p:stCondLst>
                                  <p:iterate type="lt">
                                    <p:tmPct val="10000"/>
                                  </p:iterate>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up)">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0" grpId="0"/>
      <p:bldP spid="10" grpId="1"/>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971600" y="1219880"/>
            <a:ext cx="7344816" cy="3152070"/>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12" name="矩形 11"/>
          <p:cNvSpPr/>
          <p:nvPr/>
        </p:nvSpPr>
        <p:spPr>
          <a:xfrm>
            <a:off x="2459665" y="987574"/>
            <a:ext cx="3861809"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r>
              <a:rPr lang="zh-CN" altLang="en-US" sz="2000" dirty="0" smtClean="0">
                <a:latin typeface="微软雅黑" panose="020B0503020204020204" pitchFamily="34" charset="-122"/>
                <a:ea typeface="微软雅黑" panose="020B0503020204020204" pitchFamily="34" charset="-122"/>
              </a:rPr>
              <a:t>网状创业团队</a:t>
            </a:r>
            <a:endParaRPr lang="zh-CN" altLang="en-US" sz="2000" dirty="0">
              <a:latin typeface="微软雅黑" panose="020B0503020204020204" pitchFamily="34" charset="-122"/>
              <a:ea typeface="微软雅黑" panose="020B0503020204020204" pitchFamily="34" charset="-122"/>
            </a:endParaRPr>
          </a:p>
        </p:txBody>
      </p:sp>
      <p:sp>
        <p:nvSpPr>
          <p:cNvPr id="13" name="TextBox 12"/>
          <p:cNvSpPr txBox="1"/>
          <p:nvPr/>
        </p:nvSpPr>
        <p:spPr>
          <a:xfrm>
            <a:off x="1133639" y="1437625"/>
            <a:ext cx="7073489" cy="2562226"/>
          </a:xfrm>
          <a:prstGeom prst="rect">
            <a:avLst/>
          </a:prstGeom>
          <a:noFill/>
        </p:spPr>
        <p:txBody>
          <a:bodyPr wrap="square" lIns="68565" tIns="34283" rIns="68565" bIns="34283" rtlCol="0">
            <a:spAutoFit/>
          </a:bodyPr>
          <a:lstStyle/>
          <a:p>
            <a:r>
              <a:rPr lang="zh-CN" altLang="zh-CN" dirty="0">
                <a:solidFill>
                  <a:srgbClr val="000000"/>
                </a:solidFill>
                <a:latin typeface="黑体"/>
                <a:ea typeface="黑体"/>
              </a:rPr>
              <a:t>这种创业团队的特点</a:t>
            </a:r>
            <a:r>
              <a:rPr lang="zh-CN" altLang="zh-CN" dirty="0" smtClean="0">
                <a:solidFill>
                  <a:srgbClr val="000000"/>
                </a:solidFill>
                <a:latin typeface="黑体"/>
                <a:ea typeface="黑体"/>
              </a:rPr>
              <a:t>：</a:t>
            </a:r>
            <a:r>
              <a:rPr lang="en-US" altLang="zh-CN" dirty="0" smtClean="0">
                <a:solidFill>
                  <a:srgbClr val="000000"/>
                </a:solidFill>
                <a:latin typeface="黑体"/>
                <a:ea typeface="黑体"/>
              </a:rPr>
              <a:t/>
            </a:r>
            <a:br>
              <a:rPr lang="en-US" altLang="zh-CN" dirty="0" smtClean="0">
                <a:solidFill>
                  <a:srgbClr val="000000"/>
                </a:solidFill>
                <a:latin typeface="黑体"/>
                <a:ea typeface="黑体"/>
              </a:rPr>
            </a:br>
            <a:r>
              <a:rPr lang="zh-CN" altLang="zh-CN" dirty="0" smtClean="0">
                <a:solidFill>
                  <a:srgbClr val="000000"/>
                </a:solidFill>
                <a:latin typeface="黑体"/>
                <a:ea typeface="黑体"/>
              </a:rPr>
              <a:t>①</a:t>
            </a:r>
            <a:r>
              <a:rPr lang="zh-CN" altLang="zh-CN" dirty="0">
                <a:solidFill>
                  <a:srgbClr val="000000"/>
                </a:solidFill>
                <a:latin typeface="黑体"/>
                <a:ea typeface="黑体"/>
              </a:rPr>
              <a:t>团队没有明显的核心，整体结构较为松散</a:t>
            </a:r>
            <a:r>
              <a:rPr lang="zh-CN" altLang="zh-CN" dirty="0" smtClean="0">
                <a:solidFill>
                  <a:srgbClr val="000000"/>
                </a:solidFill>
                <a:latin typeface="黑体"/>
                <a:ea typeface="黑体"/>
              </a:rPr>
              <a:t>；</a:t>
            </a:r>
            <a:r>
              <a:rPr lang="en-US" altLang="zh-CN" dirty="0" smtClean="0">
                <a:solidFill>
                  <a:srgbClr val="000000"/>
                </a:solidFill>
                <a:latin typeface="黑体"/>
                <a:ea typeface="黑体"/>
              </a:rPr>
              <a:t/>
            </a:r>
            <a:br>
              <a:rPr lang="en-US" altLang="zh-CN" dirty="0" smtClean="0">
                <a:solidFill>
                  <a:srgbClr val="000000"/>
                </a:solidFill>
                <a:latin typeface="黑体"/>
                <a:ea typeface="黑体"/>
              </a:rPr>
            </a:br>
            <a:r>
              <a:rPr lang="zh-CN" altLang="zh-CN" dirty="0" smtClean="0">
                <a:solidFill>
                  <a:srgbClr val="000000"/>
                </a:solidFill>
                <a:latin typeface="黑体"/>
                <a:ea typeface="黑体"/>
              </a:rPr>
              <a:t>②</a:t>
            </a:r>
            <a:r>
              <a:rPr lang="zh-CN" altLang="zh-CN" dirty="0">
                <a:solidFill>
                  <a:srgbClr val="000000"/>
                </a:solidFill>
                <a:latin typeface="黑体"/>
                <a:ea typeface="黑体"/>
              </a:rPr>
              <a:t>组织决策时，一般采取集体决策的方式，通过大量的沟通和讨论达成一致意见，因此组织的决策效率相对较低</a:t>
            </a:r>
            <a:r>
              <a:rPr lang="zh-CN" altLang="zh-CN" dirty="0" smtClean="0">
                <a:solidFill>
                  <a:srgbClr val="000000"/>
                </a:solidFill>
                <a:latin typeface="黑体"/>
                <a:ea typeface="黑体"/>
              </a:rPr>
              <a:t>；</a:t>
            </a:r>
            <a:r>
              <a:rPr lang="en-US" altLang="zh-CN" dirty="0" smtClean="0">
                <a:solidFill>
                  <a:srgbClr val="000000"/>
                </a:solidFill>
                <a:latin typeface="黑体"/>
                <a:ea typeface="黑体"/>
              </a:rPr>
              <a:t/>
            </a:r>
            <a:br>
              <a:rPr lang="en-US" altLang="zh-CN" dirty="0" smtClean="0">
                <a:solidFill>
                  <a:srgbClr val="000000"/>
                </a:solidFill>
                <a:latin typeface="黑体"/>
                <a:ea typeface="黑体"/>
              </a:rPr>
            </a:br>
            <a:r>
              <a:rPr lang="zh-CN" altLang="zh-CN" dirty="0" smtClean="0">
                <a:solidFill>
                  <a:srgbClr val="000000"/>
                </a:solidFill>
                <a:latin typeface="黑体"/>
                <a:ea typeface="黑体"/>
              </a:rPr>
              <a:t>③</a:t>
            </a:r>
            <a:r>
              <a:rPr lang="zh-CN" altLang="zh-CN" dirty="0">
                <a:solidFill>
                  <a:srgbClr val="000000"/>
                </a:solidFill>
                <a:latin typeface="黑体"/>
                <a:ea typeface="黑体"/>
              </a:rPr>
              <a:t>由于团队成员在团队中的地位相似，因此容易在组织中形成多头领导的局面</a:t>
            </a:r>
            <a:r>
              <a:rPr lang="zh-CN" altLang="zh-CN" dirty="0" smtClean="0">
                <a:solidFill>
                  <a:srgbClr val="000000"/>
                </a:solidFill>
                <a:latin typeface="黑体"/>
                <a:ea typeface="黑体"/>
              </a:rPr>
              <a:t>；</a:t>
            </a:r>
            <a:r>
              <a:rPr lang="en-US" altLang="zh-CN" dirty="0" smtClean="0">
                <a:solidFill>
                  <a:srgbClr val="000000"/>
                </a:solidFill>
                <a:latin typeface="黑体"/>
                <a:ea typeface="黑体"/>
              </a:rPr>
              <a:t/>
            </a:r>
            <a:br>
              <a:rPr lang="en-US" altLang="zh-CN" dirty="0" smtClean="0">
                <a:solidFill>
                  <a:srgbClr val="000000"/>
                </a:solidFill>
                <a:latin typeface="黑体"/>
                <a:ea typeface="黑体"/>
              </a:rPr>
            </a:br>
            <a:r>
              <a:rPr lang="zh-CN" altLang="zh-CN" dirty="0" smtClean="0">
                <a:solidFill>
                  <a:srgbClr val="000000"/>
                </a:solidFill>
                <a:latin typeface="黑体"/>
                <a:ea typeface="黑体"/>
              </a:rPr>
              <a:t>④</a:t>
            </a:r>
            <a:r>
              <a:rPr lang="zh-CN" altLang="zh-CN" dirty="0">
                <a:solidFill>
                  <a:srgbClr val="000000"/>
                </a:solidFill>
                <a:latin typeface="黑体"/>
                <a:ea typeface="黑体"/>
              </a:rPr>
              <a:t>当团队成员之间发生冲突时，一般都采取平等协商、积极解决的态度消除冲突，团队成员不会轻易离开。但是一旦团队成员间的冲突升级，使某些团队成员撤出团队，就容易导致整个团队的涣散。</a:t>
            </a:r>
          </a:p>
        </p:txBody>
      </p:sp>
      <p:sp>
        <p:nvSpPr>
          <p:cNvPr id="17" name="TextBox 38"/>
          <p:cNvSpPr txBox="1"/>
          <p:nvPr/>
        </p:nvSpPr>
        <p:spPr>
          <a:xfrm>
            <a:off x="971600" y="119286"/>
            <a:ext cx="300389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创业团队的类型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85480724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3"/>
                                        </p:tgtEl>
                                        <p:attrNameLst>
                                          <p:attrName>style.visibility</p:attrName>
                                        </p:attrNameLst>
                                      </p:cBhvr>
                                      <p:to>
                                        <p:strVal val="visible"/>
                                      </p:to>
                                    </p:set>
                                    <p:animEffect transition="in" filter="wipe(left)">
                                      <p:cBhvr>
                                        <p:cTn id="16" dur="100"/>
                                        <p:tgtEl>
                                          <p:spTgt spid="13"/>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3"/>
                                        </p:tgtEl>
                                      </p:cBhvr>
                                      <p:to x="80000" y="100000"/>
                                    </p:animScale>
                                    <p:anim by="(#ppt_w*0.10)" calcmode="lin" valueType="num">
                                      <p:cBhvr>
                                        <p:cTn id="19" dur="50" autoRev="1" fill="hold">
                                          <p:stCondLst>
                                            <p:cond delay="0"/>
                                          </p:stCondLst>
                                        </p:cTn>
                                        <p:tgtEl>
                                          <p:spTgt spid="13"/>
                                        </p:tgtEl>
                                        <p:attrNameLst>
                                          <p:attrName>ppt_x</p:attrName>
                                        </p:attrNameLst>
                                      </p:cBhvr>
                                    </p:anim>
                                    <p:anim by="(-#ppt_w*0.10)" calcmode="lin" valueType="num">
                                      <p:cBhvr>
                                        <p:cTn id="20" dur="50" autoRev="1" fill="hold">
                                          <p:stCondLst>
                                            <p:cond delay="0"/>
                                          </p:stCondLst>
                                        </p:cTn>
                                        <p:tgtEl>
                                          <p:spTgt spid="13"/>
                                        </p:tgtEl>
                                        <p:attrNameLst>
                                          <p:attrName>ppt_y</p:attrName>
                                        </p:attrNameLst>
                                      </p:cBhvr>
                                    </p:anim>
                                    <p:animRot by="-480000">
                                      <p:cBhvr>
                                        <p:cTn id="21" dur="50" autoRev="1" fill="hold">
                                          <p:stCondLst>
                                            <p:cond delay="0"/>
                                          </p:stCondLst>
                                        </p:cTn>
                                        <p:tgtEl>
                                          <p:spTgt spid="13"/>
                                        </p:tgtEl>
                                        <p:attrNameLst>
                                          <p:attrName>r</p:attrName>
                                        </p:attrNameLst>
                                      </p:cBhvr>
                                    </p:animRot>
                                  </p:childTnLst>
                                </p:cTn>
                              </p:par>
                            </p:childTnLst>
                          </p:cTn>
                        </p:par>
                        <p:par>
                          <p:cTn id="22" fill="hold">
                            <p:stCondLst>
                              <p:cond delay="7130"/>
                            </p:stCondLst>
                            <p:childTnLst>
                              <p:par>
                                <p:cTn id="23" presetID="12" presetClass="entr" presetSubtype="4" fill="hold" grpId="0" nodeType="afterEffect">
                                  <p:stCondLst>
                                    <p:cond delay="0"/>
                                  </p:stCondLst>
                                  <p:iterate type="lt">
                                    <p:tmPct val="10000"/>
                                  </p:iterate>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up)">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3" grpId="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139718" y="1219878"/>
            <a:ext cx="6888665" cy="2576007"/>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15" name="矩形 14"/>
          <p:cNvSpPr/>
          <p:nvPr/>
        </p:nvSpPr>
        <p:spPr>
          <a:xfrm>
            <a:off x="2843808" y="1059582"/>
            <a:ext cx="3515184" cy="3476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r>
              <a:rPr lang="zh-CN" altLang="en-US" sz="2000" dirty="0" smtClean="0">
                <a:solidFill>
                  <a:srgbClr val="000000"/>
                </a:solidFill>
                <a:latin typeface="微软雅黑" panose="020B0503020204020204" pitchFamily="34" charset="-122"/>
                <a:ea typeface="微软雅黑" panose="020B0503020204020204" pitchFamily="34" charset="-122"/>
              </a:rPr>
              <a:t>虚拟星状创业团队</a:t>
            </a:r>
            <a:endParaRPr lang="zh-CN" altLang="en-US" sz="2000" dirty="0">
              <a:solidFill>
                <a:srgbClr val="000000"/>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1331640" y="1635646"/>
            <a:ext cx="6480720" cy="1731229"/>
          </a:xfrm>
          <a:prstGeom prst="rect">
            <a:avLst/>
          </a:prstGeom>
          <a:noFill/>
        </p:spPr>
        <p:txBody>
          <a:bodyPr wrap="square" lIns="68565" tIns="34283" rIns="68565" bIns="34283" rtlCol="0">
            <a:spAutoFit/>
          </a:bodyPr>
          <a:lstStyle/>
          <a:p>
            <a:r>
              <a:rPr lang="en-US" altLang="zh-CN" dirty="0" smtClean="0">
                <a:solidFill>
                  <a:srgbClr val="000000"/>
                </a:solidFill>
                <a:latin typeface="黑体"/>
                <a:ea typeface="黑体"/>
              </a:rPr>
              <a:t>    </a:t>
            </a:r>
            <a:r>
              <a:rPr lang="zh-CN" altLang="zh-CN" dirty="0" smtClean="0">
                <a:solidFill>
                  <a:srgbClr val="000000"/>
                </a:solidFill>
                <a:latin typeface="黑体"/>
                <a:ea typeface="黑体"/>
              </a:rPr>
              <a:t>这种创业团队是由网状创业团队演化而</a:t>
            </a:r>
            <a:r>
              <a:rPr lang="zh-CN" altLang="zh-CN" dirty="0">
                <a:solidFill>
                  <a:srgbClr val="000000"/>
                </a:solidFill>
                <a:latin typeface="黑体"/>
                <a:ea typeface="黑体"/>
              </a:rPr>
              <a:t>来，基本上是前两种的中间形态。在团队中，有一个核心人物，但是该核心人物地位的确立是团队成员协商的结果，因此核心人物从某种意义上说是整个团队的代言人，而不是主导型人物，其在团队中的行为必须充分考虑其他团队成员的意见，不如星状创业团队中的核心主导人物那样有权威。</a:t>
            </a:r>
          </a:p>
        </p:txBody>
      </p:sp>
      <p:sp>
        <p:nvSpPr>
          <p:cNvPr id="17" name="TextBox 38"/>
          <p:cNvSpPr txBox="1"/>
          <p:nvPr/>
        </p:nvSpPr>
        <p:spPr>
          <a:xfrm>
            <a:off x="971600" y="119286"/>
            <a:ext cx="300389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创业团队的类型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1094405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6"/>
                                        </p:tgtEl>
                                        <p:attrNameLst>
                                          <p:attrName>style.visibility</p:attrName>
                                        </p:attrNameLst>
                                      </p:cBhvr>
                                      <p:to>
                                        <p:strVal val="visible"/>
                                      </p:to>
                                    </p:set>
                                    <p:animEffect transition="in" filter="wipe(left)">
                                      <p:cBhvr>
                                        <p:cTn id="16" dur="100"/>
                                        <p:tgtEl>
                                          <p:spTgt spid="16"/>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6"/>
                                        </p:tgtEl>
                                      </p:cBhvr>
                                      <p:to x="80000" y="100000"/>
                                    </p:animScale>
                                    <p:anim by="(#ppt_w*0.10)" calcmode="lin" valueType="num">
                                      <p:cBhvr>
                                        <p:cTn id="19" dur="50" autoRev="1" fill="hold">
                                          <p:stCondLst>
                                            <p:cond delay="0"/>
                                          </p:stCondLst>
                                        </p:cTn>
                                        <p:tgtEl>
                                          <p:spTgt spid="16"/>
                                        </p:tgtEl>
                                        <p:attrNameLst>
                                          <p:attrName>ppt_x</p:attrName>
                                        </p:attrNameLst>
                                      </p:cBhvr>
                                    </p:anim>
                                    <p:anim by="(-#ppt_w*0.10)" calcmode="lin" valueType="num">
                                      <p:cBhvr>
                                        <p:cTn id="20" dur="50" autoRev="1" fill="hold">
                                          <p:stCondLst>
                                            <p:cond delay="0"/>
                                          </p:stCondLst>
                                        </p:cTn>
                                        <p:tgtEl>
                                          <p:spTgt spid="16"/>
                                        </p:tgtEl>
                                        <p:attrNameLst>
                                          <p:attrName>ppt_y</p:attrName>
                                        </p:attrNameLst>
                                      </p:cBhvr>
                                    </p:anim>
                                    <p:animRot by="-480000">
                                      <p:cBhvr>
                                        <p:cTn id="21" dur="50" autoRev="1" fill="hold">
                                          <p:stCondLst>
                                            <p:cond delay="0"/>
                                          </p:stCondLst>
                                        </p:cTn>
                                        <p:tgtEl>
                                          <p:spTgt spid="16"/>
                                        </p:tgtEl>
                                        <p:attrNameLst>
                                          <p:attrName>r</p:attrName>
                                        </p:attrNameLst>
                                      </p:cBhvr>
                                    </p:animRot>
                                  </p:childTnLst>
                                </p:cTn>
                              </p:par>
                            </p:childTnLst>
                          </p:cTn>
                        </p:par>
                        <p:par>
                          <p:cTn id="22" fill="hold">
                            <p:stCondLst>
                              <p:cond delay="5450"/>
                            </p:stCondLst>
                            <p:childTnLst>
                              <p:par>
                                <p:cTn id="23" presetID="12" presetClass="entr" presetSubtype="4" fill="hold" grpId="0" nodeType="afterEffect">
                                  <p:stCondLst>
                                    <p:cond delay="0"/>
                                  </p:stCondLst>
                                  <p:iterate type="lt">
                                    <p:tmPct val="10000"/>
                                  </p:iterate>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up)">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6" grpId="1"/>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1489827" y="2697452"/>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1475656" y="1563638"/>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4" name="文本1"/>
          <p:cNvSpPr>
            <a:spLocks noChangeArrowheads="1"/>
          </p:cNvSpPr>
          <p:nvPr/>
        </p:nvSpPr>
        <p:spPr bwMode="gray">
          <a:xfrm>
            <a:off x="4034036" y="915566"/>
            <a:ext cx="2534581" cy="1440160"/>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solidFill>
                  <a:srgbClr val="000000"/>
                </a:solidFill>
                <a:latin typeface="黑体"/>
                <a:ea typeface="黑体"/>
              </a:rPr>
              <a:t>1</a:t>
            </a:r>
            <a:r>
              <a:rPr lang="en-US" altLang="zh-CN" dirty="0">
                <a:solidFill>
                  <a:srgbClr val="000000"/>
                </a:solidFill>
                <a:latin typeface="黑体"/>
                <a:ea typeface="黑体"/>
              </a:rPr>
              <a:t>)</a:t>
            </a:r>
            <a:r>
              <a:rPr lang="zh-CN" altLang="zh-CN" dirty="0">
                <a:solidFill>
                  <a:srgbClr val="000000"/>
                </a:solidFill>
                <a:latin typeface="黑体"/>
                <a:ea typeface="黑体"/>
              </a:rPr>
              <a:t>资源优势</a:t>
            </a:r>
          </a:p>
          <a:p>
            <a:r>
              <a:rPr lang="en-US" altLang="zh-CN" dirty="0" smtClean="0">
                <a:solidFill>
                  <a:srgbClr val="000000"/>
                </a:solidFill>
                <a:latin typeface="黑体"/>
                <a:ea typeface="黑体"/>
              </a:rPr>
              <a:t>2</a:t>
            </a:r>
            <a:r>
              <a:rPr lang="en-US" altLang="zh-CN" dirty="0">
                <a:solidFill>
                  <a:srgbClr val="000000"/>
                </a:solidFill>
                <a:latin typeface="黑体"/>
                <a:ea typeface="黑体"/>
              </a:rPr>
              <a:t>)</a:t>
            </a:r>
            <a:r>
              <a:rPr lang="zh-CN" altLang="zh-CN" dirty="0">
                <a:solidFill>
                  <a:srgbClr val="000000"/>
                </a:solidFill>
                <a:latin typeface="黑体"/>
                <a:ea typeface="黑体"/>
              </a:rPr>
              <a:t>创新优势</a:t>
            </a:r>
          </a:p>
          <a:p>
            <a:r>
              <a:rPr lang="en-US" altLang="zh-CN" dirty="0">
                <a:solidFill>
                  <a:srgbClr val="000000"/>
                </a:solidFill>
                <a:latin typeface="黑体"/>
                <a:ea typeface="黑体"/>
              </a:rPr>
              <a:t>3)</a:t>
            </a:r>
            <a:r>
              <a:rPr lang="zh-CN" altLang="zh-CN" dirty="0">
                <a:solidFill>
                  <a:srgbClr val="000000"/>
                </a:solidFill>
                <a:latin typeface="黑体"/>
                <a:ea typeface="黑体"/>
              </a:rPr>
              <a:t>决策优势</a:t>
            </a:r>
          </a:p>
          <a:p>
            <a:r>
              <a:rPr lang="en-US" altLang="zh-CN" dirty="0" smtClean="0">
                <a:solidFill>
                  <a:srgbClr val="000000"/>
                </a:solidFill>
                <a:latin typeface="黑体"/>
                <a:ea typeface="黑体"/>
              </a:rPr>
              <a:t>4</a:t>
            </a:r>
            <a:r>
              <a:rPr lang="en-US" altLang="zh-CN" dirty="0">
                <a:solidFill>
                  <a:srgbClr val="000000"/>
                </a:solidFill>
                <a:latin typeface="黑体"/>
                <a:ea typeface="黑体"/>
              </a:rPr>
              <a:t>)</a:t>
            </a:r>
            <a:r>
              <a:rPr lang="zh-CN" altLang="zh-CN" dirty="0">
                <a:solidFill>
                  <a:srgbClr val="000000"/>
                </a:solidFill>
                <a:latin typeface="黑体"/>
                <a:ea typeface="黑体"/>
              </a:rPr>
              <a:t>绩效优势</a:t>
            </a:r>
          </a:p>
        </p:txBody>
      </p:sp>
      <p:sp>
        <p:nvSpPr>
          <p:cNvPr id="215" name="标题1"/>
          <p:cNvSpPr>
            <a:spLocks noChangeArrowheads="1"/>
          </p:cNvSpPr>
          <p:nvPr/>
        </p:nvSpPr>
        <p:spPr bwMode="gray">
          <a:xfrm>
            <a:off x="2627784" y="1347614"/>
            <a:ext cx="1399753" cy="722483"/>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latin typeface="微软雅黑" panose="020B0503020204020204" pitchFamily="34" charset="-122"/>
                <a:ea typeface="微软雅黑" panose="020B0503020204020204" pitchFamily="34" charset="-122"/>
              </a:rPr>
              <a:t>创业团队的优势</a:t>
            </a:r>
            <a:endParaRPr lang="zh-CN" altLang="zh-CN" b="1" dirty="0">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4106044" y="2571750"/>
            <a:ext cx="4608512" cy="216023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dirty="0">
                <a:solidFill>
                  <a:srgbClr val="000000"/>
                </a:solidFill>
                <a:latin typeface="黑体"/>
                <a:ea typeface="黑体"/>
              </a:rPr>
              <a:t>主要表现在：集体决策时由于共同商讨、统一意见等可能导致增加时间成本，拖延决策速度，反而有时候不如一个人决策快；人多就会有利益冲突，当创业团队成员之间不能很好地协调彼此的关系，达成有效共识时，就有可能导致分裂和团队的解散，这将给创业带来意想不到的危机。</a:t>
            </a:r>
          </a:p>
        </p:txBody>
      </p:sp>
      <p:sp>
        <p:nvSpPr>
          <p:cNvPr id="219" name="标题3"/>
          <p:cNvSpPr>
            <a:spLocks noChangeArrowheads="1"/>
          </p:cNvSpPr>
          <p:nvPr/>
        </p:nvSpPr>
        <p:spPr bwMode="gray">
          <a:xfrm>
            <a:off x="2699792" y="3505531"/>
            <a:ext cx="1404512" cy="865719"/>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创业团队的劣势</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787177" y="2571450"/>
            <a:ext cx="1387075" cy="827916"/>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创业团队</a:t>
            </a:r>
            <a:endParaRPr lang="en-US" altLang="zh-CN" sz="2000" b="1" kern="0" dirty="0" smtClean="0">
              <a:solidFill>
                <a:srgbClr val="F9F9F9"/>
              </a:solidFill>
              <a:latin typeface="微软雅黑" panose="020B0503020204020204" pitchFamily="34" charset="-122"/>
              <a:ea typeface="微软雅黑" panose="020B0503020204020204" pitchFamily="34" charset="-122"/>
            </a:endParaRPr>
          </a:p>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优劣分析</a:t>
            </a:r>
            <a:endParaRPr lang="en-US" altLang="zh-CN" sz="2000" b="1" kern="0" dirty="0" smtClean="0">
              <a:solidFill>
                <a:srgbClr val="F9F9F9"/>
              </a:solidFill>
              <a:latin typeface="微软雅黑" panose="020B0503020204020204" pitchFamily="34" charset="-122"/>
              <a:ea typeface="微软雅黑" panose="020B0503020204020204" pitchFamily="34" charset="-122"/>
            </a:endParaRPr>
          </a:p>
        </p:txBody>
      </p:sp>
      <p:sp>
        <p:nvSpPr>
          <p:cNvPr id="12" name="TextBox 38"/>
          <p:cNvSpPr txBox="1"/>
          <p:nvPr/>
        </p:nvSpPr>
        <p:spPr>
          <a:xfrm>
            <a:off x="971600" y="123478"/>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创业团队的优劣势分析</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45369626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wheel(1)">
                                      <p:cBhvr>
                                        <p:cTn id="7" dur="500"/>
                                        <p:tgtEl>
                                          <p:spTgt spid="2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3"/>
                                        </p:tgtEl>
                                        <p:attrNameLst>
                                          <p:attrName>style.visibility</p:attrName>
                                        </p:attrNameLst>
                                      </p:cBhvr>
                                      <p:to>
                                        <p:strVal val="visible"/>
                                      </p:to>
                                    </p:set>
                                    <p:animEffect transition="in" filter="wipe(left)">
                                      <p:cBhvr>
                                        <p:cTn id="11" dur="500"/>
                                        <p:tgtEl>
                                          <p:spTgt spid="2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5"/>
                                        </p:tgtEl>
                                        <p:attrNameLst>
                                          <p:attrName>style.visibility</p:attrName>
                                        </p:attrNameLst>
                                      </p:cBhvr>
                                      <p:to>
                                        <p:strVal val="visible"/>
                                      </p:to>
                                    </p:set>
                                    <p:animEffect transition="in" filter="wipe(left)">
                                      <p:cBhvr>
                                        <p:cTn id="15" dur="500"/>
                                        <p:tgtEl>
                                          <p:spTgt spid="2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4"/>
                                        </p:tgtEl>
                                        <p:attrNameLst>
                                          <p:attrName>style.visibility</p:attrName>
                                        </p:attrNameLst>
                                      </p:cBhvr>
                                      <p:to>
                                        <p:strVal val="visible"/>
                                      </p:to>
                                    </p:set>
                                    <p:animEffect transition="in" filter="wipe(left)">
                                      <p:cBhvr>
                                        <p:cTn id="19" dur="500"/>
                                        <p:tgtEl>
                                          <p:spTgt spid="21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11"/>
                                        </p:tgtEl>
                                        <p:attrNameLst>
                                          <p:attrName>style.visibility</p:attrName>
                                        </p:attrNameLst>
                                      </p:cBhvr>
                                      <p:to>
                                        <p:strVal val="visible"/>
                                      </p:to>
                                    </p:set>
                                    <p:animEffect transition="in" filter="wipe(left)">
                                      <p:cBhvr>
                                        <p:cTn id="22" dur="500"/>
                                        <p:tgtEl>
                                          <p:spTgt spid="211"/>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19"/>
                                        </p:tgtEl>
                                        <p:attrNameLst>
                                          <p:attrName>style.visibility</p:attrName>
                                        </p:attrNameLst>
                                      </p:cBhvr>
                                      <p:to>
                                        <p:strVal val="visible"/>
                                      </p:to>
                                    </p:set>
                                    <p:animEffect transition="in" filter="wipe(left)">
                                      <p:cBhvr>
                                        <p:cTn id="26" dur="500"/>
                                        <p:tgtEl>
                                          <p:spTgt spid="21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18"/>
                                        </p:tgtEl>
                                        <p:attrNameLst>
                                          <p:attrName>style.visibility</p:attrName>
                                        </p:attrNameLst>
                                      </p:cBhvr>
                                      <p:to>
                                        <p:strVal val="visible"/>
                                      </p:to>
                                    </p:set>
                                    <p:animEffect transition="in" filter="wipe(left)">
                                      <p:cBhvr>
                                        <p:cTn id="30" dur="500"/>
                                        <p:tgtEl>
                                          <p:spTgt spid="218"/>
                                        </p:tgtEl>
                                      </p:cBhvr>
                                    </p:animEffect>
                                  </p:childTnLst>
                                </p:cTn>
                              </p:par>
                            </p:childTnLst>
                          </p:cTn>
                        </p:par>
                        <p:par>
                          <p:cTn id="31" fill="hold">
                            <p:stCondLst>
                              <p:cond delay="3000"/>
                            </p:stCondLst>
                            <p:childTnLst>
                              <p:par>
                                <p:cTn id="32" presetID="12" presetClass="entr" presetSubtype="4"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ppt_y</p:attrName>
                                        </p:attrNameLst>
                                      </p:cBhvr>
                                      <p:tavLst>
                                        <p:tav tm="0">
                                          <p:val>
                                            <p:strVal val="#ppt_y+#ppt_h*1.125000"/>
                                          </p:val>
                                        </p:tav>
                                        <p:tav tm="100000">
                                          <p:val>
                                            <p:strVal val="#ppt_y"/>
                                          </p:val>
                                        </p:tav>
                                      </p:tavLst>
                                    </p:anim>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3" grpId="0" animBg="1"/>
      <p:bldP spid="214" grpId="0" animBg="1"/>
      <p:bldP spid="215" grpId="0" animBg="1"/>
      <p:bldP spid="218" grpId="0" animBg="1"/>
      <p:bldP spid="219" grpId="0" animBg="1"/>
      <p:bldP spid="220"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38"/>
          <p:cNvSpPr txBox="1"/>
          <p:nvPr/>
        </p:nvSpPr>
        <p:spPr>
          <a:xfrm>
            <a:off x="971600" y="119286"/>
            <a:ext cx="4645372"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创业团队的组建策略分析</a:t>
            </a:r>
            <a:endParaRPr lang="zh-CN" altLang="en-US" sz="3200" b="1" dirty="0">
              <a:solidFill>
                <a:schemeClr val="accent1"/>
              </a:solidFill>
              <a:latin typeface="微软雅黑" pitchFamily="34" charset="-122"/>
              <a:ea typeface="微软雅黑" pitchFamily="34" charset="-122"/>
            </a:endParaRPr>
          </a:p>
        </p:txBody>
      </p:sp>
      <p:sp>
        <p:nvSpPr>
          <p:cNvPr id="10" name="Text Placeholder 8"/>
          <p:cNvSpPr txBox="1"/>
          <p:nvPr/>
        </p:nvSpPr>
        <p:spPr>
          <a:xfrm>
            <a:off x="827584" y="915566"/>
            <a:ext cx="7920880" cy="2592352"/>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800" dirty="0">
                <a:solidFill>
                  <a:schemeClr val="tx1"/>
                </a:solidFill>
                <a:latin typeface="黑体"/>
                <a:ea typeface="黑体"/>
              </a:rPr>
              <a:t>一个好的创业团队对创业成功具有重要的意义。所以，如何组建一支优秀的创业团队至关重要。创业团队的组建没有统一固定的模式，但也有一些共同的规律可循。一般来说，在企业初创时期，是由初始创建者来组建创业团队的。在了解拟创企业特征的基础上，无非是从以下两个方面入手：一是创业者自我评估；二是评估他人以便选择合适的合作伙伴。 </a:t>
            </a:r>
          </a:p>
        </p:txBody>
      </p:sp>
    </p:spTree>
    <p:extLst>
      <p:ext uri="{BB962C8B-B14F-4D97-AF65-F5344CB8AC3E}">
        <p14:creationId xmlns:p14="http://schemas.microsoft.com/office/powerpoint/2010/main" val="413385733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985770" y="2625444"/>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978013" y="1542412"/>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4" name="文本1"/>
          <p:cNvSpPr>
            <a:spLocks noChangeArrowheads="1"/>
          </p:cNvSpPr>
          <p:nvPr/>
        </p:nvSpPr>
        <p:spPr bwMode="gray">
          <a:xfrm>
            <a:off x="3343103" y="843558"/>
            <a:ext cx="5261344" cy="2304256"/>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dirty="0">
                <a:solidFill>
                  <a:srgbClr val="000000"/>
                </a:solidFill>
                <a:latin typeface="黑体"/>
                <a:ea typeface="黑体"/>
              </a:rPr>
              <a:t>（</a:t>
            </a:r>
            <a:r>
              <a:rPr lang="en-US" altLang="zh-CN" sz="1600" dirty="0">
                <a:solidFill>
                  <a:srgbClr val="000000"/>
                </a:solidFill>
                <a:latin typeface="黑体"/>
                <a:ea typeface="黑体"/>
              </a:rPr>
              <a:t>1</a:t>
            </a:r>
            <a:r>
              <a:rPr lang="zh-CN" altLang="zh-CN" sz="1600" dirty="0">
                <a:solidFill>
                  <a:srgbClr val="000000"/>
                </a:solidFill>
                <a:latin typeface="黑体"/>
                <a:ea typeface="黑体"/>
              </a:rPr>
              <a:t>）动机。思考自己“为什么要创建企业”</a:t>
            </a:r>
            <a:r>
              <a:rPr lang="en-US" altLang="zh-CN" sz="1600" dirty="0">
                <a:solidFill>
                  <a:srgbClr val="000000"/>
                </a:solidFill>
                <a:latin typeface="黑体"/>
                <a:ea typeface="黑体"/>
              </a:rPr>
              <a:t>?</a:t>
            </a:r>
            <a:r>
              <a:rPr lang="zh-CN" altLang="zh-CN" sz="1600" dirty="0">
                <a:solidFill>
                  <a:srgbClr val="000000"/>
                </a:solidFill>
                <a:latin typeface="黑体"/>
                <a:ea typeface="黑体"/>
              </a:rPr>
              <a:t>自己“想要从创业中最终获得什么”</a:t>
            </a:r>
            <a:r>
              <a:rPr lang="en-US" altLang="zh-CN" sz="1600" dirty="0">
                <a:solidFill>
                  <a:srgbClr val="000000"/>
                </a:solidFill>
                <a:latin typeface="黑体"/>
                <a:ea typeface="黑体"/>
              </a:rPr>
              <a:t>?</a:t>
            </a:r>
            <a:r>
              <a:rPr lang="zh-CN" altLang="zh-CN" sz="1600" dirty="0">
                <a:solidFill>
                  <a:srgbClr val="000000"/>
                </a:solidFill>
                <a:latin typeface="黑体"/>
                <a:ea typeface="黑体"/>
              </a:rPr>
              <a:t>“想要把企业做到何种程度”</a:t>
            </a:r>
            <a:r>
              <a:rPr lang="en-US" altLang="zh-CN" sz="1600" dirty="0">
                <a:solidFill>
                  <a:srgbClr val="000000"/>
                </a:solidFill>
                <a:latin typeface="黑体"/>
                <a:ea typeface="黑体"/>
              </a:rPr>
              <a:t>?</a:t>
            </a:r>
            <a:r>
              <a:rPr lang="zh-CN" altLang="zh-CN" sz="1600" dirty="0">
                <a:solidFill>
                  <a:srgbClr val="000000"/>
                </a:solidFill>
                <a:latin typeface="黑体"/>
                <a:ea typeface="黑体"/>
              </a:rPr>
              <a:t>自己“打算为创建企业付出多少，得到多少”</a:t>
            </a:r>
            <a:r>
              <a:rPr lang="en-US" altLang="zh-CN" sz="1600" dirty="0">
                <a:solidFill>
                  <a:srgbClr val="000000"/>
                </a:solidFill>
                <a:latin typeface="黑体"/>
                <a:ea typeface="黑体"/>
              </a:rPr>
              <a:t>? </a:t>
            </a:r>
            <a:endParaRPr lang="zh-CN" altLang="zh-CN" sz="1600" dirty="0">
              <a:solidFill>
                <a:srgbClr val="000000"/>
              </a:solidFill>
              <a:latin typeface="黑体"/>
              <a:ea typeface="黑体"/>
            </a:endParaRPr>
          </a:p>
          <a:p>
            <a:r>
              <a:rPr lang="zh-CN" altLang="zh-CN" sz="1600" dirty="0">
                <a:solidFill>
                  <a:srgbClr val="000000"/>
                </a:solidFill>
                <a:latin typeface="黑体"/>
                <a:ea typeface="黑体"/>
              </a:rPr>
              <a:t>（</a:t>
            </a:r>
            <a:r>
              <a:rPr lang="en-US" altLang="zh-CN" sz="1600" dirty="0">
                <a:solidFill>
                  <a:srgbClr val="000000"/>
                </a:solidFill>
                <a:latin typeface="黑体"/>
                <a:ea typeface="黑体"/>
              </a:rPr>
              <a:t>2</a:t>
            </a:r>
            <a:r>
              <a:rPr lang="zh-CN" altLang="zh-CN" sz="1600" dirty="0">
                <a:solidFill>
                  <a:srgbClr val="000000"/>
                </a:solidFill>
                <a:latin typeface="黑体"/>
                <a:ea typeface="黑体"/>
              </a:rPr>
              <a:t>）知识。分析自己接受的教育水平、专业背景、工作经历、职业培训等，认识自己知道什么</a:t>
            </a:r>
            <a:r>
              <a:rPr lang="en-US" altLang="zh-CN" sz="1600" dirty="0">
                <a:solidFill>
                  <a:srgbClr val="000000"/>
                </a:solidFill>
                <a:latin typeface="黑体"/>
                <a:ea typeface="黑体"/>
              </a:rPr>
              <a:t>?</a:t>
            </a:r>
            <a:r>
              <a:rPr lang="zh-CN" altLang="zh-CN" sz="1600" dirty="0">
                <a:solidFill>
                  <a:srgbClr val="000000"/>
                </a:solidFill>
                <a:latin typeface="黑体"/>
                <a:ea typeface="黑体"/>
              </a:rPr>
              <a:t>不知道什么</a:t>
            </a:r>
            <a:r>
              <a:rPr lang="en-US" altLang="zh-CN" sz="1600" dirty="0">
                <a:solidFill>
                  <a:srgbClr val="000000"/>
                </a:solidFill>
                <a:latin typeface="黑体"/>
                <a:ea typeface="黑体"/>
              </a:rPr>
              <a:t>?</a:t>
            </a:r>
            <a:r>
              <a:rPr lang="zh-CN" altLang="zh-CN" sz="1600" dirty="0">
                <a:solidFill>
                  <a:srgbClr val="000000"/>
                </a:solidFill>
                <a:latin typeface="黑体"/>
                <a:ea typeface="黑体"/>
              </a:rPr>
              <a:t>熟悉什么</a:t>
            </a:r>
            <a:r>
              <a:rPr lang="en-US" altLang="zh-CN" sz="1600" dirty="0">
                <a:solidFill>
                  <a:srgbClr val="000000"/>
                </a:solidFill>
                <a:latin typeface="黑体"/>
                <a:ea typeface="黑体"/>
              </a:rPr>
              <a:t>?</a:t>
            </a:r>
            <a:r>
              <a:rPr lang="zh-CN" altLang="zh-CN" sz="1600" dirty="0">
                <a:solidFill>
                  <a:srgbClr val="000000"/>
                </a:solidFill>
                <a:latin typeface="黑体"/>
                <a:ea typeface="黑体"/>
              </a:rPr>
              <a:t>不熟悉什么</a:t>
            </a:r>
            <a:r>
              <a:rPr lang="en-US" altLang="zh-CN" sz="1600" dirty="0">
                <a:solidFill>
                  <a:srgbClr val="000000"/>
                </a:solidFill>
                <a:latin typeface="黑体"/>
                <a:ea typeface="黑体"/>
              </a:rPr>
              <a:t>?</a:t>
            </a:r>
            <a:r>
              <a:rPr lang="zh-CN" altLang="zh-CN" sz="1600" dirty="0">
                <a:solidFill>
                  <a:srgbClr val="000000"/>
                </a:solidFill>
                <a:latin typeface="黑体"/>
                <a:ea typeface="黑体"/>
              </a:rPr>
              <a:t>拥有哪些经验</a:t>
            </a:r>
            <a:r>
              <a:rPr lang="en-US" altLang="zh-CN" sz="1600" dirty="0">
                <a:solidFill>
                  <a:srgbClr val="000000"/>
                </a:solidFill>
                <a:latin typeface="黑体"/>
                <a:ea typeface="黑体"/>
              </a:rPr>
              <a:t>?</a:t>
            </a:r>
            <a:r>
              <a:rPr lang="zh-CN" altLang="zh-CN" sz="1600" dirty="0">
                <a:solidFill>
                  <a:srgbClr val="000000"/>
                </a:solidFill>
                <a:latin typeface="黑体"/>
                <a:ea typeface="黑体"/>
              </a:rPr>
              <a:t>缺乏哪些经验</a:t>
            </a:r>
            <a:r>
              <a:rPr lang="en-US" altLang="zh-CN" sz="1600" dirty="0">
                <a:solidFill>
                  <a:srgbClr val="000000"/>
                </a:solidFill>
                <a:latin typeface="黑体"/>
                <a:ea typeface="黑体"/>
              </a:rPr>
              <a:t>?</a:t>
            </a:r>
            <a:endParaRPr lang="zh-CN" altLang="zh-CN" sz="1600" dirty="0">
              <a:solidFill>
                <a:srgbClr val="000000"/>
              </a:solidFill>
              <a:latin typeface="黑体"/>
              <a:ea typeface="黑体"/>
            </a:endParaRPr>
          </a:p>
          <a:p>
            <a:r>
              <a:rPr lang="zh-CN" altLang="zh-CN" sz="1600" dirty="0">
                <a:solidFill>
                  <a:srgbClr val="000000"/>
                </a:solidFill>
                <a:latin typeface="黑体"/>
                <a:ea typeface="黑体"/>
              </a:rPr>
              <a:t>（</a:t>
            </a:r>
            <a:r>
              <a:rPr lang="en-US" altLang="zh-CN" sz="1600" dirty="0">
                <a:solidFill>
                  <a:srgbClr val="000000"/>
                </a:solidFill>
                <a:latin typeface="黑体"/>
                <a:ea typeface="黑体"/>
              </a:rPr>
              <a:t>3</a:t>
            </a:r>
            <a:r>
              <a:rPr lang="zh-CN" altLang="zh-CN" sz="1600" dirty="0">
                <a:solidFill>
                  <a:srgbClr val="000000"/>
                </a:solidFill>
                <a:latin typeface="黑体"/>
                <a:ea typeface="黑体"/>
              </a:rPr>
              <a:t>）技能。拥有知识不一定就拥有相应的技能。</a:t>
            </a:r>
          </a:p>
          <a:p>
            <a:r>
              <a:rPr lang="zh-CN" altLang="zh-CN" sz="1600" dirty="0">
                <a:solidFill>
                  <a:srgbClr val="000000"/>
                </a:solidFill>
                <a:latin typeface="黑体"/>
                <a:ea typeface="黑体"/>
              </a:rPr>
              <a:t>（</a:t>
            </a:r>
            <a:r>
              <a:rPr lang="en-US" altLang="zh-CN" sz="1600" dirty="0">
                <a:solidFill>
                  <a:srgbClr val="000000"/>
                </a:solidFill>
                <a:latin typeface="黑体"/>
                <a:ea typeface="黑体"/>
              </a:rPr>
              <a:t>4</a:t>
            </a:r>
            <a:r>
              <a:rPr lang="zh-CN" altLang="zh-CN" sz="1600" dirty="0">
                <a:solidFill>
                  <a:srgbClr val="000000"/>
                </a:solidFill>
                <a:latin typeface="黑体"/>
                <a:ea typeface="黑体"/>
              </a:rPr>
              <a:t>）特质。这一项是认识自己“是个什么样的人，具有什么样的性格特征”，这是自我评估中最难的一项。</a:t>
            </a:r>
          </a:p>
        </p:txBody>
      </p:sp>
      <p:sp>
        <p:nvSpPr>
          <p:cNvPr id="215" name="标题1"/>
          <p:cNvSpPr>
            <a:spLocks noChangeArrowheads="1"/>
          </p:cNvSpPr>
          <p:nvPr/>
        </p:nvSpPr>
        <p:spPr bwMode="gray">
          <a:xfrm>
            <a:off x="2195735" y="1275606"/>
            <a:ext cx="1147369" cy="866499"/>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创业者</a:t>
            </a:r>
            <a:endParaRPr lang="en-US" altLang="zh-CN" b="1" dirty="0" smtClean="0">
              <a:solidFill>
                <a:srgbClr val="000000"/>
              </a:solidFill>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自我评估</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3779911" y="3291830"/>
            <a:ext cx="4824536" cy="1656184"/>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dirty="0">
                <a:solidFill>
                  <a:srgbClr val="000000"/>
                </a:solidFill>
                <a:latin typeface="黑体"/>
                <a:ea typeface="黑体"/>
              </a:rPr>
              <a:t>在准确进行自我评估的基础上，创业者在组建团队、分配角色时，就要考虑其他成员与自己及其他成员之间在各个方面的搭配。一般会遵循如下几个原则：</a:t>
            </a:r>
          </a:p>
          <a:p>
            <a:r>
              <a:rPr lang="zh-CN" altLang="zh-CN" sz="1600" dirty="0">
                <a:solidFill>
                  <a:srgbClr val="000000"/>
                </a:solidFill>
                <a:latin typeface="黑体"/>
                <a:ea typeface="黑体"/>
              </a:rPr>
              <a:t>（</a:t>
            </a:r>
            <a:r>
              <a:rPr lang="en-US" altLang="zh-CN" sz="1600" dirty="0">
                <a:solidFill>
                  <a:srgbClr val="000000"/>
                </a:solidFill>
                <a:latin typeface="黑体"/>
                <a:ea typeface="黑体"/>
              </a:rPr>
              <a:t>1</a:t>
            </a:r>
            <a:r>
              <a:rPr lang="zh-CN" altLang="zh-CN" sz="1600" dirty="0">
                <a:solidFill>
                  <a:srgbClr val="000000"/>
                </a:solidFill>
                <a:latin typeface="黑体"/>
                <a:ea typeface="黑体"/>
              </a:rPr>
              <a:t>）相似性原则。</a:t>
            </a:r>
          </a:p>
          <a:p>
            <a:r>
              <a:rPr lang="zh-CN" altLang="zh-CN" sz="1600" dirty="0">
                <a:solidFill>
                  <a:srgbClr val="000000"/>
                </a:solidFill>
                <a:latin typeface="黑体"/>
                <a:ea typeface="黑体"/>
              </a:rPr>
              <a:t>（</a:t>
            </a:r>
            <a:r>
              <a:rPr lang="en-US" altLang="zh-CN" sz="1600" dirty="0">
                <a:solidFill>
                  <a:srgbClr val="000000"/>
                </a:solidFill>
                <a:latin typeface="黑体"/>
                <a:ea typeface="黑体"/>
              </a:rPr>
              <a:t>2</a:t>
            </a:r>
            <a:r>
              <a:rPr lang="zh-CN" altLang="zh-CN" sz="1600" dirty="0">
                <a:solidFill>
                  <a:srgbClr val="000000"/>
                </a:solidFill>
                <a:latin typeface="黑体"/>
                <a:ea typeface="黑体"/>
              </a:rPr>
              <a:t>）互补性原则。</a:t>
            </a:r>
          </a:p>
          <a:p>
            <a:r>
              <a:rPr lang="zh-CN" altLang="zh-CN" sz="1600" dirty="0">
                <a:solidFill>
                  <a:srgbClr val="000000"/>
                </a:solidFill>
                <a:latin typeface="黑体"/>
                <a:ea typeface="黑体"/>
              </a:rPr>
              <a:t>（</a:t>
            </a:r>
            <a:r>
              <a:rPr lang="en-US" altLang="zh-CN" sz="1600" dirty="0">
                <a:solidFill>
                  <a:srgbClr val="000000"/>
                </a:solidFill>
                <a:latin typeface="黑体"/>
                <a:ea typeface="黑体"/>
              </a:rPr>
              <a:t>3</a:t>
            </a:r>
            <a:r>
              <a:rPr lang="zh-CN" altLang="zh-CN" sz="1600" dirty="0">
                <a:solidFill>
                  <a:srgbClr val="000000"/>
                </a:solidFill>
                <a:latin typeface="黑体"/>
                <a:ea typeface="黑体"/>
              </a:rPr>
              <a:t>）共同价值观原则。 </a:t>
            </a:r>
          </a:p>
        </p:txBody>
      </p:sp>
      <p:sp>
        <p:nvSpPr>
          <p:cNvPr id="219" name="标题3"/>
          <p:cNvSpPr>
            <a:spLocks noChangeArrowheads="1"/>
          </p:cNvSpPr>
          <p:nvPr/>
        </p:nvSpPr>
        <p:spPr bwMode="gray">
          <a:xfrm>
            <a:off x="2123727" y="3507854"/>
            <a:ext cx="1656184" cy="791388"/>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评估他人，</a:t>
            </a:r>
            <a:endParaRPr lang="en-US" altLang="zh-CN" b="1" dirty="0" smtClean="0">
              <a:solidFill>
                <a:srgbClr val="000000"/>
              </a:solidFill>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选择合作伙伴</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467544" y="2427734"/>
            <a:ext cx="1368152" cy="863426"/>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团队组建策略分析</a:t>
            </a:r>
          </a:p>
        </p:txBody>
      </p:sp>
      <p:sp>
        <p:nvSpPr>
          <p:cNvPr id="12" name="TextBox 38"/>
          <p:cNvSpPr txBox="1"/>
          <p:nvPr/>
        </p:nvSpPr>
        <p:spPr>
          <a:xfrm>
            <a:off x="971600" y="119286"/>
            <a:ext cx="4645372"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创业团队的组建策略分析</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60247819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1000"/>
                            </p:stCondLst>
                            <p:childTnLst>
                              <p:par>
                                <p:cTn id="10" presetID="21" presetClass="entr" presetSubtype="1" fill="hold" grpId="0" nodeType="afterEffect">
                                  <p:stCondLst>
                                    <p:cond delay="0"/>
                                  </p:stCondLst>
                                  <p:childTnLst>
                                    <p:set>
                                      <p:cBhvr>
                                        <p:cTn id="11" dur="1" fill="hold">
                                          <p:stCondLst>
                                            <p:cond delay="0"/>
                                          </p:stCondLst>
                                        </p:cTn>
                                        <p:tgtEl>
                                          <p:spTgt spid="220"/>
                                        </p:tgtEl>
                                        <p:attrNameLst>
                                          <p:attrName>style.visibility</p:attrName>
                                        </p:attrNameLst>
                                      </p:cBhvr>
                                      <p:to>
                                        <p:strVal val="visible"/>
                                      </p:to>
                                    </p:set>
                                    <p:animEffect transition="in" filter="wheel(1)">
                                      <p:cBhvr>
                                        <p:cTn id="12" dur="500"/>
                                        <p:tgtEl>
                                          <p:spTgt spid="220"/>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213"/>
                                        </p:tgtEl>
                                        <p:attrNameLst>
                                          <p:attrName>style.visibility</p:attrName>
                                        </p:attrNameLst>
                                      </p:cBhvr>
                                      <p:to>
                                        <p:strVal val="visible"/>
                                      </p:to>
                                    </p:set>
                                    <p:animEffect transition="in" filter="wipe(left)">
                                      <p:cBhvr>
                                        <p:cTn id="16" dur="500"/>
                                        <p:tgtEl>
                                          <p:spTgt spid="213"/>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215"/>
                                        </p:tgtEl>
                                        <p:attrNameLst>
                                          <p:attrName>style.visibility</p:attrName>
                                        </p:attrNameLst>
                                      </p:cBhvr>
                                      <p:to>
                                        <p:strVal val="visible"/>
                                      </p:to>
                                    </p:set>
                                    <p:animEffect transition="in" filter="wipe(left)">
                                      <p:cBhvr>
                                        <p:cTn id="20" dur="500"/>
                                        <p:tgtEl>
                                          <p:spTgt spid="215"/>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214"/>
                                        </p:tgtEl>
                                        <p:attrNameLst>
                                          <p:attrName>style.visibility</p:attrName>
                                        </p:attrNameLst>
                                      </p:cBhvr>
                                      <p:to>
                                        <p:strVal val="visible"/>
                                      </p:to>
                                    </p:set>
                                    <p:animEffect transition="in" filter="wipe(left)">
                                      <p:cBhvr>
                                        <p:cTn id="24" dur="500"/>
                                        <p:tgtEl>
                                          <p:spTgt spid="2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11"/>
                                        </p:tgtEl>
                                        <p:attrNameLst>
                                          <p:attrName>style.visibility</p:attrName>
                                        </p:attrNameLst>
                                      </p:cBhvr>
                                      <p:to>
                                        <p:strVal val="visible"/>
                                      </p:to>
                                    </p:set>
                                    <p:animEffect transition="in" filter="wipe(left)">
                                      <p:cBhvr>
                                        <p:cTn id="27" dur="500"/>
                                        <p:tgtEl>
                                          <p:spTgt spid="2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19"/>
                                        </p:tgtEl>
                                        <p:attrNameLst>
                                          <p:attrName>style.visibility</p:attrName>
                                        </p:attrNameLst>
                                      </p:cBhvr>
                                      <p:to>
                                        <p:strVal val="visible"/>
                                      </p:to>
                                    </p:set>
                                    <p:animEffect transition="in" filter="wipe(left)">
                                      <p:cBhvr>
                                        <p:cTn id="31" dur="500"/>
                                        <p:tgtEl>
                                          <p:spTgt spid="21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8"/>
                                        </p:tgtEl>
                                        <p:attrNameLst>
                                          <p:attrName>style.visibility</p:attrName>
                                        </p:attrNameLst>
                                      </p:cBhvr>
                                      <p:to>
                                        <p:strVal val="visible"/>
                                      </p:to>
                                    </p:set>
                                    <p:animEffect transition="in" filter="wipe(left)">
                                      <p:cBhvr>
                                        <p:cTn id="35"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3" grpId="0" animBg="1"/>
      <p:bldP spid="214" grpId="0" animBg="1"/>
      <p:bldP spid="215" grpId="0" animBg="1"/>
      <p:bldP spid="218" grpId="0" animBg="1"/>
      <p:bldP spid="219" grpId="0" animBg="1"/>
      <p:bldP spid="220" grpId="0" animBg="1"/>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38"/>
          <p:cNvSpPr txBox="1"/>
          <p:nvPr/>
        </p:nvSpPr>
        <p:spPr>
          <a:xfrm>
            <a:off x="971600" y="69434"/>
            <a:ext cx="4645372"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创业团队管理技巧和策略</a:t>
            </a:r>
            <a:endParaRPr lang="zh-CN" altLang="en-US" sz="3200" b="1" dirty="0">
              <a:solidFill>
                <a:schemeClr val="accent1"/>
              </a:solidFill>
              <a:latin typeface="微软雅黑" pitchFamily="34" charset="-122"/>
              <a:ea typeface="微软雅黑" pitchFamily="34" charset="-122"/>
            </a:endParaRPr>
          </a:p>
        </p:txBody>
      </p:sp>
      <p:sp>
        <p:nvSpPr>
          <p:cNvPr id="58" name="Text Placeholder 8"/>
          <p:cNvSpPr txBox="1"/>
          <p:nvPr/>
        </p:nvSpPr>
        <p:spPr>
          <a:xfrm>
            <a:off x="1043608" y="987574"/>
            <a:ext cx="6696744" cy="2952328"/>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zh-CN" altLang="zh-CN" sz="1800" dirty="0">
                <a:solidFill>
                  <a:schemeClr val="tx1"/>
                </a:solidFill>
                <a:latin typeface="黑体"/>
                <a:ea typeface="黑体"/>
              </a:rPr>
              <a:t>创业团队对于创业成功具有重要的意义，但并非所有的团队都能获得成功。团队的管理也非常重要。由于创业团队本身的动态性特征，团队管理就是贯穿于创业团队的整个生命周期的工作。团队管理是门艺术，要针对具体的情况来灵活进行，但是也有一些普遍性的原则可以利用。 </a:t>
            </a:r>
          </a:p>
        </p:txBody>
      </p:sp>
    </p:spTree>
    <p:extLst>
      <p:ext uri="{BB962C8B-B14F-4D97-AF65-F5344CB8AC3E}">
        <p14:creationId xmlns:p14="http://schemas.microsoft.com/office/powerpoint/2010/main" val="316752779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p:tgtEl>
                                          <p:spTgt spid="45"/>
                                        </p:tgtEl>
                                        <p:attrNameLst>
                                          <p:attrName>ppt_y</p:attrName>
                                        </p:attrNameLst>
                                      </p:cBhvr>
                                      <p:tavLst>
                                        <p:tav tm="0">
                                          <p:val>
                                            <p:strVal val="#ppt_y+#ppt_h*1.125000"/>
                                          </p:val>
                                        </p:tav>
                                        <p:tav tm="100000">
                                          <p:val>
                                            <p:strVal val="#ppt_y"/>
                                          </p:val>
                                        </p:tav>
                                      </p:tavLst>
                                    </p:anim>
                                    <p:animEffect transition="in" filter="wipe(up)">
                                      <p:cBhvr>
                                        <p:cTn id="8" dur="500"/>
                                        <p:tgtEl>
                                          <p:spTgt spid="45"/>
                                        </p:tgtEl>
                                      </p:cBhvr>
                                    </p:animEffect>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wipe(up)">
                                      <p:cBhvr>
                                        <p:cTn id="1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1748"/>
          <p:cNvSpPr/>
          <p:nvPr/>
        </p:nvSpPr>
        <p:spPr>
          <a:xfrm rot="3372359">
            <a:off x="6562099" y="2794985"/>
            <a:ext cx="1046797" cy="349018"/>
          </a:xfrm>
          <a:custGeom>
            <a:avLst/>
            <a:gdLst/>
            <a:ahLst/>
            <a:cxnLst>
              <a:cxn ang="0">
                <a:pos x="wd2" y="hd2"/>
              </a:cxn>
              <a:cxn ang="5400000">
                <a:pos x="wd2" y="hd2"/>
              </a:cxn>
              <a:cxn ang="10800000">
                <a:pos x="wd2" y="hd2"/>
              </a:cxn>
              <a:cxn ang="16200000">
                <a:pos x="wd2" y="hd2"/>
              </a:cxn>
            </a:cxnLst>
            <a:rect l="0" t="0" r="r" b="b"/>
            <a:pathLst>
              <a:path w="21600" h="17050" extrusionOk="0">
                <a:moveTo>
                  <a:pt x="0" y="16210"/>
                </a:moveTo>
                <a:cubicBezTo>
                  <a:pt x="3419" y="835"/>
                  <a:pt x="11072" y="-4550"/>
                  <a:pt x="17092" y="4181"/>
                </a:cubicBezTo>
                <a:cubicBezTo>
                  <a:pt x="18733" y="6560"/>
                  <a:pt x="20142" y="9855"/>
                  <a:pt x="21215" y="13819"/>
                </a:cubicBezTo>
                <a:lnTo>
                  <a:pt x="21600" y="13261"/>
                </a:lnTo>
                <a:lnTo>
                  <a:pt x="21513" y="16630"/>
                </a:lnTo>
                <a:lnTo>
                  <a:pt x="20248" y="15221"/>
                </a:lnTo>
                <a:lnTo>
                  <a:pt x="20633" y="14663"/>
                </a:lnTo>
                <a:cubicBezTo>
                  <a:pt x="16879" y="938"/>
                  <a:pt x="9479" y="-2418"/>
                  <a:pt x="4105" y="7168"/>
                </a:cubicBezTo>
                <a:cubicBezTo>
                  <a:pt x="2656" y="9751"/>
                  <a:pt x="1452" y="13127"/>
                  <a:pt x="579" y="17050"/>
                </a:cubicBezTo>
                <a:close/>
              </a:path>
            </a:pathLst>
          </a:custGeom>
          <a:solidFill>
            <a:schemeClr val="bg1">
              <a:lumMod val="65000"/>
            </a:schemeClr>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24"/>
          <p:cNvSpPr/>
          <p:nvPr/>
        </p:nvSpPr>
        <p:spPr>
          <a:xfrm>
            <a:off x="5407067" y="2467184"/>
            <a:ext cx="1383610" cy="393951"/>
          </a:xfrm>
          <a:prstGeom prst="roundRect">
            <a:avLst>
              <a:gd name="adj" fmla="val 50000"/>
            </a:avLst>
          </a:prstGeom>
          <a:solidFill>
            <a:srgbClr val="F7F7FA"/>
          </a:solidFill>
          <a:ln w="12700">
            <a:solidFill>
              <a:srgbClr val="A6AAA9"/>
            </a:solidFill>
            <a:miter lim="400000"/>
          </a:ln>
        </p:spPr>
        <p:txBody>
          <a:bodyPr lIns="12407" tIns="12407" rIns="12407" bIns="1240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5"/>
          <p:cNvSpPr/>
          <p:nvPr/>
        </p:nvSpPr>
        <p:spPr>
          <a:xfrm>
            <a:off x="3412223" y="2467184"/>
            <a:ext cx="1383610" cy="393951"/>
          </a:xfrm>
          <a:prstGeom prst="roundRect">
            <a:avLst>
              <a:gd name="adj" fmla="val 50000"/>
            </a:avLst>
          </a:prstGeom>
          <a:solidFill>
            <a:srgbClr val="F7F7FA"/>
          </a:solidFill>
          <a:ln w="12700">
            <a:solidFill>
              <a:srgbClr val="A6AAA9"/>
            </a:solidFill>
            <a:miter lim="400000"/>
          </a:ln>
        </p:spPr>
        <p:txBody>
          <a:bodyPr lIns="12407" tIns="12407" rIns="12407" bIns="1240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6"/>
          <p:cNvSpPr/>
          <p:nvPr/>
        </p:nvSpPr>
        <p:spPr>
          <a:xfrm>
            <a:off x="1043608" y="2467184"/>
            <a:ext cx="1800199" cy="433639"/>
          </a:xfrm>
          <a:prstGeom prst="roundRect">
            <a:avLst>
              <a:gd name="adj" fmla="val 50000"/>
            </a:avLst>
          </a:prstGeom>
          <a:solidFill>
            <a:srgbClr val="F7F7FA"/>
          </a:solidFill>
          <a:ln w="12700">
            <a:solidFill>
              <a:srgbClr val="A6AAA9"/>
            </a:solidFill>
            <a:miter lim="400000"/>
          </a:ln>
        </p:spPr>
        <p:txBody>
          <a:bodyPr lIns="12407" tIns="12407" rIns="12407" bIns="1240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33"/>
          <p:cNvSpPr/>
          <p:nvPr/>
        </p:nvSpPr>
        <p:spPr>
          <a:xfrm>
            <a:off x="4014376" y="3544656"/>
            <a:ext cx="1383610" cy="393951"/>
          </a:xfrm>
          <a:prstGeom prst="roundRect">
            <a:avLst>
              <a:gd name="adj" fmla="val 50000"/>
            </a:avLst>
          </a:prstGeom>
          <a:solidFill>
            <a:srgbClr val="F7F7FA"/>
          </a:solidFill>
          <a:ln w="12700">
            <a:solidFill>
              <a:srgbClr val="A6AAA9"/>
            </a:solidFill>
            <a:miter lim="400000"/>
          </a:ln>
        </p:spPr>
        <p:txBody>
          <a:bodyPr lIns="12407" tIns="12407" rIns="12407" bIns="1240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Shape 1735"/>
          <p:cNvSpPr/>
          <p:nvPr/>
        </p:nvSpPr>
        <p:spPr>
          <a:xfrm>
            <a:off x="5943790" y="3544656"/>
            <a:ext cx="1383610" cy="393951"/>
          </a:xfrm>
          <a:prstGeom prst="roundRect">
            <a:avLst>
              <a:gd name="adj" fmla="val 50000"/>
            </a:avLst>
          </a:prstGeom>
          <a:solidFill>
            <a:srgbClr val="F7F7FA"/>
          </a:solidFill>
          <a:ln w="12700">
            <a:solidFill>
              <a:srgbClr val="A6AAA9"/>
            </a:solidFill>
            <a:miter lim="400000"/>
          </a:ln>
        </p:spPr>
        <p:txBody>
          <a:bodyPr lIns="12407" tIns="12407" rIns="12407" bIns="1240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730"/>
          <p:cNvSpPr/>
          <p:nvPr/>
        </p:nvSpPr>
        <p:spPr>
          <a:xfrm>
            <a:off x="4929573" y="2318417"/>
            <a:ext cx="691447" cy="6914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16542" tIns="16542" rIns="16542" bIns="16542"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5"/>
          <p:cNvGrpSpPr/>
          <p:nvPr/>
        </p:nvGrpSpPr>
        <p:grpSpPr>
          <a:xfrm>
            <a:off x="539552" y="2355726"/>
            <a:ext cx="720040" cy="720080"/>
            <a:chOff x="587557" y="2492673"/>
            <a:chExt cx="1061660" cy="1061659"/>
          </a:xfrm>
        </p:grpSpPr>
        <p:sp>
          <p:nvSpPr>
            <p:cNvPr id="13" name="Shape 1729"/>
            <p:cNvSpPr/>
            <p:nvPr/>
          </p:nvSpPr>
          <p:spPr>
            <a:xfrm>
              <a:off x="587557" y="2492673"/>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Shape 1750"/>
            <p:cNvSpPr/>
            <p:nvPr/>
          </p:nvSpPr>
          <p:spPr>
            <a:xfrm>
              <a:off x="886906" y="2822318"/>
              <a:ext cx="378108" cy="398242"/>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6"/>
          <p:cNvGrpSpPr/>
          <p:nvPr/>
        </p:nvGrpSpPr>
        <p:grpSpPr>
          <a:xfrm>
            <a:off x="2923813" y="2318417"/>
            <a:ext cx="691447" cy="691485"/>
            <a:chOff x="4061755" y="2492673"/>
            <a:chExt cx="1061659" cy="1061659"/>
          </a:xfrm>
        </p:grpSpPr>
        <p:sp>
          <p:nvSpPr>
            <p:cNvPr id="11" name="Shape 1727"/>
            <p:cNvSpPr/>
            <p:nvPr/>
          </p:nvSpPr>
          <p:spPr>
            <a:xfrm>
              <a:off x="4061755" y="2492673"/>
              <a:ext cx="1061659"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Shape 1751"/>
            <p:cNvSpPr/>
            <p:nvPr/>
          </p:nvSpPr>
          <p:spPr>
            <a:xfrm>
              <a:off x="4396967" y="2817846"/>
              <a:ext cx="398216" cy="398241"/>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7"/>
          <p:cNvGrpSpPr/>
          <p:nvPr/>
        </p:nvGrpSpPr>
        <p:grpSpPr>
          <a:xfrm>
            <a:off x="6981557" y="3395889"/>
            <a:ext cx="691447" cy="691485"/>
            <a:chOff x="10058085" y="3811668"/>
            <a:chExt cx="1061660" cy="1061659"/>
          </a:xfrm>
        </p:grpSpPr>
        <p:sp>
          <p:nvSpPr>
            <p:cNvPr id="21" name="Shape 1737"/>
            <p:cNvSpPr/>
            <p:nvPr/>
          </p:nvSpPr>
          <p:spPr>
            <a:xfrm>
              <a:off x="10058085" y="3811668"/>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Shape 1753"/>
            <p:cNvSpPr/>
            <p:nvPr/>
          </p:nvSpPr>
          <p:spPr>
            <a:xfrm>
              <a:off x="10363316" y="4111638"/>
              <a:ext cx="451197" cy="461719"/>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8"/>
          <p:cNvGrpSpPr/>
          <p:nvPr/>
        </p:nvGrpSpPr>
        <p:grpSpPr>
          <a:xfrm>
            <a:off x="5050798" y="3395889"/>
            <a:ext cx="691447" cy="691485"/>
            <a:chOff x="7093566" y="3811668"/>
            <a:chExt cx="1061660" cy="1061659"/>
          </a:xfrm>
        </p:grpSpPr>
        <p:sp>
          <p:nvSpPr>
            <p:cNvPr id="22" name="Shape 1738"/>
            <p:cNvSpPr/>
            <p:nvPr/>
          </p:nvSpPr>
          <p:spPr>
            <a:xfrm>
              <a:off x="7093566" y="3811668"/>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Shape 1754"/>
            <p:cNvSpPr/>
            <p:nvPr/>
          </p:nvSpPr>
          <p:spPr>
            <a:xfrm>
              <a:off x="7386751" y="4108303"/>
              <a:ext cx="492480" cy="461719"/>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 name="Text Placeholder 4"/>
          <p:cNvSpPr>
            <a:spLocks noGrp="1"/>
          </p:cNvSpPr>
          <p:nvPr>
            <p:ph type="body" sz="quarter" idx="4294967295"/>
          </p:nvPr>
        </p:nvSpPr>
        <p:spPr>
          <a:xfrm>
            <a:off x="1259632" y="1635646"/>
            <a:ext cx="1296144" cy="738664"/>
          </a:xfrm>
          <a:prstGeom prst="rect">
            <a:avLst/>
          </a:prstGeom>
        </p:spPr>
        <p:txBody>
          <a:bodyPr vert="horz" wrap="square" lIns="0" tIns="0" rIns="0" bIns="0" rtlCol="0">
            <a:spAutoFit/>
          </a:bodyPr>
          <a:lstStyle/>
          <a:p>
            <a:pPr marL="0" indent="0">
              <a:buNone/>
            </a:pPr>
            <a:r>
              <a:rPr lang="zh-CN" altLang="zh-CN" sz="1600" dirty="0">
                <a:solidFill>
                  <a:srgbClr val="000000"/>
                </a:solidFill>
                <a:latin typeface="黑体"/>
                <a:ea typeface="黑体"/>
              </a:rPr>
              <a:t>创建团队的第一步就是选择团队成员。</a:t>
            </a:r>
          </a:p>
        </p:txBody>
      </p:sp>
      <p:sp>
        <p:nvSpPr>
          <p:cNvPr id="40" name="Text Placeholder 3"/>
          <p:cNvSpPr txBox="1">
            <a:spLocks/>
          </p:cNvSpPr>
          <p:nvPr/>
        </p:nvSpPr>
        <p:spPr>
          <a:xfrm>
            <a:off x="3688555" y="2451777"/>
            <a:ext cx="862076" cy="323165"/>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800" dirty="0" smtClean="0">
                <a:solidFill>
                  <a:srgbClr val="000000"/>
                </a:solidFill>
                <a:latin typeface="+mn-ea"/>
                <a:sym typeface="Arial" panose="020B0604020202020204" pitchFamily="34" charset="0"/>
              </a:rPr>
              <a:t>沟通</a:t>
            </a:r>
            <a:endParaRPr lang="id-ID" altLang="zh-CN" sz="1800" dirty="0">
              <a:solidFill>
                <a:srgbClr val="000000"/>
              </a:solidFill>
              <a:latin typeface="+mn-ea"/>
              <a:sym typeface="Arial" panose="020B0604020202020204" pitchFamily="34" charset="0"/>
            </a:endParaRPr>
          </a:p>
        </p:txBody>
      </p:sp>
      <p:sp>
        <p:nvSpPr>
          <p:cNvPr id="41" name="Text Placeholder 3"/>
          <p:cNvSpPr txBox="1">
            <a:spLocks/>
          </p:cNvSpPr>
          <p:nvPr/>
        </p:nvSpPr>
        <p:spPr>
          <a:xfrm>
            <a:off x="5533628" y="2455619"/>
            <a:ext cx="1264216" cy="323165"/>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800" dirty="0" smtClean="0">
                <a:solidFill>
                  <a:srgbClr val="000000"/>
                </a:solidFill>
                <a:latin typeface="+mn-ea"/>
                <a:sym typeface="Arial" panose="020B0604020202020204" pitchFamily="34" charset="0"/>
              </a:rPr>
              <a:t>联络感情</a:t>
            </a:r>
            <a:endParaRPr lang="id-ID" altLang="zh-CN" sz="1800" dirty="0">
              <a:solidFill>
                <a:srgbClr val="000000"/>
              </a:solidFill>
              <a:latin typeface="+mn-ea"/>
              <a:sym typeface="Arial" panose="020B0604020202020204" pitchFamily="34" charset="0"/>
            </a:endParaRPr>
          </a:p>
        </p:txBody>
      </p:sp>
      <p:sp>
        <p:nvSpPr>
          <p:cNvPr id="42" name="Text Placeholder 3"/>
          <p:cNvSpPr txBox="1">
            <a:spLocks/>
          </p:cNvSpPr>
          <p:nvPr/>
        </p:nvSpPr>
        <p:spPr>
          <a:xfrm>
            <a:off x="5940152" y="3529248"/>
            <a:ext cx="1046486" cy="323165"/>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800" dirty="0" smtClean="0">
                <a:solidFill>
                  <a:srgbClr val="000000"/>
                </a:solidFill>
                <a:latin typeface="+mn-ea"/>
                <a:sym typeface="Arial" panose="020B0604020202020204" pitchFamily="34" charset="0"/>
              </a:rPr>
              <a:t>个人发展</a:t>
            </a:r>
            <a:endParaRPr lang="id-ID" altLang="zh-CN" sz="1800" dirty="0">
              <a:solidFill>
                <a:srgbClr val="000000"/>
              </a:solidFill>
              <a:latin typeface="+mn-ea"/>
              <a:sym typeface="Arial" panose="020B0604020202020204" pitchFamily="34" charset="0"/>
            </a:endParaRPr>
          </a:p>
        </p:txBody>
      </p:sp>
      <p:sp>
        <p:nvSpPr>
          <p:cNvPr id="43" name="Text Placeholder 3"/>
          <p:cNvSpPr txBox="1">
            <a:spLocks/>
          </p:cNvSpPr>
          <p:nvPr/>
        </p:nvSpPr>
        <p:spPr>
          <a:xfrm>
            <a:off x="4196850" y="3541949"/>
            <a:ext cx="862076" cy="323165"/>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800" dirty="0" smtClean="0">
                <a:solidFill>
                  <a:srgbClr val="000000"/>
                </a:solidFill>
                <a:latin typeface="+mn-ea"/>
                <a:sym typeface="Arial" panose="020B0604020202020204" pitchFamily="34" charset="0"/>
              </a:rPr>
              <a:t>激励</a:t>
            </a:r>
            <a:endParaRPr lang="id-ID" altLang="zh-CN" sz="1800" dirty="0">
              <a:solidFill>
                <a:srgbClr val="000000"/>
              </a:solidFill>
              <a:latin typeface="+mn-ea"/>
              <a:sym typeface="Arial" panose="020B0604020202020204" pitchFamily="34" charset="0"/>
            </a:endParaRPr>
          </a:p>
        </p:txBody>
      </p:sp>
      <p:sp>
        <p:nvSpPr>
          <p:cNvPr id="47" name="Text Placeholder 4"/>
          <p:cNvSpPr txBox="1">
            <a:spLocks/>
          </p:cNvSpPr>
          <p:nvPr/>
        </p:nvSpPr>
        <p:spPr>
          <a:xfrm>
            <a:off x="3131840" y="1275606"/>
            <a:ext cx="1872208" cy="984885"/>
          </a:xfrm>
          <a:prstGeom prst="rect">
            <a:avLst/>
          </a:prstGeom>
        </p:spPr>
        <p:txBody>
          <a:bodyPr vert="horz" wrap="square"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pPr>
            <a:r>
              <a:rPr lang="zh-CN" altLang="zh-CN" sz="1600" dirty="0">
                <a:latin typeface="黑体"/>
                <a:ea typeface="黑体"/>
              </a:rPr>
              <a:t>沟通是有效管理团队的最重要的内容之一</a:t>
            </a:r>
            <a:r>
              <a:rPr lang="zh-CN" altLang="zh-CN" sz="1600" dirty="0" smtClean="0">
                <a:latin typeface="黑体"/>
                <a:ea typeface="黑体"/>
              </a:rPr>
              <a:t>。</a:t>
            </a:r>
            <a:endParaRPr lang="en-US" altLang="zh-CN" sz="1600" dirty="0" smtClean="0">
              <a:latin typeface="黑体"/>
              <a:ea typeface="黑体"/>
            </a:endParaRPr>
          </a:p>
          <a:p>
            <a:pPr algn="just">
              <a:lnSpc>
                <a:spcPct val="100000"/>
              </a:lnSpc>
              <a:spcBef>
                <a:spcPts val="0"/>
              </a:spcBef>
            </a:pPr>
            <a:r>
              <a:rPr lang="zh-CN" altLang="zh-CN" sz="1600" dirty="0" smtClean="0">
                <a:latin typeface="黑体"/>
                <a:ea typeface="黑体"/>
              </a:rPr>
              <a:t>没有沟通</a:t>
            </a:r>
            <a:r>
              <a:rPr lang="zh-CN" altLang="zh-CN" sz="1600" dirty="0">
                <a:latin typeface="黑体"/>
                <a:ea typeface="黑体"/>
              </a:rPr>
              <a:t>，团队就无法运转。 </a:t>
            </a:r>
            <a:endParaRPr lang="id-ID" sz="1600" dirty="0">
              <a:latin typeface="黑体"/>
              <a:ea typeface="黑体"/>
              <a:sym typeface="Arial" panose="020B0604020202020204" pitchFamily="34" charset="0"/>
            </a:endParaRPr>
          </a:p>
        </p:txBody>
      </p:sp>
      <p:sp>
        <p:nvSpPr>
          <p:cNvPr id="48" name="Text Placeholder 4"/>
          <p:cNvSpPr txBox="1">
            <a:spLocks/>
          </p:cNvSpPr>
          <p:nvPr/>
        </p:nvSpPr>
        <p:spPr>
          <a:xfrm>
            <a:off x="5652120" y="1203598"/>
            <a:ext cx="2520280" cy="1231106"/>
          </a:xfrm>
          <a:prstGeom prst="rect">
            <a:avLst/>
          </a:prstGeom>
        </p:spPr>
        <p:txBody>
          <a:bodyPr vert="horz" wrap="square"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920"/>
              </a:lnSpc>
              <a:spcBef>
                <a:spcPts val="0"/>
              </a:spcBef>
            </a:pPr>
            <a:r>
              <a:rPr lang="zh-CN" altLang="zh-CN" sz="1600" dirty="0">
                <a:latin typeface="黑体"/>
                <a:ea typeface="黑体"/>
              </a:rPr>
              <a:t>联络团队成员的感情可以保持团队士气和热情，控制情感性冲突，从而提高团队绩效。没有人喜欢在冷漠、生硬、敌对的团队中工作。</a:t>
            </a:r>
          </a:p>
        </p:txBody>
      </p:sp>
      <p:sp>
        <p:nvSpPr>
          <p:cNvPr id="50" name="Text Placeholder 4"/>
          <p:cNvSpPr txBox="1">
            <a:spLocks/>
          </p:cNvSpPr>
          <p:nvPr/>
        </p:nvSpPr>
        <p:spPr>
          <a:xfrm>
            <a:off x="2699792" y="4011910"/>
            <a:ext cx="2376264" cy="738664"/>
          </a:xfrm>
          <a:prstGeom prst="rect">
            <a:avLst/>
          </a:prstGeom>
        </p:spPr>
        <p:txBody>
          <a:bodyPr vert="horz" wrap="square"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zh-CN" altLang="zh-CN" sz="1600" dirty="0">
                <a:latin typeface="黑体"/>
                <a:ea typeface="黑体"/>
              </a:rPr>
              <a:t>激励是团队管理中极为重要的内容，直接关系到创业企业的生死存亡。</a:t>
            </a:r>
          </a:p>
        </p:txBody>
      </p:sp>
      <p:sp>
        <p:nvSpPr>
          <p:cNvPr id="51" name="Text Placeholder 4"/>
          <p:cNvSpPr txBox="1">
            <a:spLocks/>
          </p:cNvSpPr>
          <p:nvPr/>
        </p:nvSpPr>
        <p:spPr>
          <a:xfrm>
            <a:off x="5940152" y="4083918"/>
            <a:ext cx="2299780" cy="738664"/>
          </a:xfrm>
          <a:prstGeom prst="rect">
            <a:avLst/>
          </a:prstGeom>
        </p:spPr>
        <p:txBody>
          <a:bodyPr vert="horz" wrap="square"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zh-CN" altLang="zh-CN" sz="1600" dirty="0">
                <a:latin typeface="黑体"/>
                <a:ea typeface="黑体"/>
              </a:rPr>
              <a:t>构建一支优秀的、稳定的团队的关键之一是给个人提供广阔的发展空间。</a:t>
            </a:r>
          </a:p>
        </p:txBody>
      </p:sp>
      <p:sp>
        <p:nvSpPr>
          <p:cNvPr id="36" name="Shape 1752"/>
          <p:cNvSpPr/>
          <p:nvPr/>
        </p:nvSpPr>
        <p:spPr>
          <a:xfrm>
            <a:off x="5175564" y="2513795"/>
            <a:ext cx="300713" cy="300729"/>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38"/>
          <p:cNvSpPr txBox="1"/>
          <p:nvPr/>
        </p:nvSpPr>
        <p:spPr>
          <a:xfrm>
            <a:off x="971600" y="69434"/>
            <a:ext cx="4645372"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创业团队管理技巧和策略</a:t>
            </a:r>
            <a:endParaRPr lang="zh-CN" altLang="en-US" sz="3200" b="1" dirty="0">
              <a:solidFill>
                <a:schemeClr val="accent1"/>
              </a:solidFill>
              <a:latin typeface="微软雅黑" pitchFamily="34" charset="-122"/>
              <a:ea typeface="微软雅黑" pitchFamily="34" charset="-122"/>
            </a:endParaRPr>
          </a:p>
        </p:txBody>
      </p:sp>
      <p:sp>
        <p:nvSpPr>
          <p:cNvPr id="46" name="Text Placeholder 3"/>
          <p:cNvSpPr txBox="1">
            <a:spLocks/>
          </p:cNvSpPr>
          <p:nvPr/>
        </p:nvSpPr>
        <p:spPr>
          <a:xfrm>
            <a:off x="1302048" y="2499210"/>
            <a:ext cx="1440159" cy="323165"/>
          </a:xfrm>
          <a:prstGeom prst="rect">
            <a:avLst/>
          </a:prstGeom>
        </p:spPr>
        <p:txBody>
          <a:bodyPr vert="horz" wrap="square" lIns="0" tIns="0" rIns="0" bIns="0" rtlCol="0" anchor="ctr">
            <a:spAutoFit/>
          </a:bodyPr>
          <a:lst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buFont typeface="Arial" pitchFamily="34" charset="0"/>
              <a:buNone/>
            </a:pPr>
            <a:r>
              <a:rPr lang="zh-CN" altLang="en-US" sz="1800" dirty="0" smtClean="0">
                <a:solidFill>
                  <a:srgbClr val="000000"/>
                </a:solidFill>
                <a:latin typeface="黑体"/>
                <a:ea typeface="黑体"/>
                <a:sym typeface="Arial" panose="020B0604020202020204" pitchFamily="34" charset="0"/>
              </a:rPr>
              <a:t>选择团队成员</a:t>
            </a:r>
            <a:endParaRPr lang="id-ID" sz="1800" dirty="0">
              <a:solidFill>
                <a:srgbClr val="000000"/>
              </a:solidFill>
              <a:latin typeface="黑体"/>
              <a:ea typeface="黑体"/>
              <a:sym typeface="Arial" panose="020B0604020202020204" pitchFamily="34" charset="0"/>
            </a:endParaRPr>
          </a:p>
        </p:txBody>
      </p:sp>
    </p:spTree>
    <p:extLst>
      <p:ext uri="{BB962C8B-B14F-4D97-AF65-F5344CB8AC3E}">
        <p14:creationId xmlns:p14="http://schemas.microsoft.com/office/powerpoint/2010/main" val="294740236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p:tgtEl>
                                          <p:spTgt spid="45"/>
                                        </p:tgtEl>
                                        <p:attrNameLst>
                                          <p:attrName>ppt_y</p:attrName>
                                        </p:attrNameLst>
                                      </p:cBhvr>
                                      <p:tavLst>
                                        <p:tav tm="0">
                                          <p:val>
                                            <p:strVal val="#ppt_y+#ppt_h*1.125000"/>
                                          </p:val>
                                        </p:tav>
                                        <p:tav tm="100000">
                                          <p:val>
                                            <p:strVal val="#ppt_y"/>
                                          </p:val>
                                        </p:tav>
                                      </p:tavLst>
                                    </p:anim>
                                    <p:animEffect transition="in" filter="wipe(up)">
                                      <p:cBhvr>
                                        <p:cTn id="8" dur="500"/>
                                        <p:tgtEl>
                                          <p:spTgt spid="45"/>
                                        </p:tgtEl>
                                      </p:cBhvr>
                                    </p:animEffect>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wipe(left)">
                                      <p:cBhvr>
                                        <p:cTn id="16" dur="500"/>
                                        <p:tgtEl>
                                          <p:spTgt spid="54"/>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46">
                                            <p:txEl>
                                              <p:pRg st="0" end="0"/>
                                            </p:txEl>
                                          </p:spTgt>
                                        </p:tgtEl>
                                        <p:attrNameLst>
                                          <p:attrName>style.visibility</p:attrName>
                                        </p:attrNameLst>
                                      </p:cBhvr>
                                      <p:to>
                                        <p:strVal val="visible"/>
                                      </p:to>
                                    </p:set>
                                    <p:animEffect transition="in" filter="fade">
                                      <p:cBhvr>
                                        <p:cTn id="20" dur="500"/>
                                        <p:tgtEl>
                                          <p:spTgt spid="46">
                                            <p:txEl>
                                              <p:pRg st="0" end="0"/>
                                            </p:txEl>
                                          </p:spTgt>
                                        </p:tgtEl>
                                      </p:cBhvr>
                                    </p:animEffect>
                                  </p:childTnLst>
                                </p:cTn>
                              </p:par>
                            </p:childTnLst>
                          </p:cTn>
                        </p:par>
                        <p:par>
                          <p:cTn id="21" fill="hold">
                            <p:stCondLst>
                              <p:cond delay="2500"/>
                            </p:stCondLst>
                            <p:childTnLst>
                              <p:par>
                                <p:cTn id="22" presetID="18" presetClass="entr" presetSubtype="6" fill="hold" grpId="0" nodeType="after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strips(downRight)">
                                      <p:cBhvr>
                                        <p:cTn id="24" dur="500"/>
                                        <p:tgtEl>
                                          <p:spTgt spid="5">
                                            <p:txEl>
                                              <p:pRg st="0" end="0"/>
                                            </p:txEl>
                                          </p:spTgt>
                                        </p:tgtEl>
                                      </p:cBhvr>
                                    </p:animEffect>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wipe(left)">
                                      <p:cBhvr>
                                        <p:cTn id="32" dur="500"/>
                                        <p:tgtEl>
                                          <p:spTgt spid="53"/>
                                        </p:tgtEl>
                                      </p:cBhvr>
                                    </p:animEffect>
                                  </p:childTnLst>
                                </p:cTn>
                              </p:par>
                            </p:childTnLst>
                          </p:cTn>
                        </p:par>
                        <p:par>
                          <p:cTn id="33" fill="hold">
                            <p:stCondLst>
                              <p:cond delay="4000"/>
                            </p:stCondLst>
                            <p:childTnLst>
                              <p:par>
                                <p:cTn id="34" presetID="10" presetClass="entr" presetSubtype="0"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fade">
                                      <p:cBhvr>
                                        <p:cTn id="36" dur="500"/>
                                        <p:tgtEl>
                                          <p:spTgt spid="40"/>
                                        </p:tgtEl>
                                      </p:cBhvr>
                                    </p:animEffect>
                                  </p:childTnLst>
                                </p:cTn>
                              </p:par>
                            </p:childTnLst>
                          </p:cTn>
                        </p:par>
                        <p:par>
                          <p:cTn id="37" fill="hold">
                            <p:stCondLst>
                              <p:cond delay="4500"/>
                            </p:stCondLst>
                            <p:childTnLst>
                              <p:par>
                                <p:cTn id="38" presetID="18" presetClass="entr" presetSubtype="6"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strips(downRight)">
                                      <p:cBhvr>
                                        <p:cTn id="40" dur="500"/>
                                        <p:tgtEl>
                                          <p:spTgt spid="47"/>
                                        </p:tgtEl>
                                      </p:cBhvr>
                                    </p:animEffect>
                                  </p:childTnLst>
                                </p:cTn>
                              </p:par>
                            </p:childTnLst>
                          </p:cTn>
                        </p:par>
                        <p:par>
                          <p:cTn id="41" fill="hold">
                            <p:stCondLst>
                              <p:cond delay="5000"/>
                            </p:stCondLst>
                            <p:childTnLst>
                              <p:par>
                                <p:cTn id="42" presetID="10"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left)">
                                      <p:cBhvr>
                                        <p:cTn id="51" dur="500"/>
                                        <p:tgtEl>
                                          <p:spTgt spid="5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500"/>
                                        <p:tgtEl>
                                          <p:spTgt spid="41"/>
                                        </p:tgtEl>
                                      </p:cBhvr>
                                    </p:animEffect>
                                  </p:childTnLst>
                                </p:cTn>
                              </p:par>
                            </p:childTnLst>
                          </p:cTn>
                        </p:par>
                        <p:par>
                          <p:cTn id="56" fill="hold">
                            <p:stCondLst>
                              <p:cond delay="6500"/>
                            </p:stCondLst>
                            <p:childTnLst>
                              <p:par>
                                <p:cTn id="57" presetID="18" presetClass="entr" presetSubtype="6"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strips(downRight)">
                                      <p:cBhvr>
                                        <p:cTn id="59" dur="500"/>
                                        <p:tgtEl>
                                          <p:spTgt spid="48"/>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strips(downRight)">
                                      <p:cBhvr>
                                        <p:cTn id="63" dur="500"/>
                                        <p:tgtEl>
                                          <p:spTgt spid="32"/>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par>
                          <p:cTn id="68" fill="hold">
                            <p:stCondLst>
                              <p:cond delay="8000"/>
                            </p:stCondLst>
                            <p:childTnLst>
                              <p:par>
                                <p:cTn id="69" presetID="22" presetClass="entr" presetSubtype="2"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right)">
                                      <p:cBhvr>
                                        <p:cTn id="71" dur="500"/>
                                        <p:tgtEl>
                                          <p:spTgt spid="56"/>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500"/>
                                        <p:tgtEl>
                                          <p:spTgt spid="42"/>
                                        </p:tgtEl>
                                      </p:cBhvr>
                                    </p:animEffect>
                                  </p:childTnLst>
                                </p:cTn>
                              </p:par>
                            </p:childTnLst>
                          </p:cTn>
                        </p:par>
                        <p:par>
                          <p:cTn id="76" fill="hold">
                            <p:stCondLst>
                              <p:cond delay="9000"/>
                            </p:stCondLst>
                            <p:childTnLst>
                              <p:par>
                                <p:cTn id="77" presetID="18" presetClass="entr" presetSubtype="12"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strips(downLeft)">
                                      <p:cBhvr>
                                        <p:cTn id="79" dur="500"/>
                                        <p:tgtEl>
                                          <p:spTgt spid="51"/>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childTnLst>
                          </p:cTn>
                        </p:par>
                        <p:par>
                          <p:cTn id="84" fill="hold">
                            <p:stCondLst>
                              <p:cond delay="10000"/>
                            </p:stCondLst>
                            <p:childTnLst>
                              <p:par>
                                <p:cTn id="85" presetID="22" presetClass="entr" presetSubtype="2" fill="hold" grpId="0" nodeType="after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wipe(right)">
                                      <p:cBhvr>
                                        <p:cTn id="87" dur="500"/>
                                        <p:tgtEl>
                                          <p:spTgt spid="5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3"/>
                                        </p:tgtEl>
                                        <p:attrNameLst>
                                          <p:attrName>style.visibility</p:attrName>
                                        </p:attrNameLst>
                                      </p:cBhvr>
                                      <p:to>
                                        <p:strVal val="visible"/>
                                      </p:to>
                                    </p:set>
                                    <p:animEffect transition="in" filter="fade">
                                      <p:cBhvr>
                                        <p:cTn id="91" dur="500"/>
                                        <p:tgtEl>
                                          <p:spTgt spid="43"/>
                                        </p:tgtEl>
                                      </p:cBhvr>
                                    </p:animEffect>
                                  </p:childTnLst>
                                </p:cTn>
                              </p:par>
                            </p:childTnLst>
                          </p:cTn>
                        </p:par>
                        <p:par>
                          <p:cTn id="92" fill="hold">
                            <p:stCondLst>
                              <p:cond delay="11000"/>
                            </p:stCondLst>
                            <p:childTnLst>
                              <p:par>
                                <p:cTn id="93" presetID="18" presetClass="entr" presetSubtype="12" fill="hold" grpId="0" nodeType="after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strips(downLeft)">
                                      <p:cBhvr>
                                        <p:cTn id="9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52" grpId="0" animBg="1"/>
      <p:bldP spid="53" grpId="0" animBg="1"/>
      <p:bldP spid="54" grpId="0" animBg="1"/>
      <p:bldP spid="55" grpId="0" animBg="1"/>
      <p:bldP spid="56" grpId="0" animBg="1"/>
      <p:bldP spid="14" grpId="0" animBg="1"/>
      <p:bldP spid="5" grpId="0" build="p"/>
      <p:bldP spid="40" grpId="0"/>
      <p:bldP spid="41" grpId="0"/>
      <p:bldP spid="42" grpId="0"/>
      <p:bldP spid="43" grpId="0"/>
      <p:bldP spid="47" grpId="0"/>
      <p:bldP spid="48" grpId="0"/>
      <p:bldP spid="50" grpId="0"/>
      <p:bldP spid="51" grpId="0"/>
      <p:bldP spid="36" grpId="0" animBg="1"/>
      <p:bldP spid="45" grpId="0"/>
      <p:bldP spid="4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1150589" y="2877578"/>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2" name="箭头2"/>
          <p:cNvSpPr/>
          <p:nvPr/>
        </p:nvSpPr>
        <p:spPr bwMode="gray">
          <a:xfrm rot="16200000">
            <a:off x="1468607" y="2359405"/>
            <a:ext cx="358295"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1142832" y="1794546"/>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4" name="文本1"/>
          <p:cNvSpPr>
            <a:spLocks noChangeArrowheads="1"/>
          </p:cNvSpPr>
          <p:nvPr/>
        </p:nvSpPr>
        <p:spPr bwMode="gray">
          <a:xfrm>
            <a:off x="3328259" y="1527440"/>
            <a:ext cx="4988157" cy="86649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spcBef>
                <a:spcPct val="0"/>
              </a:spcBef>
              <a:spcAft>
                <a:spcPct val="0"/>
              </a:spcAft>
              <a:defRPr/>
            </a:pPr>
            <a:r>
              <a:rPr lang="zh-CN" altLang="zh-CN" sz="1600" dirty="0">
                <a:latin typeface="黑体"/>
                <a:ea typeface="黑体"/>
              </a:rPr>
              <a:t>战略领导者要在宏观方面对企业的发展制定目标、确定方向、努力构思对未来的设想，并为实现设想制定战略。在必要的时候，要调整方向，进行战略变革。 </a:t>
            </a:r>
          </a:p>
        </p:txBody>
      </p:sp>
      <p:sp>
        <p:nvSpPr>
          <p:cNvPr id="215" name="标题1"/>
          <p:cNvSpPr>
            <a:spLocks noChangeArrowheads="1"/>
          </p:cNvSpPr>
          <p:nvPr/>
        </p:nvSpPr>
        <p:spPr bwMode="gray">
          <a:xfrm>
            <a:off x="2360553" y="1527740"/>
            <a:ext cx="967705" cy="866499"/>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战略</a:t>
            </a:r>
            <a:endParaRPr lang="en-US" altLang="zh-CN" b="1" dirty="0" smtClean="0">
              <a:solidFill>
                <a:srgbClr val="000000"/>
              </a:solidFill>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领导者</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16" name="文本2"/>
          <p:cNvSpPr>
            <a:spLocks noChangeArrowheads="1"/>
          </p:cNvSpPr>
          <p:nvPr/>
        </p:nvSpPr>
        <p:spPr bwMode="gray">
          <a:xfrm>
            <a:off x="3328259" y="2499742"/>
            <a:ext cx="5132173" cy="1080120"/>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zh-CN" sz="1400" dirty="0">
                <a:solidFill>
                  <a:srgbClr val="000000"/>
                </a:solidFill>
                <a:latin typeface="黑体"/>
                <a:ea typeface="黑体"/>
              </a:rPr>
              <a:t>好的领导者是聚拢人才的吸铁石。在创业初期，领导者的人格魅力有时比制度文化更为有效。领导创业者首先要建立精英团队，这就要求确定企业的精神或是企业的信仰，确定企业的核心价值观，然后通过它来吸引志同道合的合作者。 </a:t>
            </a:r>
          </a:p>
        </p:txBody>
      </p:sp>
      <p:sp>
        <p:nvSpPr>
          <p:cNvPr id="217" name="标题2"/>
          <p:cNvSpPr>
            <a:spLocks noChangeArrowheads="1"/>
          </p:cNvSpPr>
          <p:nvPr/>
        </p:nvSpPr>
        <p:spPr bwMode="gray">
          <a:xfrm>
            <a:off x="2370075" y="2605006"/>
            <a:ext cx="958184" cy="866499"/>
          </a:xfrm>
          <a:prstGeom prst="roundRect">
            <a:avLst>
              <a:gd name="adj" fmla="val 11921"/>
            </a:avLst>
          </a:prstGeom>
          <a:solidFill>
            <a:schemeClr val="accent3"/>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ysClr val="window" lastClr="FFFFFF">
                    <a:lumMod val="95000"/>
                  </a:sysClr>
                </a:solidFill>
                <a:latin typeface="微软雅黑" panose="020B0503020204020204" pitchFamily="34" charset="-122"/>
                <a:ea typeface="微软雅黑" panose="020B0503020204020204" pitchFamily="34" charset="-122"/>
              </a:rPr>
              <a:t>队伍</a:t>
            </a:r>
            <a:endParaRPr lang="en-US" altLang="zh-CN" b="1" dirty="0" smtClean="0">
              <a:solidFill>
                <a:sysClr val="window" lastClr="FFFFFF">
                  <a:lumMod val="95000"/>
                </a:sysClr>
              </a:solidFill>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b="1" dirty="0" smtClean="0">
                <a:solidFill>
                  <a:sysClr val="window" lastClr="FFFFFF">
                    <a:lumMod val="95000"/>
                  </a:sysClr>
                </a:solidFill>
                <a:latin typeface="微软雅黑" panose="020B0503020204020204" pitchFamily="34" charset="-122"/>
                <a:ea typeface="微软雅黑" panose="020B0503020204020204" pitchFamily="34" charset="-122"/>
              </a:rPr>
              <a:t>领导者</a:t>
            </a:r>
            <a:endParaRPr lang="zh-CN" altLang="zh-CN"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3328260" y="3692499"/>
            <a:ext cx="5204180" cy="1255515"/>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zh-CN" sz="1600" dirty="0">
                <a:solidFill>
                  <a:srgbClr val="000000"/>
                </a:solidFill>
                <a:latin typeface="黑体"/>
                <a:ea typeface="黑体"/>
              </a:rPr>
              <a:t>领导者是一个企业激情的重要来源。领导创业者要能够激发团队热情和创造力，起到一个很好的整合团队的作用。领导的本质是鼓舞、激励和影响。一个团队的绩效如何，关键也取决于这个领导者的胸怀和魅力。 </a:t>
            </a:r>
          </a:p>
        </p:txBody>
      </p:sp>
      <p:sp>
        <p:nvSpPr>
          <p:cNvPr id="219" name="标题3"/>
          <p:cNvSpPr>
            <a:spLocks noChangeArrowheads="1"/>
          </p:cNvSpPr>
          <p:nvPr/>
        </p:nvSpPr>
        <p:spPr bwMode="gray">
          <a:xfrm>
            <a:off x="2355794" y="3685657"/>
            <a:ext cx="972464" cy="865719"/>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情绪</a:t>
            </a:r>
            <a:endParaRPr lang="en-US" altLang="zh-CN" b="1" dirty="0" smtClean="0">
              <a:solidFill>
                <a:srgbClr val="000000"/>
              </a:solidFill>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领导者</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467544" y="2355726"/>
            <a:ext cx="1440160" cy="1223766"/>
          </a:xfrm>
          <a:prstGeom prst="roundRect">
            <a:avLst/>
          </a:prstGeom>
          <a:solidFill>
            <a:schemeClr val="accent1"/>
          </a:solidFill>
          <a:ln w="3175" cap="flat" cmpd="sng" algn="ctr">
            <a:noFill/>
            <a:prstDash val="solid"/>
          </a:ln>
          <a:effectLst/>
        </p:spPr>
        <p:txBody>
          <a:bodyPr lIns="0" tIns="0" rIns="0" bIns="0" anchor="ctr"/>
          <a:lstStyle/>
          <a:p>
            <a:pPr algn="ctr">
              <a:lnSpc>
                <a:spcPct val="120000"/>
              </a:lnSpc>
            </a:pPr>
            <a:r>
              <a:rPr lang="zh-CN" altLang="zh-CN" b="1" dirty="0">
                <a:solidFill>
                  <a:schemeClr val="bg1"/>
                </a:solidFill>
                <a:latin typeface="黑体"/>
                <a:ea typeface="黑体"/>
              </a:rPr>
              <a:t>领导创业者的角色和行为策略</a:t>
            </a:r>
            <a:r>
              <a:rPr lang="zh-CN" altLang="zh-CN" dirty="0">
                <a:solidFill>
                  <a:schemeClr val="bg1"/>
                </a:solidFill>
                <a:latin typeface="黑体"/>
                <a:ea typeface="黑体"/>
              </a:rPr>
              <a:t> </a:t>
            </a:r>
            <a:endParaRPr lang="zh-CN" altLang="en-US" b="1" kern="0" dirty="0">
              <a:solidFill>
                <a:schemeClr val="bg1"/>
              </a:solidFill>
              <a:latin typeface="黑体"/>
              <a:ea typeface="黑体"/>
            </a:endParaRPr>
          </a:p>
        </p:txBody>
      </p:sp>
      <p:sp>
        <p:nvSpPr>
          <p:cNvPr id="12" name="TextBox 38"/>
          <p:cNvSpPr txBox="1"/>
          <p:nvPr/>
        </p:nvSpPr>
        <p:spPr>
          <a:xfrm>
            <a:off x="899592" y="69434"/>
            <a:ext cx="546611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领导创业者的角色和行为策略</a:t>
            </a:r>
            <a:endParaRPr lang="zh-CN" altLang="en-US" sz="3200" b="1" dirty="0">
              <a:solidFill>
                <a:schemeClr val="accent1"/>
              </a:solidFill>
              <a:latin typeface="微软雅黑" pitchFamily="34" charset="-122"/>
              <a:ea typeface="微软雅黑" pitchFamily="34" charset="-122"/>
            </a:endParaRPr>
          </a:p>
        </p:txBody>
      </p:sp>
      <p:sp>
        <p:nvSpPr>
          <p:cNvPr id="13" name="Text Placeholder 8"/>
          <p:cNvSpPr txBox="1"/>
          <p:nvPr/>
        </p:nvSpPr>
        <p:spPr>
          <a:xfrm>
            <a:off x="899592" y="627534"/>
            <a:ext cx="7709048" cy="813172"/>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800" dirty="0">
                <a:solidFill>
                  <a:schemeClr val="tx1"/>
                </a:solidFill>
                <a:latin typeface="黑体"/>
                <a:ea typeface="黑体"/>
              </a:rPr>
              <a:t>领导日益成为企业生存与发展的重要因素，尤其对于创业企业来说，领导创业者往往扮演着重要的角色，成为整个创业团队的核心和灵魂人物。 </a:t>
            </a:r>
          </a:p>
        </p:txBody>
      </p:sp>
    </p:spTree>
    <p:extLst>
      <p:ext uri="{BB962C8B-B14F-4D97-AF65-F5344CB8AC3E}">
        <p14:creationId xmlns:p14="http://schemas.microsoft.com/office/powerpoint/2010/main" val="18835241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1100"/>
                            </p:stCondLst>
                            <p:childTnLst>
                              <p:par>
                                <p:cTn id="10" presetID="2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160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210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260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310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360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410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460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2527258" y="319"/>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Flowchart: Decision 78"/>
          <p:cNvSpPr/>
          <p:nvPr/>
        </p:nvSpPr>
        <p:spPr>
          <a:xfrm>
            <a:off x="1845423" y="1635764"/>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19" name="Flowchart: Decision 79"/>
          <p:cNvSpPr/>
          <p:nvPr/>
        </p:nvSpPr>
        <p:spPr>
          <a:xfrm>
            <a:off x="1845423" y="1846017"/>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20" name="TextBox 93"/>
          <p:cNvSpPr txBox="1"/>
          <p:nvPr/>
        </p:nvSpPr>
        <p:spPr>
          <a:xfrm>
            <a:off x="1948934" y="2259373"/>
            <a:ext cx="1221358" cy="496544"/>
          </a:xfrm>
          <a:prstGeom prst="rect">
            <a:avLst/>
          </a:prstGeom>
          <a:noFill/>
        </p:spPr>
        <p:txBody>
          <a:bodyPr wrap="none" lIns="65023" tIns="32511" rIns="65023" bIns="32511" rtlCol="0">
            <a:spAutoFit/>
          </a:bodyPr>
          <a:lstStyle/>
          <a:p>
            <a:r>
              <a:rPr lang="zh-CN" altLang="en-US" sz="2800" b="1" dirty="0" smtClean="0">
                <a:solidFill>
                  <a:schemeClr val="accent1"/>
                </a:solidFill>
                <a:latin typeface="微软雅黑" pitchFamily="34" charset="-122"/>
                <a:ea typeface="微软雅黑" pitchFamily="34" charset="-122"/>
              </a:rPr>
              <a:t>第四章</a:t>
            </a:r>
            <a:endParaRPr lang="zh-CN" altLang="en-US" sz="2800" b="1" dirty="0">
              <a:solidFill>
                <a:schemeClr val="accent1"/>
              </a:solidFill>
              <a:latin typeface="微软雅黑" pitchFamily="34" charset="-122"/>
              <a:ea typeface="微软雅黑" pitchFamily="34" charset="-122"/>
            </a:endParaRPr>
          </a:p>
        </p:txBody>
      </p:sp>
      <p:sp>
        <p:nvSpPr>
          <p:cNvPr id="21" name="TextBox 5"/>
          <p:cNvSpPr txBox="1"/>
          <p:nvPr/>
        </p:nvSpPr>
        <p:spPr>
          <a:xfrm>
            <a:off x="4427984" y="2614166"/>
            <a:ext cx="1208534"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创业者</a:t>
            </a:r>
            <a:endParaRPr lang="zh-CN" altLang="en-US" sz="2800" dirty="0">
              <a:latin typeface="微软雅黑" pitchFamily="34" charset="-122"/>
              <a:ea typeface="微软雅黑" pitchFamily="34" charset="-122"/>
            </a:endParaRPr>
          </a:p>
        </p:txBody>
      </p:sp>
      <p:cxnSp>
        <p:nvCxnSpPr>
          <p:cNvPr id="26" name="直接连接符 25"/>
          <p:cNvCxnSpPr/>
          <p:nvPr/>
        </p:nvCxnSpPr>
        <p:spPr>
          <a:xfrm>
            <a:off x="4499978" y="3239008"/>
            <a:ext cx="178536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499978" y="3906046"/>
            <a:ext cx="178536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43"/>
          <p:cNvGrpSpPr/>
          <p:nvPr/>
        </p:nvGrpSpPr>
        <p:grpSpPr>
          <a:xfrm>
            <a:off x="3641368" y="2613239"/>
            <a:ext cx="570629" cy="657914"/>
            <a:chOff x="4231809" y="1009798"/>
            <a:chExt cx="570731" cy="657995"/>
          </a:xfrm>
        </p:grpSpPr>
        <p:grpSp>
          <p:nvGrpSpPr>
            <p:cNvPr id="3" name="组合 44"/>
            <p:cNvGrpSpPr/>
            <p:nvPr/>
          </p:nvGrpSpPr>
          <p:grpSpPr>
            <a:xfrm>
              <a:off x="4231809" y="1009798"/>
              <a:ext cx="570731" cy="657995"/>
              <a:chOff x="4067944" y="489262"/>
              <a:chExt cx="1375279" cy="1585559"/>
            </a:xfrm>
          </p:grpSpPr>
          <p:sp>
            <p:nvSpPr>
              <p:cNvPr id="47"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48"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1"/>
                  </a:solidFill>
                </a:endParaRPr>
              </a:p>
            </p:txBody>
          </p:sp>
        </p:grpSp>
        <p:sp>
          <p:nvSpPr>
            <p:cNvPr id="46" name="TextBox 12"/>
            <p:cNvSpPr txBox="1"/>
            <p:nvPr/>
          </p:nvSpPr>
          <p:spPr>
            <a:xfrm>
              <a:off x="4310472" y="1151468"/>
              <a:ext cx="444431" cy="400159"/>
            </a:xfrm>
            <a:prstGeom prst="rect">
              <a:avLst/>
            </a:prstGeom>
            <a:noFill/>
          </p:spPr>
          <p:txBody>
            <a:bodyPr wrap="none" rtlCol="0">
              <a:spAutoFit/>
            </a:bodyPr>
            <a:lstStyle/>
            <a:p>
              <a:r>
                <a:rPr lang="en-US" altLang="zh-CN" sz="2000" b="1" dirty="0">
                  <a:solidFill>
                    <a:schemeClr val="accent1"/>
                  </a:solidFill>
                </a:rPr>
                <a:t>01</a:t>
              </a:r>
              <a:endParaRPr lang="zh-CN" altLang="en-US" sz="2000" b="1" dirty="0">
                <a:solidFill>
                  <a:schemeClr val="accent1"/>
                </a:solidFill>
              </a:endParaRPr>
            </a:p>
          </p:txBody>
        </p:sp>
      </p:grpSp>
      <p:grpSp>
        <p:nvGrpSpPr>
          <p:cNvPr id="4" name="组合 48"/>
          <p:cNvGrpSpPr/>
          <p:nvPr/>
        </p:nvGrpSpPr>
        <p:grpSpPr>
          <a:xfrm>
            <a:off x="3641368" y="3295753"/>
            <a:ext cx="570629" cy="657914"/>
            <a:chOff x="4231809" y="1692397"/>
            <a:chExt cx="570731" cy="657995"/>
          </a:xfrm>
        </p:grpSpPr>
        <p:grpSp>
          <p:nvGrpSpPr>
            <p:cNvPr id="5" name="组合 49"/>
            <p:cNvGrpSpPr/>
            <p:nvPr/>
          </p:nvGrpSpPr>
          <p:grpSpPr>
            <a:xfrm>
              <a:off x="4231809" y="1692397"/>
              <a:ext cx="570731" cy="657995"/>
              <a:chOff x="4067944" y="489262"/>
              <a:chExt cx="1375279" cy="1585559"/>
            </a:xfrm>
          </p:grpSpPr>
          <p:sp>
            <p:nvSpPr>
              <p:cNvPr id="52"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53"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51" name="TextBox 61"/>
            <p:cNvSpPr txBox="1"/>
            <p:nvPr/>
          </p:nvSpPr>
          <p:spPr>
            <a:xfrm>
              <a:off x="4310472" y="1855545"/>
              <a:ext cx="444431" cy="400159"/>
            </a:xfrm>
            <a:prstGeom prst="rect">
              <a:avLst/>
            </a:prstGeom>
            <a:noFill/>
          </p:spPr>
          <p:txBody>
            <a:bodyPr wrap="none" rtlCol="0">
              <a:spAutoFit/>
            </a:bodyPr>
            <a:lstStyle/>
            <a:p>
              <a:r>
                <a:rPr lang="en-US" altLang="zh-CN" sz="2000" b="1" dirty="0">
                  <a:solidFill>
                    <a:schemeClr val="accent1"/>
                  </a:solidFill>
                </a:rPr>
                <a:t>02</a:t>
              </a:r>
              <a:endParaRPr lang="zh-CN" altLang="en-US" sz="2000" b="1" dirty="0">
                <a:solidFill>
                  <a:schemeClr val="accent1"/>
                </a:solidFill>
              </a:endParaRPr>
            </a:p>
          </p:txBody>
        </p:sp>
      </p:grpSp>
      <p:sp>
        <p:nvSpPr>
          <p:cNvPr id="34" name="TextBox 5"/>
          <p:cNvSpPr txBox="1"/>
          <p:nvPr/>
        </p:nvSpPr>
        <p:spPr>
          <a:xfrm>
            <a:off x="4491484" y="3376166"/>
            <a:ext cx="1567607"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创业团队</a:t>
            </a:r>
            <a:endParaRPr lang="zh-CN" altLang="en-US" sz="2800" dirty="0">
              <a:latin typeface="微软雅黑" pitchFamily="34" charset="-122"/>
              <a:ea typeface="微软雅黑" pitchFamily="34" charset="-122"/>
            </a:endParaRPr>
          </a:p>
        </p:txBody>
      </p:sp>
      <p:sp>
        <p:nvSpPr>
          <p:cNvPr id="28" name="文本框 27"/>
          <p:cNvSpPr txBox="1"/>
          <p:nvPr/>
        </p:nvSpPr>
        <p:spPr>
          <a:xfrm>
            <a:off x="3419872" y="1779662"/>
            <a:ext cx="3888432" cy="584776"/>
          </a:xfrm>
          <a:prstGeom prst="rect">
            <a:avLst/>
          </a:prstGeom>
          <a:noFill/>
        </p:spPr>
        <p:txBody>
          <a:bodyPr wrap="square" rtlCol="0">
            <a:spAutoFit/>
          </a:bodyPr>
          <a:lstStyle/>
          <a:p>
            <a:r>
              <a:rPr kumimoji="1" lang="zh-CN" altLang="en-US" sz="3200" dirty="0" smtClean="0">
                <a:solidFill>
                  <a:srgbClr val="C00000"/>
                </a:solidFill>
                <a:latin typeface="微软雅黑"/>
                <a:ea typeface="微软雅黑"/>
              </a:rPr>
              <a:t>创业者与创业团队</a:t>
            </a:r>
            <a:endParaRPr kumimoji="1" lang="zh-CN" altLang="en-US" sz="3200" dirty="0">
              <a:solidFill>
                <a:srgbClr val="C00000"/>
              </a:solidFill>
              <a:latin typeface="微软雅黑"/>
              <a:ea typeface="微软雅黑"/>
            </a:endParaRPr>
          </a:p>
        </p:txBody>
      </p:sp>
    </p:spTree>
    <p:extLst>
      <p:ext uri="{BB962C8B-B14F-4D97-AF65-F5344CB8AC3E}">
        <p14:creationId xmlns:p14="http://schemas.microsoft.com/office/powerpoint/2010/main" val="421366002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500"/>
                                        <p:tgtEl>
                                          <p:spTgt spid="19"/>
                                        </p:tgtEl>
                                      </p:cBhvr>
                                    </p:animEffect>
                                  </p:childTnLst>
                                </p:cTn>
                              </p:par>
                              <p:par>
                                <p:cTn id="8" presetID="8" presetClass="emph" presetSubtype="0" decel="58000" fill="hold" grpId="1" nodeType="withEffect">
                                  <p:stCondLst>
                                    <p:cond delay="0"/>
                                  </p:stCondLst>
                                  <p:childTnLst>
                                    <p:animRot by="-21600000">
                                      <p:cBhvr>
                                        <p:cTn id="9" dur="1500" fill="hold"/>
                                        <p:tgtEl>
                                          <p:spTgt spid="19"/>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19"/>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1000"/>
                                        <p:tgtEl>
                                          <p:spTgt spid="17"/>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18"/>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strips(downLeft)">
                                      <p:cBhvr>
                                        <p:cTn id="28" dur="500"/>
                                        <p:tgtEl>
                                          <p:spTgt spid="28"/>
                                        </p:tgtEl>
                                      </p:cBhvr>
                                    </p:animEffect>
                                  </p:childTnLst>
                                </p:cTn>
                              </p:par>
                            </p:childTnLst>
                          </p:cTn>
                        </p:par>
                        <p:par>
                          <p:cTn id="29" fill="hold">
                            <p:stCondLst>
                              <p:cond delay="500"/>
                            </p:stCondLst>
                            <p:childTnLst>
                              <p:par>
                                <p:cTn id="30" presetID="2" presetClass="entr" presetSubtype="1"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ppt_x"/>
                                          </p:val>
                                        </p:tav>
                                        <p:tav tm="100000">
                                          <p:val>
                                            <p:strVal val="#ppt_x"/>
                                          </p:val>
                                        </p:tav>
                                      </p:tavLst>
                                    </p:anim>
                                    <p:anim calcmode="lin" valueType="num">
                                      <p:cBhvr additive="base">
                                        <p:cTn id="33" dur="500" fill="hold"/>
                                        <p:tgtEl>
                                          <p:spTgt spid="2"/>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fill="hold"/>
                                        <p:tgtEl>
                                          <p:spTgt spid="4"/>
                                        </p:tgtEl>
                                        <p:attrNameLst>
                                          <p:attrName>ppt_x</p:attrName>
                                        </p:attrNameLst>
                                      </p:cBhvr>
                                      <p:tavLst>
                                        <p:tav tm="0">
                                          <p:val>
                                            <p:strVal val="#ppt_x"/>
                                          </p:val>
                                        </p:tav>
                                        <p:tav tm="100000">
                                          <p:val>
                                            <p:strVal val="#ppt_x"/>
                                          </p:val>
                                        </p:tav>
                                      </p:tavLst>
                                    </p:anim>
                                    <p:anim calcmode="lin" valueType="num">
                                      <p:cBhvr additive="base">
                                        <p:cTn id="37" dur="500" fill="hold"/>
                                        <p:tgtEl>
                                          <p:spTgt spid="4"/>
                                        </p:tgtEl>
                                        <p:attrNameLst>
                                          <p:attrName>ppt_y</p:attrName>
                                        </p:attrNameLst>
                                      </p:cBhvr>
                                      <p:tavLst>
                                        <p:tav tm="0">
                                          <p:val>
                                            <p:strVal val="0-#ppt_h/2"/>
                                          </p:val>
                                        </p:tav>
                                        <p:tav tm="100000">
                                          <p:val>
                                            <p:strVal val="#ppt_y"/>
                                          </p:val>
                                        </p:tav>
                                      </p:tavLst>
                                    </p:anim>
                                  </p:childTnLst>
                                </p:cTn>
                              </p:par>
                            </p:childTnLst>
                          </p:cTn>
                        </p:par>
                        <p:par>
                          <p:cTn id="38" fill="hold">
                            <p:stCondLst>
                              <p:cond delay="1000"/>
                            </p:stCondLst>
                            <p:childTnLst>
                              <p:par>
                                <p:cTn id="39" presetID="2" presetClass="entr" presetSubtype="2"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250" fill="hold"/>
                                        <p:tgtEl>
                                          <p:spTgt spid="21"/>
                                        </p:tgtEl>
                                        <p:attrNameLst>
                                          <p:attrName>ppt_x</p:attrName>
                                        </p:attrNameLst>
                                      </p:cBhvr>
                                      <p:tavLst>
                                        <p:tav tm="0">
                                          <p:val>
                                            <p:strVal val="1+#ppt_w/2"/>
                                          </p:val>
                                        </p:tav>
                                        <p:tav tm="100000">
                                          <p:val>
                                            <p:strVal val="#ppt_x"/>
                                          </p:val>
                                        </p:tav>
                                      </p:tavLst>
                                    </p:anim>
                                    <p:anim calcmode="lin" valueType="num">
                                      <p:cBhvr additive="base">
                                        <p:cTn id="42" dur="250" fill="hold"/>
                                        <p:tgtEl>
                                          <p:spTgt spid="21"/>
                                        </p:tgtEl>
                                        <p:attrNameLst>
                                          <p:attrName>ppt_y</p:attrName>
                                        </p:attrNameLst>
                                      </p:cBhvr>
                                      <p:tavLst>
                                        <p:tav tm="0">
                                          <p:val>
                                            <p:strVal val="#ppt_y"/>
                                          </p:val>
                                        </p:tav>
                                        <p:tav tm="100000">
                                          <p:val>
                                            <p:strVal val="#ppt_y"/>
                                          </p:val>
                                        </p:tav>
                                      </p:tavLst>
                                    </p:anim>
                                  </p:childTnLst>
                                </p:cTn>
                              </p:par>
                            </p:childTnLst>
                          </p:cTn>
                        </p:par>
                        <p:par>
                          <p:cTn id="43" fill="hold">
                            <p:stCondLst>
                              <p:cond delay="1250"/>
                            </p:stCondLst>
                            <p:childTnLst>
                              <p:par>
                                <p:cTn id="44" presetID="22" presetClass="entr" presetSubtype="8"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childTnLst>
                          </p:cTn>
                        </p:par>
                        <p:par>
                          <p:cTn id="47" fill="hold">
                            <p:stCondLst>
                              <p:cond delay="1750"/>
                            </p:stCondLst>
                            <p:childTnLst>
                              <p:par>
                                <p:cTn id="48" presetID="22" presetClass="entr" presetSubtype="8"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par>
                          <p:cTn id="51" fill="hold">
                            <p:stCondLst>
                              <p:cond delay="2250"/>
                            </p:stCondLst>
                            <p:childTnLst>
                              <p:par>
                                <p:cTn id="52" presetID="2" presetClass="entr" presetSubtype="2"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250" fill="hold"/>
                                        <p:tgtEl>
                                          <p:spTgt spid="34"/>
                                        </p:tgtEl>
                                        <p:attrNameLst>
                                          <p:attrName>ppt_x</p:attrName>
                                        </p:attrNameLst>
                                      </p:cBhvr>
                                      <p:tavLst>
                                        <p:tav tm="0">
                                          <p:val>
                                            <p:strVal val="1+#ppt_w/2"/>
                                          </p:val>
                                        </p:tav>
                                        <p:tav tm="100000">
                                          <p:val>
                                            <p:strVal val="#ppt_x"/>
                                          </p:val>
                                        </p:tav>
                                      </p:tavLst>
                                    </p:anim>
                                    <p:anim calcmode="lin" valueType="num">
                                      <p:cBhvr additive="base">
                                        <p:cTn id="55" dur="25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19" grpId="2" animBg="1"/>
      <p:bldP spid="20" grpId="0"/>
      <p:bldP spid="21" grpId="0"/>
      <p:bldP spid="34"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1043608" y="915566"/>
            <a:ext cx="7333221" cy="1258151"/>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800" dirty="0" smtClean="0">
                <a:solidFill>
                  <a:schemeClr val="tx1"/>
                </a:solidFill>
                <a:latin typeface="黑体"/>
                <a:ea typeface="黑体"/>
              </a:rPr>
              <a:t>    </a:t>
            </a:r>
            <a:r>
              <a:rPr lang="zh-CN" altLang="zh-CN" sz="1800" dirty="0" smtClean="0">
                <a:solidFill>
                  <a:schemeClr val="tx1"/>
                </a:solidFill>
                <a:latin typeface="黑体"/>
                <a:ea typeface="黑体"/>
              </a:rPr>
              <a:t>在现代商业中</a:t>
            </a:r>
            <a:r>
              <a:rPr lang="zh-CN" altLang="zh-CN" sz="1800" dirty="0">
                <a:solidFill>
                  <a:schemeClr val="tx1"/>
                </a:solidFill>
                <a:latin typeface="黑体"/>
                <a:ea typeface="黑体"/>
              </a:rPr>
              <a:t>，企业的最终目的是为了盈利。但是，金钱不能成为企业唯一的衡量标准和价值诉求，如何平衡企业盈利和回报社会之间的关系，是企业必须正视的问题。一般观点认为，当企业刚起步的时候需要千方百计地谋求发展，企业做大之后担负更多的社会责任。这主要是指企业做大后，可以拿出一部分利润进行社会援助和慈善事业。对于初始创业而言，也可以把盈利和社会责任有机地统一起来，这就是其提供的产品和服务在盈利的同时可以试图解决一个急需被解决的社会问题。</a:t>
            </a:r>
          </a:p>
        </p:txBody>
      </p:sp>
      <p:sp>
        <p:nvSpPr>
          <p:cNvPr id="29" name="TextBox 38"/>
          <p:cNvSpPr txBox="1"/>
          <p:nvPr/>
        </p:nvSpPr>
        <p:spPr>
          <a:xfrm>
            <a:off x="971600" y="123478"/>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团队的社会责任</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7354575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ppt_y</p:attrName>
                                        </p:attrNameLst>
                                      </p:cBhvr>
                                      <p:tavLst>
                                        <p:tav tm="0">
                                          <p:val>
                                            <p:strVal val="#ppt_y+#ppt_h*1.125000"/>
                                          </p:val>
                                        </p:tav>
                                        <p:tav tm="100000">
                                          <p:val>
                                            <p:strVal val="#ppt_y"/>
                                          </p:val>
                                        </p:tav>
                                      </p:tavLst>
                                    </p:anim>
                                    <p:animEffect transition="in" filter="wipe(up)">
                                      <p:cBhvr>
                                        <p:cTn id="12" dur="500"/>
                                        <p:tgtEl>
                                          <p:spTgt spid="29"/>
                                        </p:tgtEl>
                                      </p:cBhvr>
                                    </p:animEffect>
                                  </p:childTnLst>
                                </p:cTn>
                              </p:par>
                            </p:childTnLst>
                          </p:cTn>
                        </p:par>
                        <p:par>
                          <p:cTn id="13" fill="hold">
                            <p:stCondLst>
                              <p:cond delay="13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4321309" y="2854492"/>
            <a:ext cx="35630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谢谢观看！</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971600" y="0"/>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Flowchart: Decision 78"/>
          <p:cNvSpPr/>
          <p:nvPr/>
        </p:nvSpPr>
        <p:spPr>
          <a:xfrm>
            <a:off x="285428" y="705313"/>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63" name="Flowchart: Decision 79"/>
          <p:cNvSpPr/>
          <p:nvPr/>
        </p:nvSpPr>
        <p:spPr>
          <a:xfrm>
            <a:off x="285428" y="915566"/>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94" name="TextBox 93"/>
          <p:cNvSpPr txBox="1"/>
          <p:nvPr/>
        </p:nvSpPr>
        <p:spPr>
          <a:xfrm>
            <a:off x="591394" y="1243210"/>
            <a:ext cx="732943" cy="681210"/>
          </a:xfrm>
          <a:prstGeom prst="rect">
            <a:avLst/>
          </a:prstGeom>
          <a:noFill/>
        </p:spPr>
        <p:txBody>
          <a:bodyPr wrap="none" lIns="65023" tIns="32511" rIns="65023" bIns="32511" rtlCol="0">
            <a:spAutoFit/>
          </a:bodyPr>
          <a:lstStyle/>
          <a:p>
            <a:r>
              <a:rPr lang="en-US" altLang="zh-CN" sz="4000" b="1" dirty="0" smtClean="0">
                <a:solidFill>
                  <a:schemeClr val="accent1"/>
                </a:solidFill>
                <a:latin typeface="微软雅黑" pitchFamily="34" charset="-122"/>
                <a:ea typeface="微软雅黑" pitchFamily="34" charset="-122"/>
              </a:rPr>
              <a:t>04</a:t>
            </a:r>
            <a:endParaRPr lang="zh-CN" altLang="en-US" sz="4000" b="1" dirty="0">
              <a:solidFill>
                <a:schemeClr val="accent1"/>
              </a:solidFill>
              <a:latin typeface="微软雅黑" pitchFamily="34" charset="-122"/>
              <a:ea typeface="微软雅黑" pitchFamily="34" charset="-122"/>
            </a:endParaRPr>
          </a:p>
        </p:txBody>
      </p:sp>
      <p:sp>
        <p:nvSpPr>
          <p:cNvPr id="39" name="TextBox 38"/>
          <p:cNvSpPr txBox="1"/>
          <p:nvPr/>
        </p:nvSpPr>
        <p:spPr>
          <a:xfrm>
            <a:off x="2123728" y="771550"/>
            <a:ext cx="260635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创业者的含义</a:t>
            </a:r>
            <a:endParaRPr lang="zh-CN" altLang="en-US" sz="3200" b="1" dirty="0">
              <a:solidFill>
                <a:schemeClr val="accent1"/>
              </a:solidFill>
              <a:latin typeface="微软雅黑" pitchFamily="34" charset="-122"/>
              <a:ea typeface="微软雅黑" pitchFamily="34" charset="-122"/>
            </a:endParaRPr>
          </a:p>
        </p:txBody>
      </p:sp>
      <p:sp>
        <p:nvSpPr>
          <p:cNvPr id="67" name="TextBox 66"/>
          <p:cNvSpPr txBox="1"/>
          <p:nvPr/>
        </p:nvSpPr>
        <p:spPr>
          <a:xfrm>
            <a:off x="2123728" y="1491630"/>
            <a:ext cx="4431902" cy="1718417"/>
          </a:xfrm>
          <a:prstGeom prst="rect">
            <a:avLst/>
          </a:prstGeom>
          <a:noFill/>
        </p:spPr>
        <p:txBody>
          <a:bodyPr wrap="square" lIns="65023" tIns="32511" rIns="65023" bIns="32511" rtlCol="0">
            <a:spAutoFit/>
          </a:bodyPr>
          <a:lstStyle/>
          <a:p>
            <a:pPr>
              <a:lnSpc>
                <a:spcPct val="120000"/>
              </a:lnSpc>
            </a:pPr>
            <a:r>
              <a:rPr lang="zh-CN" altLang="zh-CN" dirty="0">
                <a:solidFill>
                  <a:srgbClr val="000000"/>
                </a:solidFill>
                <a:latin typeface="黑体"/>
                <a:ea typeface="黑体"/>
              </a:rPr>
              <a:t>创业者</a:t>
            </a:r>
            <a:r>
              <a:rPr lang="en-US" altLang="zh-CN" dirty="0">
                <a:solidFill>
                  <a:srgbClr val="000000"/>
                </a:solidFill>
                <a:latin typeface="黑体"/>
                <a:ea typeface="黑体"/>
              </a:rPr>
              <a:t>(Entrepreneur)</a:t>
            </a:r>
            <a:r>
              <a:rPr lang="zh-CN" altLang="zh-CN" dirty="0">
                <a:solidFill>
                  <a:srgbClr val="000000"/>
                </a:solidFill>
                <a:latin typeface="黑体"/>
                <a:ea typeface="黑体"/>
              </a:rPr>
              <a:t>，顾名思义，就是发起创业活动的人。他是一种无中生有的创业现象引导人，是创新创业活动的推动者，或者是活跃在企业创立和新创企业成长阶段的企业经营者。 </a:t>
            </a:r>
          </a:p>
        </p:txBody>
      </p:sp>
      <p:cxnSp>
        <p:nvCxnSpPr>
          <p:cNvPr id="68" name="直接连接符 67"/>
          <p:cNvCxnSpPr/>
          <p:nvPr/>
        </p:nvCxnSpPr>
        <p:spPr>
          <a:xfrm>
            <a:off x="2195736" y="1419622"/>
            <a:ext cx="4320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729121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500"/>
                                        <p:tgtEl>
                                          <p:spTgt spid="63"/>
                                        </p:tgtEl>
                                      </p:cBhvr>
                                    </p:animEffect>
                                  </p:childTnLst>
                                </p:cTn>
                              </p:par>
                              <p:par>
                                <p:cTn id="8" presetID="8" presetClass="emph" presetSubtype="0" decel="58000" fill="hold" grpId="1" nodeType="withEffect">
                                  <p:stCondLst>
                                    <p:cond delay="0"/>
                                  </p:stCondLst>
                                  <p:childTnLst>
                                    <p:animRot by="-21600000">
                                      <p:cBhvr>
                                        <p:cTn id="9" dur="1500" fill="hold"/>
                                        <p:tgtEl>
                                          <p:spTgt spid="63"/>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63"/>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1000"/>
                                        <p:tgtEl>
                                          <p:spTgt spid="4"/>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500"/>
                                        <p:tgtEl>
                                          <p:spTgt spid="61"/>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61"/>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up)">
                                      <p:cBhvr>
                                        <p:cTn id="28" dur="500"/>
                                        <p:tgtEl>
                                          <p:spTgt spid="39"/>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childTnLst>
                          </p:cTn>
                        </p:par>
                        <p:par>
                          <p:cTn id="33" fill="hold">
                            <p:stCondLst>
                              <p:cond delay="3500"/>
                            </p:stCondLst>
                            <p:childTnLst>
                              <p:par>
                                <p:cTn id="34" presetID="22" presetClass="entr" presetSubtype="1" fill="hold" grpId="0" nodeType="afterEffect">
                                  <p:stCondLst>
                                    <p:cond delay="0"/>
                                  </p:stCondLst>
                                  <p:childTnLst>
                                    <p:set>
                                      <p:cBhvr>
                                        <p:cTn id="35" dur="1" fill="hold">
                                          <p:stCondLst>
                                            <p:cond delay="0"/>
                                          </p:stCondLst>
                                        </p:cTn>
                                        <p:tgtEl>
                                          <p:spTgt spid="67"/>
                                        </p:tgtEl>
                                        <p:attrNameLst>
                                          <p:attrName>style.visibility</p:attrName>
                                        </p:attrNameLst>
                                      </p:cBhvr>
                                      <p:to>
                                        <p:strVal val="visible"/>
                                      </p:to>
                                    </p:set>
                                    <p:animEffect transition="in" filter="wipe(up)">
                                      <p:cBhvr>
                                        <p:cTn id="36"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4" grpId="0"/>
      <p:bldP spid="39" grpId="0"/>
      <p:bldP spid="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1129787" y="2625444"/>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1122030" y="1542412"/>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4" name="文本1"/>
          <p:cNvSpPr>
            <a:spLocks noChangeArrowheads="1"/>
          </p:cNvSpPr>
          <p:nvPr/>
        </p:nvSpPr>
        <p:spPr bwMode="gray">
          <a:xfrm>
            <a:off x="3347864" y="1275606"/>
            <a:ext cx="2534581" cy="86649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zh-CN" dirty="0">
                <a:solidFill>
                  <a:srgbClr val="000000"/>
                </a:solidFill>
                <a:latin typeface="黑体"/>
                <a:ea typeface="黑体"/>
              </a:rPr>
              <a:t>独立创业者是指自己出资、自己管理的创业者 </a:t>
            </a:r>
          </a:p>
        </p:txBody>
      </p:sp>
      <p:sp>
        <p:nvSpPr>
          <p:cNvPr id="215" name="标题1"/>
          <p:cNvSpPr>
            <a:spLocks noChangeArrowheads="1"/>
          </p:cNvSpPr>
          <p:nvPr/>
        </p:nvSpPr>
        <p:spPr bwMode="gray">
          <a:xfrm>
            <a:off x="2339752" y="1275606"/>
            <a:ext cx="1008112" cy="866499"/>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latin typeface="微软雅黑" panose="020B0503020204020204" pitchFamily="34" charset="-122"/>
                <a:ea typeface="微软雅黑" panose="020B0503020204020204" pitchFamily="34" charset="-122"/>
              </a:rPr>
              <a:t>独立</a:t>
            </a:r>
            <a:endParaRPr lang="en-US" altLang="zh-CN" b="1" dirty="0" smtClean="0">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b="1" dirty="0" smtClean="0">
                <a:latin typeface="微软雅黑" panose="020B0503020204020204" pitchFamily="34" charset="-122"/>
                <a:ea typeface="微软雅黑" panose="020B0503020204020204" pitchFamily="34" charset="-122"/>
              </a:rPr>
              <a:t>创业者</a:t>
            </a:r>
            <a:endParaRPr lang="zh-CN" altLang="zh-CN" b="1" dirty="0">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3275856" y="2499742"/>
            <a:ext cx="5112568" cy="2304256"/>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dirty="0" smtClean="0">
                <a:solidFill>
                  <a:srgbClr val="000000"/>
                </a:solidFill>
                <a:latin typeface="黑体"/>
                <a:ea typeface="黑体"/>
              </a:rPr>
              <a:t>相对独立创业而</a:t>
            </a:r>
            <a:r>
              <a:rPr lang="zh-CN" altLang="zh-CN" dirty="0">
                <a:solidFill>
                  <a:srgbClr val="000000"/>
                </a:solidFill>
                <a:latin typeface="黑体"/>
                <a:ea typeface="黑体"/>
              </a:rPr>
              <a:t>言，团队创业指在创业初期</a:t>
            </a:r>
            <a:r>
              <a:rPr lang="en-US" altLang="zh-CN" dirty="0">
                <a:solidFill>
                  <a:srgbClr val="000000"/>
                </a:solidFill>
                <a:latin typeface="黑体"/>
                <a:ea typeface="黑体"/>
              </a:rPr>
              <a:t>(</a:t>
            </a:r>
            <a:r>
              <a:rPr lang="zh-CN" altLang="zh-CN" dirty="0">
                <a:solidFill>
                  <a:srgbClr val="000000"/>
                </a:solidFill>
                <a:latin typeface="黑体"/>
                <a:ea typeface="黑体"/>
              </a:rPr>
              <a:t>包括企业</a:t>
            </a:r>
            <a:r>
              <a:rPr lang="zh-CN" altLang="zh-CN" dirty="0" smtClean="0">
                <a:solidFill>
                  <a:srgbClr val="000000"/>
                </a:solidFill>
                <a:latin typeface="黑体"/>
                <a:ea typeface="黑体"/>
              </a:rPr>
              <a:t>成立前和</a:t>
            </a:r>
            <a:r>
              <a:rPr lang="zh-CN" altLang="zh-CN" dirty="0">
                <a:solidFill>
                  <a:srgbClr val="000000"/>
                </a:solidFill>
                <a:latin typeface="黑体"/>
                <a:ea typeface="黑体"/>
              </a:rPr>
              <a:t>成立早期</a:t>
            </a:r>
            <a:r>
              <a:rPr lang="en-US" altLang="zh-CN" dirty="0">
                <a:solidFill>
                  <a:srgbClr val="000000"/>
                </a:solidFill>
                <a:latin typeface="黑体"/>
                <a:ea typeface="黑体"/>
              </a:rPr>
              <a:t>)</a:t>
            </a:r>
            <a:r>
              <a:rPr lang="zh-CN" altLang="zh-CN" dirty="0">
                <a:solidFill>
                  <a:srgbClr val="000000"/>
                </a:solidFill>
                <a:latin typeface="黑体"/>
                <a:ea typeface="黑体"/>
              </a:rPr>
              <a:t>，由一群才能互补、责任共担、愿为共同的创业目标而奋斗的人所组成的团队来进行创业任务。团队创业中包括主导创业者与跟随创业者。在一个创业团队中，带领大家创业的人就是团队的领导者，即主导创业者，其他成员就是跟随创业者，也叫参与创业者。</a:t>
            </a:r>
          </a:p>
        </p:txBody>
      </p:sp>
      <p:sp>
        <p:nvSpPr>
          <p:cNvPr id="219" name="标题3"/>
          <p:cNvSpPr>
            <a:spLocks noChangeArrowheads="1"/>
          </p:cNvSpPr>
          <p:nvPr/>
        </p:nvSpPr>
        <p:spPr bwMode="gray">
          <a:xfrm>
            <a:off x="2339752" y="3433523"/>
            <a:ext cx="940863" cy="865719"/>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团队</a:t>
            </a:r>
            <a:endParaRPr lang="en-US" altLang="zh-CN" b="1" dirty="0" smtClean="0">
              <a:solidFill>
                <a:srgbClr val="000000"/>
              </a:solidFill>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创业者</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734774" y="2247608"/>
            <a:ext cx="1079438" cy="1079750"/>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创业者</a:t>
            </a:r>
            <a:endParaRPr lang="en-US" altLang="zh-CN" sz="2000" b="1" kern="0" dirty="0" smtClean="0">
              <a:solidFill>
                <a:srgbClr val="F9F9F9"/>
              </a:solidFill>
              <a:latin typeface="微软雅黑" panose="020B0503020204020204" pitchFamily="34" charset="-122"/>
              <a:ea typeface="微软雅黑" panose="020B0503020204020204" pitchFamily="34" charset="-122"/>
            </a:endParaRPr>
          </a:p>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类型</a:t>
            </a:r>
            <a:endParaRPr lang="zh-CN" altLang="en-US" sz="2000" b="1" kern="0" dirty="0">
              <a:solidFill>
                <a:srgbClr val="F9F9F9"/>
              </a:solidFill>
              <a:latin typeface="微软雅黑" panose="020B0503020204020204" pitchFamily="34" charset="-122"/>
              <a:ea typeface="微软雅黑" panose="020B0503020204020204" pitchFamily="34" charset="-122"/>
            </a:endParaRPr>
          </a:p>
        </p:txBody>
      </p:sp>
      <p:sp>
        <p:nvSpPr>
          <p:cNvPr id="12" name="TextBox 38"/>
          <p:cNvSpPr txBox="1"/>
          <p:nvPr/>
        </p:nvSpPr>
        <p:spPr>
          <a:xfrm>
            <a:off x="971600" y="131986"/>
            <a:ext cx="218316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创业者类型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98276443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700"/>
                            </p:stCondLst>
                            <p:childTnLst>
                              <p:par>
                                <p:cTn id="10" presetID="21" presetClass="entr" presetSubtype="1" fill="hold" grpId="0" nodeType="afterEffect">
                                  <p:stCondLst>
                                    <p:cond delay="0"/>
                                  </p:stCondLst>
                                  <p:childTnLst>
                                    <p:set>
                                      <p:cBhvr>
                                        <p:cTn id="11" dur="1" fill="hold">
                                          <p:stCondLst>
                                            <p:cond delay="0"/>
                                          </p:stCondLst>
                                        </p:cTn>
                                        <p:tgtEl>
                                          <p:spTgt spid="220"/>
                                        </p:tgtEl>
                                        <p:attrNameLst>
                                          <p:attrName>style.visibility</p:attrName>
                                        </p:attrNameLst>
                                      </p:cBhvr>
                                      <p:to>
                                        <p:strVal val="visible"/>
                                      </p:to>
                                    </p:set>
                                    <p:animEffect transition="in" filter="wheel(1)">
                                      <p:cBhvr>
                                        <p:cTn id="12" dur="500"/>
                                        <p:tgtEl>
                                          <p:spTgt spid="220"/>
                                        </p:tgtEl>
                                      </p:cBhvr>
                                    </p:animEffect>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13"/>
                                        </p:tgtEl>
                                        <p:attrNameLst>
                                          <p:attrName>style.visibility</p:attrName>
                                        </p:attrNameLst>
                                      </p:cBhvr>
                                      <p:to>
                                        <p:strVal val="visible"/>
                                      </p:to>
                                    </p:set>
                                    <p:animEffect transition="in" filter="wipe(left)">
                                      <p:cBhvr>
                                        <p:cTn id="16" dur="500"/>
                                        <p:tgtEl>
                                          <p:spTgt spid="213"/>
                                        </p:tgtEl>
                                      </p:cBhvr>
                                    </p:animEffect>
                                  </p:childTnLst>
                                </p:cTn>
                              </p:par>
                            </p:childTnLst>
                          </p:cTn>
                        </p:par>
                        <p:par>
                          <p:cTn id="17" fill="hold">
                            <p:stCondLst>
                              <p:cond delay="1700"/>
                            </p:stCondLst>
                            <p:childTnLst>
                              <p:par>
                                <p:cTn id="18" presetID="22" presetClass="entr" presetSubtype="8" fill="hold" grpId="0" nodeType="afterEffect">
                                  <p:stCondLst>
                                    <p:cond delay="0"/>
                                  </p:stCondLst>
                                  <p:childTnLst>
                                    <p:set>
                                      <p:cBhvr>
                                        <p:cTn id="19" dur="1" fill="hold">
                                          <p:stCondLst>
                                            <p:cond delay="0"/>
                                          </p:stCondLst>
                                        </p:cTn>
                                        <p:tgtEl>
                                          <p:spTgt spid="215"/>
                                        </p:tgtEl>
                                        <p:attrNameLst>
                                          <p:attrName>style.visibility</p:attrName>
                                        </p:attrNameLst>
                                      </p:cBhvr>
                                      <p:to>
                                        <p:strVal val="visible"/>
                                      </p:to>
                                    </p:set>
                                    <p:animEffect transition="in" filter="wipe(left)">
                                      <p:cBhvr>
                                        <p:cTn id="20" dur="500"/>
                                        <p:tgtEl>
                                          <p:spTgt spid="215"/>
                                        </p:tgtEl>
                                      </p:cBhvr>
                                    </p:animEffect>
                                  </p:childTnLst>
                                </p:cTn>
                              </p:par>
                            </p:childTnLst>
                          </p:cTn>
                        </p:par>
                        <p:par>
                          <p:cTn id="21" fill="hold">
                            <p:stCondLst>
                              <p:cond delay="2200"/>
                            </p:stCondLst>
                            <p:childTnLst>
                              <p:par>
                                <p:cTn id="22" presetID="22" presetClass="entr" presetSubtype="8" fill="hold" grpId="0" nodeType="afterEffect">
                                  <p:stCondLst>
                                    <p:cond delay="0"/>
                                  </p:stCondLst>
                                  <p:childTnLst>
                                    <p:set>
                                      <p:cBhvr>
                                        <p:cTn id="23" dur="1" fill="hold">
                                          <p:stCondLst>
                                            <p:cond delay="0"/>
                                          </p:stCondLst>
                                        </p:cTn>
                                        <p:tgtEl>
                                          <p:spTgt spid="214"/>
                                        </p:tgtEl>
                                        <p:attrNameLst>
                                          <p:attrName>style.visibility</p:attrName>
                                        </p:attrNameLst>
                                      </p:cBhvr>
                                      <p:to>
                                        <p:strVal val="visible"/>
                                      </p:to>
                                    </p:set>
                                    <p:animEffect transition="in" filter="wipe(left)">
                                      <p:cBhvr>
                                        <p:cTn id="24" dur="500"/>
                                        <p:tgtEl>
                                          <p:spTgt spid="2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11"/>
                                        </p:tgtEl>
                                        <p:attrNameLst>
                                          <p:attrName>style.visibility</p:attrName>
                                        </p:attrNameLst>
                                      </p:cBhvr>
                                      <p:to>
                                        <p:strVal val="visible"/>
                                      </p:to>
                                    </p:set>
                                    <p:animEffect transition="in" filter="wipe(left)">
                                      <p:cBhvr>
                                        <p:cTn id="27" dur="500"/>
                                        <p:tgtEl>
                                          <p:spTgt spid="211"/>
                                        </p:tgtEl>
                                      </p:cBhvr>
                                    </p:animEffect>
                                  </p:childTnLst>
                                </p:cTn>
                              </p:par>
                            </p:childTnLst>
                          </p:cTn>
                        </p:par>
                        <p:par>
                          <p:cTn id="28" fill="hold">
                            <p:stCondLst>
                              <p:cond delay="2700"/>
                            </p:stCondLst>
                            <p:childTnLst>
                              <p:par>
                                <p:cTn id="29" presetID="22" presetClass="entr" presetSubtype="8" fill="hold" grpId="0" nodeType="afterEffect">
                                  <p:stCondLst>
                                    <p:cond delay="0"/>
                                  </p:stCondLst>
                                  <p:childTnLst>
                                    <p:set>
                                      <p:cBhvr>
                                        <p:cTn id="30" dur="1" fill="hold">
                                          <p:stCondLst>
                                            <p:cond delay="0"/>
                                          </p:stCondLst>
                                        </p:cTn>
                                        <p:tgtEl>
                                          <p:spTgt spid="219"/>
                                        </p:tgtEl>
                                        <p:attrNameLst>
                                          <p:attrName>style.visibility</p:attrName>
                                        </p:attrNameLst>
                                      </p:cBhvr>
                                      <p:to>
                                        <p:strVal val="visible"/>
                                      </p:to>
                                    </p:set>
                                    <p:animEffect transition="in" filter="wipe(left)">
                                      <p:cBhvr>
                                        <p:cTn id="31" dur="500"/>
                                        <p:tgtEl>
                                          <p:spTgt spid="219"/>
                                        </p:tgtEl>
                                      </p:cBhvr>
                                    </p:animEffect>
                                  </p:childTnLst>
                                </p:cTn>
                              </p:par>
                            </p:childTnLst>
                          </p:cTn>
                        </p:par>
                        <p:par>
                          <p:cTn id="32" fill="hold">
                            <p:stCondLst>
                              <p:cond delay="3200"/>
                            </p:stCondLst>
                            <p:childTnLst>
                              <p:par>
                                <p:cTn id="33" presetID="22" presetClass="entr" presetSubtype="8" fill="hold" grpId="0" nodeType="afterEffect">
                                  <p:stCondLst>
                                    <p:cond delay="0"/>
                                  </p:stCondLst>
                                  <p:childTnLst>
                                    <p:set>
                                      <p:cBhvr>
                                        <p:cTn id="34" dur="1" fill="hold">
                                          <p:stCondLst>
                                            <p:cond delay="0"/>
                                          </p:stCondLst>
                                        </p:cTn>
                                        <p:tgtEl>
                                          <p:spTgt spid="218"/>
                                        </p:tgtEl>
                                        <p:attrNameLst>
                                          <p:attrName>style.visibility</p:attrName>
                                        </p:attrNameLst>
                                      </p:cBhvr>
                                      <p:to>
                                        <p:strVal val="visible"/>
                                      </p:to>
                                    </p:set>
                                    <p:animEffect transition="in" filter="wipe(left)">
                                      <p:cBhvr>
                                        <p:cTn id="35"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3" grpId="0" animBg="1"/>
      <p:bldP spid="214" grpId="0" animBg="1"/>
      <p:bldP spid="215" grpId="0" animBg="1"/>
      <p:bldP spid="218" grpId="0" animBg="1"/>
      <p:bldP spid="219" grpId="0" animBg="1"/>
      <p:bldP spid="220"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38"/>
          <p:cNvSpPr txBox="1"/>
          <p:nvPr/>
        </p:nvSpPr>
        <p:spPr>
          <a:xfrm>
            <a:off x="971600" y="195486"/>
            <a:ext cx="218316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创业者素质</a:t>
            </a:r>
            <a:endParaRPr lang="zh-CN" altLang="en-US" sz="3200" b="1" dirty="0">
              <a:solidFill>
                <a:schemeClr val="accent1"/>
              </a:solidFill>
              <a:latin typeface="微软雅黑" pitchFamily="34" charset="-122"/>
              <a:ea typeface="微软雅黑" pitchFamily="34" charset="-122"/>
            </a:endParaRPr>
          </a:p>
        </p:txBody>
      </p:sp>
      <p:sp>
        <p:nvSpPr>
          <p:cNvPr id="10" name="Text Placeholder 8"/>
          <p:cNvSpPr txBox="1"/>
          <p:nvPr/>
        </p:nvSpPr>
        <p:spPr>
          <a:xfrm>
            <a:off x="1043608" y="1131590"/>
            <a:ext cx="7200800" cy="3240360"/>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创业</a:t>
            </a:r>
            <a:r>
              <a:rPr lang="zh-CN" altLang="zh-CN" sz="1800" dirty="0">
                <a:solidFill>
                  <a:schemeClr val="tx1"/>
                </a:solidFill>
                <a:latin typeface="黑体"/>
                <a:ea typeface="黑体"/>
              </a:rPr>
              <a:t>的本质是创业者整合资源、追逐机会的艰辛过程，也是创业团队学习和成长的过程。人是创业成功的第一要素，而创业者则发挥核心作用。创业活动是由创业者主导和组织的商业冒险活动，要成功创业，不仅需要创业者富有开创新事业的激情和冒险精神、面对挫折和失败的勇气和坚韧及各种优良的品质素养，还需要具备解决和处理创业活动中各种挑战和问题的知识和能力。 </a:t>
            </a:r>
          </a:p>
        </p:txBody>
      </p:sp>
    </p:spTree>
    <p:extLst>
      <p:ext uri="{BB962C8B-B14F-4D97-AF65-F5344CB8AC3E}">
        <p14:creationId xmlns:p14="http://schemas.microsoft.com/office/powerpoint/2010/main" val="228303000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700"/>
                            </p:stCondLst>
                            <p:childTnLst>
                              <p:par>
                                <p:cTn id="10" presetID="2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1345811" y="2697452"/>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1338054" y="1614420"/>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4" name="文本1"/>
          <p:cNvSpPr>
            <a:spLocks noChangeArrowheads="1"/>
          </p:cNvSpPr>
          <p:nvPr/>
        </p:nvSpPr>
        <p:spPr bwMode="gray">
          <a:xfrm>
            <a:off x="4421831" y="1059582"/>
            <a:ext cx="4326633" cy="1440160"/>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rgbClr val="000000"/>
                </a:solidFill>
                <a:latin typeface="黑体"/>
                <a:ea typeface="黑体"/>
              </a:rPr>
              <a:t>1)</a:t>
            </a:r>
            <a:r>
              <a:rPr lang="zh-CN" altLang="zh-CN" dirty="0">
                <a:solidFill>
                  <a:srgbClr val="000000"/>
                </a:solidFill>
                <a:latin typeface="黑体"/>
                <a:ea typeface="黑体"/>
              </a:rPr>
              <a:t>强烈的创业意识</a:t>
            </a:r>
          </a:p>
          <a:p>
            <a:r>
              <a:rPr lang="en-US" altLang="zh-CN" dirty="0" smtClean="0">
                <a:solidFill>
                  <a:srgbClr val="000000"/>
                </a:solidFill>
                <a:latin typeface="黑体"/>
                <a:ea typeface="黑体"/>
              </a:rPr>
              <a:t>2</a:t>
            </a:r>
            <a:r>
              <a:rPr lang="en-US" altLang="zh-CN" dirty="0">
                <a:solidFill>
                  <a:srgbClr val="000000"/>
                </a:solidFill>
                <a:latin typeface="黑体"/>
                <a:ea typeface="黑体"/>
              </a:rPr>
              <a:t>)</a:t>
            </a:r>
            <a:r>
              <a:rPr lang="zh-CN" altLang="zh-CN" dirty="0">
                <a:solidFill>
                  <a:srgbClr val="000000"/>
                </a:solidFill>
                <a:latin typeface="黑体"/>
                <a:ea typeface="黑体"/>
              </a:rPr>
              <a:t>良好的创业心理品质</a:t>
            </a:r>
          </a:p>
          <a:p>
            <a:r>
              <a:rPr lang="en-US" altLang="zh-CN" dirty="0" smtClean="0">
                <a:solidFill>
                  <a:srgbClr val="000000"/>
                </a:solidFill>
                <a:latin typeface="黑体"/>
                <a:ea typeface="黑体"/>
              </a:rPr>
              <a:t>3</a:t>
            </a:r>
            <a:r>
              <a:rPr lang="en-US" altLang="zh-CN" dirty="0">
                <a:solidFill>
                  <a:srgbClr val="000000"/>
                </a:solidFill>
                <a:latin typeface="黑体"/>
                <a:ea typeface="黑体"/>
              </a:rPr>
              <a:t>)</a:t>
            </a:r>
            <a:r>
              <a:rPr lang="zh-CN" altLang="zh-CN" dirty="0">
                <a:solidFill>
                  <a:srgbClr val="000000"/>
                </a:solidFill>
                <a:latin typeface="黑体"/>
                <a:ea typeface="黑体"/>
              </a:rPr>
              <a:t>自信、自强、自主、自立的创业精神</a:t>
            </a:r>
          </a:p>
          <a:p>
            <a:r>
              <a:rPr lang="en-US" altLang="zh-CN" dirty="0">
                <a:solidFill>
                  <a:srgbClr val="000000"/>
                </a:solidFill>
                <a:latin typeface="黑体"/>
                <a:ea typeface="黑体"/>
              </a:rPr>
              <a:t>4)</a:t>
            </a:r>
            <a:r>
              <a:rPr lang="zh-CN" altLang="zh-CN" dirty="0">
                <a:solidFill>
                  <a:srgbClr val="000000"/>
                </a:solidFill>
                <a:latin typeface="黑体"/>
                <a:ea typeface="黑体"/>
              </a:rPr>
              <a:t>竞争意识</a:t>
            </a:r>
            <a:r>
              <a:rPr lang="en-US" altLang="zh-CN" dirty="0">
                <a:solidFill>
                  <a:srgbClr val="000000"/>
                </a:solidFill>
                <a:latin typeface="黑体"/>
                <a:ea typeface="黑体"/>
              </a:rPr>
              <a:t>   </a:t>
            </a:r>
            <a:endParaRPr lang="zh-CN" altLang="zh-CN" dirty="0">
              <a:solidFill>
                <a:srgbClr val="000000"/>
              </a:solidFill>
              <a:latin typeface="黑体"/>
              <a:ea typeface="黑体"/>
            </a:endParaRPr>
          </a:p>
        </p:txBody>
      </p:sp>
      <p:sp>
        <p:nvSpPr>
          <p:cNvPr id="215" name="标题1"/>
          <p:cNvSpPr>
            <a:spLocks noChangeArrowheads="1"/>
          </p:cNvSpPr>
          <p:nvPr/>
        </p:nvSpPr>
        <p:spPr bwMode="gray">
          <a:xfrm>
            <a:off x="2627784" y="1347614"/>
            <a:ext cx="1794047" cy="866499"/>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创业者心里素养</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4421831" y="3507554"/>
            <a:ext cx="2536960" cy="858577"/>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solidFill>
                  <a:srgbClr val="000000"/>
                </a:solidFill>
                <a:latin typeface="黑体"/>
                <a:ea typeface="黑体"/>
              </a:rPr>
              <a:t>1</a:t>
            </a:r>
            <a:r>
              <a:rPr lang="en-US" altLang="zh-CN" dirty="0">
                <a:solidFill>
                  <a:srgbClr val="000000"/>
                </a:solidFill>
                <a:latin typeface="黑体"/>
                <a:ea typeface="黑体"/>
              </a:rPr>
              <a:t>)</a:t>
            </a:r>
            <a:r>
              <a:rPr lang="zh-CN" altLang="zh-CN" dirty="0">
                <a:solidFill>
                  <a:srgbClr val="000000"/>
                </a:solidFill>
                <a:latin typeface="黑体"/>
                <a:ea typeface="黑体"/>
              </a:rPr>
              <a:t>创业知识素养</a:t>
            </a:r>
          </a:p>
          <a:p>
            <a:r>
              <a:rPr lang="en-US" altLang="zh-CN" dirty="0" smtClean="0">
                <a:solidFill>
                  <a:srgbClr val="000000"/>
                </a:solidFill>
                <a:latin typeface="黑体"/>
                <a:ea typeface="黑体"/>
              </a:rPr>
              <a:t>2</a:t>
            </a:r>
            <a:r>
              <a:rPr lang="en-US" altLang="zh-CN" dirty="0">
                <a:solidFill>
                  <a:srgbClr val="000000"/>
                </a:solidFill>
                <a:latin typeface="黑体"/>
                <a:ea typeface="黑体"/>
              </a:rPr>
              <a:t>)</a:t>
            </a:r>
            <a:r>
              <a:rPr lang="zh-CN" altLang="zh-CN" dirty="0">
                <a:solidFill>
                  <a:srgbClr val="000000"/>
                </a:solidFill>
                <a:latin typeface="黑体"/>
                <a:ea typeface="黑体"/>
              </a:rPr>
              <a:t>创业人格品质素养</a:t>
            </a:r>
          </a:p>
          <a:p>
            <a:r>
              <a:rPr lang="en-US" altLang="zh-CN" dirty="0" smtClean="0">
                <a:solidFill>
                  <a:srgbClr val="000000"/>
                </a:solidFill>
                <a:latin typeface="黑体"/>
                <a:ea typeface="黑体"/>
              </a:rPr>
              <a:t>3</a:t>
            </a:r>
            <a:r>
              <a:rPr lang="en-US" altLang="zh-CN" dirty="0">
                <a:solidFill>
                  <a:srgbClr val="000000"/>
                </a:solidFill>
                <a:latin typeface="黑体"/>
                <a:ea typeface="黑体"/>
              </a:rPr>
              <a:t>)</a:t>
            </a:r>
            <a:r>
              <a:rPr lang="zh-CN" altLang="zh-CN" dirty="0">
                <a:solidFill>
                  <a:srgbClr val="000000"/>
                </a:solidFill>
                <a:latin typeface="黑体"/>
                <a:ea typeface="黑体"/>
              </a:rPr>
              <a:t>创业者技能素养</a:t>
            </a:r>
          </a:p>
        </p:txBody>
      </p:sp>
      <p:sp>
        <p:nvSpPr>
          <p:cNvPr id="219" name="标题3"/>
          <p:cNvSpPr>
            <a:spLocks noChangeArrowheads="1"/>
          </p:cNvSpPr>
          <p:nvPr/>
        </p:nvSpPr>
        <p:spPr bwMode="gray">
          <a:xfrm>
            <a:off x="2623025" y="3505531"/>
            <a:ext cx="1798806" cy="865719"/>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创业者必备的</a:t>
            </a:r>
            <a:endParaRPr lang="en-US" altLang="zh-CN" b="1" dirty="0" smtClean="0">
              <a:solidFill>
                <a:srgbClr val="000000"/>
              </a:solidFill>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其他素养</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1253479" y="2283418"/>
            <a:ext cx="1079438" cy="1079750"/>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创业者</a:t>
            </a:r>
          </a:p>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素质</a:t>
            </a:r>
            <a:endParaRPr lang="en-US" altLang="zh-CN" sz="2000" b="1" kern="0" dirty="0" smtClean="0">
              <a:solidFill>
                <a:srgbClr val="F9F9F9"/>
              </a:solidFill>
              <a:latin typeface="微软雅黑" panose="020B0503020204020204" pitchFamily="34" charset="-122"/>
              <a:ea typeface="微软雅黑" panose="020B0503020204020204" pitchFamily="34" charset="-122"/>
            </a:endParaRPr>
          </a:p>
        </p:txBody>
      </p:sp>
      <p:sp>
        <p:nvSpPr>
          <p:cNvPr id="12" name="TextBox 38"/>
          <p:cNvSpPr txBox="1"/>
          <p:nvPr/>
        </p:nvSpPr>
        <p:spPr>
          <a:xfrm>
            <a:off x="971600" y="195486"/>
            <a:ext cx="218316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创业者素质</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95678460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700"/>
                            </p:stCondLst>
                            <p:childTnLst>
                              <p:par>
                                <p:cTn id="10" presetID="21" presetClass="entr" presetSubtype="1" fill="hold" grpId="0" nodeType="afterEffect">
                                  <p:stCondLst>
                                    <p:cond delay="0"/>
                                  </p:stCondLst>
                                  <p:childTnLst>
                                    <p:set>
                                      <p:cBhvr>
                                        <p:cTn id="11" dur="1" fill="hold">
                                          <p:stCondLst>
                                            <p:cond delay="0"/>
                                          </p:stCondLst>
                                        </p:cTn>
                                        <p:tgtEl>
                                          <p:spTgt spid="220"/>
                                        </p:tgtEl>
                                        <p:attrNameLst>
                                          <p:attrName>style.visibility</p:attrName>
                                        </p:attrNameLst>
                                      </p:cBhvr>
                                      <p:to>
                                        <p:strVal val="visible"/>
                                      </p:to>
                                    </p:set>
                                    <p:animEffect transition="in" filter="wheel(1)">
                                      <p:cBhvr>
                                        <p:cTn id="12" dur="500"/>
                                        <p:tgtEl>
                                          <p:spTgt spid="220"/>
                                        </p:tgtEl>
                                      </p:cBhvr>
                                    </p:animEffect>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13"/>
                                        </p:tgtEl>
                                        <p:attrNameLst>
                                          <p:attrName>style.visibility</p:attrName>
                                        </p:attrNameLst>
                                      </p:cBhvr>
                                      <p:to>
                                        <p:strVal val="visible"/>
                                      </p:to>
                                    </p:set>
                                    <p:animEffect transition="in" filter="wipe(left)">
                                      <p:cBhvr>
                                        <p:cTn id="16" dur="500"/>
                                        <p:tgtEl>
                                          <p:spTgt spid="213"/>
                                        </p:tgtEl>
                                      </p:cBhvr>
                                    </p:animEffect>
                                  </p:childTnLst>
                                </p:cTn>
                              </p:par>
                            </p:childTnLst>
                          </p:cTn>
                        </p:par>
                        <p:par>
                          <p:cTn id="17" fill="hold">
                            <p:stCondLst>
                              <p:cond delay="1700"/>
                            </p:stCondLst>
                            <p:childTnLst>
                              <p:par>
                                <p:cTn id="18" presetID="22" presetClass="entr" presetSubtype="8" fill="hold" grpId="0" nodeType="afterEffect">
                                  <p:stCondLst>
                                    <p:cond delay="0"/>
                                  </p:stCondLst>
                                  <p:childTnLst>
                                    <p:set>
                                      <p:cBhvr>
                                        <p:cTn id="19" dur="1" fill="hold">
                                          <p:stCondLst>
                                            <p:cond delay="0"/>
                                          </p:stCondLst>
                                        </p:cTn>
                                        <p:tgtEl>
                                          <p:spTgt spid="215"/>
                                        </p:tgtEl>
                                        <p:attrNameLst>
                                          <p:attrName>style.visibility</p:attrName>
                                        </p:attrNameLst>
                                      </p:cBhvr>
                                      <p:to>
                                        <p:strVal val="visible"/>
                                      </p:to>
                                    </p:set>
                                    <p:animEffect transition="in" filter="wipe(left)">
                                      <p:cBhvr>
                                        <p:cTn id="20" dur="500"/>
                                        <p:tgtEl>
                                          <p:spTgt spid="215"/>
                                        </p:tgtEl>
                                      </p:cBhvr>
                                    </p:animEffect>
                                  </p:childTnLst>
                                </p:cTn>
                              </p:par>
                            </p:childTnLst>
                          </p:cTn>
                        </p:par>
                        <p:par>
                          <p:cTn id="21" fill="hold">
                            <p:stCondLst>
                              <p:cond delay="2200"/>
                            </p:stCondLst>
                            <p:childTnLst>
                              <p:par>
                                <p:cTn id="22" presetID="22" presetClass="entr" presetSubtype="8" fill="hold" grpId="0" nodeType="afterEffect">
                                  <p:stCondLst>
                                    <p:cond delay="0"/>
                                  </p:stCondLst>
                                  <p:childTnLst>
                                    <p:set>
                                      <p:cBhvr>
                                        <p:cTn id="23" dur="1" fill="hold">
                                          <p:stCondLst>
                                            <p:cond delay="0"/>
                                          </p:stCondLst>
                                        </p:cTn>
                                        <p:tgtEl>
                                          <p:spTgt spid="214"/>
                                        </p:tgtEl>
                                        <p:attrNameLst>
                                          <p:attrName>style.visibility</p:attrName>
                                        </p:attrNameLst>
                                      </p:cBhvr>
                                      <p:to>
                                        <p:strVal val="visible"/>
                                      </p:to>
                                    </p:set>
                                    <p:animEffect transition="in" filter="wipe(left)">
                                      <p:cBhvr>
                                        <p:cTn id="24" dur="500"/>
                                        <p:tgtEl>
                                          <p:spTgt spid="2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11"/>
                                        </p:tgtEl>
                                        <p:attrNameLst>
                                          <p:attrName>style.visibility</p:attrName>
                                        </p:attrNameLst>
                                      </p:cBhvr>
                                      <p:to>
                                        <p:strVal val="visible"/>
                                      </p:to>
                                    </p:set>
                                    <p:animEffect transition="in" filter="wipe(left)">
                                      <p:cBhvr>
                                        <p:cTn id="27" dur="500"/>
                                        <p:tgtEl>
                                          <p:spTgt spid="211"/>
                                        </p:tgtEl>
                                      </p:cBhvr>
                                    </p:animEffect>
                                  </p:childTnLst>
                                </p:cTn>
                              </p:par>
                            </p:childTnLst>
                          </p:cTn>
                        </p:par>
                        <p:par>
                          <p:cTn id="28" fill="hold">
                            <p:stCondLst>
                              <p:cond delay="2700"/>
                            </p:stCondLst>
                            <p:childTnLst>
                              <p:par>
                                <p:cTn id="29" presetID="22" presetClass="entr" presetSubtype="8" fill="hold" grpId="0" nodeType="afterEffect">
                                  <p:stCondLst>
                                    <p:cond delay="0"/>
                                  </p:stCondLst>
                                  <p:childTnLst>
                                    <p:set>
                                      <p:cBhvr>
                                        <p:cTn id="30" dur="1" fill="hold">
                                          <p:stCondLst>
                                            <p:cond delay="0"/>
                                          </p:stCondLst>
                                        </p:cTn>
                                        <p:tgtEl>
                                          <p:spTgt spid="219"/>
                                        </p:tgtEl>
                                        <p:attrNameLst>
                                          <p:attrName>style.visibility</p:attrName>
                                        </p:attrNameLst>
                                      </p:cBhvr>
                                      <p:to>
                                        <p:strVal val="visible"/>
                                      </p:to>
                                    </p:set>
                                    <p:animEffect transition="in" filter="wipe(left)">
                                      <p:cBhvr>
                                        <p:cTn id="31" dur="500"/>
                                        <p:tgtEl>
                                          <p:spTgt spid="219"/>
                                        </p:tgtEl>
                                      </p:cBhvr>
                                    </p:animEffect>
                                  </p:childTnLst>
                                </p:cTn>
                              </p:par>
                            </p:childTnLst>
                          </p:cTn>
                        </p:par>
                        <p:par>
                          <p:cTn id="32" fill="hold">
                            <p:stCondLst>
                              <p:cond delay="3200"/>
                            </p:stCondLst>
                            <p:childTnLst>
                              <p:par>
                                <p:cTn id="33" presetID="22" presetClass="entr" presetSubtype="8" fill="hold" grpId="0" nodeType="afterEffect">
                                  <p:stCondLst>
                                    <p:cond delay="0"/>
                                  </p:stCondLst>
                                  <p:childTnLst>
                                    <p:set>
                                      <p:cBhvr>
                                        <p:cTn id="34" dur="1" fill="hold">
                                          <p:stCondLst>
                                            <p:cond delay="0"/>
                                          </p:stCondLst>
                                        </p:cTn>
                                        <p:tgtEl>
                                          <p:spTgt spid="218"/>
                                        </p:tgtEl>
                                        <p:attrNameLst>
                                          <p:attrName>style.visibility</p:attrName>
                                        </p:attrNameLst>
                                      </p:cBhvr>
                                      <p:to>
                                        <p:strVal val="visible"/>
                                      </p:to>
                                    </p:set>
                                    <p:animEffect transition="in" filter="wipe(left)">
                                      <p:cBhvr>
                                        <p:cTn id="35"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3" grpId="0" animBg="1"/>
      <p:bldP spid="214" grpId="0" animBg="1"/>
      <p:bldP spid="215" grpId="0" animBg="1"/>
      <p:bldP spid="218" grpId="0" animBg="1"/>
      <p:bldP spid="219" grpId="0" animBg="1"/>
      <p:bldP spid="220" grpId="0" animBg="1"/>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1712004" y="3057792"/>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1704247" y="1974760"/>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4" name="文本1"/>
          <p:cNvSpPr>
            <a:spLocks noChangeArrowheads="1"/>
          </p:cNvSpPr>
          <p:nvPr/>
        </p:nvSpPr>
        <p:spPr bwMode="gray">
          <a:xfrm>
            <a:off x="4069338" y="1851670"/>
            <a:ext cx="2534581" cy="720460"/>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rgbClr val="000000"/>
                </a:solidFill>
                <a:latin typeface="黑体"/>
                <a:ea typeface="黑体"/>
              </a:rPr>
              <a:t>1</a:t>
            </a:r>
            <a:r>
              <a:rPr lang="en-US" altLang="zh-CN" dirty="0" smtClean="0">
                <a:solidFill>
                  <a:srgbClr val="000000"/>
                </a:solidFill>
                <a:latin typeface="黑体"/>
                <a:ea typeface="黑体"/>
              </a:rPr>
              <a:t>)</a:t>
            </a:r>
            <a:r>
              <a:rPr lang="zh-CN" altLang="en-US" dirty="0" smtClean="0">
                <a:solidFill>
                  <a:srgbClr val="000000"/>
                </a:solidFill>
                <a:latin typeface="黑体"/>
                <a:ea typeface="黑体"/>
              </a:rPr>
              <a:t>战略管理能力</a:t>
            </a:r>
            <a:endParaRPr lang="en-US" altLang="zh-CN" dirty="0" smtClean="0">
              <a:solidFill>
                <a:srgbClr val="000000"/>
              </a:solidFill>
              <a:latin typeface="黑体"/>
              <a:ea typeface="黑体"/>
            </a:endParaRPr>
          </a:p>
          <a:p>
            <a:r>
              <a:rPr lang="en-US" altLang="zh-CN" dirty="0" smtClean="0">
                <a:solidFill>
                  <a:srgbClr val="000000"/>
                </a:solidFill>
                <a:latin typeface="黑体"/>
                <a:ea typeface="黑体"/>
              </a:rPr>
              <a:t>2)</a:t>
            </a:r>
            <a:r>
              <a:rPr lang="zh-CN" altLang="en-US" dirty="0" smtClean="0">
                <a:solidFill>
                  <a:srgbClr val="000000"/>
                </a:solidFill>
                <a:latin typeface="黑体"/>
                <a:ea typeface="黑体"/>
              </a:rPr>
              <a:t>决策学习能力</a:t>
            </a:r>
            <a:endParaRPr lang="zh-CN" altLang="zh-CN" dirty="0">
              <a:solidFill>
                <a:srgbClr val="000000"/>
              </a:solidFill>
              <a:latin typeface="黑体"/>
              <a:ea typeface="黑体"/>
            </a:endParaRPr>
          </a:p>
        </p:txBody>
      </p:sp>
      <p:sp>
        <p:nvSpPr>
          <p:cNvPr id="215" name="标题1"/>
          <p:cNvSpPr>
            <a:spLocks noChangeArrowheads="1"/>
          </p:cNvSpPr>
          <p:nvPr/>
        </p:nvSpPr>
        <p:spPr bwMode="gray">
          <a:xfrm>
            <a:off x="2921969" y="1851670"/>
            <a:ext cx="1147369" cy="722783"/>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组织领导能力</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4067944" y="3579862"/>
            <a:ext cx="3560570" cy="1296144"/>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solidFill>
                  <a:srgbClr val="000000"/>
                </a:solidFill>
                <a:latin typeface="黑体"/>
                <a:ea typeface="黑体"/>
              </a:rPr>
              <a:t>1)</a:t>
            </a:r>
            <a:r>
              <a:rPr lang="zh-CN" altLang="en-US" dirty="0" smtClean="0">
                <a:solidFill>
                  <a:srgbClr val="000000"/>
                </a:solidFill>
                <a:latin typeface="黑体"/>
                <a:ea typeface="黑体"/>
              </a:rPr>
              <a:t> 经营管理能力</a:t>
            </a:r>
            <a:endParaRPr lang="en-US" altLang="zh-CN" dirty="0" smtClean="0">
              <a:solidFill>
                <a:srgbClr val="000000"/>
              </a:solidFill>
              <a:latin typeface="黑体"/>
              <a:ea typeface="黑体"/>
            </a:endParaRPr>
          </a:p>
          <a:p>
            <a:r>
              <a:rPr lang="en-US" altLang="zh-CN" dirty="0" smtClean="0">
                <a:solidFill>
                  <a:srgbClr val="000000"/>
                </a:solidFill>
                <a:latin typeface="黑体"/>
                <a:ea typeface="黑体"/>
              </a:rPr>
              <a:t>2)</a:t>
            </a:r>
            <a:r>
              <a:rPr lang="zh-CN" altLang="en-US" dirty="0" smtClean="0">
                <a:solidFill>
                  <a:srgbClr val="000000"/>
                </a:solidFill>
                <a:latin typeface="黑体"/>
                <a:ea typeface="黑体"/>
              </a:rPr>
              <a:t> 专业技术能力</a:t>
            </a:r>
            <a:endParaRPr lang="zh-CN" altLang="zh-CN" dirty="0">
              <a:solidFill>
                <a:srgbClr val="000000"/>
              </a:solidFill>
              <a:latin typeface="黑体"/>
              <a:ea typeface="黑体"/>
            </a:endParaRPr>
          </a:p>
          <a:p>
            <a:r>
              <a:rPr lang="en-US" altLang="zh-CN" dirty="0" smtClean="0">
                <a:solidFill>
                  <a:srgbClr val="000000"/>
                </a:solidFill>
                <a:latin typeface="黑体"/>
                <a:ea typeface="黑体"/>
              </a:rPr>
              <a:t>3)</a:t>
            </a:r>
            <a:r>
              <a:rPr lang="zh-CN" altLang="en-US" dirty="0" smtClean="0">
                <a:solidFill>
                  <a:srgbClr val="000000"/>
                </a:solidFill>
                <a:latin typeface="黑体"/>
                <a:ea typeface="黑体"/>
              </a:rPr>
              <a:t> 交往协调、自由整合能力</a:t>
            </a:r>
            <a:endParaRPr lang="en-US" altLang="zh-CN" dirty="0" smtClean="0">
              <a:solidFill>
                <a:srgbClr val="000000"/>
              </a:solidFill>
              <a:latin typeface="黑体"/>
              <a:ea typeface="黑体"/>
            </a:endParaRPr>
          </a:p>
          <a:p>
            <a:r>
              <a:rPr lang="zh-CN" altLang="zh-CN" dirty="0" smtClean="0">
                <a:solidFill>
                  <a:srgbClr val="000000"/>
                </a:solidFill>
                <a:latin typeface="黑体"/>
                <a:ea typeface="黑体"/>
              </a:rPr>
              <a:t>4</a:t>
            </a:r>
            <a:r>
              <a:rPr lang="en-US" altLang="zh-CN" dirty="0" smtClean="0">
                <a:solidFill>
                  <a:srgbClr val="000000"/>
                </a:solidFill>
                <a:latin typeface="黑体"/>
                <a:ea typeface="黑体"/>
              </a:rPr>
              <a:t>)</a:t>
            </a:r>
            <a:r>
              <a:rPr lang="zh-CN" altLang="en-US" dirty="0" smtClean="0">
                <a:solidFill>
                  <a:srgbClr val="000000"/>
                </a:solidFill>
                <a:latin typeface="黑体"/>
                <a:ea typeface="黑体"/>
              </a:rPr>
              <a:t> 创新能力</a:t>
            </a:r>
            <a:endParaRPr lang="zh-CN" altLang="zh-CN" dirty="0">
              <a:solidFill>
                <a:srgbClr val="000000"/>
              </a:solidFill>
              <a:latin typeface="黑体"/>
              <a:ea typeface="黑体"/>
            </a:endParaRPr>
          </a:p>
        </p:txBody>
      </p:sp>
      <p:sp>
        <p:nvSpPr>
          <p:cNvPr id="219" name="标题3"/>
          <p:cNvSpPr>
            <a:spLocks noChangeArrowheads="1"/>
          </p:cNvSpPr>
          <p:nvPr/>
        </p:nvSpPr>
        <p:spPr bwMode="gray">
          <a:xfrm>
            <a:off x="2915816" y="3939902"/>
            <a:ext cx="1152128" cy="647672"/>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业务能力</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1619672" y="2643758"/>
            <a:ext cx="1079438" cy="1079750"/>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创业者</a:t>
            </a:r>
          </a:p>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能力</a:t>
            </a:r>
          </a:p>
        </p:txBody>
      </p:sp>
      <p:sp>
        <p:nvSpPr>
          <p:cNvPr id="12" name="TextBox 38"/>
          <p:cNvSpPr txBox="1"/>
          <p:nvPr/>
        </p:nvSpPr>
        <p:spPr>
          <a:xfrm>
            <a:off x="971600" y="131986"/>
            <a:ext cx="218316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创业者能力</a:t>
            </a:r>
            <a:endParaRPr lang="zh-CN" altLang="en-US" sz="3200" b="1" dirty="0">
              <a:solidFill>
                <a:schemeClr val="accent1"/>
              </a:solidFill>
              <a:latin typeface="微软雅黑" pitchFamily="34" charset="-122"/>
              <a:ea typeface="微软雅黑" pitchFamily="34" charset="-122"/>
            </a:endParaRPr>
          </a:p>
        </p:txBody>
      </p:sp>
      <p:sp>
        <p:nvSpPr>
          <p:cNvPr id="10" name="Text Placeholder 8"/>
          <p:cNvSpPr txBox="1"/>
          <p:nvPr/>
        </p:nvSpPr>
        <p:spPr>
          <a:xfrm>
            <a:off x="971600" y="843558"/>
            <a:ext cx="7560840" cy="2376328"/>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zh-CN" altLang="zh-CN" sz="1800" dirty="0">
                <a:solidFill>
                  <a:schemeClr val="tx1"/>
                </a:solidFill>
                <a:latin typeface="黑体"/>
                <a:ea typeface="黑体"/>
              </a:rPr>
              <a:t>创业能力是一种特殊的能力，这种特殊能力往往影响创业活动的效率和创业的成功与否。创业能力一般包括组织领导能力</a:t>
            </a:r>
            <a:r>
              <a:rPr lang="en-US" altLang="zh-CN" sz="1800" dirty="0">
                <a:solidFill>
                  <a:schemeClr val="tx1"/>
                </a:solidFill>
                <a:latin typeface="黑体"/>
                <a:ea typeface="黑体"/>
              </a:rPr>
              <a:t>(</a:t>
            </a:r>
            <a:r>
              <a:rPr lang="zh-CN" altLang="zh-CN" sz="1800" dirty="0">
                <a:solidFill>
                  <a:schemeClr val="tx1"/>
                </a:solidFill>
                <a:latin typeface="黑体"/>
                <a:ea typeface="黑体"/>
              </a:rPr>
              <a:t>战略管理能力、学习决策能力</a:t>
            </a:r>
            <a:r>
              <a:rPr lang="en-US" altLang="zh-CN" sz="1800" dirty="0">
                <a:solidFill>
                  <a:schemeClr val="tx1"/>
                </a:solidFill>
                <a:latin typeface="黑体"/>
                <a:ea typeface="黑体"/>
              </a:rPr>
              <a:t>)</a:t>
            </a:r>
            <a:r>
              <a:rPr lang="zh-CN" altLang="zh-CN" sz="1800" dirty="0">
                <a:solidFill>
                  <a:schemeClr val="tx1"/>
                </a:solidFill>
                <a:latin typeface="黑体"/>
                <a:ea typeface="黑体"/>
              </a:rPr>
              <a:t>、业务能力</a:t>
            </a:r>
            <a:r>
              <a:rPr lang="en-US" altLang="zh-CN" sz="1800" dirty="0">
                <a:solidFill>
                  <a:schemeClr val="tx1"/>
                </a:solidFill>
                <a:latin typeface="黑体"/>
                <a:ea typeface="黑体"/>
              </a:rPr>
              <a:t>(</a:t>
            </a:r>
            <a:r>
              <a:rPr lang="zh-CN" altLang="zh-CN" sz="1800" dirty="0">
                <a:solidFill>
                  <a:schemeClr val="tx1"/>
                </a:solidFill>
                <a:latin typeface="黑体"/>
                <a:ea typeface="黑体"/>
              </a:rPr>
              <a:t>经营管理能力、专业技术能力与交往协调能力</a:t>
            </a:r>
            <a:r>
              <a:rPr lang="en-US" altLang="zh-CN" sz="1800" dirty="0">
                <a:solidFill>
                  <a:schemeClr val="tx1"/>
                </a:solidFill>
                <a:latin typeface="黑体"/>
                <a:ea typeface="黑体"/>
              </a:rPr>
              <a:t>)</a:t>
            </a:r>
            <a:r>
              <a:rPr lang="zh-CN" altLang="zh-CN" sz="1800" dirty="0">
                <a:solidFill>
                  <a:schemeClr val="tx1"/>
                </a:solidFill>
                <a:latin typeface="黑体"/>
                <a:ea typeface="黑体"/>
              </a:rPr>
              <a:t>。</a:t>
            </a:r>
          </a:p>
        </p:txBody>
      </p:sp>
    </p:spTree>
    <p:extLst>
      <p:ext uri="{BB962C8B-B14F-4D97-AF65-F5344CB8AC3E}">
        <p14:creationId xmlns:p14="http://schemas.microsoft.com/office/powerpoint/2010/main" val="334281856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700"/>
                            </p:stCondLst>
                            <p:childTnLst>
                              <p:par>
                                <p:cTn id="10" presetID="2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par>
                          <p:cTn id="13" fill="hold">
                            <p:stCondLst>
                              <p:cond delay="1200"/>
                            </p:stCondLst>
                            <p:childTnLst>
                              <p:par>
                                <p:cTn id="14" presetID="21" presetClass="entr" presetSubtype="1" fill="hold" grpId="0" nodeType="afterEffect">
                                  <p:stCondLst>
                                    <p:cond delay="0"/>
                                  </p:stCondLst>
                                  <p:childTnLst>
                                    <p:set>
                                      <p:cBhvr>
                                        <p:cTn id="15" dur="1" fill="hold">
                                          <p:stCondLst>
                                            <p:cond delay="0"/>
                                          </p:stCondLst>
                                        </p:cTn>
                                        <p:tgtEl>
                                          <p:spTgt spid="220"/>
                                        </p:tgtEl>
                                        <p:attrNameLst>
                                          <p:attrName>style.visibility</p:attrName>
                                        </p:attrNameLst>
                                      </p:cBhvr>
                                      <p:to>
                                        <p:strVal val="visible"/>
                                      </p:to>
                                    </p:set>
                                    <p:animEffect transition="in" filter="wheel(1)">
                                      <p:cBhvr>
                                        <p:cTn id="16" dur="500"/>
                                        <p:tgtEl>
                                          <p:spTgt spid="220"/>
                                        </p:tgtEl>
                                      </p:cBhvr>
                                    </p:animEffect>
                                  </p:childTnLst>
                                </p:cTn>
                              </p:par>
                            </p:childTnLst>
                          </p:cTn>
                        </p:par>
                        <p:par>
                          <p:cTn id="17" fill="hold">
                            <p:stCondLst>
                              <p:cond delay="1700"/>
                            </p:stCondLst>
                            <p:childTnLst>
                              <p:par>
                                <p:cTn id="18" presetID="22" presetClass="entr" presetSubtype="8" fill="hold" grpId="0" nodeType="afterEffect">
                                  <p:stCondLst>
                                    <p:cond delay="0"/>
                                  </p:stCondLst>
                                  <p:childTnLst>
                                    <p:set>
                                      <p:cBhvr>
                                        <p:cTn id="19" dur="1" fill="hold">
                                          <p:stCondLst>
                                            <p:cond delay="0"/>
                                          </p:stCondLst>
                                        </p:cTn>
                                        <p:tgtEl>
                                          <p:spTgt spid="213"/>
                                        </p:tgtEl>
                                        <p:attrNameLst>
                                          <p:attrName>style.visibility</p:attrName>
                                        </p:attrNameLst>
                                      </p:cBhvr>
                                      <p:to>
                                        <p:strVal val="visible"/>
                                      </p:to>
                                    </p:set>
                                    <p:animEffect transition="in" filter="wipe(left)">
                                      <p:cBhvr>
                                        <p:cTn id="20" dur="500"/>
                                        <p:tgtEl>
                                          <p:spTgt spid="213"/>
                                        </p:tgtEl>
                                      </p:cBhvr>
                                    </p:animEffect>
                                  </p:childTnLst>
                                </p:cTn>
                              </p:par>
                            </p:childTnLst>
                          </p:cTn>
                        </p:par>
                        <p:par>
                          <p:cTn id="21" fill="hold">
                            <p:stCondLst>
                              <p:cond delay="2200"/>
                            </p:stCondLst>
                            <p:childTnLst>
                              <p:par>
                                <p:cTn id="22" presetID="22" presetClass="entr" presetSubtype="8" fill="hold" grpId="0" nodeType="afterEffect">
                                  <p:stCondLst>
                                    <p:cond delay="0"/>
                                  </p:stCondLst>
                                  <p:childTnLst>
                                    <p:set>
                                      <p:cBhvr>
                                        <p:cTn id="23" dur="1" fill="hold">
                                          <p:stCondLst>
                                            <p:cond delay="0"/>
                                          </p:stCondLst>
                                        </p:cTn>
                                        <p:tgtEl>
                                          <p:spTgt spid="215"/>
                                        </p:tgtEl>
                                        <p:attrNameLst>
                                          <p:attrName>style.visibility</p:attrName>
                                        </p:attrNameLst>
                                      </p:cBhvr>
                                      <p:to>
                                        <p:strVal val="visible"/>
                                      </p:to>
                                    </p:set>
                                    <p:animEffect transition="in" filter="wipe(left)">
                                      <p:cBhvr>
                                        <p:cTn id="24" dur="500"/>
                                        <p:tgtEl>
                                          <p:spTgt spid="215"/>
                                        </p:tgtEl>
                                      </p:cBhvr>
                                    </p:animEffect>
                                  </p:childTnLst>
                                </p:cTn>
                              </p:par>
                            </p:childTnLst>
                          </p:cTn>
                        </p:par>
                        <p:par>
                          <p:cTn id="25" fill="hold">
                            <p:stCondLst>
                              <p:cond delay="2700"/>
                            </p:stCondLst>
                            <p:childTnLst>
                              <p:par>
                                <p:cTn id="26" presetID="22" presetClass="entr" presetSubtype="8" fill="hold" grpId="0" nodeType="afterEffect">
                                  <p:stCondLst>
                                    <p:cond delay="0"/>
                                  </p:stCondLst>
                                  <p:childTnLst>
                                    <p:set>
                                      <p:cBhvr>
                                        <p:cTn id="27" dur="1" fill="hold">
                                          <p:stCondLst>
                                            <p:cond delay="0"/>
                                          </p:stCondLst>
                                        </p:cTn>
                                        <p:tgtEl>
                                          <p:spTgt spid="214"/>
                                        </p:tgtEl>
                                        <p:attrNameLst>
                                          <p:attrName>style.visibility</p:attrName>
                                        </p:attrNameLst>
                                      </p:cBhvr>
                                      <p:to>
                                        <p:strVal val="visible"/>
                                      </p:to>
                                    </p:set>
                                    <p:animEffect transition="in" filter="wipe(left)">
                                      <p:cBhvr>
                                        <p:cTn id="28" dur="500"/>
                                        <p:tgtEl>
                                          <p:spTgt spid="21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11"/>
                                        </p:tgtEl>
                                        <p:attrNameLst>
                                          <p:attrName>style.visibility</p:attrName>
                                        </p:attrNameLst>
                                      </p:cBhvr>
                                      <p:to>
                                        <p:strVal val="visible"/>
                                      </p:to>
                                    </p:set>
                                    <p:animEffect transition="in" filter="wipe(left)">
                                      <p:cBhvr>
                                        <p:cTn id="31" dur="500"/>
                                        <p:tgtEl>
                                          <p:spTgt spid="211"/>
                                        </p:tgtEl>
                                      </p:cBhvr>
                                    </p:animEffect>
                                  </p:childTnLst>
                                </p:cTn>
                              </p:par>
                            </p:childTnLst>
                          </p:cTn>
                        </p:par>
                        <p:par>
                          <p:cTn id="32" fill="hold">
                            <p:stCondLst>
                              <p:cond delay="3200"/>
                            </p:stCondLst>
                            <p:childTnLst>
                              <p:par>
                                <p:cTn id="33" presetID="22" presetClass="entr" presetSubtype="8" fill="hold" grpId="0" nodeType="afterEffect">
                                  <p:stCondLst>
                                    <p:cond delay="0"/>
                                  </p:stCondLst>
                                  <p:childTnLst>
                                    <p:set>
                                      <p:cBhvr>
                                        <p:cTn id="34" dur="1" fill="hold">
                                          <p:stCondLst>
                                            <p:cond delay="0"/>
                                          </p:stCondLst>
                                        </p:cTn>
                                        <p:tgtEl>
                                          <p:spTgt spid="219"/>
                                        </p:tgtEl>
                                        <p:attrNameLst>
                                          <p:attrName>style.visibility</p:attrName>
                                        </p:attrNameLst>
                                      </p:cBhvr>
                                      <p:to>
                                        <p:strVal val="visible"/>
                                      </p:to>
                                    </p:set>
                                    <p:animEffect transition="in" filter="wipe(left)">
                                      <p:cBhvr>
                                        <p:cTn id="35" dur="500"/>
                                        <p:tgtEl>
                                          <p:spTgt spid="219"/>
                                        </p:tgtEl>
                                      </p:cBhvr>
                                    </p:animEffect>
                                  </p:childTnLst>
                                </p:cTn>
                              </p:par>
                            </p:childTnLst>
                          </p:cTn>
                        </p:par>
                        <p:par>
                          <p:cTn id="36" fill="hold">
                            <p:stCondLst>
                              <p:cond delay="3700"/>
                            </p:stCondLst>
                            <p:childTnLst>
                              <p:par>
                                <p:cTn id="37" presetID="22" presetClass="entr" presetSubtype="8" fill="hold" grpId="0" nodeType="afterEffect">
                                  <p:stCondLst>
                                    <p:cond delay="0"/>
                                  </p:stCondLst>
                                  <p:childTnLst>
                                    <p:set>
                                      <p:cBhvr>
                                        <p:cTn id="38" dur="1" fill="hold">
                                          <p:stCondLst>
                                            <p:cond delay="0"/>
                                          </p:stCondLst>
                                        </p:cTn>
                                        <p:tgtEl>
                                          <p:spTgt spid="218"/>
                                        </p:tgtEl>
                                        <p:attrNameLst>
                                          <p:attrName>style.visibility</p:attrName>
                                        </p:attrNameLst>
                                      </p:cBhvr>
                                      <p:to>
                                        <p:strVal val="visible"/>
                                      </p:to>
                                    </p:set>
                                    <p:animEffect transition="in" filter="wipe(left)">
                                      <p:cBhvr>
                                        <p:cTn id="3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3" grpId="0" animBg="1"/>
      <p:bldP spid="214" grpId="0" animBg="1"/>
      <p:bldP spid="215" grpId="0" animBg="1"/>
      <p:bldP spid="218" grpId="0" animBg="1"/>
      <p:bldP spid="219" grpId="0" animBg="1"/>
      <p:bldP spid="220" grpId="0" animBg="1"/>
      <p:bldP spid="12"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899593" y="3147813"/>
            <a:ext cx="1008112" cy="1240127"/>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910765" y="2139702"/>
            <a:ext cx="924931" cy="1028050"/>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4" name="文本1"/>
          <p:cNvSpPr>
            <a:spLocks noChangeArrowheads="1"/>
          </p:cNvSpPr>
          <p:nvPr/>
        </p:nvSpPr>
        <p:spPr bwMode="gray">
          <a:xfrm>
            <a:off x="2987824" y="1635646"/>
            <a:ext cx="5832648" cy="2376264"/>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dirty="0">
                <a:latin typeface="黑体"/>
                <a:ea typeface="黑体"/>
              </a:rPr>
              <a:t>人类从事任何活动总会指向一定的主观意愿的满足，如同吃饭穿衣为基本生存保障，求学上班为求知温饱一样的简单。</a:t>
            </a:r>
          </a:p>
          <a:p>
            <a:r>
              <a:rPr lang="zh-CN" altLang="zh-CN" dirty="0" smtClean="0">
                <a:latin typeface="黑体"/>
                <a:ea typeface="黑体"/>
              </a:rPr>
              <a:t>创业动机则是指引起和维持个体从事创业活动</a:t>
            </a:r>
            <a:r>
              <a:rPr lang="zh-CN" altLang="zh-CN" dirty="0">
                <a:latin typeface="黑体"/>
                <a:ea typeface="黑体"/>
              </a:rPr>
              <a:t>，并使活动朝向某些目标的内部动力。它是鼓励和引导个体为实现创业成功而行动的内在力量。</a:t>
            </a:r>
          </a:p>
          <a:p>
            <a:r>
              <a:rPr lang="zh-CN" altLang="zh-CN" dirty="0" smtClean="0">
                <a:latin typeface="黑体"/>
                <a:ea typeface="黑体"/>
              </a:rPr>
              <a:t>创业活动是一种综</a:t>
            </a:r>
            <a:r>
              <a:rPr lang="zh-CN" altLang="zh-CN" dirty="0">
                <a:latin typeface="黑体"/>
                <a:ea typeface="黑体"/>
              </a:rPr>
              <a:t>合性很强的社会实践活动，它源于人的强烈的内在需要，这种内在需要是创业活动最初的诱因和动力。</a:t>
            </a:r>
          </a:p>
        </p:txBody>
      </p:sp>
      <p:sp>
        <p:nvSpPr>
          <p:cNvPr id="215" name="标题1"/>
          <p:cNvSpPr>
            <a:spLocks noChangeArrowheads="1"/>
          </p:cNvSpPr>
          <p:nvPr/>
        </p:nvSpPr>
        <p:spPr bwMode="gray">
          <a:xfrm>
            <a:off x="1835696" y="2067694"/>
            <a:ext cx="1147369" cy="578467"/>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创业动机含义</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2987824" y="4083918"/>
            <a:ext cx="4896544" cy="858577"/>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rgbClr val="000000"/>
                </a:solidFill>
                <a:latin typeface="黑体"/>
                <a:ea typeface="黑体"/>
              </a:rPr>
              <a:t>(1)</a:t>
            </a:r>
            <a:r>
              <a:rPr lang="zh-CN" altLang="zh-CN" dirty="0">
                <a:solidFill>
                  <a:srgbClr val="000000"/>
                </a:solidFill>
                <a:latin typeface="黑体"/>
                <a:ea typeface="黑体"/>
              </a:rPr>
              <a:t>生存的需要</a:t>
            </a:r>
            <a:r>
              <a:rPr lang="zh-CN" altLang="zh-CN" dirty="0" smtClean="0">
                <a:solidFill>
                  <a:srgbClr val="000000"/>
                </a:solidFill>
                <a:latin typeface="黑体"/>
                <a:ea typeface="黑体"/>
              </a:rPr>
              <a:t>。</a:t>
            </a:r>
            <a:r>
              <a:rPr lang="en-US" altLang="zh-CN" dirty="0" smtClean="0">
                <a:solidFill>
                  <a:srgbClr val="000000"/>
                </a:solidFill>
                <a:latin typeface="黑体"/>
                <a:ea typeface="黑体"/>
              </a:rPr>
              <a:t> (</a:t>
            </a:r>
            <a:r>
              <a:rPr lang="en-US" altLang="zh-CN" dirty="0">
                <a:solidFill>
                  <a:srgbClr val="000000"/>
                </a:solidFill>
                <a:latin typeface="黑体"/>
                <a:ea typeface="黑体"/>
              </a:rPr>
              <a:t>2)</a:t>
            </a:r>
            <a:r>
              <a:rPr lang="zh-CN" altLang="zh-CN" dirty="0">
                <a:solidFill>
                  <a:srgbClr val="000000"/>
                </a:solidFill>
                <a:latin typeface="黑体"/>
                <a:ea typeface="黑体"/>
              </a:rPr>
              <a:t>利益的驱动。</a:t>
            </a:r>
          </a:p>
          <a:p>
            <a:r>
              <a:rPr lang="en-US" altLang="zh-CN" dirty="0" smtClean="0">
                <a:solidFill>
                  <a:srgbClr val="000000"/>
                </a:solidFill>
                <a:latin typeface="黑体"/>
                <a:ea typeface="黑体"/>
              </a:rPr>
              <a:t>(</a:t>
            </a:r>
            <a:r>
              <a:rPr lang="en-US" altLang="zh-CN" dirty="0">
                <a:solidFill>
                  <a:srgbClr val="000000"/>
                </a:solidFill>
                <a:latin typeface="黑体"/>
                <a:ea typeface="黑体"/>
              </a:rPr>
              <a:t>3)</a:t>
            </a:r>
            <a:r>
              <a:rPr lang="zh-CN" altLang="zh-CN" dirty="0">
                <a:solidFill>
                  <a:srgbClr val="000000"/>
                </a:solidFill>
                <a:latin typeface="黑体"/>
                <a:ea typeface="黑体"/>
              </a:rPr>
              <a:t>压力的驱使</a:t>
            </a:r>
            <a:r>
              <a:rPr lang="zh-CN" altLang="zh-CN" dirty="0" smtClean="0">
                <a:solidFill>
                  <a:srgbClr val="000000"/>
                </a:solidFill>
                <a:latin typeface="黑体"/>
                <a:ea typeface="黑体"/>
              </a:rPr>
              <a:t>。</a:t>
            </a:r>
            <a:r>
              <a:rPr lang="en-US" altLang="zh-CN" dirty="0" smtClean="0">
                <a:solidFill>
                  <a:srgbClr val="000000"/>
                </a:solidFill>
                <a:latin typeface="黑体"/>
                <a:ea typeface="黑体"/>
              </a:rPr>
              <a:t> (</a:t>
            </a:r>
            <a:r>
              <a:rPr lang="en-US" altLang="zh-CN" dirty="0">
                <a:solidFill>
                  <a:srgbClr val="000000"/>
                </a:solidFill>
                <a:latin typeface="黑体"/>
                <a:ea typeface="黑体"/>
              </a:rPr>
              <a:t>4)</a:t>
            </a:r>
            <a:r>
              <a:rPr lang="zh-CN" altLang="zh-CN" dirty="0">
                <a:solidFill>
                  <a:srgbClr val="000000"/>
                </a:solidFill>
                <a:latin typeface="黑体"/>
                <a:ea typeface="黑体"/>
              </a:rPr>
              <a:t>积累学识。</a:t>
            </a:r>
          </a:p>
          <a:p>
            <a:r>
              <a:rPr lang="en-US" altLang="zh-CN" dirty="0" smtClean="0">
                <a:solidFill>
                  <a:srgbClr val="000000"/>
                </a:solidFill>
                <a:latin typeface="黑体"/>
                <a:ea typeface="黑体"/>
              </a:rPr>
              <a:t>(</a:t>
            </a:r>
            <a:r>
              <a:rPr lang="en-US" altLang="zh-CN" dirty="0">
                <a:solidFill>
                  <a:srgbClr val="000000"/>
                </a:solidFill>
                <a:latin typeface="黑体"/>
                <a:ea typeface="黑体"/>
              </a:rPr>
              <a:t>5)</a:t>
            </a:r>
            <a:r>
              <a:rPr lang="zh-CN" altLang="zh-CN" dirty="0">
                <a:solidFill>
                  <a:srgbClr val="000000"/>
                </a:solidFill>
                <a:latin typeface="黑体"/>
                <a:ea typeface="黑体"/>
              </a:rPr>
              <a:t>实现理想。</a:t>
            </a:r>
          </a:p>
        </p:txBody>
      </p:sp>
      <p:sp>
        <p:nvSpPr>
          <p:cNvPr id="219" name="标题3"/>
          <p:cNvSpPr>
            <a:spLocks noChangeArrowheads="1"/>
          </p:cNvSpPr>
          <p:nvPr/>
        </p:nvSpPr>
        <p:spPr bwMode="gray">
          <a:xfrm>
            <a:off x="1835696" y="4083917"/>
            <a:ext cx="1152128" cy="576065"/>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创业动机分类</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467544" y="2787774"/>
            <a:ext cx="865490" cy="721732"/>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创业</a:t>
            </a:r>
            <a:endParaRPr lang="en-US" altLang="zh-CN" sz="2000" b="1" kern="0" dirty="0" smtClean="0">
              <a:solidFill>
                <a:srgbClr val="F9F9F9"/>
              </a:solidFill>
              <a:latin typeface="微软雅黑" panose="020B0503020204020204" pitchFamily="34" charset="-122"/>
              <a:ea typeface="微软雅黑" panose="020B0503020204020204" pitchFamily="34" charset="-122"/>
            </a:endParaRPr>
          </a:p>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动机</a:t>
            </a:r>
          </a:p>
        </p:txBody>
      </p:sp>
      <p:sp>
        <p:nvSpPr>
          <p:cNvPr id="12" name="TextBox 38"/>
          <p:cNvSpPr txBox="1"/>
          <p:nvPr/>
        </p:nvSpPr>
        <p:spPr>
          <a:xfrm>
            <a:off x="971600" y="123478"/>
            <a:ext cx="1785615"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创业动机</a:t>
            </a:r>
            <a:endParaRPr lang="zh-CN" altLang="en-US" sz="3200" b="1" dirty="0">
              <a:solidFill>
                <a:schemeClr val="accent1"/>
              </a:solidFill>
              <a:latin typeface="微软雅黑" pitchFamily="34" charset="-122"/>
              <a:ea typeface="微软雅黑" pitchFamily="34" charset="-122"/>
            </a:endParaRPr>
          </a:p>
        </p:txBody>
      </p:sp>
      <p:sp>
        <p:nvSpPr>
          <p:cNvPr id="10" name="Text Placeholder 8"/>
          <p:cNvSpPr txBox="1"/>
          <p:nvPr/>
        </p:nvSpPr>
        <p:spPr>
          <a:xfrm>
            <a:off x="1043608" y="699542"/>
            <a:ext cx="7848872" cy="2592352"/>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zh-CN" altLang="zh-CN" sz="1800" dirty="0">
                <a:solidFill>
                  <a:schemeClr val="tx1"/>
                </a:solidFill>
                <a:latin typeface="黑体"/>
                <a:ea typeface="黑体"/>
              </a:rPr>
              <a:t>创业能力是一种特殊的能力，这种特殊能力往往影响创业活动的效率和创业的成功与否。创业能力一般包括组织领导能力</a:t>
            </a:r>
            <a:r>
              <a:rPr lang="en-US" altLang="zh-CN" sz="1800" dirty="0">
                <a:solidFill>
                  <a:schemeClr val="tx1"/>
                </a:solidFill>
                <a:latin typeface="黑体"/>
                <a:ea typeface="黑体"/>
              </a:rPr>
              <a:t>(</a:t>
            </a:r>
            <a:r>
              <a:rPr lang="zh-CN" altLang="zh-CN" sz="1800" dirty="0">
                <a:solidFill>
                  <a:schemeClr val="tx1"/>
                </a:solidFill>
                <a:latin typeface="黑体"/>
                <a:ea typeface="黑体"/>
              </a:rPr>
              <a:t>战略管理能力、学习决策能力</a:t>
            </a:r>
            <a:r>
              <a:rPr lang="en-US" altLang="zh-CN" sz="1800" dirty="0">
                <a:solidFill>
                  <a:schemeClr val="tx1"/>
                </a:solidFill>
                <a:latin typeface="黑体"/>
                <a:ea typeface="黑体"/>
              </a:rPr>
              <a:t>)</a:t>
            </a:r>
            <a:r>
              <a:rPr lang="zh-CN" altLang="zh-CN" sz="1800" dirty="0">
                <a:solidFill>
                  <a:schemeClr val="tx1"/>
                </a:solidFill>
                <a:latin typeface="黑体"/>
                <a:ea typeface="黑体"/>
              </a:rPr>
              <a:t>、业务能力</a:t>
            </a:r>
            <a:r>
              <a:rPr lang="en-US" altLang="zh-CN" sz="1800" dirty="0">
                <a:solidFill>
                  <a:schemeClr val="tx1"/>
                </a:solidFill>
                <a:latin typeface="黑体"/>
                <a:ea typeface="黑体"/>
              </a:rPr>
              <a:t>(</a:t>
            </a:r>
            <a:r>
              <a:rPr lang="zh-CN" altLang="zh-CN" sz="1800" dirty="0">
                <a:solidFill>
                  <a:schemeClr val="tx1"/>
                </a:solidFill>
                <a:latin typeface="黑体"/>
                <a:ea typeface="黑体"/>
              </a:rPr>
              <a:t>经营管理能力、专业技术能力与交往协调能力</a:t>
            </a:r>
            <a:r>
              <a:rPr lang="en-US" altLang="zh-CN" sz="1800" dirty="0">
                <a:solidFill>
                  <a:schemeClr val="tx1"/>
                </a:solidFill>
                <a:latin typeface="黑体"/>
                <a:ea typeface="黑体"/>
              </a:rPr>
              <a:t>)</a:t>
            </a:r>
            <a:r>
              <a:rPr lang="zh-CN" altLang="zh-CN" sz="1800" dirty="0">
                <a:solidFill>
                  <a:schemeClr val="tx1"/>
                </a:solidFill>
                <a:latin typeface="黑体"/>
                <a:ea typeface="黑体"/>
              </a:rPr>
              <a:t>。</a:t>
            </a:r>
          </a:p>
        </p:txBody>
      </p:sp>
    </p:spTree>
    <p:extLst>
      <p:ext uri="{BB962C8B-B14F-4D97-AF65-F5344CB8AC3E}">
        <p14:creationId xmlns:p14="http://schemas.microsoft.com/office/powerpoint/2010/main" val="236379757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650"/>
                            </p:stCondLst>
                            <p:childTnLst>
                              <p:par>
                                <p:cTn id="10" presetID="2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par>
                          <p:cTn id="13" fill="hold">
                            <p:stCondLst>
                              <p:cond delay="1150"/>
                            </p:stCondLst>
                            <p:childTnLst>
                              <p:par>
                                <p:cTn id="14" presetID="21" presetClass="entr" presetSubtype="1" fill="hold" grpId="0" nodeType="afterEffect">
                                  <p:stCondLst>
                                    <p:cond delay="0"/>
                                  </p:stCondLst>
                                  <p:childTnLst>
                                    <p:set>
                                      <p:cBhvr>
                                        <p:cTn id="15" dur="1" fill="hold">
                                          <p:stCondLst>
                                            <p:cond delay="0"/>
                                          </p:stCondLst>
                                        </p:cTn>
                                        <p:tgtEl>
                                          <p:spTgt spid="220"/>
                                        </p:tgtEl>
                                        <p:attrNameLst>
                                          <p:attrName>style.visibility</p:attrName>
                                        </p:attrNameLst>
                                      </p:cBhvr>
                                      <p:to>
                                        <p:strVal val="visible"/>
                                      </p:to>
                                    </p:set>
                                    <p:animEffect transition="in" filter="wheel(1)">
                                      <p:cBhvr>
                                        <p:cTn id="16" dur="500"/>
                                        <p:tgtEl>
                                          <p:spTgt spid="220"/>
                                        </p:tgtEl>
                                      </p:cBhvr>
                                    </p:animEffect>
                                  </p:childTnLst>
                                </p:cTn>
                              </p:par>
                            </p:childTnLst>
                          </p:cTn>
                        </p:par>
                        <p:par>
                          <p:cTn id="17" fill="hold">
                            <p:stCondLst>
                              <p:cond delay="1650"/>
                            </p:stCondLst>
                            <p:childTnLst>
                              <p:par>
                                <p:cTn id="18" presetID="22" presetClass="entr" presetSubtype="8" fill="hold" grpId="0" nodeType="afterEffect">
                                  <p:stCondLst>
                                    <p:cond delay="0"/>
                                  </p:stCondLst>
                                  <p:childTnLst>
                                    <p:set>
                                      <p:cBhvr>
                                        <p:cTn id="19" dur="1" fill="hold">
                                          <p:stCondLst>
                                            <p:cond delay="0"/>
                                          </p:stCondLst>
                                        </p:cTn>
                                        <p:tgtEl>
                                          <p:spTgt spid="213"/>
                                        </p:tgtEl>
                                        <p:attrNameLst>
                                          <p:attrName>style.visibility</p:attrName>
                                        </p:attrNameLst>
                                      </p:cBhvr>
                                      <p:to>
                                        <p:strVal val="visible"/>
                                      </p:to>
                                    </p:set>
                                    <p:animEffect transition="in" filter="wipe(left)">
                                      <p:cBhvr>
                                        <p:cTn id="20" dur="500"/>
                                        <p:tgtEl>
                                          <p:spTgt spid="213"/>
                                        </p:tgtEl>
                                      </p:cBhvr>
                                    </p:animEffect>
                                  </p:childTnLst>
                                </p:cTn>
                              </p:par>
                            </p:childTnLst>
                          </p:cTn>
                        </p:par>
                        <p:par>
                          <p:cTn id="21" fill="hold">
                            <p:stCondLst>
                              <p:cond delay="2150"/>
                            </p:stCondLst>
                            <p:childTnLst>
                              <p:par>
                                <p:cTn id="22" presetID="22" presetClass="entr" presetSubtype="8" fill="hold" grpId="0" nodeType="afterEffect">
                                  <p:stCondLst>
                                    <p:cond delay="0"/>
                                  </p:stCondLst>
                                  <p:childTnLst>
                                    <p:set>
                                      <p:cBhvr>
                                        <p:cTn id="23" dur="1" fill="hold">
                                          <p:stCondLst>
                                            <p:cond delay="0"/>
                                          </p:stCondLst>
                                        </p:cTn>
                                        <p:tgtEl>
                                          <p:spTgt spid="215"/>
                                        </p:tgtEl>
                                        <p:attrNameLst>
                                          <p:attrName>style.visibility</p:attrName>
                                        </p:attrNameLst>
                                      </p:cBhvr>
                                      <p:to>
                                        <p:strVal val="visible"/>
                                      </p:to>
                                    </p:set>
                                    <p:animEffect transition="in" filter="wipe(left)">
                                      <p:cBhvr>
                                        <p:cTn id="24" dur="500"/>
                                        <p:tgtEl>
                                          <p:spTgt spid="215"/>
                                        </p:tgtEl>
                                      </p:cBhvr>
                                    </p:animEffect>
                                  </p:childTnLst>
                                </p:cTn>
                              </p:par>
                            </p:childTnLst>
                          </p:cTn>
                        </p:par>
                        <p:par>
                          <p:cTn id="25" fill="hold">
                            <p:stCondLst>
                              <p:cond delay="2650"/>
                            </p:stCondLst>
                            <p:childTnLst>
                              <p:par>
                                <p:cTn id="26" presetID="22" presetClass="entr" presetSubtype="8" fill="hold" grpId="0" nodeType="afterEffect">
                                  <p:stCondLst>
                                    <p:cond delay="0"/>
                                  </p:stCondLst>
                                  <p:childTnLst>
                                    <p:set>
                                      <p:cBhvr>
                                        <p:cTn id="27" dur="1" fill="hold">
                                          <p:stCondLst>
                                            <p:cond delay="0"/>
                                          </p:stCondLst>
                                        </p:cTn>
                                        <p:tgtEl>
                                          <p:spTgt spid="214"/>
                                        </p:tgtEl>
                                        <p:attrNameLst>
                                          <p:attrName>style.visibility</p:attrName>
                                        </p:attrNameLst>
                                      </p:cBhvr>
                                      <p:to>
                                        <p:strVal val="visible"/>
                                      </p:to>
                                    </p:set>
                                    <p:animEffect transition="in" filter="wipe(left)">
                                      <p:cBhvr>
                                        <p:cTn id="28" dur="500"/>
                                        <p:tgtEl>
                                          <p:spTgt spid="21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11"/>
                                        </p:tgtEl>
                                        <p:attrNameLst>
                                          <p:attrName>style.visibility</p:attrName>
                                        </p:attrNameLst>
                                      </p:cBhvr>
                                      <p:to>
                                        <p:strVal val="visible"/>
                                      </p:to>
                                    </p:set>
                                    <p:animEffect transition="in" filter="wipe(left)">
                                      <p:cBhvr>
                                        <p:cTn id="31" dur="500"/>
                                        <p:tgtEl>
                                          <p:spTgt spid="211"/>
                                        </p:tgtEl>
                                      </p:cBhvr>
                                    </p:animEffect>
                                  </p:childTnLst>
                                </p:cTn>
                              </p:par>
                            </p:childTnLst>
                          </p:cTn>
                        </p:par>
                        <p:par>
                          <p:cTn id="32" fill="hold">
                            <p:stCondLst>
                              <p:cond delay="3150"/>
                            </p:stCondLst>
                            <p:childTnLst>
                              <p:par>
                                <p:cTn id="33" presetID="22" presetClass="entr" presetSubtype="8" fill="hold" grpId="0" nodeType="afterEffect">
                                  <p:stCondLst>
                                    <p:cond delay="0"/>
                                  </p:stCondLst>
                                  <p:childTnLst>
                                    <p:set>
                                      <p:cBhvr>
                                        <p:cTn id="34" dur="1" fill="hold">
                                          <p:stCondLst>
                                            <p:cond delay="0"/>
                                          </p:stCondLst>
                                        </p:cTn>
                                        <p:tgtEl>
                                          <p:spTgt spid="219"/>
                                        </p:tgtEl>
                                        <p:attrNameLst>
                                          <p:attrName>style.visibility</p:attrName>
                                        </p:attrNameLst>
                                      </p:cBhvr>
                                      <p:to>
                                        <p:strVal val="visible"/>
                                      </p:to>
                                    </p:set>
                                    <p:animEffect transition="in" filter="wipe(left)">
                                      <p:cBhvr>
                                        <p:cTn id="35" dur="500"/>
                                        <p:tgtEl>
                                          <p:spTgt spid="219"/>
                                        </p:tgtEl>
                                      </p:cBhvr>
                                    </p:animEffect>
                                  </p:childTnLst>
                                </p:cTn>
                              </p:par>
                            </p:childTnLst>
                          </p:cTn>
                        </p:par>
                        <p:par>
                          <p:cTn id="36" fill="hold">
                            <p:stCondLst>
                              <p:cond delay="3650"/>
                            </p:stCondLst>
                            <p:childTnLst>
                              <p:par>
                                <p:cTn id="37" presetID="22" presetClass="entr" presetSubtype="8" fill="hold" grpId="0" nodeType="afterEffect">
                                  <p:stCondLst>
                                    <p:cond delay="0"/>
                                  </p:stCondLst>
                                  <p:childTnLst>
                                    <p:set>
                                      <p:cBhvr>
                                        <p:cTn id="38" dur="1" fill="hold">
                                          <p:stCondLst>
                                            <p:cond delay="0"/>
                                          </p:stCondLst>
                                        </p:cTn>
                                        <p:tgtEl>
                                          <p:spTgt spid="218"/>
                                        </p:tgtEl>
                                        <p:attrNameLst>
                                          <p:attrName>style.visibility</p:attrName>
                                        </p:attrNameLst>
                                      </p:cBhvr>
                                      <p:to>
                                        <p:strVal val="visible"/>
                                      </p:to>
                                    </p:set>
                                    <p:animEffect transition="in" filter="wipe(left)">
                                      <p:cBhvr>
                                        <p:cTn id="3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3" grpId="0" animBg="1"/>
      <p:bldP spid="214" grpId="0" animBg="1"/>
      <p:bldP spid="215" grpId="0" animBg="1"/>
      <p:bldP spid="218" grpId="0" animBg="1"/>
      <p:bldP spid="219" grpId="0" animBg="1"/>
      <p:bldP spid="220" grpId="0" animBg="1"/>
      <p:bldP spid="12"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861347" y="5972"/>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Flowchart: Decision 78"/>
          <p:cNvSpPr/>
          <p:nvPr/>
        </p:nvSpPr>
        <p:spPr>
          <a:xfrm>
            <a:off x="179512" y="273265"/>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63" name="Flowchart: Decision 79"/>
          <p:cNvSpPr/>
          <p:nvPr/>
        </p:nvSpPr>
        <p:spPr>
          <a:xfrm>
            <a:off x="179512" y="483518"/>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94" name="TextBox 93"/>
          <p:cNvSpPr txBox="1"/>
          <p:nvPr/>
        </p:nvSpPr>
        <p:spPr>
          <a:xfrm>
            <a:off x="485478" y="811162"/>
            <a:ext cx="732943" cy="681210"/>
          </a:xfrm>
          <a:prstGeom prst="rect">
            <a:avLst/>
          </a:prstGeom>
          <a:noFill/>
        </p:spPr>
        <p:txBody>
          <a:bodyPr wrap="none" lIns="65023" tIns="32511" rIns="65023" bIns="32511" rtlCol="0">
            <a:spAutoFit/>
          </a:bodyPr>
          <a:lstStyle/>
          <a:p>
            <a:r>
              <a:rPr lang="en-US" altLang="zh-CN" sz="4000" b="1" dirty="0" smtClean="0">
                <a:solidFill>
                  <a:schemeClr val="accent1"/>
                </a:solidFill>
                <a:latin typeface="微软雅黑" pitchFamily="34" charset="-122"/>
                <a:ea typeface="微软雅黑" pitchFamily="34" charset="-122"/>
              </a:rPr>
              <a:t>04</a:t>
            </a:r>
            <a:endParaRPr lang="zh-CN" altLang="en-US" sz="4000" b="1" dirty="0">
              <a:solidFill>
                <a:schemeClr val="accent1"/>
              </a:solidFill>
              <a:latin typeface="微软雅黑" pitchFamily="34" charset="-122"/>
              <a:ea typeface="微软雅黑" pitchFamily="34" charset="-122"/>
            </a:endParaRPr>
          </a:p>
        </p:txBody>
      </p:sp>
      <p:sp>
        <p:nvSpPr>
          <p:cNvPr id="39" name="TextBox 38"/>
          <p:cNvSpPr txBox="1"/>
          <p:nvPr/>
        </p:nvSpPr>
        <p:spPr>
          <a:xfrm>
            <a:off x="1691680" y="339502"/>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创业团队的定义</a:t>
            </a:r>
            <a:endParaRPr lang="zh-CN" altLang="en-US" sz="3200" b="1" dirty="0">
              <a:solidFill>
                <a:schemeClr val="accent1"/>
              </a:solidFill>
              <a:latin typeface="微软雅黑" pitchFamily="34" charset="-122"/>
              <a:ea typeface="微软雅黑" pitchFamily="34" charset="-122"/>
            </a:endParaRPr>
          </a:p>
        </p:txBody>
      </p:sp>
      <p:sp>
        <p:nvSpPr>
          <p:cNvPr id="67" name="TextBox 66"/>
          <p:cNvSpPr txBox="1"/>
          <p:nvPr/>
        </p:nvSpPr>
        <p:spPr>
          <a:xfrm>
            <a:off x="1619672" y="915566"/>
            <a:ext cx="7272808" cy="4686410"/>
          </a:xfrm>
          <a:prstGeom prst="rect">
            <a:avLst/>
          </a:prstGeom>
          <a:noFill/>
        </p:spPr>
        <p:txBody>
          <a:bodyPr wrap="square" lIns="65023" tIns="32511" rIns="65023" bIns="32511" rtlCol="0">
            <a:spAutoFit/>
          </a:bodyPr>
          <a:lstStyle/>
          <a:p>
            <a:pPr>
              <a:lnSpc>
                <a:spcPct val="120000"/>
              </a:lnSpc>
            </a:pPr>
            <a:r>
              <a:rPr lang="zh-CN" altLang="en-US" sz="1600" dirty="0" smtClean="0">
                <a:solidFill>
                  <a:srgbClr val="000000"/>
                </a:solidFill>
                <a:latin typeface="黑体"/>
                <a:ea typeface="黑体"/>
              </a:rPr>
              <a:t>    </a:t>
            </a:r>
            <a:r>
              <a:rPr lang="zh-CN" altLang="zh-CN" sz="1600" dirty="0" smtClean="0">
                <a:solidFill>
                  <a:srgbClr val="000000"/>
                </a:solidFill>
                <a:latin typeface="黑体"/>
                <a:ea typeface="黑体"/>
              </a:rPr>
              <a:t>良好的创业团队是创</a:t>
            </a:r>
            <a:r>
              <a:rPr lang="zh-CN" altLang="zh-CN" sz="1600" dirty="0">
                <a:solidFill>
                  <a:srgbClr val="000000"/>
                </a:solidFill>
                <a:latin typeface="黑体"/>
                <a:ea typeface="黑体"/>
              </a:rPr>
              <a:t>建新企业的基本前提。创业活动的复杂性，决定了所有的事务不可能由创业者一个人包揽，要通过组建分工明确的创业团队来完成，而这需要一个过程</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r>
              <a:rPr lang="en-US" altLang="zh-CN" sz="1600" dirty="0">
                <a:solidFill>
                  <a:srgbClr val="000000"/>
                </a:solidFill>
                <a:latin typeface="黑体"/>
                <a:ea typeface="黑体"/>
              </a:rPr>
              <a:t>1</a:t>
            </a:r>
            <a:r>
              <a:rPr lang="zh-CN" altLang="zh-CN" sz="1600" dirty="0">
                <a:solidFill>
                  <a:srgbClr val="000000"/>
                </a:solidFill>
                <a:latin typeface="黑体"/>
                <a:ea typeface="黑体"/>
              </a:rPr>
              <a:t>．团队的定义</a:t>
            </a:r>
          </a:p>
          <a:p>
            <a:r>
              <a:rPr lang="zh-CN" altLang="zh-CN" sz="1600" dirty="0" smtClean="0">
                <a:solidFill>
                  <a:srgbClr val="000000"/>
                </a:solidFill>
                <a:latin typeface="黑体"/>
                <a:ea typeface="黑体"/>
              </a:rPr>
              <a:t>关于团队</a:t>
            </a:r>
            <a:r>
              <a:rPr lang="zh-CN" altLang="zh-CN" sz="1600" dirty="0">
                <a:solidFill>
                  <a:srgbClr val="000000"/>
                </a:solidFill>
                <a:latin typeface="黑体"/>
                <a:ea typeface="黑体"/>
              </a:rPr>
              <a:t>的概念，不同的学者从不同的角度进行了界定</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r>
              <a:rPr lang="en-US" altLang="zh-CN" sz="1600" dirty="0">
                <a:solidFill>
                  <a:srgbClr val="000000"/>
                </a:solidFill>
                <a:latin typeface="黑体"/>
                <a:ea typeface="黑体"/>
              </a:rPr>
              <a:t>2</a:t>
            </a:r>
            <a:r>
              <a:rPr lang="zh-CN" altLang="zh-CN" sz="1600" dirty="0">
                <a:solidFill>
                  <a:srgbClr val="000000"/>
                </a:solidFill>
                <a:latin typeface="黑体"/>
                <a:ea typeface="黑体"/>
              </a:rPr>
              <a:t>．创业团队的概念</a:t>
            </a:r>
          </a:p>
          <a:p>
            <a:r>
              <a:rPr lang="zh-CN" altLang="zh-CN" sz="1600" dirty="0" smtClean="0">
                <a:solidFill>
                  <a:srgbClr val="000000"/>
                </a:solidFill>
                <a:latin typeface="黑体"/>
                <a:ea typeface="黑体"/>
              </a:rPr>
              <a:t>关于什么是创业团队</a:t>
            </a:r>
            <a:r>
              <a:rPr lang="zh-CN" altLang="zh-CN" sz="1600" dirty="0">
                <a:solidFill>
                  <a:srgbClr val="000000"/>
                </a:solidFill>
                <a:latin typeface="黑体"/>
                <a:ea typeface="黑体"/>
              </a:rPr>
              <a:t>，可以从狭义和广义两个层面来理解。</a:t>
            </a:r>
          </a:p>
          <a:p>
            <a:r>
              <a:rPr lang="zh-CN" altLang="zh-CN" sz="1600" dirty="0">
                <a:solidFill>
                  <a:srgbClr val="000000"/>
                </a:solidFill>
                <a:latin typeface="黑体"/>
                <a:ea typeface="黑体"/>
              </a:rPr>
              <a:t>创业团队需要具备五个关键要素</a:t>
            </a:r>
            <a:r>
              <a:rPr lang="en-US" altLang="zh-CN" sz="1600" dirty="0">
                <a:solidFill>
                  <a:srgbClr val="000000"/>
                </a:solidFill>
                <a:latin typeface="黑体"/>
                <a:ea typeface="黑体"/>
              </a:rPr>
              <a:t>(</a:t>
            </a:r>
            <a:r>
              <a:rPr lang="zh-CN" altLang="zh-CN" sz="1600" dirty="0">
                <a:solidFill>
                  <a:srgbClr val="000000"/>
                </a:solidFill>
                <a:latin typeface="黑体"/>
                <a:ea typeface="黑体"/>
              </a:rPr>
              <a:t>俗称</a:t>
            </a:r>
            <a:r>
              <a:rPr lang="en-US" altLang="zh-CN" sz="1600" dirty="0">
                <a:solidFill>
                  <a:srgbClr val="000000"/>
                </a:solidFill>
                <a:latin typeface="黑体"/>
                <a:ea typeface="黑体"/>
              </a:rPr>
              <a:t>5P)</a:t>
            </a:r>
            <a:r>
              <a:rPr lang="zh-CN" altLang="zh-CN" sz="1600" dirty="0">
                <a:solidFill>
                  <a:srgbClr val="000000"/>
                </a:solidFill>
                <a:latin typeface="黑体"/>
                <a:ea typeface="黑体"/>
              </a:rPr>
              <a:t>：</a:t>
            </a:r>
          </a:p>
          <a:p>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1)</a:t>
            </a:r>
            <a:r>
              <a:rPr lang="zh-CN" altLang="zh-CN" sz="1600" dirty="0">
                <a:solidFill>
                  <a:srgbClr val="000000"/>
                </a:solidFill>
                <a:latin typeface="黑体"/>
                <a:ea typeface="黑体"/>
              </a:rPr>
              <a:t>目标</a:t>
            </a:r>
            <a:r>
              <a:rPr lang="en-US" altLang="zh-CN" sz="1600" dirty="0">
                <a:solidFill>
                  <a:srgbClr val="000000"/>
                </a:solidFill>
                <a:latin typeface="黑体"/>
                <a:ea typeface="黑体"/>
              </a:rPr>
              <a:t>(Purpose)</a:t>
            </a:r>
            <a:r>
              <a:rPr lang="zh-CN" altLang="zh-CN" sz="1600" dirty="0">
                <a:solidFill>
                  <a:srgbClr val="000000"/>
                </a:solidFill>
                <a:latin typeface="黑体"/>
                <a:ea typeface="黑体"/>
              </a:rPr>
              <a:t>。创业团队应该有一个既定的共同目标，为团队成员导航，知道要向何处去。没有目标，这个团队就没有存在的价值。</a:t>
            </a:r>
          </a:p>
          <a:p>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2)</a:t>
            </a:r>
            <a:r>
              <a:rPr lang="zh-CN" altLang="zh-CN" sz="1600" dirty="0">
                <a:solidFill>
                  <a:srgbClr val="000000"/>
                </a:solidFill>
                <a:latin typeface="黑体"/>
                <a:ea typeface="黑体"/>
              </a:rPr>
              <a:t>人</a:t>
            </a:r>
            <a:r>
              <a:rPr lang="en-US" altLang="zh-CN" sz="1600" dirty="0">
                <a:solidFill>
                  <a:srgbClr val="000000"/>
                </a:solidFill>
                <a:latin typeface="黑体"/>
                <a:ea typeface="黑体"/>
              </a:rPr>
              <a:t>(People)</a:t>
            </a:r>
            <a:r>
              <a:rPr lang="zh-CN" altLang="zh-CN" sz="1600" dirty="0">
                <a:solidFill>
                  <a:srgbClr val="000000"/>
                </a:solidFill>
                <a:latin typeface="黑体"/>
                <a:ea typeface="黑体"/>
              </a:rPr>
              <a:t>。人是创业团队最核心的力量。</a:t>
            </a:r>
          </a:p>
          <a:p>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3)</a:t>
            </a:r>
            <a:r>
              <a:rPr lang="zh-CN" altLang="zh-CN" sz="1600" dirty="0">
                <a:solidFill>
                  <a:srgbClr val="000000"/>
                </a:solidFill>
                <a:latin typeface="黑体"/>
                <a:ea typeface="黑体"/>
              </a:rPr>
              <a:t>定位</a:t>
            </a:r>
            <a:r>
              <a:rPr lang="en-US" altLang="zh-CN" sz="1600" dirty="0">
                <a:solidFill>
                  <a:srgbClr val="000000"/>
                </a:solidFill>
                <a:latin typeface="黑体"/>
                <a:ea typeface="黑体"/>
              </a:rPr>
              <a:t>(Place)</a:t>
            </a:r>
            <a:r>
              <a:rPr lang="zh-CN" altLang="zh-CN" sz="1600" dirty="0">
                <a:solidFill>
                  <a:srgbClr val="000000"/>
                </a:solidFill>
                <a:latin typeface="黑体"/>
                <a:ea typeface="黑体"/>
              </a:rPr>
              <a:t>。创业团队的定位包含两层意思：①创业团队的定位。②个体</a:t>
            </a:r>
            <a:r>
              <a:rPr lang="en-US" altLang="zh-CN" sz="1600" dirty="0">
                <a:solidFill>
                  <a:srgbClr val="000000"/>
                </a:solidFill>
                <a:latin typeface="黑体"/>
                <a:ea typeface="黑体"/>
              </a:rPr>
              <a:t>(</a:t>
            </a:r>
            <a:r>
              <a:rPr lang="zh-CN" altLang="zh-CN" sz="1600" dirty="0">
                <a:solidFill>
                  <a:srgbClr val="000000"/>
                </a:solidFill>
                <a:latin typeface="黑体"/>
                <a:ea typeface="黑体"/>
              </a:rPr>
              <a:t>创业者</a:t>
            </a:r>
            <a:r>
              <a:rPr lang="en-US" altLang="zh-CN" sz="1600" dirty="0">
                <a:solidFill>
                  <a:srgbClr val="000000"/>
                </a:solidFill>
                <a:latin typeface="黑体"/>
                <a:ea typeface="黑体"/>
              </a:rPr>
              <a:t>)</a:t>
            </a:r>
            <a:r>
              <a:rPr lang="zh-CN" altLang="zh-CN" sz="1600" dirty="0">
                <a:solidFill>
                  <a:srgbClr val="000000"/>
                </a:solidFill>
                <a:latin typeface="黑体"/>
                <a:ea typeface="黑体"/>
              </a:rPr>
              <a:t>的定位。</a:t>
            </a:r>
          </a:p>
          <a:p>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4)</a:t>
            </a:r>
            <a:r>
              <a:rPr lang="zh-CN" altLang="zh-CN" sz="1600" dirty="0">
                <a:solidFill>
                  <a:srgbClr val="000000"/>
                </a:solidFill>
                <a:latin typeface="黑体"/>
                <a:ea typeface="黑体"/>
              </a:rPr>
              <a:t>权限</a:t>
            </a:r>
            <a:r>
              <a:rPr lang="en-US" altLang="zh-CN" sz="1600" dirty="0">
                <a:solidFill>
                  <a:srgbClr val="000000"/>
                </a:solidFill>
                <a:latin typeface="黑体"/>
                <a:ea typeface="黑体"/>
              </a:rPr>
              <a:t>(Power)</a:t>
            </a:r>
            <a:r>
              <a:rPr lang="zh-CN" altLang="zh-CN" sz="1600" dirty="0">
                <a:solidFill>
                  <a:srgbClr val="000000"/>
                </a:solidFill>
                <a:latin typeface="黑体"/>
                <a:ea typeface="黑体"/>
              </a:rPr>
              <a:t>。为了实现创业团队成员的良好合作，赋予每个成员一定的权利是必要的。</a:t>
            </a:r>
          </a:p>
          <a:p>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5)</a:t>
            </a:r>
            <a:r>
              <a:rPr lang="zh-CN" altLang="zh-CN" sz="1600" dirty="0">
                <a:solidFill>
                  <a:srgbClr val="000000"/>
                </a:solidFill>
                <a:latin typeface="黑体"/>
                <a:ea typeface="黑体"/>
              </a:rPr>
              <a:t>计划</a:t>
            </a:r>
            <a:r>
              <a:rPr lang="en-US" altLang="zh-CN" sz="1600" dirty="0">
                <a:solidFill>
                  <a:srgbClr val="000000"/>
                </a:solidFill>
                <a:latin typeface="黑体"/>
                <a:ea typeface="黑体"/>
              </a:rPr>
              <a:t>(Plan)</a:t>
            </a:r>
            <a:r>
              <a:rPr lang="zh-CN" altLang="zh-CN" sz="1600" dirty="0">
                <a:solidFill>
                  <a:srgbClr val="000000"/>
                </a:solidFill>
                <a:latin typeface="黑体"/>
                <a:ea typeface="黑体"/>
              </a:rPr>
              <a:t>。计划是创业团队未来的发展规划，也是目标和定位的具体体现。</a:t>
            </a:r>
          </a:p>
          <a:p>
            <a:endParaRPr lang="zh-CN" altLang="zh-CN" sz="1600" dirty="0">
              <a:solidFill>
                <a:srgbClr val="000000"/>
              </a:solidFill>
              <a:latin typeface="黑体"/>
              <a:ea typeface="黑体"/>
            </a:endParaRPr>
          </a:p>
          <a:p>
            <a:pPr>
              <a:lnSpc>
                <a:spcPct val="120000"/>
              </a:lnSpc>
            </a:pPr>
            <a:r>
              <a:rPr lang="en-US" altLang="zh-CN" sz="1600" dirty="0" smtClean="0">
                <a:solidFill>
                  <a:srgbClr val="000000"/>
                </a:solidFill>
                <a:latin typeface="黑体"/>
                <a:ea typeface="黑体"/>
              </a:rPr>
              <a:t> </a:t>
            </a:r>
            <a:endParaRPr lang="zh-CN" altLang="zh-CN" sz="1600" dirty="0">
              <a:solidFill>
                <a:srgbClr val="000000"/>
              </a:solidFill>
              <a:latin typeface="黑体"/>
              <a:ea typeface="黑体"/>
            </a:endParaRPr>
          </a:p>
        </p:txBody>
      </p:sp>
      <p:cxnSp>
        <p:nvCxnSpPr>
          <p:cNvPr id="68" name="直接连接符 67"/>
          <p:cNvCxnSpPr/>
          <p:nvPr/>
        </p:nvCxnSpPr>
        <p:spPr>
          <a:xfrm>
            <a:off x="1763688" y="915566"/>
            <a:ext cx="705678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707836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500"/>
                                        <p:tgtEl>
                                          <p:spTgt spid="63"/>
                                        </p:tgtEl>
                                      </p:cBhvr>
                                    </p:animEffect>
                                  </p:childTnLst>
                                </p:cTn>
                              </p:par>
                              <p:par>
                                <p:cTn id="8" presetID="8" presetClass="emph" presetSubtype="0" decel="58000" fill="hold" grpId="1" nodeType="withEffect">
                                  <p:stCondLst>
                                    <p:cond delay="0"/>
                                  </p:stCondLst>
                                  <p:childTnLst>
                                    <p:animRot by="-21600000">
                                      <p:cBhvr>
                                        <p:cTn id="9" dur="1500" fill="hold"/>
                                        <p:tgtEl>
                                          <p:spTgt spid="63"/>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63"/>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1000"/>
                                        <p:tgtEl>
                                          <p:spTgt spid="4"/>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500"/>
                                        <p:tgtEl>
                                          <p:spTgt spid="61"/>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61"/>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up)">
                                      <p:cBhvr>
                                        <p:cTn id="28" dur="500"/>
                                        <p:tgtEl>
                                          <p:spTgt spid="39"/>
                                        </p:tgtEl>
                                      </p:cBhvr>
                                    </p:animEffect>
                                  </p:childTnLst>
                                </p:cTn>
                              </p:par>
                            </p:childTnLst>
                          </p:cTn>
                        </p:par>
                        <p:par>
                          <p:cTn id="29" fill="hold">
                            <p:stCondLst>
                              <p:cond delay="3050"/>
                            </p:stCondLst>
                            <p:childTnLst>
                              <p:par>
                                <p:cTn id="30" presetID="22" presetClass="entr" presetSubtype="8"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childTnLst>
                          </p:cTn>
                        </p:par>
                        <p:par>
                          <p:cTn id="33" fill="hold">
                            <p:stCondLst>
                              <p:cond delay="3550"/>
                            </p:stCondLst>
                            <p:childTnLst>
                              <p:par>
                                <p:cTn id="34" presetID="22" presetClass="entr" presetSubtype="1" fill="hold" grpId="0" nodeType="afterEffect">
                                  <p:stCondLst>
                                    <p:cond delay="0"/>
                                  </p:stCondLst>
                                  <p:childTnLst>
                                    <p:set>
                                      <p:cBhvr>
                                        <p:cTn id="35" dur="1" fill="hold">
                                          <p:stCondLst>
                                            <p:cond delay="0"/>
                                          </p:stCondLst>
                                        </p:cTn>
                                        <p:tgtEl>
                                          <p:spTgt spid="67"/>
                                        </p:tgtEl>
                                        <p:attrNameLst>
                                          <p:attrName>style.visibility</p:attrName>
                                        </p:attrNameLst>
                                      </p:cBhvr>
                                      <p:to>
                                        <p:strVal val="visible"/>
                                      </p:to>
                                    </p:set>
                                    <p:animEffect transition="in" filter="wipe(up)">
                                      <p:cBhvr>
                                        <p:cTn id="36"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4" grpId="0"/>
      <p:bldP spid="39" grpId="0"/>
      <p:bldP spid="6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heme/theme1.xml><?xml version="1.0" encoding="utf-8"?>
<a:theme xmlns:a="http://schemas.openxmlformats.org/drawingml/2006/main" name="Office 主题​​">
  <a:themeElements>
    <a:clrScheme name="自定义 15">
      <a:dk1>
        <a:sysClr val="windowText" lastClr="000000"/>
      </a:dk1>
      <a:lt1>
        <a:sysClr val="window" lastClr="FFFFFF"/>
      </a:lt1>
      <a:dk2>
        <a:srgbClr val="44546A"/>
      </a:dk2>
      <a:lt2>
        <a:srgbClr val="E7E6E6"/>
      </a:lt2>
      <a:accent1>
        <a:srgbClr val="C00000"/>
      </a:accent1>
      <a:accent2>
        <a:srgbClr val="A5A5A5"/>
      </a:accent2>
      <a:accent3>
        <a:srgbClr val="C00000"/>
      </a:accent3>
      <a:accent4>
        <a:srgbClr val="A5A5A5"/>
      </a:accent4>
      <a:accent5>
        <a:srgbClr val="C00000"/>
      </a:accent5>
      <a:accent6>
        <a:srgbClr val="A5A5A5"/>
      </a:accent6>
      <a:hlink>
        <a:srgbClr val="C00000"/>
      </a:hlink>
      <a:folHlink>
        <a:srgbClr val="A5A5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7627</TotalTime>
  <Words>2308</Words>
  <Application>Microsoft Office PowerPoint</Application>
  <PresentationFormat>全屏显示(16:9)</PresentationFormat>
  <Paragraphs>168</Paragraphs>
  <Slides>21</Slides>
  <Notes>21</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579</cp:revision>
  <dcterms:created xsi:type="dcterms:W3CDTF">2014-11-09T01:07:25Z</dcterms:created>
  <dcterms:modified xsi:type="dcterms:W3CDTF">2017-09-01T03:21:30Z</dcterms:modified>
</cp:coreProperties>
</file>