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971" r:id="rId2"/>
    <p:sldId id="946" r:id="rId3"/>
    <p:sldId id="942" r:id="rId4"/>
    <p:sldId id="882" r:id="rId5"/>
    <p:sldId id="1014" r:id="rId6"/>
    <p:sldId id="947" r:id="rId7"/>
    <p:sldId id="1015" r:id="rId8"/>
    <p:sldId id="1016" r:id="rId9"/>
    <p:sldId id="948" r:id="rId10"/>
    <p:sldId id="1017" r:id="rId11"/>
    <p:sldId id="1018" r:id="rId12"/>
    <p:sldId id="949" r:id="rId13"/>
    <p:sldId id="1019" r:id="rId14"/>
    <p:sldId id="1020" r:id="rId15"/>
    <p:sldId id="950" r:id="rId16"/>
    <p:sldId id="1021" r:id="rId17"/>
    <p:sldId id="1022" r:id="rId18"/>
    <p:sldId id="951" r:id="rId19"/>
    <p:sldId id="873" r:id="rId20"/>
  </p:sldIdLst>
  <p:sldSz cx="9144000" cy="5143500" type="screen16x9"/>
  <p:notesSz cx="6858000" cy="9144000"/>
  <p:custDataLst>
    <p:tags r:id="rId22"/>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2017/9/1/Friday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4</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5</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9" name="等腰三角形 8"/>
          <p:cNvSpPr/>
          <p:nvPr userDrawn="1"/>
        </p:nvSpPr>
        <p:spPr>
          <a:xfrm rot="5400000">
            <a:off x="-117418" y="330604"/>
            <a:ext cx="720075" cy="305833"/>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rot="16200000">
            <a:off x="8452048" y="4451548"/>
            <a:ext cx="691952" cy="69195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rot="16200000">
            <a:off x="8604448" y="4603948"/>
            <a:ext cx="539552" cy="53955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2017/9/1/Friday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2017/9/1/Friday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sp>
        <p:nvSpPr>
          <p:cNvPr id="6" name="文本框 12"/>
          <p:cNvSpPr txBox="1">
            <a:spLocks noChangeArrowheads="1"/>
          </p:cNvSpPr>
          <p:nvPr userDrawn="1"/>
        </p:nvSpPr>
        <p:spPr bwMode="auto">
          <a:xfrm>
            <a:off x="687678" y="267494"/>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加相关标题文字</a:t>
            </a:r>
          </a:p>
        </p:txBody>
      </p:sp>
      <p:sp>
        <p:nvSpPr>
          <p:cNvPr id="7" name="菱形 6"/>
          <p:cNvSpPr/>
          <p:nvPr userDrawn="1"/>
        </p:nvSpPr>
        <p:spPr>
          <a:xfrm>
            <a:off x="179512" y="195486"/>
            <a:ext cx="432048" cy="43204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2017/9/1/Friday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2017/9/1/Friday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8" r:id="rId6"/>
    <p:sldLayoutId id="2147483669" r:id="rId7"/>
    <p:sldLayoutId id="2147483670" r:id="rId8"/>
    <p:sldLayoutId id="2147483671" r:id="rId9"/>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3889261" y="2854492"/>
            <a:ext cx="53632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大学生创新与创业</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9138436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zh-CN" sz="1600" dirty="0">
              <a:solidFill>
                <a:schemeClr val="tx1"/>
              </a:solidFill>
              <a:latin typeface="黑体"/>
              <a:ea typeface="黑体"/>
            </a:endParaRPr>
          </a:p>
        </p:txBody>
      </p:sp>
      <p:sp>
        <p:nvSpPr>
          <p:cNvPr id="29"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1827947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nodePh="1">
                                  <p:stCondLst>
                                    <p:cond delay="0"/>
                                  </p:stCondLst>
                                  <p:endCondLst>
                                    <p:cond evt="begin" delay="0">
                                      <p:tn val="14"/>
                                    </p:cond>
                                  </p:end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800" b="1" dirty="0" smtClean="0">
                <a:solidFill>
                  <a:srgbClr val="000000"/>
                </a:solidFill>
                <a:latin typeface="黑体"/>
                <a:ea typeface="黑体"/>
              </a:rPr>
              <a:t>四</a:t>
            </a:r>
            <a:r>
              <a:rPr lang="zh-CN" altLang="zh-CN" sz="1800" b="1" dirty="0">
                <a:solidFill>
                  <a:srgbClr val="000000"/>
                </a:solidFill>
                <a:latin typeface="黑体"/>
                <a:ea typeface="黑体"/>
              </a:rPr>
              <a:t>、准备一份优秀的创业计划书做参考</a:t>
            </a:r>
            <a:endParaRPr lang="zh-CN" altLang="zh-CN" sz="1800" dirty="0">
              <a:solidFill>
                <a:srgbClr val="000000"/>
              </a:solidFill>
              <a:latin typeface="黑体"/>
              <a:ea typeface="黑体"/>
            </a:endParaRPr>
          </a:p>
          <a:p>
            <a:pPr marL="0" indent="0">
              <a:buNone/>
            </a:pPr>
            <a:r>
              <a:rPr lang="zh-CN" altLang="zh-CN" sz="1800" dirty="0" smtClean="0">
                <a:solidFill>
                  <a:srgbClr val="000000"/>
                </a:solidFill>
                <a:latin typeface="黑体"/>
                <a:ea typeface="黑体"/>
              </a:rPr>
              <a:t>创业计划</a:t>
            </a:r>
            <a:r>
              <a:rPr lang="zh-CN" altLang="zh-CN" sz="1800" dirty="0">
                <a:solidFill>
                  <a:srgbClr val="000000"/>
                </a:solidFill>
                <a:latin typeface="黑体"/>
                <a:ea typeface="黑体"/>
              </a:rPr>
              <a:t>的编写有较大的难度，单纯看几本参考书并不能马上解决问题，最好找一份类似的</a:t>
            </a:r>
            <a:r>
              <a:rPr lang="zh-CN" altLang="zh-CN" sz="1800" dirty="0" smtClean="0">
                <a:solidFill>
                  <a:srgbClr val="000000"/>
                </a:solidFill>
                <a:latin typeface="黑体"/>
                <a:ea typeface="黑体"/>
              </a:rPr>
              <a:t>、</a:t>
            </a:r>
            <a:endParaRPr lang="en-US" altLang="zh-CN" sz="1800" dirty="0" smtClean="0">
              <a:solidFill>
                <a:srgbClr val="000000"/>
              </a:solidFill>
              <a:latin typeface="黑体"/>
              <a:ea typeface="黑体"/>
            </a:endParaRPr>
          </a:p>
          <a:p>
            <a:pPr marL="0" indent="0">
              <a:buNone/>
            </a:pPr>
            <a:r>
              <a:rPr lang="zh-CN" altLang="zh-CN" sz="1800" dirty="0" smtClean="0">
                <a:solidFill>
                  <a:srgbClr val="000000"/>
                </a:solidFill>
                <a:latin typeface="黑体"/>
                <a:ea typeface="黑体"/>
              </a:rPr>
              <a:t>已经</a:t>
            </a:r>
            <a:r>
              <a:rPr lang="zh-CN" altLang="zh-CN" sz="1800" dirty="0">
                <a:solidFill>
                  <a:srgbClr val="000000"/>
                </a:solidFill>
                <a:latin typeface="黑体"/>
                <a:ea typeface="黑体"/>
              </a:rPr>
              <a:t>成功的创业计划书作为参考，然后按照提纲来编写。当然，我们只能是借鉴，</a:t>
            </a:r>
            <a:r>
              <a:rPr lang="zh-CN" altLang="zh-CN" sz="1800" dirty="0" smtClean="0">
                <a:solidFill>
                  <a:srgbClr val="000000"/>
                </a:solidFill>
                <a:latin typeface="黑体"/>
                <a:ea typeface="黑体"/>
              </a:rPr>
              <a:t>绝对</a:t>
            </a:r>
            <a:endParaRPr lang="en-US" altLang="zh-CN" sz="1800" dirty="0" smtClean="0">
              <a:solidFill>
                <a:srgbClr val="000000"/>
              </a:solidFill>
              <a:latin typeface="黑体"/>
              <a:ea typeface="黑体"/>
            </a:endParaRPr>
          </a:p>
          <a:p>
            <a:pPr marL="0" indent="0">
              <a:buNone/>
            </a:pPr>
            <a:r>
              <a:rPr lang="zh-CN" altLang="zh-CN" sz="1800" dirty="0" smtClean="0">
                <a:solidFill>
                  <a:srgbClr val="000000"/>
                </a:solidFill>
                <a:latin typeface="黑体"/>
                <a:ea typeface="黑体"/>
              </a:rPr>
              <a:t>不能照搬照抄</a:t>
            </a:r>
            <a:r>
              <a:rPr lang="zh-CN" altLang="zh-CN" sz="1800" dirty="0">
                <a:solidFill>
                  <a:srgbClr val="000000"/>
                </a:solidFill>
                <a:latin typeface="黑体"/>
                <a:ea typeface="黑体"/>
              </a:rPr>
              <a:t>，因为每一个企业都应该有自己的特色。</a:t>
            </a:r>
          </a:p>
        </p:txBody>
      </p:sp>
      <p:sp>
        <p:nvSpPr>
          <p:cNvPr id="29"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00797884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83568"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smtClean="0">
                <a:solidFill>
                  <a:srgbClr val="000000"/>
                </a:solidFill>
                <a:latin typeface="黑体"/>
                <a:ea typeface="黑体"/>
              </a:rPr>
              <a:t>一、</a:t>
            </a:r>
            <a:r>
              <a:rPr lang="zh-CN" altLang="en-US" sz="2000" b="1" dirty="0" smtClean="0">
                <a:solidFill>
                  <a:srgbClr val="000000"/>
                </a:solidFill>
                <a:latin typeface="黑体"/>
                <a:ea typeface="黑体"/>
              </a:rPr>
              <a:t>编写</a:t>
            </a:r>
            <a:r>
              <a:rPr lang="zh-CN" altLang="zh-CN" sz="2000" b="1" dirty="0" smtClean="0">
                <a:solidFill>
                  <a:srgbClr val="000000"/>
                </a:solidFill>
                <a:latin typeface="黑体"/>
                <a:ea typeface="黑体"/>
              </a:rPr>
              <a:t>创业计划书</a:t>
            </a:r>
            <a:r>
              <a:rPr lang="zh-CN" altLang="en-US" sz="2000" b="1" dirty="0" smtClean="0">
                <a:solidFill>
                  <a:srgbClr val="000000"/>
                </a:solidFill>
                <a:latin typeface="黑体"/>
                <a:ea typeface="黑体"/>
              </a:rPr>
              <a:t>的原则</a:t>
            </a:r>
            <a:endParaRPr lang="zh-CN" altLang="zh-CN" sz="2000" dirty="0">
              <a:solidFill>
                <a:srgbClr val="000000"/>
              </a:solidFill>
              <a:latin typeface="黑体"/>
              <a:ea typeface="黑体"/>
            </a:endParaRPr>
          </a:p>
          <a:p>
            <a:pPr marL="0" indent="0">
              <a:buNone/>
            </a:pPr>
            <a:r>
              <a:rPr lang="zh-CN" altLang="zh-CN" sz="1800" dirty="0">
                <a:solidFill>
                  <a:schemeClr val="tx1"/>
                </a:solidFill>
                <a:latin typeface="黑体"/>
                <a:ea typeface="黑体"/>
              </a:rPr>
              <a:t>编写过程中应具体把握以下原则。</a:t>
            </a:r>
          </a:p>
          <a:p>
            <a:pPr marL="0" indent="0">
              <a:buNone/>
            </a:pPr>
            <a:r>
              <a:rPr lang="zh-CN" altLang="zh-CN" sz="1800" dirty="0">
                <a:solidFill>
                  <a:schemeClr val="tx1"/>
                </a:solidFill>
                <a:latin typeface="黑体"/>
                <a:ea typeface="黑体"/>
              </a:rPr>
              <a:t>（一）市场导向原则</a:t>
            </a:r>
          </a:p>
          <a:p>
            <a:pPr marL="0" indent="0">
              <a:buNone/>
            </a:pPr>
            <a:r>
              <a:rPr lang="zh-CN" altLang="zh-CN" sz="1800" dirty="0" smtClean="0">
                <a:solidFill>
                  <a:schemeClr val="tx1"/>
                </a:solidFill>
                <a:latin typeface="黑体"/>
                <a:ea typeface="黑体"/>
              </a:rPr>
              <a:t>利润来自于</a:t>
            </a:r>
            <a:r>
              <a:rPr lang="zh-CN" altLang="zh-CN" sz="1800" dirty="0">
                <a:solidFill>
                  <a:schemeClr val="tx1"/>
                </a:solidFill>
                <a:latin typeface="黑体"/>
                <a:ea typeface="黑体"/>
              </a:rPr>
              <a:t>市场的需求，没有明确的市场需求分析作为依据，所编写的创业计划书将是空泛的、无意义的。因此，创业计划书应以市场导向的观点来编写，要充分显示对市场现状的把握与未来发展的预测，同时要说明市场需求分析所依据的调查方法与实事证据等。</a:t>
            </a:r>
          </a:p>
          <a:p>
            <a:pPr marL="0" indent="0">
              <a:buNone/>
            </a:pPr>
            <a:r>
              <a:rPr lang="zh-CN" altLang="zh-CN" sz="1800" dirty="0" smtClean="0">
                <a:solidFill>
                  <a:schemeClr val="tx1"/>
                </a:solidFill>
                <a:latin typeface="黑体"/>
                <a:ea typeface="黑体"/>
              </a:rPr>
              <a:t>（</a:t>
            </a:r>
            <a:r>
              <a:rPr lang="zh-CN" altLang="zh-CN" sz="1800" dirty="0">
                <a:solidFill>
                  <a:schemeClr val="tx1"/>
                </a:solidFill>
                <a:latin typeface="黑体"/>
                <a:ea typeface="黑体"/>
              </a:rPr>
              <a:t>二）文字精练原则</a:t>
            </a:r>
          </a:p>
          <a:p>
            <a:pPr marL="0" indent="0">
              <a:buNone/>
            </a:pPr>
            <a:r>
              <a:rPr lang="zh-CN" altLang="zh-CN" sz="1800" dirty="0" smtClean="0">
                <a:solidFill>
                  <a:schemeClr val="tx1"/>
                </a:solidFill>
                <a:latin typeface="黑体"/>
                <a:ea typeface="黑体"/>
              </a:rPr>
              <a:t>创业计划书应避免那些与主题无关</a:t>
            </a:r>
            <a:r>
              <a:rPr lang="zh-CN" altLang="zh-CN" sz="1800" dirty="0">
                <a:solidFill>
                  <a:schemeClr val="tx1"/>
                </a:solidFill>
                <a:latin typeface="黑体"/>
                <a:ea typeface="黑体"/>
              </a:rPr>
              <a:t>的内容，要开门见山、直切主题并清晰明了地把自己的观点亮出来。风险投资者没有时间，也不愿意花过多的时间来阅读一些对他来说毫无意义的东西。文字精练、观点明确，才能引起投资者的注意和兴趣，从而提高融资成功的概率。</a:t>
            </a:r>
          </a:p>
          <a:p>
            <a:pPr marL="0" indent="0">
              <a:buNone/>
            </a:pPr>
            <a:endParaRPr lang="zh-CN" altLang="zh-CN" sz="800" dirty="0">
              <a:solidFill>
                <a:schemeClr val="accent6">
                  <a:lumMod val="75000"/>
                </a:schemeClr>
              </a:solidFill>
              <a:latin typeface="黑体"/>
              <a:ea typeface="黑体"/>
            </a:endParaRPr>
          </a:p>
        </p:txBody>
      </p:sp>
      <p:sp>
        <p:nvSpPr>
          <p:cNvPr id="29" name="TextBox 38"/>
          <p:cNvSpPr txBox="1"/>
          <p:nvPr/>
        </p:nvSpPr>
        <p:spPr>
          <a:xfrm>
            <a:off x="971600" y="123478"/>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创业计划书的编写与检查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86619368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83568"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smtClean="0">
                <a:solidFill>
                  <a:srgbClr val="000000"/>
                </a:solidFill>
                <a:latin typeface="黑体"/>
                <a:ea typeface="黑体"/>
              </a:rPr>
              <a:t>一、</a:t>
            </a:r>
            <a:r>
              <a:rPr lang="zh-CN" altLang="en-US" sz="2000" b="1" dirty="0" smtClean="0">
                <a:solidFill>
                  <a:srgbClr val="000000"/>
                </a:solidFill>
                <a:latin typeface="黑体"/>
                <a:ea typeface="黑体"/>
              </a:rPr>
              <a:t>编写</a:t>
            </a:r>
            <a:r>
              <a:rPr lang="zh-CN" altLang="zh-CN" sz="2000" b="1" dirty="0" smtClean="0">
                <a:solidFill>
                  <a:srgbClr val="000000"/>
                </a:solidFill>
                <a:latin typeface="黑体"/>
                <a:ea typeface="黑体"/>
              </a:rPr>
              <a:t>创业计划书</a:t>
            </a:r>
            <a:r>
              <a:rPr lang="zh-CN" altLang="en-US" sz="2000" b="1" dirty="0" smtClean="0">
                <a:solidFill>
                  <a:srgbClr val="000000"/>
                </a:solidFill>
                <a:latin typeface="黑体"/>
                <a:ea typeface="黑体"/>
              </a:rPr>
              <a:t>的原则</a:t>
            </a:r>
            <a:endParaRPr lang="zh-CN" altLang="zh-CN" sz="2000" dirty="0">
              <a:solidFill>
                <a:srgbClr val="000000"/>
              </a:solidFill>
              <a:latin typeface="黑体"/>
              <a:ea typeface="黑体"/>
            </a:endParaRPr>
          </a:p>
          <a:p>
            <a:pPr marL="0" indent="0">
              <a:buNone/>
            </a:pPr>
            <a:r>
              <a:rPr lang="zh-CN" altLang="zh-CN" sz="1800" dirty="0">
                <a:solidFill>
                  <a:schemeClr val="tx1"/>
                </a:solidFill>
                <a:latin typeface="黑体"/>
                <a:ea typeface="黑体"/>
              </a:rPr>
              <a:t>编写过程中应具体把握以下原则。</a:t>
            </a:r>
          </a:p>
          <a:p>
            <a:pPr marL="0" indent="0">
              <a:buNone/>
            </a:pPr>
            <a:r>
              <a:rPr lang="zh-CN" altLang="zh-CN" sz="800" dirty="0" smtClean="0">
                <a:solidFill>
                  <a:schemeClr val="accent6">
                    <a:lumMod val="75000"/>
                  </a:schemeClr>
                </a:solidFill>
                <a:latin typeface="黑体"/>
                <a:ea typeface="黑体"/>
              </a:rPr>
              <a:t>（</a:t>
            </a:r>
            <a:r>
              <a:rPr lang="zh-CN" altLang="zh-CN" sz="1600" dirty="0">
                <a:solidFill>
                  <a:srgbClr val="000000"/>
                </a:solidFill>
                <a:latin typeface="黑体"/>
                <a:ea typeface="黑体"/>
              </a:rPr>
              <a:t>三）前后一致原则</a:t>
            </a:r>
          </a:p>
          <a:p>
            <a:pPr marL="0" indent="0">
              <a:buNone/>
            </a:pPr>
            <a:r>
              <a:rPr lang="zh-CN" altLang="zh-CN" sz="1600" dirty="0" smtClean="0">
                <a:solidFill>
                  <a:srgbClr val="000000"/>
                </a:solidFill>
                <a:latin typeface="黑体"/>
                <a:ea typeface="黑体"/>
              </a:rPr>
              <a:t>因为创业计划书</a:t>
            </a:r>
            <a:r>
              <a:rPr lang="zh-CN" altLang="zh-CN" sz="1600" dirty="0">
                <a:solidFill>
                  <a:srgbClr val="000000"/>
                </a:solidFill>
                <a:latin typeface="黑体"/>
                <a:ea typeface="黑体"/>
              </a:rPr>
              <a:t>的内容复杂繁多，容易出现前后不一、自相矛盾的现象。如果出现这种情况，让人很难明白，甚至对计划产生怀疑。所以，整个创业计划书前后的基本假设或预估要相互呼应，保持一致。</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四）</a:t>
            </a:r>
            <a:r>
              <a:rPr lang="zh-CN" altLang="zh-CN" sz="1600" dirty="0" smtClean="0">
                <a:solidFill>
                  <a:srgbClr val="000000"/>
                </a:solidFill>
                <a:latin typeface="黑体"/>
                <a:ea typeface="黑体"/>
              </a:rPr>
              <a:t>呈现竞争优势原则</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编写创业计划书</a:t>
            </a:r>
            <a:r>
              <a:rPr lang="zh-CN" altLang="zh-CN" sz="1600" dirty="0">
                <a:solidFill>
                  <a:srgbClr val="000000"/>
                </a:solidFill>
                <a:latin typeface="黑体"/>
                <a:ea typeface="黑体"/>
              </a:rPr>
              <a:t>的重要目的之一是为投资人或贷款人提供决策依据，借以融资。因此，创业计划书中要呈现出具体的竞争优势，显示经营者创造利润的强烈愿望，并明确指出投资者预期的报酬。但同时也应该说明可能遇到的风险或威胁，不能只强调优势和机遇而忽略不足与风险</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五）便于操作原则</a:t>
            </a:r>
          </a:p>
          <a:p>
            <a:pPr marL="0" indent="0">
              <a:buNone/>
            </a:pPr>
            <a:r>
              <a:rPr lang="zh-CN" altLang="zh-CN" sz="1600" dirty="0" smtClean="0">
                <a:solidFill>
                  <a:srgbClr val="000000"/>
                </a:solidFill>
                <a:latin typeface="黑体"/>
                <a:ea typeface="黑体"/>
              </a:rPr>
              <a:t>创业计划书是创业</a:t>
            </a:r>
            <a:r>
              <a:rPr lang="zh-CN" altLang="zh-CN" sz="1600" dirty="0">
                <a:solidFill>
                  <a:srgbClr val="000000"/>
                </a:solidFill>
                <a:latin typeface="黑体"/>
                <a:ea typeface="黑体"/>
              </a:rPr>
              <a:t>者拟定的创业行动蓝图，因此，它必须具有很强的可操作性，以便于实施。特别是其中的营销计划、组织结构、管理措施、应对风险的方法和策略等，必须具有可行性和可操作性</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
        <p:nvSpPr>
          <p:cNvPr id="29" name="TextBox 38"/>
          <p:cNvSpPr txBox="1"/>
          <p:nvPr/>
        </p:nvSpPr>
        <p:spPr>
          <a:xfrm>
            <a:off x="971600" y="123478"/>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创业计划书的编写与检查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28024957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683568"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2000" b="1" dirty="0" smtClean="0">
                <a:solidFill>
                  <a:srgbClr val="000000"/>
                </a:solidFill>
                <a:latin typeface="黑体"/>
                <a:ea typeface="黑体"/>
              </a:rPr>
              <a:t>一、</a:t>
            </a:r>
            <a:r>
              <a:rPr lang="zh-CN" altLang="en-US" sz="2000" b="1" dirty="0" smtClean="0">
                <a:solidFill>
                  <a:srgbClr val="000000"/>
                </a:solidFill>
                <a:latin typeface="黑体"/>
                <a:ea typeface="黑体"/>
              </a:rPr>
              <a:t>编写</a:t>
            </a:r>
            <a:r>
              <a:rPr lang="zh-CN" altLang="zh-CN" sz="2000" b="1" dirty="0" smtClean="0">
                <a:solidFill>
                  <a:srgbClr val="000000"/>
                </a:solidFill>
                <a:latin typeface="黑体"/>
                <a:ea typeface="黑体"/>
              </a:rPr>
              <a:t>创业计划书</a:t>
            </a:r>
            <a:r>
              <a:rPr lang="zh-CN" altLang="en-US" sz="2000" b="1" dirty="0" smtClean="0">
                <a:solidFill>
                  <a:srgbClr val="000000"/>
                </a:solidFill>
                <a:latin typeface="黑体"/>
                <a:ea typeface="黑体"/>
              </a:rPr>
              <a:t>的原则</a:t>
            </a:r>
            <a:endParaRPr lang="zh-CN" altLang="zh-CN" sz="2000" dirty="0">
              <a:solidFill>
                <a:srgbClr val="000000"/>
              </a:solidFill>
              <a:latin typeface="黑体"/>
              <a:ea typeface="黑体"/>
            </a:endParaRPr>
          </a:p>
          <a:p>
            <a:pPr marL="0" indent="0">
              <a:buNone/>
            </a:pPr>
            <a:r>
              <a:rPr lang="zh-CN" altLang="zh-CN" sz="1800" dirty="0">
                <a:solidFill>
                  <a:schemeClr val="tx1"/>
                </a:solidFill>
                <a:latin typeface="黑体"/>
                <a:ea typeface="黑体"/>
              </a:rPr>
              <a:t>编写过程中应具体把握以下原则。</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六）通俗易懂原则</a:t>
            </a:r>
          </a:p>
          <a:p>
            <a:pPr marL="0" indent="0">
              <a:buNone/>
            </a:pPr>
            <a:r>
              <a:rPr lang="zh-CN" altLang="zh-CN" sz="1600" dirty="0" smtClean="0">
                <a:solidFill>
                  <a:srgbClr val="000000"/>
                </a:solidFill>
                <a:latin typeface="黑体"/>
                <a:ea typeface="黑体"/>
              </a:rPr>
              <a:t>创业计划书中应尽量避免使用技术</a:t>
            </a:r>
            <a:r>
              <a:rPr lang="zh-CN" altLang="zh-CN" sz="1600" dirty="0">
                <a:solidFill>
                  <a:srgbClr val="000000"/>
                </a:solidFill>
                <a:latin typeface="黑体"/>
                <a:ea typeface="黑体"/>
              </a:rPr>
              <a:t>性很强的专业术语，这些术语不是谁都可以看得明白的，过多的专业术语会影响读者阅读的兴趣，让他们觉得太深奥</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即</a:t>
            </a:r>
            <a:r>
              <a:rPr lang="zh-CN" altLang="zh-CN" sz="1600" dirty="0">
                <a:solidFill>
                  <a:srgbClr val="000000"/>
                </a:solidFill>
                <a:latin typeface="黑体"/>
                <a:ea typeface="黑体"/>
              </a:rPr>
              <a:t>使不得已要使用专业术语，也应该在附录中加以解释和说明。</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七）客观实际原则</a:t>
            </a:r>
          </a:p>
          <a:p>
            <a:pPr marL="0" indent="0">
              <a:buNone/>
            </a:pPr>
            <a:r>
              <a:rPr lang="zh-CN" altLang="zh-CN" sz="1600" dirty="0" smtClean="0">
                <a:solidFill>
                  <a:srgbClr val="000000"/>
                </a:solidFill>
                <a:latin typeface="黑体"/>
                <a:ea typeface="黑体"/>
              </a:rPr>
              <a:t>创业计划书中的</a:t>
            </a:r>
            <a:r>
              <a:rPr lang="zh-CN" altLang="zh-CN" sz="1600" dirty="0">
                <a:solidFill>
                  <a:srgbClr val="000000"/>
                </a:solidFill>
                <a:latin typeface="黑体"/>
                <a:ea typeface="黑体"/>
              </a:rPr>
              <a:t>所有内容必须实事求是，即使是财务规划也要尽量客观、实际，切勿凭主观意愿进行估计。创业者必须事先进行</a:t>
            </a:r>
            <a:r>
              <a:rPr lang="zh-CN" altLang="zh-CN" sz="1600" dirty="0" smtClean="0">
                <a:solidFill>
                  <a:srgbClr val="000000"/>
                </a:solidFill>
                <a:latin typeface="黑体"/>
                <a:ea typeface="黑体"/>
              </a:rPr>
              <a:t>大量的</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调查和</a:t>
            </a:r>
            <a:r>
              <a:rPr lang="zh-CN" altLang="zh-CN" sz="1600" dirty="0">
                <a:solidFill>
                  <a:srgbClr val="000000"/>
                </a:solidFill>
                <a:latin typeface="黑体"/>
                <a:ea typeface="黑体"/>
              </a:rPr>
              <a:t>科学分析，尽量陈列出客观、可供参考的数据与文献资料。</a:t>
            </a:r>
          </a:p>
        </p:txBody>
      </p:sp>
      <p:sp>
        <p:nvSpPr>
          <p:cNvPr id="29" name="TextBox 38"/>
          <p:cNvSpPr txBox="1"/>
          <p:nvPr/>
        </p:nvSpPr>
        <p:spPr>
          <a:xfrm>
            <a:off x="971600" y="123478"/>
            <a:ext cx="4645372"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创业计划书的编写与检查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73417844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99592" y="699542"/>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600" dirty="0">
                <a:solidFill>
                  <a:schemeClr val="tx1"/>
                </a:solidFill>
                <a:latin typeface="黑体"/>
                <a:ea typeface="黑体"/>
              </a:rPr>
              <a:t>（一）封面设计</a:t>
            </a:r>
          </a:p>
          <a:p>
            <a:pPr marL="0" indent="0">
              <a:spcBef>
                <a:spcPts val="0"/>
              </a:spcBef>
              <a:buNone/>
            </a:pPr>
            <a:r>
              <a:rPr lang="zh-CN" altLang="zh-CN" sz="1600" dirty="0" smtClean="0">
                <a:solidFill>
                  <a:schemeClr val="tx1"/>
                </a:solidFill>
                <a:latin typeface="黑体"/>
                <a:ea typeface="黑体"/>
              </a:rPr>
              <a:t>封面是创业计划书</a:t>
            </a:r>
            <a:r>
              <a:rPr lang="zh-CN" altLang="zh-CN" sz="1600" dirty="0">
                <a:solidFill>
                  <a:schemeClr val="tx1"/>
                </a:solidFill>
                <a:latin typeface="黑体"/>
                <a:ea typeface="黑体"/>
              </a:rPr>
              <a:t>的脸面，如同大学生的求职简历，它首先呈现在读者面前，因此一定要有独特的风格。创业计划书的封面重在设计，要求设计者要有一定的审美能力和艺术天赋。有人认为别人看不懂的一定是独特的，其实这是错误的认知。封面一般以简约、明确为主，忌晦涩怪异。</a:t>
            </a:r>
          </a:p>
          <a:p>
            <a:pPr marL="0" indent="0">
              <a:spcBef>
                <a:spcPts val="0"/>
              </a:spcBef>
              <a:buNone/>
            </a:pPr>
            <a:r>
              <a:rPr lang="zh-CN" altLang="zh-CN" sz="1600" dirty="0" smtClean="0">
                <a:solidFill>
                  <a:schemeClr val="tx1"/>
                </a:solidFill>
                <a:latin typeface="黑体"/>
                <a:ea typeface="黑体"/>
              </a:rPr>
              <a:t>（</a:t>
            </a:r>
            <a:r>
              <a:rPr lang="zh-CN" altLang="zh-CN" sz="1600" dirty="0">
                <a:solidFill>
                  <a:schemeClr val="tx1"/>
                </a:solidFill>
                <a:latin typeface="黑体"/>
                <a:ea typeface="黑体"/>
              </a:rPr>
              <a:t>二）企业介绍</a:t>
            </a:r>
          </a:p>
          <a:p>
            <a:pPr marL="0" indent="0">
              <a:spcBef>
                <a:spcPts val="0"/>
              </a:spcBef>
              <a:buNone/>
            </a:pP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企业介绍如同自我介绍</a:t>
            </a:r>
            <a:r>
              <a:rPr lang="zh-CN" altLang="zh-CN" sz="1600" dirty="0">
                <a:solidFill>
                  <a:schemeClr val="tx1"/>
                </a:solidFill>
                <a:latin typeface="黑体"/>
                <a:ea typeface="黑体"/>
              </a:rPr>
              <a:t>，目的就是让投资者认识该企业。企业介绍中会涉及企业的基本概况</a:t>
            </a:r>
            <a:r>
              <a:rPr lang="en-US" altLang="zh-CN" sz="1600" dirty="0">
                <a:solidFill>
                  <a:schemeClr val="tx1"/>
                </a:solidFill>
                <a:latin typeface="黑体"/>
                <a:ea typeface="黑体"/>
              </a:rPr>
              <a:t>(</a:t>
            </a:r>
            <a:r>
              <a:rPr lang="zh-CN" altLang="zh-CN" sz="1600" dirty="0">
                <a:solidFill>
                  <a:schemeClr val="tx1"/>
                </a:solidFill>
                <a:latin typeface="黑体"/>
                <a:ea typeface="黑体"/>
              </a:rPr>
              <a:t>名称、组织形式、注册地址、联系方式等</a:t>
            </a:r>
            <a:r>
              <a:rPr lang="en-US" altLang="zh-CN" sz="1600" dirty="0">
                <a:solidFill>
                  <a:schemeClr val="tx1"/>
                </a:solidFill>
                <a:latin typeface="黑体"/>
                <a:ea typeface="黑体"/>
              </a:rPr>
              <a:t>)</a:t>
            </a:r>
            <a:r>
              <a:rPr lang="zh-CN" altLang="zh-CN" sz="1600" dirty="0">
                <a:solidFill>
                  <a:schemeClr val="tx1"/>
                </a:solidFill>
                <a:latin typeface="黑体"/>
                <a:ea typeface="黑体"/>
              </a:rPr>
              <a:t>、发展历史与现状、</a:t>
            </a:r>
            <a:r>
              <a:rPr lang="zh-CN" altLang="zh-CN" sz="1600" dirty="0" smtClean="0">
                <a:solidFill>
                  <a:schemeClr val="tx1"/>
                </a:solidFill>
                <a:latin typeface="黑体"/>
                <a:ea typeface="黑体"/>
              </a:rPr>
              <a:t>所</a:t>
            </a: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提供的产品或服务</a:t>
            </a:r>
            <a:r>
              <a:rPr lang="zh-CN" altLang="zh-CN" sz="1600" dirty="0">
                <a:solidFill>
                  <a:schemeClr val="tx1"/>
                </a:solidFill>
                <a:latin typeface="黑体"/>
                <a:ea typeface="黑体"/>
              </a:rPr>
              <a:t>的竞争力、未来的发展规划和目标等。</a:t>
            </a:r>
          </a:p>
          <a:p>
            <a:pPr marL="0" indent="0">
              <a:spcBef>
                <a:spcPts val="0"/>
              </a:spcBef>
              <a:buNone/>
            </a:pPr>
            <a:r>
              <a:rPr lang="zh-CN" altLang="zh-CN" sz="1600" dirty="0" smtClean="0">
                <a:solidFill>
                  <a:schemeClr val="tx1"/>
                </a:solidFill>
                <a:latin typeface="黑体"/>
                <a:ea typeface="黑体"/>
              </a:rPr>
              <a:t>（</a:t>
            </a:r>
            <a:r>
              <a:rPr lang="zh-CN" altLang="zh-CN" sz="1600" dirty="0">
                <a:solidFill>
                  <a:schemeClr val="tx1"/>
                </a:solidFill>
                <a:latin typeface="黑体"/>
                <a:ea typeface="黑体"/>
              </a:rPr>
              <a:t>三）市场分析</a:t>
            </a:r>
          </a:p>
          <a:p>
            <a:pPr marL="0" indent="0">
              <a:spcBef>
                <a:spcPts val="0"/>
              </a:spcBef>
              <a:buNone/>
            </a:pPr>
            <a:r>
              <a:rPr lang="zh-CN" altLang="en-US" sz="1600" dirty="0" smtClean="0">
                <a:solidFill>
                  <a:schemeClr val="tx1"/>
                </a:solidFill>
                <a:latin typeface="黑体"/>
                <a:ea typeface="黑体"/>
              </a:rPr>
              <a:t>    </a:t>
            </a:r>
            <a:r>
              <a:rPr lang="zh-CN" altLang="zh-CN" sz="1600" dirty="0" smtClean="0">
                <a:solidFill>
                  <a:schemeClr val="tx1"/>
                </a:solidFill>
                <a:latin typeface="黑体"/>
                <a:ea typeface="黑体"/>
              </a:rPr>
              <a:t>市场</a:t>
            </a:r>
            <a:r>
              <a:rPr lang="zh-CN" altLang="zh-CN" sz="1600" dirty="0">
                <a:solidFill>
                  <a:schemeClr val="tx1"/>
                </a:solidFill>
                <a:latin typeface="黑体"/>
                <a:ea typeface="黑体"/>
              </a:rPr>
              <a:t>分析在整个创业计划书中起着举足轻重的作用，主要包括目标市场分析、行业分析、竞争对手分析等内容。</a:t>
            </a:r>
          </a:p>
          <a:p>
            <a:pPr marL="0" indent="0">
              <a:spcBef>
                <a:spcPts val="0"/>
              </a:spcBef>
              <a:buNone/>
            </a:pPr>
            <a:r>
              <a:rPr lang="en-US" altLang="zh-CN" sz="1600" dirty="0">
                <a:solidFill>
                  <a:schemeClr val="tx1"/>
                </a:solidFill>
                <a:latin typeface="黑体"/>
                <a:ea typeface="黑体"/>
              </a:rPr>
              <a:t>    1.</a:t>
            </a:r>
            <a:r>
              <a:rPr lang="zh-CN" altLang="zh-CN" sz="1600" dirty="0">
                <a:solidFill>
                  <a:schemeClr val="tx1"/>
                </a:solidFill>
                <a:latin typeface="黑体"/>
                <a:ea typeface="黑体"/>
              </a:rPr>
              <a:t>目标市场分析</a:t>
            </a:r>
          </a:p>
          <a:p>
            <a:pPr marL="0" indent="0">
              <a:spcBef>
                <a:spcPts val="0"/>
              </a:spcBef>
              <a:buNone/>
            </a:pP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2</a:t>
            </a:r>
            <a:r>
              <a:rPr lang="en-US" altLang="zh-CN" sz="1600" dirty="0">
                <a:solidFill>
                  <a:schemeClr val="tx1"/>
                </a:solidFill>
                <a:latin typeface="黑体"/>
                <a:ea typeface="黑体"/>
              </a:rPr>
              <a:t>.</a:t>
            </a:r>
            <a:r>
              <a:rPr lang="zh-CN" altLang="zh-CN" sz="1600" dirty="0">
                <a:solidFill>
                  <a:schemeClr val="tx1"/>
                </a:solidFill>
                <a:latin typeface="黑体"/>
                <a:ea typeface="黑体"/>
              </a:rPr>
              <a:t>行业分析</a:t>
            </a:r>
          </a:p>
          <a:p>
            <a:pPr marL="0" indent="0">
              <a:spcBef>
                <a:spcPts val="0"/>
              </a:spcBef>
              <a:buNone/>
            </a:pPr>
            <a:r>
              <a:rPr lang="zh-CN" altLang="en-US" sz="1600" dirty="0" smtClean="0">
                <a:solidFill>
                  <a:schemeClr val="tx1"/>
                </a:solidFill>
                <a:latin typeface="黑体"/>
                <a:ea typeface="黑体"/>
              </a:rPr>
              <a:t>    </a:t>
            </a:r>
            <a:r>
              <a:rPr lang="en-US" altLang="zh-CN" sz="1600" dirty="0" smtClean="0">
                <a:solidFill>
                  <a:schemeClr val="tx1"/>
                </a:solidFill>
                <a:latin typeface="黑体"/>
                <a:ea typeface="黑体"/>
              </a:rPr>
              <a:t>3</a:t>
            </a:r>
            <a:r>
              <a:rPr lang="en-US" altLang="zh-CN" sz="1600" dirty="0">
                <a:solidFill>
                  <a:schemeClr val="tx1"/>
                </a:solidFill>
                <a:latin typeface="黑体"/>
                <a:ea typeface="黑体"/>
              </a:rPr>
              <a:t>.</a:t>
            </a:r>
            <a:r>
              <a:rPr lang="zh-CN" altLang="zh-CN" sz="1600" dirty="0">
                <a:solidFill>
                  <a:schemeClr val="tx1"/>
                </a:solidFill>
                <a:latin typeface="黑体"/>
                <a:ea typeface="黑体"/>
              </a:rPr>
              <a:t>竞争对手</a:t>
            </a:r>
            <a:r>
              <a:rPr lang="zh-CN" altLang="zh-CN" sz="1600" dirty="0" smtClean="0">
                <a:solidFill>
                  <a:schemeClr val="tx1"/>
                </a:solidFill>
                <a:latin typeface="黑体"/>
                <a:ea typeface="黑体"/>
              </a:rPr>
              <a:t>分析</a:t>
            </a:r>
            <a:endParaRPr lang="zh-CN" altLang="zh-CN" sz="1600" dirty="0">
              <a:solidFill>
                <a:schemeClr val="tx1"/>
              </a:solidFill>
              <a:latin typeface="黑体"/>
              <a:ea typeface="黑体"/>
            </a:endParaRPr>
          </a:p>
        </p:txBody>
      </p:sp>
      <p:sp>
        <p:nvSpPr>
          <p:cNvPr id="29" name="TextBox 38"/>
          <p:cNvSpPr txBox="1"/>
          <p:nvPr/>
        </p:nvSpPr>
        <p:spPr>
          <a:xfrm>
            <a:off x="971600" y="123478"/>
            <a:ext cx="505574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创业计划书具体内容的编写</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4632343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99592" y="699542"/>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四）产品（服务）介绍</a:t>
            </a:r>
          </a:p>
          <a:p>
            <a:pPr marL="0" indent="0">
              <a:spcBef>
                <a:spcPts val="0"/>
              </a:spcBef>
              <a:buNone/>
            </a:pPr>
            <a:r>
              <a:rPr lang="zh-CN" altLang="zh-CN" sz="1600" dirty="0" smtClean="0">
                <a:solidFill>
                  <a:srgbClr val="000000"/>
                </a:solidFill>
                <a:latin typeface="黑体"/>
                <a:ea typeface="黑体"/>
              </a:rPr>
              <a:t>产品介绍包括产品的</a:t>
            </a:r>
            <a:r>
              <a:rPr lang="zh-CN" altLang="zh-CN" sz="1600" dirty="0">
                <a:solidFill>
                  <a:srgbClr val="000000"/>
                </a:solidFill>
                <a:latin typeface="黑体"/>
                <a:ea typeface="黑体"/>
              </a:rPr>
              <a:t>名称、特性、市场竞争力、研发过程、品牌、专利、市场前景等。其中，产品的特性是不同产品之间或同类产品之间相互区别的标志，所以一定要详细且通俗易懂地表述出你提供的产品或服务与同类产品或服务相比有哪些独特之处。</a:t>
            </a:r>
          </a:p>
          <a:p>
            <a:pPr marL="0" indent="0">
              <a:spcBef>
                <a:spcPts val="0"/>
              </a:spcBef>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五）人员及组织结构说明</a:t>
            </a:r>
          </a:p>
          <a:p>
            <a:pPr marL="0" indent="0">
              <a:spcBef>
                <a:spcPts val="0"/>
              </a:spcBef>
              <a:buNone/>
            </a:pPr>
            <a:r>
              <a:rPr lang="zh-CN" altLang="zh-CN" sz="1600" dirty="0" smtClean="0">
                <a:solidFill>
                  <a:srgbClr val="000000"/>
                </a:solidFill>
                <a:latin typeface="黑体"/>
                <a:ea typeface="黑体"/>
              </a:rPr>
              <a:t>企业</a:t>
            </a:r>
            <a:r>
              <a:rPr lang="zh-CN" altLang="zh-CN" sz="1600" dirty="0">
                <a:solidFill>
                  <a:srgbClr val="000000"/>
                </a:solidFill>
                <a:latin typeface="黑体"/>
                <a:ea typeface="黑体"/>
              </a:rPr>
              <a:t>管理的好坏直接决定了企业经营风险的大小，而高素质的管理人员和良好的组织结构则是管理好企业的重要保证。</a:t>
            </a:r>
          </a:p>
          <a:p>
            <a:pPr marL="0" indent="0">
              <a:spcBef>
                <a:spcPts val="0"/>
              </a:spcBef>
              <a:buNone/>
            </a:pPr>
            <a:r>
              <a:rPr lang="en-US" altLang="zh-CN" sz="1600" dirty="0" smtClean="0">
                <a:solidFill>
                  <a:srgbClr val="000000"/>
                </a:solidFill>
                <a:latin typeface="黑体"/>
                <a:ea typeface="黑体"/>
              </a:rPr>
              <a:t>1</a:t>
            </a:r>
            <a:r>
              <a:rPr lang="en-US" altLang="zh-CN" sz="1600" dirty="0">
                <a:solidFill>
                  <a:srgbClr val="000000"/>
                </a:solidFill>
                <a:latin typeface="黑体"/>
                <a:ea typeface="黑体"/>
              </a:rPr>
              <a:t>.</a:t>
            </a:r>
            <a:r>
              <a:rPr lang="zh-CN" altLang="zh-CN" sz="1600" dirty="0" smtClean="0">
                <a:solidFill>
                  <a:srgbClr val="000000"/>
                </a:solidFill>
                <a:latin typeface="黑体"/>
                <a:ea typeface="黑体"/>
              </a:rPr>
              <a:t>主要管理人员介绍</a:t>
            </a:r>
            <a:r>
              <a:rPr lang="en-US" altLang="zh-CN" sz="1600" dirty="0" smtClean="0">
                <a:solidFill>
                  <a:srgbClr val="000000"/>
                </a:solidFill>
                <a:latin typeface="黑体"/>
                <a:ea typeface="黑体"/>
              </a:rPr>
              <a:t>    2</a:t>
            </a:r>
            <a:r>
              <a:rPr lang="en-US" altLang="zh-CN" sz="1600" dirty="0">
                <a:solidFill>
                  <a:srgbClr val="000000"/>
                </a:solidFill>
                <a:latin typeface="黑体"/>
                <a:ea typeface="黑体"/>
              </a:rPr>
              <a:t>.</a:t>
            </a:r>
            <a:r>
              <a:rPr lang="zh-CN" altLang="zh-CN" sz="1600" dirty="0">
                <a:solidFill>
                  <a:srgbClr val="000000"/>
                </a:solidFill>
                <a:latin typeface="黑体"/>
                <a:ea typeface="黑体"/>
              </a:rPr>
              <a:t>组织结构介绍</a:t>
            </a:r>
          </a:p>
          <a:p>
            <a:pPr marL="0" indent="0">
              <a:spcBef>
                <a:spcPts val="0"/>
              </a:spcBef>
              <a:buNone/>
            </a:pPr>
            <a:r>
              <a:rPr lang="en-US" altLang="zh-CN" sz="1600" dirty="0" smtClean="0">
                <a:solidFill>
                  <a:srgbClr val="000000"/>
                </a:solidFill>
                <a:latin typeface="黑体"/>
                <a:ea typeface="黑体"/>
              </a:rPr>
              <a:t>(</a:t>
            </a:r>
            <a:r>
              <a:rPr lang="zh-CN" altLang="zh-CN" sz="1600" dirty="0">
                <a:solidFill>
                  <a:srgbClr val="000000"/>
                </a:solidFill>
                <a:latin typeface="黑体"/>
                <a:ea typeface="黑体"/>
              </a:rPr>
              <a:t>六</a:t>
            </a:r>
            <a:r>
              <a:rPr lang="en-US" altLang="zh-CN" sz="1600" dirty="0">
                <a:solidFill>
                  <a:srgbClr val="000000"/>
                </a:solidFill>
                <a:latin typeface="黑体"/>
                <a:ea typeface="黑体"/>
              </a:rPr>
              <a:t>)</a:t>
            </a:r>
            <a:r>
              <a:rPr lang="zh-CN" altLang="zh-CN" sz="1600" dirty="0">
                <a:solidFill>
                  <a:srgbClr val="000000"/>
                </a:solidFill>
                <a:latin typeface="黑体"/>
                <a:ea typeface="黑体"/>
              </a:rPr>
              <a:t>市场预测</a:t>
            </a:r>
          </a:p>
          <a:p>
            <a:pPr marL="0" indent="0">
              <a:spcBef>
                <a:spcPts val="0"/>
              </a:spcBef>
              <a:buNone/>
            </a:pPr>
            <a:r>
              <a:rPr lang="zh-CN" altLang="zh-CN" sz="1600" dirty="0" smtClean="0">
                <a:solidFill>
                  <a:srgbClr val="000000"/>
                </a:solidFill>
                <a:latin typeface="黑体"/>
                <a:ea typeface="黑体"/>
              </a:rPr>
              <a:t>市场预测就是运</a:t>
            </a:r>
            <a:r>
              <a:rPr lang="zh-CN" altLang="zh-CN" sz="1600" dirty="0">
                <a:solidFill>
                  <a:srgbClr val="000000"/>
                </a:solidFill>
                <a:latin typeface="黑体"/>
                <a:ea typeface="黑体"/>
              </a:rPr>
              <a:t>用科学的方法，对影响市场供求变化的诸多因素进行调查研究，分析和预见其发展趋势，掌握市场供求变化的规律，</a:t>
            </a:r>
            <a:r>
              <a:rPr lang="zh-CN" altLang="zh-CN" sz="1600" dirty="0" smtClean="0">
                <a:solidFill>
                  <a:srgbClr val="000000"/>
                </a:solidFill>
                <a:latin typeface="黑体"/>
                <a:ea typeface="黑体"/>
              </a:rPr>
              <a:t>为经营</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决策提供可靠</a:t>
            </a:r>
            <a:r>
              <a:rPr lang="zh-CN" altLang="zh-CN" sz="1600" dirty="0">
                <a:solidFill>
                  <a:srgbClr val="000000"/>
                </a:solidFill>
                <a:latin typeface="黑体"/>
                <a:ea typeface="黑体"/>
              </a:rPr>
              <a:t>的基础。当企业要开发一种新产品或向新的市场扩展时，首先就要进行市场预测。如果预测的结果并不乐观，或者预测</a:t>
            </a:r>
            <a:r>
              <a:rPr lang="zh-CN" altLang="zh-CN" sz="1600" dirty="0" smtClean="0">
                <a:solidFill>
                  <a:srgbClr val="000000"/>
                </a:solidFill>
                <a:latin typeface="黑体"/>
                <a:ea typeface="黑体"/>
              </a:rPr>
              <a:t>的可</a:t>
            </a:r>
            <a:endParaRPr lang="en-US" altLang="zh-CN" sz="1600" dirty="0" smtClean="0">
              <a:solidFill>
                <a:srgbClr val="000000"/>
              </a:solidFill>
              <a:latin typeface="黑体"/>
              <a:ea typeface="黑体"/>
            </a:endParaRPr>
          </a:p>
          <a:p>
            <a:pPr marL="0" indent="0">
              <a:spcBef>
                <a:spcPts val="0"/>
              </a:spcBef>
              <a:buNone/>
            </a:pPr>
            <a:r>
              <a:rPr lang="zh-CN" altLang="zh-CN" sz="1600" dirty="0" smtClean="0">
                <a:solidFill>
                  <a:srgbClr val="000000"/>
                </a:solidFill>
                <a:latin typeface="黑体"/>
                <a:ea typeface="黑体"/>
              </a:rPr>
              <a:t>信度让人怀疑</a:t>
            </a:r>
            <a:r>
              <a:rPr lang="zh-CN" altLang="zh-CN" sz="1600" dirty="0">
                <a:solidFill>
                  <a:srgbClr val="000000"/>
                </a:solidFill>
                <a:latin typeface="黑体"/>
                <a:ea typeface="黑体"/>
              </a:rPr>
              <a:t>，那么投资者就要承担更大的风险，这对多数风险投资者来说都是不可接受的</a:t>
            </a:r>
            <a:r>
              <a:rPr lang="zh-CN" altLang="zh-CN" sz="1600" dirty="0" smtClean="0">
                <a:solidFill>
                  <a:srgbClr val="000000"/>
                </a:solidFill>
                <a:latin typeface="黑体"/>
                <a:ea typeface="黑体"/>
              </a:rPr>
              <a:t>。</a:t>
            </a:r>
            <a:endParaRPr lang="zh-CN" altLang="zh-CN" sz="1600" dirty="0">
              <a:solidFill>
                <a:srgbClr val="000000"/>
              </a:solidFill>
              <a:latin typeface="黑体"/>
              <a:ea typeface="黑体"/>
            </a:endParaRPr>
          </a:p>
        </p:txBody>
      </p:sp>
      <p:sp>
        <p:nvSpPr>
          <p:cNvPr id="29" name="TextBox 38"/>
          <p:cNvSpPr txBox="1"/>
          <p:nvPr/>
        </p:nvSpPr>
        <p:spPr>
          <a:xfrm>
            <a:off x="971600" y="123478"/>
            <a:ext cx="505574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创业计划书具体内容的编写</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995204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99592" y="843558"/>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七）营销策略叙述</a:t>
            </a:r>
          </a:p>
          <a:p>
            <a:pPr marL="0" indent="0">
              <a:buNone/>
            </a:pPr>
            <a:r>
              <a:rPr lang="zh-CN" altLang="zh-CN" sz="1600" dirty="0" smtClean="0">
                <a:solidFill>
                  <a:srgbClr val="000000"/>
                </a:solidFill>
                <a:latin typeface="黑体"/>
                <a:ea typeface="黑体"/>
              </a:rPr>
              <a:t>营销是企业经营</a:t>
            </a:r>
            <a:r>
              <a:rPr lang="zh-CN" altLang="zh-CN" sz="1600" dirty="0">
                <a:solidFill>
                  <a:srgbClr val="000000"/>
                </a:solidFill>
                <a:latin typeface="黑体"/>
                <a:ea typeface="黑体"/>
              </a:rPr>
              <a:t>中最富挑战性的环节，影响营销策略的主要因素有消费者的特点、产品的特性、企业自身的状况</a:t>
            </a:r>
            <a:r>
              <a:rPr lang="zh-CN" altLang="zh-CN" sz="1600" dirty="0" smtClean="0">
                <a:solidFill>
                  <a:srgbClr val="000000"/>
                </a:solidFill>
                <a:latin typeface="黑体"/>
                <a:ea typeface="黑体"/>
              </a:rPr>
              <a:t>、</a:t>
            </a:r>
            <a:endParaRPr lang="en-US" altLang="zh-CN" sz="1600" dirty="0" smtClean="0">
              <a:solidFill>
                <a:srgbClr val="000000"/>
              </a:solidFill>
              <a:latin typeface="黑体"/>
              <a:ea typeface="黑体"/>
            </a:endParaRPr>
          </a:p>
          <a:p>
            <a:pPr marL="0" indent="0">
              <a:buNone/>
            </a:pPr>
            <a:r>
              <a:rPr lang="zh-CN" altLang="zh-CN" sz="1600" dirty="0" smtClean="0">
                <a:solidFill>
                  <a:srgbClr val="000000"/>
                </a:solidFill>
                <a:latin typeface="黑体"/>
                <a:ea typeface="黑体"/>
              </a:rPr>
              <a:t>市场环境</a:t>
            </a:r>
            <a:r>
              <a:rPr lang="zh-CN" altLang="zh-CN" sz="1600" dirty="0">
                <a:solidFill>
                  <a:srgbClr val="000000"/>
                </a:solidFill>
                <a:latin typeface="黑体"/>
                <a:ea typeface="黑体"/>
              </a:rPr>
              <a:t>方面的因素，而最终影响营销策略的则是营销成本和营销效益。</a:t>
            </a:r>
          </a:p>
          <a:p>
            <a:pPr marL="0" indent="0">
              <a:buNone/>
            </a:pPr>
            <a:r>
              <a:rPr lang="zh-CN" altLang="zh-CN" sz="1600" dirty="0">
                <a:solidFill>
                  <a:srgbClr val="000000"/>
                </a:solidFill>
                <a:latin typeface="黑体"/>
                <a:ea typeface="黑体"/>
              </a:rPr>
              <a:t>（八）生产计划说明</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九）财务规划描述</a:t>
            </a:r>
          </a:p>
          <a:p>
            <a:pPr marL="0" indent="0">
              <a:buNone/>
            </a:pPr>
            <a:r>
              <a:rPr lang="zh-CN" altLang="zh-CN" sz="1600" dirty="0" smtClean="0">
                <a:solidFill>
                  <a:srgbClr val="000000"/>
                </a:solidFill>
                <a:latin typeface="黑体"/>
                <a:ea typeface="黑体"/>
              </a:rPr>
              <a:t>（</a:t>
            </a:r>
            <a:r>
              <a:rPr lang="zh-CN" altLang="zh-CN" sz="1600" dirty="0">
                <a:solidFill>
                  <a:srgbClr val="000000"/>
                </a:solidFill>
                <a:latin typeface="黑体"/>
                <a:ea typeface="黑体"/>
              </a:rPr>
              <a:t>十）风险</a:t>
            </a:r>
            <a:r>
              <a:rPr lang="zh-CN" altLang="zh-CN" sz="1600" dirty="0" smtClean="0">
                <a:solidFill>
                  <a:srgbClr val="000000"/>
                </a:solidFill>
                <a:latin typeface="黑体"/>
                <a:ea typeface="黑体"/>
              </a:rPr>
              <a:t>分析</a:t>
            </a:r>
            <a:endParaRPr lang="zh-CN" altLang="zh-CN" sz="1600" dirty="0">
              <a:solidFill>
                <a:srgbClr val="000000"/>
              </a:solidFill>
              <a:latin typeface="黑体"/>
              <a:ea typeface="黑体"/>
            </a:endParaRPr>
          </a:p>
        </p:txBody>
      </p:sp>
      <p:sp>
        <p:nvSpPr>
          <p:cNvPr id="29" name="TextBox 38"/>
          <p:cNvSpPr txBox="1"/>
          <p:nvPr/>
        </p:nvSpPr>
        <p:spPr>
          <a:xfrm>
            <a:off x="971600" y="123478"/>
            <a:ext cx="505574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创业计划书具体内容的编写</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9003009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10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5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827584" y="699542"/>
            <a:ext cx="7488832" cy="2952328"/>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200" dirty="0">
                <a:solidFill>
                  <a:schemeClr val="accent6">
                    <a:lumMod val="75000"/>
                  </a:schemeClr>
                </a:solidFill>
                <a:latin typeface="黑体"/>
                <a:ea typeface="黑体"/>
              </a:rPr>
              <a:t> </a:t>
            </a:r>
            <a:r>
              <a:rPr lang="zh-CN" altLang="zh-CN" sz="1600" dirty="0">
                <a:solidFill>
                  <a:schemeClr val="tx1"/>
                </a:solidFill>
                <a:latin typeface="黑体"/>
                <a:ea typeface="黑体"/>
              </a:rPr>
              <a:t>由于创业计划书要准确回答投资者的疑问，争取投资者对创业企业的信心。因此，在创业计划书编写完成后，可以从以下几个方面对创业计划书进行检查：</a:t>
            </a:r>
          </a:p>
          <a:p>
            <a:pPr marL="0" indent="0">
              <a:buNone/>
            </a:pPr>
            <a:r>
              <a:rPr lang="en-US" altLang="zh-CN" sz="1600" dirty="0">
                <a:solidFill>
                  <a:schemeClr val="tx1"/>
                </a:solidFill>
                <a:latin typeface="黑体"/>
                <a:ea typeface="黑体"/>
              </a:rPr>
              <a:t>    (1)</a:t>
            </a:r>
            <a:r>
              <a:rPr lang="zh-CN" altLang="zh-CN" sz="1600" dirty="0">
                <a:solidFill>
                  <a:schemeClr val="tx1"/>
                </a:solidFill>
                <a:latin typeface="黑体"/>
                <a:ea typeface="黑体"/>
              </a:rPr>
              <a:t>检查创业计划书逻辑是否清晰，论据是否充分，表达是否通俗易懂，</a:t>
            </a:r>
            <a:r>
              <a:rPr lang="zh-CN" altLang="zh-CN" sz="1600" dirty="0" smtClean="0">
                <a:solidFill>
                  <a:schemeClr val="tx1"/>
                </a:solidFill>
                <a:latin typeface="黑体"/>
                <a:ea typeface="黑体"/>
              </a:rPr>
              <a:t>语法</a:t>
            </a:r>
            <a:endParaRPr lang="en-US" altLang="zh-CN" sz="1600" dirty="0" smtClean="0">
              <a:solidFill>
                <a:schemeClr val="tx1"/>
              </a:solidFill>
              <a:latin typeface="黑体"/>
              <a:ea typeface="黑体"/>
            </a:endParaRPr>
          </a:p>
          <a:p>
            <a:pPr marL="0" indent="0">
              <a:buNone/>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zh-CN" altLang="zh-CN" sz="1600" dirty="0" smtClean="0">
                <a:solidFill>
                  <a:schemeClr val="tx1"/>
                </a:solidFill>
                <a:latin typeface="黑体"/>
                <a:ea typeface="黑体"/>
              </a:rPr>
              <a:t>是否正确</a:t>
            </a:r>
            <a:r>
              <a:rPr lang="zh-CN" altLang="zh-CN" sz="1600" dirty="0">
                <a:solidFill>
                  <a:schemeClr val="tx1"/>
                </a:solidFill>
                <a:latin typeface="黑体"/>
                <a:ea typeface="黑体"/>
              </a:rPr>
              <a:t>，用词是否恰当。</a:t>
            </a:r>
          </a:p>
          <a:p>
            <a:pPr marL="0" indent="0">
              <a:buNone/>
            </a:pPr>
            <a:r>
              <a:rPr lang="en-US" altLang="zh-CN" sz="1600" dirty="0">
                <a:solidFill>
                  <a:schemeClr val="tx1"/>
                </a:solidFill>
                <a:latin typeface="黑体"/>
                <a:ea typeface="黑体"/>
              </a:rPr>
              <a:t>    (2)</a:t>
            </a:r>
            <a:r>
              <a:rPr lang="zh-CN" altLang="zh-CN" sz="1600" dirty="0">
                <a:solidFill>
                  <a:schemeClr val="tx1"/>
                </a:solidFill>
                <a:latin typeface="黑体"/>
                <a:ea typeface="黑体"/>
              </a:rPr>
              <a:t>是否备有索引和目录，以便投资者可以较容易地查阅各个章节。</a:t>
            </a:r>
          </a:p>
          <a:p>
            <a:pPr marL="0" indent="0">
              <a:buNone/>
            </a:pPr>
            <a:r>
              <a:rPr lang="en-US" altLang="zh-CN" sz="1600" dirty="0">
                <a:solidFill>
                  <a:schemeClr val="tx1"/>
                </a:solidFill>
                <a:latin typeface="黑体"/>
                <a:ea typeface="黑体"/>
              </a:rPr>
              <a:t>    (3)</a:t>
            </a:r>
            <a:r>
              <a:rPr lang="zh-CN" altLang="zh-CN" sz="1600" dirty="0">
                <a:solidFill>
                  <a:schemeClr val="tx1"/>
                </a:solidFill>
                <a:latin typeface="黑体"/>
                <a:ea typeface="黑体"/>
              </a:rPr>
              <a:t>是否编写了摘要并放在了最前面。如果已编写，</a:t>
            </a:r>
            <a:r>
              <a:rPr lang="zh-CN" altLang="zh-CN" sz="1600" dirty="0" smtClean="0">
                <a:solidFill>
                  <a:schemeClr val="tx1"/>
                </a:solidFill>
                <a:latin typeface="黑体"/>
                <a:ea typeface="黑体"/>
              </a:rPr>
              <a:t>检查摘要是否写得简明扼</a:t>
            </a:r>
            <a:endParaRPr lang="en-US" altLang="zh-CN" sz="1600" dirty="0" smtClean="0">
              <a:solidFill>
                <a:schemeClr val="tx1"/>
              </a:solidFill>
              <a:latin typeface="黑体"/>
              <a:ea typeface="黑体"/>
            </a:endParaRPr>
          </a:p>
          <a:p>
            <a:pPr marL="0" indent="0">
              <a:buNone/>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zh-CN" altLang="zh-CN" sz="1600" dirty="0" smtClean="0">
                <a:solidFill>
                  <a:schemeClr val="tx1"/>
                </a:solidFill>
                <a:latin typeface="黑体"/>
                <a:ea typeface="黑体"/>
              </a:rPr>
              <a:t>要</a:t>
            </a:r>
            <a:r>
              <a:rPr lang="zh-CN" altLang="zh-CN" sz="1600" dirty="0">
                <a:solidFill>
                  <a:schemeClr val="tx1"/>
                </a:solidFill>
                <a:latin typeface="黑体"/>
                <a:ea typeface="黑体"/>
              </a:rPr>
              <a:t>、引人入胜。</a:t>
            </a:r>
          </a:p>
          <a:p>
            <a:pPr marL="0" indent="0">
              <a:buNone/>
            </a:pPr>
            <a:r>
              <a:rPr lang="en-US" altLang="zh-CN" sz="1600" dirty="0">
                <a:solidFill>
                  <a:schemeClr val="tx1"/>
                </a:solidFill>
                <a:latin typeface="黑体"/>
                <a:ea typeface="黑体"/>
              </a:rPr>
              <a:t>    (4)</a:t>
            </a:r>
            <a:r>
              <a:rPr lang="zh-CN" altLang="zh-CN" sz="1600" dirty="0">
                <a:solidFill>
                  <a:schemeClr val="tx1"/>
                </a:solidFill>
                <a:latin typeface="黑体"/>
                <a:ea typeface="黑体"/>
              </a:rPr>
              <a:t>是否显示出你具有管理公司的经验</a:t>
            </a:r>
            <a:r>
              <a:rPr lang="en-US" altLang="zh-CN" sz="1600" dirty="0">
                <a:solidFill>
                  <a:schemeClr val="tx1"/>
                </a:solidFill>
                <a:latin typeface="黑体"/>
                <a:ea typeface="黑体"/>
              </a:rPr>
              <a:t>?</a:t>
            </a:r>
            <a:r>
              <a:rPr lang="zh-CN" altLang="zh-CN" sz="1600" dirty="0">
                <a:solidFill>
                  <a:schemeClr val="tx1"/>
                </a:solidFill>
                <a:latin typeface="黑体"/>
                <a:ea typeface="黑体"/>
              </a:rPr>
              <a:t>否则，一定要明确地说明你已经找</a:t>
            </a:r>
            <a:r>
              <a:rPr lang="zh-CN" altLang="zh-CN" sz="1600" dirty="0" smtClean="0">
                <a:solidFill>
                  <a:schemeClr val="tx1"/>
                </a:solidFill>
                <a:latin typeface="黑体"/>
                <a:ea typeface="黑体"/>
              </a:rPr>
              <a:t>了</a:t>
            </a:r>
            <a:endParaRPr lang="en-US" altLang="zh-CN" sz="1600" dirty="0" smtClean="0">
              <a:solidFill>
                <a:schemeClr val="tx1"/>
              </a:solidFill>
              <a:latin typeface="黑体"/>
              <a:ea typeface="黑体"/>
            </a:endParaRPr>
          </a:p>
          <a:p>
            <a:pPr marL="0" indent="0">
              <a:buNone/>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zh-CN" altLang="zh-CN" sz="1600" dirty="0" smtClean="0">
                <a:solidFill>
                  <a:schemeClr val="tx1"/>
                </a:solidFill>
                <a:latin typeface="黑体"/>
                <a:ea typeface="黑体"/>
              </a:rPr>
              <a:t>一位经营大师来管理你</a:t>
            </a:r>
            <a:r>
              <a:rPr lang="zh-CN" altLang="zh-CN" sz="1600" dirty="0">
                <a:solidFill>
                  <a:schemeClr val="tx1"/>
                </a:solidFill>
                <a:latin typeface="黑体"/>
                <a:ea typeface="黑体"/>
              </a:rPr>
              <a:t>的公司。</a:t>
            </a:r>
          </a:p>
          <a:p>
            <a:pPr marL="0" indent="0">
              <a:buNone/>
            </a:pPr>
            <a:r>
              <a:rPr lang="en-US" altLang="zh-CN" sz="1600" dirty="0">
                <a:solidFill>
                  <a:schemeClr val="tx1"/>
                </a:solidFill>
                <a:latin typeface="黑体"/>
                <a:ea typeface="黑体"/>
              </a:rPr>
              <a:t>    (5)</a:t>
            </a:r>
            <a:r>
              <a:rPr lang="zh-CN" altLang="zh-CN" sz="1600" dirty="0">
                <a:solidFill>
                  <a:schemeClr val="tx1"/>
                </a:solidFill>
                <a:latin typeface="黑体"/>
                <a:ea typeface="黑体"/>
              </a:rPr>
              <a:t>是否显示了你有能力偿还借款，从而增强投资者的信心。</a:t>
            </a:r>
          </a:p>
          <a:p>
            <a:pPr marL="0" indent="0">
              <a:buNone/>
            </a:pPr>
            <a:r>
              <a:rPr lang="en-US" altLang="zh-CN" sz="1600" dirty="0">
                <a:solidFill>
                  <a:schemeClr val="tx1"/>
                </a:solidFill>
                <a:latin typeface="黑体"/>
                <a:ea typeface="黑体"/>
              </a:rPr>
              <a:t>    (6)</a:t>
            </a:r>
            <a:r>
              <a:rPr lang="zh-CN" altLang="zh-CN" sz="1600" dirty="0">
                <a:solidFill>
                  <a:schemeClr val="tx1"/>
                </a:solidFill>
                <a:latin typeface="黑体"/>
                <a:ea typeface="黑体"/>
              </a:rPr>
              <a:t>是否显示出你已进行过完整的市场分析，要让投资</a:t>
            </a:r>
            <a:r>
              <a:rPr lang="zh-CN" altLang="zh-CN" sz="1600" dirty="0" smtClean="0">
                <a:solidFill>
                  <a:schemeClr val="tx1"/>
                </a:solidFill>
                <a:latin typeface="黑体"/>
                <a:ea typeface="黑体"/>
              </a:rPr>
              <a:t>者坚信你在</a:t>
            </a:r>
            <a:endParaRPr lang="en-US" altLang="zh-CN" sz="1600" dirty="0" smtClean="0">
              <a:solidFill>
                <a:schemeClr val="tx1"/>
              </a:solidFill>
              <a:latin typeface="黑体"/>
              <a:ea typeface="黑体"/>
            </a:endParaRPr>
          </a:p>
          <a:p>
            <a:pPr marL="0" indent="0">
              <a:buNone/>
            </a:pPr>
            <a:r>
              <a:rPr lang="en-US" altLang="zh-CN" sz="1600" dirty="0">
                <a:solidFill>
                  <a:schemeClr val="tx1"/>
                </a:solidFill>
                <a:latin typeface="黑体"/>
                <a:ea typeface="黑体"/>
              </a:rPr>
              <a:t> </a:t>
            </a:r>
            <a:r>
              <a:rPr lang="en-US" altLang="zh-CN" sz="1600" dirty="0" smtClean="0">
                <a:solidFill>
                  <a:schemeClr val="tx1"/>
                </a:solidFill>
                <a:latin typeface="黑体"/>
                <a:ea typeface="黑体"/>
              </a:rPr>
              <a:t>      </a:t>
            </a:r>
            <a:r>
              <a:rPr lang="zh-CN" altLang="zh-CN" sz="1600" dirty="0" smtClean="0">
                <a:solidFill>
                  <a:schemeClr val="tx1"/>
                </a:solidFill>
                <a:latin typeface="黑体"/>
                <a:ea typeface="黑体"/>
              </a:rPr>
              <a:t>计划书中阐</a:t>
            </a:r>
            <a:r>
              <a:rPr lang="zh-CN" altLang="zh-CN" sz="1600" dirty="0">
                <a:solidFill>
                  <a:schemeClr val="tx1"/>
                </a:solidFill>
                <a:latin typeface="黑体"/>
                <a:ea typeface="黑体"/>
              </a:rPr>
              <a:t>明的产品需求量是真实的。</a:t>
            </a:r>
          </a:p>
          <a:p>
            <a:pPr marL="0" indent="0">
              <a:buNone/>
            </a:pPr>
            <a:r>
              <a:rPr lang="en-US" altLang="zh-CN" sz="1600" dirty="0">
                <a:solidFill>
                  <a:schemeClr val="tx1"/>
                </a:solidFill>
                <a:latin typeface="黑体"/>
                <a:ea typeface="黑体"/>
              </a:rPr>
              <a:t>    (7)</a:t>
            </a:r>
            <a:r>
              <a:rPr lang="zh-CN" altLang="zh-CN" sz="1600" dirty="0">
                <a:solidFill>
                  <a:schemeClr val="tx1"/>
                </a:solidFill>
                <a:latin typeface="黑体"/>
                <a:ea typeface="黑体"/>
              </a:rPr>
              <a:t>能否打消投资者对产品或服务的疑虑。如果需要</a:t>
            </a:r>
            <a:r>
              <a:rPr lang="zh-CN" altLang="zh-CN" sz="1600" dirty="0" smtClean="0">
                <a:solidFill>
                  <a:schemeClr val="tx1"/>
                </a:solidFill>
                <a:latin typeface="黑体"/>
                <a:ea typeface="黑体"/>
              </a:rPr>
              <a:t>，</a:t>
            </a:r>
            <a:endParaRPr lang="en-US" altLang="zh-CN" sz="1600" dirty="0" smtClean="0">
              <a:solidFill>
                <a:schemeClr val="tx1"/>
              </a:solidFill>
              <a:latin typeface="黑体"/>
              <a:ea typeface="黑体"/>
            </a:endParaRPr>
          </a:p>
          <a:p>
            <a:pPr marL="0" indent="0">
              <a:buNone/>
            </a:pPr>
            <a:r>
              <a:rPr lang="en-US" altLang="zh-CN" sz="1600" dirty="0" smtClean="0">
                <a:solidFill>
                  <a:schemeClr val="tx1"/>
                </a:solidFill>
                <a:latin typeface="黑体"/>
                <a:ea typeface="黑体"/>
              </a:rPr>
              <a:t>       </a:t>
            </a:r>
            <a:r>
              <a:rPr lang="zh-CN" altLang="zh-CN" sz="1600" dirty="0" smtClean="0">
                <a:solidFill>
                  <a:schemeClr val="tx1"/>
                </a:solidFill>
                <a:latin typeface="黑体"/>
                <a:ea typeface="黑体"/>
              </a:rPr>
              <a:t>可以准备一件产品</a:t>
            </a:r>
            <a:r>
              <a:rPr lang="zh-CN" altLang="zh-CN" sz="1600" dirty="0">
                <a:solidFill>
                  <a:schemeClr val="tx1"/>
                </a:solidFill>
                <a:latin typeface="黑体"/>
                <a:ea typeface="黑体"/>
              </a:rPr>
              <a:t>模型。</a:t>
            </a:r>
          </a:p>
        </p:txBody>
      </p:sp>
      <p:sp>
        <p:nvSpPr>
          <p:cNvPr id="29" name="TextBox 38"/>
          <p:cNvSpPr txBox="1"/>
          <p:nvPr/>
        </p:nvSpPr>
        <p:spPr>
          <a:xfrm>
            <a:off x="971600" y="123478"/>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创业计划书的检查</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86849126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8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3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00\24567a9d6573cda.jpg"/>
          <p:cNvPicPr>
            <a:picLocks noChangeAspect="1" noChangeArrowheads="1"/>
          </p:cNvPicPr>
          <p:nvPr/>
        </p:nvPicPr>
        <p:blipFill>
          <a:blip r:embed="rId3" cstate="print"/>
          <a:srcRect/>
          <a:stretch>
            <a:fillRect/>
          </a:stretch>
        </p:blipFill>
        <p:spPr bwMode="auto">
          <a:xfrm>
            <a:off x="-396552" y="0"/>
            <a:ext cx="5784213" cy="5143500"/>
          </a:xfrm>
          <a:prstGeom prst="rect">
            <a:avLst/>
          </a:prstGeom>
          <a:noFill/>
        </p:spPr>
      </p:pic>
      <p:sp>
        <p:nvSpPr>
          <p:cNvPr id="10" name="文本框 16"/>
          <p:cNvSpPr txBox="1"/>
          <p:nvPr/>
        </p:nvSpPr>
        <p:spPr>
          <a:xfrm>
            <a:off x="4321309" y="2854492"/>
            <a:ext cx="3563059" cy="681210"/>
          </a:xfrm>
          <a:prstGeom prst="rect">
            <a:avLst/>
          </a:prstGeom>
          <a:noFill/>
        </p:spPr>
        <p:txBody>
          <a:bodyPr wrap="square" lIns="65023" tIns="32511" rIns="65023" bIns="32511" rtlCol="0">
            <a:spAutoFit/>
          </a:bodyPr>
          <a:lstStyle/>
          <a:p>
            <a:pPr>
              <a:buNone/>
            </a:pPr>
            <a:r>
              <a:rPr lang="zh-CN" altLang="en-US" sz="4000" b="1" cap="all" dirty="0" smtClean="0">
                <a:solidFill>
                  <a:schemeClr val="accent1"/>
                </a:solidFill>
                <a:latin typeface="微软雅黑" pitchFamily="34" charset="-122"/>
                <a:ea typeface="微软雅黑" pitchFamily="34" charset="-122"/>
                <a:cs typeface="Arial" panose="020B0604020202020204" pitchFamily="34" charset="0"/>
              </a:rPr>
              <a:t>谢谢观看！</a:t>
            </a:r>
            <a:endParaRPr lang="zh-CN" altLang="en-US" sz="4000" b="1" cap="all" dirty="0">
              <a:solidFill>
                <a:schemeClr val="accent1"/>
              </a:solidFill>
              <a:latin typeface="微软雅黑" pitchFamily="34" charset="-122"/>
              <a:ea typeface="微软雅黑" pitchFamily="34" charset="-122"/>
              <a:cs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left)">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10"/>
                                        </p:tgtEl>
                                      </p:cBhvr>
                                    </p:animEffect>
                                    <p:animScale>
                                      <p:cBhvr>
                                        <p:cTn id="1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1941467" y="319"/>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1259632" y="1635764"/>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19" name="Flowchart: Decision 79"/>
          <p:cNvSpPr/>
          <p:nvPr/>
        </p:nvSpPr>
        <p:spPr>
          <a:xfrm>
            <a:off x="1259632" y="1846017"/>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20" name="TextBox 93"/>
          <p:cNvSpPr txBox="1"/>
          <p:nvPr/>
        </p:nvSpPr>
        <p:spPr>
          <a:xfrm>
            <a:off x="1363143" y="2259373"/>
            <a:ext cx="1221358" cy="496544"/>
          </a:xfrm>
          <a:prstGeom prst="rect">
            <a:avLst/>
          </a:prstGeom>
          <a:noFill/>
        </p:spPr>
        <p:txBody>
          <a:bodyPr wrap="none" lIns="65023" tIns="32511" rIns="65023" bIns="32511" rtlCol="0">
            <a:spAutoFit/>
          </a:bodyPr>
          <a:lstStyle/>
          <a:p>
            <a:r>
              <a:rPr lang="zh-CN" altLang="en-US" sz="2800" b="1" dirty="0" smtClean="0">
                <a:solidFill>
                  <a:schemeClr val="accent1"/>
                </a:solidFill>
                <a:latin typeface="微软雅黑" pitchFamily="34" charset="-122"/>
                <a:ea typeface="微软雅黑" pitchFamily="34" charset="-122"/>
              </a:rPr>
              <a:t>第七章</a:t>
            </a:r>
            <a:endParaRPr lang="zh-CN" altLang="en-US" sz="2800" b="1" dirty="0">
              <a:solidFill>
                <a:schemeClr val="accent1"/>
              </a:solidFill>
              <a:latin typeface="微软雅黑" pitchFamily="34" charset="-122"/>
              <a:ea typeface="微软雅黑" pitchFamily="34" charset="-122"/>
            </a:endParaRPr>
          </a:p>
        </p:txBody>
      </p:sp>
      <p:sp>
        <p:nvSpPr>
          <p:cNvPr id="21" name="TextBox 5"/>
          <p:cNvSpPr txBox="1"/>
          <p:nvPr/>
        </p:nvSpPr>
        <p:spPr>
          <a:xfrm>
            <a:off x="3698177" y="2067694"/>
            <a:ext cx="2644825"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创业计划书概述</a:t>
            </a:r>
            <a:endParaRPr lang="zh-CN" altLang="en-US" sz="2800" dirty="0">
              <a:latin typeface="微软雅黑" pitchFamily="34" charset="-122"/>
              <a:ea typeface="微软雅黑" pitchFamily="34" charset="-122"/>
            </a:endParaRPr>
          </a:p>
        </p:txBody>
      </p:sp>
      <p:cxnSp>
        <p:nvCxnSpPr>
          <p:cNvPr id="26" name="直接连接符 25"/>
          <p:cNvCxnSpPr/>
          <p:nvPr/>
        </p:nvCxnSpPr>
        <p:spPr>
          <a:xfrm>
            <a:off x="3779912" y="2643758"/>
            <a:ext cx="288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779912" y="3363838"/>
            <a:ext cx="432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43"/>
          <p:cNvGrpSpPr/>
          <p:nvPr/>
        </p:nvGrpSpPr>
        <p:grpSpPr>
          <a:xfrm>
            <a:off x="3055577" y="2037175"/>
            <a:ext cx="570629" cy="657914"/>
            <a:chOff x="4231809" y="1009798"/>
            <a:chExt cx="570731" cy="657995"/>
          </a:xfrm>
        </p:grpSpPr>
        <p:grpSp>
          <p:nvGrpSpPr>
            <p:cNvPr id="3"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444431" cy="400159"/>
            </a:xfrm>
            <a:prstGeom prst="rect">
              <a:avLst/>
            </a:prstGeom>
            <a:noFill/>
          </p:spPr>
          <p:txBody>
            <a:bodyPr wrap="none" rtlCol="0">
              <a:spAutoFit/>
            </a:bodyPr>
            <a:lstStyle/>
            <a:p>
              <a:r>
                <a:rPr lang="en-US" altLang="zh-CN" sz="2000" b="1" dirty="0">
                  <a:solidFill>
                    <a:schemeClr val="accent1"/>
                  </a:solidFill>
                </a:rPr>
                <a:t>01</a:t>
              </a:r>
              <a:endParaRPr lang="zh-CN" altLang="en-US" sz="2000" b="1" dirty="0">
                <a:solidFill>
                  <a:schemeClr val="accent1"/>
                </a:solidFill>
              </a:endParaRPr>
            </a:p>
          </p:txBody>
        </p:sp>
      </p:grpSp>
      <p:grpSp>
        <p:nvGrpSpPr>
          <p:cNvPr id="4" name="组合 48"/>
          <p:cNvGrpSpPr/>
          <p:nvPr/>
        </p:nvGrpSpPr>
        <p:grpSpPr>
          <a:xfrm>
            <a:off x="3055577" y="2719689"/>
            <a:ext cx="570629" cy="657914"/>
            <a:chOff x="4231809" y="1692397"/>
            <a:chExt cx="570731" cy="657995"/>
          </a:xfrm>
        </p:grpSpPr>
        <p:grpSp>
          <p:nvGrpSpPr>
            <p:cNvPr id="5"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444431" cy="400159"/>
            </a:xfrm>
            <a:prstGeom prst="rect">
              <a:avLst/>
            </a:prstGeom>
            <a:noFill/>
          </p:spPr>
          <p:txBody>
            <a:bodyPr wrap="none" rtlCol="0">
              <a:spAutoFit/>
            </a:bodyPr>
            <a:lstStyle/>
            <a:p>
              <a:r>
                <a:rPr lang="en-US" altLang="zh-CN" sz="2000" b="1" dirty="0">
                  <a:solidFill>
                    <a:schemeClr val="accent1"/>
                  </a:solidFill>
                </a:rPr>
                <a:t>02</a:t>
              </a:r>
              <a:endParaRPr lang="zh-CN" altLang="en-US" sz="2000" b="1" dirty="0">
                <a:solidFill>
                  <a:schemeClr val="accent1"/>
                </a:solidFill>
              </a:endParaRPr>
            </a:p>
          </p:txBody>
        </p:sp>
      </p:grpSp>
      <p:sp>
        <p:nvSpPr>
          <p:cNvPr id="34" name="TextBox 5"/>
          <p:cNvSpPr txBox="1"/>
          <p:nvPr/>
        </p:nvSpPr>
        <p:spPr>
          <a:xfrm>
            <a:off x="3761677" y="2787774"/>
            <a:ext cx="4440188"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编写创业计划书的准备工作</a:t>
            </a:r>
            <a:endParaRPr lang="zh-CN" altLang="en-US" sz="2800" dirty="0">
              <a:latin typeface="微软雅黑" pitchFamily="34" charset="-122"/>
              <a:ea typeface="微软雅黑" pitchFamily="34" charset="-122"/>
            </a:endParaRPr>
          </a:p>
        </p:txBody>
      </p:sp>
      <p:sp>
        <p:nvSpPr>
          <p:cNvPr id="28" name="文本框 27"/>
          <p:cNvSpPr txBox="1"/>
          <p:nvPr/>
        </p:nvSpPr>
        <p:spPr>
          <a:xfrm>
            <a:off x="2834081" y="1203598"/>
            <a:ext cx="3888432" cy="584776"/>
          </a:xfrm>
          <a:prstGeom prst="rect">
            <a:avLst/>
          </a:prstGeom>
          <a:noFill/>
        </p:spPr>
        <p:txBody>
          <a:bodyPr wrap="square" rtlCol="0">
            <a:spAutoFit/>
          </a:bodyPr>
          <a:lstStyle/>
          <a:p>
            <a:r>
              <a:rPr kumimoji="1" lang="zh-CN" altLang="en-US" sz="3200" dirty="0" smtClean="0">
                <a:solidFill>
                  <a:schemeClr val="accent1"/>
                </a:solidFill>
                <a:latin typeface="微软雅黑"/>
                <a:ea typeface="微软雅黑"/>
              </a:rPr>
              <a:t>创业计划</a:t>
            </a:r>
            <a:endParaRPr kumimoji="1" lang="zh-CN" altLang="en-US" sz="3200" dirty="0">
              <a:solidFill>
                <a:schemeClr val="accent1"/>
              </a:solidFill>
              <a:latin typeface="微软雅黑"/>
              <a:ea typeface="微软雅黑"/>
            </a:endParaRPr>
          </a:p>
        </p:txBody>
      </p:sp>
      <p:cxnSp>
        <p:nvCxnSpPr>
          <p:cNvPr id="22" name="直接连接符 26"/>
          <p:cNvCxnSpPr/>
          <p:nvPr/>
        </p:nvCxnSpPr>
        <p:spPr>
          <a:xfrm>
            <a:off x="3908714" y="4012231"/>
            <a:ext cx="3960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3" name="组合 48"/>
          <p:cNvGrpSpPr/>
          <p:nvPr/>
        </p:nvGrpSpPr>
        <p:grpSpPr>
          <a:xfrm>
            <a:off x="3050105" y="3401938"/>
            <a:ext cx="570629" cy="657914"/>
            <a:chOff x="4231809" y="1692397"/>
            <a:chExt cx="570731" cy="657995"/>
          </a:xfrm>
        </p:grpSpPr>
        <p:grpSp>
          <p:nvGrpSpPr>
            <p:cNvPr id="24" name="组合 49"/>
            <p:cNvGrpSpPr/>
            <p:nvPr/>
          </p:nvGrpSpPr>
          <p:grpSpPr>
            <a:xfrm>
              <a:off x="4231809" y="1692397"/>
              <a:ext cx="570731" cy="657995"/>
              <a:chOff x="4067944" y="489262"/>
              <a:chExt cx="1375279" cy="1585559"/>
            </a:xfrm>
          </p:grpSpPr>
          <p:sp>
            <p:nvSpPr>
              <p:cNvPr id="29"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25" name="TextBox 61"/>
            <p:cNvSpPr txBox="1"/>
            <p:nvPr/>
          </p:nvSpPr>
          <p:spPr>
            <a:xfrm>
              <a:off x="4310472" y="1855545"/>
              <a:ext cx="444732" cy="400159"/>
            </a:xfrm>
            <a:prstGeom prst="rect">
              <a:avLst/>
            </a:prstGeom>
            <a:noFill/>
          </p:spPr>
          <p:txBody>
            <a:bodyPr wrap="none" rtlCol="0">
              <a:spAutoFit/>
            </a:bodyPr>
            <a:lstStyle/>
            <a:p>
              <a:r>
                <a:rPr lang="en-US" altLang="zh-CN" sz="2000" b="1" dirty="0" smtClean="0">
                  <a:solidFill>
                    <a:schemeClr val="accent1"/>
                  </a:solidFill>
                </a:rPr>
                <a:t>03</a:t>
              </a:r>
              <a:endParaRPr lang="zh-CN" altLang="en-US" sz="2000" b="1" dirty="0">
                <a:solidFill>
                  <a:schemeClr val="accent1"/>
                </a:solidFill>
              </a:endParaRPr>
            </a:p>
          </p:txBody>
        </p:sp>
      </p:grpSp>
      <p:sp>
        <p:nvSpPr>
          <p:cNvPr id="31" name="TextBox 5"/>
          <p:cNvSpPr txBox="1"/>
          <p:nvPr/>
        </p:nvSpPr>
        <p:spPr>
          <a:xfrm>
            <a:off x="3756205" y="3511943"/>
            <a:ext cx="4291685" cy="496544"/>
          </a:xfrm>
          <a:prstGeom prst="rect">
            <a:avLst/>
          </a:prstGeom>
          <a:noFill/>
        </p:spPr>
        <p:txBody>
          <a:bodyPr wrap="none" lIns="65023" tIns="32511" rIns="65023" bIns="32511" rtlCol="0">
            <a:spAutoFit/>
          </a:bodyPr>
          <a:lstStyle/>
          <a:p>
            <a:r>
              <a:rPr lang="zh-CN" altLang="en-US" sz="2800" dirty="0" smtClean="0">
                <a:latin typeface="微软雅黑" pitchFamily="34" charset="-122"/>
                <a:ea typeface="微软雅黑" pitchFamily="34" charset="-122"/>
              </a:rPr>
              <a:t>创业计划书的编写与检查</a:t>
            </a:r>
            <a:r>
              <a:rPr lang="en-US" altLang="zh-CN" sz="2800" dirty="0" smtClean="0">
                <a:latin typeface="微软雅黑" pitchFamily="34" charset="-122"/>
                <a:ea typeface="微软雅黑" pitchFamily="34" charset="-122"/>
              </a:rPr>
              <a:t>3</a:t>
            </a:r>
            <a:endParaRPr lang="zh-CN" altLang="en-US" sz="2800" dirty="0">
              <a:latin typeface="微软雅黑" pitchFamily="34" charset="-122"/>
              <a:ea typeface="微软雅黑" pitchFamily="34" charset="-122"/>
            </a:endParaRPr>
          </a:p>
        </p:txBody>
      </p:sp>
    </p:spTree>
    <p:extLst>
      <p:ext uri="{BB962C8B-B14F-4D97-AF65-F5344CB8AC3E}">
        <p14:creationId xmlns:p14="http://schemas.microsoft.com/office/powerpoint/2010/main" val="402316483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500"/>
                                        <p:tgtEl>
                                          <p:spTgt spid="19"/>
                                        </p:tgtEl>
                                      </p:cBhvr>
                                    </p:animEffect>
                                  </p:childTnLst>
                                </p:cTn>
                              </p:par>
                              <p:par>
                                <p:cTn id="8" presetID="8" presetClass="emph" presetSubtype="0" decel="58000" fill="hold" grpId="1" nodeType="withEffect">
                                  <p:stCondLst>
                                    <p:cond delay="0"/>
                                  </p:stCondLst>
                                  <p:childTnLst>
                                    <p:animRot by="-21600000">
                                      <p:cBhvr>
                                        <p:cTn id="9" dur="1500" fill="hold"/>
                                        <p:tgtEl>
                                          <p:spTgt spid="19"/>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19"/>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1000"/>
                                        <p:tgtEl>
                                          <p:spTgt spid="17"/>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18"/>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750"/>
                            </p:stCondLst>
                            <p:childTnLst>
                              <p:par>
                                <p:cTn id="34" presetID="2" presetClass="entr" presetSubtype="2"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250" fill="hold"/>
                                        <p:tgtEl>
                                          <p:spTgt spid="21"/>
                                        </p:tgtEl>
                                        <p:attrNameLst>
                                          <p:attrName>ppt_x</p:attrName>
                                        </p:attrNameLst>
                                      </p:cBhvr>
                                      <p:tavLst>
                                        <p:tav tm="0">
                                          <p:val>
                                            <p:strVal val="1+#ppt_w/2"/>
                                          </p:val>
                                        </p:tav>
                                        <p:tav tm="100000">
                                          <p:val>
                                            <p:strVal val="#ppt_x"/>
                                          </p:val>
                                        </p:tav>
                                      </p:tavLst>
                                    </p:anim>
                                    <p:anim calcmode="lin" valueType="num">
                                      <p:cBhvr additive="base">
                                        <p:cTn id="37" dur="25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250" fill="hold"/>
                                        <p:tgtEl>
                                          <p:spTgt spid="34"/>
                                        </p:tgtEl>
                                        <p:attrNameLst>
                                          <p:attrName>ppt_x</p:attrName>
                                        </p:attrNameLst>
                                      </p:cBhvr>
                                      <p:tavLst>
                                        <p:tav tm="0">
                                          <p:val>
                                            <p:strVal val="1+#ppt_w/2"/>
                                          </p:val>
                                        </p:tav>
                                        <p:tav tm="100000">
                                          <p:val>
                                            <p:strVal val="#ppt_x"/>
                                          </p:val>
                                        </p:tav>
                                      </p:tavLst>
                                    </p:anim>
                                    <p:anim calcmode="lin" valueType="num">
                                      <p:cBhvr additive="base">
                                        <p:cTn id="50" dur="25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1"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0-#ppt_h/2"/>
                                          </p:val>
                                        </p:tav>
                                        <p:tav tm="100000">
                                          <p:val>
                                            <p:strVal val="#ppt_y"/>
                                          </p:val>
                                        </p:tav>
                                      </p:tavLst>
                                    </p:anim>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250" fill="hold"/>
                                        <p:tgtEl>
                                          <p:spTgt spid="31"/>
                                        </p:tgtEl>
                                        <p:attrNameLst>
                                          <p:attrName>ppt_x</p:attrName>
                                        </p:attrNameLst>
                                      </p:cBhvr>
                                      <p:tavLst>
                                        <p:tav tm="0">
                                          <p:val>
                                            <p:strVal val="1+#ppt_w/2"/>
                                          </p:val>
                                        </p:tav>
                                        <p:tav tm="100000">
                                          <p:val>
                                            <p:strVal val="#ppt_x"/>
                                          </p:val>
                                        </p:tav>
                                      </p:tavLst>
                                    </p:anim>
                                    <p:anim calcmode="lin" valueType="num">
                                      <p:cBhvr additive="base">
                                        <p:cTn id="63" dur="2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34"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907704" y="51470"/>
            <a:ext cx="0" cy="51428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1241698" y="1529797"/>
            <a:ext cx="1375034" cy="137510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63" name="Flowchart: Decision 79"/>
          <p:cNvSpPr/>
          <p:nvPr/>
        </p:nvSpPr>
        <p:spPr>
          <a:xfrm>
            <a:off x="1241698" y="1740050"/>
            <a:ext cx="1375034" cy="137510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GB"/>
          </a:p>
        </p:txBody>
      </p:sp>
      <p:sp>
        <p:nvSpPr>
          <p:cNvPr id="94" name="TextBox 93"/>
          <p:cNvSpPr txBox="1"/>
          <p:nvPr/>
        </p:nvSpPr>
        <p:spPr>
          <a:xfrm>
            <a:off x="1547664" y="2067694"/>
            <a:ext cx="732943" cy="681210"/>
          </a:xfrm>
          <a:prstGeom prst="rect">
            <a:avLst/>
          </a:prstGeom>
          <a:noFill/>
        </p:spPr>
        <p:txBody>
          <a:bodyPr wrap="none" lIns="65023" tIns="32511" rIns="65023" bIns="32511" rtlCol="0">
            <a:spAutoFit/>
          </a:bodyPr>
          <a:lstStyle/>
          <a:p>
            <a:r>
              <a:rPr lang="en-US" altLang="zh-CN" sz="4000" b="1" dirty="0" smtClean="0">
                <a:solidFill>
                  <a:schemeClr val="accent1"/>
                </a:solidFill>
                <a:latin typeface="微软雅黑" pitchFamily="34" charset="-122"/>
                <a:ea typeface="微软雅黑" pitchFamily="34" charset="-122"/>
              </a:rPr>
              <a:t>01</a:t>
            </a:r>
            <a:endParaRPr lang="zh-CN" altLang="en-US" sz="4000" b="1" dirty="0">
              <a:solidFill>
                <a:schemeClr val="accent1"/>
              </a:solidFill>
              <a:latin typeface="微软雅黑" pitchFamily="34" charset="-122"/>
              <a:ea typeface="微软雅黑" pitchFamily="34" charset="-122"/>
            </a:endParaRPr>
          </a:p>
        </p:txBody>
      </p:sp>
      <p:sp>
        <p:nvSpPr>
          <p:cNvPr id="39" name="TextBox 38"/>
          <p:cNvSpPr txBox="1"/>
          <p:nvPr/>
        </p:nvSpPr>
        <p:spPr>
          <a:xfrm>
            <a:off x="2915816" y="1347614"/>
            <a:ext cx="3016721"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创业计划书概念</a:t>
            </a:r>
            <a:endParaRPr lang="zh-CN" altLang="en-US" sz="3200" b="1" dirty="0">
              <a:solidFill>
                <a:schemeClr val="accent1"/>
              </a:solidFill>
              <a:latin typeface="微软雅黑" pitchFamily="34" charset="-122"/>
              <a:ea typeface="微软雅黑" pitchFamily="34" charset="-122"/>
            </a:endParaRPr>
          </a:p>
        </p:txBody>
      </p:sp>
      <p:sp>
        <p:nvSpPr>
          <p:cNvPr id="67" name="TextBox 66"/>
          <p:cNvSpPr txBox="1"/>
          <p:nvPr/>
        </p:nvSpPr>
        <p:spPr>
          <a:xfrm>
            <a:off x="2987824" y="2139702"/>
            <a:ext cx="3960440" cy="1173653"/>
          </a:xfrm>
          <a:prstGeom prst="rect">
            <a:avLst/>
          </a:prstGeom>
          <a:noFill/>
        </p:spPr>
        <p:txBody>
          <a:bodyPr wrap="square" lIns="65023" tIns="32511" rIns="65023" bIns="32511" rtlCol="0">
            <a:spAutoFit/>
          </a:bodyPr>
          <a:lstStyle/>
          <a:p>
            <a:r>
              <a:rPr lang="zh-CN" altLang="zh-CN" dirty="0">
                <a:solidFill>
                  <a:srgbClr val="000000"/>
                </a:solidFill>
                <a:latin typeface="黑体"/>
                <a:ea typeface="黑体"/>
              </a:rPr>
              <a:t> 创业计划书又称商业计划书，是指创业者就某一具有市场前景的新产品或服务向风险投资者游说，以取得风险投资的商业可行性报告。 </a:t>
            </a:r>
          </a:p>
        </p:txBody>
      </p:sp>
      <p:cxnSp>
        <p:nvCxnSpPr>
          <p:cNvPr id="68" name="直接连接符 67"/>
          <p:cNvCxnSpPr/>
          <p:nvPr/>
        </p:nvCxnSpPr>
        <p:spPr>
          <a:xfrm>
            <a:off x="2987824" y="1995686"/>
            <a:ext cx="388773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062318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61"/>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wipe(up)">
                                      <p:cBhvr>
                                        <p:cTn id="36"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3"/>
          <p:cNvSpPr>
            <a:spLocks noChangeArrowheads="1"/>
          </p:cNvSpPr>
          <p:nvPr/>
        </p:nvSpPr>
        <p:spPr bwMode="auto">
          <a:xfrm rot="10800000">
            <a:off x="611560" y="2211710"/>
            <a:ext cx="1656184" cy="98213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1600"/>
              <a:gd name="connsiteY0" fmla="*/ 0 h 32376"/>
              <a:gd name="connsiteX1" fmla="*/ 3428 w 21600"/>
              <a:gd name="connsiteY1" fmla="*/ 21600 h 32376"/>
              <a:gd name="connsiteX2" fmla="*/ 16668 w 21600"/>
              <a:gd name="connsiteY2" fmla="*/ 32376 h 32376"/>
              <a:gd name="connsiteX3" fmla="*/ 21600 w 21600"/>
              <a:gd name="connsiteY3" fmla="*/ 0 h 32376"/>
              <a:gd name="connsiteX4" fmla="*/ 0 w 21600"/>
              <a:gd name="connsiteY4" fmla="*/ 0 h 32376"/>
              <a:gd name="connsiteX0" fmla="*/ 0 w 21600"/>
              <a:gd name="connsiteY0" fmla="*/ 0 h 32376"/>
              <a:gd name="connsiteX1" fmla="*/ 3929 w 21600"/>
              <a:gd name="connsiteY1" fmla="*/ 32376 h 32376"/>
              <a:gd name="connsiteX2" fmla="*/ 16668 w 21600"/>
              <a:gd name="connsiteY2" fmla="*/ 32376 h 32376"/>
              <a:gd name="connsiteX3" fmla="*/ 21600 w 21600"/>
              <a:gd name="connsiteY3" fmla="*/ 0 h 32376"/>
              <a:gd name="connsiteX4" fmla="*/ 0 w 21600"/>
              <a:gd name="connsiteY4" fmla="*/ 0 h 32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32376">
                <a:moveTo>
                  <a:pt x="0" y="0"/>
                </a:moveTo>
                <a:lnTo>
                  <a:pt x="3929" y="32376"/>
                </a:lnTo>
                <a:lnTo>
                  <a:pt x="16668" y="32376"/>
                </a:lnTo>
                <a:lnTo>
                  <a:pt x="21600" y="0"/>
                </a:lnTo>
                <a:lnTo>
                  <a:pt x="0" y="0"/>
                </a:lnTo>
                <a:close/>
              </a:path>
            </a:pathLst>
          </a:custGeom>
          <a:solidFill>
            <a:schemeClr val="accent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26" tIns="36064" rIns="72126" bIns="36064" rtlCol="0" anchor="ctr"/>
          <a:lstStyle/>
          <a:p>
            <a:pPr algn="ctr"/>
            <a:endParaRPr lang="zh-CN" altLang="en-US" dirty="0"/>
          </a:p>
        </p:txBody>
      </p:sp>
      <p:sp>
        <p:nvSpPr>
          <p:cNvPr id="22" name="AutoShape 6"/>
          <p:cNvSpPr>
            <a:spLocks noChangeArrowheads="1"/>
          </p:cNvSpPr>
          <p:nvPr/>
        </p:nvSpPr>
        <p:spPr bwMode="auto">
          <a:xfrm>
            <a:off x="971600" y="1131590"/>
            <a:ext cx="936104" cy="1008112"/>
          </a:xfrm>
          <a:prstGeom prst="triangle">
            <a:avLst>
              <a:gd name="adj" fmla="val 55426"/>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26" tIns="36064" rIns="72126" bIns="36064" rtlCol="0" anchor="ctr"/>
          <a:lstStyle/>
          <a:p>
            <a:pPr algn="ctr"/>
            <a:endParaRPr lang="zh-CN" altLang="en-US" dirty="0"/>
          </a:p>
        </p:txBody>
      </p:sp>
      <p:cxnSp>
        <p:nvCxnSpPr>
          <p:cNvPr id="25" name="直接连接符 24"/>
          <p:cNvCxnSpPr/>
          <p:nvPr/>
        </p:nvCxnSpPr>
        <p:spPr>
          <a:xfrm>
            <a:off x="1475656" y="1347614"/>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1979712" y="2283718"/>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6" name="TextBox 35"/>
          <p:cNvSpPr txBox="1"/>
          <p:nvPr/>
        </p:nvSpPr>
        <p:spPr>
          <a:xfrm>
            <a:off x="2627783" y="2903090"/>
            <a:ext cx="5544614" cy="1180828"/>
          </a:xfrm>
          <a:prstGeom prst="rect">
            <a:avLst/>
          </a:prstGeom>
          <a:noFill/>
        </p:spPr>
        <p:txBody>
          <a:bodyPr wrap="square" lIns="72126" tIns="36064" rIns="72126" bIns="36064" rtlCol="0">
            <a:spAutoFit/>
          </a:bodyPr>
          <a:lstStyle/>
          <a:p>
            <a:r>
              <a:rPr lang="zh-CN" altLang="zh-CN" dirty="0">
                <a:solidFill>
                  <a:srgbClr val="000000"/>
                </a:solidFill>
                <a:latin typeface="黑体"/>
                <a:ea typeface="黑体"/>
              </a:rPr>
              <a:t>创业计划书是创业者对理想的现实阐述，是理想与现实的连接桥梁。创业企业的预期目标、战略、进度安排、团队管理等方面都是创业者理想的具体化图景，是创业团队奋斗的动力。</a:t>
            </a:r>
          </a:p>
        </p:txBody>
      </p:sp>
      <p:sp>
        <p:nvSpPr>
          <p:cNvPr id="37" name="TextBox 36"/>
          <p:cNvSpPr txBox="1"/>
          <p:nvPr/>
        </p:nvSpPr>
        <p:spPr>
          <a:xfrm>
            <a:off x="1907704" y="2436673"/>
            <a:ext cx="6814153" cy="380609"/>
          </a:xfrm>
          <a:prstGeom prst="rect">
            <a:avLst/>
          </a:prstGeom>
          <a:noFill/>
        </p:spPr>
        <p:txBody>
          <a:bodyPr wrap="none" lIns="72126" tIns="36064" rIns="72126" bIns="36064" rtlCol="0">
            <a:spAutoFit/>
          </a:bodyPr>
          <a:lstStyle/>
          <a:p>
            <a:r>
              <a:rPr lang="zh-CN" altLang="zh-CN" sz="2000" dirty="0">
                <a:solidFill>
                  <a:srgbClr val="000000"/>
                </a:solidFill>
                <a:latin typeface="黑体"/>
                <a:ea typeface="黑体"/>
              </a:rPr>
              <a:t>（二）创业计划书是创业团队及合作者共同奋斗的动力期望</a:t>
            </a:r>
          </a:p>
        </p:txBody>
      </p:sp>
      <p:sp>
        <p:nvSpPr>
          <p:cNvPr id="38" name="TextBox 37"/>
          <p:cNvSpPr txBox="1"/>
          <p:nvPr/>
        </p:nvSpPr>
        <p:spPr>
          <a:xfrm>
            <a:off x="2483768" y="1390922"/>
            <a:ext cx="5904656" cy="811496"/>
          </a:xfrm>
          <a:prstGeom prst="rect">
            <a:avLst/>
          </a:prstGeom>
          <a:noFill/>
        </p:spPr>
        <p:txBody>
          <a:bodyPr wrap="square" lIns="72126" tIns="36064" rIns="72126" bIns="36064" rtlCol="0">
            <a:spAutoFit/>
          </a:bodyPr>
          <a:lstStyle/>
          <a:p>
            <a:r>
              <a:rPr lang="zh-CN" altLang="zh-CN" sz="1600" dirty="0" smtClean="0">
                <a:solidFill>
                  <a:srgbClr val="000000"/>
                </a:solidFill>
                <a:latin typeface="黑体"/>
                <a:ea typeface="黑体"/>
              </a:rPr>
              <a:t>创业</a:t>
            </a:r>
            <a:r>
              <a:rPr lang="zh-CN" altLang="zh-CN" sz="1600" dirty="0">
                <a:solidFill>
                  <a:srgbClr val="000000"/>
                </a:solidFill>
                <a:latin typeface="黑体"/>
                <a:ea typeface="黑体"/>
              </a:rPr>
              <a:t>者通过制作创业计划书，能够明确创业方向、理清创业思路。创业计划书的写作是一个长期的过程，创业者需要根据企业的实际情况进行不断的调整和完善。</a:t>
            </a:r>
          </a:p>
        </p:txBody>
      </p:sp>
      <p:sp>
        <p:nvSpPr>
          <p:cNvPr id="39" name="TextBox 38"/>
          <p:cNvSpPr txBox="1"/>
          <p:nvPr/>
        </p:nvSpPr>
        <p:spPr>
          <a:xfrm>
            <a:off x="1979713" y="1030882"/>
            <a:ext cx="5788231" cy="380609"/>
          </a:xfrm>
          <a:prstGeom prst="rect">
            <a:avLst/>
          </a:prstGeom>
          <a:noFill/>
        </p:spPr>
        <p:txBody>
          <a:bodyPr wrap="none" lIns="72126" tIns="36064" rIns="72126" bIns="36064" rtlCol="0">
            <a:spAutoFit/>
          </a:bodyPr>
          <a:lstStyle/>
          <a:p>
            <a:r>
              <a:rPr lang="zh-CN" altLang="zh-CN" sz="2000" dirty="0">
                <a:latin typeface="黑体"/>
                <a:ea typeface="黑体"/>
              </a:rPr>
              <a:t>（一）创业计划书是创业者把握企业发展的总纲领</a:t>
            </a:r>
          </a:p>
        </p:txBody>
      </p:sp>
      <p:sp>
        <p:nvSpPr>
          <p:cNvPr id="40" name="TextBox 38"/>
          <p:cNvSpPr txBox="1"/>
          <p:nvPr/>
        </p:nvSpPr>
        <p:spPr>
          <a:xfrm>
            <a:off x="971600" y="106586"/>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创业计划书的作用</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ppt_y</p:attrName>
                                        </p:attrNameLst>
                                      </p:cBhvr>
                                      <p:tavLst>
                                        <p:tav tm="0">
                                          <p:val>
                                            <p:strVal val="#ppt_y+#ppt_h*1.125000"/>
                                          </p:val>
                                        </p:tav>
                                        <p:tav tm="100000">
                                          <p:val>
                                            <p:strVal val="#ppt_y"/>
                                          </p:val>
                                        </p:tav>
                                      </p:tavLst>
                                    </p:anim>
                                    <p:animEffect transition="in" filter="wipe(up)">
                                      <p:cBhvr>
                                        <p:cTn id="8" dur="500"/>
                                        <p:tgtEl>
                                          <p:spTgt spid="40"/>
                                        </p:tgtEl>
                                      </p:cBhvr>
                                    </p:animEffect>
                                  </p:childTnLst>
                                </p:cTn>
                              </p:par>
                              <p:par>
                                <p:cTn id="9" presetID="2" presetClass="entr" presetSubtype="1" fill="hold" grpId="0" nodeType="withEffect">
                                  <p:stCondLst>
                                    <p:cond delay="6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8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0-#ppt_h/2"/>
                                          </p:val>
                                        </p:tav>
                                        <p:tav tm="100000">
                                          <p:val>
                                            <p:strVal val="#ppt_y"/>
                                          </p:val>
                                        </p:tav>
                                      </p:tavLst>
                                    </p:anim>
                                  </p:childTnLst>
                                </p:cTn>
                              </p:par>
                            </p:childTnLst>
                          </p:cTn>
                        </p:par>
                        <p:par>
                          <p:cTn id="17" fill="hold">
                            <p:stCondLst>
                              <p:cond delay="180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300"/>
                            </p:stCondLst>
                            <p:childTnLst>
                              <p:par>
                                <p:cTn id="25" presetID="17" presetClass="entr" presetSubtype="1" fill="hold" grpId="0" nodeType="afterEffect">
                                  <p:stCondLst>
                                    <p:cond delay="0"/>
                                  </p:stCondLst>
                                  <p:iterate type="lt">
                                    <p:tmPct val="40000"/>
                                  </p:iterate>
                                  <p:childTnLst>
                                    <p:set>
                                      <p:cBhvr>
                                        <p:cTn id="26" dur="1" fill="hold">
                                          <p:stCondLst>
                                            <p:cond delay="0"/>
                                          </p:stCondLst>
                                        </p:cTn>
                                        <p:tgtEl>
                                          <p:spTgt spid="39"/>
                                        </p:tgtEl>
                                        <p:attrNameLst>
                                          <p:attrName>style.visibility</p:attrName>
                                        </p:attrNameLst>
                                      </p:cBhvr>
                                      <p:to>
                                        <p:strVal val="visible"/>
                                      </p:to>
                                    </p:set>
                                    <p:anim calcmode="lin" valueType="num">
                                      <p:cBhvr>
                                        <p:cTn id="27" dur="250" fill="hold"/>
                                        <p:tgtEl>
                                          <p:spTgt spid="39"/>
                                        </p:tgtEl>
                                        <p:attrNameLst>
                                          <p:attrName>ppt_x</p:attrName>
                                        </p:attrNameLst>
                                      </p:cBhvr>
                                      <p:tavLst>
                                        <p:tav tm="0">
                                          <p:val>
                                            <p:strVal val="#ppt_x"/>
                                          </p:val>
                                        </p:tav>
                                        <p:tav tm="100000">
                                          <p:val>
                                            <p:strVal val="#ppt_x"/>
                                          </p:val>
                                        </p:tav>
                                      </p:tavLst>
                                    </p:anim>
                                    <p:anim calcmode="lin" valueType="num">
                                      <p:cBhvr>
                                        <p:cTn id="28" dur="250" fill="hold"/>
                                        <p:tgtEl>
                                          <p:spTgt spid="39"/>
                                        </p:tgtEl>
                                        <p:attrNameLst>
                                          <p:attrName>ppt_y</p:attrName>
                                        </p:attrNameLst>
                                      </p:cBhvr>
                                      <p:tavLst>
                                        <p:tav tm="0">
                                          <p:val>
                                            <p:strVal val="#ppt_y-#ppt_h/2"/>
                                          </p:val>
                                        </p:tav>
                                        <p:tav tm="100000">
                                          <p:val>
                                            <p:strVal val="#ppt_y"/>
                                          </p:val>
                                        </p:tav>
                                      </p:tavLst>
                                    </p:anim>
                                    <p:anim calcmode="lin" valueType="num">
                                      <p:cBhvr>
                                        <p:cTn id="29" dur="250" fill="hold"/>
                                        <p:tgtEl>
                                          <p:spTgt spid="39"/>
                                        </p:tgtEl>
                                        <p:attrNameLst>
                                          <p:attrName>ppt_w</p:attrName>
                                        </p:attrNameLst>
                                      </p:cBhvr>
                                      <p:tavLst>
                                        <p:tav tm="0">
                                          <p:val>
                                            <p:strVal val="#ppt_w"/>
                                          </p:val>
                                        </p:tav>
                                        <p:tav tm="100000">
                                          <p:val>
                                            <p:strVal val="#ppt_w"/>
                                          </p:val>
                                        </p:tav>
                                      </p:tavLst>
                                    </p:anim>
                                    <p:anim calcmode="lin" valueType="num">
                                      <p:cBhvr>
                                        <p:cTn id="30" dur="250" fill="hold"/>
                                        <p:tgtEl>
                                          <p:spTgt spid="39"/>
                                        </p:tgtEl>
                                        <p:attrNameLst>
                                          <p:attrName>ppt_h</p:attrName>
                                        </p:attrNameLst>
                                      </p:cBhvr>
                                      <p:tavLst>
                                        <p:tav tm="0">
                                          <p:val>
                                            <p:fltVal val="0"/>
                                          </p:val>
                                        </p:tav>
                                        <p:tav tm="100000">
                                          <p:val>
                                            <p:strVal val="#ppt_h"/>
                                          </p:val>
                                        </p:tav>
                                      </p:tavLst>
                                    </p:anim>
                                  </p:childTnLst>
                                </p:cTn>
                              </p:par>
                              <p:par>
                                <p:cTn id="31" presetID="17" presetClass="entr" presetSubtype="1" fill="hold" grpId="0" nodeType="withEffect">
                                  <p:stCondLst>
                                    <p:cond delay="200"/>
                                  </p:stCondLst>
                                  <p:iterate type="lt">
                                    <p:tmPct val="40000"/>
                                  </p:iterate>
                                  <p:childTnLst>
                                    <p:set>
                                      <p:cBhvr>
                                        <p:cTn id="32" dur="1" fill="hold">
                                          <p:stCondLst>
                                            <p:cond delay="0"/>
                                          </p:stCondLst>
                                        </p:cTn>
                                        <p:tgtEl>
                                          <p:spTgt spid="37"/>
                                        </p:tgtEl>
                                        <p:attrNameLst>
                                          <p:attrName>style.visibility</p:attrName>
                                        </p:attrNameLst>
                                      </p:cBhvr>
                                      <p:to>
                                        <p:strVal val="visible"/>
                                      </p:to>
                                    </p:set>
                                    <p:anim calcmode="lin" valueType="num">
                                      <p:cBhvr>
                                        <p:cTn id="33" dur="250" fill="hold"/>
                                        <p:tgtEl>
                                          <p:spTgt spid="37"/>
                                        </p:tgtEl>
                                        <p:attrNameLst>
                                          <p:attrName>ppt_x</p:attrName>
                                        </p:attrNameLst>
                                      </p:cBhvr>
                                      <p:tavLst>
                                        <p:tav tm="0">
                                          <p:val>
                                            <p:strVal val="#ppt_x"/>
                                          </p:val>
                                        </p:tav>
                                        <p:tav tm="100000">
                                          <p:val>
                                            <p:strVal val="#ppt_x"/>
                                          </p:val>
                                        </p:tav>
                                      </p:tavLst>
                                    </p:anim>
                                    <p:anim calcmode="lin" valueType="num">
                                      <p:cBhvr>
                                        <p:cTn id="34" dur="250" fill="hold"/>
                                        <p:tgtEl>
                                          <p:spTgt spid="37"/>
                                        </p:tgtEl>
                                        <p:attrNameLst>
                                          <p:attrName>ppt_y</p:attrName>
                                        </p:attrNameLst>
                                      </p:cBhvr>
                                      <p:tavLst>
                                        <p:tav tm="0">
                                          <p:val>
                                            <p:strVal val="#ppt_y-#ppt_h/2"/>
                                          </p:val>
                                        </p:tav>
                                        <p:tav tm="100000">
                                          <p:val>
                                            <p:strVal val="#ppt_y"/>
                                          </p:val>
                                        </p:tav>
                                      </p:tavLst>
                                    </p:anim>
                                    <p:anim calcmode="lin" valueType="num">
                                      <p:cBhvr>
                                        <p:cTn id="35" dur="250" fill="hold"/>
                                        <p:tgtEl>
                                          <p:spTgt spid="37"/>
                                        </p:tgtEl>
                                        <p:attrNameLst>
                                          <p:attrName>ppt_w</p:attrName>
                                        </p:attrNameLst>
                                      </p:cBhvr>
                                      <p:tavLst>
                                        <p:tav tm="0">
                                          <p:val>
                                            <p:strVal val="#ppt_w"/>
                                          </p:val>
                                        </p:tav>
                                        <p:tav tm="100000">
                                          <p:val>
                                            <p:strVal val="#ppt_w"/>
                                          </p:val>
                                        </p:tav>
                                      </p:tavLst>
                                    </p:anim>
                                    <p:anim calcmode="lin" valueType="num">
                                      <p:cBhvr>
                                        <p:cTn id="36" dur="250" fill="hold"/>
                                        <p:tgtEl>
                                          <p:spTgt spid="37"/>
                                        </p:tgtEl>
                                        <p:attrNameLst>
                                          <p:attrName>ppt_h</p:attrName>
                                        </p:attrNameLst>
                                      </p:cBhvr>
                                      <p:tavLst>
                                        <p:tav tm="0">
                                          <p:val>
                                            <p:fltVal val="0"/>
                                          </p:val>
                                        </p:tav>
                                        <p:tav tm="100000">
                                          <p:val>
                                            <p:strVal val="#ppt_h"/>
                                          </p:val>
                                        </p:tav>
                                      </p:tavLst>
                                    </p:anim>
                                  </p:childTnLst>
                                </p:cTn>
                              </p:par>
                            </p:childTnLst>
                          </p:cTn>
                        </p:par>
                        <p:par>
                          <p:cTn id="37" fill="hold">
                            <p:stCondLst>
                              <p:cond delay="5250"/>
                            </p:stCondLst>
                            <p:childTnLst>
                              <p:par>
                                <p:cTn id="38" presetID="22" presetClass="entr" presetSubtype="8"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grpId="0" nodeType="withEffect">
                                  <p:stCondLst>
                                    <p:cond delay="20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79510" y="2732196"/>
            <a:ext cx="2376265"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26" tIns="36064" rIns="72126" bIns="36064" rtlCol="0" anchor="ctr"/>
          <a:lstStyle/>
          <a:p>
            <a:pPr algn="ctr"/>
            <a:endParaRPr lang="zh-CN" altLang="en-US" dirty="0"/>
          </a:p>
        </p:txBody>
      </p:sp>
      <p:sp>
        <p:nvSpPr>
          <p:cNvPr id="23" name="AutoShape 4"/>
          <p:cNvSpPr>
            <a:spLocks noChangeArrowheads="1"/>
          </p:cNvSpPr>
          <p:nvPr/>
        </p:nvSpPr>
        <p:spPr bwMode="auto">
          <a:xfrm rot="10800000">
            <a:off x="611561" y="1203598"/>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2126" tIns="36064" rIns="72126" bIns="36064" rtlCol="0" anchor="ctr"/>
          <a:lstStyle/>
          <a:p>
            <a:pPr algn="ctr"/>
            <a:endParaRPr lang="zh-CN" altLang="en-US" dirty="0"/>
          </a:p>
        </p:txBody>
      </p:sp>
      <p:cxnSp>
        <p:nvCxnSpPr>
          <p:cNvPr id="27" name="直接连接符 26"/>
          <p:cNvCxnSpPr/>
          <p:nvPr/>
        </p:nvCxnSpPr>
        <p:spPr>
          <a:xfrm>
            <a:off x="1619673" y="1275606"/>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1763688" y="2931790"/>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2" name="TextBox 31"/>
          <p:cNvSpPr txBox="1"/>
          <p:nvPr/>
        </p:nvSpPr>
        <p:spPr>
          <a:xfrm>
            <a:off x="2699792" y="3003798"/>
            <a:ext cx="5832648" cy="1457827"/>
          </a:xfrm>
          <a:prstGeom prst="rect">
            <a:avLst/>
          </a:prstGeom>
          <a:noFill/>
        </p:spPr>
        <p:txBody>
          <a:bodyPr wrap="square" lIns="72126" tIns="36064" rIns="72126" bIns="36064" rtlCol="0">
            <a:spAutoFit/>
          </a:bodyPr>
          <a:lstStyle/>
          <a:p>
            <a:r>
              <a:rPr lang="zh-CN" altLang="zh-CN" dirty="0">
                <a:solidFill>
                  <a:srgbClr val="000000"/>
                </a:solidFill>
                <a:latin typeface="黑体"/>
                <a:ea typeface="黑体"/>
              </a:rPr>
              <a:t>创业计划书是为企业发展所做的规划，企业的创立与成长需要由创业计划书引领。创业计划书的主要构思围绕企业，主要内容更是离不开企业，诸如资金规划、财务预算、产品开发、投资回收、风险评估等，步步都与实现目标及企业发展休戚相关。</a:t>
            </a:r>
          </a:p>
        </p:txBody>
      </p:sp>
      <p:sp>
        <p:nvSpPr>
          <p:cNvPr id="33" name="TextBox 32"/>
          <p:cNvSpPr txBox="1"/>
          <p:nvPr/>
        </p:nvSpPr>
        <p:spPr>
          <a:xfrm>
            <a:off x="1907704" y="2571750"/>
            <a:ext cx="5916471" cy="380609"/>
          </a:xfrm>
          <a:prstGeom prst="rect">
            <a:avLst/>
          </a:prstGeom>
          <a:noFill/>
        </p:spPr>
        <p:txBody>
          <a:bodyPr wrap="none" lIns="72126" tIns="36064" rIns="72126" bIns="36064" rtlCol="0">
            <a:spAutoFit/>
          </a:bodyPr>
          <a:lstStyle/>
          <a:p>
            <a:pPr algn="ctr"/>
            <a:r>
              <a:rPr lang="en-US" altLang="zh-CN" sz="2000" dirty="0">
                <a:solidFill>
                  <a:srgbClr val="000000"/>
                </a:solidFill>
                <a:latin typeface="黑体"/>
                <a:ea typeface="黑体"/>
              </a:rPr>
              <a:t> </a:t>
            </a:r>
            <a:r>
              <a:rPr lang="zh-CN" altLang="zh-CN" sz="2000" dirty="0">
                <a:solidFill>
                  <a:srgbClr val="000000"/>
                </a:solidFill>
                <a:latin typeface="黑体"/>
                <a:ea typeface="黑体"/>
              </a:rPr>
              <a:t>（四）创业计划书为企业经营活动提供依据与支撑</a:t>
            </a:r>
            <a:endParaRPr lang="zh-CN" altLang="en-US" sz="2000" b="1" dirty="0">
              <a:solidFill>
                <a:srgbClr val="000000"/>
              </a:solidFill>
              <a:latin typeface="黑体"/>
              <a:ea typeface="黑体"/>
            </a:endParaRPr>
          </a:p>
        </p:txBody>
      </p:sp>
      <p:sp>
        <p:nvSpPr>
          <p:cNvPr id="34" name="TextBox 33"/>
          <p:cNvSpPr txBox="1"/>
          <p:nvPr/>
        </p:nvSpPr>
        <p:spPr>
          <a:xfrm>
            <a:off x="2483768" y="1203598"/>
            <a:ext cx="5904656" cy="1457827"/>
          </a:xfrm>
          <a:prstGeom prst="rect">
            <a:avLst/>
          </a:prstGeom>
          <a:noFill/>
        </p:spPr>
        <p:txBody>
          <a:bodyPr wrap="square" lIns="72126" tIns="36064" rIns="72126" bIns="36064" rtlCol="0">
            <a:spAutoFit/>
          </a:bodyPr>
          <a:lstStyle/>
          <a:p>
            <a:r>
              <a:rPr lang="zh-CN" altLang="zh-CN" dirty="0">
                <a:latin typeface="黑体"/>
                <a:ea typeface="黑体"/>
              </a:rPr>
              <a:t>从融资角度看，创业计划书通常被喻为“敲门砖”。在一份详细完备的创业计划书中，往往包含了投资者所需要的信息：创业企业的现实业绩和发展远景，市场竞争力和优劣势，企业资金需求现状和偿还能力，以及创业者及其团队的能力和阵容等。 </a:t>
            </a:r>
            <a:endParaRPr lang="zh-CN" altLang="en-US" dirty="0">
              <a:latin typeface="黑体"/>
              <a:ea typeface="黑体"/>
            </a:endParaRPr>
          </a:p>
        </p:txBody>
      </p:sp>
      <p:sp>
        <p:nvSpPr>
          <p:cNvPr id="35" name="TextBox 34"/>
          <p:cNvSpPr txBox="1"/>
          <p:nvPr/>
        </p:nvSpPr>
        <p:spPr>
          <a:xfrm>
            <a:off x="1547664" y="843558"/>
            <a:ext cx="6172952" cy="380609"/>
          </a:xfrm>
          <a:prstGeom prst="rect">
            <a:avLst/>
          </a:prstGeom>
          <a:noFill/>
        </p:spPr>
        <p:txBody>
          <a:bodyPr wrap="none" lIns="72126" tIns="36064" rIns="72126" bIns="36064" rtlCol="0">
            <a:spAutoFit/>
          </a:bodyPr>
          <a:lstStyle/>
          <a:p>
            <a:pPr algn="ctr"/>
            <a:r>
              <a:rPr lang="en-US" altLang="zh-CN" sz="2000" dirty="0">
                <a:solidFill>
                  <a:srgbClr val="000000"/>
                </a:solidFill>
                <a:latin typeface="黑体"/>
                <a:ea typeface="黑体"/>
              </a:rPr>
              <a:t> </a:t>
            </a:r>
            <a:r>
              <a:rPr lang="zh-CN" altLang="zh-CN" sz="2000" dirty="0">
                <a:solidFill>
                  <a:srgbClr val="000000"/>
                </a:solidFill>
                <a:latin typeface="黑体"/>
                <a:ea typeface="黑体"/>
              </a:rPr>
              <a:t>（三）创业计划书是投资者决定是否投资的重要参考</a:t>
            </a:r>
            <a:endParaRPr lang="zh-CN" altLang="en-US" sz="2000" b="1" dirty="0">
              <a:solidFill>
                <a:srgbClr val="000000"/>
              </a:solidFill>
              <a:latin typeface="黑体"/>
              <a:ea typeface="黑体"/>
            </a:endParaRPr>
          </a:p>
        </p:txBody>
      </p:sp>
      <p:sp>
        <p:nvSpPr>
          <p:cNvPr id="40" name="TextBox 38"/>
          <p:cNvSpPr txBox="1"/>
          <p:nvPr/>
        </p:nvSpPr>
        <p:spPr>
          <a:xfrm>
            <a:off x="971600" y="106586"/>
            <a:ext cx="3414266"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创业计划书的作用</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1292789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ppt_y</p:attrName>
                                        </p:attrNameLst>
                                      </p:cBhvr>
                                      <p:tavLst>
                                        <p:tav tm="0">
                                          <p:val>
                                            <p:strVal val="#ppt_y+#ppt_h*1.125000"/>
                                          </p:val>
                                        </p:tav>
                                        <p:tav tm="100000">
                                          <p:val>
                                            <p:strVal val="#ppt_y"/>
                                          </p:val>
                                        </p:tav>
                                      </p:tavLst>
                                    </p:anim>
                                    <p:animEffect transition="in" filter="wipe(up)">
                                      <p:cBhvr>
                                        <p:cTn id="8" dur="500"/>
                                        <p:tgtEl>
                                          <p:spTgt spid="40"/>
                                        </p:tgtEl>
                                      </p:cBhvr>
                                    </p:animEffect>
                                  </p:childTnLst>
                                </p:cTn>
                              </p:par>
                              <p:par>
                                <p:cTn id="9" presetID="2" presetClass="entr" presetSubtype="1" fill="hold" grpId="0"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ppt_x"/>
                                          </p:val>
                                        </p:tav>
                                        <p:tav tm="100000">
                                          <p:val>
                                            <p:strVal val="#ppt_x"/>
                                          </p:val>
                                        </p:tav>
                                      </p:tavLst>
                                    </p:anim>
                                    <p:anim calcmode="lin" valueType="num">
                                      <p:cBhvr additive="base">
                                        <p:cTn id="16" dur="1000" fill="hold"/>
                                        <p:tgtEl>
                                          <p:spTgt spid="23"/>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par>
                                <p:cTn id="23" presetID="17" presetClass="entr" presetSubtype="1" fill="hold" grpId="0" nodeType="withEffect">
                                  <p:stCondLst>
                                    <p:cond delay="400"/>
                                  </p:stCondLst>
                                  <p:iterate type="lt">
                                    <p:tmPct val="40000"/>
                                  </p:iterate>
                                  <p:childTnLst>
                                    <p:set>
                                      <p:cBhvr>
                                        <p:cTn id="24" dur="1" fill="hold">
                                          <p:stCondLst>
                                            <p:cond delay="0"/>
                                          </p:stCondLst>
                                        </p:cTn>
                                        <p:tgtEl>
                                          <p:spTgt spid="35"/>
                                        </p:tgtEl>
                                        <p:attrNameLst>
                                          <p:attrName>style.visibility</p:attrName>
                                        </p:attrNameLst>
                                      </p:cBhvr>
                                      <p:to>
                                        <p:strVal val="visible"/>
                                      </p:to>
                                    </p:set>
                                    <p:anim calcmode="lin" valueType="num">
                                      <p:cBhvr>
                                        <p:cTn id="25" dur="250" fill="hold"/>
                                        <p:tgtEl>
                                          <p:spTgt spid="35"/>
                                        </p:tgtEl>
                                        <p:attrNameLst>
                                          <p:attrName>ppt_x</p:attrName>
                                        </p:attrNameLst>
                                      </p:cBhvr>
                                      <p:tavLst>
                                        <p:tav tm="0">
                                          <p:val>
                                            <p:strVal val="#ppt_x"/>
                                          </p:val>
                                        </p:tav>
                                        <p:tav tm="100000">
                                          <p:val>
                                            <p:strVal val="#ppt_x"/>
                                          </p:val>
                                        </p:tav>
                                      </p:tavLst>
                                    </p:anim>
                                    <p:anim calcmode="lin" valueType="num">
                                      <p:cBhvr>
                                        <p:cTn id="26" dur="250" fill="hold"/>
                                        <p:tgtEl>
                                          <p:spTgt spid="35"/>
                                        </p:tgtEl>
                                        <p:attrNameLst>
                                          <p:attrName>ppt_y</p:attrName>
                                        </p:attrNameLst>
                                      </p:cBhvr>
                                      <p:tavLst>
                                        <p:tav tm="0">
                                          <p:val>
                                            <p:strVal val="#ppt_y-#ppt_h/2"/>
                                          </p:val>
                                        </p:tav>
                                        <p:tav tm="100000">
                                          <p:val>
                                            <p:strVal val="#ppt_y"/>
                                          </p:val>
                                        </p:tav>
                                      </p:tavLst>
                                    </p:anim>
                                    <p:anim calcmode="lin" valueType="num">
                                      <p:cBhvr>
                                        <p:cTn id="27" dur="250" fill="hold"/>
                                        <p:tgtEl>
                                          <p:spTgt spid="35"/>
                                        </p:tgtEl>
                                        <p:attrNameLst>
                                          <p:attrName>ppt_w</p:attrName>
                                        </p:attrNameLst>
                                      </p:cBhvr>
                                      <p:tavLst>
                                        <p:tav tm="0">
                                          <p:val>
                                            <p:strVal val="#ppt_w"/>
                                          </p:val>
                                        </p:tav>
                                        <p:tav tm="100000">
                                          <p:val>
                                            <p:strVal val="#ppt_w"/>
                                          </p:val>
                                        </p:tav>
                                      </p:tavLst>
                                    </p:anim>
                                    <p:anim calcmode="lin" valueType="num">
                                      <p:cBhvr>
                                        <p:cTn id="28" dur="250" fill="hold"/>
                                        <p:tgtEl>
                                          <p:spTgt spid="35"/>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600"/>
                                  </p:stCondLst>
                                  <p:iterate type="lt">
                                    <p:tmPct val="40000"/>
                                  </p:iterate>
                                  <p:childTnLst>
                                    <p:set>
                                      <p:cBhvr>
                                        <p:cTn id="30" dur="1" fill="hold">
                                          <p:stCondLst>
                                            <p:cond delay="0"/>
                                          </p:stCondLst>
                                        </p:cTn>
                                        <p:tgtEl>
                                          <p:spTgt spid="33"/>
                                        </p:tgtEl>
                                        <p:attrNameLst>
                                          <p:attrName>style.visibility</p:attrName>
                                        </p:attrNameLst>
                                      </p:cBhvr>
                                      <p:to>
                                        <p:strVal val="visible"/>
                                      </p:to>
                                    </p:set>
                                    <p:anim calcmode="lin" valueType="num">
                                      <p:cBhvr>
                                        <p:cTn id="31" dur="250" fill="hold"/>
                                        <p:tgtEl>
                                          <p:spTgt spid="33"/>
                                        </p:tgtEl>
                                        <p:attrNameLst>
                                          <p:attrName>ppt_x</p:attrName>
                                        </p:attrNameLst>
                                      </p:cBhvr>
                                      <p:tavLst>
                                        <p:tav tm="0">
                                          <p:val>
                                            <p:strVal val="#ppt_x"/>
                                          </p:val>
                                        </p:tav>
                                        <p:tav tm="100000">
                                          <p:val>
                                            <p:strVal val="#ppt_x"/>
                                          </p:val>
                                        </p:tav>
                                      </p:tavLst>
                                    </p:anim>
                                    <p:anim calcmode="lin" valueType="num">
                                      <p:cBhvr>
                                        <p:cTn id="32" dur="250" fill="hold"/>
                                        <p:tgtEl>
                                          <p:spTgt spid="33"/>
                                        </p:tgtEl>
                                        <p:attrNameLst>
                                          <p:attrName>ppt_y</p:attrName>
                                        </p:attrNameLst>
                                      </p:cBhvr>
                                      <p:tavLst>
                                        <p:tav tm="0">
                                          <p:val>
                                            <p:strVal val="#ppt_y-#ppt_h/2"/>
                                          </p:val>
                                        </p:tav>
                                        <p:tav tm="100000">
                                          <p:val>
                                            <p:strVal val="#ppt_y"/>
                                          </p:val>
                                        </p:tav>
                                      </p:tavLst>
                                    </p:anim>
                                    <p:anim calcmode="lin" valueType="num">
                                      <p:cBhvr>
                                        <p:cTn id="33" dur="250" fill="hold"/>
                                        <p:tgtEl>
                                          <p:spTgt spid="33"/>
                                        </p:tgtEl>
                                        <p:attrNameLst>
                                          <p:attrName>ppt_w</p:attrName>
                                        </p:attrNameLst>
                                      </p:cBhvr>
                                      <p:tavLst>
                                        <p:tav tm="0">
                                          <p:val>
                                            <p:strVal val="#ppt_w"/>
                                          </p:val>
                                        </p:tav>
                                        <p:tav tm="100000">
                                          <p:val>
                                            <p:strVal val="#ppt_w"/>
                                          </p:val>
                                        </p:tav>
                                      </p:tavLst>
                                    </p:anim>
                                    <p:anim calcmode="lin" valueType="num">
                                      <p:cBhvr>
                                        <p:cTn id="34" dur="250" fill="hold"/>
                                        <p:tgtEl>
                                          <p:spTgt spid="33"/>
                                        </p:tgtEl>
                                        <p:attrNameLst>
                                          <p:attrName>ppt_h</p:attrName>
                                        </p:attrNameLst>
                                      </p:cBhvr>
                                      <p:tavLst>
                                        <p:tav tm="0">
                                          <p:val>
                                            <p:fltVal val="0"/>
                                          </p:val>
                                        </p:tav>
                                        <p:tav tm="100000">
                                          <p:val>
                                            <p:strVal val="#ppt_h"/>
                                          </p:val>
                                        </p:tav>
                                      </p:tavLst>
                                    </p:anim>
                                  </p:childTnLst>
                                </p:cTn>
                              </p:par>
                              <p:par>
                                <p:cTn id="35" presetID="22" presetClass="entr" presetSubtype="8" fill="hold" grpId="0" nodeType="withEffect">
                                  <p:stCondLst>
                                    <p:cond delay="40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par>
                                <p:cTn id="38" presetID="22" presetClass="entr" presetSubtype="8" fill="hold" grpId="0" nodeType="withEffect">
                                  <p:stCondLst>
                                    <p:cond delay="6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P spid="32" grpId="0"/>
      <p:bldP spid="33" grpId="0"/>
      <p:bldP spid="34" grpId="0"/>
      <p:bldP spid="35"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632848"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800" dirty="0">
                <a:solidFill>
                  <a:schemeClr val="tx1"/>
                </a:solidFill>
                <a:latin typeface="黑体"/>
                <a:ea typeface="黑体"/>
              </a:rPr>
              <a:t> 一份完整的创业计划书由封面、目录、正文和附录四部分组成。</a:t>
            </a:r>
          </a:p>
          <a:p>
            <a:pPr marL="0" indent="0">
              <a:buNone/>
            </a:pPr>
            <a:r>
              <a:rPr lang="zh-CN" altLang="zh-CN" sz="1800" dirty="0" smtClean="0">
                <a:solidFill>
                  <a:schemeClr val="tx1"/>
                </a:solidFill>
                <a:latin typeface="黑体"/>
                <a:ea typeface="黑体"/>
              </a:rPr>
              <a:t>（</a:t>
            </a:r>
            <a:r>
              <a:rPr lang="zh-CN" altLang="zh-CN" sz="1800" dirty="0">
                <a:solidFill>
                  <a:schemeClr val="tx1"/>
                </a:solidFill>
                <a:latin typeface="黑体"/>
                <a:ea typeface="黑体"/>
              </a:rPr>
              <a:t>一）封面</a:t>
            </a:r>
          </a:p>
          <a:p>
            <a:pPr marL="0" indent="0">
              <a:buNone/>
            </a:pPr>
            <a:r>
              <a:rPr lang="zh-CN" altLang="zh-CN" sz="1800" dirty="0" smtClean="0">
                <a:solidFill>
                  <a:schemeClr val="tx1"/>
                </a:solidFill>
                <a:latin typeface="黑体"/>
                <a:ea typeface="黑体"/>
              </a:rPr>
              <a:t>封面也称标题页</a:t>
            </a:r>
            <a:r>
              <a:rPr lang="zh-CN" altLang="zh-CN" sz="1800" dirty="0">
                <a:solidFill>
                  <a:schemeClr val="tx1"/>
                </a:solidFill>
                <a:latin typeface="黑体"/>
                <a:ea typeface="黑体"/>
              </a:rPr>
              <a:t>，可以放一张企业的项目或产品彩图或企业</a:t>
            </a:r>
            <a:r>
              <a:rPr lang="en-US" altLang="zh-CN" sz="1800" dirty="0">
                <a:solidFill>
                  <a:schemeClr val="tx1"/>
                </a:solidFill>
                <a:latin typeface="黑体"/>
                <a:ea typeface="黑体"/>
              </a:rPr>
              <a:t>Logo</a:t>
            </a:r>
            <a:r>
              <a:rPr lang="zh-CN" altLang="zh-CN" sz="1800" dirty="0">
                <a:solidFill>
                  <a:schemeClr val="tx1"/>
                </a:solidFill>
                <a:latin typeface="黑体"/>
                <a:ea typeface="黑体"/>
              </a:rPr>
              <a:t>，但需留出足够的版面排列以下内容：创业计划书编号、标题、企业名称、项目名称、联系人及联系方式、公司主页、日期等。其中，标题明确了创业项目的名称，体现了创业企业的经营范围，标题一般在封面以醒目的字体标示出来，如《××创业计划书》。</a:t>
            </a:r>
          </a:p>
          <a:p>
            <a:pPr marL="0" indent="0">
              <a:buNone/>
            </a:pPr>
            <a:r>
              <a:rPr lang="zh-CN" altLang="zh-CN" sz="1800" dirty="0" smtClean="0">
                <a:solidFill>
                  <a:schemeClr val="tx1"/>
                </a:solidFill>
                <a:latin typeface="黑体"/>
                <a:ea typeface="黑体"/>
              </a:rPr>
              <a:t>（</a:t>
            </a:r>
            <a:r>
              <a:rPr lang="zh-CN" altLang="zh-CN" sz="1800" dirty="0">
                <a:solidFill>
                  <a:schemeClr val="tx1"/>
                </a:solidFill>
                <a:latin typeface="黑体"/>
                <a:ea typeface="黑体"/>
              </a:rPr>
              <a:t>二）目录</a:t>
            </a:r>
          </a:p>
          <a:p>
            <a:pPr marL="0" indent="0">
              <a:buNone/>
            </a:pPr>
            <a:r>
              <a:rPr lang="zh-CN" altLang="zh-CN" sz="1800" dirty="0" smtClean="0">
                <a:solidFill>
                  <a:schemeClr val="tx1"/>
                </a:solidFill>
                <a:latin typeface="黑体"/>
                <a:ea typeface="黑体"/>
              </a:rPr>
              <a:t>目录</a:t>
            </a:r>
            <a:r>
              <a:rPr lang="zh-CN" altLang="zh-CN" sz="1800" dirty="0">
                <a:solidFill>
                  <a:schemeClr val="tx1"/>
                </a:solidFill>
                <a:latin typeface="黑体"/>
                <a:ea typeface="黑体"/>
              </a:rPr>
              <a:t>是正文的索引，需要按照章节顺序逐一排列每章大标题</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buNone/>
            </a:pPr>
            <a:r>
              <a:rPr lang="zh-CN" altLang="zh-CN" sz="1800" dirty="0" smtClean="0">
                <a:solidFill>
                  <a:schemeClr val="tx1"/>
                </a:solidFill>
                <a:latin typeface="黑体"/>
                <a:ea typeface="黑体"/>
              </a:rPr>
              <a:t>每节小标题</a:t>
            </a:r>
            <a:r>
              <a:rPr lang="zh-CN" altLang="zh-CN" sz="1800" dirty="0">
                <a:solidFill>
                  <a:schemeClr val="tx1"/>
                </a:solidFill>
                <a:latin typeface="黑体"/>
                <a:ea typeface="黑体"/>
              </a:rPr>
              <a:t>，以及各章节对应的页码。初步写完创业计划书后</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buNone/>
            </a:pPr>
            <a:r>
              <a:rPr lang="zh-CN" altLang="zh-CN" sz="1800" dirty="0" smtClean="0">
                <a:solidFill>
                  <a:schemeClr val="tx1"/>
                </a:solidFill>
                <a:latin typeface="黑体"/>
                <a:ea typeface="黑体"/>
              </a:rPr>
              <a:t>要注意确认</a:t>
            </a:r>
            <a:r>
              <a:rPr lang="zh-CN" altLang="zh-CN" sz="1800" dirty="0">
                <a:solidFill>
                  <a:schemeClr val="tx1"/>
                </a:solidFill>
                <a:latin typeface="黑体"/>
                <a:ea typeface="黑体"/>
              </a:rPr>
              <a:t>目录页码与内容的一致性</a:t>
            </a:r>
            <a:r>
              <a:rPr lang="zh-CN" altLang="zh-CN" sz="1800" dirty="0" smtClean="0">
                <a:solidFill>
                  <a:schemeClr val="tx1"/>
                </a:solidFill>
                <a:latin typeface="黑体"/>
                <a:ea typeface="黑体"/>
              </a:rPr>
              <a:t>。</a:t>
            </a:r>
            <a:endParaRPr lang="zh-CN" altLang="zh-CN" sz="1800" dirty="0">
              <a:solidFill>
                <a:schemeClr val="tx1"/>
              </a:solidFill>
              <a:latin typeface="黑体"/>
              <a:ea typeface="黑体"/>
            </a:endParaRPr>
          </a:p>
        </p:txBody>
      </p:sp>
      <p:sp>
        <p:nvSpPr>
          <p:cNvPr id="29" name="TextBox 38"/>
          <p:cNvSpPr txBox="1"/>
          <p:nvPr/>
        </p:nvSpPr>
        <p:spPr>
          <a:xfrm>
            <a:off x="971600" y="93886"/>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5188702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699542"/>
            <a:ext cx="7632848"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800" dirty="0">
                <a:solidFill>
                  <a:schemeClr val="tx1"/>
                </a:solidFill>
                <a:latin typeface="黑体"/>
                <a:ea typeface="黑体"/>
              </a:rPr>
              <a:t> 一份完整的创业计划书由封面、目录、正文和附录四部分组成。</a:t>
            </a:r>
          </a:p>
          <a:p>
            <a:pPr marL="0" indent="0">
              <a:buNone/>
            </a:pPr>
            <a:r>
              <a:rPr lang="zh-CN" altLang="zh-CN" sz="1800" dirty="0" smtClean="0">
                <a:solidFill>
                  <a:schemeClr val="tx1"/>
                </a:solidFill>
                <a:latin typeface="黑体"/>
                <a:ea typeface="黑体"/>
              </a:rPr>
              <a:t>（</a:t>
            </a:r>
            <a:r>
              <a:rPr lang="zh-CN" altLang="zh-CN" sz="1800" dirty="0">
                <a:solidFill>
                  <a:schemeClr val="tx1"/>
                </a:solidFill>
                <a:latin typeface="黑体"/>
                <a:ea typeface="黑体"/>
              </a:rPr>
              <a:t>三）正文</a:t>
            </a:r>
          </a:p>
          <a:p>
            <a:pPr marL="0" indent="0">
              <a:buNone/>
            </a:pPr>
            <a:r>
              <a:rPr lang="zh-CN" altLang="zh-CN" sz="1600" dirty="0" smtClean="0">
                <a:solidFill>
                  <a:schemeClr val="tx1"/>
                </a:solidFill>
                <a:latin typeface="黑体"/>
                <a:ea typeface="黑体"/>
              </a:rPr>
              <a:t>正文是创业计划书</a:t>
            </a:r>
            <a:r>
              <a:rPr lang="zh-CN" altLang="zh-CN" sz="1600" dirty="0">
                <a:solidFill>
                  <a:schemeClr val="tx1"/>
                </a:solidFill>
                <a:latin typeface="黑体"/>
                <a:ea typeface="黑体"/>
              </a:rPr>
              <a:t>的主要内容，包括摘要、主体和结论三大部分。</a:t>
            </a:r>
          </a:p>
          <a:p>
            <a:pPr marL="0" indent="0">
              <a:buNone/>
            </a:pPr>
            <a:r>
              <a:rPr lang="en-US" altLang="zh-CN" sz="1600" dirty="0" smtClean="0">
                <a:solidFill>
                  <a:schemeClr val="tx1"/>
                </a:solidFill>
                <a:latin typeface="黑体"/>
                <a:ea typeface="黑体"/>
              </a:rPr>
              <a:t>1</a:t>
            </a:r>
            <a:r>
              <a:rPr lang="en-US" altLang="zh-CN" sz="1600" dirty="0">
                <a:solidFill>
                  <a:schemeClr val="tx1"/>
                </a:solidFill>
                <a:latin typeface="黑体"/>
                <a:ea typeface="黑体"/>
              </a:rPr>
              <a:t>.</a:t>
            </a:r>
            <a:r>
              <a:rPr lang="zh-CN" altLang="zh-CN" sz="1600" dirty="0">
                <a:solidFill>
                  <a:schemeClr val="tx1"/>
                </a:solidFill>
                <a:latin typeface="黑体"/>
                <a:ea typeface="黑体"/>
              </a:rPr>
              <a:t>摘要</a:t>
            </a:r>
          </a:p>
          <a:p>
            <a:pPr marL="0" indent="0">
              <a:buNone/>
            </a:pPr>
            <a:r>
              <a:rPr lang="zh-CN" altLang="zh-CN" sz="1600" dirty="0" smtClean="0">
                <a:solidFill>
                  <a:schemeClr val="tx1"/>
                </a:solidFill>
                <a:latin typeface="黑体"/>
                <a:ea typeface="黑体"/>
              </a:rPr>
              <a:t>摘要是企业</a:t>
            </a:r>
            <a:r>
              <a:rPr lang="zh-CN" altLang="zh-CN" sz="1600" dirty="0">
                <a:solidFill>
                  <a:schemeClr val="tx1"/>
                </a:solidFill>
                <a:latin typeface="黑体"/>
                <a:ea typeface="黑体"/>
              </a:rPr>
              <a:t>的基本情况、竞争能力、市场地位、营销战略、管理策略，以及创业项目的投资前景及风险预测等方面的综合概述。摘要既是创业计划书的引文，引起读者的阅读兴趣；又是创业计划书的总纲，提纲挈领，让读者对创业计划书的内容有一个整体的认知。</a:t>
            </a:r>
          </a:p>
          <a:p>
            <a:pPr marL="0" indent="0">
              <a:buNone/>
            </a:pPr>
            <a:r>
              <a:rPr lang="en-US" altLang="zh-CN" sz="1600" dirty="0" smtClean="0">
                <a:solidFill>
                  <a:schemeClr val="tx1"/>
                </a:solidFill>
                <a:latin typeface="黑体"/>
                <a:ea typeface="黑体"/>
              </a:rPr>
              <a:t>2</a:t>
            </a:r>
            <a:r>
              <a:rPr lang="en-US" altLang="zh-CN" sz="1600" dirty="0">
                <a:solidFill>
                  <a:schemeClr val="tx1"/>
                </a:solidFill>
                <a:latin typeface="黑体"/>
                <a:ea typeface="黑体"/>
              </a:rPr>
              <a:t>.</a:t>
            </a:r>
            <a:r>
              <a:rPr lang="zh-CN" altLang="zh-CN" sz="1600" dirty="0">
                <a:solidFill>
                  <a:schemeClr val="tx1"/>
                </a:solidFill>
                <a:latin typeface="黑体"/>
                <a:ea typeface="黑体"/>
              </a:rPr>
              <a:t>主体</a:t>
            </a:r>
          </a:p>
          <a:p>
            <a:pPr marL="0" indent="0">
              <a:buNone/>
            </a:pPr>
            <a:r>
              <a:rPr lang="zh-CN" altLang="zh-CN" sz="1600" dirty="0" smtClean="0">
                <a:solidFill>
                  <a:schemeClr val="tx1"/>
                </a:solidFill>
                <a:latin typeface="黑体"/>
                <a:ea typeface="黑体"/>
              </a:rPr>
              <a:t>主体是对</a:t>
            </a:r>
            <a:r>
              <a:rPr lang="zh-CN" altLang="zh-CN" sz="1600" dirty="0">
                <a:solidFill>
                  <a:schemeClr val="tx1"/>
                </a:solidFill>
                <a:latin typeface="黑体"/>
                <a:ea typeface="黑体"/>
              </a:rPr>
              <a:t>摘要的具体展开。为了让读者一目了然，一般采取章节式、标题式的方式逐一描述。主体的内容具体包括企业介绍、市场分析、产品</a:t>
            </a:r>
            <a:r>
              <a:rPr lang="en-US" altLang="zh-CN" sz="1600" dirty="0">
                <a:solidFill>
                  <a:schemeClr val="tx1"/>
                </a:solidFill>
                <a:latin typeface="黑体"/>
                <a:ea typeface="黑体"/>
              </a:rPr>
              <a:t>(</a:t>
            </a:r>
            <a:r>
              <a:rPr lang="zh-CN" altLang="zh-CN" sz="1600" dirty="0">
                <a:solidFill>
                  <a:schemeClr val="tx1"/>
                </a:solidFill>
                <a:latin typeface="黑体"/>
                <a:ea typeface="黑体"/>
              </a:rPr>
              <a:t>服务</a:t>
            </a:r>
            <a:r>
              <a:rPr lang="en-US" altLang="zh-CN" sz="1600" dirty="0">
                <a:solidFill>
                  <a:schemeClr val="tx1"/>
                </a:solidFill>
                <a:latin typeface="黑体"/>
                <a:ea typeface="黑体"/>
              </a:rPr>
              <a:t>)</a:t>
            </a:r>
            <a:r>
              <a:rPr lang="zh-CN" altLang="zh-CN" sz="1600" dirty="0">
                <a:solidFill>
                  <a:schemeClr val="tx1"/>
                </a:solidFill>
                <a:latin typeface="黑体"/>
                <a:ea typeface="黑体"/>
              </a:rPr>
              <a:t>介绍、组织结构介绍、前景预测、营销策略描述、生产计划展示、财务规划和风险分析等。只要执笔者能够条分缕析，可以自行调整各章节的具体顺序。</a:t>
            </a:r>
          </a:p>
          <a:p>
            <a:pPr marL="0" indent="0">
              <a:buNone/>
            </a:pPr>
            <a:r>
              <a:rPr lang="en-US" altLang="zh-CN" sz="1600" dirty="0" smtClean="0">
                <a:solidFill>
                  <a:schemeClr val="tx1"/>
                </a:solidFill>
                <a:latin typeface="黑体"/>
                <a:ea typeface="黑体"/>
              </a:rPr>
              <a:t>3</a:t>
            </a:r>
            <a:r>
              <a:rPr lang="en-US" altLang="zh-CN" sz="1600" dirty="0">
                <a:solidFill>
                  <a:schemeClr val="tx1"/>
                </a:solidFill>
                <a:latin typeface="黑体"/>
                <a:ea typeface="黑体"/>
              </a:rPr>
              <a:t>.</a:t>
            </a:r>
            <a:r>
              <a:rPr lang="zh-CN" altLang="zh-CN" sz="1600" dirty="0">
                <a:solidFill>
                  <a:schemeClr val="tx1"/>
                </a:solidFill>
                <a:latin typeface="黑体"/>
                <a:ea typeface="黑体"/>
              </a:rPr>
              <a:t>结论</a:t>
            </a:r>
          </a:p>
          <a:p>
            <a:pPr marL="0" indent="0">
              <a:buNone/>
            </a:pPr>
            <a:r>
              <a:rPr lang="zh-CN" altLang="zh-CN" sz="1600" dirty="0" smtClean="0">
                <a:solidFill>
                  <a:schemeClr val="tx1"/>
                </a:solidFill>
                <a:latin typeface="黑体"/>
                <a:ea typeface="黑体"/>
              </a:rPr>
              <a:t>结论是整个创业计划书</a:t>
            </a:r>
            <a:r>
              <a:rPr lang="zh-CN" altLang="zh-CN" sz="1600" dirty="0">
                <a:solidFill>
                  <a:schemeClr val="tx1"/>
                </a:solidFill>
                <a:latin typeface="黑体"/>
                <a:ea typeface="黑体"/>
              </a:rPr>
              <a:t>内容的总结式概括。它和摘要首尾呼应，体现了文本的完整性。</a:t>
            </a:r>
          </a:p>
          <a:p>
            <a:pPr marL="0" indent="0">
              <a:buNone/>
            </a:pPr>
            <a:r>
              <a:rPr lang="en-US" altLang="zh-CN" sz="1800" dirty="0" smtClean="0">
                <a:solidFill>
                  <a:schemeClr val="tx1"/>
                </a:solidFill>
                <a:latin typeface="黑体"/>
                <a:ea typeface="黑体"/>
              </a:rPr>
              <a:t>(</a:t>
            </a:r>
            <a:r>
              <a:rPr lang="zh-CN" altLang="zh-CN" sz="1800" dirty="0">
                <a:solidFill>
                  <a:schemeClr val="tx1"/>
                </a:solidFill>
                <a:latin typeface="黑体"/>
                <a:ea typeface="黑体"/>
              </a:rPr>
              <a:t>四</a:t>
            </a:r>
            <a:r>
              <a:rPr lang="en-US" altLang="zh-CN" sz="1800" dirty="0">
                <a:solidFill>
                  <a:schemeClr val="tx1"/>
                </a:solidFill>
                <a:latin typeface="黑体"/>
                <a:ea typeface="黑体"/>
              </a:rPr>
              <a:t>)</a:t>
            </a:r>
            <a:r>
              <a:rPr lang="zh-CN" altLang="zh-CN" sz="1800" dirty="0">
                <a:solidFill>
                  <a:schemeClr val="tx1"/>
                </a:solidFill>
                <a:latin typeface="黑体"/>
                <a:ea typeface="黑体"/>
              </a:rPr>
              <a:t>附录</a:t>
            </a:r>
          </a:p>
          <a:p>
            <a:pPr marL="0" indent="0">
              <a:buNone/>
            </a:pPr>
            <a:r>
              <a:rPr lang="zh-CN" altLang="zh-CN" sz="1800" dirty="0" smtClean="0">
                <a:solidFill>
                  <a:schemeClr val="tx1"/>
                </a:solidFill>
                <a:latin typeface="黑体"/>
                <a:ea typeface="黑体"/>
              </a:rPr>
              <a:t>附录是对</a:t>
            </a:r>
            <a:r>
              <a:rPr lang="zh-CN" altLang="zh-CN" sz="1800" dirty="0">
                <a:solidFill>
                  <a:schemeClr val="tx1"/>
                </a:solidFill>
                <a:latin typeface="黑体"/>
                <a:ea typeface="黑体"/>
              </a:rPr>
              <a:t>主体部分的补充。受篇幅限制，不宜在主体部分过多描述的，不能在一个层面详细展示的</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buNone/>
            </a:pPr>
            <a:r>
              <a:rPr lang="zh-CN" altLang="zh-CN" sz="1800" dirty="0" smtClean="0">
                <a:solidFill>
                  <a:schemeClr val="tx1"/>
                </a:solidFill>
                <a:latin typeface="黑体"/>
                <a:ea typeface="黑体"/>
              </a:rPr>
              <a:t>或需要提供参考资料</a:t>
            </a:r>
            <a:r>
              <a:rPr lang="zh-CN" altLang="zh-CN" sz="1800" dirty="0">
                <a:solidFill>
                  <a:schemeClr val="tx1"/>
                </a:solidFill>
                <a:latin typeface="黑体"/>
                <a:ea typeface="黑体"/>
              </a:rPr>
              <a:t>、数据的内容，一般放在附录部分，以供参考。</a:t>
            </a:r>
          </a:p>
        </p:txBody>
      </p:sp>
      <p:sp>
        <p:nvSpPr>
          <p:cNvPr id="29" name="TextBox 38"/>
          <p:cNvSpPr txBox="1"/>
          <p:nvPr/>
        </p:nvSpPr>
        <p:spPr>
          <a:xfrm>
            <a:off x="971600" y="93886"/>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79937103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632848"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zh-CN" sz="1800" dirty="0">
                <a:solidFill>
                  <a:schemeClr val="tx1"/>
                </a:solidFill>
                <a:latin typeface="黑体"/>
                <a:ea typeface="黑体"/>
              </a:rPr>
              <a:t> 一份完整的创业计划书由封面、目录、正文和附录四部分组成。</a:t>
            </a:r>
          </a:p>
          <a:p>
            <a:pPr marL="0" indent="0">
              <a:buNone/>
            </a:pPr>
            <a:r>
              <a:rPr lang="zh-CN" altLang="en-US" sz="1800" dirty="0" smtClean="0">
                <a:solidFill>
                  <a:schemeClr val="tx1"/>
                </a:solidFill>
                <a:latin typeface="黑体"/>
                <a:ea typeface="黑体"/>
              </a:rPr>
              <a:t> </a:t>
            </a:r>
            <a:r>
              <a:rPr lang="en-US" altLang="zh-CN" sz="1800" dirty="0" smtClean="0">
                <a:solidFill>
                  <a:schemeClr val="tx1"/>
                </a:solidFill>
                <a:latin typeface="黑体"/>
                <a:ea typeface="黑体"/>
              </a:rPr>
              <a:t>(</a:t>
            </a:r>
            <a:r>
              <a:rPr lang="zh-CN" altLang="zh-CN" sz="1800" dirty="0">
                <a:solidFill>
                  <a:schemeClr val="tx1"/>
                </a:solidFill>
                <a:latin typeface="黑体"/>
                <a:ea typeface="黑体"/>
              </a:rPr>
              <a:t>四</a:t>
            </a:r>
            <a:r>
              <a:rPr lang="en-US" altLang="zh-CN" sz="1800" dirty="0">
                <a:solidFill>
                  <a:schemeClr val="tx1"/>
                </a:solidFill>
                <a:latin typeface="黑体"/>
                <a:ea typeface="黑体"/>
              </a:rPr>
              <a:t>)</a:t>
            </a:r>
            <a:r>
              <a:rPr lang="zh-CN" altLang="zh-CN" sz="1800" dirty="0">
                <a:solidFill>
                  <a:schemeClr val="tx1"/>
                </a:solidFill>
                <a:latin typeface="黑体"/>
                <a:ea typeface="黑体"/>
              </a:rPr>
              <a:t>附录</a:t>
            </a:r>
          </a:p>
          <a:p>
            <a:pPr marL="0" indent="0">
              <a:buNone/>
            </a:pPr>
            <a:r>
              <a:rPr lang="zh-CN" altLang="zh-CN" sz="1800" dirty="0" smtClean="0">
                <a:solidFill>
                  <a:schemeClr val="tx1"/>
                </a:solidFill>
                <a:latin typeface="黑体"/>
                <a:ea typeface="黑体"/>
              </a:rPr>
              <a:t>附录是对</a:t>
            </a:r>
            <a:r>
              <a:rPr lang="zh-CN" altLang="zh-CN" sz="1800" dirty="0">
                <a:solidFill>
                  <a:schemeClr val="tx1"/>
                </a:solidFill>
                <a:latin typeface="黑体"/>
                <a:ea typeface="黑体"/>
              </a:rPr>
              <a:t>主体部分的补充。受篇幅限制，不宜在主体部分过多描述的，不能在一个层面详细展示的</a:t>
            </a:r>
            <a:r>
              <a:rPr lang="zh-CN" altLang="zh-CN" sz="1800" dirty="0" smtClean="0">
                <a:solidFill>
                  <a:schemeClr val="tx1"/>
                </a:solidFill>
                <a:latin typeface="黑体"/>
                <a:ea typeface="黑体"/>
              </a:rPr>
              <a:t>，</a:t>
            </a:r>
            <a:endParaRPr lang="en-US" altLang="zh-CN" sz="1800" dirty="0" smtClean="0">
              <a:solidFill>
                <a:schemeClr val="tx1"/>
              </a:solidFill>
              <a:latin typeface="黑体"/>
              <a:ea typeface="黑体"/>
            </a:endParaRPr>
          </a:p>
          <a:p>
            <a:pPr marL="0" indent="0">
              <a:buNone/>
            </a:pPr>
            <a:r>
              <a:rPr lang="zh-CN" altLang="zh-CN" sz="1800" dirty="0" smtClean="0">
                <a:solidFill>
                  <a:schemeClr val="tx1"/>
                </a:solidFill>
                <a:latin typeface="黑体"/>
                <a:ea typeface="黑体"/>
              </a:rPr>
              <a:t>或需要提供参考资料</a:t>
            </a:r>
            <a:r>
              <a:rPr lang="zh-CN" altLang="zh-CN" sz="1800" dirty="0">
                <a:solidFill>
                  <a:schemeClr val="tx1"/>
                </a:solidFill>
                <a:latin typeface="黑体"/>
                <a:ea typeface="黑体"/>
              </a:rPr>
              <a:t>、数据的内容，一般放在附录部分，以供参考。</a:t>
            </a:r>
          </a:p>
        </p:txBody>
      </p:sp>
      <p:sp>
        <p:nvSpPr>
          <p:cNvPr id="29" name="TextBox 38"/>
          <p:cNvSpPr txBox="1"/>
          <p:nvPr/>
        </p:nvSpPr>
        <p:spPr>
          <a:xfrm>
            <a:off x="971600" y="93886"/>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446162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3067006" y="2250736"/>
            <a:ext cx="6082315" cy="2912702"/>
            <a:chOff x="4078023" y="2973498"/>
            <a:chExt cx="8113977" cy="3884502"/>
          </a:xfrm>
          <a:solidFill>
            <a:srgbClr val="005DA2"/>
          </a:solidFill>
        </p:grpSpPr>
        <p:sp>
          <p:nvSpPr>
            <p:cNvPr id="1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sp>
          <p:nvSpPr>
            <p:cNvPr id="1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4"/>
            </a:solidFill>
            <a:ln>
              <a:noFill/>
            </a:ln>
          </p:spPr>
          <p:txBody>
            <a:bodyPr vert="horz" wrap="square" lIns="91440" tIns="45720" rIns="91440" bIns="4572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3"/>
            </a:solidFill>
            <a:ln>
              <a:noFill/>
            </a:ln>
          </p:spPr>
          <p:txBody>
            <a:bodyPr/>
            <a:lstStyle/>
            <a:p>
              <a:endParaRPr lang="zh-CN" altLang="en-US" sz="2100" dirty="0">
                <a:latin typeface="微软雅黑" panose="020B0503020204020204" pitchFamily="34" charset="-122"/>
                <a:ea typeface="微软雅黑" panose="020B0503020204020204" pitchFamily="34" charset="-122"/>
              </a:endParaRPr>
            </a:p>
          </p:txBody>
        </p:sp>
      </p:grpSp>
      <p:sp>
        <p:nvSpPr>
          <p:cNvPr id="20" name="Content Placeholder 2"/>
          <p:cNvSpPr txBox="1"/>
          <p:nvPr/>
        </p:nvSpPr>
        <p:spPr>
          <a:xfrm>
            <a:off x="971600" y="771550"/>
            <a:ext cx="7333221" cy="2808312"/>
          </a:xfrm>
          <a:prstGeom prst="rect">
            <a:avLst/>
          </a:prstGeom>
        </p:spPr>
        <p:txBody>
          <a:bodyPr vert="horz" lIns="68541" tIns="34271" rIns="68541" bIns="3427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zh-CN" altLang="zh-CN" sz="1800" b="1" dirty="0">
                <a:solidFill>
                  <a:schemeClr val="tx1"/>
                </a:solidFill>
                <a:latin typeface="黑体"/>
                <a:ea typeface="黑体"/>
              </a:rPr>
              <a:t>一、确定创业计划书编写人员</a:t>
            </a:r>
            <a:endParaRPr lang="zh-CN" altLang="zh-CN" sz="1800" dirty="0">
              <a:solidFill>
                <a:schemeClr val="tx1"/>
              </a:solidFill>
              <a:latin typeface="黑体"/>
              <a:ea typeface="黑体"/>
            </a:endParaRPr>
          </a:p>
          <a:p>
            <a:pPr marL="0" indent="0">
              <a:spcBef>
                <a:spcPts val="0"/>
              </a:spcBef>
              <a:buNone/>
            </a:pPr>
            <a:r>
              <a:rPr lang="zh-CN" altLang="zh-CN" sz="1800" dirty="0" smtClean="0">
                <a:solidFill>
                  <a:schemeClr val="tx1"/>
                </a:solidFill>
                <a:latin typeface="黑体"/>
                <a:ea typeface="黑体"/>
              </a:rPr>
              <a:t>创业计划书应该由创业者</a:t>
            </a:r>
            <a:r>
              <a:rPr lang="zh-CN" altLang="zh-CN" sz="1800" dirty="0">
                <a:solidFill>
                  <a:schemeClr val="tx1"/>
                </a:solidFill>
                <a:latin typeface="黑体"/>
                <a:ea typeface="黑体"/>
              </a:rPr>
              <a:t>自己来编写。创业计划书是创业者能力和构思的具体体现，亲自编写创业计划书可以帮助创业者理清思路，把创业的激情融入计划书之中，有利于增添计划书的感染力。</a:t>
            </a:r>
          </a:p>
          <a:p>
            <a:pPr marL="0" indent="0">
              <a:spcBef>
                <a:spcPts val="0"/>
              </a:spcBef>
              <a:buNone/>
            </a:pPr>
            <a:r>
              <a:rPr lang="zh-CN" altLang="zh-CN" sz="1800" b="1" dirty="0" smtClean="0">
                <a:solidFill>
                  <a:schemeClr val="tx1"/>
                </a:solidFill>
                <a:latin typeface="黑体"/>
                <a:ea typeface="黑体"/>
              </a:rPr>
              <a:t>二</a:t>
            </a:r>
            <a:r>
              <a:rPr lang="zh-CN" altLang="zh-CN" sz="1800" b="1" dirty="0">
                <a:solidFill>
                  <a:schemeClr val="tx1"/>
                </a:solidFill>
                <a:latin typeface="黑体"/>
                <a:ea typeface="黑体"/>
              </a:rPr>
              <a:t>、确定创业计划书的范围</a:t>
            </a:r>
            <a:endParaRPr lang="zh-CN" altLang="zh-CN" sz="1800" dirty="0">
              <a:solidFill>
                <a:schemeClr val="tx1"/>
              </a:solidFill>
              <a:latin typeface="黑体"/>
              <a:ea typeface="黑体"/>
            </a:endParaRPr>
          </a:p>
          <a:p>
            <a:pPr marL="0" indent="0">
              <a:spcBef>
                <a:spcPts val="0"/>
              </a:spcBef>
              <a:buNone/>
            </a:pPr>
            <a:r>
              <a:rPr lang="zh-CN" altLang="zh-CN" sz="1800" dirty="0">
                <a:solidFill>
                  <a:schemeClr val="tx1"/>
                </a:solidFill>
                <a:latin typeface="黑体"/>
                <a:ea typeface="黑体"/>
              </a:rPr>
              <a:t>确定创业计划书的范围：</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1)</a:t>
            </a:r>
            <a:r>
              <a:rPr lang="zh-CN" altLang="zh-CN" sz="1800" dirty="0">
                <a:solidFill>
                  <a:schemeClr val="tx1"/>
                </a:solidFill>
                <a:latin typeface="黑体"/>
                <a:ea typeface="黑体"/>
              </a:rPr>
              <a:t>创业者的角度。创业者自身比任何人都了解创业企业的创造力和技术，因此，创业者首先必须清晰地表达出创业企业经营的产品或服务，以及其特色和卖点。</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2)</a:t>
            </a:r>
            <a:r>
              <a:rPr lang="zh-CN" altLang="zh-CN" sz="1800" dirty="0">
                <a:solidFill>
                  <a:schemeClr val="tx1"/>
                </a:solidFill>
                <a:latin typeface="黑体"/>
                <a:ea typeface="黑体"/>
              </a:rPr>
              <a:t>市场的角度。创业者必须以消费者的眼光来审视企业的经营运作，应该采取一种以消费者为导向的市场营销策略。</a:t>
            </a:r>
          </a:p>
          <a:p>
            <a:pPr marL="0" indent="0">
              <a:spcBef>
                <a:spcPts val="0"/>
              </a:spcBef>
              <a:buNone/>
            </a:pPr>
            <a:r>
              <a:rPr lang="en-US" altLang="zh-CN" sz="1800" dirty="0" smtClean="0">
                <a:solidFill>
                  <a:schemeClr val="tx1"/>
                </a:solidFill>
                <a:latin typeface="黑体"/>
                <a:ea typeface="黑体"/>
              </a:rPr>
              <a:t>(</a:t>
            </a:r>
            <a:r>
              <a:rPr lang="en-US" altLang="zh-CN" sz="1800" dirty="0">
                <a:solidFill>
                  <a:schemeClr val="tx1"/>
                </a:solidFill>
                <a:latin typeface="黑体"/>
                <a:ea typeface="黑体"/>
              </a:rPr>
              <a:t>3)</a:t>
            </a:r>
            <a:r>
              <a:rPr lang="zh-CN" altLang="zh-CN" sz="1800" dirty="0">
                <a:solidFill>
                  <a:schemeClr val="tx1"/>
                </a:solidFill>
                <a:latin typeface="黑体"/>
                <a:ea typeface="黑体"/>
              </a:rPr>
              <a:t>投资者的角度。创业者应该试图用投资者的眼光来考察企业的生产经营，投资者往往特别关注计划中的财务规划</a:t>
            </a:r>
            <a:r>
              <a:rPr lang="zh-CN" altLang="zh-CN" sz="1800" dirty="0" smtClean="0">
                <a:solidFill>
                  <a:schemeClr val="tx1"/>
                </a:solidFill>
                <a:latin typeface="黑体"/>
                <a:ea typeface="黑体"/>
              </a:rPr>
              <a:t>。</a:t>
            </a:r>
            <a:endParaRPr lang="zh-CN" altLang="zh-CN" sz="1000" dirty="0">
              <a:solidFill>
                <a:schemeClr val="accent6">
                  <a:lumMod val="75000"/>
                </a:schemeClr>
              </a:solidFill>
              <a:latin typeface="黑体"/>
              <a:ea typeface="黑体"/>
            </a:endParaRPr>
          </a:p>
        </p:txBody>
      </p:sp>
      <p:sp>
        <p:nvSpPr>
          <p:cNvPr id="29" name="TextBox 38"/>
          <p:cNvSpPr txBox="1"/>
          <p:nvPr/>
        </p:nvSpPr>
        <p:spPr>
          <a:xfrm>
            <a:off x="971600" y="123478"/>
            <a:ext cx="4235003" cy="558100"/>
          </a:xfrm>
          <a:prstGeom prst="rect">
            <a:avLst/>
          </a:prstGeom>
          <a:noFill/>
        </p:spPr>
        <p:txBody>
          <a:bodyPr wrap="none" lIns="65023" tIns="32511" rIns="65023" bIns="32511" rtlCol="0">
            <a:spAutoFit/>
          </a:bodyPr>
          <a:lstStyle/>
          <a:p>
            <a:r>
              <a:rPr lang="zh-CN" altLang="en-US" sz="3200" b="1" dirty="0" smtClean="0">
                <a:solidFill>
                  <a:schemeClr val="accent1"/>
                </a:solidFill>
                <a:latin typeface="微软雅黑" pitchFamily="34" charset="-122"/>
                <a:ea typeface="微软雅黑" pitchFamily="34" charset="-122"/>
              </a:rPr>
              <a:t>创业计划书的基本结构</a:t>
            </a:r>
            <a:endParaRPr lang="zh-CN" altLang="en-US"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65169719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up)">
                                      <p:cBhvr>
                                        <p:cTn id="8" dur="500"/>
                                        <p:tgtEl>
                                          <p:spTgt spid="29"/>
                                        </p:tgtEl>
                                      </p:cBhvr>
                                    </p:animEffect>
                                  </p:childTnLst>
                                </p:cTn>
                              </p:par>
                            </p:childTnLst>
                          </p:cTn>
                        </p:par>
                        <p:par>
                          <p:cTn id="9" fill="hold">
                            <p:stCondLst>
                              <p:cond delay="95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45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5">
      <a:dk1>
        <a:sysClr val="windowText" lastClr="000000"/>
      </a:dk1>
      <a:lt1>
        <a:sysClr val="window" lastClr="FFFFFF"/>
      </a:lt1>
      <a:dk2>
        <a:srgbClr val="44546A"/>
      </a:dk2>
      <a:lt2>
        <a:srgbClr val="E7E6E6"/>
      </a:lt2>
      <a:accent1>
        <a:srgbClr val="C00000"/>
      </a:accent1>
      <a:accent2>
        <a:srgbClr val="A5A5A5"/>
      </a:accent2>
      <a:accent3>
        <a:srgbClr val="C00000"/>
      </a:accent3>
      <a:accent4>
        <a:srgbClr val="A5A5A5"/>
      </a:accent4>
      <a:accent5>
        <a:srgbClr val="C00000"/>
      </a:accent5>
      <a:accent6>
        <a:srgbClr val="A5A5A5"/>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7628</TotalTime>
  <Words>2502</Words>
  <Application>Microsoft Office PowerPoint</Application>
  <PresentationFormat>全屏显示(16:9)</PresentationFormat>
  <Paragraphs>148</Paragraphs>
  <Slides>19</Slides>
  <Notes>19</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582</cp:revision>
  <dcterms:created xsi:type="dcterms:W3CDTF">2014-11-09T01:07:25Z</dcterms:created>
  <dcterms:modified xsi:type="dcterms:W3CDTF">2017-09-01T03:21:57Z</dcterms:modified>
</cp:coreProperties>
</file>