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971" r:id="rId2"/>
    <p:sldId id="952" r:id="rId3"/>
    <p:sldId id="924" r:id="rId4"/>
    <p:sldId id="1023" r:id="rId5"/>
    <p:sldId id="953" r:id="rId6"/>
    <p:sldId id="1024" r:id="rId7"/>
    <p:sldId id="1026" r:id="rId8"/>
    <p:sldId id="954" r:id="rId9"/>
    <p:sldId id="1027" r:id="rId10"/>
    <p:sldId id="1025" r:id="rId11"/>
    <p:sldId id="1028" r:id="rId12"/>
    <p:sldId id="955" r:id="rId13"/>
    <p:sldId id="1029" r:id="rId14"/>
    <p:sldId id="956" r:id="rId15"/>
    <p:sldId id="1030" r:id="rId16"/>
    <p:sldId id="1031" r:id="rId17"/>
    <p:sldId id="1032" r:id="rId18"/>
    <p:sldId id="957" r:id="rId19"/>
    <p:sldId id="1033" r:id="rId20"/>
    <p:sldId id="1034" r:id="rId21"/>
    <p:sldId id="958" r:id="rId22"/>
    <p:sldId id="1035" r:id="rId23"/>
    <p:sldId id="959" r:id="rId24"/>
    <p:sldId id="960" r:id="rId25"/>
    <p:sldId id="1036" r:id="rId26"/>
    <p:sldId id="961" r:id="rId27"/>
    <p:sldId id="962" r:id="rId28"/>
    <p:sldId id="1037" r:id="rId29"/>
    <p:sldId id="964" r:id="rId30"/>
    <p:sldId id="1038" r:id="rId31"/>
    <p:sldId id="965" r:id="rId32"/>
    <p:sldId id="963" r:id="rId33"/>
    <p:sldId id="1039" r:id="rId34"/>
    <p:sldId id="1040" r:id="rId35"/>
    <p:sldId id="966" r:id="rId36"/>
    <p:sldId id="1041" r:id="rId37"/>
    <p:sldId id="1042" r:id="rId38"/>
    <p:sldId id="873" r:id="rId39"/>
  </p:sldIdLst>
  <p:sldSz cx="9144000" cy="5143500" type="screen16x9"/>
  <p:notesSz cx="6858000" cy="9144000"/>
  <p:custDataLst>
    <p:tags r:id="rId41"/>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1" autoAdjust="0"/>
    <p:restoredTop sz="94660"/>
  </p:normalViewPr>
  <p:slideViewPr>
    <p:cSldViewPr>
      <p:cViewPr>
        <p:scale>
          <a:sx n="100" d="100"/>
          <a:sy n="100" d="100"/>
        </p:scale>
        <p:origin x="-642" y="-29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2017/9/1/Friday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8903002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30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31</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32</a:t>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33</a:t>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34</a:t>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35</a:t>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36</a:t>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37</a:t>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38</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467544" y="289467"/>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467544" y="482768"/>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
        <p:nvSpPr>
          <p:cNvPr id="9" name="等腰三角形 8"/>
          <p:cNvSpPr/>
          <p:nvPr userDrawn="1"/>
        </p:nvSpPr>
        <p:spPr>
          <a:xfrm rot="5400000">
            <a:off x="-117418" y="330604"/>
            <a:ext cx="720075" cy="305833"/>
          </a:xfrm>
          <a:prstGeom prst="triangle">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userDrawn="1"/>
        </p:nvSpPr>
        <p:spPr>
          <a:xfrm rot="16200000">
            <a:off x="8452048" y="4451548"/>
            <a:ext cx="691952" cy="691952"/>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直角三角形 10"/>
          <p:cNvSpPr/>
          <p:nvPr userDrawn="1"/>
        </p:nvSpPr>
        <p:spPr>
          <a:xfrm rot="16200000">
            <a:off x="8604448" y="4603948"/>
            <a:ext cx="539552" cy="53955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2017/9/1/Friday</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pPr/>
              <a:t>2017/9/1/Friday</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pPr/>
              <a:t>‹#›</a:t>
            </a:fld>
            <a:endParaRPr kumimoji="1" lang="zh-CN" altLang="en-US"/>
          </a:p>
        </p:txBody>
      </p:sp>
    </p:spTree>
    <p:extLst>
      <p:ext uri="{BB962C8B-B14F-4D97-AF65-F5344CB8AC3E}">
        <p14:creationId xmlns:p14="http://schemas.microsoft.com/office/powerpoint/2010/main" val="17397281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sp>
        <p:nvSpPr>
          <p:cNvPr id="6" name="文本框 12"/>
          <p:cNvSpPr txBox="1">
            <a:spLocks noChangeArrowheads="1"/>
          </p:cNvSpPr>
          <p:nvPr userDrawn="1"/>
        </p:nvSpPr>
        <p:spPr bwMode="auto">
          <a:xfrm>
            <a:off x="687678" y="267494"/>
            <a:ext cx="1796090" cy="28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添</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mn-ea"/>
                <a:sym typeface="+mn-lt"/>
              </a:rPr>
              <a:t>加相关标题文字</a:t>
            </a:r>
          </a:p>
        </p:txBody>
      </p:sp>
      <p:sp>
        <p:nvSpPr>
          <p:cNvPr id="7" name="菱形 6"/>
          <p:cNvSpPr/>
          <p:nvPr userDrawn="1"/>
        </p:nvSpPr>
        <p:spPr>
          <a:xfrm>
            <a:off x="179512" y="195486"/>
            <a:ext cx="432048" cy="432048"/>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168080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4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2017/9/1/Friday</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4" r:id="rId3"/>
    <p:sldLayoutId id="2147483665" r:id="rId4"/>
    <p:sldLayoutId id="2147483666" r:id="rId5"/>
    <p:sldLayoutId id="2147483668" r:id="rId6"/>
    <p:sldLayoutId id="2147483669" r:id="rId7"/>
    <p:sldLayoutId id="2147483670" r:id="rId8"/>
    <p:sldLayoutId id="2147483671" r:id="rId9"/>
  </p:sldLayoutIdLst>
  <p:transition/>
  <p:timing>
    <p:tnLst>
      <p:par>
        <p:cTn id="1" dur="indefinite" restart="never" nodeType="tmRoot"/>
      </p:par>
    </p:tnLst>
  </p:timing>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dministrator\Desktop\00\24567a9d6573cda.jpg"/>
          <p:cNvPicPr>
            <a:picLocks noChangeAspect="1" noChangeArrowheads="1"/>
          </p:cNvPicPr>
          <p:nvPr/>
        </p:nvPicPr>
        <p:blipFill>
          <a:blip r:embed="rId3" cstate="print"/>
          <a:srcRect/>
          <a:stretch>
            <a:fillRect/>
          </a:stretch>
        </p:blipFill>
        <p:spPr bwMode="auto">
          <a:xfrm>
            <a:off x="-396552" y="0"/>
            <a:ext cx="5784213" cy="5143500"/>
          </a:xfrm>
          <a:prstGeom prst="rect">
            <a:avLst/>
          </a:prstGeom>
          <a:noFill/>
        </p:spPr>
      </p:pic>
      <p:sp>
        <p:nvSpPr>
          <p:cNvPr id="10" name="文本框 16"/>
          <p:cNvSpPr txBox="1"/>
          <p:nvPr/>
        </p:nvSpPr>
        <p:spPr>
          <a:xfrm>
            <a:off x="3889261" y="2854492"/>
            <a:ext cx="5363259" cy="681210"/>
          </a:xfrm>
          <a:prstGeom prst="rect">
            <a:avLst/>
          </a:prstGeom>
          <a:noFill/>
        </p:spPr>
        <p:txBody>
          <a:bodyPr wrap="square" lIns="65023" tIns="32511" rIns="65023" bIns="32511" rtlCol="0">
            <a:spAutoFit/>
          </a:bodyPr>
          <a:lstStyle/>
          <a:p>
            <a:pPr>
              <a:buNone/>
            </a:pPr>
            <a:r>
              <a:rPr lang="zh-CN" altLang="en-US" sz="4000" b="1" cap="all" dirty="0" smtClean="0">
                <a:solidFill>
                  <a:schemeClr val="accent1"/>
                </a:solidFill>
                <a:latin typeface="微软雅黑" pitchFamily="34" charset="-122"/>
                <a:ea typeface="微软雅黑" pitchFamily="34" charset="-122"/>
                <a:cs typeface="Arial" panose="020B0604020202020204" pitchFamily="34" charset="0"/>
              </a:rPr>
              <a:t>大学生创新与创业</a:t>
            </a:r>
            <a:endParaRPr lang="zh-CN" altLang="en-US" sz="4000" b="1" cap="all" dirty="0">
              <a:solidFill>
                <a:schemeClr val="accent1"/>
              </a:solidFill>
              <a:latin typeface="微软雅黑" pitchFamily="34" charset="-122"/>
              <a:ea typeface="微软雅黑" pitchFamily="34" charset="-122"/>
              <a:cs typeface="Arial" panose="020B0604020202020204" pitchFamily="34" charset="0"/>
            </a:endParaRPr>
          </a:p>
        </p:txBody>
      </p:sp>
    </p:spTree>
    <p:extLst>
      <p:ext uri="{BB962C8B-B14F-4D97-AF65-F5344CB8AC3E}">
        <p14:creationId xmlns:p14="http://schemas.microsoft.com/office/powerpoint/2010/main" val="9138436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left)">
                                      <p:cBhvr>
                                        <p:cTn id="7" dur="20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10"/>
                                        </p:tgtEl>
                                      </p:cBhvr>
                                    </p:animEffect>
                                    <p:animScale>
                                      <p:cBhvr>
                                        <p:cTn id="17"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8"/>
          <p:cNvSpPr txBox="1"/>
          <p:nvPr/>
        </p:nvSpPr>
        <p:spPr>
          <a:xfrm>
            <a:off x="971600" y="119286"/>
            <a:ext cx="2183160"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公司制企业</a:t>
            </a:r>
            <a:endParaRPr lang="zh-CN" altLang="en-US" sz="3200" b="1" dirty="0">
              <a:solidFill>
                <a:schemeClr val="accent1"/>
              </a:solidFill>
              <a:latin typeface="微软雅黑" pitchFamily="34" charset="-122"/>
              <a:ea typeface="微软雅黑" pitchFamily="34" charset="-122"/>
            </a:endParaRPr>
          </a:p>
        </p:txBody>
      </p:sp>
      <p:sp>
        <p:nvSpPr>
          <p:cNvPr id="13" name="Text Placeholder 8"/>
          <p:cNvSpPr txBox="1"/>
          <p:nvPr/>
        </p:nvSpPr>
        <p:spPr>
          <a:xfrm>
            <a:off x="827584" y="915566"/>
            <a:ext cx="7704856" cy="2952328"/>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00000"/>
              </a:lnSpc>
              <a:spcBef>
                <a:spcPts val="0"/>
              </a:spcBef>
            </a:pPr>
            <a:r>
              <a:rPr lang="en-US" altLang="zh-CN" sz="1800" dirty="0">
                <a:solidFill>
                  <a:srgbClr val="000000"/>
                </a:solidFill>
                <a:latin typeface="黑体"/>
                <a:ea typeface="黑体"/>
              </a:rPr>
              <a:t> (</a:t>
            </a:r>
            <a:r>
              <a:rPr lang="zh-CN" altLang="zh-CN" sz="1800" dirty="0">
                <a:solidFill>
                  <a:srgbClr val="000000"/>
                </a:solidFill>
                <a:latin typeface="黑体"/>
                <a:ea typeface="黑体"/>
              </a:rPr>
              <a:t>二</a:t>
            </a:r>
            <a:r>
              <a:rPr lang="en-US" altLang="zh-CN" sz="1800" dirty="0" smtClean="0">
                <a:solidFill>
                  <a:srgbClr val="000000"/>
                </a:solidFill>
                <a:latin typeface="黑体"/>
                <a:ea typeface="黑体"/>
              </a:rPr>
              <a:t>)</a:t>
            </a:r>
            <a:r>
              <a:rPr lang="zh-CN" altLang="en-US" sz="1800" dirty="0" smtClean="0">
                <a:solidFill>
                  <a:srgbClr val="000000"/>
                </a:solidFill>
                <a:latin typeface="黑体"/>
                <a:ea typeface="黑体"/>
              </a:rPr>
              <a:t>股份有限公司</a:t>
            </a:r>
            <a:endParaRPr lang="en-US" altLang="zh-CN" sz="1800" dirty="0" smtClean="0">
              <a:solidFill>
                <a:srgbClr val="000000"/>
              </a:solidFill>
              <a:latin typeface="黑体"/>
              <a:ea typeface="黑体"/>
            </a:endParaRPr>
          </a:p>
          <a:p>
            <a:pPr>
              <a:lnSpc>
                <a:spcPct val="100000"/>
              </a:lnSpc>
              <a:spcBef>
                <a:spcPts val="0"/>
              </a:spcBef>
            </a:pPr>
            <a:r>
              <a:rPr lang="zh-CN" altLang="zh-CN" sz="1800" dirty="0">
                <a:solidFill>
                  <a:srgbClr val="000000"/>
                </a:solidFill>
                <a:latin typeface="黑体"/>
                <a:ea typeface="黑体"/>
              </a:rPr>
              <a:t>股份有限公司是指将公司全部资本分为等额股份，股东以其所持股份为限对公司承担责任，公司以其全部资产对公司的债务承担责任的企业法人。</a:t>
            </a:r>
          </a:p>
          <a:p>
            <a:pPr>
              <a:lnSpc>
                <a:spcPct val="100000"/>
              </a:lnSpc>
              <a:spcBef>
                <a:spcPts val="0"/>
              </a:spcBef>
            </a:pPr>
            <a:r>
              <a:rPr lang="en-US" altLang="zh-CN" sz="1800" dirty="0">
                <a:solidFill>
                  <a:srgbClr val="000000"/>
                </a:solidFill>
                <a:latin typeface="黑体"/>
                <a:ea typeface="黑体"/>
              </a:rPr>
              <a:t>    1.</a:t>
            </a:r>
            <a:r>
              <a:rPr lang="zh-CN" altLang="zh-CN" sz="1800" dirty="0">
                <a:solidFill>
                  <a:srgbClr val="000000"/>
                </a:solidFill>
                <a:latin typeface="黑体"/>
                <a:ea typeface="黑体"/>
              </a:rPr>
              <a:t>股份有限公司的特征</a:t>
            </a:r>
          </a:p>
          <a:p>
            <a:pPr>
              <a:lnSpc>
                <a:spcPct val="100000"/>
              </a:lnSpc>
              <a:spcBef>
                <a:spcPts val="0"/>
              </a:spcBef>
            </a:pPr>
            <a:r>
              <a:rPr lang="en-US" altLang="zh-CN" sz="1800" dirty="0">
                <a:solidFill>
                  <a:srgbClr val="000000"/>
                </a:solidFill>
                <a:latin typeface="黑体"/>
                <a:ea typeface="黑体"/>
              </a:rPr>
              <a:t>    (1)</a:t>
            </a:r>
            <a:r>
              <a:rPr lang="zh-CN" altLang="zh-CN" sz="1800" dirty="0">
                <a:solidFill>
                  <a:srgbClr val="000000"/>
                </a:solidFill>
                <a:latin typeface="黑体"/>
                <a:ea typeface="黑体"/>
              </a:rPr>
              <a:t>股份有限公司是企业法人，有独立的法人财产，享有法人财产权。</a:t>
            </a:r>
          </a:p>
          <a:p>
            <a:pPr>
              <a:lnSpc>
                <a:spcPct val="100000"/>
              </a:lnSpc>
              <a:spcBef>
                <a:spcPts val="0"/>
              </a:spcBef>
            </a:pPr>
            <a:r>
              <a:rPr lang="en-US" altLang="zh-CN" sz="1800" dirty="0">
                <a:solidFill>
                  <a:srgbClr val="000000"/>
                </a:solidFill>
                <a:latin typeface="黑体"/>
                <a:ea typeface="黑体"/>
              </a:rPr>
              <a:t>    (2)</a:t>
            </a:r>
            <a:r>
              <a:rPr lang="zh-CN" altLang="zh-CN" sz="1800" dirty="0">
                <a:solidFill>
                  <a:srgbClr val="000000"/>
                </a:solidFill>
                <a:latin typeface="黑体"/>
                <a:ea typeface="黑体"/>
              </a:rPr>
              <a:t>限定发起人人数，股份有限公司的发起人应当有</a:t>
            </a:r>
            <a:r>
              <a:rPr lang="en-US" altLang="zh-CN" sz="1800" dirty="0">
                <a:solidFill>
                  <a:srgbClr val="000000"/>
                </a:solidFill>
                <a:latin typeface="黑体"/>
                <a:ea typeface="黑体"/>
              </a:rPr>
              <a:t>2</a:t>
            </a:r>
            <a:r>
              <a:rPr lang="zh-CN" altLang="zh-CN" sz="1800" dirty="0">
                <a:solidFill>
                  <a:srgbClr val="000000"/>
                </a:solidFill>
                <a:latin typeface="黑体"/>
                <a:ea typeface="黑体"/>
              </a:rPr>
              <a:t>人以上</a:t>
            </a:r>
            <a:r>
              <a:rPr lang="en-US" altLang="zh-CN" sz="1800" dirty="0">
                <a:solidFill>
                  <a:srgbClr val="000000"/>
                </a:solidFill>
                <a:latin typeface="黑体"/>
                <a:ea typeface="黑体"/>
              </a:rPr>
              <a:t>200</a:t>
            </a:r>
            <a:r>
              <a:rPr lang="zh-CN" altLang="zh-CN" sz="1800" dirty="0">
                <a:solidFill>
                  <a:srgbClr val="000000"/>
                </a:solidFill>
                <a:latin typeface="黑体"/>
                <a:ea typeface="黑体"/>
              </a:rPr>
              <a:t>人以下。</a:t>
            </a:r>
          </a:p>
          <a:p>
            <a:pPr>
              <a:lnSpc>
                <a:spcPct val="100000"/>
              </a:lnSpc>
              <a:spcBef>
                <a:spcPts val="0"/>
              </a:spcBef>
            </a:pPr>
            <a:r>
              <a:rPr lang="en-US" altLang="zh-CN" sz="1800" dirty="0">
                <a:solidFill>
                  <a:srgbClr val="000000"/>
                </a:solidFill>
                <a:latin typeface="黑体"/>
                <a:ea typeface="黑体"/>
              </a:rPr>
              <a:t>    (3)</a:t>
            </a:r>
            <a:r>
              <a:rPr lang="zh-CN" altLang="zh-CN" sz="1800" dirty="0">
                <a:solidFill>
                  <a:srgbClr val="000000"/>
                </a:solidFill>
                <a:latin typeface="黑体"/>
                <a:ea typeface="黑体"/>
              </a:rPr>
              <a:t>股份有限公司以其全部资产对公司债务承担责任。</a:t>
            </a:r>
          </a:p>
          <a:p>
            <a:pPr>
              <a:lnSpc>
                <a:spcPct val="100000"/>
              </a:lnSpc>
              <a:spcBef>
                <a:spcPts val="0"/>
              </a:spcBef>
            </a:pPr>
            <a:r>
              <a:rPr lang="en-US" altLang="zh-CN" sz="1800" dirty="0">
                <a:solidFill>
                  <a:srgbClr val="000000"/>
                </a:solidFill>
                <a:latin typeface="黑体"/>
                <a:ea typeface="黑体"/>
              </a:rPr>
              <a:t>    (4)</a:t>
            </a:r>
            <a:r>
              <a:rPr lang="zh-CN" altLang="zh-CN" sz="1800" dirty="0">
                <a:solidFill>
                  <a:srgbClr val="000000"/>
                </a:solidFill>
                <a:latin typeface="黑体"/>
                <a:ea typeface="黑体"/>
              </a:rPr>
              <a:t>股份有限公司的股东以其认购的股份为限对公司承担责任。</a:t>
            </a:r>
          </a:p>
          <a:p>
            <a:pPr>
              <a:lnSpc>
                <a:spcPct val="100000"/>
              </a:lnSpc>
              <a:spcBef>
                <a:spcPts val="0"/>
              </a:spcBef>
            </a:pPr>
            <a:r>
              <a:rPr lang="en-US" altLang="zh-CN" sz="1800" dirty="0">
                <a:solidFill>
                  <a:srgbClr val="000000"/>
                </a:solidFill>
                <a:latin typeface="黑体"/>
                <a:ea typeface="黑体"/>
              </a:rPr>
              <a:t>    (5)</a:t>
            </a:r>
            <a:r>
              <a:rPr lang="zh-CN" altLang="zh-CN" sz="1800" dirty="0">
                <a:solidFill>
                  <a:srgbClr val="000000"/>
                </a:solidFill>
                <a:latin typeface="黑体"/>
                <a:ea typeface="黑体"/>
              </a:rPr>
              <a:t>股份有限公司股东共同制定公司章程。</a:t>
            </a:r>
          </a:p>
          <a:p>
            <a:pPr>
              <a:lnSpc>
                <a:spcPct val="100000"/>
              </a:lnSpc>
              <a:spcBef>
                <a:spcPts val="0"/>
              </a:spcBef>
            </a:pPr>
            <a:r>
              <a:rPr lang="en-US" altLang="zh-CN" sz="1800" dirty="0">
                <a:solidFill>
                  <a:srgbClr val="000000"/>
                </a:solidFill>
                <a:latin typeface="黑体"/>
                <a:ea typeface="黑体"/>
              </a:rPr>
              <a:t>    (6)</a:t>
            </a:r>
            <a:r>
              <a:rPr lang="zh-CN" altLang="zh-CN" sz="1800" dirty="0">
                <a:solidFill>
                  <a:srgbClr val="000000"/>
                </a:solidFill>
                <a:latin typeface="黑体"/>
                <a:ea typeface="黑体"/>
              </a:rPr>
              <a:t>股份有限公司的设立可以采取发起设立或者募集设立的方式。</a:t>
            </a:r>
          </a:p>
          <a:p>
            <a:pPr>
              <a:lnSpc>
                <a:spcPct val="100000"/>
              </a:lnSpc>
              <a:spcBef>
                <a:spcPts val="0"/>
              </a:spcBef>
            </a:pPr>
            <a:r>
              <a:rPr lang="en-US" altLang="zh-CN" sz="1800" dirty="0">
                <a:solidFill>
                  <a:srgbClr val="000000"/>
                </a:solidFill>
                <a:latin typeface="黑体"/>
                <a:ea typeface="黑体"/>
              </a:rPr>
              <a:t> </a:t>
            </a:r>
            <a:endParaRPr lang="zh-CN" altLang="zh-CN" sz="1800" dirty="0">
              <a:solidFill>
                <a:srgbClr val="000000"/>
              </a:solidFill>
              <a:latin typeface="黑体"/>
              <a:ea typeface="黑体"/>
            </a:endParaRPr>
          </a:p>
        </p:txBody>
      </p:sp>
    </p:spTree>
    <p:extLst>
      <p:ext uri="{BB962C8B-B14F-4D97-AF65-F5344CB8AC3E}">
        <p14:creationId xmlns:p14="http://schemas.microsoft.com/office/powerpoint/2010/main" val="160474611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up)">
                                      <p:cBhvr>
                                        <p:cTn id="8" dur="500"/>
                                        <p:tgtEl>
                                          <p:spTgt spid="16"/>
                                        </p:tgtEl>
                                      </p:cBhvr>
                                    </p:animEffect>
                                  </p:childTnLst>
                                </p:cTn>
                              </p:par>
                            </p:childTnLst>
                          </p:cTn>
                        </p:par>
                        <p:par>
                          <p:cTn id="9" fill="hold">
                            <p:stCondLst>
                              <p:cond delay="700"/>
                            </p:stCondLst>
                            <p:childTnLst>
                              <p:par>
                                <p:cTn id="10" presetID="22" presetClass="entr" presetSubtype="1"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up)">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8"/>
          <p:cNvSpPr txBox="1"/>
          <p:nvPr/>
        </p:nvSpPr>
        <p:spPr>
          <a:xfrm>
            <a:off x="971600" y="119286"/>
            <a:ext cx="2183160"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公司制企业</a:t>
            </a:r>
            <a:endParaRPr lang="zh-CN" altLang="en-US" sz="3200" b="1" dirty="0">
              <a:solidFill>
                <a:schemeClr val="accent1"/>
              </a:solidFill>
              <a:latin typeface="微软雅黑" pitchFamily="34" charset="-122"/>
              <a:ea typeface="微软雅黑" pitchFamily="34" charset="-122"/>
            </a:endParaRPr>
          </a:p>
        </p:txBody>
      </p:sp>
      <p:sp>
        <p:nvSpPr>
          <p:cNvPr id="13" name="Text Placeholder 8"/>
          <p:cNvSpPr txBox="1"/>
          <p:nvPr/>
        </p:nvSpPr>
        <p:spPr>
          <a:xfrm>
            <a:off x="971600" y="915566"/>
            <a:ext cx="7704856" cy="2952328"/>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00000"/>
              </a:lnSpc>
              <a:spcBef>
                <a:spcPts val="0"/>
              </a:spcBef>
            </a:pPr>
            <a:r>
              <a:rPr lang="en-US" altLang="zh-CN" sz="1800" dirty="0">
                <a:solidFill>
                  <a:srgbClr val="000000"/>
                </a:solidFill>
                <a:latin typeface="黑体"/>
                <a:ea typeface="黑体"/>
              </a:rPr>
              <a:t> (</a:t>
            </a:r>
            <a:r>
              <a:rPr lang="zh-CN" altLang="zh-CN" sz="1800" dirty="0">
                <a:solidFill>
                  <a:srgbClr val="000000"/>
                </a:solidFill>
                <a:latin typeface="黑体"/>
                <a:ea typeface="黑体"/>
              </a:rPr>
              <a:t>二</a:t>
            </a:r>
            <a:r>
              <a:rPr lang="en-US" altLang="zh-CN" sz="1800" dirty="0" smtClean="0">
                <a:solidFill>
                  <a:srgbClr val="000000"/>
                </a:solidFill>
                <a:latin typeface="黑体"/>
                <a:ea typeface="黑体"/>
              </a:rPr>
              <a:t>)</a:t>
            </a:r>
            <a:r>
              <a:rPr lang="zh-CN" altLang="en-US" sz="1800" dirty="0" smtClean="0">
                <a:solidFill>
                  <a:srgbClr val="000000"/>
                </a:solidFill>
                <a:latin typeface="黑体"/>
                <a:ea typeface="黑体"/>
              </a:rPr>
              <a:t>股份有限公司</a:t>
            </a:r>
            <a:endParaRPr lang="en-US" altLang="zh-CN" sz="1800" dirty="0" smtClean="0">
              <a:solidFill>
                <a:srgbClr val="000000"/>
              </a:solidFill>
              <a:latin typeface="黑体"/>
              <a:ea typeface="黑体"/>
            </a:endParaRPr>
          </a:p>
          <a:p>
            <a:pPr>
              <a:lnSpc>
                <a:spcPct val="100000"/>
              </a:lnSpc>
              <a:spcBef>
                <a:spcPts val="0"/>
              </a:spcBef>
            </a:pPr>
            <a:r>
              <a:rPr lang="zh-CN" altLang="zh-CN" sz="1800" dirty="0">
                <a:solidFill>
                  <a:srgbClr val="000000"/>
                </a:solidFill>
                <a:latin typeface="黑体"/>
                <a:ea typeface="黑体"/>
              </a:rPr>
              <a:t>股份有限公司是指将公司全部资本分为等额股份，股东以其所持股份为限对公司承担责任，公司以其全部资产对公司的债务承担责任的企业法人。</a:t>
            </a:r>
          </a:p>
          <a:p>
            <a:pPr>
              <a:lnSpc>
                <a:spcPct val="100000"/>
              </a:lnSpc>
              <a:spcBef>
                <a:spcPts val="0"/>
              </a:spcBef>
            </a:pPr>
            <a:r>
              <a:rPr lang="en-US" altLang="zh-CN" sz="1800" dirty="0" smtClean="0">
                <a:solidFill>
                  <a:srgbClr val="000000"/>
                </a:solidFill>
                <a:latin typeface="黑体"/>
                <a:ea typeface="黑体"/>
              </a:rPr>
              <a:t>2</a:t>
            </a:r>
            <a:r>
              <a:rPr lang="en-US" altLang="zh-CN" sz="1800" dirty="0">
                <a:solidFill>
                  <a:srgbClr val="000000"/>
                </a:solidFill>
                <a:latin typeface="黑体"/>
                <a:ea typeface="黑体"/>
              </a:rPr>
              <a:t>.</a:t>
            </a:r>
            <a:r>
              <a:rPr lang="zh-CN" altLang="zh-CN" sz="1800" dirty="0">
                <a:solidFill>
                  <a:srgbClr val="000000"/>
                </a:solidFill>
                <a:latin typeface="黑体"/>
                <a:ea typeface="黑体"/>
              </a:rPr>
              <a:t>设立股份有限公司的条件</a:t>
            </a:r>
          </a:p>
          <a:p>
            <a:pPr>
              <a:lnSpc>
                <a:spcPct val="100000"/>
              </a:lnSpc>
              <a:spcBef>
                <a:spcPts val="0"/>
              </a:spcBef>
            </a:pPr>
            <a:r>
              <a:rPr lang="en-US" altLang="zh-CN" sz="1800" dirty="0">
                <a:solidFill>
                  <a:srgbClr val="000000"/>
                </a:solidFill>
                <a:latin typeface="黑体"/>
                <a:ea typeface="黑体"/>
              </a:rPr>
              <a:t>  </a:t>
            </a:r>
            <a:r>
              <a:rPr lang="zh-CN" altLang="zh-CN" sz="1800" dirty="0">
                <a:solidFill>
                  <a:srgbClr val="000000"/>
                </a:solidFill>
                <a:latin typeface="黑体"/>
                <a:ea typeface="黑体"/>
              </a:rPr>
              <a:t>设立股份有限公司，应当具备下列条件：</a:t>
            </a:r>
          </a:p>
          <a:p>
            <a:pPr>
              <a:lnSpc>
                <a:spcPct val="100000"/>
              </a:lnSpc>
              <a:spcBef>
                <a:spcPts val="0"/>
              </a:spcBef>
            </a:pPr>
            <a:r>
              <a:rPr lang="en-US" altLang="zh-CN" sz="1800" dirty="0">
                <a:solidFill>
                  <a:srgbClr val="000000"/>
                </a:solidFill>
                <a:latin typeface="黑体"/>
                <a:ea typeface="黑体"/>
              </a:rPr>
              <a:t>    (1)</a:t>
            </a:r>
            <a:r>
              <a:rPr lang="zh-CN" altLang="zh-CN" sz="1800" dirty="0">
                <a:solidFill>
                  <a:srgbClr val="000000"/>
                </a:solidFill>
                <a:latin typeface="黑体"/>
                <a:ea typeface="黑体"/>
              </a:rPr>
              <a:t>发起人符合法定人数；</a:t>
            </a:r>
          </a:p>
          <a:p>
            <a:pPr>
              <a:lnSpc>
                <a:spcPct val="100000"/>
              </a:lnSpc>
              <a:spcBef>
                <a:spcPts val="0"/>
              </a:spcBef>
            </a:pPr>
            <a:r>
              <a:rPr lang="en-US" altLang="zh-CN" sz="1800" dirty="0">
                <a:solidFill>
                  <a:srgbClr val="000000"/>
                </a:solidFill>
                <a:latin typeface="黑体"/>
                <a:ea typeface="黑体"/>
              </a:rPr>
              <a:t>    (2)</a:t>
            </a:r>
            <a:r>
              <a:rPr lang="zh-CN" altLang="zh-CN" sz="1800" dirty="0">
                <a:solidFill>
                  <a:srgbClr val="000000"/>
                </a:solidFill>
                <a:latin typeface="黑体"/>
                <a:ea typeface="黑体"/>
              </a:rPr>
              <a:t>有符合公司章程规定的全体发起人认购的股本总额或者募集的实收股本总额；</a:t>
            </a:r>
          </a:p>
          <a:p>
            <a:pPr>
              <a:lnSpc>
                <a:spcPct val="100000"/>
              </a:lnSpc>
              <a:spcBef>
                <a:spcPts val="0"/>
              </a:spcBef>
            </a:pPr>
            <a:r>
              <a:rPr lang="en-US" altLang="zh-CN" sz="1800" dirty="0">
                <a:solidFill>
                  <a:srgbClr val="000000"/>
                </a:solidFill>
                <a:latin typeface="黑体"/>
                <a:ea typeface="黑体"/>
              </a:rPr>
              <a:t>    (3)</a:t>
            </a:r>
            <a:r>
              <a:rPr lang="zh-CN" altLang="zh-CN" sz="1800" dirty="0">
                <a:solidFill>
                  <a:srgbClr val="000000"/>
                </a:solidFill>
                <a:latin typeface="黑体"/>
                <a:ea typeface="黑体"/>
              </a:rPr>
              <a:t>股份发行、筹办事项符合法律规定；</a:t>
            </a:r>
          </a:p>
          <a:p>
            <a:pPr>
              <a:lnSpc>
                <a:spcPct val="100000"/>
              </a:lnSpc>
              <a:spcBef>
                <a:spcPts val="0"/>
              </a:spcBef>
            </a:pPr>
            <a:r>
              <a:rPr lang="en-US" altLang="zh-CN" sz="1800" dirty="0">
                <a:solidFill>
                  <a:srgbClr val="000000"/>
                </a:solidFill>
                <a:latin typeface="黑体"/>
                <a:ea typeface="黑体"/>
              </a:rPr>
              <a:t>    (4)</a:t>
            </a:r>
            <a:r>
              <a:rPr lang="zh-CN" altLang="zh-CN" sz="1800" dirty="0">
                <a:solidFill>
                  <a:srgbClr val="000000"/>
                </a:solidFill>
                <a:latin typeface="黑体"/>
                <a:ea typeface="黑体"/>
              </a:rPr>
              <a:t>发起人制定公司章程，采用募集方式设立的经创立大会通过；</a:t>
            </a:r>
          </a:p>
          <a:p>
            <a:pPr>
              <a:lnSpc>
                <a:spcPct val="100000"/>
              </a:lnSpc>
              <a:spcBef>
                <a:spcPts val="0"/>
              </a:spcBef>
            </a:pPr>
            <a:r>
              <a:rPr lang="en-US" altLang="zh-CN" sz="1800" dirty="0">
                <a:solidFill>
                  <a:srgbClr val="000000"/>
                </a:solidFill>
                <a:latin typeface="黑体"/>
                <a:ea typeface="黑体"/>
              </a:rPr>
              <a:t>    (5)</a:t>
            </a:r>
            <a:r>
              <a:rPr lang="zh-CN" altLang="zh-CN" sz="1800" dirty="0">
                <a:solidFill>
                  <a:srgbClr val="000000"/>
                </a:solidFill>
                <a:latin typeface="黑体"/>
                <a:ea typeface="黑体"/>
              </a:rPr>
              <a:t>有公司名称，建立符合股份有限公司要求的组织机构；</a:t>
            </a:r>
          </a:p>
          <a:p>
            <a:pPr>
              <a:lnSpc>
                <a:spcPct val="100000"/>
              </a:lnSpc>
              <a:spcBef>
                <a:spcPts val="0"/>
              </a:spcBef>
            </a:pPr>
            <a:r>
              <a:rPr lang="en-US" altLang="zh-CN" sz="1800" dirty="0">
                <a:solidFill>
                  <a:srgbClr val="000000"/>
                </a:solidFill>
                <a:latin typeface="黑体"/>
                <a:ea typeface="黑体"/>
              </a:rPr>
              <a:t>    (6)</a:t>
            </a:r>
            <a:r>
              <a:rPr lang="zh-CN" altLang="zh-CN" sz="1800" dirty="0">
                <a:solidFill>
                  <a:srgbClr val="000000"/>
                </a:solidFill>
                <a:latin typeface="黑体"/>
                <a:ea typeface="黑体"/>
              </a:rPr>
              <a:t>有公司住所</a:t>
            </a:r>
            <a:r>
              <a:rPr lang="zh-CN" altLang="zh-CN" sz="1800" dirty="0" smtClean="0">
                <a:solidFill>
                  <a:srgbClr val="000000"/>
                </a:solidFill>
                <a:latin typeface="黑体"/>
                <a:ea typeface="黑体"/>
              </a:rPr>
              <a:t>。</a:t>
            </a:r>
            <a:endParaRPr lang="zh-CN" altLang="zh-CN" sz="1800" dirty="0">
              <a:solidFill>
                <a:srgbClr val="000000"/>
              </a:solidFill>
              <a:latin typeface="黑体"/>
              <a:ea typeface="黑体"/>
            </a:endParaRPr>
          </a:p>
        </p:txBody>
      </p:sp>
    </p:spTree>
    <p:extLst>
      <p:ext uri="{BB962C8B-B14F-4D97-AF65-F5344CB8AC3E}">
        <p14:creationId xmlns:p14="http://schemas.microsoft.com/office/powerpoint/2010/main" val="841360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up)">
                                      <p:cBhvr>
                                        <p:cTn id="8" dur="500"/>
                                        <p:tgtEl>
                                          <p:spTgt spid="16"/>
                                        </p:tgtEl>
                                      </p:cBhvr>
                                    </p:animEffect>
                                  </p:childTnLst>
                                </p:cTn>
                              </p:par>
                            </p:childTnLst>
                          </p:cTn>
                        </p:par>
                        <p:par>
                          <p:cTn id="9" fill="hold">
                            <p:stCondLst>
                              <p:cond delay="700"/>
                            </p:stCondLst>
                            <p:childTnLst>
                              <p:par>
                                <p:cTn id="10" presetID="22" presetClass="entr" presetSubtype="1"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up)">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TextBox 106"/>
          <p:cNvSpPr txBox="1"/>
          <p:nvPr/>
        </p:nvSpPr>
        <p:spPr>
          <a:xfrm>
            <a:off x="1043608" y="987574"/>
            <a:ext cx="6984776" cy="623233"/>
          </a:xfrm>
          <a:prstGeom prst="rect">
            <a:avLst/>
          </a:prstGeom>
          <a:noFill/>
        </p:spPr>
        <p:txBody>
          <a:bodyPr wrap="square" lIns="68565" tIns="34283" rIns="68565" bIns="34283" rtlCol="0">
            <a:spAutoFit/>
          </a:bodyPr>
          <a:lstStyle/>
          <a:p>
            <a:r>
              <a:rPr lang="zh-CN" altLang="zh-CN" dirty="0">
                <a:latin typeface="黑体"/>
                <a:ea typeface="黑体"/>
              </a:rPr>
              <a:t>各种企业组织形式没有绝对的好与坏之分，对创业者而言，需要考虑的是选择哪种企业组织形式更有利于创业企业的生存与发展。 </a:t>
            </a:r>
          </a:p>
        </p:txBody>
      </p:sp>
      <p:sp>
        <p:nvSpPr>
          <p:cNvPr id="108" name="TextBox 38"/>
          <p:cNvSpPr txBox="1"/>
          <p:nvPr/>
        </p:nvSpPr>
        <p:spPr>
          <a:xfrm>
            <a:off x="971600" y="123478"/>
            <a:ext cx="4645372"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各种企业组织形式的比较</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28426341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additive="base">
                                        <p:cTn id="7" dur="500"/>
                                        <p:tgtEl>
                                          <p:spTgt spid="108"/>
                                        </p:tgtEl>
                                        <p:attrNameLst>
                                          <p:attrName>ppt_y</p:attrName>
                                        </p:attrNameLst>
                                      </p:cBhvr>
                                      <p:tavLst>
                                        <p:tav tm="0">
                                          <p:val>
                                            <p:strVal val="#ppt_y+#ppt_h*1.125000"/>
                                          </p:val>
                                        </p:tav>
                                        <p:tav tm="100000">
                                          <p:val>
                                            <p:strVal val="#ppt_y"/>
                                          </p:val>
                                        </p:tav>
                                      </p:tavLst>
                                    </p:anim>
                                    <p:animEffect transition="in" filter="wipe(up)">
                                      <p:cBhvr>
                                        <p:cTn id="8" dur="500"/>
                                        <p:tgtEl>
                                          <p:spTgt spid="108"/>
                                        </p:tgtEl>
                                      </p:cBhvr>
                                    </p:animEffect>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107"/>
                                        </p:tgtEl>
                                        <p:attrNameLst>
                                          <p:attrName>style.visibility</p:attrName>
                                        </p:attrNameLst>
                                      </p:cBhvr>
                                      <p:to>
                                        <p:strVal val="visible"/>
                                      </p:to>
                                    </p:set>
                                    <p:animEffect transition="in" filter="wipe(left)">
                                      <p:cBhvr>
                                        <p:cTn id="12" dur="100"/>
                                        <p:tgtEl>
                                          <p:spTgt spid="107"/>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107"/>
                                        </p:tgtEl>
                                      </p:cBhvr>
                                      <p:to x="80000" y="100000"/>
                                    </p:animScale>
                                    <p:anim by="(#ppt_w*0.10)" calcmode="lin" valueType="num">
                                      <p:cBhvr>
                                        <p:cTn id="15" dur="50" autoRev="1" fill="hold">
                                          <p:stCondLst>
                                            <p:cond delay="0"/>
                                          </p:stCondLst>
                                        </p:cTn>
                                        <p:tgtEl>
                                          <p:spTgt spid="107"/>
                                        </p:tgtEl>
                                        <p:attrNameLst>
                                          <p:attrName>ppt_x</p:attrName>
                                        </p:attrNameLst>
                                      </p:cBhvr>
                                    </p:anim>
                                    <p:anim by="(-#ppt_w*0.10)" calcmode="lin" valueType="num">
                                      <p:cBhvr>
                                        <p:cTn id="16" dur="50" autoRev="1" fill="hold">
                                          <p:stCondLst>
                                            <p:cond delay="0"/>
                                          </p:stCondLst>
                                        </p:cTn>
                                        <p:tgtEl>
                                          <p:spTgt spid="107"/>
                                        </p:tgtEl>
                                        <p:attrNameLst>
                                          <p:attrName>ppt_y</p:attrName>
                                        </p:attrNameLst>
                                      </p:cBhvr>
                                    </p:anim>
                                    <p:animRot by="-480000">
                                      <p:cBhvr>
                                        <p:cTn id="17" dur="50" autoRev="1" fill="hold">
                                          <p:stCondLst>
                                            <p:cond delay="0"/>
                                          </p:stCondLst>
                                        </p:cTn>
                                        <p:tgtEl>
                                          <p:spTgt spid="1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107" grpId="1"/>
      <p:bldP spid="10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TextBox 38"/>
          <p:cNvSpPr txBox="1"/>
          <p:nvPr/>
        </p:nvSpPr>
        <p:spPr>
          <a:xfrm>
            <a:off x="971600" y="123478"/>
            <a:ext cx="4645372"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各种企业组织形式的比较</a:t>
            </a:r>
            <a:endParaRPr lang="zh-CN" altLang="en-US" sz="3200" b="1" dirty="0">
              <a:solidFill>
                <a:schemeClr val="accent1"/>
              </a:solidFill>
              <a:latin typeface="微软雅黑" pitchFamily="34" charset="-122"/>
              <a:ea typeface="微软雅黑" pitchFamily="34" charset="-122"/>
            </a:endParaRPr>
          </a:p>
        </p:txBody>
      </p:sp>
      <p:grpSp>
        <p:nvGrpSpPr>
          <p:cNvPr id="7" name="组 6"/>
          <p:cNvGrpSpPr/>
          <p:nvPr/>
        </p:nvGrpSpPr>
        <p:grpSpPr>
          <a:xfrm>
            <a:off x="581967" y="791636"/>
            <a:ext cx="8260504" cy="4164637"/>
            <a:chOff x="589493" y="791636"/>
            <a:chExt cx="7385800" cy="4164637"/>
          </a:xfrm>
        </p:grpSpPr>
        <p:sp>
          <p:nvSpPr>
            <p:cNvPr id="109" name="梯形 2"/>
            <p:cNvSpPr/>
            <p:nvPr/>
          </p:nvSpPr>
          <p:spPr>
            <a:xfrm flipH="1">
              <a:off x="589493" y="791636"/>
              <a:ext cx="7385800" cy="4164637"/>
            </a:xfrm>
            <a:custGeom>
              <a:avLst/>
              <a:gdLst>
                <a:gd name="connsiteX0" fmla="*/ 0 w 3096344"/>
                <a:gd name="connsiteY0" fmla="*/ 3528392 h 3528392"/>
                <a:gd name="connsiteX1" fmla="*/ 774086 w 3096344"/>
                <a:gd name="connsiteY1" fmla="*/ 0 h 3528392"/>
                <a:gd name="connsiteX2" fmla="*/ 2322258 w 3096344"/>
                <a:gd name="connsiteY2" fmla="*/ 0 h 3528392"/>
                <a:gd name="connsiteX3" fmla="*/ 3096344 w 3096344"/>
                <a:gd name="connsiteY3" fmla="*/ 3528392 h 3528392"/>
                <a:gd name="connsiteX4" fmla="*/ 0 w 3096344"/>
                <a:gd name="connsiteY4" fmla="*/ 3528392 h 3528392"/>
                <a:gd name="connsiteX0" fmla="*/ 0 w 3096344"/>
                <a:gd name="connsiteY0" fmla="*/ 3528392 h 3528392"/>
                <a:gd name="connsiteX1" fmla="*/ 278786 w 3096344"/>
                <a:gd name="connsiteY1" fmla="*/ 63500 h 3528392"/>
                <a:gd name="connsiteX2" fmla="*/ 2322258 w 3096344"/>
                <a:gd name="connsiteY2" fmla="*/ 0 h 3528392"/>
                <a:gd name="connsiteX3" fmla="*/ 3096344 w 3096344"/>
                <a:gd name="connsiteY3" fmla="*/ 3528392 h 3528392"/>
                <a:gd name="connsiteX4" fmla="*/ 0 w 3096344"/>
                <a:gd name="connsiteY4" fmla="*/ 3528392 h 3528392"/>
                <a:gd name="connsiteX0" fmla="*/ 614 w 3096958"/>
                <a:gd name="connsiteY0" fmla="*/ 3528392 h 3528392"/>
                <a:gd name="connsiteX1" fmla="*/ 0 w 3096958"/>
                <a:gd name="connsiteY1" fmla="*/ 12700 h 3528392"/>
                <a:gd name="connsiteX2" fmla="*/ 2322872 w 3096958"/>
                <a:gd name="connsiteY2" fmla="*/ 0 h 3528392"/>
                <a:gd name="connsiteX3" fmla="*/ 3096958 w 3096958"/>
                <a:gd name="connsiteY3" fmla="*/ 3528392 h 3528392"/>
                <a:gd name="connsiteX4" fmla="*/ 614 w 3096958"/>
                <a:gd name="connsiteY4" fmla="*/ 3528392 h 3528392"/>
                <a:gd name="connsiteX0" fmla="*/ 614 w 3096958"/>
                <a:gd name="connsiteY0" fmla="*/ 3515692 h 3515692"/>
                <a:gd name="connsiteX1" fmla="*/ 0 w 3096958"/>
                <a:gd name="connsiteY1" fmla="*/ 0 h 3515692"/>
                <a:gd name="connsiteX2" fmla="*/ 2444875 w 3096958"/>
                <a:gd name="connsiteY2" fmla="*/ 57749 h 3515692"/>
                <a:gd name="connsiteX3" fmla="*/ 3096958 w 3096958"/>
                <a:gd name="connsiteY3" fmla="*/ 3515692 h 3515692"/>
                <a:gd name="connsiteX4" fmla="*/ 614 w 3096958"/>
                <a:gd name="connsiteY4" fmla="*/ 3515692 h 3515692"/>
                <a:gd name="connsiteX0" fmla="*/ 6424 w 3102768"/>
                <a:gd name="connsiteY0" fmla="*/ 3457943 h 3457943"/>
                <a:gd name="connsiteX1" fmla="*/ 0 w 3102768"/>
                <a:gd name="connsiteY1" fmla="*/ 18571 h 3457943"/>
                <a:gd name="connsiteX2" fmla="*/ 2450685 w 3102768"/>
                <a:gd name="connsiteY2" fmla="*/ 0 h 3457943"/>
                <a:gd name="connsiteX3" fmla="*/ 3102768 w 3102768"/>
                <a:gd name="connsiteY3" fmla="*/ 3457943 h 3457943"/>
                <a:gd name="connsiteX4" fmla="*/ 6424 w 3102768"/>
                <a:gd name="connsiteY4" fmla="*/ 3457943 h 3457943"/>
                <a:gd name="connsiteX0" fmla="*/ 6424 w 3102768"/>
                <a:gd name="connsiteY0" fmla="*/ 3439372 h 3439372"/>
                <a:gd name="connsiteX1" fmla="*/ 0 w 3102768"/>
                <a:gd name="connsiteY1" fmla="*/ 0 h 3439372"/>
                <a:gd name="connsiteX2" fmla="*/ 2877527 w 3102768"/>
                <a:gd name="connsiteY2" fmla="*/ 4912 h 3439372"/>
                <a:gd name="connsiteX3" fmla="*/ 3102768 w 3102768"/>
                <a:gd name="connsiteY3" fmla="*/ 3439372 h 3439372"/>
                <a:gd name="connsiteX4" fmla="*/ 6424 w 3102768"/>
                <a:gd name="connsiteY4" fmla="*/ 3439372 h 3439372"/>
                <a:gd name="connsiteX0" fmla="*/ 6424 w 3143304"/>
                <a:gd name="connsiteY0" fmla="*/ 3439372 h 3850325"/>
                <a:gd name="connsiteX1" fmla="*/ 0 w 3143304"/>
                <a:gd name="connsiteY1" fmla="*/ 0 h 3850325"/>
                <a:gd name="connsiteX2" fmla="*/ 2877527 w 3143304"/>
                <a:gd name="connsiteY2" fmla="*/ 4912 h 3850325"/>
                <a:gd name="connsiteX3" fmla="*/ 3143304 w 3143304"/>
                <a:gd name="connsiteY3" fmla="*/ 3850325 h 3850325"/>
                <a:gd name="connsiteX4" fmla="*/ 6424 w 3143304"/>
                <a:gd name="connsiteY4" fmla="*/ 3439372 h 3850325"/>
                <a:gd name="connsiteX0" fmla="*/ 0 w 3182483"/>
                <a:gd name="connsiteY0" fmla="*/ 3826842 h 3850325"/>
                <a:gd name="connsiteX1" fmla="*/ 39179 w 3182483"/>
                <a:gd name="connsiteY1" fmla="*/ 0 h 3850325"/>
                <a:gd name="connsiteX2" fmla="*/ 2916706 w 3182483"/>
                <a:gd name="connsiteY2" fmla="*/ 4912 h 3850325"/>
                <a:gd name="connsiteX3" fmla="*/ 3182483 w 3182483"/>
                <a:gd name="connsiteY3" fmla="*/ 3850325 h 3850325"/>
                <a:gd name="connsiteX4" fmla="*/ 0 w 3182483"/>
                <a:gd name="connsiteY4" fmla="*/ 3826842 h 3850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2483" h="3850325">
                  <a:moveTo>
                    <a:pt x="0" y="3826842"/>
                  </a:moveTo>
                  <a:cubicBezTo>
                    <a:pt x="-205" y="2654945"/>
                    <a:pt x="39384" y="1171897"/>
                    <a:pt x="39179" y="0"/>
                  </a:cubicBezTo>
                  <a:lnTo>
                    <a:pt x="2916706" y="4912"/>
                  </a:lnTo>
                  <a:lnTo>
                    <a:pt x="3182483" y="3850325"/>
                  </a:lnTo>
                  <a:lnTo>
                    <a:pt x="0" y="3826842"/>
                  </a:lnTo>
                  <a:close/>
                </a:path>
              </a:pathLst>
            </a:cu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110" name="文本框 109"/>
            <p:cNvSpPr txBox="1"/>
            <p:nvPr/>
          </p:nvSpPr>
          <p:spPr>
            <a:xfrm>
              <a:off x="1089344" y="843558"/>
              <a:ext cx="6840760" cy="3999044"/>
            </a:xfrm>
            <a:prstGeom prst="rect">
              <a:avLst/>
            </a:prstGeom>
            <a:noFill/>
          </p:spPr>
          <p:txBody>
            <a:bodyPr wrap="square" rtlCol="0">
              <a:spAutoFit/>
            </a:bodyPr>
            <a:lstStyle/>
            <a:p>
              <a:pPr algn="ctr">
                <a:lnSpc>
                  <a:spcPct val="120000"/>
                </a:lnSpc>
              </a:pPr>
              <a:r>
                <a:rPr lang="zh-CN" altLang="zh-CN" sz="2000" dirty="0">
                  <a:solidFill>
                    <a:srgbClr val="000000"/>
                  </a:solidFill>
                  <a:latin typeface="黑体"/>
                  <a:ea typeface="黑体"/>
                </a:rPr>
                <a:t>企业组织形式的转换升级</a:t>
              </a:r>
            </a:p>
            <a:p>
              <a:pPr>
                <a:lnSpc>
                  <a:spcPct val="120000"/>
                </a:lnSpc>
              </a:pPr>
              <a:r>
                <a:rPr lang="zh-CN" altLang="en-US" sz="1600" dirty="0" smtClean="0">
                  <a:solidFill>
                    <a:srgbClr val="000000"/>
                  </a:solidFill>
                  <a:latin typeface="黑体"/>
                  <a:ea typeface="黑体"/>
                </a:rPr>
                <a:t>    </a:t>
              </a:r>
              <a:r>
                <a:rPr lang="zh-CN" altLang="zh-CN" sz="1600" dirty="0" smtClean="0">
                  <a:solidFill>
                    <a:srgbClr val="000000"/>
                  </a:solidFill>
                  <a:latin typeface="黑体"/>
                  <a:ea typeface="黑体"/>
                </a:rPr>
                <a:t>创业</a:t>
              </a:r>
              <a:r>
                <a:rPr lang="zh-CN" altLang="zh-CN" sz="1600" dirty="0">
                  <a:solidFill>
                    <a:srgbClr val="000000"/>
                  </a:solidFill>
                  <a:latin typeface="黑体"/>
                  <a:ea typeface="黑体"/>
                </a:rPr>
                <a:t>者可能希望创业企业的组织形式在经营过程中进行转换，例如从个人独资企业起步，逐步转换成合伙企业、有限公司，一步一个台阶地发展。企业组织形式转换涉及的事务主要包括以下几个方面：</a:t>
              </a:r>
            </a:p>
            <a:p>
              <a:pPr>
                <a:lnSpc>
                  <a:spcPct val="120000"/>
                </a:lnSpc>
              </a:pP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1)</a:t>
              </a:r>
              <a:r>
                <a:rPr lang="zh-CN" altLang="zh-CN" sz="1600" dirty="0">
                  <a:solidFill>
                    <a:srgbClr val="000000"/>
                  </a:solidFill>
                  <a:latin typeface="黑体"/>
                  <a:ea typeface="黑体"/>
                </a:rPr>
                <a:t>个人或家庭财产与企业财产的分离。</a:t>
              </a:r>
            </a:p>
            <a:p>
              <a:pPr>
                <a:lnSpc>
                  <a:spcPct val="120000"/>
                </a:lnSpc>
              </a:pP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2)</a:t>
              </a:r>
              <a:r>
                <a:rPr lang="zh-CN" altLang="zh-CN" sz="1600" dirty="0">
                  <a:solidFill>
                    <a:srgbClr val="000000"/>
                  </a:solidFill>
                  <a:latin typeface="黑体"/>
                  <a:ea typeface="黑体"/>
                </a:rPr>
                <a:t>债权、债务的处理。</a:t>
              </a:r>
            </a:p>
            <a:p>
              <a:pPr>
                <a:lnSpc>
                  <a:spcPct val="120000"/>
                </a:lnSpc>
              </a:pP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3)</a:t>
              </a:r>
              <a:r>
                <a:rPr lang="zh-CN" altLang="zh-CN" sz="1600" dirty="0">
                  <a:solidFill>
                    <a:srgbClr val="000000"/>
                  </a:solidFill>
                  <a:latin typeface="黑体"/>
                  <a:ea typeface="黑体"/>
                </a:rPr>
                <a:t>清产核资，资产重新评估。</a:t>
              </a:r>
            </a:p>
            <a:p>
              <a:pPr>
                <a:lnSpc>
                  <a:spcPct val="120000"/>
                </a:lnSpc>
              </a:pP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4)</a:t>
              </a:r>
              <a:r>
                <a:rPr lang="zh-CN" altLang="zh-CN" sz="1600" dirty="0">
                  <a:solidFill>
                    <a:srgbClr val="000000"/>
                  </a:solidFill>
                  <a:latin typeface="黑体"/>
                  <a:ea typeface="黑体"/>
                </a:rPr>
                <a:t>法律主体改变的社会公告。</a:t>
              </a:r>
            </a:p>
            <a:p>
              <a:pPr>
                <a:lnSpc>
                  <a:spcPct val="120000"/>
                </a:lnSpc>
              </a:pP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5)</a:t>
              </a:r>
              <a:r>
                <a:rPr lang="zh-CN" altLang="zh-CN" sz="1600" dirty="0">
                  <a:solidFill>
                    <a:srgbClr val="000000"/>
                  </a:solidFill>
                  <a:latin typeface="黑体"/>
                  <a:ea typeface="黑体"/>
                </a:rPr>
                <a:t>相关权利证</a:t>
              </a:r>
              <a:r>
                <a:rPr lang="zh-CN" altLang="zh-CN" sz="1600" dirty="0" smtClean="0">
                  <a:solidFill>
                    <a:srgbClr val="000000"/>
                  </a:solidFill>
                  <a:latin typeface="黑体"/>
                  <a:ea typeface="黑体"/>
                </a:rPr>
                <a:t>照</a:t>
              </a:r>
              <a:r>
                <a:rPr lang="zh-CN" altLang="zh-CN" sz="1600" dirty="0">
                  <a:solidFill>
                    <a:srgbClr val="000000"/>
                  </a:solidFill>
                  <a:latin typeface="黑体"/>
                  <a:ea typeface="黑体"/>
                </a:rPr>
                <a:t>的过户。</a:t>
              </a:r>
              <a:endParaRPr lang="en-US" altLang="zh-CN" sz="1600" dirty="0" smtClean="0">
                <a:solidFill>
                  <a:srgbClr val="000000"/>
                </a:solidFill>
                <a:latin typeface="黑体"/>
                <a:ea typeface="黑体"/>
              </a:endParaRPr>
            </a:p>
            <a:p>
              <a:pPr>
                <a:lnSpc>
                  <a:spcPct val="120000"/>
                </a:lnSpc>
              </a:pPr>
              <a:r>
                <a:rPr lang="zh-CN" altLang="zh-CN" sz="1600" dirty="0">
                  <a:solidFill>
                    <a:srgbClr val="000000"/>
                  </a:solidFill>
                  <a:latin typeface="黑体"/>
                  <a:ea typeface="黑体"/>
                </a:rPr>
                <a:t> </a:t>
              </a:r>
              <a:r>
                <a:rPr lang="zh-CN" altLang="en-US" sz="1600" dirty="0" smtClean="0">
                  <a:solidFill>
                    <a:srgbClr val="000000"/>
                  </a:solidFill>
                  <a:latin typeface="黑体"/>
                  <a:ea typeface="黑体"/>
                </a:rPr>
                <a:t>  </a:t>
              </a:r>
              <a:r>
                <a:rPr lang="en-US" altLang="zh-CN" sz="1600" dirty="0" smtClean="0">
                  <a:solidFill>
                    <a:srgbClr val="000000"/>
                  </a:solidFill>
                  <a:latin typeface="黑体"/>
                  <a:ea typeface="黑体"/>
                </a:rPr>
                <a:t>(</a:t>
              </a:r>
              <a:r>
                <a:rPr lang="zh-CN" altLang="zh-CN" sz="1600" dirty="0">
                  <a:solidFill>
                    <a:srgbClr val="000000"/>
                  </a:solidFill>
                  <a:latin typeface="黑体"/>
                  <a:ea typeface="黑体"/>
                </a:rPr>
                <a:t>如专利权、房产证、特许权、合同</a:t>
              </a:r>
              <a:r>
                <a:rPr lang="en-US" altLang="zh-CN" sz="1600" dirty="0" smtClean="0">
                  <a:solidFill>
                    <a:srgbClr val="000000"/>
                  </a:solidFill>
                  <a:latin typeface="黑体"/>
                  <a:ea typeface="黑体"/>
                </a:rPr>
                <a:t>)</a:t>
              </a:r>
            </a:p>
            <a:p>
              <a:pPr>
                <a:lnSpc>
                  <a:spcPct val="120000"/>
                </a:lnSpc>
              </a:pPr>
              <a:r>
                <a:rPr lang="zh-CN" altLang="zh-CN" sz="1600" dirty="0">
                  <a:solidFill>
                    <a:srgbClr val="000000"/>
                  </a:solidFill>
                  <a:latin typeface="黑体"/>
                  <a:ea typeface="黑体"/>
                </a:rPr>
                <a:t> </a:t>
              </a: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6)</a:t>
              </a:r>
              <a:r>
                <a:rPr lang="zh-CN" altLang="zh-CN" sz="1600" dirty="0">
                  <a:solidFill>
                    <a:srgbClr val="000000"/>
                  </a:solidFill>
                  <a:latin typeface="黑体"/>
                  <a:ea typeface="黑体"/>
                </a:rPr>
                <a:t>增加工商注册费用。</a:t>
              </a:r>
            </a:p>
            <a:p>
              <a:pPr>
                <a:lnSpc>
                  <a:spcPct val="120000"/>
                </a:lnSpc>
              </a:pPr>
              <a:r>
                <a:rPr lang="en-US" altLang="zh-CN" sz="1600" dirty="0" smtClean="0">
                  <a:solidFill>
                    <a:srgbClr val="000000"/>
                  </a:solidFill>
                  <a:latin typeface="黑体"/>
                  <a:ea typeface="黑体"/>
                </a:rPr>
                <a:t>(7</a:t>
              </a:r>
              <a:r>
                <a:rPr lang="en-US" altLang="zh-CN" sz="1600" dirty="0">
                  <a:solidFill>
                    <a:srgbClr val="000000"/>
                  </a:solidFill>
                  <a:latin typeface="黑体"/>
                  <a:ea typeface="黑体"/>
                </a:rPr>
                <a:t>)</a:t>
              </a:r>
              <a:r>
                <a:rPr lang="zh-CN" altLang="zh-CN" sz="1600" dirty="0">
                  <a:solidFill>
                    <a:srgbClr val="000000"/>
                  </a:solidFill>
                  <a:latin typeface="黑体"/>
                  <a:ea typeface="黑体"/>
                </a:rPr>
                <a:t>视同销售</a:t>
              </a:r>
              <a:r>
                <a:rPr lang="en-US" altLang="zh-CN" sz="1600" dirty="0">
                  <a:solidFill>
                    <a:srgbClr val="000000"/>
                  </a:solidFill>
                  <a:latin typeface="黑体"/>
                  <a:ea typeface="黑体"/>
                </a:rPr>
                <a:t>(</a:t>
              </a:r>
              <a:r>
                <a:rPr lang="zh-CN" altLang="zh-CN" sz="1600" dirty="0">
                  <a:solidFill>
                    <a:srgbClr val="000000"/>
                  </a:solidFill>
                  <a:latin typeface="黑体"/>
                  <a:ea typeface="黑体"/>
                </a:rPr>
                <a:t>增值、贬值</a:t>
              </a:r>
              <a:r>
                <a:rPr lang="en-US" altLang="zh-CN" sz="1600" dirty="0">
                  <a:solidFill>
                    <a:srgbClr val="000000"/>
                  </a:solidFill>
                  <a:latin typeface="黑体"/>
                  <a:ea typeface="黑体"/>
                </a:rPr>
                <a:t>)</a:t>
              </a:r>
              <a:r>
                <a:rPr lang="zh-CN" altLang="zh-CN" sz="1600" dirty="0">
                  <a:solidFill>
                    <a:srgbClr val="000000"/>
                  </a:solidFill>
                  <a:latin typeface="黑体"/>
                  <a:ea typeface="黑体"/>
                </a:rPr>
                <a:t>的税务后果。</a:t>
              </a:r>
            </a:p>
            <a:p>
              <a:pPr>
                <a:lnSpc>
                  <a:spcPct val="120000"/>
                </a:lnSpc>
              </a:pP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8)</a:t>
              </a:r>
              <a:r>
                <a:rPr lang="zh-CN" altLang="zh-CN" sz="1600" dirty="0">
                  <a:solidFill>
                    <a:srgbClr val="000000"/>
                  </a:solidFill>
                  <a:latin typeface="黑体"/>
                  <a:ea typeface="黑体"/>
                </a:rPr>
                <a:t>注意原有的优惠政策是否能够延续到新企业。</a:t>
              </a:r>
            </a:p>
          </p:txBody>
        </p:sp>
        <p:sp>
          <p:nvSpPr>
            <p:cNvPr id="111" name="文本框 110"/>
            <p:cNvSpPr txBox="1"/>
            <p:nvPr/>
          </p:nvSpPr>
          <p:spPr>
            <a:xfrm>
              <a:off x="1283635" y="843558"/>
              <a:ext cx="1466829" cy="369332"/>
            </a:xfrm>
            <a:prstGeom prst="rect">
              <a:avLst/>
            </a:prstGeom>
            <a:noFill/>
          </p:spPr>
          <p:txBody>
            <a:bodyPr wrap="square" rtlCol="0">
              <a:spAutoFit/>
            </a:bodyPr>
            <a:lstStyle/>
            <a:p>
              <a:r>
                <a:rPr kumimoji="1" lang="zh-CN" altLang="en-US" dirty="0" smtClean="0">
                  <a:solidFill>
                    <a:schemeClr val="accent5"/>
                  </a:solidFill>
                  <a:latin typeface="黑体"/>
                  <a:ea typeface="黑体"/>
                </a:rPr>
                <a:t>案例描述</a:t>
              </a:r>
              <a:endParaRPr kumimoji="1" lang="zh-CN" altLang="en-US" dirty="0">
                <a:solidFill>
                  <a:schemeClr val="accent5"/>
                </a:solidFill>
                <a:latin typeface="黑体"/>
                <a:ea typeface="黑体"/>
              </a:endParaRPr>
            </a:p>
          </p:txBody>
        </p:sp>
      </p:grpSp>
    </p:spTree>
    <p:extLst>
      <p:ext uri="{BB962C8B-B14F-4D97-AF65-F5344CB8AC3E}">
        <p14:creationId xmlns:p14="http://schemas.microsoft.com/office/powerpoint/2010/main" val="325412503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additive="base">
                                        <p:cTn id="7" dur="500"/>
                                        <p:tgtEl>
                                          <p:spTgt spid="108"/>
                                        </p:tgtEl>
                                        <p:attrNameLst>
                                          <p:attrName>ppt_y</p:attrName>
                                        </p:attrNameLst>
                                      </p:cBhvr>
                                      <p:tavLst>
                                        <p:tav tm="0">
                                          <p:val>
                                            <p:strVal val="#ppt_y+#ppt_h*1.125000"/>
                                          </p:val>
                                        </p:tav>
                                        <p:tav tm="100000">
                                          <p:val>
                                            <p:strVal val="#ppt_y"/>
                                          </p:val>
                                        </p:tav>
                                      </p:tavLst>
                                    </p:anim>
                                    <p:animEffect transition="in" filter="wipe(up)">
                                      <p:cBhvr>
                                        <p:cTn id="8" dur="500"/>
                                        <p:tgtEl>
                                          <p:spTgt spid="108"/>
                                        </p:tgtEl>
                                      </p:cBhvr>
                                    </p:animEffect>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0" y="4520510"/>
            <a:ext cx="2195736" cy="647472"/>
          </a:xfrm>
          <a:prstGeom prst="rect">
            <a:avLst/>
          </a:prstGeom>
          <a:solidFill>
            <a:schemeClr val="accent1"/>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6" name="Rectangle 6"/>
          <p:cNvSpPr>
            <a:spLocks noChangeArrowheads="1"/>
          </p:cNvSpPr>
          <p:nvPr/>
        </p:nvSpPr>
        <p:spPr bwMode="auto">
          <a:xfrm>
            <a:off x="2195736" y="4640044"/>
            <a:ext cx="1047049" cy="503456"/>
          </a:xfrm>
          <a:prstGeom prst="rect">
            <a:avLst/>
          </a:prstGeom>
          <a:solidFill>
            <a:schemeClr val="accent2"/>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7" name="Rectangle 7"/>
          <p:cNvSpPr>
            <a:spLocks noChangeArrowheads="1"/>
          </p:cNvSpPr>
          <p:nvPr/>
        </p:nvSpPr>
        <p:spPr bwMode="auto">
          <a:xfrm>
            <a:off x="3241948" y="4712052"/>
            <a:ext cx="1690092" cy="431448"/>
          </a:xfrm>
          <a:prstGeom prst="rect">
            <a:avLst/>
          </a:prstGeom>
          <a:solidFill>
            <a:schemeClr val="accent3"/>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8" name="Rectangle 8"/>
          <p:cNvSpPr>
            <a:spLocks noChangeArrowheads="1"/>
          </p:cNvSpPr>
          <p:nvPr/>
        </p:nvSpPr>
        <p:spPr bwMode="auto">
          <a:xfrm>
            <a:off x="4932040" y="4803998"/>
            <a:ext cx="1047049" cy="342900"/>
          </a:xfrm>
          <a:prstGeom prst="rect">
            <a:avLst/>
          </a:prstGeom>
          <a:solidFill>
            <a:schemeClr val="accent4"/>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16" name="矩形 15"/>
          <p:cNvSpPr/>
          <p:nvPr/>
        </p:nvSpPr>
        <p:spPr>
          <a:xfrm>
            <a:off x="683568" y="665634"/>
            <a:ext cx="7920880" cy="3023866"/>
          </a:xfrm>
          <a:prstGeom prst="rect">
            <a:avLst/>
          </a:prstGeom>
        </p:spPr>
        <p:txBody>
          <a:bodyPr wrap="square" lIns="68541" tIns="34271" rIns="68541" bIns="34271">
            <a:spAutoFit/>
          </a:bodyPr>
          <a:lstStyle/>
          <a:p>
            <a:r>
              <a:rPr lang="zh-CN" altLang="zh-CN" sz="2000" b="1" dirty="0">
                <a:latin typeface="黑体"/>
                <a:ea typeface="黑体"/>
              </a:rPr>
              <a:t>一、新企业名称核准</a:t>
            </a:r>
            <a:endParaRPr lang="zh-CN" altLang="zh-CN" sz="2000" dirty="0">
              <a:latin typeface="黑体"/>
              <a:ea typeface="黑体"/>
            </a:endParaRPr>
          </a:p>
          <a:p>
            <a:r>
              <a:rPr lang="en-US" altLang="zh-CN" sz="1000" dirty="0">
                <a:solidFill>
                  <a:schemeClr val="accent6">
                    <a:lumMod val="75000"/>
                  </a:schemeClr>
                </a:solidFill>
                <a:latin typeface="黑体"/>
                <a:ea typeface="黑体"/>
              </a:rPr>
              <a:t>   </a:t>
            </a:r>
            <a:r>
              <a:rPr lang="en-US" altLang="zh-CN" dirty="0">
                <a:solidFill>
                  <a:srgbClr val="000000"/>
                </a:solidFill>
                <a:latin typeface="黑体"/>
                <a:ea typeface="黑体"/>
              </a:rPr>
              <a:t> </a:t>
            </a:r>
            <a:r>
              <a:rPr lang="zh-CN" altLang="zh-CN" dirty="0">
                <a:solidFill>
                  <a:srgbClr val="000000"/>
                </a:solidFill>
                <a:latin typeface="黑体"/>
                <a:ea typeface="黑体"/>
              </a:rPr>
              <a:t>新企业名称通常是生产某类产品或提供某类服务的企业的专有名称，是用文字形式表示的一个企业区别于其他企业或组织的特定标志。</a:t>
            </a:r>
          </a:p>
          <a:p>
            <a:r>
              <a:rPr lang="en-US" altLang="zh-CN" dirty="0">
                <a:solidFill>
                  <a:srgbClr val="000000"/>
                </a:solidFill>
                <a:latin typeface="黑体"/>
                <a:ea typeface="黑体"/>
              </a:rPr>
              <a:t>    </a:t>
            </a:r>
            <a:r>
              <a:rPr lang="zh-CN" altLang="zh-CN" dirty="0">
                <a:solidFill>
                  <a:srgbClr val="000000"/>
                </a:solidFill>
                <a:latin typeface="黑体"/>
                <a:ea typeface="黑体"/>
              </a:rPr>
              <a:t>（一）企业名称的构成</a:t>
            </a:r>
          </a:p>
          <a:p>
            <a:r>
              <a:rPr lang="en-US" altLang="zh-CN" dirty="0">
                <a:solidFill>
                  <a:srgbClr val="000000"/>
                </a:solidFill>
                <a:latin typeface="黑体"/>
                <a:ea typeface="黑体"/>
              </a:rPr>
              <a:t>    </a:t>
            </a:r>
            <a:r>
              <a:rPr lang="zh-CN" altLang="zh-CN" dirty="0">
                <a:solidFill>
                  <a:srgbClr val="000000"/>
                </a:solidFill>
                <a:latin typeface="黑体"/>
                <a:ea typeface="黑体"/>
              </a:rPr>
              <a:t>企业名称一般由字号</a:t>
            </a:r>
            <a:r>
              <a:rPr lang="en-US" altLang="zh-CN" dirty="0">
                <a:solidFill>
                  <a:srgbClr val="000000"/>
                </a:solidFill>
                <a:latin typeface="黑体"/>
                <a:ea typeface="黑体"/>
              </a:rPr>
              <a:t>(</a:t>
            </a:r>
            <a:r>
              <a:rPr lang="zh-CN" altLang="zh-CN" dirty="0">
                <a:solidFill>
                  <a:srgbClr val="000000"/>
                </a:solidFill>
                <a:latin typeface="黑体"/>
                <a:ea typeface="黑体"/>
              </a:rPr>
              <a:t>商号</a:t>
            </a:r>
            <a:r>
              <a:rPr lang="en-US" altLang="zh-CN" dirty="0">
                <a:solidFill>
                  <a:srgbClr val="000000"/>
                </a:solidFill>
                <a:latin typeface="黑体"/>
                <a:ea typeface="黑体"/>
              </a:rPr>
              <a:t>)</a:t>
            </a:r>
            <a:r>
              <a:rPr lang="zh-CN" altLang="zh-CN" dirty="0">
                <a:solidFill>
                  <a:srgbClr val="000000"/>
                </a:solidFill>
                <a:latin typeface="黑体"/>
                <a:ea typeface="黑体"/>
              </a:rPr>
              <a:t>、所属行业</a:t>
            </a:r>
            <a:r>
              <a:rPr lang="en-US" altLang="zh-CN" dirty="0">
                <a:solidFill>
                  <a:srgbClr val="000000"/>
                </a:solidFill>
                <a:latin typeface="黑体"/>
                <a:ea typeface="黑体"/>
              </a:rPr>
              <a:t>(</a:t>
            </a:r>
            <a:r>
              <a:rPr lang="zh-CN" altLang="zh-CN" dirty="0">
                <a:solidFill>
                  <a:srgbClr val="000000"/>
                </a:solidFill>
                <a:latin typeface="黑体"/>
                <a:ea typeface="黑体"/>
              </a:rPr>
              <a:t>经营特点</a:t>
            </a:r>
            <a:r>
              <a:rPr lang="en-US" altLang="zh-CN" dirty="0">
                <a:solidFill>
                  <a:srgbClr val="000000"/>
                </a:solidFill>
                <a:latin typeface="黑体"/>
                <a:ea typeface="黑体"/>
              </a:rPr>
              <a:t>)</a:t>
            </a:r>
            <a:r>
              <a:rPr lang="zh-CN" altLang="zh-CN" dirty="0">
                <a:solidFill>
                  <a:srgbClr val="000000"/>
                </a:solidFill>
                <a:latin typeface="黑体"/>
                <a:ea typeface="黑体"/>
              </a:rPr>
              <a:t>、组织形式三部分组成，前面可以加上所在地区行政区域名称。如“北京××科技发展有限公司”“上海××文化发展中心”“北京××食品厂”“南京××商店”“杭州××技术开发中心”等。</a:t>
            </a:r>
          </a:p>
          <a:p>
            <a:r>
              <a:rPr lang="en-US" altLang="zh-CN" dirty="0">
                <a:solidFill>
                  <a:srgbClr val="000000"/>
                </a:solidFill>
                <a:latin typeface="黑体"/>
                <a:ea typeface="黑体"/>
              </a:rPr>
              <a:t>    1.</a:t>
            </a:r>
            <a:r>
              <a:rPr lang="zh-CN" altLang="zh-CN" dirty="0">
                <a:solidFill>
                  <a:srgbClr val="000000"/>
                </a:solidFill>
                <a:latin typeface="黑体"/>
                <a:ea typeface="黑体"/>
              </a:rPr>
              <a:t>行政区划</a:t>
            </a:r>
          </a:p>
          <a:p>
            <a:r>
              <a:rPr lang="en-US" altLang="zh-CN" dirty="0">
                <a:solidFill>
                  <a:srgbClr val="000000"/>
                </a:solidFill>
                <a:latin typeface="黑体"/>
                <a:ea typeface="黑体"/>
              </a:rPr>
              <a:t>    </a:t>
            </a:r>
            <a:r>
              <a:rPr lang="zh-CN" altLang="zh-CN" dirty="0">
                <a:solidFill>
                  <a:srgbClr val="000000"/>
                </a:solidFill>
                <a:latin typeface="黑体"/>
                <a:ea typeface="黑体"/>
              </a:rPr>
              <a:t>行政区划是指本企业所在地县级以上行政区域的名称或地名。</a:t>
            </a:r>
          </a:p>
          <a:p>
            <a:r>
              <a:rPr lang="en-US" altLang="zh-CN" sz="1000" dirty="0">
                <a:solidFill>
                  <a:schemeClr val="accent6">
                    <a:lumMod val="75000"/>
                  </a:schemeClr>
                </a:solidFill>
                <a:latin typeface="黑体"/>
                <a:ea typeface="黑体"/>
              </a:rPr>
              <a:t>   </a:t>
            </a:r>
            <a:endParaRPr lang="zh-CN" altLang="zh-CN" sz="1000" dirty="0">
              <a:solidFill>
                <a:schemeClr val="accent6">
                  <a:lumMod val="75000"/>
                </a:schemeClr>
              </a:solidFill>
              <a:latin typeface="黑体"/>
              <a:ea typeface="黑体"/>
            </a:endParaRPr>
          </a:p>
        </p:txBody>
      </p:sp>
      <p:sp>
        <p:nvSpPr>
          <p:cNvPr id="15" name="TextBox 38"/>
          <p:cNvSpPr txBox="1"/>
          <p:nvPr/>
        </p:nvSpPr>
        <p:spPr>
          <a:xfrm>
            <a:off x="971600" y="123478"/>
            <a:ext cx="3414266"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新企业的注册流程</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412262871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850"/>
                            </p:stCondLst>
                            <p:childTnLst>
                              <p:par>
                                <p:cTn id="10" presetID="22" presetClass="entr" presetSubtype="4"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down)">
                                      <p:cBhvr>
                                        <p:cTn id="12" dur="500"/>
                                        <p:tgtEl>
                                          <p:spTgt spid="65"/>
                                        </p:tgtEl>
                                      </p:cBhvr>
                                    </p:animEffect>
                                  </p:childTnLst>
                                </p:cTn>
                              </p:par>
                            </p:childTnLst>
                          </p:cTn>
                        </p:par>
                        <p:par>
                          <p:cTn id="13" fill="hold">
                            <p:stCondLst>
                              <p:cond delay="1350"/>
                            </p:stCondLst>
                            <p:childTnLst>
                              <p:par>
                                <p:cTn id="14" presetID="22" presetClass="entr" presetSubtype="4"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down)">
                                      <p:cBhvr>
                                        <p:cTn id="16" dur="500"/>
                                        <p:tgtEl>
                                          <p:spTgt spid="66"/>
                                        </p:tgtEl>
                                      </p:cBhvr>
                                    </p:animEffect>
                                  </p:childTnLst>
                                </p:cTn>
                              </p:par>
                            </p:childTnLst>
                          </p:cTn>
                        </p:par>
                        <p:par>
                          <p:cTn id="17" fill="hold">
                            <p:stCondLst>
                              <p:cond delay="1850"/>
                            </p:stCondLst>
                            <p:childTnLst>
                              <p:par>
                                <p:cTn id="18" presetID="22" presetClass="entr" presetSubtype="4"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wipe(down)">
                                      <p:cBhvr>
                                        <p:cTn id="20" dur="500"/>
                                        <p:tgtEl>
                                          <p:spTgt spid="67"/>
                                        </p:tgtEl>
                                      </p:cBhvr>
                                    </p:animEffect>
                                  </p:childTnLst>
                                </p:cTn>
                              </p:par>
                            </p:childTnLst>
                          </p:cTn>
                        </p:par>
                        <p:par>
                          <p:cTn id="21" fill="hold">
                            <p:stCondLst>
                              <p:cond delay="2350"/>
                            </p:stCondLst>
                            <p:childTnLst>
                              <p:par>
                                <p:cTn id="22" presetID="22" presetClass="entr" presetSubtype="4" fill="hold" grpId="0"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wipe(down)">
                                      <p:cBhvr>
                                        <p:cTn id="24" dur="500"/>
                                        <p:tgtEl>
                                          <p:spTgt spid="6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16"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0" y="4520510"/>
            <a:ext cx="2195736" cy="647472"/>
          </a:xfrm>
          <a:prstGeom prst="rect">
            <a:avLst/>
          </a:prstGeom>
          <a:solidFill>
            <a:schemeClr val="accent1"/>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6" name="Rectangle 6"/>
          <p:cNvSpPr>
            <a:spLocks noChangeArrowheads="1"/>
          </p:cNvSpPr>
          <p:nvPr/>
        </p:nvSpPr>
        <p:spPr bwMode="auto">
          <a:xfrm>
            <a:off x="2195736" y="4640044"/>
            <a:ext cx="1047049" cy="503456"/>
          </a:xfrm>
          <a:prstGeom prst="rect">
            <a:avLst/>
          </a:prstGeom>
          <a:solidFill>
            <a:schemeClr val="accent2"/>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7" name="Rectangle 7"/>
          <p:cNvSpPr>
            <a:spLocks noChangeArrowheads="1"/>
          </p:cNvSpPr>
          <p:nvPr/>
        </p:nvSpPr>
        <p:spPr bwMode="auto">
          <a:xfrm>
            <a:off x="3241948" y="4712052"/>
            <a:ext cx="1690092" cy="431448"/>
          </a:xfrm>
          <a:prstGeom prst="rect">
            <a:avLst/>
          </a:prstGeom>
          <a:solidFill>
            <a:schemeClr val="accent3"/>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8" name="Rectangle 8"/>
          <p:cNvSpPr>
            <a:spLocks noChangeArrowheads="1"/>
          </p:cNvSpPr>
          <p:nvPr/>
        </p:nvSpPr>
        <p:spPr bwMode="auto">
          <a:xfrm>
            <a:off x="4932040" y="4803998"/>
            <a:ext cx="1047049" cy="342900"/>
          </a:xfrm>
          <a:prstGeom prst="rect">
            <a:avLst/>
          </a:prstGeom>
          <a:solidFill>
            <a:schemeClr val="accent4"/>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16" name="矩形 15"/>
          <p:cNvSpPr/>
          <p:nvPr/>
        </p:nvSpPr>
        <p:spPr>
          <a:xfrm>
            <a:off x="683568" y="665634"/>
            <a:ext cx="7920880" cy="3700975"/>
          </a:xfrm>
          <a:prstGeom prst="rect">
            <a:avLst/>
          </a:prstGeom>
        </p:spPr>
        <p:txBody>
          <a:bodyPr wrap="square" lIns="68541" tIns="34271" rIns="68541" bIns="34271">
            <a:spAutoFit/>
          </a:bodyPr>
          <a:lstStyle/>
          <a:p>
            <a:r>
              <a:rPr lang="zh-CN" altLang="zh-CN" sz="2000" b="1" dirty="0">
                <a:latin typeface="黑体"/>
                <a:ea typeface="黑体"/>
              </a:rPr>
              <a:t>一、新企业名称核准</a:t>
            </a:r>
            <a:endParaRPr lang="zh-CN" altLang="zh-CN" sz="2000" dirty="0">
              <a:latin typeface="黑体"/>
              <a:ea typeface="黑体"/>
            </a:endParaRPr>
          </a:p>
          <a:p>
            <a:r>
              <a:rPr lang="en-US" altLang="zh-CN" sz="1000" dirty="0">
                <a:solidFill>
                  <a:schemeClr val="accent6">
                    <a:lumMod val="75000"/>
                  </a:schemeClr>
                </a:solidFill>
                <a:latin typeface="黑体"/>
                <a:ea typeface="黑体"/>
              </a:rPr>
              <a:t>   </a:t>
            </a:r>
            <a:r>
              <a:rPr lang="en-US" altLang="zh-CN" dirty="0">
                <a:solidFill>
                  <a:srgbClr val="000000"/>
                </a:solidFill>
                <a:latin typeface="黑体"/>
                <a:ea typeface="黑体"/>
              </a:rPr>
              <a:t> </a:t>
            </a:r>
            <a:r>
              <a:rPr lang="zh-CN" altLang="zh-CN" dirty="0">
                <a:solidFill>
                  <a:srgbClr val="000000"/>
                </a:solidFill>
                <a:latin typeface="黑体"/>
                <a:ea typeface="黑体"/>
              </a:rPr>
              <a:t>新企业名称通常是生产某类产品或提供某类服务的企业的专有名称，是用文字形式表示的一个企业区别于其他企业或组织的特定标志。</a:t>
            </a:r>
          </a:p>
          <a:p>
            <a:r>
              <a:rPr lang="zh-CN" altLang="en-US" dirty="0" smtClean="0">
                <a:solidFill>
                  <a:schemeClr val="accent6">
                    <a:lumMod val="75000"/>
                  </a:schemeClr>
                </a:solidFill>
                <a:latin typeface="黑体"/>
                <a:ea typeface="黑体"/>
              </a:rPr>
              <a:t>    </a:t>
            </a:r>
            <a:r>
              <a:rPr lang="zh-CN" altLang="en-US" dirty="0" smtClean="0">
                <a:solidFill>
                  <a:srgbClr val="000000"/>
                </a:solidFill>
                <a:latin typeface="黑体"/>
                <a:ea typeface="黑体"/>
              </a:rPr>
              <a:t> </a:t>
            </a:r>
            <a:r>
              <a:rPr lang="en-US" altLang="zh-CN" dirty="0" smtClean="0">
                <a:solidFill>
                  <a:srgbClr val="000000"/>
                </a:solidFill>
                <a:latin typeface="黑体"/>
                <a:ea typeface="黑体"/>
              </a:rPr>
              <a:t>2</a:t>
            </a:r>
            <a:r>
              <a:rPr lang="en-US" altLang="zh-CN" dirty="0">
                <a:solidFill>
                  <a:srgbClr val="000000"/>
                </a:solidFill>
                <a:latin typeface="黑体"/>
                <a:ea typeface="黑体"/>
              </a:rPr>
              <a:t>.</a:t>
            </a:r>
            <a:r>
              <a:rPr lang="zh-CN" altLang="zh-CN" dirty="0">
                <a:solidFill>
                  <a:srgbClr val="000000"/>
                </a:solidFill>
                <a:latin typeface="黑体"/>
                <a:ea typeface="黑体"/>
              </a:rPr>
              <a:t>字号</a:t>
            </a:r>
          </a:p>
          <a:p>
            <a:r>
              <a:rPr lang="en-US" altLang="zh-CN" dirty="0">
                <a:solidFill>
                  <a:srgbClr val="000000"/>
                </a:solidFill>
                <a:latin typeface="黑体"/>
                <a:ea typeface="黑体"/>
              </a:rPr>
              <a:t>     </a:t>
            </a:r>
            <a:r>
              <a:rPr lang="zh-CN" altLang="zh-CN" dirty="0">
                <a:solidFill>
                  <a:srgbClr val="000000"/>
                </a:solidFill>
                <a:latin typeface="黑体"/>
                <a:ea typeface="黑体"/>
              </a:rPr>
              <a:t>企业名称中的字号应当由两个以上汉字组成，行政区域名称不得用作字号，但县以上行政区域地名具有其他含义的除外。此外，也可以使用自然人投资人的姓名作字号。</a:t>
            </a:r>
          </a:p>
          <a:p>
            <a:r>
              <a:rPr lang="en-US" altLang="zh-CN" dirty="0">
                <a:solidFill>
                  <a:srgbClr val="000000"/>
                </a:solidFill>
                <a:latin typeface="黑体"/>
                <a:ea typeface="黑体"/>
              </a:rPr>
              <a:t>    </a:t>
            </a:r>
            <a:r>
              <a:rPr lang="zh-CN" altLang="zh-CN" dirty="0">
                <a:solidFill>
                  <a:srgbClr val="000000"/>
                </a:solidFill>
                <a:latin typeface="黑体"/>
                <a:ea typeface="黑体"/>
              </a:rPr>
              <a:t>字号虽然只是几个汉字的组合，但表现的绝不仅是几个汉字所固有的含义。作为企业标识，它储存着企业资信及其产品的市场竞争力等信息，这就使其成为商誉的载体而具有财产价值。例如，家喻户晓的“可口可乐”，其商誉已值</a:t>
            </a:r>
            <a:r>
              <a:rPr lang="en-US" altLang="zh-CN" dirty="0">
                <a:solidFill>
                  <a:srgbClr val="000000"/>
                </a:solidFill>
                <a:latin typeface="黑体"/>
                <a:ea typeface="黑体"/>
              </a:rPr>
              <a:t>334</a:t>
            </a:r>
            <a:r>
              <a:rPr lang="zh-CN" altLang="zh-CN" dirty="0">
                <a:solidFill>
                  <a:srgbClr val="000000"/>
                </a:solidFill>
                <a:latin typeface="黑体"/>
                <a:ea typeface="黑体"/>
              </a:rPr>
              <a:t>亿美元。早在</a:t>
            </a:r>
            <a:r>
              <a:rPr lang="en-US" altLang="zh-CN" dirty="0">
                <a:solidFill>
                  <a:srgbClr val="000000"/>
                </a:solidFill>
                <a:latin typeface="黑体"/>
                <a:ea typeface="黑体"/>
              </a:rPr>
              <a:t>1967</a:t>
            </a:r>
            <a:r>
              <a:rPr lang="zh-CN" altLang="zh-CN" dirty="0">
                <a:solidFill>
                  <a:srgbClr val="000000"/>
                </a:solidFill>
                <a:latin typeface="黑体"/>
                <a:ea typeface="黑体"/>
              </a:rPr>
              <a:t>年，可口可乐公司就宣称，即使公司一夜之间化为灰烬，照样可以起死回生，因为凭商誉，立即就会有大银行找上门来贷款，这就是著名字号所独有的魅力</a:t>
            </a:r>
            <a:r>
              <a:rPr lang="zh-CN" altLang="zh-CN" dirty="0" smtClean="0">
                <a:solidFill>
                  <a:srgbClr val="000000"/>
                </a:solidFill>
                <a:latin typeface="黑体"/>
                <a:ea typeface="黑体"/>
              </a:rPr>
              <a:t>。</a:t>
            </a:r>
            <a:endParaRPr lang="zh-CN" altLang="zh-CN" dirty="0">
              <a:solidFill>
                <a:srgbClr val="000000"/>
              </a:solidFill>
              <a:latin typeface="黑体"/>
              <a:ea typeface="黑体"/>
            </a:endParaRPr>
          </a:p>
        </p:txBody>
      </p:sp>
      <p:sp>
        <p:nvSpPr>
          <p:cNvPr id="15" name="TextBox 38"/>
          <p:cNvSpPr txBox="1"/>
          <p:nvPr/>
        </p:nvSpPr>
        <p:spPr>
          <a:xfrm>
            <a:off x="971600" y="123478"/>
            <a:ext cx="3414266"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新企业的注册流程</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060905194"/>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850"/>
                            </p:stCondLst>
                            <p:childTnLst>
                              <p:par>
                                <p:cTn id="10" presetID="22" presetClass="entr" presetSubtype="4"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down)">
                                      <p:cBhvr>
                                        <p:cTn id="12" dur="500"/>
                                        <p:tgtEl>
                                          <p:spTgt spid="65"/>
                                        </p:tgtEl>
                                      </p:cBhvr>
                                    </p:animEffect>
                                  </p:childTnLst>
                                </p:cTn>
                              </p:par>
                            </p:childTnLst>
                          </p:cTn>
                        </p:par>
                        <p:par>
                          <p:cTn id="13" fill="hold">
                            <p:stCondLst>
                              <p:cond delay="1350"/>
                            </p:stCondLst>
                            <p:childTnLst>
                              <p:par>
                                <p:cTn id="14" presetID="22" presetClass="entr" presetSubtype="4"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down)">
                                      <p:cBhvr>
                                        <p:cTn id="16" dur="500"/>
                                        <p:tgtEl>
                                          <p:spTgt spid="66"/>
                                        </p:tgtEl>
                                      </p:cBhvr>
                                    </p:animEffect>
                                  </p:childTnLst>
                                </p:cTn>
                              </p:par>
                            </p:childTnLst>
                          </p:cTn>
                        </p:par>
                        <p:par>
                          <p:cTn id="17" fill="hold">
                            <p:stCondLst>
                              <p:cond delay="1850"/>
                            </p:stCondLst>
                            <p:childTnLst>
                              <p:par>
                                <p:cTn id="18" presetID="22" presetClass="entr" presetSubtype="4"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wipe(down)">
                                      <p:cBhvr>
                                        <p:cTn id="20" dur="500"/>
                                        <p:tgtEl>
                                          <p:spTgt spid="67"/>
                                        </p:tgtEl>
                                      </p:cBhvr>
                                    </p:animEffect>
                                  </p:childTnLst>
                                </p:cTn>
                              </p:par>
                            </p:childTnLst>
                          </p:cTn>
                        </p:par>
                        <p:par>
                          <p:cTn id="21" fill="hold">
                            <p:stCondLst>
                              <p:cond delay="2350"/>
                            </p:stCondLst>
                            <p:childTnLst>
                              <p:par>
                                <p:cTn id="22" presetID="22" presetClass="entr" presetSubtype="4" fill="hold" grpId="0"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wipe(down)">
                                      <p:cBhvr>
                                        <p:cTn id="24" dur="500"/>
                                        <p:tgtEl>
                                          <p:spTgt spid="6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16"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0" y="4520510"/>
            <a:ext cx="2195736" cy="647472"/>
          </a:xfrm>
          <a:prstGeom prst="rect">
            <a:avLst/>
          </a:prstGeom>
          <a:solidFill>
            <a:schemeClr val="accent1"/>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6" name="Rectangle 6"/>
          <p:cNvSpPr>
            <a:spLocks noChangeArrowheads="1"/>
          </p:cNvSpPr>
          <p:nvPr/>
        </p:nvSpPr>
        <p:spPr bwMode="auto">
          <a:xfrm>
            <a:off x="2195736" y="4640044"/>
            <a:ext cx="1047049" cy="503456"/>
          </a:xfrm>
          <a:prstGeom prst="rect">
            <a:avLst/>
          </a:prstGeom>
          <a:solidFill>
            <a:schemeClr val="accent2"/>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7" name="Rectangle 7"/>
          <p:cNvSpPr>
            <a:spLocks noChangeArrowheads="1"/>
          </p:cNvSpPr>
          <p:nvPr/>
        </p:nvSpPr>
        <p:spPr bwMode="auto">
          <a:xfrm>
            <a:off x="3241948" y="4712052"/>
            <a:ext cx="1690092" cy="431448"/>
          </a:xfrm>
          <a:prstGeom prst="rect">
            <a:avLst/>
          </a:prstGeom>
          <a:solidFill>
            <a:schemeClr val="accent3"/>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8" name="Rectangle 8"/>
          <p:cNvSpPr>
            <a:spLocks noChangeArrowheads="1"/>
          </p:cNvSpPr>
          <p:nvPr/>
        </p:nvSpPr>
        <p:spPr bwMode="auto">
          <a:xfrm>
            <a:off x="4932040" y="4803998"/>
            <a:ext cx="1047049" cy="342900"/>
          </a:xfrm>
          <a:prstGeom prst="rect">
            <a:avLst/>
          </a:prstGeom>
          <a:solidFill>
            <a:schemeClr val="accent4"/>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16" name="矩形 15"/>
          <p:cNvSpPr/>
          <p:nvPr/>
        </p:nvSpPr>
        <p:spPr>
          <a:xfrm>
            <a:off x="683568" y="665634"/>
            <a:ext cx="7920880" cy="2469869"/>
          </a:xfrm>
          <a:prstGeom prst="rect">
            <a:avLst/>
          </a:prstGeom>
        </p:spPr>
        <p:txBody>
          <a:bodyPr wrap="square" lIns="68541" tIns="34271" rIns="68541" bIns="34271">
            <a:spAutoFit/>
          </a:bodyPr>
          <a:lstStyle/>
          <a:p>
            <a:r>
              <a:rPr lang="zh-CN" altLang="zh-CN" sz="2000" b="1" dirty="0">
                <a:latin typeface="黑体"/>
                <a:ea typeface="黑体"/>
              </a:rPr>
              <a:t>一、新企业名称核准</a:t>
            </a:r>
            <a:endParaRPr lang="zh-CN" altLang="zh-CN" sz="2000" dirty="0">
              <a:latin typeface="黑体"/>
              <a:ea typeface="黑体"/>
            </a:endParaRPr>
          </a:p>
          <a:p>
            <a:r>
              <a:rPr lang="en-US" altLang="zh-CN" sz="1000" dirty="0">
                <a:solidFill>
                  <a:schemeClr val="accent6">
                    <a:lumMod val="75000"/>
                  </a:schemeClr>
                </a:solidFill>
                <a:latin typeface="黑体"/>
                <a:ea typeface="黑体"/>
              </a:rPr>
              <a:t>   </a:t>
            </a:r>
            <a:r>
              <a:rPr lang="en-US" altLang="zh-CN" dirty="0">
                <a:solidFill>
                  <a:srgbClr val="000000"/>
                </a:solidFill>
                <a:latin typeface="黑体"/>
                <a:ea typeface="黑体"/>
              </a:rPr>
              <a:t> </a:t>
            </a:r>
            <a:r>
              <a:rPr lang="zh-CN" altLang="zh-CN" dirty="0">
                <a:solidFill>
                  <a:srgbClr val="000000"/>
                </a:solidFill>
                <a:latin typeface="黑体"/>
                <a:ea typeface="黑体"/>
              </a:rPr>
              <a:t>新企业名称通常是生产某类产品或提供某类服务的企业的专有名称，是用文字形式表示的一个企业区别于其他企业或组织的特定标志。</a:t>
            </a:r>
          </a:p>
          <a:p>
            <a:r>
              <a:rPr lang="zh-CN" altLang="en-US" sz="1000" dirty="0" smtClean="0">
                <a:solidFill>
                  <a:schemeClr val="accent6">
                    <a:lumMod val="75000"/>
                  </a:schemeClr>
                </a:solidFill>
                <a:latin typeface="黑体"/>
                <a:ea typeface="黑体"/>
              </a:rPr>
              <a:t>    </a:t>
            </a:r>
            <a:r>
              <a:rPr lang="en-US" altLang="zh-CN" dirty="0" smtClean="0">
                <a:solidFill>
                  <a:srgbClr val="000000"/>
                </a:solidFill>
                <a:latin typeface="黑体"/>
                <a:ea typeface="黑体"/>
              </a:rPr>
              <a:t>3</a:t>
            </a:r>
            <a:r>
              <a:rPr lang="en-US" altLang="zh-CN" dirty="0">
                <a:solidFill>
                  <a:srgbClr val="000000"/>
                </a:solidFill>
                <a:latin typeface="黑体"/>
                <a:ea typeface="黑体"/>
              </a:rPr>
              <a:t>.</a:t>
            </a:r>
            <a:r>
              <a:rPr lang="zh-CN" altLang="zh-CN" dirty="0">
                <a:solidFill>
                  <a:srgbClr val="000000"/>
                </a:solidFill>
                <a:latin typeface="黑体"/>
                <a:ea typeface="黑体"/>
              </a:rPr>
              <a:t>行业</a:t>
            </a:r>
          </a:p>
          <a:p>
            <a:r>
              <a:rPr lang="en-US" altLang="zh-CN" dirty="0">
                <a:solidFill>
                  <a:srgbClr val="000000"/>
                </a:solidFill>
                <a:latin typeface="黑体"/>
                <a:ea typeface="黑体"/>
              </a:rPr>
              <a:t>    </a:t>
            </a:r>
            <a:r>
              <a:rPr lang="zh-CN" altLang="zh-CN" dirty="0">
                <a:solidFill>
                  <a:srgbClr val="000000"/>
                </a:solidFill>
                <a:latin typeface="黑体"/>
                <a:ea typeface="黑体"/>
              </a:rPr>
              <a:t>企业名称中的行业表述应当是反映企业经济活动性质所属国民经济行业或者企业经营特点的用语。名称中的行业特点应与主营行业相一致。企业经营活动性质分别属于国民经济行业不同大类的，应当选择主要经济活动性质所属的国民经济行业类别来表述企业名称中的行业。</a:t>
            </a:r>
          </a:p>
          <a:p>
            <a:r>
              <a:rPr lang="en-US" altLang="zh-CN" sz="1000" dirty="0">
                <a:solidFill>
                  <a:schemeClr val="accent6">
                    <a:lumMod val="75000"/>
                  </a:schemeClr>
                </a:solidFill>
                <a:latin typeface="黑体"/>
                <a:ea typeface="黑体"/>
              </a:rPr>
              <a:t>    </a:t>
            </a:r>
            <a:endParaRPr lang="zh-CN" altLang="zh-CN" sz="1000" dirty="0">
              <a:solidFill>
                <a:schemeClr val="accent6">
                  <a:lumMod val="75000"/>
                </a:schemeClr>
              </a:solidFill>
              <a:latin typeface="黑体"/>
              <a:ea typeface="黑体"/>
            </a:endParaRPr>
          </a:p>
        </p:txBody>
      </p:sp>
      <p:sp>
        <p:nvSpPr>
          <p:cNvPr id="15" name="TextBox 38"/>
          <p:cNvSpPr txBox="1"/>
          <p:nvPr/>
        </p:nvSpPr>
        <p:spPr>
          <a:xfrm>
            <a:off x="971600" y="123478"/>
            <a:ext cx="3414266"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新企业的注册流程</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86405129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850"/>
                            </p:stCondLst>
                            <p:childTnLst>
                              <p:par>
                                <p:cTn id="10" presetID="22" presetClass="entr" presetSubtype="4"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down)">
                                      <p:cBhvr>
                                        <p:cTn id="12" dur="500"/>
                                        <p:tgtEl>
                                          <p:spTgt spid="65"/>
                                        </p:tgtEl>
                                      </p:cBhvr>
                                    </p:animEffect>
                                  </p:childTnLst>
                                </p:cTn>
                              </p:par>
                            </p:childTnLst>
                          </p:cTn>
                        </p:par>
                        <p:par>
                          <p:cTn id="13" fill="hold">
                            <p:stCondLst>
                              <p:cond delay="1350"/>
                            </p:stCondLst>
                            <p:childTnLst>
                              <p:par>
                                <p:cTn id="14" presetID="22" presetClass="entr" presetSubtype="4"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down)">
                                      <p:cBhvr>
                                        <p:cTn id="16" dur="500"/>
                                        <p:tgtEl>
                                          <p:spTgt spid="66"/>
                                        </p:tgtEl>
                                      </p:cBhvr>
                                    </p:animEffect>
                                  </p:childTnLst>
                                </p:cTn>
                              </p:par>
                            </p:childTnLst>
                          </p:cTn>
                        </p:par>
                        <p:par>
                          <p:cTn id="17" fill="hold">
                            <p:stCondLst>
                              <p:cond delay="1850"/>
                            </p:stCondLst>
                            <p:childTnLst>
                              <p:par>
                                <p:cTn id="18" presetID="22" presetClass="entr" presetSubtype="4"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wipe(down)">
                                      <p:cBhvr>
                                        <p:cTn id="20" dur="500"/>
                                        <p:tgtEl>
                                          <p:spTgt spid="67"/>
                                        </p:tgtEl>
                                      </p:cBhvr>
                                    </p:animEffect>
                                  </p:childTnLst>
                                </p:cTn>
                              </p:par>
                            </p:childTnLst>
                          </p:cTn>
                        </p:par>
                        <p:par>
                          <p:cTn id="21" fill="hold">
                            <p:stCondLst>
                              <p:cond delay="2350"/>
                            </p:stCondLst>
                            <p:childTnLst>
                              <p:par>
                                <p:cTn id="22" presetID="22" presetClass="entr" presetSubtype="4" fill="hold" grpId="0"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wipe(down)">
                                      <p:cBhvr>
                                        <p:cTn id="24" dur="500"/>
                                        <p:tgtEl>
                                          <p:spTgt spid="6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16"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0" y="4731990"/>
            <a:ext cx="2195736" cy="435992"/>
          </a:xfrm>
          <a:prstGeom prst="rect">
            <a:avLst/>
          </a:prstGeom>
          <a:solidFill>
            <a:schemeClr val="accent1"/>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6" name="Rectangle 6"/>
          <p:cNvSpPr>
            <a:spLocks noChangeArrowheads="1"/>
          </p:cNvSpPr>
          <p:nvPr/>
        </p:nvSpPr>
        <p:spPr bwMode="auto">
          <a:xfrm>
            <a:off x="2195736" y="4803998"/>
            <a:ext cx="1047049" cy="339502"/>
          </a:xfrm>
          <a:prstGeom prst="rect">
            <a:avLst/>
          </a:prstGeom>
          <a:solidFill>
            <a:schemeClr val="accent2"/>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7" name="Rectangle 7"/>
          <p:cNvSpPr>
            <a:spLocks noChangeArrowheads="1"/>
          </p:cNvSpPr>
          <p:nvPr/>
        </p:nvSpPr>
        <p:spPr bwMode="auto">
          <a:xfrm>
            <a:off x="3241948" y="4876006"/>
            <a:ext cx="1690092" cy="267494"/>
          </a:xfrm>
          <a:prstGeom prst="rect">
            <a:avLst/>
          </a:prstGeom>
          <a:solidFill>
            <a:schemeClr val="accent3"/>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8" name="Rectangle 8"/>
          <p:cNvSpPr>
            <a:spLocks noChangeArrowheads="1"/>
          </p:cNvSpPr>
          <p:nvPr/>
        </p:nvSpPr>
        <p:spPr bwMode="auto">
          <a:xfrm>
            <a:off x="4932040" y="4948014"/>
            <a:ext cx="1047049" cy="198884"/>
          </a:xfrm>
          <a:prstGeom prst="rect">
            <a:avLst/>
          </a:prstGeom>
          <a:solidFill>
            <a:schemeClr val="accent4"/>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16" name="矩形 15"/>
          <p:cNvSpPr/>
          <p:nvPr/>
        </p:nvSpPr>
        <p:spPr>
          <a:xfrm>
            <a:off x="683568" y="665634"/>
            <a:ext cx="7920880" cy="4254973"/>
          </a:xfrm>
          <a:prstGeom prst="rect">
            <a:avLst/>
          </a:prstGeom>
        </p:spPr>
        <p:txBody>
          <a:bodyPr wrap="square" lIns="68541" tIns="34271" rIns="68541" bIns="34271">
            <a:spAutoFit/>
          </a:bodyPr>
          <a:lstStyle/>
          <a:p>
            <a:r>
              <a:rPr lang="zh-CN" altLang="zh-CN" sz="2000" b="1" dirty="0">
                <a:latin typeface="黑体"/>
                <a:ea typeface="黑体"/>
              </a:rPr>
              <a:t>一、新企业名称核准</a:t>
            </a:r>
            <a:endParaRPr lang="zh-CN" altLang="zh-CN" sz="2000" dirty="0">
              <a:latin typeface="黑体"/>
              <a:ea typeface="黑体"/>
            </a:endParaRPr>
          </a:p>
          <a:p>
            <a:r>
              <a:rPr lang="en-US" altLang="zh-CN" sz="1000" dirty="0">
                <a:solidFill>
                  <a:schemeClr val="accent6">
                    <a:lumMod val="75000"/>
                  </a:schemeClr>
                </a:solidFill>
                <a:latin typeface="黑体"/>
                <a:ea typeface="黑体"/>
              </a:rPr>
              <a:t>   </a:t>
            </a:r>
            <a:r>
              <a:rPr lang="en-US" altLang="zh-CN" dirty="0">
                <a:solidFill>
                  <a:srgbClr val="000000"/>
                </a:solidFill>
                <a:latin typeface="黑体"/>
                <a:ea typeface="黑体"/>
              </a:rPr>
              <a:t> </a:t>
            </a:r>
            <a:r>
              <a:rPr lang="zh-CN" altLang="zh-CN" dirty="0">
                <a:solidFill>
                  <a:srgbClr val="000000"/>
                </a:solidFill>
                <a:latin typeface="黑体"/>
                <a:ea typeface="黑体"/>
              </a:rPr>
              <a:t>新企业名称通常是生产某类产品或提供某类服务的企业的专有名称，是用文字形式表示的一个企业区别于其他企业或组织的特定标志。</a:t>
            </a:r>
          </a:p>
          <a:p>
            <a:r>
              <a:rPr lang="en-US" altLang="zh-CN" dirty="0" smtClean="0">
                <a:solidFill>
                  <a:srgbClr val="000000"/>
                </a:solidFill>
                <a:latin typeface="黑体"/>
                <a:ea typeface="黑体"/>
              </a:rPr>
              <a:t>4</a:t>
            </a:r>
            <a:r>
              <a:rPr lang="en-US" altLang="zh-CN" dirty="0">
                <a:solidFill>
                  <a:srgbClr val="000000"/>
                </a:solidFill>
                <a:latin typeface="黑体"/>
                <a:ea typeface="黑体"/>
              </a:rPr>
              <a:t>.</a:t>
            </a:r>
            <a:r>
              <a:rPr lang="zh-CN" altLang="zh-CN" dirty="0">
                <a:solidFill>
                  <a:srgbClr val="000000"/>
                </a:solidFill>
                <a:latin typeface="黑体"/>
                <a:ea typeface="黑体"/>
              </a:rPr>
              <a:t>组织形式</a:t>
            </a:r>
          </a:p>
          <a:p>
            <a:r>
              <a:rPr lang="en-US" altLang="zh-CN" dirty="0">
                <a:solidFill>
                  <a:srgbClr val="000000"/>
                </a:solidFill>
                <a:latin typeface="黑体"/>
                <a:ea typeface="黑体"/>
              </a:rPr>
              <a:t>    </a:t>
            </a:r>
            <a:r>
              <a:rPr lang="zh-CN" altLang="zh-CN" dirty="0">
                <a:solidFill>
                  <a:srgbClr val="000000"/>
                </a:solidFill>
                <a:latin typeface="黑体"/>
                <a:ea typeface="黑体"/>
              </a:rPr>
              <a:t>依据《中华人民共和国公司法》</a:t>
            </a:r>
            <a:r>
              <a:rPr lang="en-US" altLang="zh-CN" dirty="0">
                <a:solidFill>
                  <a:srgbClr val="000000"/>
                </a:solidFill>
                <a:latin typeface="黑体"/>
                <a:ea typeface="黑体"/>
              </a:rPr>
              <a:t>  </a:t>
            </a:r>
            <a:r>
              <a:rPr lang="zh-CN" altLang="zh-CN" dirty="0">
                <a:solidFill>
                  <a:srgbClr val="000000"/>
                </a:solidFill>
                <a:latin typeface="黑体"/>
                <a:ea typeface="黑体"/>
              </a:rPr>
              <a:t>《中华人民共和国中外合资经营企业法》</a:t>
            </a:r>
            <a:r>
              <a:rPr lang="en-US" altLang="zh-CN" dirty="0">
                <a:solidFill>
                  <a:srgbClr val="000000"/>
                </a:solidFill>
                <a:latin typeface="黑体"/>
                <a:ea typeface="黑体"/>
              </a:rPr>
              <a:t>  </a:t>
            </a:r>
            <a:r>
              <a:rPr lang="zh-CN" altLang="zh-CN" dirty="0">
                <a:solidFill>
                  <a:srgbClr val="000000"/>
                </a:solidFill>
                <a:latin typeface="黑体"/>
                <a:ea typeface="黑体"/>
              </a:rPr>
              <a:t>《中华人民共和国中外合作经营企业法》</a:t>
            </a:r>
            <a:r>
              <a:rPr lang="en-US" altLang="zh-CN" dirty="0">
                <a:solidFill>
                  <a:srgbClr val="000000"/>
                </a:solidFill>
                <a:latin typeface="黑体"/>
                <a:ea typeface="黑体"/>
              </a:rPr>
              <a:t>  </a:t>
            </a:r>
            <a:r>
              <a:rPr lang="zh-CN" altLang="zh-CN" dirty="0">
                <a:solidFill>
                  <a:srgbClr val="000000"/>
                </a:solidFill>
                <a:latin typeface="黑体"/>
                <a:ea typeface="黑体"/>
              </a:rPr>
              <a:t>《中华人民共和国外资企业法》申请登记的企业名称，其组织形式为有限公司</a:t>
            </a:r>
            <a:r>
              <a:rPr lang="en-US" altLang="zh-CN" dirty="0">
                <a:solidFill>
                  <a:srgbClr val="000000"/>
                </a:solidFill>
                <a:latin typeface="黑体"/>
                <a:ea typeface="黑体"/>
              </a:rPr>
              <a:t>(</a:t>
            </a:r>
            <a:r>
              <a:rPr lang="zh-CN" altLang="zh-CN" dirty="0">
                <a:solidFill>
                  <a:srgbClr val="000000"/>
                </a:solidFill>
                <a:latin typeface="黑体"/>
                <a:ea typeface="黑体"/>
              </a:rPr>
              <a:t>有限责任公司</a:t>
            </a:r>
            <a:r>
              <a:rPr lang="en-US" altLang="zh-CN" dirty="0">
                <a:solidFill>
                  <a:srgbClr val="000000"/>
                </a:solidFill>
                <a:latin typeface="黑体"/>
                <a:ea typeface="黑体"/>
              </a:rPr>
              <a:t>)</a:t>
            </a:r>
            <a:r>
              <a:rPr lang="zh-CN" altLang="zh-CN" dirty="0">
                <a:solidFill>
                  <a:srgbClr val="000000"/>
                </a:solidFill>
                <a:latin typeface="黑体"/>
                <a:ea typeface="黑体"/>
              </a:rPr>
              <a:t>或者股份有限公司；依据其他法律、法规申请登记的企业名称</a:t>
            </a:r>
            <a:r>
              <a:rPr lang="en-US" altLang="zh-CN" dirty="0">
                <a:solidFill>
                  <a:srgbClr val="000000"/>
                </a:solidFill>
                <a:latin typeface="黑体"/>
                <a:ea typeface="黑体"/>
              </a:rPr>
              <a:t>(</a:t>
            </a:r>
            <a:r>
              <a:rPr lang="zh-CN" altLang="zh-CN" dirty="0">
                <a:solidFill>
                  <a:srgbClr val="000000"/>
                </a:solidFill>
                <a:latin typeface="黑体"/>
                <a:ea typeface="黑体"/>
              </a:rPr>
              <a:t>如合伙企业、个人独资企业等</a:t>
            </a:r>
            <a:r>
              <a:rPr lang="en-US" altLang="zh-CN" dirty="0">
                <a:solidFill>
                  <a:srgbClr val="000000"/>
                </a:solidFill>
                <a:latin typeface="黑体"/>
                <a:ea typeface="黑体"/>
              </a:rPr>
              <a:t>)</a:t>
            </a:r>
            <a:r>
              <a:rPr lang="zh-CN" altLang="zh-CN" dirty="0">
                <a:solidFill>
                  <a:srgbClr val="000000"/>
                </a:solidFill>
                <a:latin typeface="黑体"/>
                <a:ea typeface="黑体"/>
              </a:rPr>
              <a:t>，组织形式不得申请为“有限公司</a:t>
            </a:r>
            <a:r>
              <a:rPr lang="en-US" altLang="zh-CN" dirty="0">
                <a:solidFill>
                  <a:srgbClr val="000000"/>
                </a:solidFill>
                <a:latin typeface="黑体"/>
                <a:ea typeface="黑体"/>
              </a:rPr>
              <a:t>(</a:t>
            </a:r>
            <a:r>
              <a:rPr lang="zh-CN" altLang="zh-CN" dirty="0">
                <a:solidFill>
                  <a:srgbClr val="000000"/>
                </a:solidFill>
                <a:latin typeface="黑体"/>
                <a:ea typeface="黑体"/>
              </a:rPr>
              <a:t>有限责任公司</a:t>
            </a:r>
            <a:r>
              <a:rPr lang="en-US" altLang="zh-CN" dirty="0">
                <a:solidFill>
                  <a:srgbClr val="000000"/>
                </a:solidFill>
                <a:latin typeface="黑体"/>
                <a:ea typeface="黑体"/>
              </a:rPr>
              <a:t>)</a:t>
            </a:r>
            <a:r>
              <a:rPr lang="zh-CN" altLang="zh-CN" dirty="0">
                <a:solidFill>
                  <a:srgbClr val="000000"/>
                </a:solidFill>
                <a:latin typeface="黑体"/>
                <a:ea typeface="黑体"/>
              </a:rPr>
              <a:t>”或“股份有限公司”，非公司制企业可以申请用“厂”</a:t>
            </a:r>
            <a:r>
              <a:rPr lang="en-US" altLang="zh-CN" dirty="0">
                <a:solidFill>
                  <a:srgbClr val="000000"/>
                </a:solidFill>
                <a:latin typeface="黑体"/>
                <a:ea typeface="黑体"/>
              </a:rPr>
              <a:t>  </a:t>
            </a:r>
            <a:r>
              <a:rPr lang="zh-CN" altLang="zh-CN" dirty="0">
                <a:solidFill>
                  <a:srgbClr val="000000"/>
                </a:solidFill>
                <a:latin typeface="黑体"/>
                <a:ea typeface="黑体"/>
              </a:rPr>
              <a:t>“店”</a:t>
            </a:r>
            <a:r>
              <a:rPr lang="en-US" altLang="zh-CN" dirty="0">
                <a:solidFill>
                  <a:srgbClr val="000000"/>
                </a:solidFill>
                <a:latin typeface="黑体"/>
                <a:ea typeface="黑体"/>
              </a:rPr>
              <a:t>  </a:t>
            </a:r>
            <a:r>
              <a:rPr lang="zh-CN" altLang="zh-CN" dirty="0">
                <a:solidFill>
                  <a:srgbClr val="000000"/>
                </a:solidFill>
                <a:latin typeface="黑体"/>
                <a:ea typeface="黑体"/>
              </a:rPr>
              <a:t>“部”等作为企业名称的组织形式。</a:t>
            </a:r>
          </a:p>
          <a:p>
            <a:r>
              <a:rPr lang="en-US" altLang="zh-CN" dirty="0">
                <a:solidFill>
                  <a:srgbClr val="000000"/>
                </a:solidFill>
                <a:latin typeface="黑体"/>
                <a:ea typeface="黑体"/>
              </a:rPr>
              <a:t>     </a:t>
            </a:r>
            <a:r>
              <a:rPr lang="zh-CN" altLang="zh-CN" sz="1600" dirty="0">
                <a:solidFill>
                  <a:srgbClr val="000000"/>
                </a:solidFill>
                <a:latin typeface="黑体"/>
                <a:ea typeface="黑体"/>
              </a:rPr>
              <a:t>（二）新企业名称核准的流程</a:t>
            </a:r>
          </a:p>
          <a:p>
            <a:r>
              <a:rPr lang="en-US" altLang="zh-CN" sz="1600" dirty="0">
                <a:solidFill>
                  <a:srgbClr val="000000"/>
                </a:solidFill>
                <a:latin typeface="黑体"/>
                <a:ea typeface="黑体"/>
              </a:rPr>
              <a:t>    </a:t>
            </a:r>
            <a:r>
              <a:rPr lang="zh-CN" altLang="zh-CN" sz="1600" dirty="0">
                <a:solidFill>
                  <a:srgbClr val="000000"/>
                </a:solidFill>
                <a:latin typeface="黑体"/>
                <a:ea typeface="黑体"/>
              </a:rPr>
              <a:t>设立公司应当申请名称预先核准。申请名称预先核准，应当提交下列文件：有限责任公司的全体股东或者股份有限公司的全体发起人签署的公司名称预先核准申请书：全体股东或者发起人指定代表或者共同委托代理人的证明；国家工商行政管理总局规定要求提交的其他文件。</a:t>
            </a:r>
          </a:p>
        </p:txBody>
      </p:sp>
      <p:sp>
        <p:nvSpPr>
          <p:cNvPr id="15" name="TextBox 38"/>
          <p:cNvSpPr txBox="1"/>
          <p:nvPr/>
        </p:nvSpPr>
        <p:spPr>
          <a:xfrm>
            <a:off x="971600" y="123478"/>
            <a:ext cx="3414266"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新企业的注册流程</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17835418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850"/>
                            </p:stCondLst>
                            <p:childTnLst>
                              <p:par>
                                <p:cTn id="10" presetID="22" presetClass="entr" presetSubtype="4"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down)">
                                      <p:cBhvr>
                                        <p:cTn id="12" dur="500"/>
                                        <p:tgtEl>
                                          <p:spTgt spid="65"/>
                                        </p:tgtEl>
                                      </p:cBhvr>
                                    </p:animEffect>
                                  </p:childTnLst>
                                </p:cTn>
                              </p:par>
                            </p:childTnLst>
                          </p:cTn>
                        </p:par>
                        <p:par>
                          <p:cTn id="13" fill="hold">
                            <p:stCondLst>
                              <p:cond delay="1350"/>
                            </p:stCondLst>
                            <p:childTnLst>
                              <p:par>
                                <p:cTn id="14" presetID="22" presetClass="entr" presetSubtype="4"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down)">
                                      <p:cBhvr>
                                        <p:cTn id="16" dur="500"/>
                                        <p:tgtEl>
                                          <p:spTgt spid="66"/>
                                        </p:tgtEl>
                                      </p:cBhvr>
                                    </p:animEffect>
                                  </p:childTnLst>
                                </p:cTn>
                              </p:par>
                            </p:childTnLst>
                          </p:cTn>
                        </p:par>
                        <p:par>
                          <p:cTn id="17" fill="hold">
                            <p:stCondLst>
                              <p:cond delay="1850"/>
                            </p:stCondLst>
                            <p:childTnLst>
                              <p:par>
                                <p:cTn id="18" presetID="22" presetClass="entr" presetSubtype="4"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wipe(down)">
                                      <p:cBhvr>
                                        <p:cTn id="20" dur="500"/>
                                        <p:tgtEl>
                                          <p:spTgt spid="67"/>
                                        </p:tgtEl>
                                      </p:cBhvr>
                                    </p:animEffect>
                                  </p:childTnLst>
                                </p:cTn>
                              </p:par>
                            </p:childTnLst>
                          </p:cTn>
                        </p:par>
                        <p:par>
                          <p:cTn id="21" fill="hold">
                            <p:stCondLst>
                              <p:cond delay="2350"/>
                            </p:stCondLst>
                            <p:childTnLst>
                              <p:par>
                                <p:cTn id="22" presetID="22" presetClass="entr" presetSubtype="4" fill="hold" grpId="0"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wipe(down)">
                                      <p:cBhvr>
                                        <p:cTn id="24" dur="500"/>
                                        <p:tgtEl>
                                          <p:spTgt spid="6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16" grpId="0"/>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0" y="4520510"/>
            <a:ext cx="2195736" cy="647472"/>
          </a:xfrm>
          <a:prstGeom prst="rect">
            <a:avLst/>
          </a:prstGeom>
          <a:solidFill>
            <a:schemeClr val="accent1"/>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6" name="Rectangle 6"/>
          <p:cNvSpPr>
            <a:spLocks noChangeArrowheads="1"/>
          </p:cNvSpPr>
          <p:nvPr/>
        </p:nvSpPr>
        <p:spPr bwMode="auto">
          <a:xfrm>
            <a:off x="2195736" y="4640044"/>
            <a:ext cx="1047049" cy="503456"/>
          </a:xfrm>
          <a:prstGeom prst="rect">
            <a:avLst/>
          </a:prstGeom>
          <a:solidFill>
            <a:schemeClr val="accent2"/>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7" name="Rectangle 7"/>
          <p:cNvSpPr>
            <a:spLocks noChangeArrowheads="1"/>
          </p:cNvSpPr>
          <p:nvPr/>
        </p:nvSpPr>
        <p:spPr bwMode="auto">
          <a:xfrm>
            <a:off x="3241948" y="4712052"/>
            <a:ext cx="1690092" cy="431448"/>
          </a:xfrm>
          <a:prstGeom prst="rect">
            <a:avLst/>
          </a:prstGeom>
          <a:solidFill>
            <a:schemeClr val="accent3"/>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8" name="Rectangle 8"/>
          <p:cNvSpPr>
            <a:spLocks noChangeArrowheads="1"/>
          </p:cNvSpPr>
          <p:nvPr/>
        </p:nvSpPr>
        <p:spPr bwMode="auto">
          <a:xfrm>
            <a:off x="4932040" y="4803998"/>
            <a:ext cx="1047049" cy="342900"/>
          </a:xfrm>
          <a:prstGeom prst="rect">
            <a:avLst/>
          </a:prstGeom>
          <a:solidFill>
            <a:schemeClr val="accent4"/>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16" name="矩形 15"/>
          <p:cNvSpPr/>
          <p:nvPr/>
        </p:nvSpPr>
        <p:spPr>
          <a:xfrm>
            <a:off x="683568" y="699542"/>
            <a:ext cx="7920880" cy="3245465"/>
          </a:xfrm>
          <a:prstGeom prst="rect">
            <a:avLst/>
          </a:prstGeom>
        </p:spPr>
        <p:txBody>
          <a:bodyPr wrap="square" lIns="68541" tIns="34271" rIns="68541" bIns="34271">
            <a:spAutoFit/>
          </a:bodyPr>
          <a:lstStyle/>
          <a:p>
            <a:pPr>
              <a:lnSpc>
                <a:spcPct val="120000"/>
              </a:lnSpc>
            </a:pPr>
            <a:r>
              <a:rPr lang="zh-CN" altLang="zh-CN" b="1" dirty="0">
                <a:latin typeface="黑体"/>
                <a:ea typeface="黑体"/>
              </a:rPr>
              <a:t>二、工商注册登记</a:t>
            </a:r>
            <a:endParaRPr lang="zh-CN" altLang="zh-CN" dirty="0">
              <a:latin typeface="黑体"/>
              <a:ea typeface="黑体"/>
            </a:endParaRPr>
          </a:p>
          <a:p>
            <a:pPr>
              <a:lnSpc>
                <a:spcPct val="120000"/>
              </a:lnSpc>
            </a:pPr>
            <a:r>
              <a:rPr lang="en-US" altLang="zh-CN" dirty="0">
                <a:latin typeface="黑体"/>
                <a:ea typeface="黑体"/>
              </a:rPr>
              <a:t>    </a:t>
            </a:r>
            <a:r>
              <a:rPr lang="zh-CN" altLang="zh-CN" dirty="0">
                <a:latin typeface="黑体"/>
                <a:ea typeface="黑体"/>
              </a:rPr>
              <a:t>工商注册登记是新企业开办的法定程序。创业者应主动到当地工商行政管理部门向有关人员咨询，了解申请工商注册登记的程序与要求，及时办理新企业的工商注册登记手续，使新企业的经营活动合法化，并受到法律保护。</a:t>
            </a:r>
          </a:p>
          <a:p>
            <a:pPr>
              <a:lnSpc>
                <a:spcPct val="120000"/>
              </a:lnSpc>
            </a:pPr>
            <a:r>
              <a:rPr lang="zh-CN" altLang="zh-CN" dirty="0">
                <a:latin typeface="黑体"/>
                <a:ea typeface="黑体"/>
              </a:rPr>
              <a:t>（一）填写登记申请书并提交有关材料</a:t>
            </a:r>
          </a:p>
          <a:p>
            <a:pPr>
              <a:lnSpc>
                <a:spcPct val="120000"/>
              </a:lnSpc>
            </a:pPr>
            <a:r>
              <a:rPr lang="zh-CN" altLang="en-US" dirty="0" smtClean="0">
                <a:latin typeface="黑体"/>
                <a:ea typeface="黑体"/>
              </a:rPr>
              <a:t>    </a:t>
            </a:r>
            <a:r>
              <a:rPr lang="zh-CN" altLang="zh-CN" dirty="0" smtClean="0">
                <a:latin typeface="黑体"/>
                <a:ea typeface="黑体"/>
              </a:rPr>
              <a:t>申请人应当按</a:t>
            </a:r>
            <a:r>
              <a:rPr lang="zh-CN" altLang="zh-CN" dirty="0">
                <a:latin typeface="黑体"/>
                <a:ea typeface="黑体"/>
              </a:rPr>
              <a:t>照国家工商行政管理总局制定的申请书格式文本提交申请，并按照企业登记法律、行政法规和国家工商行政管理总局规章的规定提交有关材料。涉及法律、行政法规和国务院发布的决定确定的企业登记前置许可项目的，申请人应当提交法定形式的许可证件或者批准文件。 </a:t>
            </a:r>
          </a:p>
          <a:p>
            <a:pPr>
              <a:lnSpc>
                <a:spcPct val="120000"/>
              </a:lnSpc>
            </a:pPr>
            <a:r>
              <a:rPr lang="zh-CN" altLang="zh-CN" sz="1000" dirty="0" smtClean="0">
                <a:solidFill>
                  <a:schemeClr val="accent6">
                    <a:lumMod val="75000"/>
                  </a:schemeClr>
                </a:solidFill>
                <a:latin typeface="黑体"/>
                <a:ea typeface="黑体"/>
              </a:rPr>
              <a:t>（</a:t>
            </a:r>
            <a:endParaRPr lang="zh-CN" altLang="zh-CN" sz="1000" dirty="0">
              <a:solidFill>
                <a:schemeClr val="accent6">
                  <a:lumMod val="75000"/>
                </a:schemeClr>
              </a:solidFill>
              <a:latin typeface="黑体"/>
              <a:ea typeface="黑体"/>
            </a:endParaRPr>
          </a:p>
        </p:txBody>
      </p:sp>
      <p:sp>
        <p:nvSpPr>
          <p:cNvPr id="15" name="TextBox 38"/>
          <p:cNvSpPr txBox="1"/>
          <p:nvPr/>
        </p:nvSpPr>
        <p:spPr>
          <a:xfrm>
            <a:off x="971600" y="141442"/>
            <a:ext cx="3414266"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新企业的注册流程</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417527942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850"/>
                            </p:stCondLst>
                            <p:childTnLst>
                              <p:par>
                                <p:cTn id="10" presetID="22" presetClass="entr" presetSubtype="4"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down)">
                                      <p:cBhvr>
                                        <p:cTn id="12" dur="500"/>
                                        <p:tgtEl>
                                          <p:spTgt spid="65"/>
                                        </p:tgtEl>
                                      </p:cBhvr>
                                    </p:animEffect>
                                  </p:childTnLst>
                                </p:cTn>
                              </p:par>
                            </p:childTnLst>
                          </p:cTn>
                        </p:par>
                        <p:par>
                          <p:cTn id="13" fill="hold">
                            <p:stCondLst>
                              <p:cond delay="1350"/>
                            </p:stCondLst>
                            <p:childTnLst>
                              <p:par>
                                <p:cTn id="14" presetID="22" presetClass="entr" presetSubtype="4"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down)">
                                      <p:cBhvr>
                                        <p:cTn id="16" dur="500"/>
                                        <p:tgtEl>
                                          <p:spTgt spid="66"/>
                                        </p:tgtEl>
                                      </p:cBhvr>
                                    </p:animEffect>
                                  </p:childTnLst>
                                </p:cTn>
                              </p:par>
                            </p:childTnLst>
                          </p:cTn>
                        </p:par>
                        <p:par>
                          <p:cTn id="17" fill="hold">
                            <p:stCondLst>
                              <p:cond delay="1850"/>
                            </p:stCondLst>
                            <p:childTnLst>
                              <p:par>
                                <p:cTn id="18" presetID="22" presetClass="entr" presetSubtype="4"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wipe(down)">
                                      <p:cBhvr>
                                        <p:cTn id="20" dur="500"/>
                                        <p:tgtEl>
                                          <p:spTgt spid="67"/>
                                        </p:tgtEl>
                                      </p:cBhvr>
                                    </p:animEffect>
                                  </p:childTnLst>
                                </p:cTn>
                              </p:par>
                            </p:childTnLst>
                          </p:cTn>
                        </p:par>
                        <p:par>
                          <p:cTn id="21" fill="hold">
                            <p:stCondLst>
                              <p:cond delay="2350"/>
                            </p:stCondLst>
                            <p:childTnLst>
                              <p:par>
                                <p:cTn id="22" presetID="22" presetClass="entr" presetSubtype="4" fill="hold" grpId="0"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wipe(down)">
                                      <p:cBhvr>
                                        <p:cTn id="24" dur="500"/>
                                        <p:tgtEl>
                                          <p:spTgt spid="6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1"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dissolv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16" grpId="0"/>
      <p:bldP spid="16" grpId="1"/>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0" y="4520510"/>
            <a:ext cx="2195736" cy="647472"/>
          </a:xfrm>
          <a:prstGeom prst="rect">
            <a:avLst/>
          </a:prstGeom>
          <a:solidFill>
            <a:schemeClr val="accent1"/>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6" name="Rectangle 6"/>
          <p:cNvSpPr>
            <a:spLocks noChangeArrowheads="1"/>
          </p:cNvSpPr>
          <p:nvPr/>
        </p:nvSpPr>
        <p:spPr bwMode="auto">
          <a:xfrm>
            <a:off x="2195736" y="4640044"/>
            <a:ext cx="1047049" cy="503456"/>
          </a:xfrm>
          <a:prstGeom prst="rect">
            <a:avLst/>
          </a:prstGeom>
          <a:solidFill>
            <a:schemeClr val="accent2"/>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7" name="Rectangle 7"/>
          <p:cNvSpPr>
            <a:spLocks noChangeArrowheads="1"/>
          </p:cNvSpPr>
          <p:nvPr/>
        </p:nvSpPr>
        <p:spPr bwMode="auto">
          <a:xfrm>
            <a:off x="3241948" y="4712052"/>
            <a:ext cx="1690092" cy="431448"/>
          </a:xfrm>
          <a:prstGeom prst="rect">
            <a:avLst/>
          </a:prstGeom>
          <a:solidFill>
            <a:schemeClr val="accent3"/>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8" name="Rectangle 8"/>
          <p:cNvSpPr>
            <a:spLocks noChangeArrowheads="1"/>
          </p:cNvSpPr>
          <p:nvPr/>
        </p:nvSpPr>
        <p:spPr bwMode="auto">
          <a:xfrm>
            <a:off x="4932040" y="4803998"/>
            <a:ext cx="1047049" cy="342900"/>
          </a:xfrm>
          <a:prstGeom prst="rect">
            <a:avLst/>
          </a:prstGeom>
          <a:solidFill>
            <a:schemeClr val="accent4"/>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16" name="矩形 15"/>
          <p:cNvSpPr/>
          <p:nvPr/>
        </p:nvSpPr>
        <p:spPr>
          <a:xfrm>
            <a:off x="683568" y="699542"/>
            <a:ext cx="7920880" cy="3060800"/>
          </a:xfrm>
          <a:prstGeom prst="rect">
            <a:avLst/>
          </a:prstGeom>
        </p:spPr>
        <p:txBody>
          <a:bodyPr wrap="square" lIns="68541" tIns="34271" rIns="68541" bIns="34271">
            <a:spAutoFit/>
          </a:bodyPr>
          <a:lstStyle/>
          <a:p>
            <a:pPr>
              <a:lnSpc>
                <a:spcPct val="120000"/>
              </a:lnSpc>
            </a:pPr>
            <a:r>
              <a:rPr lang="zh-CN" altLang="zh-CN" b="1" dirty="0">
                <a:latin typeface="黑体"/>
                <a:ea typeface="黑体"/>
              </a:rPr>
              <a:t>二、工商注册登记</a:t>
            </a:r>
            <a:endParaRPr lang="zh-CN" altLang="zh-CN" dirty="0">
              <a:latin typeface="黑体"/>
              <a:ea typeface="黑体"/>
            </a:endParaRPr>
          </a:p>
          <a:p>
            <a:pPr>
              <a:lnSpc>
                <a:spcPct val="120000"/>
              </a:lnSpc>
            </a:pPr>
            <a:r>
              <a:rPr lang="en-US" altLang="zh-CN" dirty="0">
                <a:latin typeface="黑体"/>
                <a:ea typeface="黑体"/>
              </a:rPr>
              <a:t>    </a:t>
            </a:r>
            <a:r>
              <a:rPr lang="zh-CN" altLang="zh-CN" dirty="0">
                <a:latin typeface="黑体"/>
                <a:ea typeface="黑体"/>
              </a:rPr>
              <a:t>工商注册登记是新企业开办的法定程序。创业者应主动到当地工商行政管理部门向有关人员咨询，了解申请工商注册登记的程序与要求，及时办理新企业的工商注册登记手续，使新企业的经营活动合法化，并受到法律保护。</a:t>
            </a:r>
          </a:p>
          <a:p>
            <a:pPr>
              <a:lnSpc>
                <a:spcPct val="120000"/>
              </a:lnSpc>
            </a:pPr>
            <a:r>
              <a:rPr lang="zh-CN" altLang="zh-CN" dirty="0" smtClean="0">
                <a:solidFill>
                  <a:srgbClr val="000000"/>
                </a:solidFill>
                <a:latin typeface="黑体"/>
                <a:ea typeface="黑体"/>
              </a:rPr>
              <a:t>（</a:t>
            </a:r>
            <a:r>
              <a:rPr lang="zh-CN" altLang="zh-CN" dirty="0">
                <a:solidFill>
                  <a:srgbClr val="000000"/>
                </a:solidFill>
                <a:latin typeface="黑体"/>
                <a:ea typeface="黑体"/>
              </a:rPr>
              <a:t>二）缴纳出资</a:t>
            </a:r>
          </a:p>
          <a:p>
            <a:pPr>
              <a:lnSpc>
                <a:spcPct val="120000"/>
              </a:lnSpc>
            </a:pPr>
            <a:r>
              <a:rPr lang="en-US" altLang="zh-CN" dirty="0">
                <a:solidFill>
                  <a:srgbClr val="000000"/>
                </a:solidFill>
                <a:latin typeface="黑体"/>
                <a:ea typeface="黑体"/>
              </a:rPr>
              <a:t>    </a:t>
            </a:r>
            <a:r>
              <a:rPr lang="zh-CN" altLang="zh-CN" dirty="0">
                <a:solidFill>
                  <a:srgbClr val="000000"/>
                </a:solidFill>
                <a:latin typeface="黑体"/>
                <a:ea typeface="黑体"/>
              </a:rPr>
              <a:t>股东可以用货币出资，也可以用实物、知识产权、土地使用权等可以用货币估价并可以依法转让的非货币财产作价出资；但是，法律、行政法规规定不得作为出资的财产除外。对作为出资的非货币财产应当评估作价，核实财产，不得高估或者低估作价。法律、行政法规对评估作价有规定的，从其规定</a:t>
            </a:r>
            <a:r>
              <a:rPr lang="zh-CN" altLang="zh-CN" dirty="0" smtClean="0">
                <a:solidFill>
                  <a:srgbClr val="000000"/>
                </a:solidFill>
                <a:latin typeface="黑体"/>
                <a:ea typeface="黑体"/>
              </a:rPr>
              <a:t>。</a:t>
            </a:r>
            <a:endParaRPr lang="zh-CN" altLang="zh-CN" dirty="0">
              <a:solidFill>
                <a:srgbClr val="000000"/>
              </a:solidFill>
              <a:latin typeface="黑体"/>
              <a:ea typeface="黑体"/>
            </a:endParaRPr>
          </a:p>
        </p:txBody>
      </p:sp>
      <p:sp>
        <p:nvSpPr>
          <p:cNvPr id="15" name="TextBox 38"/>
          <p:cNvSpPr txBox="1"/>
          <p:nvPr/>
        </p:nvSpPr>
        <p:spPr>
          <a:xfrm>
            <a:off x="971600" y="141442"/>
            <a:ext cx="3414266"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新企业的注册流程</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70480279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850"/>
                            </p:stCondLst>
                            <p:childTnLst>
                              <p:par>
                                <p:cTn id="10" presetID="22" presetClass="entr" presetSubtype="4"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down)">
                                      <p:cBhvr>
                                        <p:cTn id="12" dur="500"/>
                                        <p:tgtEl>
                                          <p:spTgt spid="65"/>
                                        </p:tgtEl>
                                      </p:cBhvr>
                                    </p:animEffect>
                                  </p:childTnLst>
                                </p:cTn>
                              </p:par>
                            </p:childTnLst>
                          </p:cTn>
                        </p:par>
                        <p:par>
                          <p:cTn id="13" fill="hold">
                            <p:stCondLst>
                              <p:cond delay="1350"/>
                            </p:stCondLst>
                            <p:childTnLst>
                              <p:par>
                                <p:cTn id="14" presetID="22" presetClass="entr" presetSubtype="4"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down)">
                                      <p:cBhvr>
                                        <p:cTn id="16" dur="500"/>
                                        <p:tgtEl>
                                          <p:spTgt spid="66"/>
                                        </p:tgtEl>
                                      </p:cBhvr>
                                    </p:animEffect>
                                  </p:childTnLst>
                                </p:cTn>
                              </p:par>
                            </p:childTnLst>
                          </p:cTn>
                        </p:par>
                        <p:par>
                          <p:cTn id="17" fill="hold">
                            <p:stCondLst>
                              <p:cond delay="1850"/>
                            </p:stCondLst>
                            <p:childTnLst>
                              <p:par>
                                <p:cTn id="18" presetID="22" presetClass="entr" presetSubtype="4"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wipe(down)">
                                      <p:cBhvr>
                                        <p:cTn id="20" dur="500"/>
                                        <p:tgtEl>
                                          <p:spTgt spid="67"/>
                                        </p:tgtEl>
                                      </p:cBhvr>
                                    </p:animEffect>
                                  </p:childTnLst>
                                </p:cTn>
                              </p:par>
                            </p:childTnLst>
                          </p:cTn>
                        </p:par>
                        <p:par>
                          <p:cTn id="21" fill="hold">
                            <p:stCondLst>
                              <p:cond delay="2350"/>
                            </p:stCondLst>
                            <p:childTnLst>
                              <p:par>
                                <p:cTn id="22" presetID="22" presetClass="entr" presetSubtype="4" fill="hold" grpId="0"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wipe(down)">
                                      <p:cBhvr>
                                        <p:cTn id="24" dur="500"/>
                                        <p:tgtEl>
                                          <p:spTgt spid="6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1"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dissolv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16" grpId="0"/>
      <p:bldP spid="16" grpId="1"/>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a:off x="1077371" y="319"/>
            <a:ext cx="0" cy="514286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Flowchart: Decision 78"/>
          <p:cNvSpPr/>
          <p:nvPr/>
        </p:nvSpPr>
        <p:spPr>
          <a:xfrm>
            <a:off x="395536" y="1635764"/>
            <a:ext cx="1375034" cy="137510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19" name="Flowchart: Decision 79"/>
          <p:cNvSpPr/>
          <p:nvPr/>
        </p:nvSpPr>
        <p:spPr>
          <a:xfrm>
            <a:off x="395536" y="1846017"/>
            <a:ext cx="1375034" cy="137510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20" name="TextBox 93"/>
          <p:cNvSpPr txBox="1"/>
          <p:nvPr/>
        </p:nvSpPr>
        <p:spPr>
          <a:xfrm>
            <a:off x="499047" y="2259373"/>
            <a:ext cx="1221358" cy="496544"/>
          </a:xfrm>
          <a:prstGeom prst="rect">
            <a:avLst/>
          </a:prstGeom>
          <a:noFill/>
        </p:spPr>
        <p:txBody>
          <a:bodyPr wrap="none" lIns="65023" tIns="32511" rIns="65023" bIns="32511" rtlCol="0">
            <a:spAutoFit/>
          </a:bodyPr>
          <a:lstStyle/>
          <a:p>
            <a:r>
              <a:rPr lang="zh-CN" altLang="en-US" sz="2800" b="1" dirty="0" smtClean="0">
                <a:solidFill>
                  <a:schemeClr val="accent1"/>
                </a:solidFill>
                <a:latin typeface="微软雅黑" pitchFamily="34" charset="-122"/>
                <a:ea typeface="微软雅黑" pitchFamily="34" charset="-122"/>
              </a:rPr>
              <a:t>第八章</a:t>
            </a:r>
            <a:endParaRPr lang="zh-CN" altLang="en-US" sz="2800" b="1" dirty="0">
              <a:solidFill>
                <a:schemeClr val="accent1"/>
              </a:solidFill>
              <a:latin typeface="微软雅黑" pitchFamily="34" charset="-122"/>
              <a:ea typeface="微软雅黑" pitchFamily="34" charset="-122"/>
            </a:endParaRPr>
          </a:p>
        </p:txBody>
      </p:sp>
      <p:sp>
        <p:nvSpPr>
          <p:cNvPr id="21" name="TextBox 5"/>
          <p:cNvSpPr txBox="1"/>
          <p:nvPr/>
        </p:nvSpPr>
        <p:spPr>
          <a:xfrm>
            <a:off x="2978097" y="1203598"/>
            <a:ext cx="3722043" cy="496544"/>
          </a:xfrm>
          <a:prstGeom prst="rect">
            <a:avLst/>
          </a:prstGeom>
          <a:noFill/>
        </p:spPr>
        <p:txBody>
          <a:bodyPr wrap="none" lIns="65023" tIns="32511" rIns="65023" bIns="32511" rtlCol="0">
            <a:spAutoFit/>
          </a:bodyPr>
          <a:lstStyle/>
          <a:p>
            <a:r>
              <a:rPr lang="zh-CN" altLang="en-US" sz="2800" dirty="0" smtClean="0">
                <a:latin typeface="微软雅黑" pitchFamily="34" charset="-122"/>
                <a:ea typeface="微软雅黑" pitchFamily="34" charset="-122"/>
              </a:rPr>
              <a:t>新企业组织形式的选择</a:t>
            </a:r>
            <a:endParaRPr lang="zh-CN" altLang="en-US" sz="2800" dirty="0">
              <a:latin typeface="微软雅黑" pitchFamily="34" charset="-122"/>
              <a:ea typeface="微软雅黑" pitchFamily="34" charset="-122"/>
            </a:endParaRPr>
          </a:p>
        </p:txBody>
      </p:sp>
      <p:cxnSp>
        <p:nvCxnSpPr>
          <p:cNvPr id="26" name="直接连接符 25"/>
          <p:cNvCxnSpPr/>
          <p:nvPr/>
        </p:nvCxnSpPr>
        <p:spPr>
          <a:xfrm flipV="1">
            <a:off x="3050091" y="1707654"/>
            <a:ext cx="3610141" cy="1918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3050091" y="2431926"/>
            <a:ext cx="3466125" cy="3815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 name="组合 43"/>
          <p:cNvGrpSpPr/>
          <p:nvPr/>
        </p:nvGrpSpPr>
        <p:grpSpPr>
          <a:xfrm>
            <a:off x="2191481" y="1101071"/>
            <a:ext cx="570629" cy="657914"/>
            <a:chOff x="4231809" y="1009798"/>
            <a:chExt cx="570731" cy="657995"/>
          </a:xfrm>
        </p:grpSpPr>
        <p:grpSp>
          <p:nvGrpSpPr>
            <p:cNvPr id="3" name="组合 44"/>
            <p:cNvGrpSpPr/>
            <p:nvPr/>
          </p:nvGrpSpPr>
          <p:grpSpPr>
            <a:xfrm>
              <a:off x="4231809" y="1009798"/>
              <a:ext cx="570731" cy="657995"/>
              <a:chOff x="4067944" y="489262"/>
              <a:chExt cx="1375279" cy="1585559"/>
            </a:xfrm>
          </p:grpSpPr>
          <p:sp>
            <p:nvSpPr>
              <p:cNvPr id="47"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48"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1"/>
                  </a:solidFill>
                </a:endParaRPr>
              </a:p>
            </p:txBody>
          </p:sp>
        </p:grpSp>
        <p:sp>
          <p:nvSpPr>
            <p:cNvPr id="46" name="TextBox 12"/>
            <p:cNvSpPr txBox="1"/>
            <p:nvPr/>
          </p:nvSpPr>
          <p:spPr>
            <a:xfrm>
              <a:off x="4310472" y="1151468"/>
              <a:ext cx="444431" cy="400159"/>
            </a:xfrm>
            <a:prstGeom prst="rect">
              <a:avLst/>
            </a:prstGeom>
            <a:noFill/>
          </p:spPr>
          <p:txBody>
            <a:bodyPr wrap="none" rtlCol="0">
              <a:spAutoFit/>
            </a:bodyPr>
            <a:lstStyle/>
            <a:p>
              <a:r>
                <a:rPr lang="en-US" altLang="zh-CN" sz="2000" b="1" dirty="0">
                  <a:solidFill>
                    <a:schemeClr val="accent1"/>
                  </a:solidFill>
                </a:rPr>
                <a:t>01</a:t>
              </a:r>
              <a:endParaRPr lang="zh-CN" altLang="en-US" sz="2000" b="1" dirty="0">
                <a:solidFill>
                  <a:schemeClr val="accent1"/>
                </a:solidFill>
              </a:endParaRPr>
            </a:p>
          </p:txBody>
        </p:sp>
      </p:grpSp>
      <p:grpSp>
        <p:nvGrpSpPr>
          <p:cNvPr id="4" name="组合 48"/>
          <p:cNvGrpSpPr/>
          <p:nvPr/>
        </p:nvGrpSpPr>
        <p:grpSpPr>
          <a:xfrm>
            <a:off x="2191481" y="1783585"/>
            <a:ext cx="570629" cy="657914"/>
            <a:chOff x="4231809" y="1692397"/>
            <a:chExt cx="570731" cy="657995"/>
          </a:xfrm>
        </p:grpSpPr>
        <p:grpSp>
          <p:nvGrpSpPr>
            <p:cNvPr id="5" name="组合 49"/>
            <p:cNvGrpSpPr/>
            <p:nvPr/>
          </p:nvGrpSpPr>
          <p:grpSpPr>
            <a:xfrm>
              <a:off x="4231809" y="1692397"/>
              <a:ext cx="570731" cy="657995"/>
              <a:chOff x="4067944" y="489262"/>
              <a:chExt cx="1375279" cy="1585559"/>
            </a:xfrm>
          </p:grpSpPr>
          <p:sp>
            <p:nvSpPr>
              <p:cNvPr id="52"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53"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grpSp>
        <p:sp>
          <p:nvSpPr>
            <p:cNvPr id="51" name="TextBox 61"/>
            <p:cNvSpPr txBox="1"/>
            <p:nvPr/>
          </p:nvSpPr>
          <p:spPr>
            <a:xfrm>
              <a:off x="4310472" y="1855545"/>
              <a:ext cx="444431" cy="400159"/>
            </a:xfrm>
            <a:prstGeom prst="rect">
              <a:avLst/>
            </a:prstGeom>
            <a:noFill/>
          </p:spPr>
          <p:txBody>
            <a:bodyPr wrap="none" rtlCol="0">
              <a:spAutoFit/>
            </a:bodyPr>
            <a:lstStyle/>
            <a:p>
              <a:r>
                <a:rPr lang="en-US" altLang="zh-CN" sz="2000" b="1" dirty="0">
                  <a:solidFill>
                    <a:schemeClr val="accent1"/>
                  </a:solidFill>
                </a:rPr>
                <a:t>02</a:t>
              </a:r>
              <a:endParaRPr lang="zh-CN" altLang="en-US" sz="2000" b="1" dirty="0">
                <a:solidFill>
                  <a:schemeClr val="accent1"/>
                </a:solidFill>
              </a:endParaRPr>
            </a:p>
          </p:txBody>
        </p:sp>
      </p:grpSp>
      <p:sp>
        <p:nvSpPr>
          <p:cNvPr id="34" name="TextBox 5"/>
          <p:cNvSpPr txBox="1"/>
          <p:nvPr/>
        </p:nvSpPr>
        <p:spPr>
          <a:xfrm>
            <a:off x="3041597" y="1965598"/>
            <a:ext cx="3003897" cy="496544"/>
          </a:xfrm>
          <a:prstGeom prst="rect">
            <a:avLst/>
          </a:prstGeom>
          <a:noFill/>
        </p:spPr>
        <p:txBody>
          <a:bodyPr wrap="none" lIns="65023" tIns="32511" rIns="65023" bIns="32511" rtlCol="0">
            <a:spAutoFit/>
          </a:bodyPr>
          <a:lstStyle/>
          <a:p>
            <a:r>
              <a:rPr lang="zh-CN" altLang="en-US" sz="2800" dirty="0" smtClean="0">
                <a:latin typeface="微软雅黑" pitchFamily="34" charset="-122"/>
                <a:ea typeface="微软雅黑" pitchFamily="34" charset="-122"/>
              </a:rPr>
              <a:t>新企业的注册流程</a:t>
            </a:r>
            <a:endParaRPr lang="zh-CN" altLang="en-US" sz="2800" dirty="0">
              <a:latin typeface="微软雅黑" pitchFamily="34" charset="-122"/>
              <a:ea typeface="微软雅黑" pitchFamily="34" charset="-122"/>
            </a:endParaRPr>
          </a:p>
        </p:txBody>
      </p:sp>
      <p:sp>
        <p:nvSpPr>
          <p:cNvPr id="28" name="文本框 27"/>
          <p:cNvSpPr txBox="1"/>
          <p:nvPr/>
        </p:nvSpPr>
        <p:spPr>
          <a:xfrm>
            <a:off x="1969985" y="267494"/>
            <a:ext cx="3888432" cy="584776"/>
          </a:xfrm>
          <a:prstGeom prst="rect">
            <a:avLst/>
          </a:prstGeom>
          <a:noFill/>
        </p:spPr>
        <p:txBody>
          <a:bodyPr wrap="square" rtlCol="0">
            <a:spAutoFit/>
          </a:bodyPr>
          <a:lstStyle/>
          <a:p>
            <a:r>
              <a:rPr kumimoji="1" lang="zh-CN" altLang="en-US" sz="3200" dirty="0" smtClean="0">
                <a:solidFill>
                  <a:schemeClr val="accent1"/>
                </a:solidFill>
                <a:latin typeface="微软雅黑"/>
                <a:ea typeface="微软雅黑"/>
              </a:rPr>
              <a:t>新企业的创办</a:t>
            </a:r>
            <a:endParaRPr kumimoji="1" lang="zh-CN" altLang="en-US" sz="3200" dirty="0">
              <a:solidFill>
                <a:schemeClr val="accent1"/>
              </a:solidFill>
              <a:latin typeface="微软雅黑"/>
              <a:ea typeface="微软雅黑"/>
            </a:endParaRPr>
          </a:p>
        </p:txBody>
      </p:sp>
      <p:cxnSp>
        <p:nvCxnSpPr>
          <p:cNvPr id="22" name="直接连接符 26"/>
          <p:cNvCxnSpPr/>
          <p:nvPr/>
        </p:nvCxnSpPr>
        <p:spPr>
          <a:xfrm>
            <a:off x="3044619" y="3147814"/>
            <a:ext cx="361561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3" name="组合 48"/>
          <p:cNvGrpSpPr/>
          <p:nvPr/>
        </p:nvGrpSpPr>
        <p:grpSpPr>
          <a:xfrm>
            <a:off x="2186009" y="2465834"/>
            <a:ext cx="570629" cy="657914"/>
            <a:chOff x="4231809" y="1692397"/>
            <a:chExt cx="570731" cy="657995"/>
          </a:xfrm>
        </p:grpSpPr>
        <p:grpSp>
          <p:nvGrpSpPr>
            <p:cNvPr id="24" name="组合 49"/>
            <p:cNvGrpSpPr/>
            <p:nvPr/>
          </p:nvGrpSpPr>
          <p:grpSpPr>
            <a:xfrm>
              <a:off x="4231809" y="1692397"/>
              <a:ext cx="570731" cy="657995"/>
              <a:chOff x="4067944" y="489262"/>
              <a:chExt cx="1375279" cy="1585559"/>
            </a:xfrm>
          </p:grpSpPr>
          <p:sp>
            <p:nvSpPr>
              <p:cNvPr id="29"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30"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grpSp>
        <p:sp>
          <p:nvSpPr>
            <p:cNvPr id="25" name="TextBox 61"/>
            <p:cNvSpPr txBox="1"/>
            <p:nvPr/>
          </p:nvSpPr>
          <p:spPr>
            <a:xfrm>
              <a:off x="4310472" y="1855545"/>
              <a:ext cx="444732" cy="400159"/>
            </a:xfrm>
            <a:prstGeom prst="rect">
              <a:avLst/>
            </a:prstGeom>
            <a:noFill/>
          </p:spPr>
          <p:txBody>
            <a:bodyPr wrap="none" rtlCol="0">
              <a:spAutoFit/>
            </a:bodyPr>
            <a:lstStyle/>
            <a:p>
              <a:r>
                <a:rPr lang="en-US" altLang="zh-CN" sz="2000" b="1" dirty="0" smtClean="0">
                  <a:solidFill>
                    <a:schemeClr val="accent1"/>
                  </a:solidFill>
                </a:rPr>
                <a:t>03</a:t>
              </a:r>
              <a:endParaRPr lang="zh-CN" altLang="en-US" sz="2000" b="1" dirty="0">
                <a:solidFill>
                  <a:schemeClr val="accent1"/>
                </a:solidFill>
              </a:endParaRPr>
            </a:p>
          </p:txBody>
        </p:sp>
      </p:grpSp>
      <p:sp>
        <p:nvSpPr>
          <p:cNvPr id="31" name="TextBox 5"/>
          <p:cNvSpPr txBox="1"/>
          <p:nvPr/>
        </p:nvSpPr>
        <p:spPr>
          <a:xfrm>
            <a:off x="3036125" y="2647847"/>
            <a:ext cx="3722043" cy="496544"/>
          </a:xfrm>
          <a:prstGeom prst="rect">
            <a:avLst/>
          </a:prstGeom>
          <a:noFill/>
        </p:spPr>
        <p:txBody>
          <a:bodyPr wrap="none" lIns="65023" tIns="32511" rIns="65023" bIns="32511" rtlCol="0">
            <a:spAutoFit/>
          </a:bodyPr>
          <a:lstStyle/>
          <a:p>
            <a:r>
              <a:rPr lang="zh-CN" altLang="en-US" sz="2800" dirty="0" smtClean="0">
                <a:latin typeface="微软雅黑" pitchFamily="34" charset="-122"/>
                <a:ea typeface="微软雅黑" pitchFamily="34" charset="-122"/>
              </a:rPr>
              <a:t>新企业相关文件的编写</a:t>
            </a:r>
            <a:endParaRPr lang="zh-CN" altLang="en-US" sz="2800" dirty="0">
              <a:latin typeface="微软雅黑" pitchFamily="34" charset="-122"/>
              <a:ea typeface="微软雅黑" pitchFamily="34" charset="-122"/>
            </a:endParaRPr>
          </a:p>
        </p:txBody>
      </p:sp>
      <p:cxnSp>
        <p:nvCxnSpPr>
          <p:cNvPr id="32" name="直接连接符 26"/>
          <p:cNvCxnSpPr/>
          <p:nvPr/>
        </p:nvCxnSpPr>
        <p:spPr>
          <a:xfrm flipV="1">
            <a:off x="3050105" y="3774678"/>
            <a:ext cx="2241975" cy="212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3" name="组合 48"/>
          <p:cNvGrpSpPr/>
          <p:nvPr/>
        </p:nvGrpSpPr>
        <p:grpSpPr>
          <a:xfrm>
            <a:off x="2191495" y="3134793"/>
            <a:ext cx="570629" cy="657914"/>
            <a:chOff x="4231809" y="1692397"/>
            <a:chExt cx="570731" cy="657995"/>
          </a:xfrm>
        </p:grpSpPr>
        <p:grpSp>
          <p:nvGrpSpPr>
            <p:cNvPr id="35" name="组合 49"/>
            <p:cNvGrpSpPr/>
            <p:nvPr/>
          </p:nvGrpSpPr>
          <p:grpSpPr>
            <a:xfrm>
              <a:off x="4231809" y="1692397"/>
              <a:ext cx="570731" cy="657995"/>
              <a:chOff x="4067944" y="489262"/>
              <a:chExt cx="1375279" cy="1585559"/>
            </a:xfrm>
          </p:grpSpPr>
          <p:sp>
            <p:nvSpPr>
              <p:cNvPr id="37"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38"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grpSp>
        <p:sp>
          <p:nvSpPr>
            <p:cNvPr id="36" name="TextBox 61"/>
            <p:cNvSpPr txBox="1"/>
            <p:nvPr/>
          </p:nvSpPr>
          <p:spPr>
            <a:xfrm>
              <a:off x="4310472" y="1855545"/>
              <a:ext cx="444732" cy="400159"/>
            </a:xfrm>
            <a:prstGeom prst="rect">
              <a:avLst/>
            </a:prstGeom>
            <a:noFill/>
          </p:spPr>
          <p:txBody>
            <a:bodyPr wrap="none" rtlCol="0">
              <a:spAutoFit/>
            </a:bodyPr>
            <a:lstStyle/>
            <a:p>
              <a:r>
                <a:rPr lang="en-US" altLang="zh-CN" sz="2000" b="1" dirty="0" smtClean="0">
                  <a:solidFill>
                    <a:schemeClr val="accent1"/>
                  </a:solidFill>
                </a:rPr>
                <a:t>04</a:t>
              </a:r>
              <a:endParaRPr lang="zh-CN" altLang="en-US" sz="2000" b="1" dirty="0">
                <a:solidFill>
                  <a:schemeClr val="accent1"/>
                </a:solidFill>
              </a:endParaRPr>
            </a:p>
          </p:txBody>
        </p:sp>
      </p:grpSp>
      <p:sp>
        <p:nvSpPr>
          <p:cNvPr id="39" name="TextBox 5"/>
          <p:cNvSpPr txBox="1"/>
          <p:nvPr/>
        </p:nvSpPr>
        <p:spPr>
          <a:xfrm>
            <a:off x="3041611" y="3316806"/>
            <a:ext cx="2285752" cy="496544"/>
          </a:xfrm>
          <a:prstGeom prst="rect">
            <a:avLst/>
          </a:prstGeom>
          <a:noFill/>
        </p:spPr>
        <p:txBody>
          <a:bodyPr wrap="none" lIns="65023" tIns="32511" rIns="65023" bIns="32511" rtlCol="0">
            <a:spAutoFit/>
          </a:bodyPr>
          <a:lstStyle/>
          <a:p>
            <a:r>
              <a:rPr lang="zh-CN" altLang="en-US" sz="2800" dirty="0" smtClean="0">
                <a:latin typeface="微软雅黑" pitchFamily="34" charset="-122"/>
                <a:ea typeface="微软雅黑" pitchFamily="34" charset="-122"/>
              </a:rPr>
              <a:t>新企业的选址</a:t>
            </a:r>
            <a:endParaRPr lang="zh-CN" altLang="en-US" sz="2800" dirty="0">
              <a:latin typeface="微软雅黑" pitchFamily="34" charset="-122"/>
              <a:ea typeface="微软雅黑" pitchFamily="34" charset="-122"/>
            </a:endParaRPr>
          </a:p>
        </p:txBody>
      </p:sp>
      <p:cxnSp>
        <p:nvCxnSpPr>
          <p:cNvPr id="40" name="直接连接符 26"/>
          <p:cNvCxnSpPr/>
          <p:nvPr/>
        </p:nvCxnSpPr>
        <p:spPr>
          <a:xfrm>
            <a:off x="3058613" y="4431258"/>
            <a:ext cx="5761859" cy="127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8"/>
          <p:cNvGrpSpPr/>
          <p:nvPr/>
        </p:nvGrpSpPr>
        <p:grpSpPr>
          <a:xfrm>
            <a:off x="2200003" y="3820965"/>
            <a:ext cx="570629" cy="657914"/>
            <a:chOff x="4231809" y="1692397"/>
            <a:chExt cx="570731" cy="657995"/>
          </a:xfrm>
        </p:grpSpPr>
        <p:grpSp>
          <p:nvGrpSpPr>
            <p:cNvPr id="42" name="组合 49"/>
            <p:cNvGrpSpPr/>
            <p:nvPr/>
          </p:nvGrpSpPr>
          <p:grpSpPr>
            <a:xfrm>
              <a:off x="4231809" y="1692397"/>
              <a:ext cx="570731" cy="657995"/>
              <a:chOff x="4067944" y="489262"/>
              <a:chExt cx="1375279" cy="1585559"/>
            </a:xfrm>
          </p:grpSpPr>
          <p:sp>
            <p:nvSpPr>
              <p:cNvPr id="44"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45"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grpSp>
        <p:sp>
          <p:nvSpPr>
            <p:cNvPr id="43" name="TextBox 61"/>
            <p:cNvSpPr txBox="1"/>
            <p:nvPr/>
          </p:nvSpPr>
          <p:spPr>
            <a:xfrm>
              <a:off x="4310472" y="1855545"/>
              <a:ext cx="444733" cy="400159"/>
            </a:xfrm>
            <a:prstGeom prst="rect">
              <a:avLst/>
            </a:prstGeom>
            <a:noFill/>
          </p:spPr>
          <p:txBody>
            <a:bodyPr wrap="none" rtlCol="0">
              <a:spAutoFit/>
            </a:bodyPr>
            <a:lstStyle/>
            <a:p>
              <a:r>
                <a:rPr lang="en-US" altLang="zh-CN" sz="2000" b="1" dirty="0" smtClean="0">
                  <a:solidFill>
                    <a:schemeClr val="accent1"/>
                  </a:solidFill>
                </a:rPr>
                <a:t>05</a:t>
              </a:r>
              <a:endParaRPr lang="zh-CN" altLang="en-US" sz="2000" b="1" dirty="0">
                <a:solidFill>
                  <a:schemeClr val="accent1"/>
                </a:solidFill>
              </a:endParaRPr>
            </a:p>
          </p:txBody>
        </p:sp>
      </p:grpSp>
      <p:sp>
        <p:nvSpPr>
          <p:cNvPr id="49" name="TextBox 5"/>
          <p:cNvSpPr txBox="1"/>
          <p:nvPr/>
        </p:nvSpPr>
        <p:spPr>
          <a:xfrm>
            <a:off x="3088010" y="3939902"/>
            <a:ext cx="5876478" cy="496544"/>
          </a:xfrm>
          <a:prstGeom prst="rect">
            <a:avLst/>
          </a:prstGeom>
          <a:noFill/>
        </p:spPr>
        <p:txBody>
          <a:bodyPr wrap="none" lIns="65023" tIns="32511" rIns="65023" bIns="32511" rtlCol="0">
            <a:spAutoFit/>
          </a:bodyPr>
          <a:lstStyle/>
          <a:p>
            <a:r>
              <a:rPr lang="zh-CN" altLang="en-US" sz="2800" dirty="0" smtClean="0">
                <a:latin typeface="微软雅黑" pitchFamily="34" charset="-122"/>
                <a:ea typeface="微软雅黑" pitchFamily="34" charset="-122"/>
              </a:rPr>
              <a:t>新企业所必须考虑的法律与伦理问题</a:t>
            </a:r>
            <a:endParaRPr lang="zh-CN" altLang="en-US" sz="2800" dirty="0">
              <a:latin typeface="微软雅黑" pitchFamily="34" charset="-122"/>
              <a:ea typeface="微软雅黑" pitchFamily="34" charset="-122"/>
            </a:endParaRPr>
          </a:p>
        </p:txBody>
      </p:sp>
    </p:spTree>
    <p:extLst>
      <p:ext uri="{BB962C8B-B14F-4D97-AF65-F5344CB8AC3E}">
        <p14:creationId xmlns:p14="http://schemas.microsoft.com/office/powerpoint/2010/main" val="378090721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500"/>
                                        <p:tgtEl>
                                          <p:spTgt spid="19"/>
                                        </p:tgtEl>
                                      </p:cBhvr>
                                    </p:animEffect>
                                  </p:childTnLst>
                                </p:cTn>
                              </p:par>
                              <p:par>
                                <p:cTn id="8" presetID="8" presetClass="emph" presetSubtype="0" decel="58000" fill="hold" grpId="1" nodeType="withEffect">
                                  <p:stCondLst>
                                    <p:cond delay="0"/>
                                  </p:stCondLst>
                                  <p:childTnLst>
                                    <p:animRot by="-21600000">
                                      <p:cBhvr>
                                        <p:cTn id="9" dur="1500" fill="hold"/>
                                        <p:tgtEl>
                                          <p:spTgt spid="19"/>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19"/>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up)">
                                      <p:cBhvr>
                                        <p:cTn id="14" dur="1000"/>
                                        <p:tgtEl>
                                          <p:spTgt spid="17"/>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18"/>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grpId="0" nodeType="click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strips(downLeft)">
                                      <p:cBhvr>
                                        <p:cTn id="28" dur="500"/>
                                        <p:tgtEl>
                                          <p:spTgt spid="28"/>
                                        </p:tgtEl>
                                      </p:cBhvr>
                                    </p:animEffect>
                                  </p:childTnLst>
                                </p:cTn>
                              </p:par>
                            </p:childTnLst>
                          </p:cTn>
                        </p:par>
                        <p:par>
                          <p:cTn id="29" fill="hold">
                            <p:stCondLst>
                              <p:cond delay="500"/>
                            </p:stCondLst>
                            <p:childTnLst>
                              <p:par>
                                <p:cTn id="30" presetID="2" presetClass="entr" presetSubtype="1"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fill="hold"/>
                                        <p:tgtEl>
                                          <p:spTgt spid="2"/>
                                        </p:tgtEl>
                                        <p:attrNameLst>
                                          <p:attrName>ppt_x</p:attrName>
                                        </p:attrNameLst>
                                      </p:cBhvr>
                                      <p:tavLst>
                                        <p:tav tm="0">
                                          <p:val>
                                            <p:strVal val="#ppt_x"/>
                                          </p:val>
                                        </p:tav>
                                        <p:tav tm="100000">
                                          <p:val>
                                            <p:strVal val="#ppt_x"/>
                                          </p:val>
                                        </p:tav>
                                      </p:tavLst>
                                    </p:anim>
                                    <p:anim calcmode="lin" valueType="num">
                                      <p:cBhvr additive="base">
                                        <p:cTn id="33" dur="500" fill="hold"/>
                                        <p:tgtEl>
                                          <p:spTgt spid="2"/>
                                        </p:tgtEl>
                                        <p:attrNameLst>
                                          <p:attrName>ppt_y</p:attrName>
                                        </p:attrNameLst>
                                      </p:cBhvr>
                                      <p:tavLst>
                                        <p:tav tm="0">
                                          <p:val>
                                            <p:strVal val="0-#ppt_h/2"/>
                                          </p:val>
                                        </p:tav>
                                        <p:tav tm="100000">
                                          <p:val>
                                            <p:strVal val="#ppt_y"/>
                                          </p:val>
                                        </p:tav>
                                      </p:tavLst>
                                    </p:anim>
                                  </p:childTnLst>
                                </p:cTn>
                              </p:par>
                              <p:par>
                                <p:cTn id="34" presetID="2" presetClass="entr" presetSubtype="1"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500" fill="hold"/>
                                        <p:tgtEl>
                                          <p:spTgt spid="4"/>
                                        </p:tgtEl>
                                        <p:attrNameLst>
                                          <p:attrName>ppt_x</p:attrName>
                                        </p:attrNameLst>
                                      </p:cBhvr>
                                      <p:tavLst>
                                        <p:tav tm="0">
                                          <p:val>
                                            <p:strVal val="#ppt_x"/>
                                          </p:val>
                                        </p:tav>
                                        <p:tav tm="100000">
                                          <p:val>
                                            <p:strVal val="#ppt_x"/>
                                          </p:val>
                                        </p:tav>
                                      </p:tavLst>
                                    </p:anim>
                                    <p:anim calcmode="lin" valueType="num">
                                      <p:cBhvr additive="base">
                                        <p:cTn id="37" dur="500" fill="hold"/>
                                        <p:tgtEl>
                                          <p:spTgt spid="4"/>
                                        </p:tgtEl>
                                        <p:attrNameLst>
                                          <p:attrName>ppt_y</p:attrName>
                                        </p:attrNameLst>
                                      </p:cBhvr>
                                      <p:tavLst>
                                        <p:tav tm="0">
                                          <p:val>
                                            <p:strVal val="0-#ppt_h/2"/>
                                          </p:val>
                                        </p:tav>
                                        <p:tav tm="100000">
                                          <p:val>
                                            <p:strVal val="#ppt_y"/>
                                          </p:val>
                                        </p:tav>
                                      </p:tavLst>
                                    </p:anim>
                                  </p:childTnLst>
                                </p:cTn>
                              </p:par>
                            </p:childTnLst>
                          </p:cTn>
                        </p:par>
                        <p:par>
                          <p:cTn id="38" fill="hold">
                            <p:stCondLst>
                              <p:cond delay="1000"/>
                            </p:stCondLst>
                            <p:childTnLst>
                              <p:par>
                                <p:cTn id="39" presetID="2" presetClass="entr" presetSubtype="2"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 calcmode="lin" valueType="num">
                                      <p:cBhvr additive="base">
                                        <p:cTn id="41" dur="250" fill="hold"/>
                                        <p:tgtEl>
                                          <p:spTgt spid="21"/>
                                        </p:tgtEl>
                                        <p:attrNameLst>
                                          <p:attrName>ppt_x</p:attrName>
                                        </p:attrNameLst>
                                      </p:cBhvr>
                                      <p:tavLst>
                                        <p:tav tm="0">
                                          <p:val>
                                            <p:strVal val="1+#ppt_w/2"/>
                                          </p:val>
                                        </p:tav>
                                        <p:tav tm="100000">
                                          <p:val>
                                            <p:strVal val="#ppt_x"/>
                                          </p:val>
                                        </p:tav>
                                      </p:tavLst>
                                    </p:anim>
                                    <p:anim calcmode="lin" valueType="num">
                                      <p:cBhvr additive="base">
                                        <p:cTn id="42" dur="250" fill="hold"/>
                                        <p:tgtEl>
                                          <p:spTgt spid="21"/>
                                        </p:tgtEl>
                                        <p:attrNameLst>
                                          <p:attrName>ppt_y</p:attrName>
                                        </p:attrNameLst>
                                      </p:cBhvr>
                                      <p:tavLst>
                                        <p:tav tm="0">
                                          <p:val>
                                            <p:strVal val="#ppt_y"/>
                                          </p:val>
                                        </p:tav>
                                        <p:tav tm="100000">
                                          <p:val>
                                            <p:strVal val="#ppt_y"/>
                                          </p:val>
                                        </p:tav>
                                      </p:tavLst>
                                    </p:anim>
                                  </p:childTnLst>
                                </p:cTn>
                              </p:par>
                            </p:childTnLst>
                          </p:cTn>
                        </p:par>
                        <p:par>
                          <p:cTn id="43" fill="hold">
                            <p:stCondLst>
                              <p:cond delay="1250"/>
                            </p:stCondLst>
                            <p:childTnLst>
                              <p:par>
                                <p:cTn id="44" presetID="22" presetClass="entr" presetSubtype="8"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childTnLst>
                          </p:cTn>
                        </p:par>
                        <p:par>
                          <p:cTn id="47" fill="hold">
                            <p:stCondLst>
                              <p:cond delay="1750"/>
                            </p:stCondLst>
                            <p:childTnLst>
                              <p:par>
                                <p:cTn id="48" presetID="22" presetClass="entr" presetSubtype="8" fill="hold"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left)">
                                      <p:cBhvr>
                                        <p:cTn id="50" dur="500"/>
                                        <p:tgtEl>
                                          <p:spTgt spid="27"/>
                                        </p:tgtEl>
                                      </p:cBhvr>
                                    </p:animEffect>
                                  </p:childTnLst>
                                </p:cTn>
                              </p:par>
                            </p:childTnLst>
                          </p:cTn>
                        </p:par>
                        <p:par>
                          <p:cTn id="51" fill="hold">
                            <p:stCondLst>
                              <p:cond delay="2250"/>
                            </p:stCondLst>
                            <p:childTnLst>
                              <p:par>
                                <p:cTn id="52" presetID="2" presetClass="entr" presetSubtype="2"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 calcmode="lin" valueType="num">
                                      <p:cBhvr additive="base">
                                        <p:cTn id="54" dur="250" fill="hold"/>
                                        <p:tgtEl>
                                          <p:spTgt spid="34"/>
                                        </p:tgtEl>
                                        <p:attrNameLst>
                                          <p:attrName>ppt_x</p:attrName>
                                        </p:attrNameLst>
                                      </p:cBhvr>
                                      <p:tavLst>
                                        <p:tav tm="0">
                                          <p:val>
                                            <p:strVal val="1+#ppt_w/2"/>
                                          </p:val>
                                        </p:tav>
                                        <p:tav tm="100000">
                                          <p:val>
                                            <p:strVal val="#ppt_x"/>
                                          </p:val>
                                        </p:tav>
                                      </p:tavLst>
                                    </p:anim>
                                    <p:anim calcmode="lin" valueType="num">
                                      <p:cBhvr additive="base">
                                        <p:cTn id="55" dur="250" fill="hold"/>
                                        <p:tgtEl>
                                          <p:spTgt spid="34"/>
                                        </p:tgtEl>
                                        <p:attrNameLst>
                                          <p:attrName>ppt_y</p:attrName>
                                        </p:attrNameLst>
                                      </p:cBhvr>
                                      <p:tavLst>
                                        <p:tav tm="0">
                                          <p:val>
                                            <p:strVal val="#ppt_y"/>
                                          </p:val>
                                        </p:tav>
                                        <p:tav tm="100000">
                                          <p:val>
                                            <p:strVal val="#ppt_y"/>
                                          </p:val>
                                        </p:tav>
                                      </p:tavLst>
                                    </p:anim>
                                  </p:childTnLst>
                                </p:cTn>
                              </p:par>
                              <p:par>
                                <p:cTn id="56" presetID="2" presetClass="entr" presetSubtype="1" fill="hold" nodeType="with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fill="hold"/>
                                        <p:tgtEl>
                                          <p:spTgt spid="23"/>
                                        </p:tgtEl>
                                        <p:attrNameLst>
                                          <p:attrName>ppt_x</p:attrName>
                                        </p:attrNameLst>
                                      </p:cBhvr>
                                      <p:tavLst>
                                        <p:tav tm="0">
                                          <p:val>
                                            <p:strVal val="#ppt_x"/>
                                          </p:val>
                                        </p:tav>
                                        <p:tav tm="100000">
                                          <p:val>
                                            <p:strVal val="#ppt_x"/>
                                          </p:val>
                                        </p:tav>
                                      </p:tavLst>
                                    </p:anim>
                                    <p:anim calcmode="lin" valueType="num">
                                      <p:cBhvr additive="base">
                                        <p:cTn id="59" dur="500" fill="hold"/>
                                        <p:tgtEl>
                                          <p:spTgt spid="23"/>
                                        </p:tgtEl>
                                        <p:attrNameLst>
                                          <p:attrName>ppt_y</p:attrName>
                                        </p:attrNameLst>
                                      </p:cBhvr>
                                      <p:tavLst>
                                        <p:tav tm="0">
                                          <p:val>
                                            <p:strVal val="0-#ppt_h/2"/>
                                          </p:val>
                                        </p:tav>
                                        <p:tav tm="100000">
                                          <p:val>
                                            <p:strVal val="#ppt_y"/>
                                          </p:val>
                                        </p:tav>
                                      </p:tavLst>
                                    </p:anim>
                                  </p:childTnLst>
                                </p:cTn>
                              </p:par>
                            </p:childTnLst>
                          </p:cTn>
                        </p:par>
                        <p:par>
                          <p:cTn id="60" fill="hold">
                            <p:stCondLst>
                              <p:cond delay="2750"/>
                            </p:stCondLst>
                            <p:childTnLst>
                              <p:par>
                                <p:cTn id="61" presetID="22" presetClass="entr" presetSubtype="8" fill="hold"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left)">
                                      <p:cBhvr>
                                        <p:cTn id="63" dur="500"/>
                                        <p:tgtEl>
                                          <p:spTgt spid="22"/>
                                        </p:tgtEl>
                                      </p:cBhvr>
                                    </p:animEffect>
                                  </p:childTnLst>
                                </p:cTn>
                              </p:par>
                            </p:childTnLst>
                          </p:cTn>
                        </p:par>
                        <p:par>
                          <p:cTn id="64" fill="hold">
                            <p:stCondLst>
                              <p:cond delay="3250"/>
                            </p:stCondLst>
                            <p:childTnLst>
                              <p:par>
                                <p:cTn id="65" presetID="2" presetClass="entr" presetSubtype="2"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250" fill="hold"/>
                                        <p:tgtEl>
                                          <p:spTgt spid="31"/>
                                        </p:tgtEl>
                                        <p:attrNameLst>
                                          <p:attrName>ppt_x</p:attrName>
                                        </p:attrNameLst>
                                      </p:cBhvr>
                                      <p:tavLst>
                                        <p:tav tm="0">
                                          <p:val>
                                            <p:strVal val="1+#ppt_w/2"/>
                                          </p:val>
                                        </p:tav>
                                        <p:tav tm="100000">
                                          <p:val>
                                            <p:strVal val="#ppt_x"/>
                                          </p:val>
                                        </p:tav>
                                      </p:tavLst>
                                    </p:anim>
                                    <p:anim calcmode="lin" valueType="num">
                                      <p:cBhvr additive="base">
                                        <p:cTn id="68" dur="25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1" fill="hold" nodeType="with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additive="base">
                                        <p:cTn id="71" dur="500" fill="hold"/>
                                        <p:tgtEl>
                                          <p:spTgt spid="33"/>
                                        </p:tgtEl>
                                        <p:attrNameLst>
                                          <p:attrName>ppt_x</p:attrName>
                                        </p:attrNameLst>
                                      </p:cBhvr>
                                      <p:tavLst>
                                        <p:tav tm="0">
                                          <p:val>
                                            <p:strVal val="#ppt_x"/>
                                          </p:val>
                                        </p:tav>
                                        <p:tav tm="100000">
                                          <p:val>
                                            <p:strVal val="#ppt_x"/>
                                          </p:val>
                                        </p:tav>
                                      </p:tavLst>
                                    </p:anim>
                                    <p:anim calcmode="lin" valueType="num">
                                      <p:cBhvr additive="base">
                                        <p:cTn id="72" dur="500" fill="hold"/>
                                        <p:tgtEl>
                                          <p:spTgt spid="33"/>
                                        </p:tgtEl>
                                        <p:attrNameLst>
                                          <p:attrName>ppt_y</p:attrName>
                                        </p:attrNameLst>
                                      </p:cBhvr>
                                      <p:tavLst>
                                        <p:tav tm="0">
                                          <p:val>
                                            <p:strVal val="0-#ppt_h/2"/>
                                          </p:val>
                                        </p:tav>
                                        <p:tav tm="100000">
                                          <p:val>
                                            <p:strVal val="#ppt_y"/>
                                          </p:val>
                                        </p:tav>
                                      </p:tavLst>
                                    </p:anim>
                                  </p:childTnLst>
                                </p:cTn>
                              </p:par>
                            </p:childTnLst>
                          </p:cTn>
                        </p:par>
                        <p:par>
                          <p:cTn id="73" fill="hold">
                            <p:stCondLst>
                              <p:cond delay="3750"/>
                            </p:stCondLst>
                            <p:childTnLst>
                              <p:par>
                                <p:cTn id="74" presetID="22" presetClass="entr" presetSubtype="8" fill="hold" nodeType="after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wipe(left)">
                                      <p:cBhvr>
                                        <p:cTn id="76" dur="500"/>
                                        <p:tgtEl>
                                          <p:spTgt spid="32"/>
                                        </p:tgtEl>
                                      </p:cBhvr>
                                    </p:animEffect>
                                  </p:childTnLst>
                                </p:cTn>
                              </p:par>
                            </p:childTnLst>
                          </p:cTn>
                        </p:par>
                        <p:par>
                          <p:cTn id="77" fill="hold">
                            <p:stCondLst>
                              <p:cond delay="4250"/>
                            </p:stCondLst>
                            <p:childTnLst>
                              <p:par>
                                <p:cTn id="78" presetID="2" presetClass="entr" presetSubtype="2" fill="hold" grpId="0" nodeType="afterEffect">
                                  <p:stCondLst>
                                    <p:cond delay="0"/>
                                  </p:stCondLst>
                                  <p:childTnLst>
                                    <p:set>
                                      <p:cBhvr>
                                        <p:cTn id="79" dur="1" fill="hold">
                                          <p:stCondLst>
                                            <p:cond delay="0"/>
                                          </p:stCondLst>
                                        </p:cTn>
                                        <p:tgtEl>
                                          <p:spTgt spid="39"/>
                                        </p:tgtEl>
                                        <p:attrNameLst>
                                          <p:attrName>style.visibility</p:attrName>
                                        </p:attrNameLst>
                                      </p:cBhvr>
                                      <p:to>
                                        <p:strVal val="visible"/>
                                      </p:to>
                                    </p:set>
                                    <p:anim calcmode="lin" valueType="num">
                                      <p:cBhvr additive="base">
                                        <p:cTn id="80" dur="250" fill="hold"/>
                                        <p:tgtEl>
                                          <p:spTgt spid="39"/>
                                        </p:tgtEl>
                                        <p:attrNameLst>
                                          <p:attrName>ppt_x</p:attrName>
                                        </p:attrNameLst>
                                      </p:cBhvr>
                                      <p:tavLst>
                                        <p:tav tm="0">
                                          <p:val>
                                            <p:strVal val="1+#ppt_w/2"/>
                                          </p:val>
                                        </p:tav>
                                        <p:tav tm="100000">
                                          <p:val>
                                            <p:strVal val="#ppt_x"/>
                                          </p:val>
                                        </p:tav>
                                      </p:tavLst>
                                    </p:anim>
                                    <p:anim calcmode="lin" valueType="num">
                                      <p:cBhvr additive="base">
                                        <p:cTn id="81" dur="250" fill="hold"/>
                                        <p:tgtEl>
                                          <p:spTgt spid="39"/>
                                        </p:tgtEl>
                                        <p:attrNameLst>
                                          <p:attrName>ppt_y</p:attrName>
                                        </p:attrNameLst>
                                      </p:cBhvr>
                                      <p:tavLst>
                                        <p:tav tm="0">
                                          <p:val>
                                            <p:strVal val="#ppt_y"/>
                                          </p:val>
                                        </p:tav>
                                        <p:tav tm="100000">
                                          <p:val>
                                            <p:strVal val="#ppt_y"/>
                                          </p:val>
                                        </p:tav>
                                      </p:tavLst>
                                    </p:anim>
                                  </p:childTnLst>
                                </p:cTn>
                              </p:par>
                              <p:par>
                                <p:cTn id="82" presetID="2" presetClass="entr" presetSubtype="1" fill="hold" nodeType="withEffect">
                                  <p:stCondLst>
                                    <p:cond delay="0"/>
                                  </p:stCondLst>
                                  <p:childTnLst>
                                    <p:set>
                                      <p:cBhvr>
                                        <p:cTn id="83" dur="1" fill="hold">
                                          <p:stCondLst>
                                            <p:cond delay="0"/>
                                          </p:stCondLst>
                                        </p:cTn>
                                        <p:tgtEl>
                                          <p:spTgt spid="41"/>
                                        </p:tgtEl>
                                        <p:attrNameLst>
                                          <p:attrName>style.visibility</p:attrName>
                                        </p:attrNameLst>
                                      </p:cBhvr>
                                      <p:to>
                                        <p:strVal val="visible"/>
                                      </p:to>
                                    </p:set>
                                    <p:anim calcmode="lin" valueType="num">
                                      <p:cBhvr additive="base">
                                        <p:cTn id="84" dur="500" fill="hold"/>
                                        <p:tgtEl>
                                          <p:spTgt spid="41"/>
                                        </p:tgtEl>
                                        <p:attrNameLst>
                                          <p:attrName>ppt_x</p:attrName>
                                        </p:attrNameLst>
                                      </p:cBhvr>
                                      <p:tavLst>
                                        <p:tav tm="0">
                                          <p:val>
                                            <p:strVal val="#ppt_x"/>
                                          </p:val>
                                        </p:tav>
                                        <p:tav tm="100000">
                                          <p:val>
                                            <p:strVal val="#ppt_x"/>
                                          </p:val>
                                        </p:tav>
                                      </p:tavLst>
                                    </p:anim>
                                    <p:anim calcmode="lin" valueType="num">
                                      <p:cBhvr additive="base">
                                        <p:cTn id="85" dur="500" fill="hold"/>
                                        <p:tgtEl>
                                          <p:spTgt spid="41"/>
                                        </p:tgtEl>
                                        <p:attrNameLst>
                                          <p:attrName>ppt_y</p:attrName>
                                        </p:attrNameLst>
                                      </p:cBhvr>
                                      <p:tavLst>
                                        <p:tav tm="0">
                                          <p:val>
                                            <p:strVal val="0-#ppt_h/2"/>
                                          </p:val>
                                        </p:tav>
                                        <p:tav tm="100000">
                                          <p:val>
                                            <p:strVal val="#ppt_y"/>
                                          </p:val>
                                        </p:tav>
                                      </p:tavLst>
                                    </p:anim>
                                  </p:childTnLst>
                                </p:cTn>
                              </p:par>
                            </p:childTnLst>
                          </p:cTn>
                        </p:par>
                        <p:par>
                          <p:cTn id="86" fill="hold">
                            <p:stCondLst>
                              <p:cond delay="4750"/>
                            </p:stCondLst>
                            <p:childTnLst>
                              <p:par>
                                <p:cTn id="87" presetID="22" presetClass="entr" presetSubtype="8" fill="hold" nodeType="afterEffect">
                                  <p:stCondLst>
                                    <p:cond delay="0"/>
                                  </p:stCondLst>
                                  <p:childTnLst>
                                    <p:set>
                                      <p:cBhvr>
                                        <p:cTn id="88" dur="1" fill="hold">
                                          <p:stCondLst>
                                            <p:cond delay="0"/>
                                          </p:stCondLst>
                                        </p:cTn>
                                        <p:tgtEl>
                                          <p:spTgt spid="40"/>
                                        </p:tgtEl>
                                        <p:attrNameLst>
                                          <p:attrName>style.visibility</p:attrName>
                                        </p:attrNameLst>
                                      </p:cBhvr>
                                      <p:to>
                                        <p:strVal val="visible"/>
                                      </p:to>
                                    </p:set>
                                    <p:animEffect transition="in" filter="wipe(left)">
                                      <p:cBhvr>
                                        <p:cTn id="89" dur="500"/>
                                        <p:tgtEl>
                                          <p:spTgt spid="40"/>
                                        </p:tgtEl>
                                      </p:cBhvr>
                                    </p:animEffect>
                                  </p:childTnLst>
                                </p:cTn>
                              </p:par>
                            </p:childTnLst>
                          </p:cTn>
                        </p:par>
                        <p:par>
                          <p:cTn id="90" fill="hold">
                            <p:stCondLst>
                              <p:cond delay="5250"/>
                            </p:stCondLst>
                            <p:childTnLst>
                              <p:par>
                                <p:cTn id="91" presetID="2" presetClass="entr" presetSubtype="2" fill="hold" grpId="0" nodeType="afterEffect">
                                  <p:stCondLst>
                                    <p:cond delay="0"/>
                                  </p:stCondLst>
                                  <p:childTnLst>
                                    <p:set>
                                      <p:cBhvr>
                                        <p:cTn id="92" dur="1" fill="hold">
                                          <p:stCondLst>
                                            <p:cond delay="0"/>
                                          </p:stCondLst>
                                        </p:cTn>
                                        <p:tgtEl>
                                          <p:spTgt spid="49"/>
                                        </p:tgtEl>
                                        <p:attrNameLst>
                                          <p:attrName>style.visibility</p:attrName>
                                        </p:attrNameLst>
                                      </p:cBhvr>
                                      <p:to>
                                        <p:strVal val="visible"/>
                                      </p:to>
                                    </p:set>
                                    <p:anim calcmode="lin" valueType="num">
                                      <p:cBhvr additive="base">
                                        <p:cTn id="93" dur="250" fill="hold"/>
                                        <p:tgtEl>
                                          <p:spTgt spid="49"/>
                                        </p:tgtEl>
                                        <p:attrNameLst>
                                          <p:attrName>ppt_x</p:attrName>
                                        </p:attrNameLst>
                                      </p:cBhvr>
                                      <p:tavLst>
                                        <p:tav tm="0">
                                          <p:val>
                                            <p:strVal val="1+#ppt_w/2"/>
                                          </p:val>
                                        </p:tav>
                                        <p:tav tm="100000">
                                          <p:val>
                                            <p:strVal val="#ppt_x"/>
                                          </p:val>
                                        </p:tav>
                                      </p:tavLst>
                                    </p:anim>
                                    <p:anim calcmode="lin" valueType="num">
                                      <p:cBhvr additive="base">
                                        <p:cTn id="94" dur="2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19" grpId="2" animBg="1"/>
      <p:bldP spid="20" grpId="0"/>
      <p:bldP spid="21" grpId="0"/>
      <p:bldP spid="34" grpId="0"/>
      <p:bldP spid="28" grpId="0"/>
      <p:bldP spid="31" grpId="0"/>
      <p:bldP spid="39" grpId="0"/>
      <p:bldP spid="4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0" y="4520510"/>
            <a:ext cx="2195736" cy="647472"/>
          </a:xfrm>
          <a:prstGeom prst="rect">
            <a:avLst/>
          </a:prstGeom>
          <a:solidFill>
            <a:schemeClr val="accent1"/>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6" name="Rectangle 6"/>
          <p:cNvSpPr>
            <a:spLocks noChangeArrowheads="1"/>
          </p:cNvSpPr>
          <p:nvPr/>
        </p:nvSpPr>
        <p:spPr bwMode="auto">
          <a:xfrm>
            <a:off x="2195736" y="4640044"/>
            <a:ext cx="1047049" cy="503456"/>
          </a:xfrm>
          <a:prstGeom prst="rect">
            <a:avLst/>
          </a:prstGeom>
          <a:solidFill>
            <a:schemeClr val="accent2"/>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7" name="Rectangle 7"/>
          <p:cNvSpPr>
            <a:spLocks noChangeArrowheads="1"/>
          </p:cNvSpPr>
          <p:nvPr/>
        </p:nvSpPr>
        <p:spPr bwMode="auto">
          <a:xfrm>
            <a:off x="3241948" y="4712052"/>
            <a:ext cx="1690092" cy="431448"/>
          </a:xfrm>
          <a:prstGeom prst="rect">
            <a:avLst/>
          </a:prstGeom>
          <a:solidFill>
            <a:schemeClr val="accent3"/>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8" name="Rectangle 8"/>
          <p:cNvSpPr>
            <a:spLocks noChangeArrowheads="1"/>
          </p:cNvSpPr>
          <p:nvPr/>
        </p:nvSpPr>
        <p:spPr bwMode="auto">
          <a:xfrm>
            <a:off x="4932040" y="4803998"/>
            <a:ext cx="1047049" cy="342900"/>
          </a:xfrm>
          <a:prstGeom prst="rect">
            <a:avLst/>
          </a:prstGeom>
          <a:solidFill>
            <a:schemeClr val="accent4"/>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16" name="矩形 15"/>
          <p:cNvSpPr/>
          <p:nvPr/>
        </p:nvSpPr>
        <p:spPr>
          <a:xfrm>
            <a:off x="683568" y="699542"/>
            <a:ext cx="7920880" cy="3891797"/>
          </a:xfrm>
          <a:prstGeom prst="rect">
            <a:avLst/>
          </a:prstGeom>
        </p:spPr>
        <p:txBody>
          <a:bodyPr wrap="square" lIns="68541" tIns="34271" rIns="68541" bIns="34271">
            <a:spAutoFit/>
          </a:bodyPr>
          <a:lstStyle/>
          <a:p>
            <a:pPr>
              <a:lnSpc>
                <a:spcPct val="120000"/>
              </a:lnSpc>
            </a:pPr>
            <a:r>
              <a:rPr lang="zh-CN" altLang="zh-CN" b="1" dirty="0">
                <a:latin typeface="黑体"/>
                <a:ea typeface="黑体"/>
              </a:rPr>
              <a:t>二、工商注册登记</a:t>
            </a:r>
            <a:endParaRPr lang="zh-CN" altLang="zh-CN" dirty="0">
              <a:latin typeface="黑体"/>
              <a:ea typeface="黑体"/>
            </a:endParaRPr>
          </a:p>
          <a:p>
            <a:pPr>
              <a:lnSpc>
                <a:spcPct val="120000"/>
              </a:lnSpc>
            </a:pPr>
            <a:r>
              <a:rPr lang="en-US" altLang="zh-CN" dirty="0">
                <a:latin typeface="黑体"/>
                <a:ea typeface="黑体"/>
              </a:rPr>
              <a:t>    </a:t>
            </a:r>
            <a:r>
              <a:rPr lang="zh-CN" altLang="zh-CN" dirty="0">
                <a:latin typeface="黑体"/>
                <a:ea typeface="黑体"/>
              </a:rPr>
              <a:t>工商注册登记是新企业开办的法定程序。创业者应主动到当地工商行政管理部门向有关人员咨询，了解申请工商注册登记的程序与要求，及时办理新企业的工商注册登记手续，使新企业的经营活动合法化，并受到法律保护。</a:t>
            </a:r>
          </a:p>
          <a:p>
            <a:r>
              <a:rPr lang="zh-CN" altLang="zh-CN" dirty="0" smtClean="0">
                <a:solidFill>
                  <a:srgbClr val="000000"/>
                </a:solidFill>
                <a:latin typeface="黑体"/>
                <a:ea typeface="黑体"/>
              </a:rPr>
              <a:t>（</a:t>
            </a:r>
            <a:r>
              <a:rPr lang="zh-CN" altLang="zh-CN" dirty="0">
                <a:solidFill>
                  <a:srgbClr val="000000"/>
                </a:solidFill>
                <a:latin typeface="黑体"/>
                <a:ea typeface="黑体"/>
              </a:rPr>
              <a:t>三）颁发营业执照</a:t>
            </a:r>
          </a:p>
          <a:p>
            <a:r>
              <a:rPr lang="en-US" altLang="zh-CN" dirty="0">
                <a:solidFill>
                  <a:srgbClr val="000000"/>
                </a:solidFill>
                <a:latin typeface="黑体"/>
                <a:ea typeface="黑体"/>
              </a:rPr>
              <a:t>    </a:t>
            </a:r>
            <a:r>
              <a:rPr lang="zh-CN" altLang="zh-CN" dirty="0">
                <a:solidFill>
                  <a:srgbClr val="000000"/>
                </a:solidFill>
                <a:latin typeface="黑体"/>
                <a:ea typeface="黑体"/>
              </a:rPr>
              <a:t>营业执照是国家工商行政管理总局，省、自治区、直辖市和市、县工商行政管理局核准登记的向工商企业颁发的合法凭证，具有法律效力。依法设立的公司，由公司登记机关发给公司营业执照。公司营业执照签发日期为公司成立日期。公司营业执照应当载明公司的名称、住所、注册资本、经营范围、法定代表人姓名等事项。营业执照分为正本和副本，正本和副本具有同等法律效力，正本应当置于公司住所或者分公司营业场所的醒目位置。公司可以根据业务需要向公司登记机关申请核发营业执照若干副本。</a:t>
            </a:r>
          </a:p>
          <a:p>
            <a:r>
              <a:rPr lang="en-US" altLang="zh-CN" dirty="0">
                <a:solidFill>
                  <a:srgbClr val="000000"/>
                </a:solidFill>
                <a:latin typeface="黑体"/>
                <a:ea typeface="黑体"/>
              </a:rPr>
              <a:t> </a:t>
            </a:r>
            <a:endParaRPr lang="zh-CN" altLang="zh-CN" dirty="0">
              <a:solidFill>
                <a:srgbClr val="000000"/>
              </a:solidFill>
              <a:latin typeface="黑体"/>
              <a:ea typeface="黑体"/>
            </a:endParaRPr>
          </a:p>
        </p:txBody>
      </p:sp>
      <p:sp>
        <p:nvSpPr>
          <p:cNvPr id="15" name="TextBox 38"/>
          <p:cNvSpPr txBox="1"/>
          <p:nvPr/>
        </p:nvSpPr>
        <p:spPr>
          <a:xfrm>
            <a:off x="971600" y="141442"/>
            <a:ext cx="3414266"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新企业的注册流程</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03317195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850"/>
                            </p:stCondLst>
                            <p:childTnLst>
                              <p:par>
                                <p:cTn id="10" presetID="22" presetClass="entr" presetSubtype="4"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down)">
                                      <p:cBhvr>
                                        <p:cTn id="12" dur="500"/>
                                        <p:tgtEl>
                                          <p:spTgt spid="65"/>
                                        </p:tgtEl>
                                      </p:cBhvr>
                                    </p:animEffect>
                                  </p:childTnLst>
                                </p:cTn>
                              </p:par>
                            </p:childTnLst>
                          </p:cTn>
                        </p:par>
                        <p:par>
                          <p:cTn id="13" fill="hold">
                            <p:stCondLst>
                              <p:cond delay="1350"/>
                            </p:stCondLst>
                            <p:childTnLst>
                              <p:par>
                                <p:cTn id="14" presetID="22" presetClass="entr" presetSubtype="4"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down)">
                                      <p:cBhvr>
                                        <p:cTn id="16" dur="500"/>
                                        <p:tgtEl>
                                          <p:spTgt spid="66"/>
                                        </p:tgtEl>
                                      </p:cBhvr>
                                    </p:animEffect>
                                  </p:childTnLst>
                                </p:cTn>
                              </p:par>
                            </p:childTnLst>
                          </p:cTn>
                        </p:par>
                        <p:par>
                          <p:cTn id="17" fill="hold">
                            <p:stCondLst>
                              <p:cond delay="1850"/>
                            </p:stCondLst>
                            <p:childTnLst>
                              <p:par>
                                <p:cTn id="18" presetID="22" presetClass="entr" presetSubtype="4"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wipe(down)">
                                      <p:cBhvr>
                                        <p:cTn id="20" dur="500"/>
                                        <p:tgtEl>
                                          <p:spTgt spid="67"/>
                                        </p:tgtEl>
                                      </p:cBhvr>
                                    </p:animEffect>
                                  </p:childTnLst>
                                </p:cTn>
                              </p:par>
                            </p:childTnLst>
                          </p:cTn>
                        </p:par>
                        <p:par>
                          <p:cTn id="21" fill="hold">
                            <p:stCondLst>
                              <p:cond delay="2350"/>
                            </p:stCondLst>
                            <p:childTnLst>
                              <p:par>
                                <p:cTn id="22" presetID="22" presetClass="entr" presetSubtype="4" fill="hold" grpId="0"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wipe(down)">
                                      <p:cBhvr>
                                        <p:cTn id="24" dur="500"/>
                                        <p:tgtEl>
                                          <p:spTgt spid="6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1"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dissolv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16" grpId="0"/>
      <p:bldP spid="16" grpId="1"/>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0" y="4520510"/>
            <a:ext cx="2195736" cy="647472"/>
          </a:xfrm>
          <a:prstGeom prst="rect">
            <a:avLst/>
          </a:prstGeom>
          <a:solidFill>
            <a:schemeClr val="accent1"/>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6" name="Rectangle 6"/>
          <p:cNvSpPr>
            <a:spLocks noChangeArrowheads="1"/>
          </p:cNvSpPr>
          <p:nvPr/>
        </p:nvSpPr>
        <p:spPr bwMode="auto">
          <a:xfrm>
            <a:off x="2195736" y="4640044"/>
            <a:ext cx="1047049" cy="503456"/>
          </a:xfrm>
          <a:prstGeom prst="rect">
            <a:avLst/>
          </a:prstGeom>
          <a:solidFill>
            <a:schemeClr val="accent2"/>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7" name="Rectangle 7"/>
          <p:cNvSpPr>
            <a:spLocks noChangeArrowheads="1"/>
          </p:cNvSpPr>
          <p:nvPr/>
        </p:nvSpPr>
        <p:spPr bwMode="auto">
          <a:xfrm>
            <a:off x="3241948" y="4712052"/>
            <a:ext cx="1690092" cy="431448"/>
          </a:xfrm>
          <a:prstGeom prst="rect">
            <a:avLst/>
          </a:prstGeom>
          <a:solidFill>
            <a:schemeClr val="accent3"/>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8" name="Rectangle 8"/>
          <p:cNvSpPr>
            <a:spLocks noChangeArrowheads="1"/>
          </p:cNvSpPr>
          <p:nvPr/>
        </p:nvSpPr>
        <p:spPr bwMode="auto">
          <a:xfrm>
            <a:off x="4932040" y="4803998"/>
            <a:ext cx="1047049" cy="342900"/>
          </a:xfrm>
          <a:prstGeom prst="rect">
            <a:avLst/>
          </a:prstGeom>
          <a:solidFill>
            <a:schemeClr val="accent4"/>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16" name="矩形 15"/>
          <p:cNvSpPr/>
          <p:nvPr/>
        </p:nvSpPr>
        <p:spPr>
          <a:xfrm>
            <a:off x="683568" y="699542"/>
            <a:ext cx="7776864" cy="3788691"/>
          </a:xfrm>
          <a:prstGeom prst="rect">
            <a:avLst/>
          </a:prstGeom>
        </p:spPr>
        <p:txBody>
          <a:bodyPr wrap="square" lIns="68541" tIns="34271" rIns="68541" bIns="34271">
            <a:spAutoFit/>
          </a:bodyPr>
          <a:lstStyle/>
          <a:p>
            <a:pPr>
              <a:lnSpc>
                <a:spcPct val="110000"/>
              </a:lnSpc>
            </a:pPr>
            <a:r>
              <a:rPr lang="zh-CN" altLang="zh-CN" sz="2000" b="1" dirty="0">
                <a:latin typeface="黑体"/>
                <a:ea typeface="黑体"/>
              </a:rPr>
              <a:t>三、刻制印章</a:t>
            </a:r>
            <a:endParaRPr lang="zh-CN" altLang="zh-CN" sz="2000" dirty="0">
              <a:latin typeface="黑体"/>
              <a:ea typeface="黑体"/>
            </a:endParaRPr>
          </a:p>
          <a:p>
            <a:pPr>
              <a:lnSpc>
                <a:spcPct val="110000"/>
              </a:lnSpc>
            </a:pPr>
            <a:r>
              <a:rPr lang="zh-CN" altLang="zh-CN" dirty="0" smtClean="0">
                <a:latin typeface="黑体"/>
                <a:ea typeface="黑体"/>
              </a:rPr>
              <a:t>新企业领取营业执</a:t>
            </a:r>
            <a:r>
              <a:rPr lang="zh-CN" altLang="zh-CN" dirty="0">
                <a:latin typeface="黑体"/>
                <a:ea typeface="黑体"/>
              </a:rPr>
              <a:t>照后，创业者须到所在地公安局特行科办理新企业印章，并向特行科提供相关文件，包括营业执照、法定代表人身份证证明等。公安局审批后到指定的印章刻制单位刻制新企业印章。完成刻制后，还须在公安机关及相应的主管部门进行印鉴备案。需要说明的是，企业的印章、企业牌匾、企业银行账户、企业信笺所使用的名称应与新企业在工商行政管理机关登记注册的名称相一致。</a:t>
            </a:r>
          </a:p>
          <a:p>
            <a:pPr>
              <a:lnSpc>
                <a:spcPct val="110000"/>
              </a:lnSpc>
            </a:pPr>
            <a:r>
              <a:rPr lang="zh-CN" altLang="zh-CN" sz="2000" b="1" dirty="0" smtClean="0">
                <a:latin typeface="黑体"/>
                <a:ea typeface="黑体"/>
              </a:rPr>
              <a:t>四</a:t>
            </a:r>
            <a:r>
              <a:rPr lang="zh-CN" altLang="zh-CN" sz="2000" b="1" dirty="0">
                <a:latin typeface="黑体"/>
                <a:ea typeface="黑体"/>
              </a:rPr>
              <a:t>、代码登记</a:t>
            </a:r>
            <a:endParaRPr lang="zh-CN" altLang="zh-CN" sz="2000" dirty="0">
              <a:latin typeface="黑体"/>
              <a:ea typeface="黑体"/>
            </a:endParaRPr>
          </a:p>
          <a:p>
            <a:pPr>
              <a:lnSpc>
                <a:spcPct val="110000"/>
              </a:lnSpc>
            </a:pPr>
            <a:r>
              <a:rPr lang="zh-CN" altLang="zh-CN" dirty="0" smtClean="0">
                <a:latin typeface="黑体"/>
                <a:ea typeface="黑体"/>
              </a:rPr>
              <a:t>此处</a:t>
            </a:r>
            <a:r>
              <a:rPr lang="zh-CN" altLang="zh-CN" dirty="0">
                <a:latin typeface="黑体"/>
                <a:ea typeface="黑体"/>
              </a:rPr>
              <a:t>的代码即组织机构代码，是指根据代码编制规则编制，赋予每一个组织机构在全国范围内唯一的、始终不变的识别标识码。我国实行组织机构代码登记制度，根据《全国组织机构代码编制规则》强制性国家标准，对境内每一个机关、团体和企事业单位颁发一个唯一的、始终不变的法定代码标识</a:t>
            </a:r>
            <a:r>
              <a:rPr lang="zh-CN" altLang="zh-CN" dirty="0" smtClean="0">
                <a:latin typeface="黑体"/>
                <a:ea typeface="黑体"/>
              </a:rPr>
              <a:t>。</a:t>
            </a:r>
            <a:endParaRPr lang="zh-CN" altLang="zh-CN" dirty="0">
              <a:latin typeface="黑体"/>
              <a:ea typeface="黑体"/>
            </a:endParaRPr>
          </a:p>
        </p:txBody>
      </p:sp>
      <p:sp>
        <p:nvSpPr>
          <p:cNvPr id="15" name="TextBox 38"/>
          <p:cNvSpPr txBox="1"/>
          <p:nvPr/>
        </p:nvSpPr>
        <p:spPr>
          <a:xfrm>
            <a:off x="971600" y="69434"/>
            <a:ext cx="3414266"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新企业的注册流程</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26393893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850"/>
                            </p:stCondLst>
                            <p:childTnLst>
                              <p:par>
                                <p:cTn id="10" presetID="22" presetClass="entr" presetSubtype="4"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down)">
                                      <p:cBhvr>
                                        <p:cTn id="12" dur="500"/>
                                        <p:tgtEl>
                                          <p:spTgt spid="65"/>
                                        </p:tgtEl>
                                      </p:cBhvr>
                                    </p:animEffect>
                                  </p:childTnLst>
                                </p:cTn>
                              </p:par>
                            </p:childTnLst>
                          </p:cTn>
                        </p:par>
                        <p:par>
                          <p:cTn id="13" fill="hold">
                            <p:stCondLst>
                              <p:cond delay="1350"/>
                            </p:stCondLst>
                            <p:childTnLst>
                              <p:par>
                                <p:cTn id="14" presetID="22" presetClass="entr" presetSubtype="4"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down)">
                                      <p:cBhvr>
                                        <p:cTn id="16" dur="500"/>
                                        <p:tgtEl>
                                          <p:spTgt spid="66"/>
                                        </p:tgtEl>
                                      </p:cBhvr>
                                    </p:animEffect>
                                  </p:childTnLst>
                                </p:cTn>
                              </p:par>
                            </p:childTnLst>
                          </p:cTn>
                        </p:par>
                        <p:par>
                          <p:cTn id="17" fill="hold">
                            <p:stCondLst>
                              <p:cond delay="1850"/>
                            </p:stCondLst>
                            <p:childTnLst>
                              <p:par>
                                <p:cTn id="18" presetID="22" presetClass="entr" presetSubtype="4"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wipe(down)">
                                      <p:cBhvr>
                                        <p:cTn id="20" dur="500"/>
                                        <p:tgtEl>
                                          <p:spTgt spid="67"/>
                                        </p:tgtEl>
                                      </p:cBhvr>
                                    </p:animEffect>
                                  </p:childTnLst>
                                </p:cTn>
                              </p:par>
                            </p:childTnLst>
                          </p:cTn>
                        </p:par>
                        <p:par>
                          <p:cTn id="21" fill="hold">
                            <p:stCondLst>
                              <p:cond delay="2350"/>
                            </p:stCondLst>
                            <p:childTnLst>
                              <p:par>
                                <p:cTn id="22" presetID="22" presetClass="entr" presetSubtype="4" fill="hold" grpId="0"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wipe(down)">
                                      <p:cBhvr>
                                        <p:cTn id="24" dur="500"/>
                                        <p:tgtEl>
                                          <p:spTgt spid="6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1"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dissolv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16" grpId="0"/>
      <p:bldP spid="16" grpId="1"/>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0" y="4876006"/>
            <a:ext cx="2195736" cy="291976"/>
          </a:xfrm>
          <a:prstGeom prst="rect">
            <a:avLst/>
          </a:prstGeom>
          <a:solidFill>
            <a:schemeClr val="accent1"/>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6" name="Rectangle 6"/>
          <p:cNvSpPr>
            <a:spLocks noChangeArrowheads="1"/>
          </p:cNvSpPr>
          <p:nvPr/>
        </p:nvSpPr>
        <p:spPr bwMode="auto">
          <a:xfrm>
            <a:off x="2195736" y="4916468"/>
            <a:ext cx="1047049" cy="227032"/>
          </a:xfrm>
          <a:prstGeom prst="rect">
            <a:avLst/>
          </a:prstGeom>
          <a:solidFill>
            <a:schemeClr val="accent2"/>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7" name="Rectangle 7"/>
          <p:cNvSpPr>
            <a:spLocks noChangeArrowheads="1"/>
          </p:cNvSpPr>
          <p:nvPr/>
        </p:nvSpPr>
        <p:spPr bwMode="auto">
          <a:xfrm>
            <a:off x="3241948" y="4948940"/>
            <a:ext cx="1690092" cy="194560"/>
          </a:xfrm>
          <a:prstGeom prst="rect">
            <a:avLst/>
          </a:prstGeom>
          <a:solidFill>
            <a:schemeClr val="accent3"/>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8" name="Rectangle 8"/>
          <p:cNvSpPr>
            <a:spLocks noChangeArrowheads="1"/>
          </p:cNvSpPr>
          <p:nvPr/>
        </p:nvSpPr>
        <p:spPr bwMode="auto">
          <a:xfrm>
            <a:off x="4932040" y="4992268"/>
            <a:ext cx="1047049" cy="154630"/>
          </a:xfrm>
          <a:prstGeom prst="rect">
            <a:avLst/>
          </a:prstGeom>
          <a:solidFill>
            <a:schemeClr val="accent4"/>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16" name="矩形 15"/>
          <p:cNvSpPr/>
          <p:nvPr/>
        </p:nvSpPr>
        <p:spPr>
          <a:xfrm>
            <a:off x="683568" y="636042"/>
            <a:ext cx="7776864" cy="4316528"/>
          </a:xfrm>
          <a:prstGeom prst="rect">
            <a:avLst/>
          </a:prstGeom>
        </p:spPr>
        <p:txBody>
          <a:bodyPr wrap="square" lIns="68541" tIns="34271" rIns="68541" bIns="34271">
            <a:spAutoFit/>
          </a:bodyPr>
          <a:lstStyle/>
          <a:p>
            <a:r>
              <a:rPr lang="zh-CN" altLang="zh-CN" sz="2000" b="1" dirty="0" smtClean="0">
                <a:solidFill>
                  <a:srgbClr val="000000"/>
                </a:solidFill>
                <a:latin typeface="黑体"/>
                <a:ea typeface="黑体"/>
              </a:rPr>
              <a:t>五</a:t>
            </a:r>
            <a:r>
              <a:rPr lang="zh-CN" altLang="zh-CN" sz="2000" b="1" dirty="0">
                <a:solidFill>
                  <a:srgbClr val="000000"/>
                </a:solidFill>
                <a:latin typeface="黑体"/>
                <a:ea typeface="黑体"/>
              </a:rPr>
              <a:t>、开立银行账户</a:t>
            </a:r>
            <a:endParaRPr lang="zh-CN" altLang="zh-CN" sz="2000" dirty="0">
              <a:solidFill>
                <a:srgbClr val="000000"/>
              </a:solidFill>
              <a:latin typeface="黑体"/>
              <a:ea typeface="黑体"/>
            </a:endParaRPr>
          </a:p>
          <a:p>
            <a:r>
              <a:rPr lang="zh-CN" altLang="zh-CN" dirty="0" smtClean="0">
                <a:solidFill>
                  <a:srgbClr val="000000"/>
                </a:solidFill>
                <a:latin typeface="黑体"/>
                <a:ea typeface="黑体"/>
              </a:rPr>
              <a:t>开立银行账户</a:t>
            </a:r>
            <a:r>
              <a:rPr lang="zh-CN" altLang="zh-CN" dirty="0">
                <a:solidFill>
                  <a:srgbClr val="000000"/>
                </a:solidFill>
                <a:latin typeface="黑体"/>
                <a:ea typeface="黑体"/>
              </a:rPr>
              <a:t>是新企业与银行建立往来关系的基础。根据我国相关法律规定，每个独立核算的经济单位都必须在银行开户，各单位之间办理款项结算，除现金管理办法规定外，均需通过银行结算。单位银行结算账户包括基本存款账户、一般存款账户、专用存款账户、临时存款账户，不同存款账户的功能及用途各不相同。</a:t>
            </a:r>
          </a:p>
          <a:p>
            <a:r>
              <a:rPr lang="zh-CN" altLang="zh-CN" sz="2000" b="1" dirty="0" smtClean="0">
                <a:solidFill>
                  <a:srgbClr val="000000"/>
                </a:solidFill>
                <a:latin typeface="黑体"/>
                <a:ea typeface="黑体"/>
              </a:rPr>
              <a:t>六</a:t>
            </a:r>
            <a:r>
              <a:rPr lang="zh-CN" altLang="zh-CN" sz="2000" b="1" dirty="0">
                <a:solidFill>
                  <a:srgbClr val="000000"/>
                </a:solidFill>
                <a:latin typeface="黑体"/>
                <a:ea typeface="黑体"/>
              </a:rPr>
              <a:t>、办理税务登记</a:t>
            </a:r>
            <a:endParaRPr lang="zh-CN" altLang="zh-CN" sz="2000" dirty="0">
              <a:solidFill>
                <a:srgbClr val="000000"/>
              </a:solidFill>
              <a:latin typeface="黑体"/>
              <a:ea typeface="黑体"/>
            </a:endParaRPr>
          </a:p>
          <a:p>
            <a:r>
              <a:rPr lang="zh-CN" altLang="zh-CN" dirty="0" smtClean="0">
                <a:solidFill>
                  <a:srgbClr val="000000"/>
                </a:solidFill>
                <a:latin typeface="黑体"/>
                <a:ea typeface="黑体"/>
              </a:rPr>
              <a:t>申报办理税务登记的一般流程如下：第一，由纳税人主动提出申请登记报告，并提供营业执照，有关合同、章程、协议书，银行账号证明，居民身份证、护照或其他合法证件，以及税务机关要求提供的其他有关证</a:t>
            </a:r>
            <a:r>
              <a:rPr lang="zh-CN" altLang="zh-CN" dirty="0">
                <a:solidFill>
                  <a:srgbClr val="000000"/>
                </a:solidFill>
                <a:latin typeface="黑体"/>
                <a:ea typeface="黑体"/>
              </a:rPr>
              <a:t>件、资料。第二，如实填写税务登记表。第三，税务机关审核后发给税务登记证件</a:t>
            </a:r>
            <a:r>
              <a:rPr lang="zh-CN" altLang="zh-CN" dirty="0" smtClean="0">
                <a:solidFill>
                  <a:srgbClr val="000000"/>
                </a:solidFill>
                <a:latin typeface="黑体"/>
                <a:ea typeface="黑体"/>
              </a:rPr>
              <a:t>。</a:t>
            </a:r>
            <a:endParaRPr lang="zh-CN" altLang="zh-CN" dirty="0">
              <a:solidFill>
                <a:srgbClr val="000000"/>
              </a:solidFill>
              <a:latin typeface="黑体"/>
              <a:ea typeface="黑体"/>
            </a:endParaRPr>
          </a:p>
          <a:p>
            <a:r>
              <a:rPr lang="zh-CN" altLang="zh-CN" sz="2000" b="1" dirty="0">
                <a:solidFill>
                  <a:srgbClr val="000000"/>
                </a:solidFill>
                <a:latin typeface="黑体"/>
                <a:ea typeface="黑体"/>
              </a:rPr>
              <a:t>七、办理社会保险</a:t>
            </a:r>
            <a:endParaRPr lang="zh-CN" altLang="zh-CN" sz="2000" dirty="0">
              <a:solidFill>
                <a:srgbClr val="000000"/>
              </a:solidFill>
              <a:latin typeface="黑体"/>
              <a:ea typeface="黑体"/>
            </a:endParaRPr>
          </a:p>
          <a:p>
            <a:r>
              <a:rPr lang="zh-CN" altLang="zh-CN" dirty="0" smtClean="0">
                <a:solidFill>
                  <a:srgbClr val="000000"/>
                </a:solidFill>
                <a:latin typeface="黑体"/>
                <a:ea typeface="黑体"/>
              </a:rPr>
              <a:t>社会保险登记程序如下</a:t>
            </a:r>
            <a:r>
              <a:rPr lang="zh-CN" altLang="zh-CN" dirty="0">
                <a:solidFill>
                  <a:srgbClr val="000000"/>
                </a:solidFill>
                <a:latin typeface="黑体"/>
                <a:ea typeface="黑体"/>
              </a:rPr>
              <a:t>：单位递交申请，填写社会保险登记表和提供证件、资料；社保经办机构审核单位要求报送的资料；社保经办机构经审核无误后，建立参保单位、人员基础档案，核发社会保险登记证。</a:t>
            </a:r>
          </a:p>
        </p:txBody>
      </p:sp>
      <p:sp>
        <p:nvSpPr>
          <p:cNvPr id="15" name="TextBox 38"/>
          <p:cNvSpPr txBox="1"/>
          <p:nvPr/>
        </p:nvSpPr>
        <p:spPr>
          <a:xfrm>
            <a:off x="971600" y="69434"/>
            <a:ext cx="3414266"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新企业的注册流程</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69936621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850"/>
                            </p:stCondLst>
                            <p:childTnLst>
                              <p:par>
                                <p:cTn id="10" presetID="22" presetClass="entr" presetSubtype="4"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down)">
                                      <p:cBhvr>
                                        <p:cTn id="12" dur="500"/>
                                        <p:tgtEl>
                                          <p:spTgt spid="65"/>
                                        </p:tgtEl>
                                      </p:cBhvr>
                                    </p:animEffect>
                                  </p:childTnLst>
                                </p:cTn>
                              </p:par>
                            </p:childTnLst>
                          </p:cTn>
                        </p:par>
                        <p:par>
                          <p:cTn id="13" fill="hold">
                            <p:stCondLst>
                              <p:cond delay="1350"/>
                            </p:stCondLst>
                            <p:childTnLst>
                              <p:par>
                                <p:cTn id="14" presetID="22" presetClass="entr" presetSubtype="4"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down)">
                                      <p:cBhvr>
                                        <p:cTn id="16" dur="500"/>
                                        <p:tgtEl>
                                          <p:spTgt spid="66"/>
                                        </p:tgtEl>
                                      </p:cBhvr>
                                    </p:animEffect>
                                  </p:childTnLst>
                                </p:cTn>
                              </p:par>
                            </p:childTnLst>
                          </p:cTn>
                        </p:par>
                        <p:par>
                          <p:cTn id="17" fill="hold">
                            <p:stCondLst>
                              <p:cond delay="1850"/>
                            </p:stCondLst>
                            <p:childTnLst>
                              <p:par>
                                <p:cTn id="18" presetID="22" presetClass="entr" presetSubtype="4"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wipe(down)">
                                      <p:cBhvr>
                                        <p:cTn id="20" dur="500"/>
                                        <p:tgtEl>
                                          <p:spTgt spid="67"/>
                                        </p:tgtEl>
                                      </p:cBhvr>
                                    </p:animEffect>
                                  </p:childTnLst>
                                </p:cTn>
                              </p:par>
                            </p:childTnLst>
                          </p:cTn>
                        </p:par>
                        <p:par>
                          <p:cTn id="21" fill="hold">
                            <p:stCondLst>
                              <p:cond delay="2350"/>
                            </p:stCondLst>
                            <p:childTnLst>
                              <p:par>
                                <p:cTn id="22" presetID="22" presetClass="entr" presetSubtype="4" fill="hold" grpId="0"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wipe(down)">
                                      <p:cBhvr>
                                        <p:cTn id="24" dur="500"/>
                                        <p:tgtEl>
                                          <p:spTgt spid="6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1"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dissolv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16" grpId="0"/>
      <p:bldP spid="16" grpId="1"/>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683568" y="699542"/>
            <a:ext cx="8136904" cy="2952328"/>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zh-CN" altLang="zh-CN" sz="1800" dirty="0">
                <a:solidFill>
                  <a:schemeClr val="tx1"/>
                </a:solidFill>
                <a:latin typeface="黑体"/>
                <a:ea typeface="黑体"/>
              </a:rPr>
              <a:t>新企业工商注册需向所在地工商行政管理部门提交相关材料。创业者需要根据所选择的企业组织形式的具体要求，填写各种登记表，编写合伙协议、公司章程、发起人协议等相关文件</a:t>
            </a:r>
            <a:r>
              <a:rPr lang="zh-CN" altLang="zh-CN" sz="1800" dirty="0" smtClean="0">
                <a:solidFill>
                  <a:schemeClr val="tx1"/>
                </a:solidFill>
                <a:latin typeface="黑体"/>
                <a:ea typeface="黑体"/>
              </a:rPr>
              <a:t>。</a:t>
            </a:r>
            <a:endParaRPr lang="zh-CN" altLang="zh-CN" sz="1800" dirty="0">
              <a:solidFill>
                <a:schemeClr val="tx1"/>
              </a:solidFill>
              <a:latin typeface="黑体"/>
              <a:ea typeface="黑体"/>
            </a:endParaRPr>
          </a:p>
          <a:p>
            <a:pPr marL="0" indent="0">
              <a:spcBef>
                <a:spcPts val="0"/>
              </a:spcBef>
              <a:buNone/>
            </a:pPr>
            <a:r>
              <a:rPr lang="zh-CN" altLang="zh-CN" sz="1600" b="1" dirty="0" smtClean="0">
                <a:solidFill>
                  <a:srgbClr val="000000"/>
                </a:solidFill>
                <a:latin typeface="黑体"/>
                <a:ea typeface="黑体"/>
              </a:rPr>
              <a:t>一</a:t>
            </a:r>
            <a:r>
              <a:rPr lang="zh-CN" altLang="zh-CN" sz="1600" b="1" dirty="0">
                <a:solidFill>
                  <a:srgbClr val="000000"/>
                </a:solidFill>
                <a:latin typeface="黑体"/>
                <a:ea typeface="黑体"/>
              </a:rPr>
              <a:t>、合伙协议</a:t>
            </a:r>
            <a:endParaRPr lang="zh-CN" altLang="zh-CN" sz="1600" dirty="0">
              <a:solidFill>
                <a:srgbClr val="000000"/>
              </a:solidFill>
              <a:latin typeface="黑体"/>
              <a:ea typeface="黑体"/>
            </a:endParaRPr>
          </a:p>
          <a:p>
            <a:pPr marL="0" indent="0">
              <a:spcBef>
                <a:spcPts val="0"/>
              </a:spcBef>
              <a:buNone/>
            </a:pPr>
            <a:r>
              <a:rPr lang="en-US" altLang="zh-CN" sz="1200" dirty="0">
                <a:solidFill>
                  <a:srgbClr val="000000"/>
                </a:solidFill>
                <a:latin typeface="黑体"/>
                <a:ea typeface="黑体"/>
              </a:rPr>
              <a:t>   </a:t>
            </a:r>
            <a:r>
              <a:rPr lang="en-US" altLang="zh-CN" sz="1000" dirty="0">
                <a:solidFill>
                  <a:srgbClr val="000000"/>
                </a:solidFill>
                <a:latin typeface="黑体"/>
                <a:ea typeface="黑体"/>
              </a:rPr>
              <a:t> </a:t>
            </a:r>
            <a:r>
              <a:rPr lang="zh-CN" altLang="zh-CN" sz="1600" dirty="0">
                <a:solidFill>
                  <a:srgbClr val="000000"/>
                </a:solidFill>
                <a:latin typeface="黑体"/>
                <a:ea typeface="黑体"/>
              </a:rPr>
              <a:t>合伙协议是由各合伙人协商一致，明确各合伙人权利义务的法律文件。合伙协议应当载明下列事项：</a:t>
            </a:r>
          </a:p>
          <a:p>
            <a:pPr marL="0" indent="0">
              <a:spcBef>
                <a:spcPts val="0"/>
              </a:spcBef>
              <a:buNone/>
            </a:pPr>
            <a:r>
              <a:rPr lang="en-US" altLang="zh-CN" sz="1600" dirty="0">
                <a:solidFill>
                  <a:srgbClr val="000000"/>
                </a:solidFill>
                <a:latin typeface="黑体"/>
                <a:ea typeface="黑体"/>
              </a:rPr>
              <a:t>    (1)</a:t>
            </a:r>
            <a:r>
              <a:rPr lang="zh-CN" altLang="zh-CN" sz="1600" dirty="0">
                <a:solidFill>
                  <a:srgbClr val="000000"/>
                </a:solidFill>
                <a:latin typeface="黑体"/>
                <a:ea typeface="黑体"/>
              </a:rPr>
              <a:t>合伙企业的名称和主要经营场所的地点；</a:t>
            </a:r>
          </a:p>
          <a:p>
            <a:pPr marL="0" indent="0">
              <a:spcBef>
                <a:spcPts val="0"/>
              </a:spcBef>
              <a:buNone/>
            </a:pPr>
            <a:r>
              <a:rPr lang="en-US" altLang="zh-CN" sz="1600" dirty="0">
                <a:solidFill>
                  <a:srgbClr val="000000"/>
                </a:solidFill>
                <a:latin typeface="黑体"/>
                <a:ea typeface="黑体"/>
              </a:rPr>
              <a:t>    (2)</a:t>
            </a:r>
            <a:r>
              <a:rPr lang="zh-CN" altLang="zh-CN" sz="1600" dirty="0">
                <a:solidFill>
                  <a:srgbClr val="000000"/>
                </a:solidFill>
                <a:latin typeface="黑体"/>
                <a:ea typeface="黑体"/>
              </a:rPr>
              <a:t>合伙目的和合伙经营范围；</a:t>
            </a:r>
          </a:p>
          <a:p>
            <a:pPr marL="0" indent="0">
              <a:spcBef>
                <a:spcPts val="0"/>
              </a:spcBef>
              <a:buNone/>
            </a:pPr>
            <a:r>
              <a:rPr lang="en-US" altLang="zh-CN" sz="1600" dirty="0">
                <a:solidFill>
                  <a:srgbClr val="000000"/>
                </a:solidFill>
                <a:latin typeface="黑体"/>
                <a:ea typeface="黑体"/>
              </a:rPr>
              <a:t>    (3)</a:t>
            </a:r>
            <a:r>
              <a:rPr lang="zh-CN" altLang="zh-CN" sz="1600" dirty="0">
                <a:solidFill>
                  <a:srgbClr val="000000"/>
                </a:solidFill>
                <a:latin typeface="黑体"/>
                <a:ea typeface="黑体"/>
              </a:rPr>
              <a:t>合伙人的姓名或者名称、住所；</a:t>
            </a:r>
          </a:p>
          <a:p>
            <a:pPr marL="0" indent="0">
              <a:spcBef>
                <a:spcPts val="0"/>
              </a:spcBef>
              <a:buNone/>
            </a:pPr>
            <a:r>
              <a:rPr lang="en-US" altLang="zh-CN" sz="1600" dirty="0">
                <a:solidFill>
                  <a:srgbClr val="000000"/>
                </a:solidFill>
                <a:latin typeface="黑体"/>
                <a:ea typeface="黑体"/>
              </a:rPr>
              <a:t>    (4)</a:t>
            </a:r>
            <a:r>
              <a:rPr lang="zh-CN" altLang="zh-CN" sz="1600" dirty="0">
                <a:solidFill>
                  <a:srgbClr val="000000"/>
                </a:solidFill>
                <a:latin typeface="黑体"/>
                <a:ea typeface="黑体"/>
              </a:rPr>
              <a:t>合伙人的出资方式、数额和缴付期限；</a:t>
            </a:r>
          </a:p>
          <a:p>
            <a:pPr marL="0" indent="0">
              <a:spcBef>
                <a:spcPts val="0"/>
              </a:spcBef>
              <a:buNone/>
            </a:pPr>
            <a:r>
              <a:rPr lang="en-US" altLang="zh-CN" sz="1600" dirty="0">
                <a:solidFill>
                  <a:srgbClr val="000000"/>
                </a:solidFill>
                <a:latin typeface="黑体"/>
                <a:ea typeface="黑体"/>
              </a:rPr>
              <a:t>    (5)</a:t>
            </a:r>
            <a:r>
              <a:rPr lang="zh-CN" altLang="zh-CN" sz="1600" dirty="0">
                <a:solidFill>
                  <a:srgbClr val="000000"/>
                </a:solidFill>
                <a:latin typeface="黑体"/>
                <a:ea typeface="黑体"/>
              </a:rPr>
              <a:t>利润分配、亏损分担方式；</a:t>
            </a:r>
          </a:p>
          <a:p>
            <a:pPr marL="0" indent="0">
              <a:spcBef>
                <a:spcPts val="0"/>
              </a:spcBef>
              <a:buNone/>
            </a:pPr>
            <a:r>
              <a:rPr lang="en-US" altLang="zh-CN" sz="1600" dirty="0">
                <a:solidFill>
                  <a:srgbClr val="000000"/>
                </a:solidFill>
                <a:latin typeface="黑体"/>
                <a:ea typeface="黑体"/>
              </a:rPr>
              <a:t>    (6)</a:t>
            </a:r>
            <a:r>
              <a:rPr lang="zh-CN" altLang="zh-CN" sz="1600" dirty="0">
                <a:solidFill>
                  <a:srgbClr val="000000"/>
                </a:solidFill>
                <a:latin typeface="黑体"/>
                <a:ea typeface="黑体"/>
              </a:rPr>
              <a:t>合伙事务的执行；</a:t>
            </a:r>
          </a:p>
          <a:p>
            <a:pPr marL="0" indent="0">
              <a:spcBef>
                <a:spcPts val="0"/>
              </a:spcBef>
              <a:buNone/>
            </a:pPr>
            <a:r>
              <a:rPr lang="en-US" altLang="zh-CN" sz="1600" dirty="0">
                <a:solidFill>
                  <a:srgbClr val="000000"/>
                </a:solidFill>
                <a:latin typeface="黑体"/>
                <a:ea typeface="黑体"/>
              </a:rPr>
              <a:t>    (7)</a:t>
            </a:r>
            <a:r>
              <a:rPr lang="zh-CN" altLang="zh-CN" sz="1600" dirty="0">
                <a:solidFill>
                  <a:srgbClr val="000000"/>
                </a:solidFill>
                <a:latin typeface="黑体"/>
                <a:ea typeface="黑体"/>
              </a:rPr>
              <a:t>入伙与退伙；</a:t>
            </a:r>
          </a:p>
          <a:p>
            <a:pPr marL="0" indent="0">
              <a:spcBef>
                <a:spcPts val="0"/>
              </a:spcBef>
              <a:buNone/>
            </a:pPr>
            <a:r>
              <a:rPr lang="en-US" altLang="zh-CN" sz="1600" dirty="0">
                <a:solidFill>
                  <a:srgbClr val="000000"/>
                </a:solidFill>
                <a:latin typeface="黑体"/>
                <a:ea typeface="黑体"/>
              </a:rPr>
              <a:t>    (8)</a:t>
            </a:r>
            <a:r>
              <a:rPr lang="zh-CN" altLang="zh-CN" sz="1600" dirty="0">
                <a:solidFill>
                  <a:srgbClr val="000000"/>
                </a:solidFill>
                <a:latin typeface="黑体"/>
                <a:ea typeface="黑体"/>
              </a:rPr>
              <a:t>争议的解决办法；</a:t>
            </a:r>
          </a:p>
          <a:p>
            <a:pPr marL="0" indent="0">
              <a:spcBef>
                <a:spcPts val="0"/>
              </a:spcBef>
              <a:buNone/>
            </a:pPr>
            <a:r>
              <a:rPr lang="en-US" altLang="zh-CN" sz="1600" dirty="0">
                <a:solidFill>
                  <a:srgbClr val="000000"/>
                </a:solidFill>
                <a:latin typeface="黑体"/>
                <a:ea typeface="黑体"/>
              </a:rPr>
              <a:t>    (9)</a:t>
            </a:r>
            <a:r>
              <a:rPr lang="zh-CN" altLang="zh-CN" sz="1600" dirty="0">
                <a:solidFill>
                  <a:srgbClr val="000000"/>
                </a:solidFill>
                <a:latin typeface="黑体"/>
                <a:ea typeface="黑体"/>
              </a:rPr>
              <a:t>合伙企业的解散与清算；</a:t>
            </a:r>
          </a:p>
          <a:p>
            <a:pPr marL="0" indent="0">
              <a:spcBef>
                <a:spcPts val="0"/>
              </a:spcBef>
              <a:buNone/>
            </a:pPr>
            <a:r>
              <a:rPr lang="en-US" altLang="zh-CN" sz="1600" dirty="0">
                <a:solidFill>
                  <a:srgbClr val="000000"/>
                </a:solidFill>
                <a:latin typeface="黑体"/>
                <a:ea typeface="黑体"/>
              </a:rPr>
              <a:t>    (10)</a:t>
            </a:r>
            <a:r>
              <a:rPr lang="zh-CN" altLang="zh-CN" sz="1600" dirty="0">
                <a:solidFill>
                  <a:srgbClr val="000000"/>
                </a:solidFill>
                <a:latin typeface="黑体"/>
                <a:ea typeface="黑体"/>
              </a:rPr>
              <a:t>违约责任。</a:t>
            </a:r>
          </a:p>
          <a:p>
            <a:pPr marL="0" indent="0">
              <a:buNone/>
            </a:pPr>
            <a:r>
              <a:rPr lang="en-US" altLang="zh-CN" sz="1000" dirty="0">
                <a:solidFill>
                  <a:schemeClr val="accent6">
                    <a:lumMod val="75000"/>
                  </a:schemeClr>
                </a:solidFill>
                <a:latin typeface="黑体"/>
                <a:ea typeface="黑体"/>
              </a:rPr>
              <a:t>    </a:t>
            </a:r>
            <a:endParaRPr lang="zh-CN" altLang="zh-CN" sz="1000" dirty="0">
              <a:solidFill>
                <a:schemeClr val="accent6">
                  <a:lumMod val="75000"/>
                </a:schemeClr>
              </a:solidFill>
              <a:latin typeface="黑体"/>
              <a:ea typeface="黑体"/>
            </a:endParaRPr>
          </a:p>
        </p:txBody>
      </p:sp>
      <p:sp>
        <p:nvSpPr>
          <p:cNvPr id="29" name="TextBox 38"/>
          <p:cNvSpPr txBox="1"/>
          <p:nvPr/>
        </p:nvSpPr>
        <p:spPr>
          <a:xfrm>
            <a:off x="971600" y="123478"/>
            <a:ext cx="4235003"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新企业相关文件的编写</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4093444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95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45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9" name="TextBox 38"/>
          <p:cNvSpPr txBox="1"/>
          <p:nvPr/>
        </p:nvSpPr>
        <p:spPr>
          <a:xfrm>
            <a:off x="971600" y="69434"/>
            <a:ext cx="4235003"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新企业相关文件的编写</a:t>
            </a:r>
            <a:endParaRPr lang="zh-CN" altLang="en-US" sz="3200" b="1" dirty="0">
              <a:solidFill>
                <a:schemeClr val="accent1"/>
              </a:solidFill>
              <a:latin typeface="微软雅黑" pitchFamily="34" charset="-122"/>
              <a:ea typeface="微软雅黑" pitchFamily="34" charset="-122"/>
            </a:endParaRPr>
          </a:p>
        </p:txBody>
      </p:sp>
      <p:sp>
        <p:nvSpPr>
          <p:cNvPr id="20" name="Content Placeholder 2"/>
          <p:cNvSpPr txBox="1"/>
          <p:nvPr/>
        </p:nvSpPr>
        <p:spPr>
          <a:xfrm>
            <a:off x="971600" y="699542"/>
            <a:ext cx="7488832" cy="2952328"/>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1600" b="1" dirty="0">
                <a:solidFill>
                  <a:schemeClr val="tx1"/>
                </a:solidFill>
                <a:latin typeface="黑体"/>
                <a:ea typeface="黑体"/>
              </a:rPr>
              <a:t>二、公司章程</a:t>
            </a:r>
            <a:endParaRPr lang="zh-CN" altLang="zh-CN" sz="1600" dirty="0">
              <a:solidFill>
                <a:schemeClr val="tx1"/>
              </a:solidFill>
              <a:latin typeface="黑体"/>
              <a:ea typeface="黑体"/>
            </a:endParaRPr>
          </a:p>
          <a:p>
            <a:pPr marL="0" indent="0">
              <a:spcBef>
                <a:spcPts val="0"/>
              </a:spcBef>
              <a:buNone/>
            </a:pPr>
            <a:r>
              <a:rPr lang="en-US" altLang="zh-CN" sz="800" dirty="0">
                <a:solidFill>
                  <a:schemeClr val="accent6">
                    <a:lumMod val="75000"/>
                  </a:schemeClr>
                </a:solidFill>
                <a:latin typeface="黑体"/>
                <a:ea typeface="黑体"/>
              </a:rPr>
              <a:t>   </a:t>
            </a:r>
            <a:r>
              <a:rPr lang="en-US" altLang="zh-CN" sz="1600" dirty="0">
                <a:solidFill>
                  <a:srgbClr val="000000"/>
                </a:solidFill>
                <a:latin typeface="黑体"/>
                <a:ea typeface="黑体"/>
              </a:rPr>
              <a:t> </a:t>
            </a:r>
            <a:r>
              <a:rPr lang="zh-CN" altLang="zh-CN" sz="1600" dirty="0">
                <a:solidFill>
                  <a:srgbClr val="000000"/>
                </a:solidFill>
                <a:latin typeface="黑体"/>
                <a:ea typeface="黑体"/>
              </a:rPr>
              <a:t>公司章程是指公司依法制定的，规定公司名称、住所、经营范围、经营管理制度等重大事项的基本文件。公司章程不仅是公司的自治法规，而且是国家管理公司的重要依据。设立公司必须依法制定公司章程，公司章程对公司、股东、董事、监事、高级管理人员具有约束力。</a:t>
            </a:r>
          </a:p>
          <a:p>
            <a:pPr marL="0" indent="0">
              <a:spcBef>
                <a:spcPts val="0"/>
              </a:spcBef>
              <a:buNone/>
            </a:pP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一）有限责任公司章程</a:t>
            </a:r>
          </a:p>
          <a:p>
            <a:pPr marL="0" indent="0">
              <a:spcBef>
                <a:spcPts val="0"/>
              </a:spcBef>
              <a:buNone/>
            </a:pPr>
            <a:r>
              <a:rPr lang="en-US" altLang="zh-CN" sz="1600" dirty="0">
                <a:solidFill>
                  <a:srgbClr val="000000"/>
                </a:solidFill>
                <a:latin typeface="黑体"/>
                <a:ea typeface="黑体"/>
              </a:rPr>
              <a:t>    </a:t>
            </a:r>
            <a:r>
              <a:rPr lang="zh-CN" altLang="zh-CN" sz="1600" dirty="0">
                <a:solidFill>
                  <a:srgbClr val="000000"/>
                </a:solidFill>
                <a:latin typeface="黑体"/>
                <a:ea typeface="黑体"/>
              </a:rPr>
              <a:t>有限责任公司章程应当载明下列事项：</a:t>
            </a:r>
          </a:p>
          <a:p>
            <a:pPr marL="0" indent="0">
              <a:spcBef>
                <a:spcPts val="0"/>
              </a:spcBef>
              <a:buNone/>
            </a:pPr>
            <a:r>
              <a:rPr lang="en-US" altLang="zh-CN" sz="1600" dirty="0">
                <a:solidFill>
                  <a:srgbClr val="000000"/>
                </a:solidFill>
                <a:latin typeface="黑体"/>
                <a:ea typeface="黑体"/>
              </a:rPr>
              <a:t>    (1)</a:t>
            </a:r>
            <a:r>
              <a:rPr lang="zh-CN" altLang="zh-CN" sz="1600" dirty="0">
                <a:solidFill>
                  <a:srgbClr val="000000"/>
                </a:solidFill>
                <a:latin typeface="黑体"/>
                <a:ea typeface="黑体"/>
              </a:rPr>
              <a:t>公司名称和住所；</a:t>
            </a:r>
          </a:p>
          <a:p>
            <a:pPr marL="0" indent="0">
              <a:spcBef>
                <a:spcPts val="0"/>
              </a:spcBef>
              <a:buNone/>
            </a:pPr>
            <a:r>
              <a:rPr lang="en-US" altLang="zh-CN" sz="1600" dirty="0">
                <a:solidFill>
                  <a:srgbClr val="000000"/>
                </a:solidFill>
                <a:latin typeface="黑体"/>
                <a:ea typeface="黑体"/>
              </a:rPr>
              <a:t>    (2)</a:t>
            </a:r>
            <a:r>
              <a:rPr lang="zh-CN" altLang="zh-CN" sz="1600" dirty="0">
                <a:solidFill>
                  <a:srgbClr val="000000"/>
                </a:solidFill>
                <a:latin typeface="黑体"/>
                <a:ea typeface="黑体"/>
              </a:rPr>
              <a:t>公司经营范围；</a:t>
            </a:r>
          </a:p>
          <a:p>
            <a:pPr marL="0" indent="0">
              <a:spcBef>
                <a:spcPts val="0"/>
              </a:spcBef>
              <a:buNone/>
            </a:pPr>
            <a:r>
              <a:rPr lang="en-US" altLang="zh-CN" sz="1600" dirty="0">
                <a:solidFill>
                  <a:srgbClr val="000000"/>
                </a:solidFill>
                <a:latin typeface="黑体"/>
                <a:ea typeface="黑体"/>
              </a:rPr>
              <a:t>    (3)</a:t>
            </a:r>
            <a:r>
              <a:rPr lang="zh-CN" altLang="zh-CN" sz="1600" dirty="0">
                <a:solidFill>
                  <a:srgbClr val="000000"/>
                </a:solidFill>
                <a:latin typeface="黑体"/>
                <a:ea typeface="黑体"/>
              </a:rPr>
              <a:t>公司注册资本；</a:t>
            </a:r>
          </a:p>
          <a:p>
            <a:pPr marL="0" indent="0">
              <a:spcBef>
                <a:spcPts val="0"/>
              </a:spcBef>
              <a:buNone/>
            </a:pPr>
            <a:r>
              <a:rPr lang="en-US" altLang="zh-CN" sz="1600" dirty="0">
                <a:solidFill>
                  <a:srgbClr val="000000"/>
                </a:solidFill>
                <a:latin typeface="黑体"/>
                <a:ea typeface="黑体"/>
              </a:rPr>
              <a:t>    (4)</a:t>
            </a:r>
            <a:r>
              <a:rPr lang="zh-CN" altLang="zh-CN" sz="1600" dirty="0">
                <a:solidFill>
                  <a:srgbClr val="000000"/>
                </a:solidFill>
                <a:latin typeface="黑体"/>
                <a:ea typeface="黑体"/>
              </a:rPr>
              <a:t>股东的姓名或者名称；</a:t>
            </a:r>
          </a:p>
          <a:p>
            <a:pPr marL="0" indent="0">
              <a:spcBef>
                <a:spcPts val="0"/>
              </a:spcBef>
              <a:buNone/>
            </a:pPr>
            <a:r>
              <a:rPr lang="en-US" altLang="zh-CN" sz="1600" dirty="0">
                <a:solidFill>
                  <a:srgbClr val="000000"/>
                </a:solidFill>
                <a:latin typeface="黑体"/>
                <a:ea typeface="黑体"/>
              </a:rPr>
              <a:t>    (5)</a:t>
            </a:r>
            <a:r>
              <a:rPr lang="zh-CN" altLang="zh-CN" sz="1600" dirty="0">
                <a:solidFill>
                  <a:srgbClr val="000000"/>
                </a:solidFill>
                <a:latin typeface="黑体"/>
                <a:ea typeface="黑体"/>
              </a:rPr>
              <a:t>股东的出资方式、出资额和出资时间；</a:t>
            </a:r>
          </a:p>
          <a:p>
            <a:pPr marL="0" indent="0">
              <a:spcBef>
                <a:spcPts val="0"/>
              </a:spcBef>
              <a:buNone/>
            </a:pPr>
            <a:r>
              <a:rPr lang="en-US" altLang="zh-CN" sz="1600" dirty="0">
                <a:solidFill>
                  <a:srgbClr val="000000"/>
                </a:solidFill>
                <a:latin typeface="黑体"/>
                <a:ea typeface="黑体"/>
              </a:rPr>
              <a:t>    (6)</a:t>
            </a:r>
            <a:r>
              <a:rPr lang="zh-CN" altLang="zh-CN" sz="1600" dirty="0">
                <a:solidFill>
                  <a:srgbClr val="000000"/>
                </a:solidFill>
                <a:latin typeface="黑体"/>
                <a:ea typeface="黑体"/>
              </a:rPr>
              <a:t>公司的机构及其产生办法、职权、议事规则；</a:t>
            </a:r>
          </a:p>
          <a:p>
            <a:pPr marL="0" indent="0">
              <a:spcBef>
                <a:spcPts val="0"/>
              </a:spcBef>
              <a:buNone/>
            </a:pPr>
            <a:r>
              <a:rPr lang="en-US" altLang="zh-CN" sz="1600" dirty="0">
                <a:solidFill>
                  <a:srgbClr val="000000"/>
                </a:solidFill>
                <a:latin typeface="黑体"/>
                <a:ea typeface="黑体"/>
              </a:rPr>
              <a:t>    (7)</a:t>
            </a:r>
            <a:r>
              <a:rPr lang="zh-CN" altLang="zh-CN" sz="1600" dirty="0">
                <a:solidFill>
                  <a:srgbClr val="000000"/>
                </a:solidFill>
                <a:latin typeface="黑体"/>
                <a:ea typeface="黑体"/>
              </a:rPr>
              <a:t>公司法定代表人；</a:t>
            </a:r>
          </a:p>
          <a:p>
            <a:pPr marL="0" indent="0">
              <a:spcBef>
                <a:spcPts val="0"/>
              </a:spcBef>
              <a:buNone/>
            </a:pPr>
            <a:r>
              <a:rPr lang="en-US" altLang="zh-CN" sz="1600" dirty="0">
                <a:solidFill>
                  <a:srgbClr val="000000"/>
                </a:solidFill>
                <a:latin typeface="黑体"/>
                <a:ea typeface="黑体"/>
              </a:rPr>
              <a:t>   </a:t>
            </a:r>
            <a:r>
              <a:rPr lang="zh-CN" altLang="en-US" sz="1600" dirty="0" smtClean="0">
                <a:solidFill>
                  <a:srgbClr val="000000"/>
                </a:solidFill>
                <a:latin typeface="黑体"/>
                <a:ea typeface="黑体"/>
              </a:rPr>
              <a:t> </a:t>
            </a: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8)</a:t>
            </a:r>
            <a:r>
              <a:rPr lang="zh-CN" altLang="zh-CN" sz="1600" dirty="0">
                <a:solidFill>
                  <a:srgbClr val="000000"/>
                </a:solidFill>
                <a:latin typeface="黑体"/>
                <a:ea typeface="黑体"/>
              </a:rPr>
              <a:t>股东会会议认为需要规定的其他事项。</a:t>
            </a:r>
          </a:p>
          <a:p>
            <a:pPr marL="0" indent="0">
              <a:spcBef>
                <a:spcPts val="0"/>
              </a:spcBef>
              <a:buNone/>
            </a:pPr>
            <a:r>
              <a:rPr lang="en-US" altLang="zh-CN" sz="1600" dirty="0">
                <a:solidFill>
                  <a:srgbClr val="000000"/>
                </a:solidFill>
                <a:latin typeface="黑体"/>
                <a:ea typeface="黑体"/>
              </a:rPr>
              <a:t>    </a:t>
            </a:r>
            <a:r>
              <a:rPr lang="zh-CN" altLang="zh-CN" sz="1600" dirty="0">
                <a:solidFill>
                  <a:srgbClr val="000000"/>
                </a:solidFill>
                <a:latin typeface="黑体"/>
                <a:ea typeface="黑体"/>
              </a:rPr>
              <a:t>股东应当在公司章程上签名、盖章</a:t>
            </a:r>
            <a:r>
              <a:rPr lang="zh-CN" altLang="zh-CN" sz="1600" dirty="0" smtClean="0">
                <a:solidFill>
                  <a:srgbClr val="000000"/>
                </a:solidFill>
                <a:latin typeface="黑体"/>
                <a:ea typeface="黑体"/>
              </a:rPr>
              <a:t>。</a:t>
            </a:r>
            <a:endParaRPr lang="zh-CN" altLang="zh-CN" sz="1600" dirty="0">
              <a:solidFill>
                <a:srgbClr val="000000"/>
              </a:solidFill>
              <a:latin typeface="黑体"/>
              <a:ea typeface="黑体"/>
            </a:endParaRPr>
          </a:p>
        </p:txBody>
      </p:sp>
    </p:spTree>
    <p:extLst>
      <p:ext uri="{BB962C8B-B14F-4D97-AF65-F5344CB8AC3E}">
        <p14:creationId xmlns:p14="http://schemas.microsoft.com/office/powerpoint/2010/main" val="214565955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950"/>
                            </p:stCondLst>
                            <p:childTnLst>
                              <p:par>
                                <p:cTn id="10" presetID="9"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9" name="TextBox 38"/>
          <p:cNvSpPr txBox="1"/>
          <p:nvPr/>
        </p:nvSpPr>
        <p:spPr>
          <a:xfrm>
            <a:off x="971600" y="69434"/>
            <a:ext cx="4235003"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新企业相关文件的编写</a:t>
            </a:r>
            <a:endParaRPr lang="zh-CN" altLang="en-US" sz="3200" b="1" dirty="0">
              <a:solidFill>
                <a:schemeClr val="accent1"/>
              </a:solidFill>
              <a:latin typeface="微软雅黑" pitchFamily="34" charset="-122"/>
              <a:ea typeface="微软雅黑" pitchFamily="34" charset="-122"/>
            </a:endParaRPr>
          </a:p>
        </p:txBody>
      </p:sp>
      <p:grpSp>
        <p:nvGrpSpPr>
          <p:cNvPr id="4" name="组 3"/>
          <p:cNvGrpSpPr/>
          <p:nvPr/>
        </p:nvGrpSpPr>
        <p:grpSpPr>
          <a:xfrm>
            <a:off x="611560" y="699542"/>
            <a:ext cx="8208912" cy="4271124"/>
            <a:chOff x="611560" y="699542"/>
            <a:chExt cx="8208912" cy="4271124"/>
          </a:xfrm>
        </p:grpSpPr>
        <p:sp>
          <p:nvSpPr>
            <p:cNvPr id="20" name="Content Placeholder 2"/>
            <p:cNvSpPr txBox="1"/>
            <p:nvPr/>
          </p:nvSpPr>
          <p:spPr>
            <a:xfrm>
              <a:off x="611560" y="699542"/>
              <a:ext cx="8208912" cy="2952328"/>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1600" b="1" dirty="0">
                  <a:solidFill>
                    <a:schemeClr val="tx1"/>
                  </a:solidFill>
                  <a:latin typeface="黑体"/>
                  <a:ea typeface="黑体"/>
                </a:rPr>
                <a:t>二、公司章程</a:t>
              </a:r>
              <a:endParaRPr lang="zh-CN" altLang="zh-CN" sz="1600" dirty="0">
                <a:solidFill>
                  <a:schemeClr val="tx1"/>
                </a:solidFill>
                <a:latin typeface="黑体"/>
                <a:ea typeface="黑体"/>
              </a:endParaRPr>
            </a:p>
            <a:p>
              <a:pPr marL="0" indent="0">
                <a:spcBef>
                  <a:spcPts val="0"/>
                </a:spcBef>
                <a:buNone/>
              </a:pPr>
              <a:r>
                <a:rPr lang="en-US" altLang="zh-CN" sz="800" dirty="0">
                  <a:solidFill>
                    <a:schemeClr val="accent6">
                      <a:lumMod val="75000"/>
                    </a:schemeClr>
                  </a:solidFill>
                  <a:latin typeface="黑体"/>
                  <a:ea typeface="黑体"/>
                </a:rPr>
                <a:t>   </a:t>
              </a:r>
              <a:r>
                <a:rPr lang="en-US" altLang="zh-CN" sz="1600" dirty="0">
                  <a:solidFill>
                    <a:srgbClr val="000000"/>
                  </a:solidFill>
                  <a:latin typeface="黑体"/>
                  <a:ea typeface="黑体"/>
                </a:rPr>
                <a:t> </a:t>
              </a:r>
              <a:r>
                <a:rPr lang="zh-CN" altLang="zh-CN" sz="1600" dirty="0">
                  <a:solidFill>
                    <a:srgbClr val="000000"/>
                  </a:solidFill>
                  <a:latin typeface="黑体"/>
                  <a:ea typeface="黑体"/>
                </a:rPr>
                <a:t>公司章程是指公司依法制定的，规定公司名称、住所、经营范围、经营管理制度等重大事项的基本文件。公司章程不仅是公司的自治法规，而且是国家管理公司的重要依据。设立公司必须依法制定公司章程，公司章程对公司、股东、董事、监事、高级管理人员具有约束力</a:t>
              </a:r>
              <a:r>
                <a:rPr lang="zh-CN" altLang="zh-CN" sz="1600" dirty="0" smtClean="0">
                  <a:solidFill>
                    <a:srgbClr val="000000"/>
                  </a:solidFill>
                  <a:latin typeface="黑体"/>
                  <a:ea typeface="黑体"/>
                </a:rPr>
                <a:t>。</a:t>
              </a:r>
              <a:endParaRPr lang="zh-CN" altLang="zh-CN" sz="1600" dirty="0">
                <a:solidFill>
                  <a:srgbClr val="000000"/>
                </a:solidFill>
                <a:latin typeface="黑体"/>
                <a:ea typeface="黑体"/>
              </a:endParaRPr>
            </a:p>
          </p:txBody>
        </p:sp>
        <p:sp>
          <p:nvSpPr>
            <p:cNvPr id="3" name="文本框 2"/>
            <p:cNvSpPr txBox="1"/>
            <p:nvPr/>
          </p:nvSpPr>
          <p:spPr>
            <a:xfrm>
              <a:off x="683568" y="1923678"/>
              <a:ext cx="7056784" cy="3046988"/>
            </a:xfrm>
            <a:prstGeom prst="rect">
              <a:avLst/>
            </a:prstGeom>
            <a:noFill/>
          </p:spPr>
          <p:txBody>
            <a:bodyPr wrap="square" rtlCol="0">
              <a:spAutoFit/>
            </a:bodyPr>
            <a:lstStyle/>
            <a:p>
              <a:r>
                <a:rPr lang="zh-CN" altLang="zh-CN" sz="1600" dirty="0">
                  <a:latin typeface="黑体"/>
                  <a:ea typeface="黑体"/>
                </a:rPr>
                <a:t>（二）股份有限公司章程</a:t>
              </a:r>
            </a:p>
            <a:p>
              <a:r>
                <a:rPr lang="en-US" altLang="zh-CN" sz="1600" dirty="0">
                  <a:latin typeface="黑体"/>
                  <a:ea typeface="黑体"/>
                </a:rPr>
                <a:t>    </a:t>
              </a:r>
              <a:r>
                <a:rPr lang="zh-CN" altLang="zh-CN" sz="1600" dirty="0">
                  <a:latin typeface="黑体"/>
                  <a:ea typeface="黑体"/>
                </a:rPr>
                <a:t>股份有限公司章程应当载明下列事项：</a:t>
              </a:r>
            </a:p>
            <a:p>
              <a:r>
                <a:rPr lang="en-US" altLang="zh-CN" sz="1600" dirty="0">
                  <a:latin typeface="黑体"/>
                  <a:ea typeface="黑体"/>
                </a:rPr>
                <a:t>    (1)</a:t>
              </a:r>
              <a:r>
                <a:rPr lang="zh-CN" altLang="zh-CN" sz="1600" dirty="0">
                  <a:latin typeface="黑体"/>
                  <a:ea typeface="黑体"/>
                </a:rPr>
                <a:t>公司</a:t>
              </a:r>
              <a:r>
                <a:rPr lang="zh-CN" altLang="zh-CN" sz="1600" dirty="0" smtClean="0">
                  <a:latin typeface="黑体"/>
                  <a:ea typeface="黑体"/>
                </a:rPr>
                <a:t>名称和住所；</a:t>
              </a:r>
              <a:r>
                <a:rPr lang="zh-CN" altLang="en-US" sz="1600" dirty="0" smtClean="0">
                  <a:latin typeface="黑体"/>
                  <a:ea typeface="黑体"/>
                </a:rPr>
                <a:t>    </a:t>
              </a:r>
              <a:r>
                <a:rPr lang="en-US" altLang="zh-CN" sz="1600" dirty="0" smtClean="0">
                  <a:latin typeface="黑体"/>
                  <a:ea typeface="黑体"/>
                </a:rPr>
                <a:t>(2)</a:t>
              </a:r>
              <a:r>
                <a:rPr lang="zh-CN" altLang="zh-CN" sz="1600" dirty="0" smtClean="0">
                  <a:latin typeface="黑体"/>
                  <a:ea typeface="黑体"/>
                </a:rPr>
                <a:t>公司经营范围；</a:t>
              </a:r>
            </a:p>
            <a:p>
              <a:r>
                <a:rPr lang="en-US" altLang="zh-CN" sz="1600" dirty="0" smtClean="0">
                  <a:latin typeface="黑体"/>
                  <a:ea typeface="黑体"/>
                </a:rPr>
                <a:t>    </a:t>
              </a:r>
              <a:r>
                <a:rPr lang="en-US" altLang="zh-CN" sz="1600" dirty="0">
                  <a:latin typeface="黑体"/>
                  <a:ea typeface="黑体"/>
                </a:rPr>
                <a:t>(3)</a:t>
              </a:r>
              <a:r>
                <a:rPr lang="zh-CN" altLang="zh-CN" sz="1600" dirty="0">
                  <a:latin typeface="黑体"/>
                  <a:ea typeface="黑体"/>
                </a:rPr>
                <a:t>公司设立方式</a:t>
              </a:r>
              <a:r>
                <a:rPr lang="zh-CN" altLang="zh-CN" sz="1600" dirty="0" smtClean="0">
                  <a:latin typeface="黑体"/>
                  <a:ea typeface="黑体"/>
                </a:rPr>
                <a:t>；</a:t>
              </a:r>
              <a:r>
                <a:rPr lang="en-US" altLang="zh-CN" sz="1600" dirty="0" smtClean="0">
                  <a:latin typeface="黑体"/>
                  <a:ea typeface="黑体"/>
                </a:rPr>
                <a:t>(</a:t>
              </a:r>
              <a:r>
                <a:rPr lang="en-US" altLang="zh-CN" sz="1600" dirty="0">
                  <a:latin typeface="黑体"/>
                  <a:ea typeface="黑体"/>
                </a:rPr>
                <a:t>4)</a:t>
              </a:r>
              <a:r>
                <a:rPr lang="zh-CN" altLang="zh-CN" sz="1600" dirty="0">
                  <a:latin typeface="黑体"/>
                  <a:ea typeface="黑体"/>
                </a:rPr>
                <a:t>公司股份总数、每股金额和注册资本；</a:t>
              </a:r>
            </a:p>
            <a:p>
              <a:r>
                <a:rPr lang="en-US" altLang="zh-CN" sz="1600" dirty="0">
                  <a:latin typeface="黑体"/>
                  <a:ea typeface="黑体"/>
                </a:rPr>
                <a:t>    (5)</a:t>
              </a:r>
              <a:r>
                <a:rPr lang="zh-CN" altLang="zh-CN" sz="1600" dirty="0">
                  <a:latin typeface="黑体"/>
                  <a:ea typeface="黑体"/>
                </a:rPr>
                <a:t>发起人的姓名或者名称、认购的股份数、出资方式和出资时间；</a:t>
              </a:r>
            </a:p>
            <a:p>
              <a:r>
                <a:rPr lang="en-US" altLang="zh-CN" sz="1600" dirty="0">
                  <a:latin typeface="黑体"/>
                  <a:ea typeface="黑体"/>
                </a:rPr>
                <a:t>    (6)</a:t>
              </a:r>
              <a:r>
                <a:rPr lang="zh-CN" altLang="zh-CN" sz="1600" dirty="0">
                  <a:latin typeface="黑体"/>
                  <a:ea typeface="黑体"/>
                </a:rPr>
                <a:t>董事会的组成、职权和议事规则；</a:t>
              </a:r>
            </a:p>
            <a:p>
              <a:r>
                <a:rPr lang="en-US" altLang="zh-CN" sz="1600" dirty="0">
                  <a:latin typeface="黑体"/>
                  <a:ea typeface="黑体"/>
                </a:rPr>
                <a:t>    (7)</a:t>
              </a:r>
              <a:r>
                <a:rPr lang="zh-CN" altLang="zh-CN" sz="1600" dirty="0">
                  <a:latin typeface="黑体"/>
                  <a:ea typeface="黑体"/>
                </a:rPr>
                <a:t>公司法定代表人；</a:t>
              </a:r>
            </a:p>
            <a:p>
              <a:r>
                <a:rPr lang="en-US" altLang="zh-CN" sz="1600" dirty="0">
                  <a:latin typeface="黑体"/>
                  <a:ea typeface="黑体"/>
                </a:rPr>
                <a:t>    (8)</a:t>
              </a:r>
              <a:r>
                <a:rPr lang="zh-CN" altLang="zh-CN" sz="1600" dirty="0">
                  <a:latin typeface="黑体"/>
                  <a:ea typeface="黑体"/>
                </a:rPr>
                <a:t>监事会的组成、职权和议事规则；</a:t>
              </a:r>
            </a:p>
            <a:p>
              <a:r>
                <a:rPr lang="en-US" altLang="zh-CN" sz="1600" dirty="0">
                  <a:latin typeface="黑体"/>
                  <a:ea typeface="黑体"/>
                </a:rPr>
                <a:t>    (9)</a:t>
              </a:r>
              <a:r>
                <a:rPr lang="zh-CN" altLang="zh-CN" sz="1600" dirty="0">
                  <a:latin typeface="黑体"/>
                  <a:ea typeface="黑体"/>
                </a:rPr>
                <a:t>公司利润分配办法</a:t>
              </a:r>
              <a:r>
                <a:rPr lang="zh-CN" altLang="zh-CN" sz="1600" dirty="0" smtClean="0">
                  <a:latin typeface="黑体"/>
                  <a:ea typeface="黑体"/>
                </a:rPr>
                <a:t>；</a:t>
              </a:r>
              <a:r>
                <a:rPr lang="en-US" altLang="zh-CN" sz="1600" dirty="0" smtClean="0">
                  <a:latin typeface="黑体"/>
                  <a:ea typeface="黑体"/>
                </a:rPr>
                <a:t>(</a:t>
              </a:r>
              <a:r>
                <a:rPr lang="en-US" altLang="zh-CN" sz="1600" dirty="0">
                  <a:latin typeface="黑体"/>
                  <a:ea typeface="黑体"/>
                </a:rPr>
                <a:t>10)</a:t>
              </a:r>
              <a:r>
                <a:rPr lang="zh-CN" altLang="zh-CN" sz="1600" dirty="0">
                  <a:latin typeface="黑体"/>
                  <a:ea typeface="黑体"/>
                </a:rPr>
                <a:t>公司的解散事由与清算办法；</a:t>
              </a:r>
            </a:p>
            <a:p>
              <a:r>
                <a:rPr lang="en-US" altLang="zh-CN" sz="1600" dirty="0">
                  <a:latin typeface="黑体"/>
                  <a:ea typeface="黑体"/>
                </a:rPr>
                <a:t>    (11)</a:t>
              </a:r>
              <a:r>
                <a:rPr lang="zh-CN" altLang="zh-CN" sz="1600" dirty="0">
                  <a:latin typeface="黑体"/>
                  <a:ea typeface="黑体"/>
                </a:rPr>
                <a:t>公司的通知和公告办法；</a:t>
              </a:r>
            </a:p>
            <a:p>
              <a:r>
                <a:rPr lang="en-US" altLang="zh-CN" sz="1600" dirty="0">
                  <a:latin typeface="黑体"/>
                  <a:ea typeface="黑体"/>
                </a:rPr>
                <a:t>    (12)</a:t>
              </a:r>
              <a:r>
                <a:rPr lang="zh-CN" altLang="zh-CN" sz="1600" dirty="0">
                  <a:latin typeface="黑体"/>
                  <a:ea typeface="黑体"/>
                </a:rPr>
                <a:t>股东大会会议认为需要规定的其他事项。</a:t>
              </a:r>
            </a:p>
            <a:p>
              <a:endParaRPr kumimoji="1" lang="zh-CN" altLang="en-US" sz="1600" dirty="0"/>
            </a:p>
          </p:txBody>
        </p:sp>
      </p:grpSp>
    </p:spTree>
    <p:extLst>
      <p:ext uri="{BB962C8B-B14F-4D97-AF65-F5344CB8AC3E}">
        <p14:creationId xmlns:p14="http://schemas.microsoft.com/office/powerpoint/2010/main" val="113157796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950"/>
                            </p:stCondLst>
                            <p:childTnLst>
                              <p:par>
                                <p:cTn id="10" presetID="9"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dissolv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9" name="TextBox 38"/>
          <p:cNvSpPr txBox="1"/>
          <p:nvPr/>
        </p:nvSpPr>
        <p:spPr>
          <a:xfrm>
            <a:off x="971600" y="123478"/>
            <a:ext cx="4235003"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新企业相关文件的编写</a:t>
            </a:r>
            <a:endParaRPr lang="zh-CN" altLang="en-US" sz="3200" b="1" dirty="0">
              <a:solidFill>
                <a:schemeClr val="accent1"/>
              </a:solidFill>
              <a:latin typeface="微软雅黑" pitchFamily="34" charset="-122"/>
              <a:ea typeface="微软雅黑" pitchFamily="34" charset="-122"/>
            </a:endParaRPr>
          </a:p>
        </p:txBody>
      </p:sp>
      <p:sp>
        <p:nvSpPr>
          <p:cNvPr id="20" name="Content Placeholder 2"/>
          <p:cNvSpPr txBox="1"/>
          <p:nvPr/>
        </p:nvSpPr>
        <p:spPr>
          <a:xfrm>
            <a:off x="971600" y="843558"/>
            <a:ext cx="6984776" cy="2952328"/>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000" b="1" dirty="0">
                <a:solidFill>
                  <a:schemeClr val="tx1"/>
                </a:solidFill>
                <a:latin typeface="黑体"/>
                <a:ea typeface="黑体"/>
              </a:rPr>
              <a:t>三、发起人协议</a:t>
            </a:r>
            <a:endParaRPr lang="zh-CN" altLang="zh-CN" sz="2000" dirty="0">
              <a:solidFill>
                <a:schemeClr val="tx1"/>
              </a:solidFill>
              <a:latin typeface="黑体"/>
              <a:ea typeface="黑体"/>
            </a:endParaRPr>
          </a:p>
          <a:p>
            <a:pPr marL="0" indent="0">
              <a:buNone/>
            </a:pPr>
            <a:r>
              <a:rPr lang="zh-CN" altLang="en-US" sz="1000" dirty="0" smtClean="0">
                <a:solidFill>
                  <a:schemeClr val="accent6">
                    <a:lumMod val="75000"/>
                  </a:schemeClr>
                </a:solidFill>
                <a:latin typeface="黑体"/>
                <a:ea typeface="黑体"/>
              </a:rPr>
              <a:t>    </a:t>
            </a:r>
            <a:r>
              <a:rPr lang="zh-CN" altLang="zh-CN" sz="1800" dirty="0" smtClean="0">
                <a:solidFill>
                  <a:srgbClr val="000000"/>
                </a:solidFill>
                <a:latin typeface="黑体"/>
                <a:ea typeface="黑体"/>
              </a:rPr>
              <a:t>发起人协议是指股份有限公司发起人就拟设</a:t>
            </a:r>
            <a:r>
              <a:rPr lang="zh-CN" altLang="zh-CN" sz="1800" dirty="0">
                <a:solidFill>
                  <a:srgbClr val="000000"/>
                </a:solidFill>
                <a:latin typeface="黑体"/>
                <a:ea typeface="黑体"/>
              </a:rPr>
              <a:t>立公司的主要事宜达成的协议。股份有限公司发起人应当签订发起人协议，明确各自在公司设立过程中的权利和义务。发起人协议应当载明下列事项：</a:t>
            </a:r>
          </a:p>
          <a:p>
            <a:pPr marL="0" indent="0">
              <a:buNone/>
            </a:pPr>
            <a:r>
              <a:rPr lang="en-US" altLang="zh-CN" sz="1800" dirty="0">
                <a:solidFill>
                  <a:srgbClr val="000000"/>
                </a:solidFill>
                <a:latin typeface="黑体"/>
                <a:ea typeface="黑体"/>
              </a:rPr>
              <a:t>    (1)</a:t>
            </a:r>
            <a:r>
              <a:rPr lang="zh-CN" altLang="zh-CN" sz="1800" dirty="0">
                <a:solidFill>
                  <a:srgbClr val="000000"/>
                </a:solidFill>
                <a:latin typeface="黑体"/>
                <a:ea typeface="黑体"/>
              </a:rPr>
              <a:t>公司经营项目、宗旨、范围和生产规模；</a:t>
            </a:r>
          </a:p>
          <a:p>
            <a:pPr marL="0" indent="0">
              <a:buNone/>
            </a:pPr>
            <a:r>
              <a:rPr lang="en-US" altLang="zh-CN" sz="1800" dirty="0">
                <a:solidFill>
                  <a:srgbClr val="000000"/>
                </a:solidFill>
                <a:latin typeface="黑体"/>
                <a:ea typeface="黑体"/>
              </a:rPr>
              <a:t>    (2)</a:t>
            </a:r>
            <a:r>
              <a:rPr lang="zh-CN" altLang="zh-CN" sz="1800" dirty="0">
                <a:solidFill>
                  <a:srgbClr val="000000"/>
                </a:solidFill>
                <a:latin typeface="黑体"/>
                <a:ea typeface="黑体"/>
              </a:rPr>
              <a:t>公司注册资本、各方出资、出资方式；</a:t>
            </a:r>
          </a:p>
          <a:p>
            <a:pPr marL="0" indent="0">
              <a:buNone/>
            </a:pPr>
            <a:r>
              <a:rPr lang="en-US" altLang="zh-CN" sz="1800" dirty="0">
                <a:solidFill>
                  <a:srgbClr val="000000"/>
                </a:solidFill>
                <a:latin typeface="黑体"/>
                <a:ea typeface="黑体"/>
              </a:rPr>
              <a:t>    (3)</a:t>
            </a:r>
            <a:r>
              <a:rPr lang="zh-CN" altLang="zh-CN" sz="1800" dirty="0">
                <a:solidFill>
                  <a:srgbClr val="000000"/>
                </a:solidFill>
                <a:latin typeface="黑体"/>
                <a:ea typeface="黑体"/>
              </a:rPr>
              <a:t>公司组织机构和经营管理；</a:t>
            </a:r>
          </a:p>
          <a:p>
            <a:pPr marL="0" indent="0">
              <a:buNone/>
            </a:pPr>
            <a:r>
              <a:rPr lang="en-US" altLang="zh-CN" sz="1800" dirty="0">
                <a:solidFill>
                  <a:srgbClr val="000000"/>
                </a:solidFill>
                <a:latin typeface="黑体"/>
                <a:ea typeface="黑体"/>
              </a:rPr>
              <a:t>    (4)</a:t>
            </a:r>
            <a:r>
              <a:rPr lang="zh-CN" altLang="zh-CN" sz="1800" dirty="0">
                <a:solidFill>
                  <a:srgbClr val="000000"/>
                </a:solidFill>
                <a:latin typeface="黑体"/>
                <a:ea typeface="黑体"/>
              </a:rPr>
              <a:t>公司名称和住所。</a:t>
            </a:r>
          </a:p>
        </p:txBody>
      </p:sp>
    </p:spTree>
    <p:extLst>
      <p:ext uri="{BB962C8B-B14F-4D97-AF65-F5344CB8AC3E}">
        <p14:creationId xmlns:p14="http://schemas.microsoft.com/office/powerpoint/2010/main" val="245358931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950"/>
                            </p:stCondLst>
                            <p:childTnLst>
                              <p:par>
                                <p:cTn id="10" presetID="9"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dissolv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9" name="TextBox 38"/>
          <p:cNvSpPr txBox="1"/>
          <p:nvPr/>
        </p:nvSpPr>
        <p:spPr>
          <a:xfrm>
            <a:off x="971600" y="141442"/>
            <a:ext cx="2606353"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新企业的选址</a:t>
            </a:r>
            <a:endParaRPr lang="zh-CN" altLang="en-US" sz="3200" b="1" dirty="0">
              <a:solidFill>
                <a:schemeClr val="accent1"/>
              </a:solidFill>
              <a:latin typeface="微软雅黑" pitchFamily="34" charset="-122"/>
              <a:ea typeface="微软雅黑" pitchFamily="34" charset="-122"/>
            </a:endParaRPr>
          </a:p>
        </p:txBody>
      </p:sp>
      <p:sp>
        <p:nvSpPr>
          <p:cNvPr id="20" name="Content Placeholder 2"/>
          <p:cNvSpPr txBox="1"/>
          <p:nvPr/>
        </p:nvSpPr>
        <p:spPr>
          <a:xfrm>
            <a:off x="971600" y="699542"/>
            <a:ext cx="7344816" cy="2952328"/>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zh-CN" altLang="zh-CN" sz="1800" dirty="0">
                <a:solidFill>
                  <a:schemeClr val="tx1"/>
                </a:solidFill>
                <a:latin typeface="黑体"/>
                <a:ea typeface="黑体"/>
              </a:rPr>
              <a:t>企业选址是指企业在开业之前对经营地址进行论证和决策的过程。创业者要充分认识到企业选址对企业经营发展的重要性，对影响企业选址的诸多因素进行科学分析，掌握企业选址的策略和技巧</a:t>
            </a:r>
            <a:r>
              <a:rPr lang="zh-CN" altLang="zh-CN" sz="1800" dirty="0" smtClean="0">
                <a:solidFill>
                  <a:schemeClr val="tx1"/>
                </a:solidFill>
                <a:latin typeface="黑体"/>
                <a:ea typeface="黑体"/>
              </a:rPr>
              <a:t>。</a:t>
            </a:r>
            <a:endParaRPr lang="zh-CN" altLang="zh-CN" sz="1200" dirty="0">
              <a:solidFill>
                <a:schemeClr val="accent6">
                  <a:lumMod val="75000"/>
                </a:schemeClr>
              </a:solidFill>
              <a:latin typeface="黑体"/>
              <a:ea typeface="黑体"/>
            </a:endParaRPr>
          </a:p>
          <a:p>
            <a:pPr marL="0" indent="0">
              <a:buNone/>
            </a:pPr>
            <a:r>
              <a:rPr lang="zh-CN" altLang="zh-CN" sz="2000" b="1" dirty="0" smtClean="0">
                <a:solidFill>
                  <a:srgbClr val="000000"/>
                </a:solidFill>
                <a:latin typeface="黑体"/>
                <a:ea typeface="黑体"/>
              </a:rPr>
              <a:t>一</a:t>
            </a:r>
            <a:r>
              <a:rPr lang="zh-CN" altLang="zh-CN" sz="2000" b="1" dirty="0">
                <a:solidFill>
                  <a:srgbClr val="000000"/>
                </a:solidFill>
                <a:latin typeface="黑体"/>
                <a:ea typeface="黑体"/>
              </a:rPr>
              <a:t>、新企业选址的重要性</a:t>
            </a:r>
            <a:endParaRPr lang="zh-CN" altLang="zh-CN" sz="2000" dirty="0">
              <a:solidFill>
                <a:srgbClr val="000000"/>
              </a:solidFill>
              <a:latin typeface="黑体"/>
              <a:ea typeface="黑体"/>
            </a:endParaRPr>
          </a:p>
          <a:p>
            <a:pPr marL="0" indent="0">
              <a:spcBef>
                <a:spcPts val="0"/>
              </a:spcBef>
              <a:buNone/>
            </a:pPr>
            <a:r>
              <a:rPr lang="zh-CN" altLang="en-US" sz="1000" dirty="0" smtClean="0">
                <a:solidFill>
                  <a:schemeClr val="accent6">
                    <a:lumMod val="75000"/>
                  </a:schemeClr>
                </a:solidFill>
                <a:latin typeface="黑体"/>
                <a:ea typeface="黑体"/>
              </a:rPr>
              <a:t> </a:t>
            </a:r>
            <a:r>
              <a:rPr lang="zh-CN" altLang="en-US" sz="1600" dirty="0" smtClean="0">
                <a:solidFill>
                  <a:srgbClr val="000000"/>
                </a:solidFill>
                <a:latin typeface="黑体"/>
                <a:ea typeface="黑体"/>
              </a:rPr>
              <a:t> </a:t>
            </a: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一）选址是企业一项长期的发展投资</a:t>
            </a:r>
          </a:p>
          <a:p>
            <a:pPr marL="0" indent="0">
              <a:spcBef>
                <a:spcPts val="0"/>
              </a:spcBef>
              <a:buNone/>
            </a:pPr>
            <a:r>
              <a:rPr lang="en-US" altLang="zh-CN" sz="1600" dirty="0">
                <a:solidFill>
                  <a:srgbClr val="000000"/>
                </a:solidFill>
                <a:latin typeface="黑体"/>
                <a:ea typeface="黑体"/>
              </a:rPr>
              <a:t>    </a:t>
            </a:r>
            <a:r>
              <a:rPr lang="zh-CN" altLang="zh-CN" sz="1600" dirty="0">
                <a:solidFill>
                  <a:srgbClr val="000000"/>
                </a:solidFill>
                <a:latin typeface="黑体"/>
                <a:ea typeface="黑体"/>
              </a:rPr>
              <a:t>对于新企业来讲，生产经营活动需要地址、人、财、物、信息、技术等元素，其中地址作为重要元素具有长期性与稳定性的特点。选址对新企业设施配备、生产经营产品或服务的成本及管理费用等都有着长期影响。新企业地址一旦确定，便不易变动。</a:t>
            </a:r>
          </a:p>
          <a:p>
            <a:pPr marL="0" indent="0">
              <a:spcBef>
                <a:spcPts val="0"/>
              </a:spcBef>
              <a:buNone/>
            </a:pPr>
            <a:r>
              <a:rPr lang="zh-CN" altLang="en-US" sz="1600" dirty="0" smtClean="0">
                <a:solidFill>
                  <a:srgbClr val="000000"/>
                </a:solidFill>
                <a:latin typeface="黑体"/>
                <a:ea typeface="黑体"/>
              </a:rPr>
              <a:t>  </a:t>
            </a: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二）选址决定企业的成败</a:t>
            </a:r>
          </a:p>
          <a:p>
            <a:pPr marL="0" indent="0">
              <a:spcBef>
                <a:spcPts val="0"/>
              </a:spcBef>
              <a:buNone/>
            </a:pPr>
            <a:r>
              <a:rPr lang="en-US" altLang="zh-CN" sz="1600" dirty="0">
                <a:solidFill>
                  <a:srgbClr val="000000"/>
                </a:solidFill>
                <a:latin typeface="黑体"/>
                <a:ea typeface="黑体"/>
              </a:rPr>
              <a:t>    </a:t>
            </a:r>
            <a:r>
              <a:rPr lang="zh-CN" altLang="zh-CN" sz="1600" dirty="0">
                <a:solidFill>
                  <a:srgbClr val="000000"/>
                </a:solidFill>
                <a:latin typeface="黑体"/>
                <a:ea typeface="黑体"/>
              </a:rPr>
              <a:t>新企业选择的地址科学合理，在与其他企业竞争时就占据“地利</a:t>
            </a:r>
            <a:r>
              <a:rPr lang="zh-CN" altLang="zh-CN" sz="1600" dirty="0" smtClean="0">
                <a:solidFill>
                  <a:srgbClr val="000000"/>
                </a:solidFill>
                <a:latin typeface="黑体"/>
                <a:ea typeface="黑体"/>
              </a:rPr>
              <a:t>”</a:t>
            </a:r>
            <a:endParaRPr lang="en-US" altLang="zh-CN" sz="1600" dirty="0" smtClean="0">
              <a:solidFill>
                <a:srgbClr val="000000"/>
              </a:solidFill>
              <a:latin typeface="黑体"/>
              <a:ea typeface="黑体"/>
            </a:endParaRPr>
          </a:p>
          <a:p>
            <a:pPr marL="0" indent="0">
              <a:spcBef>
                <a:spcPts val="0"/>
              </a:spcBef>
              <a:buNone/>
            </a:pPr>
            <a:r>
              <a:rPr lang="zh-CN" altLang="zh-CN" sz="1600" dirty="0" smtClean="0">
                <a:solidFill>
                  <a:srgbClr val="000000"/>
                </a:solidFill>
                <a:latin typeface="黑体"/>
                <a:ea typeface="黑体"/>
              </a:rPr>
              <a:t>的优势</a:t>
            </a:r>
            <a:r>
              <a:rPr lang="zh-CN" altLang="zh-CN" sz="1600" dirty="0">
                <a:solidFill>
                  <a:srgbClr val="000000"/>
                </a:solidFill>
                <a:latin typeface="黑体"/>
                <a:ea typeface="黑体"/>
              </a:rPr>
              <a:t>。在同行企业之间，企业即使经营水平一般，</a:t>
            </a:r>
            <a:r>
              <a:rPr lang="zh-CN" altLang="zh-CN" sz="1600" dirty="0" smtClean="0">
                <a:solidFill>
                  <a:srgbClr val="000000"/>
                </a:solidFill>
                <a:latin typeface="黑体"/>
                <a:ea typeface="黑体"/>
              </a:rPr>
              <a:t>但选择正确</a:t>
            </a:r>
            <a:endParaRPr lang="en-US" altLang="zh-CN" sz="1600" dirty="0" smtClean="0">
              <a:solidFill>
                <a:srgbClr val="000000"/>
              </a:solidFill>
              <a:latin typeface="黑体"/>
              <a:ea typeface="黑体"/>
            </a:endParaRPr>
          </a:p>
          <a:p>
            <a:pPr marL="0" indent="0">
              <a:spcBef>
                <a:spcPts val="0"/>
              </a:spcBef>
              <a:buNone/>
            </a:pPr>
            <a:r>
              <a:rPr lang="zh-CN" altLang="zh-CN" sz="1600" dirty="0" smtClean="0">
                <a:solidFill>
                  <a:srgbClr val="000000"/>
                </a:solidFill>
                <a:latin typeface="黑体"/>
                <a:ea typeface="黑体"/>
              </a:rPr>
              <a:t>的经营地点也</a:t>
            </a:r>
            <a:r>
              <a:rPr lang="zh-CN" altLang="zh-CN" sz="1600" dirty="0">
                <a:solidFill>
                  <a:srgbClr val="000000"/>
                </a:solidFill>
                <a:latin typeface="黑体"/>
                <a:ea typeface="黑体"/>
              </a:rPr>
              <a:t>容易使其取得成功。</a:t>
            </a:r>
            <a:r>
              <a:rPr lang="en-US" altLang="zh-CN" sz="1600" dirty="0">
                <a:solidFill>
                  <a:srgbClr val="000000"/>
                </a:solidFill>
                <a:latin typeface="黑体"/>
                <a:ea typeface="黑体"/>
              </a:rPr>
              <a:t>    </a:t>
            </a:r>
            <a:endParaRPr lang="zh-CN" altLang="zh-CN" sz="1600" dirty="0">
              <a:solidFill>
                <a:srgbClr val="000000"/>
              </a:solidFill>
              <a:latin typeface="黑体"/>
              <a:ea typeface="黑体"/>
            </a:endParaRPr>
          </a:p>
          <a:p>
            <a:pPr marL="0" indent="0">
              <a:buNone/>
            </a:pPr>
            <a:r>
              <a:rPr lang="zh-CN" altLang="en-US" sz="1000" dirty="0" smtClean="0">
                <a:solidFill>
                  <a:schemeClr val="accent6">
                    <a:lumMod val="75000"/>
                  </a:schemeClr>
                </a:solidFill>
                <a:latin typeface="黑体"/>
                <a:ea typeface="黑体"/>
              </a:rPr>
              <a:t>  </a:t>
            </a:r>
            <a:endParaRPr lang="zh-CN" altLang="zh-CN" sz="1000" dirty="0">
              <a:solidFill>
                <a:schemeClr val="accent6">
                  <a:lumMod val="75000"/>
                </a:schemeClr>
              </a:solidFill>
              <a:latin typeface="黑体"/>
              <a:ea typeface="黑体"/>
            </a:endParaRPr>
          </a:p>
        </p:txBody>
      </p:sp>
    </p:spTree>
    <p:extLst>
      <p:ext uri="{BB962C8B-B14F-4D97-AF65-F5344CB8AC3E}">
        <p14:creationId xmlns:p14="http://schemas.microsoft.com/office/powerpoint/2010/main" val="1882972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750"/>
                            </p:stCondLst>
                            <p:childTnLst>
                              <p:par>
                                <p:cTn id="10" presetID="9"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dissolv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9" name="TextBox 38"/>
          <p:cNvSpPr txBox="1"/>
          <p:nvPr/>
        </p:nvSpPr>
        <p:spPr>
          <a:xfrm>
            <a:off x="971600" y="141442"/>
            <a:ext cx="2606353"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新企业的选址</a:t>
            </a:r>
            <a:endParaRPr lang="zh-CN" altLang="en-US" sz="3200" b="1" dirty="0">
              <a:solidFill>
                <a:schemeClr val="accent1"/>
              </a:solidFill>
              <a:latin typeface="微软雅黑" pitchFamily="34" charset="-122"/>
              <a:ea typeface="微软雅黑" pitchFamily="34" charset="-122"/>
            </a:endParaRPr>
          </a:p>
        </p:txBody>
      </p:sp>
      <p:sp>
        <p:nvSpPr>
          <p:cNvPr id="20" name="Content Placeholder 2"/>
          <p:cNvSpPr txBox="1"/>
          <p:nvPr/>
        </p:nvSpPr>
        <p:spPr>
          <a:xfrm>
            <a:off x="827584" y="699542"/>
            <a:ext cx="7776864" cy="2952328"/>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zh-CN" altLang="zh-CN" sz="1800" dirty="0">
                <a:solidFill>
                  <a:schemeClr val="tx1"/>
                </a:solidFill>
                <a:latin typeface="黑体"/>
                <a:ea typeface="黑体"/>
              </a:rPr>
              <a:t>企业选址是指企业在开业之前对经营地址进行论证和决策的过程。创业者要充分认识到企业选址对企业经营发展的重要性，对影响企业选址的诸多因素进行科学分析，掌握企业选址的策略和技巧</a:t>
            </a:r>
            <a:r>
              <a:rPr lang="zh-CN" altLang="zh-CN" sz="1800" dirty="0" smtClean="0">
                <a:solidFill>
                  <a:schemeClr val="tx1"/>
                </a:solidFill>
                <a:latin typeface="黑体"/>
                <a:ea typeface="黑体"/>
              </a:rPr>
              <a:t>。</a:t>
            </a:r>
            <a:endParaRPr lang="zh-CN" altLang="zh-CN" sz="1200" dirty="0">
              <a:solidFill>
                <a:schemeClr val="accent6">
                  <a:lumMod val="75000"/>
                </a:schemeClr>
              </a:solidFill>
              <a:latin typeface="黑体"/>
              <a:ea typeface="黑体"/>
            </a:endParaRPr>
          </a:p>
          <a:p>
            <a:pPr marL="0" indent="0">
              <a:buNone/>
            </a:pPr>
            <a:r>
              <a:rPr lang="zh-CN" altLang="zh-CN" sz="2000" b="1" dirty="0" smtClean="0">
                <a:solidFill>
                  <a:srgbClr val="000000"/>
                </a:solidFill>
                <a:latin typeface="黑体"/>
                <a:ea typeface="黑体"/>
              </a:rPr>
              <a:t>一</a:t>
            </a:r>
            <a:r>
              <a:rPr lang="zh-CN" altLang="zh-CN" sz="2000" b="1" dirty="0">
                <a:solidFill>
                  <a:srgbClr val="000000"/>
                </a:solidFill>
                <a:latin typeface="黑体"/>
                <a:ea typeface="黑体"/>
              </a:rPr>
              <a:t>、新企业选址的重要性</a:t>
            </a:r>
            <a:endParaRPr lang="zh-CN" altLang="zh-CN" sz="2000" dirty="0">
              <a:solidFill>
                <a:srgbClr val="000000"/>
              </a:solidFill>
              <a:latin typeface="黑体"/>
              <a:ea typeface="黑体"/>
            </a:endParaRPr>
          </a:p>
          <a:p>
            <a:pPr marL="0" indent="0">
              <a:spcBef>
                <a:spcPts val="0"/>
              </a:spcBef>
              <a:buNone/>
            </a:pP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三）选址对实现企业经营目标和经营战略影响重大</a:t>
            </a:r>
          </a:p>
          <a:p>
            <a:pPr marL="0" indent="0">
              <a:buNone/>
            </a:pPr>
            <a:r>
              <a:rPr lang="en-US" altLang="zh-CN" sz="1600" dirty="0">
                <a:solidFill>
                  <a:srgbClr val="000000"/>
                </a:solidFill>
                <a:latin typeface="黑体"/>
                <a:ea typeface="黑体"/>
              </a:rPr>
              <a:t>    </a:t>
            </a:r>
            <a:r>
              <a:rPr lang="zh-CN" altLang="zh-CN" sz="1600" dirty="0">
                <a:solidFill>
                  <a:srgbClr val="000000"/>
                </a:solidFill>
                <a:latin typeface="黑体"/>
                <a:ea typeface="黑体"/>
              </a:rPr>
              <a:t>好的经营地址是稀缺资源，意味着企业将获得较高的营业额与利润。如果选址不当，企业的经营目标与经营战略便无法实现。那些劳动力或原材料成本较低的地方，一般被采取低成本经营战略的企业所选择；那些交通便利、地区或社区发展状况及未来发展规划较好的地方，一般被为消费者提供快捷服务的企业所选择。</a:t>
            </a:r>
          </a:p>
          <a:p>
            <a:pPr marL="0" indent="0">
              <a:buNone/>
            </a:pPr>
            <a:r>
              <a:rPr lang="zh-CN" altLang="en-US" sz="1600" dirty="0" smtClean="0">
                <a:solidFill>
                  <a:srgbClr val="000000"/>
                </a:solidFill>
                <a:latin typeface="黑体"/>
                <a:ea typeface="黑体"/>
              </a:rPr>
              <a:t>  </a:t>
            </a: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四）选址对提升企业竞争力意义深远</a:t>
            </a:r>
          </a:p>
          <a:p>
            <a:pPr marL="0" indent="0">
              <a:buNone/>
            </a:pPr>
            <a:r>
              <a:rPr lang="zh-CN" altLang="zh-CN" sz="1600" dirty="0">
                <a:solidFill>
                  <a:srgbClr val="000000"/>
                </a:solidFill>
                <a:latin typeface="黑体"/>
                <a:ea typeface="黑体"/>
              </a:rPr>
              <a:t>新企业的竞争力具有复杂性与多层次性，企业地址所在</a:t>
            </a:r>
            <a:r>
              <a:rPr lang="zh-CN" altLang="zh-CN" sz="1600" dirty="0" smtClean="0">
                <a:solidFill>
                  <a:srgbClr val="000000"/>
                </a:solidFill>
                <a:latin typeface="黑体"/>
                <a:ea typeface="黑体"/>
              </a:rPr>
              <a:t>地区的商业环境</a:t>
            </a:r>
            <a:endParaRPr lang="en-US" altLang="zh-CN" sz="1600" dirty="0" smtClean="0">
              <a:solidFill>
                <a:srgbClr val="000000"/>
              </a:solidFill>
              <a:latin typeface="黑体"/>
              <a:ea typeface="黑体"/>
            </a:endParaRPr>
          </a:p>
          <a:p>
            <a:pPr marL="0" indent="0">
              <a:buNone/>
            </a:pPr>
            <a:r>
              <a:rPr lang="zh-CN" altLang="zh-CN" sz="1600" dirty="0" smtClean="0">
                <a:solidFill>
                  <a:srgbClr val="000000"/>
                </a:solidFill>
                <a:latin typeface="黑体"/>
                <a:ea typeface="黑体"/>
              </a:rPr>
              <a:t>质</a:t>
            </a:r>
            <a:r>
              <a:rPr lang="zh-CN" altLang="zh-CN" sz="1600" dirty="0">
                <a:solidFill>
                  <a:srgbClr val="000000"/>
                </a:solidFill>
                <a:latin typeface="黑体"/>
                <a:ea typeface="黑体"/>
              </a:rPr>
              <a:t>量深刻地影响着新企业的持续竞争力</a:t>
            </a:r>
            <a:r>
              <a:rPr lang="zh-CN" altLang="zh-CN" sz="1600" dirty="0" smtClean="0">
                <a:solidFill>
                  <a:srgbClr val="000000"/>
                </a:solidFill>
                <a:latin typeface="黑体"/>
                <a:ea typeface="黑体"/>
              </a:rPr>
              <a:t>，</a:t>
            </a:r>
            <a:endParaRPr lang="en-US" altLang="zh-CN" sz="1600" dirty="0" smtClean="0">
              <a:solidFill>
                <a:srgbClr val="000000"/>
              </a:solidFill>
              <a:latin typeface="黑体"/>
              <a:ea typeface="黑体"/>
            </a:endParaRPr>
          </a:p>
          <a:p>
            <a:pPr marL="0" indent="0">
              <a:buNone/>
            </a:pPr>
            <a:r>
              <a:rPr lang="zh-CN" altLang="zh-CN" sz="1600" dirty="0" smtClean="0">
                <a:solidFill>
                  <a:srgbClr val="000000"/>
                </a:solidFill>
                <a:latin typeface="黑体"/>
                <a:ea typeface="黑体"/>
              </a:rPr>
              <a:t>即企业</a:t>
            </a:r>
            <a:r>
              <a:rPr lang="zh-CN" altLang="zh-CN" sz="1600" dirty="0">
                <a:solidFill>
                  <a:srgbClr val="000000"/>
                </a:solidFill>
                <a:latin typeface="黑体"/>
                <a:ea typeface="黑体"/>
              </a:rPr>
              <a:t>所在地区的交通运输基础设施能否满足企业正常有效</a:t>
            </a:r>
            <a:r>
              <a:rPr lang="zh-CN" altLang="zh-CN" sz="1600" dirty="0" smtClean="0">
                <a:solidFill>
                  <a:srgbClr val="000000"/>
                </a:solidFill>
                <a:latin typeface="黑体"/>
                <a:ea typeface="黑体"/>
              </a:rPr>
              <a:t>的</a:t>
            </a:r>
            <a:endParaRPr lang="en-US" altLang="zh-CN" sz="1600" dirty="0" smtClean="0">
              <a:solidFill>
                <a:srgbClr val="000000"/>
              </a:solidFill>
              <a:latin typeface="黑体"/>
              <a:ea typeface="黑体"/>
            </a:endParaRPr>
          </a:p>
          <a:p>
            <a:pPr marL="0" indent="0">
              <a:buNone/>
            </a:pPr>
            <a:r>
              <a:rPr lang="zh-CN" altLang="zh-CN" sz="1600" dirty="0" smtClean="0">
                <a:solidFill>
                  <a:srgbClr val="000000"/>
                </a:solidFill>
                <a:latin typeface="黑体"/>
                <a:ea typeface="黑体"/>
              </a:rPr>
              <a:t>运营</a:t>
            </a:r>
            <a:r>
              <a:rPr lang="zh-CN" altLang="zh-CN" sz="1600" dirty="0">
                <a:solidFill>
                  <a:srgbClr val="000000"/>
                </a:solidFill>
                <a:latin typeface="黑体"/>
                <a:ea typeface="黑体"/>
              </a:rPr>
              <a:t>，社区文化与</a:t>
            </a:r>
            <a:r>
              <a:rPr lang="zh-CN" altLang="zh-CN" sz="1600" dirty="0" smtClean="0">
                <a:solidFill>
                  <a:srgbClr val="000000"/>
                </a:solidFill>
                <a:latin typeface="黑体"/>
                <a:ea typeface="黑体"/>
              </a:rPr>
              <a:t>社会治安等商务环境能否助推</a:t>
            </a:r>
            <a:endParaRPr lang="en-US" altLang="zh-CN" sz="1600" dirty="0" smtClean="0">
              <a:solidFill>
                <a:srgbClr val="000000"/>
              </a:solidFill>
              <a:latin typeface="黑体"/>
              <a:ea typeface="黑体"/>
            </a:endParaRPr>
          </a:p>
          <a:p>
            <a:pPr marL="0" indent="0">
              <a:buNone/>
            </a:pPr>
            <a:r>
              <a:rPr lang="zh-CN" altLang="zh-CN" sz="1600" dirty="0" smtClean="0">
                <a:solidFill>
                  <a:srgbClr val="000000"/>
                </a:solidFill>
                <a:latin typeface="黑体"/>
                <a:ea typeface="黑体"/>
              </a:rPr>
              <a:t>企业竞争</a:t>
            </a:r>
            <a:r>
              <a:rPr lang="zh-CN" altLang="zh-CN" sz="1600" dirty="0">
                <a:solidFill>
                  <a:srgbClr val="000000"/>
                </a:solidFill>
                <a:latin typeface="黑体"/>
                <a:ea typeface="黑体"/>
              </a:rPr>
              <a:t>力的增强等。</a:t>
            </a:r>
          </a:p>
        </p:txBody>
      </p:sp>
    </p:spTree>
    <p:extLst>
      <p:ext uri="{BB962C8B-B14F-4D97-AF65-F5344CB8AC3E}">
        <p14:creationId xmlns:p14="http://schemas.microsoft.com/office/powerpoint/2010/main" val="325575415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750"/>
                            </p:stCondLst>
                            <p:childTnLst>
                              <p:par>
                                <p:cTn id="10" presetID="9"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dissolv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9" name="TextBox 38"/>
          <p:cNvSpPr txBox="1"/>
          <p:nvPr/>
        </p:nvSpPr>
        <p:spPr>
          <a:xfrm>
            <a:off x="971600" y="123478"/>
            <a:ext cx="2606353"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新企业的选址</a:t>
            </a:r>
            <a:endParaRPr lang="zh-CN" altLang="en-US" sz="3200" b="1" dirty="0">
              <a:solidFill>
                <a:schemeClr val="accent1"/>
              </a:solidFill>
              <a:latin typeface="微软雅黑" pitchFamily="34" charset="-122"/>
              <a:ea typeface="微软雅黑" pitchFamily="34" charset="-122"/>
            </a:endParaRPr>
          </a:p>
        </p:txBody>
      </p:sp>
      <p:sp>
        <p:nvSpPr>
          <p:cNvPr id="20" name="Content Placeholder 2"/>
          <p:cNvSpPr txBox="1"/>
          <p:nvPr/>
        </p:nvSpPr>
        <p:spPr>
          <a:xfrm>
            <a:off x="755576" y="699542"/>
            <a:ext cx="7776864" cy="2952328"/>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000" b="1" dirty="0" smtClean="0">
                <a:solidFill>
                  <a:schemeClr val="tx1"/>
                </a:solidFill>
                <a:latin typeface="黑体"/>
                <a:ea typeface="黑体"/>
              </a:rPr>
              <a:t>二</a:t>
            </a:r>
            <a:r>
              <a:rPr lang="zh-CN" altLang="zh-CN" sz="2000" b="1" dirty="0">
                <a:solidFill>
                  <a:schemeClr val="tx1"/>
                </a:solidFill>
                <a:latin typeface="黑体"/>
                <a:ea typeface="黑体"/>
              </a:rPr>
              <a:t>、影响新企业选址的因素</a:t>
            </a:r>
            <a:endParaRPr lang="zh-CN" altLang="zh-CN" sz="2000" dirty="0">
              <a:solidFill>
                <a:schemeClr val="tx1"/>
              </a:solidFill>
              <a:latin typeface="黑体"/>
              <a:ea typeface="黑体"/>
            </a:endParaRPr>
          </a:p>
          <a:p>
            <a:pPr marL="0" indent="0">
              <a:buNone/>
            </a:pPr>
            <a:r>
              <a:rPr lang="zh-CN" altLang="zh-CN" sz="1000" dirty="0" smtClean="0">
                <a:solidFill>
                  <a:srgbClr val="000000"/>
                </a:solidFill>
                <a:latin typeface="黑体"/>
                <a:ea typeface="黑体"/>
              </a:rPr>
              <a:t>（</a:t>
            </a:r>
            <a:r>
              <a:rPr lang="zh-CN" altLang="zh-CN" sz="1600" dirty="0">
                <a:solidFill>
                  <a:srgbClr val="000000"/>
                </a:solidFill>
                <a:latin typeface="黑体"/>
                <a:ea typeface="黑体"/>
              </a:rPr>
              <a:t>一）政治因素</a:t>
            </a:r>
          </a:p>
          <a:p>
            <a:pPr marL="0" indent="0">
              <a:buNone/>
            </a:pPr>
            <a:r>
              <a:rPr lang="en-US" altLang="zh-CN" sz="1600" dirty="0">
                <a:solidFill>
                  <a:srgbClr val="000000"/>
                </a:solidFill>
                <a:latin typeface="黑体"/>
                <a:ea typeface="黑体"/>
              </a:rPr>
              <a:t>    </a:t>
            </a:r>
            <a:r>
              <a:rPr lang="zh-CN" altLang="zh-CN" sz="1600" dirty="0">
                <a:solidFill>
                  <a:srgbClr val="000000"/>
                </a:solidFill>
                <a:latin typeface="黑体"/>
                <a:ea typeface="黑体"/>
              </a:rPr>
              <a:t>选择新企业地址时，创业者应重视对政府在市场发展、产业发展等方面相关规定的研究。研究政府已经出台的法律法规对新企业产品或服务、销售价格和营销策略等产生的影响，使新企业经营管理合法化；研究政府在不同时期发展产业的重点和优惠政策，可将新企业建在政府支持该产业的地区，使新企业抢占市场先机。</a:t>
            </a:r>
          </a:p>
          <a:p>
            <a:pPr marL="0" indent="0">
              <a:buNone/>
            </a:pP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二）经济因素</a:t>
            </a:r>
          </a:p>
          <a:p>
            <a:pPr marL="0" indent="0">
              <a:buNone/>
            </a:pPr>
            <a:r>
              <a:rPr lang="en-US" altLang="zh-CN" sz="1600" dirty="0">
                <a:solidFill>
                  <a:srgbClr val="000000"/>
                </a:solidFill>
                <a:latin typeface="黑体"/>
                <a:ea typeface="黑体"/>
              </a:rPr>
              <a:t>    </a:t>
            </a:r>
            <a:r>
              <a:rPr lang="zh-CN" altLang="zh-CN" sz="1600" dirty="0">
                <a:solidFill>
                  <a:srgbClr val="000000"/>
                </a:solidFill>
                <a:latin typeface="黑体"/>
                <a:ea typeface="黑体"/>
              </a:rPr>
              <a:t>经济因素决定了新企业预选地区的购买力，一般反映在该地区消费者的银行存款、收入水平、家庭总收入等指标上，这些数据与该地区是否繁荣有密切关系。</a:t>
            </a:r>
          </a:p>
          <a:p>
            <a:pPr marL="0" indent="0">
              <a:buNone/>
            </a:pP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三）技术因素</a:t>
            </a:r>
          </a:p>
          <a:p>
            <a:pPr marL="0" indent="0">
              <a:buNone/>
            </a:pPr>
            <a:r>
              <a:rPr lang="en-US" altLang="zh-CN" sz="1600" dirty="0">
                <a:solidFill>
                  <a:srgbClr val="000000"/>
                </a:solidFill>
                <a:latin typeface="黑体"/>
                <a:ea typeface="黑体"/>
              </a:rPr>
              <a:t>    </a:t>
            </a:r>
            <a:r>
              <a:rPr lang="zh-CN" altLang="zh-CN" sz="1600" dirty="0">
                <a:solidFill>
                  <a:srgbClr val="000000"/>
                </a:solidFill>
                <a:latin typeface="黑体"/>
                <a:ea typeface="黑体"/>
              </a:rPr>
              <a:t>以科技研发与生产为方向的高科技新企业在选址时，创业</a:t>
            </a:r>
            <a:r>
              <a:rPr lang="zh-CN" altLang="zh-CN" sz="1600" dirty="0" smtClean="0">
                <a:solidFill>
                  <a:srgbClr val="000000"/>
                </a:solidFill>
                <a:latin typeface="黑体"/>
                <a:ea typeface="黑体"/>
              </a:rPr>
              <a:t>者可考虑</a:t>
            </a:r>
            <a:endParaRPr lang="en-US" altLang="zh-CN" sz="1600" dirty="0" smtClean="0">
              <a:solidFill>
                <a:srgbClr val="000000"/>
              </a:solidFill>
              <a:latin typeface="黑体"/>
              <a:ea typeface="黑体"/>
            </a:endParaRPr>
          </a:p>
          <a:p>
            <a:pPr marL="0" indent="0">
              <a:buNone/>
            </a:pPr>
            <a:r>
              <a:rPr lang="zh-CN" altLang="zh-CN" sz="1600" dirty="0" smtClean="0">
                <a:solidFill>
                  <a:srgbClr val="000000"/>
                </a:solidFill>
                <a:latin typeface="黑体"/>
                <a:ea typeface="黑体"/>
              </a:rPr>
              <a:t>将新企业</a:t>
            </a:r>
            <a:r>
              <a:rPr lang="zh-CN" altLang="zh-CN" sz="1600" dirty="0">
                <a:solidFill>
                  <a:srgbClr val="000000"/>
                </a:solidFill>
                <a:latin typeface="黑体"/>
                <a:ea typeface="黑体"/>
              </a:rPr>
              <a:t>建在某地区与社区的技术研发中心附近，或建在新技术信</a:t>
            </a:r>
            <a:r>
              <a:rPr lang="zh-CN" altLang="zh-CN" sz="1600" dirty="0" smtClean="0">
                <a:solidFill>
                  <a:srgbClr val="000000"/>
                </a:solidFill>
                <a:latin typeface="黑体"/>
                <a:ea typeface="黑体"/>
              </a:rPr>
              <a:t>息</a:t>
            </a:r>
            <a:endParaRPr lang="en-US" altLang="zh-CN" sz="1600" dirty="0" smtClean="0">
              <a:solidFill>
                <a:srgbClr val="000000"/>
              </a:solidFill>
              <a:latin typeface="黑体"/>
              <a:ea typeface="黑体"/>
            </a:endParaRPr>
          </a:p>
          <a:p>
            <a:pPr marL="0" indent="0">
              <a:buNone/>
            </a:pPr>
            <a:r>
              <a:rPr lang="zh-CN" altLang="zh-CN" sz="1600" dirty="0" smtClean="0">
                <a:solidFill>
                  <a:srgbClr val="000000"/>
                </a:solidFill>
                <a:latin typeface="黑体"/>
                <a:ea typeface="黑体"/>
              </a:rPr>
              <a:t>快速传递</a:t>
            </a:r>
            <a:r>
              <a:rPr lang="zh-CN" altLang="zh-CN" sz="1600" dirty="0">
                <a:solidFill>
                  <a:srgbClr val="000000"/>
                </a:solidFill>
                <a:latin typeface="黑体"/>
                <a:ea typeface="黑体"/>
              </a:rPr>
              <a:t>的地区</a:t>
            </a:r>
            <a:r>
              <a:rPr lang="zh-CN" altLang="zh-CN" sz="1600" dirty="0" smtClean="0">
                <a:solidFill>
                  <a:srgbClr val="000000"/>
                </a:solidFill>
                <a:latin typeface="黑体"/>
                <a:ea typeface="黑体"/>
              </a:rPr>
              <a:t>。</a:t>
            </a:r>
            <a:endParaRPr lang="zh-CN" altLang="zh-CN" sz="1600" dirty="0">
              <a:solidFill>
                <a:srgbClr val="000000"/>
              </a:solidFill>
              <a:latin typeface="黑体"/>
              <a:ea typeface="黑体"/>
            </a:endParaRPr>
          </a:p>
        </p:txBody>
      </p:sp>
    </p:spTree>
    <p:extLst>
      <p:ext uri="{BB962C8B-B14F-4D97-AF65-F5344CB8AC3E}">
        <p14:creationId xmlns:p14="http://schemas.microsoft.com/office/powerpoint/2010/main" val="608620164"/>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750"/>
                            </p:stCondLst>
                            <p:childTnLst>
                              <p:par>
                                <p:cTn id="10" presetID="9"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dissolv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27584" y="1131590"/>
            <a:ext cx="7416824" cy="3168352"/>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sp>
        <p:nvSpPr>
          <p:cNvPr id="4" name="矩形 3"/>
          <p:cNvSpPr/>
          <p:nvPr/>
        </p:nvSpPr>
        <p:spPr>
          <a:xfrm>
            <a:off x="2771800" y="915566"/>
            <a:ext cx="3515184" cy="43803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r>
              <a:rPr lang="zh-CN" altLang="en-US" sz="2000" dirty="0" smtClean="0">
                <a:solidFill>
                  <a:schemeClr val="tx1"/>
                </a:solidFill>
                <a:latin typeface="微软雅黑" panose="020B0503020204020204" pitchFamily="34" charset="-122"/>
                <a:ea typeface="微软雅黑" panose="020B0503020204020204" pitchFamily="34" charset="-122"/>
              </a:rPr>
              <a:t>个人独资企业的特征</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043608" y="1419622"/>
            <a:ext cx="6984776" cy="2531448"/>
          </a:xfrm>
          <a:prstGeom prst="rect">
            <a:avLst/>
          </a:prstGeom>
          <a:noFill/>
        </p:spPr>
        <p:txBody>
          <a:bodyPr wrap="square" lIns="68565" tIns="34283" rIns="68565" bIns="34283" rtlCol="0">
            <a:spAutoFit/>
          </a:bodyPr>
          <a:lstStyle/>
          <a:p>
            <a:r>
              <a:rPr lang="en-US" altLang="zh-CN" sz="1600" dirty="0">
                <a:solidFill>
                  <a:srgbClr val="000000"/>
                </a:solidFill>
                <a:latin typeface="黑体"/>
                <a:ea typeface="黑体"/>
              </a:rPr>
              <a:t>1)</a:t>
            </a:r>
            <a:r>
              <a:rPr lang="zh-CN" altLang="zh-CN" sz="1600" dirty="0">
                <a:solidFill>
                  <a:srgbClr val="000000"/>
                </a:solidFill>
                <a:latin typeface="黑体"/>
                <a:ea typeface="黑体"/>
              </a:rPr>
              <a:t>个人独资企业由一个自然人投资设立。</a:t>
            </a:r>
          </a:p>
          <a:p>
            <a:r>
              <a:rPr lang="en-US" altLang="zh-CN" sz="1600" dirty="0" smtClean="0">
                <a:solidFill>
                  <a:srgbClr val="000000"/>
                </a:solidFill>
                <a:latin typeface="黑体"/>
                <a:ea typeface="黑体"/>
              </a:rPr>
              <a:t>2</a:t>
            </a:r>
            <a:r>
              <a:rPr lang="en-US" altLang="zh-CN" sz="1600" dirty="0">
                <a:solidFill>
                  <a:srgbClr val="000000"/>
                </a:solidFill>
                <a:latin typeface="黑体"/>
                <a:ea typeface="黑体"/>
              </a:rPr>
              <a:t>)</a:t>
            </a:r>
            <a:r>
              <a:rPr lang="zh-CN" altLang="zh-CN" sz="1600" dirty="0">
                <a:solidFill>
                  <a:srgbClr val="000000"/>
                </a:solidFill>
                <a:latin typeface="黑体"/>
                <a:ea typeface="黑体"/>
              </a:rPr>
              <a:t>个人独资企业是一个企业实体，其设立需要符合法律所规定的场所、资金、人员等方面的条件。</a:t>
            </a:r>
          </a:p>
          <a:p>
            <a:r>
              <a:rPr lang="en-US" altLang="zh-CN" sz="1600" dirty="0" smtClean="0">
                <a:solidFill>
                  <a:srgbClr val="000000"/>
                </a:solidFill>
                <a:latin typeface="黑体"/>
                <a:ea typeface="黑体"/>
              </a:rPr>
              <a:t>3</a:t>
            </a:r>
            <a:r>
              <a:rPr lang="en-US" altLang="zh-CN" sz="1600" dirty="0">
                <a:solidFill>
                  <a:srgbClr val="000000"/>
                </a:solidFill>
                <a:latin typeface="黑体"/>
                <a:ea typeface="黑体"/>
              </a:rPr>
              <a:t>)</a:t>
            </a:r>
            <a:r>
              <a:rPr lang="zh-CN" altLang="zh-CN" sz="1600" dirty="0">
                <a:solidFill>
                  <a:srgbClr val="000000"/>
                </a:solidFill>
                <a:latin typeface="黑体"/>
                <a:ea typeface="黑体"/>
              </a:rPr>
              <a:t>个人独资企业投资人的个人财产与企业财产不分离，投资人以其个人财产对企业债务承担无限责任。</a:t>
            </a:r>
          </a:p>
          <a:p>
            <a:r>
              <a:rPr lang="en-US" altLang="zh-CN" sz="1600" dirty="0" smtClean="0">
                <a:solidFill>
                  <a:srgbClr val="000000"/>
                </a:solidFill>
                <a:latin typeface="黑体"/>
                <a:ea typeface="黑体"/>
              </a:rPr>
              <a:t>4</a:t>
            </a:r>
            <a:r>
              <a:rPr lang="en-US" altLang="zh-CN" sz="1600" dirty="0">
                <a:solidFill>
                  <a:srgbClr val="000000"/>
                </a:solidFill>
                <a:latin typeface="黑体"/>
                <a:ea typeface="黑体"/>
              </a:rPr>
              <a:t>)</a:t>
            </a:r>
            <a:r>
              <a:rPr lang="zh-CN" altLang="zh-CN" sz="1600" dirty="0">
                <a:solidFill>
                  <a:srgbClr val="000000"/>
                </a:solidFill>
                <a:latin typeface="黑体"/>
                <a:ea typeface="黑体"/>
              </a:rPr>
              <a:t>个人独资企业是非法人企业。</a:t>
            </a:r>
          </a:p>
          <a:p>
            <a:r>
              <a:rPr lang="en-US" altLang="zh-CN" sz="1600" dirty="0" smtClean="0">
                <a:solidFill>
                  <a:srgbClr val="000000"/>
                </a:solidFill>
                <a:latin typeface="黑体"/>
                <a:ea typeface="黑体"/>
              </a:rPr>
              <a:t>5</a:t>
            </a:r>
            <a:r>
              <a:rPr lang="en-US" altLang="zh-CN" sz="1600" dirty="0">
                <a:solidFill>
                  <a:srgbClr val="000000"/>
                </a:solidFill>
                <a:latin typeface="黑体"/>
                <a:ea typeface="黑体"/>
              </a:rPr>
              <a:t>)</a:t>
            </a:r>
            <a:r>
              <a:rPr lang="zh-CN" altLang="zh-CN" sz="1600" dirty="0">
                <a:solidFill>
                  <a:srgbClr val="000000"/>
                </a:solidFill>
                <a:latin typeface="黑体"/>
                <a:ea typeface="黑体"/>
              </a:rPr>
              <a:t>个人独资企业的出资人可以自行管理企业事务，也可以委托或聘用其他具有民事行为能力的人负责企业事务的管理。</a:t>
            </a:r>
          </a:p>
          <a:p>
            <a:r>
              <a:rPr lang="en-US" altLang="zh-CN" sz="1600" dirty="0" smtClean="0">
                <a:solidFill>
                  <a:srgbClr val="000000"/>
                </a:solidFill>
                <a:latin typeface="黑体"/>
                <a:ea typeface="黑体"/>
              </a:rPr>
              <a:t>6</a:t>
            </a:r>
            <a:r>
              <a:rPr lang="en-US" altLang="zh-CN" sz="1600" dirty="0">
                <a:solidFill>
                  <a:srgbClr val="000000"/>
                </a:solidFill>
                <a:latin typeface="黑体"/>
                <a:ea typeface="黑体"/>
              </a:rPr>
              <a:t>)</a:t>
            </a:r>
            <a:r>
              <a:rPr lang="zh-CN" altLang="zh-CN" sz="1600" dirty="0">
                <a:solidFill>
                  <a:srgbClr val="000000"/>
                </a:solidFill>
                <a:latin typeface="黑体"/>
                <a:ea typeface="黑体"/>
              </a:rPr>
              <a:t>个人独资企业一般规模较小，设立条件较宽松，设立程序较简便，进入或者退出市场也较灵活。</a:t>
            </a:r>
          </a:p>
        </p:txBody>
      </p:sp>
      <p:sp>
        <p:nvSpPr>
          <p:cNvPr id="24" name="TextBox 38"/>
          <p:cNvSpPr txBox="1"/>
          <p:nvPr/>
        </p:nvSpPr>
        <p:spPr>
          <a:xfrm>
            <a:off x="971600" y="93886"/>
            <a:ext cx="2593528"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个人独资企业</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27052845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75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childTnLst>
                          </p:cTn>
                        </p:par>
                        <p:par>
                          <p:cTn id="13" fill="hold">
                            <p:stCondLst>
                              <p:cond delay="1250"/>
                            </p:stCondLst>
                            <p:childTnLst>
                              <p:par>
                                <p:cTn id="14" presetID="2" presetClass="entr" presetSubtype="1"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0-#ppt_h/2"/>
                                          </p:val>
                                        </p:tav>
                                        <p:tav tm="100000">
                                          <p:val>
                                            <p:strVal val="#ppt_y"/>
                                          </p:val>
                                        </p:tav>
                                      </p:tavLst>
                                    </p:anim>
                                  </p:childTnLst>
                                </p:cTn>
                              </p:par>
                            </p:childTnLst>
                          </p:cTn>
                        </p:par>
                        <p:par>
                          <p:cTn id="18" fill="hold">
                            <p:stCondLst>
                              <p:cond delay="175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10"/>
                                        </p:tgtEl>
                                        <p:attrNameLst>
                                          <p:attrName>style.visibility</p:attrName>
                                        </p:attrNameLst>
                                      </p:cBhvr>
                                      <p:to>
                                        <p:strVal val="visible"/>
                                      </p:to>
                                    </p:set>
                                    <p:animEffect transition="in" filter="wipe(left)">
                                      <p:cBhvr>
                                        <p:cTn id="21" dur="100"/>
                                        <p:tgtEl>
                                          <p:spTgt spid="1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10"/>
                                        </p:tgtEl>
                                      </p:cBhvr>
                                      <p:to x="80000" y="100000"/>
                                    </p:animScale>
                                    <p:anim by="(#ppt_w*0.10)" calcmode="lin" valueType="num">
                                      <p:cBhvr>
                                        <p:cTn id="24" dur="50" autoRev="1" fill="hold">
                                          <p:stCondLst>
                                            <p:cond delay="0"/>
                                          </p:stCondLst>
                                        </p:cTn>
                                        <p:tgtEl>
                                          <p:spTgt spid="10"/>
                                        </p:tgtEl>
                                        <p:attrNameLst>
                                          <p:attrName>ppt_x</p:attrName>
                                        </p:attrNameLst>
                                      </p:cBhvr>
                                    </p:anim>
                                    <p:anim by="(-#ppt_w*0.10)" calcmode="lin" valueType="num">
                                      <p:cBhvr>
                                        <p:cTn id="25" dur="50" autoRev="1" fill="hold">
                                          <p:stCondLst>
                                            <p:cond delay="0"/>
                                          </p:stCondLst>
                                        </p:cTn>
                                        <p:tgtEl>
                                          <p:spTgt spid="10"/>
                                        </p:tgtEl>
                                        <p:attrNameLst>
                                          <p:attrName>ppt_y</p:attrName>
                                        </p:attrNameLst>
                                      </p:cBhvr>
                                    </p:anim>
                                    <p:animRot by="-480000">
                                      <p:cBhvr>
                                        <p:cTn id="26" dur="50" autoRev="1" fill="hold">
                                          <p:stCondLst>
                                            <p:cond delay="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0" grpId="0"/>
      <p:bldP spid="10" grpId="1"/>
      <p:bldP spid="2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9" name="TextBox 38"/>
          <p:cNvSpPr txBox="1"/>
          <p:nvPr/>
        </p:nvSpPr>
        <p:spPr>
          <a:xfrm>
            <a:off x="971600" y="123478"/>
            <a:ext cx="2606353"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新企业的选址</a:t>
            </a:r>
            <a:endParaRPr lang="zh-CN" altLang="en-US" sz="3200" b="1" dirty="0">
              <a:solidFill>
                <a:schemeClr val="accent1"/>
              </a:solidFill>
              <a:latin typeface="微软雅黑" pitchFamily="34" charset="-122"/>
              <a:ea typeface="微软雅黑" pitchFamily="34" charset="-122"/>
            </a:endParaRPr>
          </a:p>
        </p:txBody>
      </p:sp>
      <p:sp>
        <p:nvSpPr>
          <p:cNvPr id="20" name="Content Placeholder 2"/>
          <p:cNvSpPr txBox="1"/>
          <p:nvPr/>
        </p:nvSpPr>
        <p:spPr>
          <a:xfrm>
            <a:off x="755576" y="699542"/>
            <a:ext cx="7776864" cy="2952328"/>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000" b="1" dirty="0" smtClean="0">
                <a:solidFill>
                  <a:schemeClr val="tx1"/>
                </a:solidFill>
                <a:latin typeface="黑体"/>
                <a:ea typeface="黑体"/>
              </a:rPr>
              <a:t>二</a:t>
            </a:r>
            <a:r>
              <a:rPr lang="zh-CN" altLang="zh-CN" sz="2000" b="1" dirty="0">
                <a:solidFill>
                  <a:schemeClr val="tx1"/>
                </a:solidFill>
                <a:latin typeface="黑体"/>
                <a:ea typeface="黑体"/>
              </a:rPr>
              <a:t>、影响新企业选址的因素</a:t>
            </a:r>
            <a:endParaRPr lang="zh-CN" altLang="zh-CN" sz="2000" dirty="0">
              <a:solidFill>
                <a:schemeClr val="tx1"/>
              </a:solidFill>
              <a:latin typeface="黑体"/>
              <a:ea typeface="黑体"/>
            </a:endParaRPr>
          </a:p>
          <a:p>
            <a:pPr marL="0" indent="0">
              <a:buNone/>
            </a:pP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四）社会文化因素</a:t>
            </a:r>
          </a:p>
          <a:p>
            <a:pPr marL="0" indent="0">
              <a:buNone/>
            </a:pPr>
            <a:r>
              <a:rPr lang="en-US" altLang="zh-CN" sz="1600" dirty="0">
                <a:solidFill>
                  <a:srgbClr val="000000"/>
                </a:solidFill>
                <a:latin typeface="黑体"/>
                <a:ea typeface="黑体"/>
              </a:rPr>
              <a:t>    </a:t>
            </a:r>
            <a:r>
              <a:rPr lang="zh-CN" altLang="zh-CN" sz="1600" dirty="0">
                <a:solidFill>
                  <a:srgbClr val="000000"/>
                </a:solidFill>
                <a:latin typeface="黑体"/>
                <a:ea typeface="黑体"/>
              </a:rPr>
              <a:t>选择新企业地址时，创业者应考虑新企业地址所在城市的影响力、所在地区的社区文化与商业文化；</a:t>
            </a:r>
            <a:r>
              <a:rPr lang="zh-CN" altLang="zh-CN" sz="1600" dirty="0" smtClean="0">
                <a:solidFill>
                  <a:srgbClr val="000000"/>
                </a:solidFill>
                <a:latin typeface="黑体"/>
                <a:ea typeface="黑体"/>
              </a:rPr>
              <a:t>分析新企业</a:t>
            </a:r>
            <a:endParaRPr lang="en-US" altLang="zh-CN" sz="1600" dirty="0" smtClean="0">
              <a:solidFill>
                <a:srgbClr val="000000"/>
              </a:solidFill>
              <a:latin typeface="黑体"/>
              <a:ea typeface="黑体"/>
            </a:endParaRPr>
          </a:p>
          <a:p>
            <a:pPr marL="0" indent="0">
              <a:buNone/>
            </a:pPr>
            <a:r>
              <a:rPr lang="zh-CN" altLang="zh-CN" sz="1600" dirty="0" smtClean="0">
                <a:solidFill>
                  <a:srgbClr val="000000"/>
                </a:solidFill>
                <a:latin typeface="黑体"/>
                <a:ea typeface="黑体"/>
              </a:rPr>
              <a:t>产品或服务</a:t>
            </a:r>
            <a:r>
              <a:rPr lang="zh-CN" altLang="zh-CN" sz="1600" dirty="0">
                <a:solidFill>
                  <a:srgbClr val="000000"/>
                </a:solidFill>
                <a:latin typeface="黑体"/>
                <a:ea typeface="黑体"/>
              </a:rPr>
              <a:t>目标消费群体的文化品位与消费心理。</a:t>
            </a:r>
          </a:p>
          <a:p>
            <a:pPr marL="0" indent="0">
              <a:buNone/>
            </a:pP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五）自然因素</a:t>
            </a:r>
          </a:p>
          <a:p>
            <a:pPr marL="0" indent="0">
              <a:buNone/>
            </a:pPr>
            <a:r>
              <a:rPr lang="en-US" altLang="zh-CN" sz="1600" dirty="0">
                <a:solidFill>
                  <a:srgbClr val="000000"/>
                </a:solidFill>
                <a:latin typeface="黑体"/>
                <a:ea typeface="黑体"/>
              </a:rPr>
              <a:t>    </a:t>
            </a:r>
            <a:r>
              <a:rPr lang="zh-CN" altLang="zh-CN" sz="1600" dirty="0">
                <a:solidFill>
                  <a:srgbClr val="000000"/>
                </a:solidFill>
                <a:latin typeface="黑体"/>
                <a:ea typeface="黑体"/>
              </a:rPr>
              <a:t>创业者应该关注所选地址的地质状况、水资源的可用性、气候变化等自然因素是否</a:t>
            </a:r>
            <a:r>
              <a:rPr lang="zh-CN" altLang="zh-CN" sz="1600" dirty="0" smtClean="0">
                <a:solidFill>
                  <a:srgbClr val="000000"/>
                </a:solidFill>
                <a:latin typeface="黑体"/>
                <a:ea typeface="黑体"/>
              </a:rPr>
              <a:t>符合新企业</a:t>
            </a:r>
            <a:endParaRPr lang="en-US" altLang="zh-CN" sz="1600" dirty="0" smtClean="0">
              <a:solidFill>
                <a:srgbClr val="000000"/>
              </a:solidFill>
              <a:latin typeface="黑体"/>
              <a:ea typeface="黑体"/>
            </a:endParaRPr>
          </a:p>
          <a:p>
            <a:pPr marL="0" indent="0">
              <a:buNone/>
            </a:pPr>
            <a:r>
              <a:rPr lang="zh-CN" altLang="zh-CN" sz="1600" dirty="0" smtClean="0">
                <a:solidFill>
                  <a:srgbClr val="000000"/>
                </a:solidFill>
                <a:latin typeface="黑体"/>
                <a:ea typeface="黑体"/>
              </a:rPr>
              <a:t>生产与经营</a:t>
            </a:r>
            <a:r>
              <a:rPr lang="zh-CN" altLang="zh-CN" sz="1600" dirty="0">
                <a:solidFill>
                  <a:srgbClr val="000000"/>
                </a:solidFill>
                <a:latin typeface="黑体"/>
                <a:ea typeface="黑体"/>
              </a:rPr>
              <a:t>的客观需要。</a:t>
            </a:r>
          </a:p>
          <a:p>
            <a:pPr marL="0" indent="0">
              <a:buNone/>
            </a:pP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六）人口因素</a:t>
            </a:r>
          </a:p>
          <a:p>
            <a:pPr marL="0" indent="0">
              <a:buNone/>
            </a:pPr>
            <a:r>
              <a:rPr lang="en-US" altLang="zh-CN" sz="1600" dirty="0">
                <a:solidFill>
                  <a:srgbClr val="000000"/>
                </a:solidFill>
                <a:latin typeface="黑体"/>
                <a:ea typeface="黑体"/>
              </a:rPr>
              <a:t>    </a:t>
            </a:r>
            <a:r>
              <a:rPr lang="zh-CN" altLang="zh-CN" sz="1600" dirty="0">
                <a:solidFill>
                  <a:srgbClr val="000000"/>
                </a:solidFill>
                <a:latin typeface="黑体"/>
                <a:ea typeface="黑体"/>
              </a:rPr>
              <a:t>创业者应该对可能成为新企业的消费群体有所了解。要重点</a:t>
            </a:r>
            <a:r>
              <a:rPr lang="zh-CN" altLang="zh-CN" sz="1600" dirty="0" smtClean="0">
                <a:solidFill>
                  <a:srgbClr val="000000"/>
                </a:solidFill>
                <a:latin typeface="黑体"/>
                <a:ea typeface="黑体"/>
              </a:rPr>
              <a:t>了解</a:t>
            </a:r>
            <a:endParaRPr lang="en-US" altLang="zh-CN" sz="1600" dirty="0" smtClean="0">
              <a:solidFill>
                <a:srgbClr val="000000"/>
              </a:solidFill>
              <a:latin typeface="黑体"/>
              <a:ea typeface="黑体"/>
            </a:endParaRPr>
          </a:p>
          <a:p>
            <a:pPr marL="0" indent="0">
              <a:buNone/>
            </a:pPr>
            <a:r>
              <a:rPr lang="zh-CN" altLang="zh-CN" sz="1600" dirty="0" smtClean="0">
                <a:solidFill>
                  <a:srgbClr val="000000"/>
                </a:solidFill>
                <a:latin typeface="黑体"/>
                <a:ea typeface="黑体"/>
              </a:rPr>
              <a:t>该</a:t>
            </a:r>
            <a:r>
              <a:rPr lang="zh-CN" altLang="zh-CN" sz="1600" dirty="0">
                <a:solidFill>
                  <a:srgbClr val="000000"/>
                </a:solidFill>
                <a:latin typeface="黑体"/>
                <a:ea typeface="黑体"/>
              </a:rPr>
              <a:t>地区的人口结构、</a:t>
            </a:r>
            <a:r>
              <a:rPr lang="zh-CN" altLang="zh-CN" sz="1600" dirty="0" smtClean="0">
                <a:solidFill>
                  <a:srgbClr val="000000"/>
                </a:solidFill>
                <a:latin typeface="黑体"/>
                <a:ea typeface="黑体"/>
              </a:rPr>
              <a:t>人口数量及</a:t>
            </a:r>
            <a:endParaRPr lang="en-US" altLang="zh-CN" sz="1600" dirty="0" smtClean="0">
              <a:solidFill>
                <a:srgbClr val="000000"/>
              </a:solidFill>
              <a:latin typeface="黑体"/>
              <a:ea typeface="黑体"/>
            </a:endParaRPr>
          </a:p>
          <a:p>
            <a:pPr marL="0" indent="0">
              <a:buNone/>
            </a:pPr>
            <a:r>
              <a:rPr lang="zh-CN" altLang="zh-CN" sz="1600" dirty="0" smtClean="0">
                <a:solidFill>
                  <a:srgbClr val="000000"/>
                </a:solidFill>
                <a:latin typeface="黑体"/>
                <a:ea typeface="黑体"/>
              </a:rPr>
              <a:t>人口稳定状况</a:t>
            </a:r>
            <a:r>
              <a:rPr lang="zh-CN" altLang="zh-CN" sz="1600" dirty="0">
                <a:solidFill>
                  <a:srgbClr val="000000"/>
                </a:solidFill>
                <a:latin typeface="黑体"/>
                <a:ea typeface="黑体"/>
              </a:rPr>
              <a:t>，以及消费者的职业与收入状况；还</a:t>
            </a:r>
            <a:r>
              <a:rPr lang="zh-CN" altLang="zh-CN" sz="1600" dirty="0" smtClean="0">
                <a:solidFill>
                  <a:srgbClr val="000000"/>
                </a:solidFill>
                <a:latin typeface="黑体"/>
                <a:ea typeface="黑体"/>
              </a:rPr>
              <a:t>要了解</a:t>
            </a:r>
            <a:endParaRPr lang="en-US" altLang="zh-CN" sz="1600" dirty="0" smtClean="0">
              <a:solidFill>
                <a:srgbClr val="000000"/>
              </a:solidFill>
              <a:latin typeface="黑体"/>
              <a:ea typeface="黑体"/>
            </a:endParaRPr>
          </a:p>
          <a:p>
            <a:pPr marL="0" indent="0">
              <a:buNone/>
            </a:pPr>
            <a:r>
              <a:rPr lang="zh-CN" altLang="zh-CN" sz="1600" dirty="0" smtClean="0">
                <a:solidFill>
                  <a:srgbClr val="000000"/>
                </a:solidFill>
                <a:latin typeface="黑体"/>
                <a:ea typeface="黑体"/>
              </a:rPr>
              <a:t>消费</a:t>
            </a:r>
            <a:r>
              <a:rPr lang="zh-CN" altLang="zh-CN" sz="1600" dirty="0">
                <a:solidFill>
                  <a:srgbClr val="000000"/>
                </a:solidFill>
                <a:latin typeface="黑体"/>
                <a:ea typeface="黑体"/>
              </a:rPr>
              <a:t>者的购买习惯、消费能力等情况。</a:t>
            </a:r>
          </a:p>
        </p:txBody>
      </p:sp>
    </p:spTree>
    <p:extLst>
      <p:ext uri="{BB962C8B-B14F-4D97-AF65-F5344CB8AC3E}">
        <p14:creationId xmlns:p14="http://schemas.microsoft.com/office/powerpoint/2010/main" val="147683238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750"/>
                            </p:stCondLst>
                            <p:childTnLst>
                              <p:par>
                                <p:cTn id="10" presetID="9"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dissolv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9" name="TextBox 38"/>
          <p:cNvSpPr txBox="1"/>
          <p:nvPr/>
        </p:nvSpPr>
        <p:spPr>
          <a:xfrm>
            <a:off x="899592" y="123478"/>
            <a:ext cx="2606353"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新企业的选址</a:t>
            </a:r>
            <a:endParaRPr lang="zh-CN" altLang="en-US" sz="3200" b="1" dirty="0">
              <a:solidFill>
                <a:schemeClr val="accent1"/>
              </a:solidFill>
              <a:latin typeface="微软雅黑" pitchFamily="34" charset="-122"/>
              <a:ea typeface="微软雅黑" pitchFamily="34" charset="-122"/>
            </a:endParaRPr>
          </a:p>
        </p:txBody>
      </p:sp>
      <p:sp>
        <p:nvSpPr>
          <p:cNvPr id="20" name="Content Placeholder 2"/>
          <p:cNvSpPr txBox="1"/>
          <p:nvPr/>
        </p:nvSpPr>
        <p:spPr>
          <a:xfrm>
            <a:off x="827584" y="699542"/>
            <a:ext cx="7560840" cy="2952328"/>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000" b="1" dirty="0">
                <a:solidFill>
                  <a:schemeClr val="tx1"/>
                </a:solidFill>
                <a:latin typeface="黑体"/>
                <a:ea typeface="黑体"/>
              </a:rPr>
              <a:t>三、新企业选址的策略和技巧</a:t>
            </a:r>
            <a:endParaRPr lang="zh-CN" altLang="zh-CN" sz="2000" dirty="0">
              <a:solidFill>
                <a:schemeClr val="tx1"/>
              </a:solidFill>
              <a:latin typeface="黑体"/>
              <a:ea typeface="黑体"/>
            </a:endParaRPr>
          </a:p>
          <a:p>
            <a:pPr marL="0" indent="0">
              <a:buNone/>
            </a:pPr>
            <a:endParaRPr lang="en-US" altLang="zh-CN" sz="1000" dirty="0" smtClean="0">
              <a:solidFill>
                <a:schemeClr val="accent6">
                  <a:lumMod val="75000"/>
                </a:schemeClr>
              </a:solidFill>
              <a:latin typeface="黑体"/>
              <a:ea typeface="黑体"/>
            </a:endParaRPr>
          </a:p>
          <a:p>
            <a:pPr marL="0" indent="0">
              <a:spcBef>
                <a:spcPts val="0"/>
              </a:spcBef>
              <a:buNone/>
            </a:pPr>
            <a:r>
              <a:rPr lang="zh-CN" altLang="zh-CN" sz="1600" dirty="0" smtClean="0">
                <a:solidFill>
                  <a:srgbClr val="000000"/>
                </a:solidFill>
                <a:latin typeface="黑体"/>
                <a:ea typeface="黑体"/>
              </a:rPr>
              <a:t>科学而行之有效</a:t>
            </a:r>
            <a:r>
              <a:rPr lang="zh-CN" altLang="zh-CN" sz="1600" dirty="0">
                <a:solidFill>
                  <a:srgbClr val="000000"/>
                </a:solidFill>
                <a:latin typeface="黑体"/>
                <a:ea typeface="黑体"/>
              </a:rPr>
              <a:t>的选址对新企业的成长至关重要，因此，创业者必须掌握新企业选址的策略和技巧。具体应注意以下几个方面。</a:t>
            </a:r>
          </a:p>
          <a:p>
            <a:pPr marL="0" indent="0">
              <a:spcBef>
                <a:spcPts val="0"/>
              </a:spcBef>
              <a:buNone/>
            </a:pP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一）在收集与研究市场信息的基础上选址</a:t>
            </a:r>
          </a:p>
          <a:p>
            <a:pPr marL="0" indent="0">
              <a:spcBef>
                <a:spcPts val="0"/>
              </a:spcBef>
              <a:buNone/>
            </a:pPr>
            <a:r>
              <a:rPr lang="en-US" altLang="zh-CN" sz="1600" dirty="0">
                <a:solidFill>
                  <a:srgbClr val="000000"/>
                </a:solidFill>
                <a:latin typeface="黑体"/>
                <a:ea typeface="黑体"/>
              </a:rPr>
              <a:t>    </a:t>
            </a:r>
            <a:r>
              <a:rPr lang="zh-CN" altLang="zh-CN" sz="1600" dirty="0">
                <a:solidFill>
                  <a:srgbClr val="000000"/>
                </a:solidFill>
                <a:latin typeface="黑体"/>
                <a:ea typeface="黑体"/>
              </a:rPr>
              <a:t>市场信息对新企业选址的影响是不可忽视的，决定着创业者能否正确地做出选址决策。依据影响企业选址的各种因素，创业者可自己或借助中介机构收集市场信息，并对收集的多方面市场信息进行定性与定量的科学分析，在此基础上进行科学选址。</a:t>
            </a:r>
          </a:p>
          <a:p>
            <a:pPr marL="0" indent="0">
              <a:spcBef>
                <a:spcPts val="0"/>
              </a:spcBef>
              <a:buNone/>
            </a:pP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二）在考察与评估备选地址的基础上选址</a:t>
            </a:r>
          </a:p>
          <a:p>
            <a:pPr marL="0" indent="0">
              <a:spcBef>
                <a:spcPts val="0"/>
              </a:spcBef>
              <a:buNone/>
            </a:pPr>
            <a:r>
              <a:rPr lang="en-US" altLang="zh-CN" sz="1600" dirty="0">
                <a:solidFill>
                  <a:srgbClr val="000000"/>
                </a:solidFill>
                <a:latin typeface="黑体"/>
                <a:ea typeface="黑体"/>
              </a:rPr>
              <a:t>    </a:t>
            </a:r>
            <a:r>
              <a:rPr lang="zh-CN" altLang="zh-CN" sz="1600" dirty="0">
                <a:solidFill>
                  <a:srgbClr val="000000"/>
                </a:solidFill>
                <a:latin typeface="黑体"/>
                <a:ea typeface="黑体"/>
              </a:rPr>
              <a:t>创业者要对多个备选地址进行实地考察，并采用科学的定量分析的方法对备选地址进行考察与评估。经过对备选地址的实地考察与定量分析，按</a:t>
            </a:r>
            <a:r>
              <a:rPr lang="zh-CN" altLang="zh-CN" sz="1600" dirty="0" smtClean="0">
                <a:solidFill>
                  <a:srgbClr val="000000"/>
                </a:solidFill>
                <a:latin typeface="黑体"/>
                <a:ea typeface="黑体"/>
              </a:rPr>
              <a:t>照新企业</a:t>
            </a:r>
            <a:endParaRPr lang="en-US" altLang="zh-CN" sz="1600" dirty="0" smtClean="0">
              <a:solidFill>
                <a:srgbClr val="000000"/>
              </a:solidFill>
              <a:latin typeface="黑体"/>
              <a:ea typeface="黑体"/>
            </a:endParaRPr>
          </a:p>
          <a:p>
            <a:pPr marL="0" indent="0">
              <a:spcBef>
                <a:spcPts val="0"/>
              </a:spcBef>
              <a:buNone/>
            </a:pP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必需的”和“希望的”选址条件，对备选地址进行详细的比较分析后</a:t>
            </a:r>
            <a:r>
              <a:rPr lang="zh-CN" altLang="zh-CN" sz="1600" dirty="0" smtClean="0">
                <a:solidFill>
                  <a:srgbClr val="000000"/>
                </a:solidFill>
                <a:latin typeface="黑体"/>
                <a:ea typeface="黑体"/>
              </a:rPr>
              <a:t>，</a:t>
            </a:r>
            <a:endParaRPr lang="en-US" altLang="zh-CN" sz="1600" dirty="0" smtClean="0">
              <a:solidFill>
                <a:srgbClr val="000000"/>
              </a:solidFill>
              <a:latin typeface="黑体"/>
              <a:ea typeface="黑体"/>
            </a:endParaRPr>
          </a:p>
          <a:p>
            <a:pPr marL="0" indent="0">
              <a:spcBef>
                <a:spcPts val="0"/>
              </a:spcBef>
              <a:buNone/>
            </a:pPr>
            <a:r>
              <a:rPr lang="zh-CN" altLang="zh-CN" sz="1600" dirty="0" smtClean="0">
                <a:solidFill>
                  <a:srgbClr val="000000"/>
                </a:solidFill>
                <a:latin typeface="黑体"/>
                <a:ea typeface="黑体"/>
              </a:rPr>
              <a:t>选择</a:t>
            </a:r>
            <a:r>
              <a:rPr lang="zh-CN" altLang="zh-CN" sz="1600" dirty="0">
                <a:solidFill>
                  <a:srgbClr val="000000"/>
                </a:solidFill>
                <a:latin typeface="黑体"/>
                <a:ea typeface="黑体"/>
              </a:rPr>
              <a:t>出最佳地址。</a:t>
            </a:r>
          </a:p>
        </p:txBody>
      </p:sp>
    </p:spTree>
    <p:extLst>
      <p:ext uri="{BB962C8B-B14F-4D97-AF65-F5344CB8AC3E}">
        <p14:creationId xmlns:p14="http://schemas.microsoft.com/office/powerpoint/2010/main" val="39611070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750"/>
                            </p:stCondLst>
                            <p:childTnLst>
                              <p:par>
                                <p:cTn id="10" presetID="9"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dissolv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0" y="5020022"/>
            <a:ext cx="2195736" cy="147960"/>
          </a:xfrm>
          <a:prstGeom prst="rect">
            <a:avLst/>
          </a:prstGeom>
          <a:solidFill>
            <a:schemeClr val="accent1"/>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6" name="Rectangle 6"/>
          <p:cNvSpPr>
            <a:spLocks noChangeArrowheads="1"/>
          </p:cNvSpPr>
          <p:nvPr/>
        </p:nvSpPr>
        <p:spPr bwMode="auto">
          <a:xfrm>
            <a:off x="2195736" y="5028450"/>
            <a:ext cx="1047049" cy="115050"/>
          </a:xfrm>
          <a:prstGeom prst="rect">
            <a:avLst/>
          </a:prstGeom>
          <a:solidFill>
            <a:schemeClr val="accent2"/>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7" name="Rectangle 7"/>
          <p:cNvSpPr>
            <a:spLocks noChangeArrowheads="1"/>
          </p:cNvSpPr>
          <p:nvPr/>
        </p:nvSpPr>
        <p:spPr bwMode="auto">
          <a:xfrm>
            <a:off x="3241948" y="5044906"/>
            <a:ext cx="1690092" cy="98594"/>
          </a:xfrm>
          <a:prstGeom prst="rect">
            <a:avLst/>
          </a:prstGeom>
          <a:solidFill>
            <a:schemeClr val="accent3"/>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8" name="Rectangle 8"/>
          <p:cNvSpPr>
            <a:spLocks noChangeArrowheads="1"/>
          </p:cNvSpPr>
          <p:nvPr/>
        </p:nvSpPr>
        <p:spPr bwMode="auto">
          <a:xfrm>
            <a:off x="4932040" y="5068538"/>
            <a:ext cx="1047049" cy="78359"/>
          </a:xfrm>
          <a:prstGeom prst="rect">
            <a:avLst/>
          </a:prstGeom>
          <a:solidFill>
            <a:schemeClr val="accent4"/>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16" name="矩形 15"/>
          <p:cNvSpPr/>
          <p:nvPr/>
        </p:nvSpPr>
        <p:spPr>
          <a:xfrm>
            <a:off x="683568" y="699542"/>
            <a:ext cx="7776864" cy="4316528"/>
          </a:xfrm>
          <a:prstGeom prst="rect">
            <a:avLst/>
          </a:prstGeom>
        </p:spPr>
        <p:txBody>
          <a:bodyPr wrap="square" lIns="68541" tIns="34271" rIns="68541" bIns="34271">
            <a:spAutoFit/>
          </a:bodyPr>
          <a:lstStyle/>
          <a:p>
            <a:r>
              <a:rPr lang="zh-CN" altLang="zh-CN" sz="2000" b="1" dirty="0">
                <a:latin typeface="黑体"/>
                <a:ea typeface="黑体"/>
              </a:rPr>
              <a:t>一、新企业必须考虑的法律问题</a:t>
            </a:r>
            <a:r>
              <a:rPr lang="en-US" altLang="zh-CN" sz="2000" b="1" dirty="0">
                <a:latin typeface="黑体"/>
                <a:ea typeface="黑体"/>
              </a:rPr>
              <a:t>    </a:t>
            </a:r>
            <a:endParaRPr lang="zh-CN" altLang="zh-CN" sz="2000" dirty="0">
              <a:latin typeface="黑体"/>
              <a:ea typeface="黑体"/>
            </a:endParaRPr>
          </a:p>
          <a:p>
            <a:r>
              <a:rPr lang="zh-CN" altLang="zh-CN" sz="1600" dirty="0" smtClean="0">
                <a:latin typeface="黑体"/>
                <a:ea typeface="黑体"/>
              </a:rPr>
              <a:t>（</a:t>
            </a:r>
            <a:r>
              <a:rPr lang="zh-CN" altLang="zh-CN" sz="1600" dirty="0">
                <a:latin typeface="黑体"/>
                <a:ea typeface="黑体"/>
              </a:rPr>
              <a:t>一）知识产权法</a:t>
            </a:r>
          </a:p>
          <a:p>
            <a:r>
              <a:rPr lang="en-US" altLang="zh-CN" sz="1600" dirty="0">
                <a:latin typeface="黑体"/>
                <a:ea typeface="黑体"/>
              </a:rPr>
              <a:t>    </a:t>
            </a:r>
            <a:r>
              <a:rPr lang="zh-CN" altLang="zh-CN" sz="1600" dirty="0">
                <a:latin typeface="黑体"/>
                <a:ea typeface="黑体"/>
              </a:rPr>
              <a:t>知识产权是指人们对自己创造性的智力劳动成果所享有的民事权利，如著作权、专利权、商标专用权等。知识产权法是调整知识产权的获取、利用和保护所涉及的社会关系的法律规范的总称。</a:t>
            </a:r>
          </a:p>
          <a:p>
            <a:r>
              <a:rPr lang="en-US" altLang="zh-CN" sz="1600" dirty="0" smtClean="0">
                <a:latin typeface="黑体"/>
                <a:ea typeface="黑体"/>
              </a:rPr>
              <a:t>1</a:t>
            </a:r>
            <a:r>
              <a:rPr lang="en-US" altLang="zh-CN" sz="1600" dirty="0">
                <a:latin typeface="黑体"/>
                <a:ea typeface="黑体"/>
              </a:rPr>
              <a:t>.</a:t>
            </a:r>
            <a:r>
              <a:rPr lang="zh-CN" altLang="zh-CN" sz="1600" dirty="0">
                <a:latin typeface="黑体"/>
                <a:ea typeface="黑体"/>
              </a:rPr>
              <a:t>著作权与著作权法</a:t>
            </a:r>
          </a:p>
          <a:p>
            <a:r>
              <a:rPr lang="zh-CN" altLang="zh-CN" sz="1600" dirty="0" smtClean="0">
                <a:latin typeface="黑体"/>
                <a:ea typeface="黑体"/>
              </a:rPr>
              <a:t>著作权也称版权</a:t>
            </a:r>
            <a:r>
              <a:rPr lang="zh-CN" altLang="zh-CN" sz="1600" dirty="0">
                <a:latin typeface="黑体"/>
                <a:ea typeface="黑体"/>
              </a:rPr>
              <a:t>，是指作者对其创作的文学艺术和科学作品依法享有的权利。著作权包括发表权、署名权、修改权、保护作品完整权、复制权、发行权、出租权、展览权、表演权、放映权、广播权、信息网络传播权、摄制权、改编权、翻译权、汇编权及应当由著作权人享有的其他权利</a:t>
            </a:r>
            <a:r>
              <a:rPr lang="en-US" altLang="zh-CN" sz="1600" dirty="0">
                <a:latin typeface="黑体"/>
                <a:ea typeface="黑体"/>
              </a:rPr>
              <a:t>17</a:t>
            </a:r>
            <a:r>
              <a:rPr lang="zh-CN" altLang="zh-CN" sz="1600" dirty="0">
                <a:latin typeface="黑体"/>
                <a:ea typeface="黑体"/>
              </a:rPr>
              <a:t>项。</a:t>
            </a:r>
          </a:p>
          <a:p>
            <a:r>
              <a:rPr lang="en-US" altLang="zh-CN" sz="1600" dirty="0" smtClean="0">
                <a:latin typeface="黑体"/>
                <a:ea typeface="黑体"/>
              </a:rPr>
              <a:t>2</a:t>
            </a:r>
            <a:r>
              <a:rPr lang="en-US" altLang="zh-CN" sz="1600" dirty="0">
                <a:latin typeface="黑体"/>
                <a:ea typeface="黑体"/>
              </a:rPr>
              <a:t>.</a:t>
            </a:r>
            <a:r>
              <a:rPr lang="zh-CN" altLang="zh-CN" sz="1600" dirty="0">
                <a:latin typeface="黑体"/>
                <a:ea typeface="黑体"/>
              </a:rPr>
              <a:t>专利权与专利法</a:t>
            </a:r>
          </a:p>
          <a:p>
            <a:r>
              <a:rPr lang="en-US" altLang="zh-CN" sz="1600" dirty="0">
                <a:latin typeface="黑体"/>
                <a:ea typeface="黑体"/>
              </a:rPr>
              <a:t>    </a:t>
            </a:r>
            <a:r>
              <a:rPr lang="zh-CN" altLang="zh-CN" sz="1600" dirty="0">
                <a:latin typeface="黑体"/>
                <a:ea typeface="黑体"/>
              </a:rPr>
              <a:t>专利权是权利人对其获得专利的发明创造</a:t>
            </a:r>
            <a:r>
              <a:rPr lang="en-US" altLang="zh-CN" sz="1600" dirty="0">
                <a:latin typeface="黑体"/>
                <a:ea typeface="黑体"/>
              </a:rPr>
              <a:t>(</a:t>
            </a:r>
            <a:r>
              <a:rPr lang="zh-CN" altLang="zh-CN" sz="1600" dirty="0">
                <a:latin typeface="黑体"/>
                <a:ea typeface="黑体"/>
              </a:rPr>
              <a:t>发明、实用新型或外观设计</a:t>
            </a:r>
            <a:r>
              <a:rPr lang="en-US" altLang="zh-CN" sz="1600" dirty="0">
                <a:latin typeface="黑体"/>
                <a:ea typeface="黑体"/>
              </a:rPr>
              <a:t>)</a:t>
            </a:r>
            <a:r>
              <a:rPr lang="zh-CN" altLang="zh-CN" sz="1600" dirty="0">
                <a:latin typeface="黑体"/>
                <a:ea typeface="黑体"/>
              </a:rPr>
              <a:t>，在法定期限内所享有的独占权或专有权。</a:t>
            </a:r>
          </a:p>
          <a:p>
            <a:r>
              <a:rPr lang="en-US" altLang="zh-CN" sz="1600" dirty="0">
                <a:latin typeface="黑体"/>
                <a:ea typeface="黑体"/>
              </a:rPr>
              <a:t>3.</a:t>
            </a:r>
            <a:r>
              <a:rPr lang="zh-CN" altLang="zh-CN" sz="1600" dirty="0">
                <a:latin typeface="黑体"/>
                <a:ea typeface="黑体"/>
              </a:rPr>
              <a:t>商标专用权与商标法</a:t>
            </a:r>
          </a:p>
          <a:p>
            <a:r>
              <a:rPr lang="zh-CN" altLang="zh-CN" sz="1600" dirty="0" smtClean="0">
                <a:latin typeface="黑体"/>
                <a:ea typeface="黑体"/>
              </a:rPr>
              <a:t>商标是用以区别商品和服务</a:t>
            </a:r>
            <a:r>
              <a:rPr lang="zh-CN" altLang="zh-CN" sz="1600" dirty="0">
                <a:latin typeface="黑体"/>
                <a:ea typeface="黑体"/>
              </a:rPr>
              <a:t>不同来源的商业性标志，由文字、图形、字母、数字、三维标志、颜色组合、声音或者上述要素的组合构成。商标专用权是指商标主管机关依法授予商标所有人对其注册商标受国家法律保护的专有权</a:t>
            </a:r>
            <a:r>
              <a:rPr lang="zh-CN" altLang="zh-CN" sz="1600" dirty="0" smtClean="0">
                <a:latin typeface="黑体"/>
                <a:ea typeface="黑体"/>
              </a:rPr>
              <a:t>。</a:t>
            </a:r>
            <a:endParaRPr lang="zh-CN" altLang="zh-CN" sz="800" dirty="0">
              <a:solidFill>
                <a:schemeClr val="accent6">
                  <a:lumMod val="75000"/>
                </a:schemeClr>
              </a:solidFill>
              <a:latin typeface="黑体"/>
              <a:ea typeface="黑体"/>
            </a:endParaRPr>
          </a:p>
        </p:txBody>
      </p:sp>
      <p:sp>
        <p:nvSpPr>
          <p:cNvPr id="15" name="TextBox 38"/>
          <p:cNvSpPr txBox="1"/>
          <p:nvPr/>
        </p:nvSpPr>
        <p:spPr>
          <a:xfrm>
            <a:off x="971600" y="195486"/>
            <a:ext cx="6286847"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新企业必须考虑的法律与伦理问题</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55369506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1200"/>
                            </p:stCondLst>
                            <p:childTnLst>
                              <p:par>
                                <p:cTn id="10" presetID="22" presetClass="entr" presetSubtype="4"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down)">
                                      <p:cBhvr>
                                        <p:cTn id="12" dur="500"/>
                                        <p:tgtEl>
                                          <p:spTgt spid="65"/>
                                        </p:tgtEl>
                                      </p:cBhvr>
                                    </p:animEffect>
                                  </p:childTnLst>
                                </p:cTn>
                              </p:par>
                            </p:childTnLst>
                          </p:cTn>
                        </p:par>
                        <p:par>
                          <p:cTn id="13" fill="hold">
                            <p:stCondLst>
                              <p:cond delay="1700"/>
                            </p:stCondLst>
                            <p:childTnLst>
                              <p:par>
                                <p:cTn id="14" presetID="22" presetClass="entr" presetSubtype="4"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down)">
                                      <p:cBhvr>
                                        <p:cTn id="16" dur="500"/>
                                        <p:tgtEl>
                                          <p:spTgt spid="66"/>
                                        </p:tgtEl>
                                      </p:cBhvr>
                                    </p:animEffect>
                                  </p:childTnLst>
                                </p:cTn>
                              </p:par>
                            </p:childTnLst>
                          </p:cTn>
                        </p:par>
                        <p:par>
                          <p:cTn id="17" fill="hold">
                            <p:stCondLst>
                              <p:cond delay="2200"/>
                            </p:stCondLst>
                            <p:childTnLst>
                              <p:par>
                                <p:cTn id="18" presetID="22" presetClass="entr" presetSubtype="4"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wipe(down)">
                                      <p:cBhvr>
                                        <p:cTn id="20" dur="500"/>
                                        <p:tgtEl>
                                          <p:spTgt spid="67"/>
                                        </p:tgtEl>
                                      </p:cBhvr>
                                    </p:animEffect>
                                  </p:childTnLst>
                                </p:cTn>
                              </p:par>
                            </p:childTnLst>
                          </p:cTn>
                        </p:par>
                        <p:par>
                          <p:cTn id="21" fill="hold">
                            <p:stCondLst>
                              <p:cond delay="2700"/>
                            </p:stCondLst>
                            <p:childTnLst>
                              <p:par>
                                <p:cTn id="22" presetID="22" presetClass="entr" presetSubtype="4" fill="hold" grpId="0"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wipe(down)">
                                      <p:cBhvr>
                                        <p:cTn id="24" dur="500"/>
                                        <p:tgtEl>
                                          <p:spTgt spid="6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1"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dissolv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16" grpId="0"/>
      <p:bldP spid="16" grpId="1"/>
      <p:bldP spid="1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0" y="4520510"/>
            <a:ext cx="2195736" cy="647472"/>
          </a:xfrm>
          <a:prstGeom prst="rect">
            <a:avLst/>
          </a:prstGeom>
          <a:solidFill>
            <a:schemeClr val="accent1"/>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6" name="Rectangle 6"/>
          <p:cNvSpPr>
            <a:spLocks noChangeArrowheads="1"/>
          </p:cNvSpPr>
          <p:nvPr/>
        </p:nvSpPr>
        <p:spPr bwMode="auto">
          <a:xfrm>
            <a:off x="2195736" y="4640044"/>
            <a:ext cx="1047049" cy="503456"/>
          </a:xfrm>
          <a:prstGeom prst="rect">
            <a:avLst/>
          </a:prstGeom>
          <a:solidFill>
            <a:schemeClr val="accent2"/>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7" name="Rectangle 7"/>
          <p:cNvSpPr>
            <a:spLocks noChangeArrowheads="1"/>
          </p:cNvSpPr>
          <p:nvPr/>
        </p:nvSpPr>
        <p:spPr bwMode="auto">
          <a:xfrm>
            <a:off x="3241948" y="4712052"/>
            <a:ext cx="1690092" cy="431448"/>
          </a:xfrm>
          <a:prstGeom prst="rect">
            <a:avLst/>
          </a:prstGeom>
          <a:solidFill>
            <a:schemeClr val="accent3"/>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8" name="Rectangle 8"/>
          <p:cNvSpPr>
            <a:spLocks noChangeArrowheads="1"/>
          </p:cNvSpPr>
          <p:nvPr/>
        </p:nvSpPr>
        <p:spPr bwMode="auto">
          <a:xfrm>
            <a:off x="4932040" y="4803998"/>
            <a:ext cx="1047049" cy="342900"/>
          </a:xfrm>
          <a:prstGeom prst="rect">
            <a:avLst/>
          </a:prstGeom>
          <a:solidFill>
            <a:schemeClr val="accent4"/>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16" name="矩形 15"/>
          <p:cNvSpPr/>
          <p:nvPr/>
        </p:nvSpPr>
        <p:spPr>
          <a:xfrm>
            <a:off x="683568" y="842867"/>
            <a:ext cx="7776864" cy="2592979"/>
          </a:xfrm>
          <a:prstGeom prst="rect">
            <a:avLst/>
          </a:prstGeom>
        </p:spPr>
        <p:txBody>
          <a:bodyPr wrap="square" lIns="68541" tIns="34271" rIns="68541" bIns="34271">
            <a:spAutoFit/>
          </a:bodyPr>
          <a:lstStyle/>
          <a:p>
            <a:r>
              <a:rPr lang="zh-CN" altLang="zh-CN" sz="2000" b="1" dirty="0">
                <a:latin typeface="黑体"/>
                <a:ea typeface="黑体"/>
              </a:rPr>
              <a:t>一、新企业必须考虑的法律问题</a:t>
            </a:r>
            <a:r>
              <a:rPr lang="en-US" altLang="zh-CN" sz="2000" b="1" dirty="0">
                <a:latin typeface="黑体"/>
                <a:ea typeface="黑体"/>
              </a:rPr>
              <a:t>    </a:t>
            </a:r>
            <a:endParaRPr lang="zh-CN" altLang="zh-CN" sz="2000" dirty="0">
              <a:latin typeface="黑体"/>
              <a:ea typeface="黑体"/>
            </a:endParaRPr>
          </a:p>
          <a:p>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二）劳动法</a:t>
            </a:r>
          </a:p>
          <a:p>
            <a:r>
              <a:rPr lang="zh-CN" altLang="zh-CN" sz="1600" dirty="0" smtClean="0">
                <a:solidFill>
                  <a:srgbClr val="000000"/>
                </a:solidFill>
                <a:latin typeface="黑体"/>
                <a:ea typeface="黑体"/>
              </a:rPr>
              <a:t>劳动法是为了完善劳动</a:t>
            </a:r>
            <a:r>
              <a:rPr lang="zh-CN" altLang="zh-CN" sz="1600" dirty="0">
                <a:solidFill>
                  <a:srgbClr val="000000"/>
                </a:solidFill>
                <a:latin typeface="黑体"/>
                <a:ea typeface="黑体"/>
              </a:rPr>
              <a:t>合同制度，明确劳动合同双方当事人的权利和义务，保护劳动者的合法权益，构建和发展和谐稳定的劳动关系而制定的法律。依法规范新企业与员工之间的劳动关系，对于调动员工积极性、确保新企业创业成功具有重要意义。</a:t>
            </a:r>
          </a:p>
          <a:p>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三）合同法</a:t>
            </a:r>
          </a:p>
          <a:p>
            <a:r>
              <a:rPr lang="zh-CN" altLang="zh-CN" sz="1600" dirty="0" smtClean="0">
                <a:solidFill>
                  <a:srgbClr val="000000"/>
                </a:solidFill>
                <a:latin typeface="黑体"/>
                <a:ea typeface="黑体"/>
              </a:rPr>
              <a:t>合同法</a:t>
            </a:r>
            <a:r>
              <a:rPr lang="zh-CN" altLang="zh-CN" sz="1600" dirty="0">
                <a:solidFill>
                  <a:srgbClr val="000000"/>
                </a:solidFill>
                <a:latin typeface="黑体"/>
                <a:ea typeface="黑体"/>
              </a:rPr>
              <a:t>是国家制定的调整平等主体之间合同关系的法律规范的总和。其立法目的是为了保护合同当事人的合法权益。创业者学习合同法，有利于防止新企业盲目签约，防止与无签约资格、无履约能力或不讲信用的当事人签约；有利于确保合同内容的合法性与条款的完整性；有利于新企业获得合同纠纷的主动权</a:t>
            </a:r>
            <a:r>
              <a:rPr lang="zh-CN" altLang="zh-CN" sz="1600" dirty="0" smtClean="0">
                <a:solidFill>
                  <a:srgbClr val="000000"/>
                </a:solidFill>
                <a:latin typeface="黑体"/>
                <a:ea typeface="黑体"/>
              </a:rPr>
              <a:t>。</a:t>
            </a:r>
            <a:endParaRPr lang="zh-CN" altLang="zh-CN" sz="1600" dirty="0">
              <a:solidFill>
                <a:srgbClr val="000000"/>
              </a:solidFill>
              <a:latin typeface="黑体"/>
              <a:ea typeface="黑体"/>
            </a:endParaRPr>
          </a:p>
        </p:txBody>
      </p:sp>
      <p:sp>
        <p:nvSpPr>
          <p:cNvPr id="15" name="TextBox 38"/>
          <p:cNvSpPr txBox="1"/>
          <p:nvPr/>
        </p:nvSpPr>
        <p:spPr>
          <a:xfrm>
            <a:off x="971600" y="195486"/>
            <a:ext cx="6286847"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新企业必须考虑的法律与伦理问题</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48652654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1200"/>
                            </p:stCondLst>
                            <p:childTnLst>
                              <p:par>
                                <p:cTn id="10" presetID="22" presetClass="entr" presetSubtype="4"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down)">
                                      <p:cBhvr>
                                        <p:cTn id="12" dur="500"/>
                                        <p:tgtEl>
                                          <p:spTgt spid="65"/>
                                        </p:tgtEl>
                                      </p:cBhvr>
                                    </p:animEffect>
                                  </p:childTnLst>
                                </p:cTn>
                              </p:par>
                            </p:childTnLst>
                          </p:cTn>
                        </p:par>
                        <p:par>
                          <p:cTn id="13" fill="hold">
                            <p:stCondLst>
                              <p:cond delay="1700"/>
                            </p:stCondLst>
                            <p:childTnLst>
                              <p:par>
                                <p:cTn id="14" presetID="22" presetClass="entr" presetSubtype="4"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down)">
                                      <p:cBhvr>
                                        <p:cTn id="16" dur="500"/>
                                        <p:tgtEl>
                                          <p:spTgt spid="66"/>
                                        </p:tgtEl>
                                      </p:cBhvr>
                                    </p:animEffect>
                                  </p:childTnLst>
                                </p:cTn>
                              </p:par>
                            </p:childTnLst>
                          </p:cTn>
                        </p:par>
                        <p:par>
                          <p:cTn id="17" fill="hold">
                            <p:stCondLst>
                              <p:cond delay="2200"/>
                            </p:stCondLst>
                            <p:childTnLst>
                              <p:par>
                                <p:cTn id="18" presetID="22" presetClass="entr" presetSubtype="4"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wipe(down)">
                                      <p:cBhvr>
                                        <p:cTn id="20" dur="500"/>
                                        <p:tgtEl>
                                          <p:spTgt spid="67"/>
                                        </p:tgtEl>
                                      </p:cBhvr>
                                    </p:animEffect>
                                  </p:childTnLst>
                                </p:cTn>
                              </p:par>
                            </p:childTnLst>
                          </p:cTn>
                        </p:par>
                        <p:par>
                          <p:cTn id="21" fill="hold">
                            <p:stCondLst>
                              <p:cond delay="2700"/>
                            </p:stCondLst>
                            <p:childTnLst>
                              <p:par>
                                <p:cTn id="22" presetID="22" presetClass="entr" presetSubtype="4" fill="hold" grpId="0"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wipe(down)">
                                      <p:cBhvr>
                                        <p:cTn id="24" dur="500"/>
                                        <p:tgtEl>
                                          <p:spTgt spid="6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1"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dissolv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16" grpId="0"/>
      <p:bldP spid="16" grpId="1"/>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0" y="4520510"/>
            <a:ext cx="2195736" cy="647472"/>
          </a:xfrm>
          <a:prstGeom prst="rect">
            <a:avLst/>
          </a:prstGeom>
          <a:solidFill>
            <a:schemeClr val="accent1"/>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6" name="Rectangle 6"/>
          <p:cNvSpPr>
            <a:spLocks noChangeArrowheads="1"/>
          </p:cNvSpPr>
          <p:nvPr/>
        </p:nvSpPr>
        <p:spPr bwMode="auto">
          <a:xfrm>
            <a:off x="2195736" y="4640044"/>
            <a:ext cx="1047049" cy="503456"/>
          </a:xfrm>
          <a:prstGeom prst="rect">
            <a:avLst/>
          </a:prstGeom>
          <a:solidFill>
            <a:schemeClr val="accent2"/>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7" name="Rectangle 7"/>
          <p:cNvSpPr>
            <a:spLocks noChangeArrowheads="1"/>
          </p:cNvSpPr>
          <p:nvPr/>
        </p:nvSpPr>
        <p:spPr bwMode="auto">
          <a:xfrm>
            <a:off x="3241948" y="4712052"/>
            <a:ext cx="1690092" cy="431448"/>
          </a:xfrm>
          <a:prstGeom prst="rect">
            <a:avLst/>
          </a:prstGeom>
          <a:solidFill>
            <a:schemeClr val="accent3"/>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8" name="Rectangle 8"/>
          <p:cNvSpPr>
            <a:spLocks noChangeArrowheads="1"/>
          </p:cNvSpPr>
          <p:nvPr/>
        </p:nvSpPr>
        <p:spPr bwMode="auto">
          <a:xfrm>
            <a:off x="4932040" y="4803998"/>
            <a:ext cx="1047049" cy="342900"/>
          </a:xfrm>
          <a:prstGeom prst="rect">
            <a:avLst/>
          </a:prstGeom>
          <a:solidFill>
            <a:schemeClr val="accent4"/>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16" name="矩形 15"/>
          <p:cNvSpPr/>
          <p:nvPr/>
        </p:nvSpPr>
        <p:spPr>
          <a:xfrm>
            <a:off x="683568" y="873064"/>
            <a:ext cx="7776864" cy="2346758"/>
          </a:xfrm>
          <a:prstGeom prst="rect">
            <a:avLst/>
          </a:prstGeom>
        </p:spPr>
        <p:txBody>
          <a:bodyPr wrap="square" lIns="68541" tIns="34271" rIns="68541" bIns="34271">
            <a:spAutoFit/>
          </a:bodyPr>
          <a:lstStyle/>
          <a:p>
            <a:r>
              <a:rPr lang="zh-CN" altLang="zh-CN" sz="2000" b="1" dirty="0">
                <a:latin typeface="黑体"/>
                <a:ea typeface="黑体"/>
              </a:rPr>
              <a:t>一、新企业必须考虑的法律问题</a:t>
            </a:r>
            <a:r>
              <a:rPr lang="en-US" altLang="zh-CN" sz="2000" b="1" dirty="0">
                <a:latin typeface="黑体"/>
                <a:ea typeface="黑体"/>
              </a:rPr>
              <a:t>    </a:t>
            </a:r>
            <a:endParaRPr lang="zh-CN" altLang="zh-CN" sz="2000" dirty="0">
              <a:latin typeface="黑体"/>
              <a:ea typeface="黑体"/>
            </a:endParaRPr>
          </a:p>
          <a:p>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四）反不正当竞争法</a:t>
            </a:r>
          </a:p>
          <a:p>
            <a:r>
              <a:rPr lang="zh-CN" altLang="zh-CN" sz="1600" dirty="0" smtClean="0">
                <a:solidFill>
                  <a:srgbClr val="000000"/>
                </a:solidFill>
                <a:latin typeface="黑体"/>
                <a:ea typeface="黑体"/>
              </a:rPr>
              <a:t>不正当竞争是指经营</a:t>
            </a:r>
            <a:r>
              <a:rPr lang="zh-CN" altLang="zh-CN" sz="1600" dirty="0">
                <a:solidFill>
                  <a:srgbClr val="000000"/>
                </a:solidFill>
                <a:latin typeface="黑体"/>
                <a:ea typeface="黑体"/>
              </a:rPr>
              <a:t>者违反本法规定，损害其他经营者的合法权益，扰乱社会经济秩序的行为。反不正当竞争法是禁止以违法诚实信用原则或其他公认的商业道德的手段从事市场竞争行为、维护公平竞争秩序的一类法律规范的总称。</a:t>
            </a:r>
          </a:p>
          <a:p>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五）产品质量法</a:t>
            </a:r>
          </a:p>
          <a:p>
            <a:r>
              <a:rPr lang="zh-CN" altLang="zh-CN" sz="1600" dirty="0" smtClean="0">
                <a:solidFill>
                  <a:srgbClr val="000000"/>
                </a:solidFill>
                <a:latin typeface="黑体"/>
                <a:ea typeface="黑体"/>
              </a:rPr>
              <a:t>产品质量法是调</a:t>
            </a:r>
            <a:r>
              <a:rPr lang="zh-CN" altLang="zh-CN" sz="1600" dirty="0">
                <a:solidFill>
                  <a:srgbClr val="000000"/>
                </a:solidFill>
                <a:latin typeface="黑体"/>
                <a:ea typeface="黑体"/>
              </a:rPr>
              <a:t>整在生产、流通及监督管理过程中，因产品质量而发生的各种经济关系的法律规范的总称。其立法目的是为了加强对产品质量的监督管理，提高产品质量水平，明确产品质量责任，保护消费者的合法权益，维护社会经济秩序。</a:t>
            </a:r>
          </a:p>
        </p:txBody>
      </p:sp>
      <p:sp>
        <p:nvSpPr>
          <p:cNvPr id="15" name="TextBox 38"/>
          <p:cNvSpPr txBox="1"/>
          <p:nvPr/>
        </p:nvSpPr>
        <p:spPr>
          <a:xfrm>
            <a:off x="971600" y="195486"/>
            <a:ext cx="6286847"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新企业必须考虑的法律与伦理问题</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57345197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1200"/>
                            </p:stCondLst>
                            <p:childTnLst>
                              <p:par>
                                <p:cTn id="10" presetID="22" presetClass="entr" presetSubtype="4"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down)">
                                      <p:cBhvr>
                                        <p:cTn id="12" dur="500"/>
                                        <p:tgtEl>
                                          <p:spTgt spid="65"/>
                                        </p:tgtEl>
                                      </p:cBhvr>
                                    </p:animEffect>
                                  </p:childTnLst>
                                </p:cTn>
                              </p:par>
                            </p:childTnLst>
                          </p:cTn>
                        </p:par>
                        <p:par>
                          <p:cTn id="13" fill="hold">
                            <p:stCondLst>
                              <p:cond delay="1700"/>
                            </p:stCondLst>
                            <p:childTnLst>
                              <p:par>
                                <p:cTn id="14" presetID="22" presetClass="entr" presetSubtype="4"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down)">
                                      <p:cBhvr>
                                        <p:cTn id="16" dur="500"/>
                                        <p:tgtEl>
                                          <p:spTgt spid="66"/>
                                        </p:tgtEl>
                                      </p:cBhvr>
                                    </p:animEffect>
                                  </p:childTnLst>
                                </p:cTn>
                              </p:par>
                            </p:childTnLst>
                          </p:cTn>
                        </p:par>
                        <p:par>
                          <p:cTn id="17" fill="hold">
                            <p:stCondLst>
                              <p:cond delay="2200"/>
                            </p:stCondLst>
                            <p:childTnLst>
                              <p:par>
                                <p:cTn id="18" presetID="22" presetClass="entr" presetSubtype="4"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wipe(down)">
                                      <p:cBhvr>
                                        <p:cTn id="20" dur="500"/>
                                        <p:tgtEl>
                                          <p:spTgt spid="67"/>
                                        </p:tgtEl>
                                      </p:cBhvr>
                                    </p:animEffect>
                                  </p:childTnLst>
                                </p:cTn>
                              </p:par>
                            </p:childTnLst>
                          </p:cTn>
                        </p:par>
                        <p:par>
                          <p:cTn id="21" fill="hold">
                            <p:stCondLst>
                              <p:cond delay="2700"/>
                            </p:stCondLst>
                            <p:childTnLst>
                              <p:par>
                                <p:cTn id="22" presetID="22" presetClass="entr" presetSubtype="4" fill="hold" grpId="0"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wipe(down)">
                                      <p:cBhvr>
                                        <p:cTn id="24" dur="500"/>
                                        <p:tgtEl>
                                          <p:spTgt spid="6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1"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dissolv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16" grpId="0"/>
      <p:bldP spid="16" grpId="1"/>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0" y="4520510"/>
            <a:ext cx="2195736" cy="647472"/>
          </a:xfrm>
          <a:prstGeom prst="rect">
            <a:avLst/>
          </a:prstGeom>
          <a:solidFill>
            <a:schemeClr val="accent1"/>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6" name="Rectangle 6"/>
          <p:cNvSpPr>
            <a:spLocks noChangeArrowheads="1"/>
          </p:cNvSpPr>
          <p:nvPr/>
        </p:nvSpPr>
        <p:spPr bwMode="auto">
          <a:xfrm>
            <a:off x="2195736" y="4640044"/>
            <a:ext cx="1047049" cy="503456"/>
          </a:xfrm>
          <a:prstGeom prst="rect">
            <a:avLst/>
          </a:prstGeom>
          <a:solidFill>
            <a:schemeClr val="accent2"/>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7" name="Rectangle 7"/>
          <p:cNvSpPr>
            <a:spLocks noChangeArrowheads="1"/>
          </p:cNvSpPr>
          <p:nvPr/>
        </p:nvSpPr>
        <p:spPr bwMode="auto">
          <a:xfrm>
            <a:off x="3241948" y="4712052"/>
            <a:ext cx="1690092" cy="431448"/>
          </a:xfrm>
          <a:prstGeom prst="rect">
            <a:avLst/>
          </a:prstGeom>
          <a:solidFill>
            <a:schemeClr val="accent3"/>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8" name="Rectangle 8"/>
          <p:cNvSpPr>
            <a:spLocks noChangeArrowheads="1"/>
          </p:cNvSpPr>
          <p:nvPr/>
        </p:nvSpPr>
        <p:spPr bwMode="auto">
          <a:xfrm>
            <a:off x="4932040" y="4803998"/>
            <a:ext cx="1047049" cy="342900"/>
          </a:xfrm>
          <a:prstGeom prst="rect">
            <a:avLst/>
          </a:prstGeom>
          <a:solidFill>
            <a:schemeClr val="accent4"/>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16" name="矩形 15"/>
          <p:cNvSpPr/>
          <p:nvPr/>
        </p:nvSpPr>
        <p:spPr>
          <a:xfrm>
            <a:off x="683568" y="699542"/>
            <a:ext cx="7776864" cy="2839200"/>
          </a:xfrm>
          <a:prstGeom prst="rect">
            <a:avLst/>
          </a:prstGeom>
        </p:spPr>
        <p:txBody>
          <a:bodyPr wrap="square" lIns="68541" tIns="34271" rIns="68541" bIns="34271">
            <a:spAutoFit/>
          </a:bodyPr>
          <a:lstStyle/>
          <a:p>
            <a:r>
              <a:rPr lang="zh-CN" altLang="en-US" sz="2000" b="1" dirty="0" smtClean="0">
                <a:latin typeface="黑体"/>
                <a:ea typeface="黑体"/>
              </a:rPr>
              <a:t>二</a:t>
            </a:r>
            <a:r>
              <a:rPr lang="zh-CN" altLang="zh-CN" sz="2000" b="1" dirty="0" smtClean="0">
                <a:latin typeface="黑体"/>
                <a:ea typeface="黑体"/>
              </a:rPr>
              <a:t>、</a:t>
            </a:r>
            <a:r>
              <a:rPr lang="zh-CN" altLang="zh-CN" sz="2000" b="1" dirty="0">
                <a:latin typeface="黑体"/>
                <a:ea typeface="黑体"/>
              </a:rPr>
              <a:t>新企业必须考虑</a:t>
            </a:r>
            <a:r>
              <a:rPr lang="zh-CN" altLang="zh-CN" sz="2000" b="1" dirty="0" smtClean="0">
                <a:latin typeface="黑体"/>
                <a:ea typeface="黑体"/>
              </a:rPr>
              <a:t>的</a:t>
            </a:r>
            <a:r>
              <a:rPr lang="zh-CN" altLang="en-US" sz="2000" b="1" dirty="0" smtClean="0">
                <a:latin typeface="黑体"/>
                <a:ea typeface="黑体"/>
              </a:rPr>
              <a:t>伦理</a:t>
            </a:r>
            <a:r>
              <a:rPr lang="zh-CN" altLang="zh-CN" sz="2000" b="1" dirty="0" smtClean="0">
                <a:latin typeface="黑体"/>
                <a:ea typeface="黑体"/>
              </a:rPr>
              <a:t>问题</a:t>
            </a:r>
            <a:r>
              <a:rPr lang="en-US" altLang="zh-CN" sz="2000" b="1" dirty="0" smtClean="0">
                <a:latin typeface="黑体"/>
                <a:ea typeface="黑体"/>
              </a:rPr>
              <a:t>    </a:t>
            </a:r>
            <a:endParaRPr lang="zh-CN" altLang="zh-CN" sz="2000" dirty="0">
              <a:latin typeface="黑体"/>
              <a:ea typeface="黑体"/>
            </a:endParaRPr>
          </a:p>
          <a:p>
            <a:r>
              <a:rPr lang="zh-CN" altLang="zh-CN" sz="1600" dirty="0">
                <a:solidFill>
                  <a:srgbClr val="000000"/>
                </a:solidFill>
                <a:latin typeface="黑体"/>
                <a:ea typeface="黑体"/>
              </a:rPr>
              <a:t>管理学意义上的伦理一般也称为商业伦理，是指组织处理与外界关系、处理组织内部成员之间权利和义务的规则，以及在决策过程中所体现的人与人之间的关系和所应用的价值观念。新企业在遵守国家法律法规的同时，必须考虑商业伦理问题。</a:t>
            </a:r>
          </a:p>
          <a:p>
            <a:r>
              <a:rPr lang="en-US" altLang="zh-CN" sz="1600" dirty="0">
                <a:solidFill>
                  <a:srgbClr val="000000"/>
                </a:solidFill>
                <a:latin typeface="黑体"/>
                <a:ea typeface="黑体"/>
              </a:rPr>
              <a:t>    </a:t>
            </a:r>
            <a:r>
              <a:rPr lang="zh-CN" altLang="zh-CN" sz="1600" dirty="0">
                <a:solidFill>
                  <a:srgbClr val="000000"/>
                </a:solidFill>
                <a:latin typeface="黑体"/>
                <a:ea typeface="黑体"/>
              </a:rPr>
              <a:t>（一）企业伦理的作用</a:t>
            </a:r>
          </a:p>
          <a:p>
            <a:r>
              <a:rPr lang="en-US" altLang="zh-CN" sz="1600" dirty="0">
                <a:solidFill>
                  <a:srgbClr val="000000"/>
                </a:solidFill>
                <a:latin typeface="黑体"/>
                <a:ea typeface="黑体"/>
              </a:rPr>
              <a:t>    </a:t>
            </a:r>
            <a:r>
              <a:rPr lang="zh-CN" altLang="zh-CN" sz="1600" dirty="0">
                <a:solidFill>
                  <a:srgbClr val="000000"/>
                </a:solidFill>
                <a:latin typeface="黑体"/>
                <a:ea typeface="黑体"/>
              </a:rPr>
              <a:t>新企业用企业伦理规范企业内部员工之间、企业与社会之间、企业与环境之间的关系，将企业定位在追求经济效益和推动社会进步与和谐发展上，只有自觉维护广大消费者的权益、赢得社会公众对企业的信任，企业才能谋求自身的长远发展。</a:t>
            </a:r>
          </a:p>
          <a:p>
            <a:r>
              <a:rPr lang="en-US" altLang="zh-CN" sz="1600" dirty="0">
                <a:solidFill>
                  <a:srgbClr val="000000"/>
                </a:solidFill>
                <a:latin typeface="黑体"/>
                <a:ea typeface="黑体"/>
              </a:rPr>
              <a:t>    </a:t>
            </a:r>
            <a:r>
              <a:rPr lang="zh-CN" altLang="zh-CN" sz="1600" dirty="0">
                <a:solidFill>
                  <a:srgbClr val="000000"/>
                </a:solidFill>
                <a:latin typeface="黑体"/>
                <a:ea typeface="黑体"/>
              </a:rPr>
              <a:t>相反，新企业违反国家法律法规、无视企业伦理准则、不兼顾企业伦理与企业生存，不仅会给消费者和社会带来巨大危害，影响社会伦理风气，而且会极大地影响企业的声誉，甚至使企业陷入严重的危机之中</a:t>
            </a:r>
            <a:r>
              <a:rPr lang="zh-CN" altLang="zh-CN" sz="1600" dirty="0" smtClean="0">
                <a:solidFill>
                  <a:srgbClr val="000000"/>
                </a:solidFill>
                <a:latin typeface="黑体"/>
                <a:ea typeface="黑体"/>
              </a:rPr>
              <a:t>。</a:t>
            </a:r>
            <a:endParaRPr lang="zh-CN" altLang="zh-CN" sz="1000" dirty="0">
              <a:solidFill>
                <a:schemeClr val="accent6">
                  <a:lumMod val="75000"/>
                </a:schemeClr>
              </a:solidFill>
              <a:latin typeface="黑体"/>
              <a:ea typeface="黑体"/>
            </a:endParaRPr>
          </a:p>
        </p:txBody>
      </p:sp>
      <p:sp>
        <p:nvSpPr>
          <p:cNvPr id="15" name="TextBox 38"/>
          <p:cNvSpPr txBox="1"/>
          <p:nvPr/>
        </p:nvSpPr>
        <p:spPr>
          <a:xfrm>
            <a:off x="971600" y="123478"/>
            <a:ext cx="6286847"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新企业必须考虑的法律与伦理问题</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418724876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1200"/>
                            </p:stCondLst>
                            <p:childTnLst>
                              <p:par>
                                <p:cTn id="10" presetID="22" presetClass="entr" presetSubtype="4"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down)">
                                      <p:cBhvr>
                                        <p:cTn id="12" dur="500"/>
                                        <p:tgtEl>
                                          <p:spTgt spid="65"/>
                                        </p:tgtEl>
                                      </p:cBhvr>
                                    </p:animEffect>
                                  </p:childTnLst>
                                </p:cTn>
                              </p:par>
                            </p:childTnLst>
                          </p:cTn>
                        </p:par>
                        <p:par>
                          <p:cTn id="13" fill="hold">
                            <p:stCondLst>
                              <p:cond delay="1700"/>
                            </p:stCondLst>
                            <p:childTnLst>
                              <p:par>
                                <p:cTn id="14" presetID="22" presetClass="entr" presetSubtype="4"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down)">
                                      <p:cBhvr>
                                        <p:cTn id="16" dur="500"/>
                                        <p:tgtEl>
                                          <p:spTgt spid="66"/>
                                        </p:tgtEl>
                                      </p:cBhvr>
                                    </p:animEffect>
                                  </p:childTnLst>
                                </p:cTn>
                              </p:par>
                            </p:childTnLst>
                          </p:cTn>
                        </p:par>
                        <p:par>
                          <p:cTn id="17" fill="hold">
                            <p:stCondLst>
                              <p:cond delay="2200"/>
                            </p:stCondLst>
                            <p:childTnLst>
                              <p:par>
                                <p:cTn id="18" presetID="22" presetClass="entr" presetSubtype="4"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wipe(down)">
                                      <p:cBhvr>
                                        <p:cTn id="20" dur="500"/>
                                        <p:tgtEl>
                                          <p:spTgt spid="67"/>
                                        </p:tgtEl>
                                      </p:cBhvr>
                                    </p:animEffect>
                                  </p:childTnLst>
                                </p:cTn>
                              </p:par>
                            </p:childTnLst>
                          </p:cTn>
                        </p:par>
                        <p:par>
                          <p:cTn id="21" fill="hold">
                            <p:stCondLst>
                              <p:cond delay="2700"/>
                            </p:stCondLst>
                            <p:childTnLst>
                              <p:par>
                                <p:cTn id="22" presetID="22" presetClass="entr" presetSubtype="4" fill="hold" grpId="0"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wipe(down)">
                                      <p:cBhvr>
                                        <p:cTn id="24" dur="500"/>
                                        <p:tgtEl>
                                          <p:spTgt spid="6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1"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dissolv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16" grpId="0"/>
      <p:bldP spid="16" grpId="1"/>
      <p:bldP spid="1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0" y="4520510"/>
            <a:ext cx="2195736" cy="647472"/>
          </a:xfrm>
          <a:prstGeom prst="rect">
            <a:avLst/>
          </a:prstGeom>
          <a:solidFill>
            <a:schemeClr val="accent1"/>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6" name="Rectangle 6"/>
          <p:cNvSpPr>
            <a:spLocks noChangeArrowheads="1"/>
          </p:cNvSpPr>
          <p:nvPr/>
        </p:nvSpPr>
        <p:spPr bwMode="auto">
          <a:xfrm>
            <a:off x="2195736" y="4640044"/>
            <a:ext cx="1047049" cy="503456"/>
          </a:xfrm>
          <a:prstGeom prst="rect">
            <a:avLst/>
          </a:prstGeom>
          <a:solidFill>
            <a:schemeClr val="accent2"/>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7" name="Rectangle 7"/>
          <p:cNvSpPr>
            <a:spLocks noChangeArrowheads="1"/>
          </p:cNvSpPr>
          <p:nvPr/>
        </p:nvSpPr>
        <p:spPr bwMode="auto">
          <a:xfrm>
            <a:off x="3241948" y="4712052"/>
            <a:ext cx="1690092" cy="431448"/>
          </a:xfrm>
          <a:prstGeom prst="rect">
            <a:avLst/>
          </a:prstGeom>
          <a:solidFill>
            <a:schemeClr val="accent3"/>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8" name="Rectangle 8"/>
          <p:cNvSpPr>
            <a:spLocks noChangeArrowheads="1"/>
          </p:cNvSpPr>
          <p:nvPr/>
        </p:nvSpPr>
        <p:spPr bwMode="auto">
          <a:xfrm>
            <a:off x="4932040" y="4803998"/>
            <a:ext cx="1047049" cy="342900"/>
          </a:xfrm>
          <a:prstGeom prst="rect">
            <a:avLst/>
          </a:prstGeom>
          <a:solidFill>
            <a:schemeClr val="accent4"/>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16" name="矩形 15"/>
          <p:cNvSpPr/>
          <p:nvPr/>
        </p:nvSpPr>
        <p:spPr>
          <a:xfrm>
            <a:off x="683568" y="699542"/>
            <a:ext cx="7776864" cy="3824085"/>
          </a:xfrm>
          <a:prstGeom prst="rect">
            <a:avLst/>
          </a:prstGeom>
        </p:spPr>
        <p:txBody>
          <a:bodyPr wrap="square" lIns="68541" tIns="34271" rIns="68541" bIns="34271">
            <a:spAutoFit/>
          </a:bodyPr>
          <a:lstStyle/>
          <a:p>
            <a:r>
              <a:rPr lang="zh-CN" altLang="en-US" sz="2000" b="1" dirty="0" smtClean="0">
                <a:latin typeface="黑体"/>
                <a:ea typeface="黑体"/>
              </a:rPr>
              <a:t>二</a:t>
            </a:r>
            <a:r>
              <a:rPr lang="zh-CN" altLang="zh-CN" sz="2000" b="1" dirty="0" smtClean="0">
                <a:latin typeface="黑体"/>
                <a:ea typeface="黑体"/>
              </a:rPr>
              <a:t>、</a:t>
            </a:r>
            <a:r>
              <a:rPr lang="zh-CN" altLang="zh-CN" sz="2000" b="1" dirty="0">
                <a:latin typeface="黑体"/>
                <a:ea typeface="黑体"/>
              </a:rPr>
              <a:t>新企业必须考虑</a:t>
            </a:r>
            <a:r>
              <a:rPr lang="zh-CN" altLang="zh-CN" sz="2000" b="1" dirty="0" smtClean="0">
                <a:latin typeface="黑体"/>
                <a:ea typeface="黑体"/>
              </a:rPr>
              <a:t>的</a:t>
            </a:r>
            <a:r>
              <a:rPr lang="zh-CN" altLang="en-US" sz="2000" b="1" dirty="0" smtClean="0">
                <a:latin typeface="黑体"/>
                <a:ea typeface="黑体"/>
              </a:rPr>
              <a:t>伦理</a:t>
            </a:r>
            <a:r>
              <a:rPr lang="zh-CN" altLang="zh-CN" sz="2000" b="1" dirty="0" smtClean="0">
                <a:latin typeface="黑体"/>
                <a:ea typeface="黑体"/>
              </a:rPr>
              <a:t>问题</a:t>
            </a:r>
            <a:r>
              <a:rPr lang="en-US" altLang="zh-CN" sz="2000" b="1" dirty="0" smtClean="0">
                <a:latin typeface="黑体"/>
                <a:ea typeface="黑体"/>
              </a:rPr>
              <a:t>    </a:t>
            </a:r>
            <a:endParaRPr lang="zh-CN" altLang="zh-CN" sz="2000" dirty="0">
              <a:latin typeface="黑体"/>
              <a:ea typeface="黑体"/>
            </a:endParaRPr>
          </a:p>
          <a:p>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二）新企业基于创建与经营应注意的伦理问题</a:t>
            </a:r>
          </a:p>
          <a:p>
            <a:r>
              <a:rPr lang="en-US" altLang="zh-CN" sz="1600" dirty="0">
                <a:solidFill>
                  <a:srgbClr val="000000"/>
                </a:solidFill>
                <a:latin typeface="黑体"/>
                <a:ea typeface="黑体"/>
              </a:rPr>
              <a:t>    </a:t>
            </a:r>
            <a:r>
              <a:rPr lang="zh-CN" altLang="zh-CN" sz="1600" dirty="0">
                <a:solidFill>
                  <a:srgbClr val="000000"/>
                </a:solidFill>
                <a:latin typeface="黑体"/>
                <a:ea typeface="黑体"/>
              </a:rPr>
              <a:t>新企业应注意的伦理问题包括创业者与原雇主之间、创业者与创业团队之间、创业者与其他利益相关者之间的伦理问题。</a:t>
            </a:r>
          </a:p>
          <a:p>
            <a:r>
              <a:rPr lang="en-US" altLang="zh-CN" sz="1600" dirty="0">
                <a:solidFill>
                  <a:srgbClr val="000000"/>
                </a:solidFill>
                <a:latin typeface="黑体"/>
                <a:ea typeface="黑体"/>
              </a:rPr>
              <a:t>   1.</a:t>
            </a:r>
            <a:r>
              <a:rPr lang="zh-CN" altLang="zh-CN" sz="1600" dirty="0">
                <a:solidFill>
                  <a:srgbClr val="000000"/>
                </a:solidFill>
                <a:latin typeface="黑体"/>
                <a:ea typeface="黑体"/>
              </a:rPr>
              <a:t>创业者与原雇主之间的伦理问题</a:t>
            </a:r>
          </a:p>
          <a:p>
            <a:r>
              <a:rPr lang="en-US" altLang="zh-CN" sz="1600" dirty="0">
                <a:solidFill>
                  <a:srgbClr val="000000"/>
                </a:solidFill>
                <a:latin typeface="黑体"/>
                <a:ea typeface="黑体"/>
              </a:rPr>
              <a:t>    </a:t>
            </a:r>
            <a:r>
              <a:rPr lang="zh-CN" altLang="zh-CN" sz="1600" dirty="0">
                <a:solidFill>
                  <a:srgbClr val="000000"/>
                </a:solidFill>
                <a:latin typeface="黑体"/>
                <a:ea typeface="黑体"/>
              </a:rPr>
              <a:t>创业者在创建新企业之前，在原雇主的企业当雇员，是原雇主企业经营管理团队中的一名成员。随着作为雇员身份的创业者创办企业愿望的驱动，以及自身成为创业者素质与能力的不断提升，加之在日常企业经营中，创业者对原雇主企业所在行业产业特点的了解和掌握，产品营销、经营人脉等各种资源的不断积累，出于某种动机，开始创办新企业。</a:t>
            </a:r>
          </a:p>
          <a:p>
            <a:r>
              <a:rPr lang="en-US" altLang="zh-CN" sz="1600" dirty="0">
                <a:solidFill>
                  <a:srgbClr val="000000"/>
                </a:solidFill>
                <a:latin typeface="黑体"/>
                <a:ea typeface="黑体"/>
              </a:rPr>
              <a:t>     2.</a:t>
            </a:r>
            <a:r>
              <a:rPr lang="zh-CN" altLang="zh-CN" sz="1600" dirty="0">
                <a:solidFill>
                  <a:srgbClr val="000000"/>
                </a:solidFill>
                <a:latin typeface="黑体"/>
                <a:ea typeface="黑体"/>
              </a:rPr>
              <a:t>创业者与创业团队之间的伦理问题</a:t>
            </a:r>
          </a:p>
          <a:p>
            <a:r>
              <a:rPr lang="en-US" altLang="zh-CN" sz="1600" dirty="0">
                <a:solidFill>
                  <a:srgbClr val="000000"/>
                </a:solidFill>
                <a:latin typeface="黑体"/>
                <a:ea typeface="黑体"/>
              </a:rPr>
              <a:t>    </a:t>
            </a:r>
            <a:r>
              <a:rPr lang="zh-CN" altLang="zh-CN" sz="1600" dirty="0">
                <a:solidFill>
                  <a:srgbClr val="000000"/>
                </a:solidFill>
                <a:latin typeface="黑体"/>
                <a:ea typeface="黑体"/>
              </a:rPr>
              <a:t>新企业创业团队建设的目的在于成功地创办新企业，团队成员由为了共同目的、共享创业受益和共担创业风险的一群人组成，团队成员在团队成立初期往往处在新企业高层管理的位置上，会对企业重大问题决策产生影响，甚至会关系到企业的生存。</a:t>
            </a:r>
          </a:p>
          <a:p>
            <a:r>
              <a:rPr lang="en-US" altLang="zh-CN" sz="1600" dirty="0">
                <a:solidFill>
                  <a:srgbClr val="000000"/>
                </a:solidFill>
                <a:latin typeface="黑体"/>
                <a:ea typeface="黑体"/>
              </a:rPr>
              <a:t>    </a:t>
            </a:r>
            <a:endParaRPr lang="zh-CN" altLang="zh-CN" sz="1600" dirty="0">
              <a:solidFill>
                <a:srgbClr val="000000"/>
              </a:solidFill>
              <a:latin typeface="黑体"/>
              <a:ea typeface="黑体"/>
            </a:endParaRPr>
          </a:p>
        </p:txBody>
      </p:sp>
      <p:sp>
        <p:nvSpPr>
          <p:cNvPr id="15" name="TextBox 38"/>
          <p:cNvSpPr txBox="1"/>
          <p:nvPr/>
        </p:nvSpPr>
        <p:spPr>
          <a:xfrm>
            <a:off x="971600" y="123478"/>
            <a:ext cx="6286847"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新企业必须考虑的法律与伦理问题</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0949895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1200"/>
                            </p:stCondLst>
                            <p:childTnLst>
                              <p:par>
                                <p:cTn id="10" presetID="22" presetClass="entr" presetSubtype="4"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down)">
                                      <p:cBhvr>
                                        <p:cTn id="12" dur="500"/>
                                        <p:tgtEl>
                                          <p:spTgt spid="65"/>
                                        </p:tgtEl>
                                      </p:cBhvr>
                                    </p:animEffect>
                                  </p:childTnLst>
                                </p:cTn>
                              </p:par>
                            </p:childTnLst>
                          </p:cTn>
                        </p:par>
                        <p:par>
                          <p:cTn id="13" fill="hold">
                            <p:stCondLst>
                              <p:cond delay="1700"/>
                            </p:stCondLst>
                            <p:childTnLst>
                              <p:par>
                                <p:cTn id="14" presetID="22" presetClass="entr" presetSubtype="4"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down)">
                                      <p:cBhvr>
                                        <p:cTn id="16" dur="500"/>
                                        <p:tgtEl>
                                          <p:spTgt spid="66"/>
                                        </p:tgtEl>
                                      </p:cBhvr>
                                    </p:animEffect>
                                  </p:childTnLst>
                                </p:cTn>
                              </p:par>
                            </p:childTnLst>
                          </p:cTn>
                        </p:par>
                        <p:par>
                          <p:cTn id="17" fill="hold">
                            <p:stCondLst>
                              <p:cond delay="2200"/>
                            </p:stCondLst>
                            <p:childTnLst>
                              <p:par>
                                <p:cTn id="18" presetID="22" presetClass="entr" presetSubtype="4"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wipe(down)">
                                      <p:cBhvr>
                                        <p:cTn id="20" dur="500"/>
                                        <p:tgtEl>
                                          <p:spTgt spid="67"/>
                                        </p:tgtEl>
                                      </p:cBhvr>
                                    </p:animEffect>
                                  </p:childTnLst>
                                </p:cTn>
                              </p:par>
                            </p:childTnLst>
                          </p:cTn>
                        </p:par>
                        <p:par>
                          <p:cTn id="21" fill="hold">
                            <p:stCondLst>
                              <p:cond delay="2700"/>
                            </p:stCondLst>
                            <p:childTnLst>
                              <p:par>
                                <p:cTn id="22" presetID="22" presetClass="entr" presetSubtype="4" fill="hold" grpId="0"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wipe(down)">
                                      <p:cBhvr>
                                        <p:cTn id="24" dur="500"/>
                                        <p:tgtEl>
                                          <p:spTgt spid="6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1"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dissolv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16" grpId="0"/>
      <p:bldP spid="16" grpId="1"/>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0" y="4520510"/>
            <a:ext cx="2195736" cy="647472"/>
          </a:xfrm>
          <a:prstGeom prst="rect">
            <a:avLst/>
          </a:prstGeom>
          <a:solidFill>
            <a:schemeClr val="accent1"/>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6" name="Rectangle 6"/>
          <p:cNvSpPr>
            <a:spLocks noChangeArrowheads="1"/>
          </p:cNvSpPr>
          <p:nvPr/>
        </p:nvSpPr>
        <p:spPr bwMode="auto">
          <a:xfrm>
            <a:off x="2195736" y="4640044"/>
            <a:ext cx="1047049" cy="503456"/>
          </a:xfrm>
          <a:prstGeom prst="rect">
            <a:avLst/>
          </a:prstGeom>
          <a:solidFill>
            <a:schemeClr val="accent2"/>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7" name="Rectangle 7"/>
          <p:cNvSpPr>
            <a:spLocks noChangeArrowheads="1"/>
          </p:cNvSpPr>
          <p:nvPr/>
        </p:nvSpPr>
        <p:spPr bwMode="auto">
          <a:xfrm>
            <a:off x="3241948" y="4712052"/>
            <a:ext cx="1690092" cy="431448"/>
          </a:xfrm>
          <a:prstGeom prst="rect">
            <a:avLst/>
          </a:prstGeom>
          <a:solidFill>
            <a:schemeClr val="accent3"/>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8" name="Rectangle 8"/>
          <p:cNvSpPr>
            <a:spLocks noChangeArrowheads="1"/>
          </p:cNvSpPr>
          <p:nvPr/>
        </p:nvSpPr>
        <p:spPr bwMode="auto">
          <a:xfrm>
            <a:off x="4932040" y="4803998"/>
            <a:ext cx="1047049" cy="342900"/>
          </a:xfrm>
          <a:prstGeom prst="rect">
            <a:avLst/>
          </a:prstGeom>
          <a:solidFill>
            <a:schemeClr val="accent4"/>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16" name="矩形 15"/>
          <p:cNvSpPr/>
          <p:nvPr/>
        </p:nvSpPr>
        <p:spPr>
          <a:xfrm>
            <a:off x="683568" y="699542"/>
            <a:ext cx="7776864" cy="2839200"/>
          </a:xfrm>
          <a:prstGeom prst="rect">
            <a:avLst/>
          </a:prstGeom>
        </p:spPr>
        <p:txBody>
          <a:bodyPr wrap="square" lIns="68541" tIns="34271" rIns="68541" bIns="34271">
            <a:spAutoFit/>
          </a:bodyPr>
          <a:lstStyle/>
          <a:p>
            <a:r>
              <a:rPr lang="zh-CN" altLang="en-US" sz="2000" b="1" dirty="0" smtClean="0">
                <a:latin typeface="黑体"/>
                <a:ea typeface="黑体"/>
              </a:rPr>
              <a:t>二</a:t>
            </a:r>
            <a:r>
              <a:rPr lang="zh-CN" altLang="zh-CN" sz="2000" b="1" dirty="0" smtClean="0">
                <a:latin typeface="黑体"/>
                <a:ea typeface="黑体"/>
              </a:rPr>
              <a:t>、</a:t>
            </a:r>
            <a:r>
              <a:rPr lang="zh-CN" altLang="zh-CN" sz="2000" b="1" dirty="0">
                <a:latin typeface="黑体"/>
                <a:ea typeface="黑体"/>
              </a:rPr>
              <a:t>新企业必须考虑</a:t>
            </a:r>
            <a:r>
              <a:rPr lang="zh-CN" altLang="zh-CN" sz="2000" b="1" dirty="0" smtClean="0">
                <a:latin typeface="黑体"/>
                <a:ea typeface="黑体"/>
              </a:rPr>
              <a:t>的</a:t>
            </a:r>
            <a:r>
              <a:rPr lang="zh-CN" altLang="en-US" sz="2000" b="1" dirty="0" smtClean="0">
                <a:latin typeface="黑体"/>
                <a:ea typeface="黑体"/>
              </a:rPr>
              <a:t>伦理</a:t>
            </a:r>
            <a:r>
              <a:rPr lang="zh-CN" altLang="zh-CN" sz="2000" b="1" dirty="0" smtClean="0">
                <a:latin typeface="黑体"/>
                <a:ea typeface="黑体"/>
              </a:rPr>
              <a:t>问题</a:t>
            </a:r>
            <a:r>
              <a:rPr lang="en-US" altLang="zh-CN" sz="2000" b="1" dirty="0" smtClean="0">
                <a:latin typeface="黑体"/>
                <a:ea typeface="黑体"/>
              </a:rPr>
              <a:t>    </a:t>
            </a:r>
            <a:endParaRPr lang="zh-CN" altLang="zh-CN" sz="2000" dirty="0">
              <a:latin typeface="黑体"/>
              <a:ea typeface="黑体"/>
            </a:endParaRPr>
          </a:p>
          <a:p>
            <a:r>
              <a:rPr lang="zh-CN" altLang="en-US" sz="1600" dirty="0" smtClean="0">
                <a:solidFill>
                  <a:srgbClr val="000000"/>
                </a:solidFill>
                <a:latin typeface="黑体"/>
                <a:ea typeface="黑体"/>
              </a:rPr>
              <a:t>   </a:t>
            </a: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二）新企业基于创建与经营应注意的伦理问题</a:t>
            </a:r>
          </a:p>
          <a:p>
            <a:r>
              <a:rPr lang="en-US" altLang="zh-CN" sz="1600" dirty="0">
                <a:solidFill>
                  <a:srgbClr val="000000"/>
                </a:solidFill>
                <a:latin typeface="黑体"/>
                <a:ea typeface="黑体"/>
              </a:rPr>
              <a:t>    </a:t>
            </a:r>
            <a:r>
              <a:rPr lang="zh-CN" altLang="zh-CN" sz="1600" dirty="0">
                <a:solidFill>
                  <a:srgbClr val="000000"/>
                </a:solidFill>
                <a:latin typeface="黑体"/>
                <a:ea typeface="黑体"/>
              </a:rPr>
              <a:t>新企业应注意的伦理问题包括创业者与原雇主之间、创业者与创业团队之间、创业者与其他利益相关者之间的伦理问题。</a:t>
            </a:r>
          </a:p>
          <a:p>
            <a:r>
              <a:rPr lang="en-US" altLang="zh-CN" sz="1600" dirty="0" smtClean="0">
                <a:solidFill>
                  <a:srgbClr val="000000"/>
                </a:solidFill>
                <a:latin typeface="黑体"/>
                <a:ea typeface="黑体"/>
              </a:rPr>
              <a:t>    3</a:t>
            </a:r>
            <a:r>
              <a:rPr lang="en-US" altLang="zh-CN" sz="1600" dirty="0">
                <a:solidFill>
                  <a:srgbClr val="000000"/>
                </a:solidFill>
                <a:latin typeface="黑体"/>
                <a:ea typeface="黑体"/>
              </a:rPr>
              <a:t>.</a:t>
            </a:r>
            <a:r>
              <a:rPr lang="zh-CN" altLang="zh-CN" sz="1600" dirty="0">
                <a:solidFill>
                  <a:srgbClr val="000000"/>
                </a:solidFill>
                <a:latin typeface="黑体"/>
                <a:ea typeface="黑体"/>
              </a:rPr>
              <a:t>创业者与其他利益相关者之间的伦理问题</a:t>
            </a:r>
          </a:p>
          <a:p>
            <a:r>
              <a:rPr lang="en-US" altLang="zh-CN" sz="1600" dirty="0">
                <a:solidFill>
                  <a:srgbClr val="000000"/>
                </a:solidFill>
                <a:latin typeface="黑体"/>
                <a:ea typeface="黑体"/>
              </a:rPr>
              <a:t>    </a:t>
            </a:r>
            <a:r>
              <a:rPr lang="zh-CN" altLang="zh-CN" sz="1600" dirty="0">
                <a:solidFill>
                  <a:srgbClr val="000000"/>
                </a:solidFill>
                <a:latin typeface="黑体"/>
                <a:ea typeface="黑体"/>
              </a:rPr>
              <a:t>其他利益相关者是指与新企业经营管理有直接或间接利益关系的组织或个体，如银行、供应商、投资商、企业员工、消费者、社区和政府等。新企业在创建过程中，与各种利益相关者形成相互连带关系，常出现的伦理问题有：不按时偿付供应商或其他债权人的账款、不能维护员工合法权益、内部交易、有意识传播企业虚假信息、偷税漏税、串通竞标、破坏社区生态环境等。以上问题不仅损害他人利益，而且也违背企业竞争的公平原则。</a:t>
            </a:r>
          </a:p>
        </p:txBody>
      </p:sp>
      <p:sp>
        <p:nvSpPr>
          <p:cNvPr id="15" name="TextBox 38"/>
          <p:cNvSpPr txBox="1"/>
          <p:nvPr/>
        </p:nvSpPr>
        <p:spPr>
          <a:xfrm>
            <a:off x="971600" y="123478"/>
            <a:ext cx="6286847"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新企业必须考虑的法律与伦理问题</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45324874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1200"/>
                            </p:stCondLst>
                            <p:childTnLst>
                              <p:par>
                                <p:cTn id="10" presetID="22" presetClass="entr" presetSubtype="4"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down)">
                                      <p:cBhvr>
                                        <p:cTn id="12" dur="500"/>
                                        <p:tgtEl>
                                          <p:spTgt spid="65"/>
                                        </p:tgtEl>
                                      </p:cBhvr>
                                    </p:animEffect>
                                  </p:childTnLst>
                                </p:cTn>
                              </p:par>
                            </p:childTnLst>
                          </p:cTn>
                        </p:par>
                        <p:par>
                          <p:cTn id="13" fill="hold">
                            <p:stCondLst>
                              <p:cond delay="1700"/>
                            </p:stCondLst>
                            <p:childTnLst>
                              <p:par>
                                <p:cTn id="14" presetID="22" presetClass="entr" presetSubtype="4"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down)">
                                      <p:cBhvr>
                                        <p:cTn id="16" dur="500"/>
                                        <p:tgtEl>
                                          <p:spTgt spid="66"/>
                                        </p:tgtEl>
                                      </p:cBhvr>
                                    </p:animEffect>
                                  </p:childTnLst>
                                </p:cTn>
                              </p:par>
                            </p:childTnLst>
                          </p:cTn>
                        </p:par>
                        <p:par>
                          <p:cTn id="17" fill="hold">
                            <p:stCondLst>
                              <p:cond delay="2200"/>
                            </p:stCondLst>
                            <p:childTnLst>
                              <p:par>
                                <p:cTn id="18" presetID="22" presetClass="entr" presetSubtype="4"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wipe(down)">
                                      <p:cBhvr>
                                        <p:cTn id="20" dur="500"/>
                                        <p:tgtEl>
                                          <p:spTgt spid="67"/>
                                        </p:tgtEl>
                                      </p:cBhvr>
                                    </p:animEffect>
                                  </p:childTnLst>
                                </p:cTn>
                              </p:par>
                            </p:childTnLst>
                          </p:cTn>
                        </p:par>
                        <p:par>
                          <p:cTn id="21" fill="hold">
                            <p:stCondLst>
                              <p:cond delay="2700"/>
                            </p:stCondLst>
                            <p:childTnLst>
                              <p:par>
                                <p:cTn id="22" presetID="22" presetClass="entr" presetSubtype="4" fill="hold" grpId="0"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wipe(down)">
                                      <p:cBhvr>
                                        <p:cTn id="24" dur="500"/>
                                        <p:tgtEl>
                                          <p:spTgt spid="6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1"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dissolv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16" grpId="0"/>
      <p:bldP spid="16" grpId="1"/>
      <p:bldP spid="1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dministrator\Desktop\00\24567a9d6573cda.jpg"/>
          <p:cNvPicPr>
            <a:picLocks noChangeAspect="1" noChangeArrowheads="1"/>
          </p:cNvPicPr>
          <p:nvPr/>
        </p:nvPicPr>
        <p:blipFill>
          <a:blip r:embed="rId3" cstate="print"/>
          <a:srcRect/>
          <a:stretch>
            <a:fillRect/>
          </a:stretch>
        </p:blipFill>
        <p:spPr bwMode="auto">
          <a:xfrm>
            <a:off x="-396552" y="0"/>
            <a:ext cx="5784213" cy="5143500"/>
          </a:xfrm>
          <a:prstGeom prst="rect">
            <a:avLst/>
          </a:prstGeom>
          <a:noFill/>
        </p:spPr>
      </p:pic>
      <p:sp>
        <p:nvSpPr>
          <p:cNvPr id="10" name="文本框 16"/>
          <p:cNvSpPr txBox="1"/>
          <p:nvPr/>
        </p:nvSpPr>
        <p:spPr>
          <a:xfrm>
            <a:off x="4321309" y="2854492"/>
            <a:ext cx="3563059" cy="681210"/>
          </a:xfrm>
          <a:prstGeom prst="rect">
            <a:avLst/>
          </a:prstGeom>
          <a:noFill/>
        </p:spPr>
        <p:txBody>
          <a:bodyPr wrap="square" lIns="65023" tIns="32511" rIns="65023" bIns="32511" rtlCol="0">
            <a:spAutoFit/>
          </a:bodyPr>
          <a:lstStyle/>
          <a:p>
            <a:pPr>
              <a:buNone/>
            </a:pPr>
            <a:r>
              <a:rPr lang="zh-CN" altLang="en-US" sz="4000" b="1" cap="all" dirty="0" smtClean="0">
                <a:solidFill>
                  <a:schemeClr val="accent1"/>
                </a:solidFill>
                <a:latin typeface="微软雅黑" pitchFamily="34" charset="-122"/>
                <a:ea typeface="微软雅黑" pitchFamily="34" charset="-122"/>
                <a:cs typeface="Arial" panose="020B0604020202020204" pitchFamily="34" charset="0"/>
              </a:rPr>
              <a:t>谢谢观看！</a:t>
            </a:r>
            <a:endParaRPr lang="zh-CN" altLang="en-US" sz="4000" b="1" cap="all" dirty="0">
              <a:solidFill>
                <a:schemeClr val="accent1"/>
              </a:solidFill>
              <a:latin typeface="微软雅黑" pitchFamily="34" charset="-122"/>
              <a:ea typeface="微软雅黑" pitchFamily="34" charset="-122"/>
              <a:cs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left)">
                                      <p:cBhvr>
                                        <p:cTn id="7" dur="20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10"/>
                                        </p:tgtEl>
                                      </p:cBhvr>
                                    </p:animEffect>
                                    <p:animScale>
                                      <p:cBhvr>
                                        <p:cTn id="17"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27584" y="1131590"/>
            <a:ext cx="7416824" cy="1800200"/>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sp>
        <p:nvSpPr>
          <p:cNvPr id="16" name="TextBox 15"/>
          <p:cNvSpPr txBox="1"/>
          <p:nvPr/>
        </p:nvSpPr>
        <p:spPr>
          <a:xfrm>
            <a:off x="1259632" y="1347614"/>
            <a:ext cx="5473064" cy="1454230"/>
          </a:xfrm>
          <a:prstGeom prst="rect">
            <a:avLst/>
          </a:prstGeom>
          <a:noFill/>
        </p:spPr>
        <p:txBody>
          <a:bodyPr wrap="square" lIns="68565" tIns="34283" rIns="68565" bIns="34283" rtlCol="0">
            <a:spAutoFit/>
          </a:bodyPr>
          <a:lstStyle/>
          <a:p>
            <a:r>
              <a:rPr lang="en-US" altLang="zh-CN" dirty="0" smtClean="0">
                <a:solidFill>
                  <a:srgbClr val="000000"/>
                </a:solidFill>
                <a:latin typeface="黑体"/>
                <a:ea typeface="黑体"/>
              </a:rPr>
              <a:t>1</a:t>
            </a:r>
            <a:r>
              <a:rPr lang="en-US" altLang="zh-CN" dirty="0">
                <a:solidFill>
                  <a:srgbClr val="000000"/>
                </a:solidFill>
                <a:latin typeface="黑体"/>
                <a:ea typeface="黑体"/>
              </a:rPr>
              <a:t>)</a:t>
            </a:r>
            <a:r>
              <a:rPr lang="zh-CN" altLang="zh-CN" dirty="0">
                <a:solidFill>
                  <a:srgbClr val="000000"/>
                </a:solidFill>
                <a:latin typeface="黑体"/>
                <a:ea typeface="黑体"/>
              </a:rPr>
              <a:t>投资人为一个自然人；</a:t>
            </a:r>
          </a:p>
          <a:p>
            <a:r>
              <a:rPr lang="en-US" altLang="zh-CN" dirty="0" smtClean="0">
                <a:solidFill>
                  <a:srgbClr val="000000"/>
                </a:solidFill>
                <a:latin typeface="黑体"/>
                <a:ea typeface="黑体"/>
              </a:rPr>
              <a:t>2</a:t>
            </a:r>
            <a:r>
              <a:rPr lang="en-US" altLang="zh-CN" dirty="0">
                <a:solidFill>
                  <a:srgbClr val="000000"/>
                </a:solidFill>
                <a:latin typeface="黑体"/>
                <a:ea typeface="黑体"/>
              </a:rPr>
              <a:t>)</a:t>
            </a:r>
            <a:r>
              <a:rPr lang="zh-CN" altLang="zh-CN" dirty="0">
                <a:solidFill>
                  <a:srgbClr val="000000"/>
                </a:solidFill>
                <a:latin typeface="黑体"/>
                <a:ea typeface="黑体"/>
              </a:rPr>
              <a:t>有合法的企业名称；</a:t>
            </a:r>
          </a:p>
          <a:p>
            <a:r>
              <a:rPr lang="en-US" altLang="zh-CN" dirty="0" smtClean="0">
                <a:solidFill>
                  <a:srgbClr val="000000"/>
                </a:solidFill>
                <a:latin typeface="黑体"/>
                <a:ea typeface="黑体"/>
              </a:rPr>
              <a:t>3</a:t>
            </a:r>
            <a:r>
              <a:rPr lang="en-US" altLang="zh-CN" dirty="0">
                <a:solidFill>
                  <a:srgbClr val="000000"/>
                </a:solidFill>
                <a:latin typeface="黑体"/>
                <a:ea typeface="黑体"/>
              </a:rPr>
              <a:t>)</a:t>
            </a:r>
            <a:r>
              <a:rPr lang="zh-CN" altLang="zh-CN" dirty="0">
                <a:solidFill>
                  <a:srgbClr val="000000"/>
                </a:solidFill>
                <a:latin typeface="黑体"/>
                <a:ea typeface="黑体"/>
              </a:rPr>
              <a:t>有投资人申报的出资；</a:t>
            </a:r>
          </a:p>
          <a:p>
            <a:r>
              <a:rPr lang="en-US" altLang="zh-CN" dirty="0" smtClean="0">
                <a:solidFill>
                  <a:srgbClr val="000000"/>
                </a:solidFill>
                <a:latin typeface="黑体"/>
                <a:ea typeface="黑体"/>
              </a:rPr>
              <a:t>4</a:t>
            </a:r>
            <a:r>
              <a:rPr lang="en-US" altLang="zh-CN" dirty="0">
                <a:solidFill>
                  <a:srgbClr val="000000"/>
                </a:solidFill>
                <a:latin typeface="黑体"/>
                <a:ea typeface="黑体"/>
              </a:rPr>
              <a:t>)</a:t>
            </a:r>
            <a:r>
              <a:rPr lang="zh-CN" altLang="zh-CN" dirty="0">
                <a:solidFill>
                  <a:srgbClr val="000000"/>
                </a:solidFill>
                <a:latin typeface="黑体"/>
                <a:ea typeface="黑体"/>
              </a:rPr>
              <a:t>有固定的生产经营场所和必要的生产经营条件；</a:t>
            </a:r>
          </a:p>
          <a:p>
            <a:r>
              <a:rPr lang="en-US" altLang="zh-CN" dirty="0" smtClean="0">
                <a:solidFill>
                  <a:srgbClr val="000000"/>
                </a:solidFill>
                <a:latin typeface="黑体"/>
                <a:ea typeface="黑体"/>
              </a:rPr>
              <a:t>5</a:t>
            </a:r>
            <a:r>
              <a:rPr lang="en-US" altLang="zh-CN" dirty="0">
                <a:solidFill>
                  <a:srgbClr val="000000"/>
                </a:solidFill>
                <a:latin typeface="黑体"/>
                <a:ea typeface="黑体"/>
              </a:rPr>
              <a:t>)</a:t>
            </a:r>
            <a:r>
              <a:rPr lang="zh-CN" altLang="zh-CN" dirty="0">
                <a:solidFill>
                  <a:srgbClr val="000000"/>
                </a:solidFill>
                <a:latin typeface="黑体"/>
                <a:ea typeface="黑体"/>
              </a:rPr>
              <a:t>有必要的从业人员。</a:t>
            </a:r>
          </a:p>
        </p:txBody>
      </p:sp>
      <p:sp>
        <p:nvSpPr>
          <p:cNvPr id="24" name="TextBox 38"/>
          <p:cNvSpPr txBox="1"/>
          <p:nvPr/>
        </p:nvSpPr>
        <p:spPr>
          <a:xfrm>
            <a:off x="971600" y="93886"/>
            <a:ext cx="2593528"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个人独资企业</a:t>
            </a:r>
            <a:endParaRPr lang="zh-CN" altLang="en-US" sz="3200" b="1" dirty="0">
              <a:solidFill>
                <a:schemeClr val="accent1"/>
              </a:solidFill>
              <a:latin typeface="微软雅黑" pitchFamily="34" charset="-122"/>
              <a:ea typeface="微软雅黑" pitchFamily="34" charset="-122"/>
            </a:endParaRPr>
          </a:p>
        </p:txBody>
      </p:sp>
      <p:sp>
        <p:nvSpPr>
          <p:cNvPr id="12" name="矩形 11"/>
          <p:cNvSpPr/>
          <p:nvPr/>
        </p:nvSpPr>
        <p:spPr>
          <a:xfrm>
            <a:off x="2915816" y="915566"/>
            <a:ext cx="3515184" cy="3476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r>
              <a:rPr lang="zh-CN" altLang="en-US" sz="2000" dirty="0" smtClean="0">
                <a:latin typeface="微软雅黑" panose="020B0503020204020204" pitchFamily="34" charset="-122"/>
                <a:ea typeface="微软雅黑" panose="020B0503020204020204" pitchFamily="34" charset="-122"/>
              </a:rPr>
              <a:t>设立独资企业的条件</a:t>
            </a:r>
            <a:endParaRPr lang="zh-CN" altLang="en-US"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74809504"/>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750"/>
                            </p:stCondLst>
                            <p:childTnLst>
                              <p:par>
                                <p:cTn id="10" presetID="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0-#ppt_h/2"/>
                                          </p:val>
                                        </p:tav>
                                        <p:tav tm="100000">
                                          <p:val>
                                            <p:strVal val="#ppt_y"/>
                                          </p:val>
                                        </p:tav>
                                      </p:tavLst>
                                    </p:anim>
                                  </p:childTnLst>
                                </p:cTn>
                              </p:par>
                            </p:childTnLst>
                          </p:cTn>
                        </p:par>
                        <p:par>
                          <p:cTn id="14" fill="hold">
                            <p:stCondLst>
                              <p:cond delay="1250"/>
                            </p:stCondLst>
                            <p:childTnLst>
                              <p:par>
                                <p:cTn id="15" presetID="16" presetClass="entr" presetSubtype="37"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outVertical)">
                                      <p:cBhvr>
                                        <p:cTn id="17" dur="500"/>
                                        <p:tgtEl>
                                          <p:spTgt spid="12"/>
                                        </p:tgtEl>
                                      </p:cBhvr>
                                    </p:animEffect>
                                  </p:childTnLst>
                                </p:cTn>
                              </p:par>
                            </p:childTnLst>
                          </p:cTn>
                        </p:par>
                        <p:par>
                          <p:cTn id="18" fill="hold">
                            <p:stCondLst>
                              <p:cond delay="175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16"/>
                                        </p:tgtEl>
                                        <p:attrNameLst>
                                          <p:attrName>style.visibility</p:attrName>
                                        </p:attrNameLst>
                                      </p:cBhvr>
                                      <p:to>
                                        <p:strVal val="visible"/>
                                      </p:to>
                                    </p:set>
                                    <p:animEffect transition="in" filter="wipe(left)">
                                      <p:cBhvr>
                                        <p:cTn id="21" dur="100"/>
                                        <p:tgtEl>
                                          <p:spTgt spid="16"/>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16"/>
                                        </p:tgtEl>
                                      </p:cBhvr>
                                      <p:to x="80000" y="100000"/>
                                    </p:animScale>
                                    <p:anim by="(#ppt_w*0.10)" calcmode="lin" valueType="num">
                                      <p:cBhvr>
                                        <p:cTn id="24" dur="50" autoRev="1" fill="hold">
                                          <p:stCondLst>
                                            <p:cond delay="0"/>
                                          </p:stCondLst>
                                        </p:cTn>
                                        <p:tgtEl>
                                          <p:spTgt spid="16"/>
                                        </p:tgtEl>
                                        <p:attrNameLst>
                                          <p:attrName>ppt_x</p:attrName>
                                        </p:attrNameLst>
                                      </p:cBhvr>
                                    </p:anim>
                                    <p:anim by="(-#ppt_w*0.10)" calcmode="lin" valueType="num">
                                      <p:cBhvr>
                                        <p:cTn id="25" dur="50" autoRev="1" fill="hold">
                                          <p:stCondLst>
                                            <p:cond delay="0"/>
                                          </p:stCondLst>
                                        </p:cTn>
                                        <p:tgtEl>
                                          <p:spTgt spid="16"/>
                                        </p:tgtEl>
                                        <p:attrNameLst>
                                          <p:attrName>ppt_y</p:attrName>
                                        </p:attrNameLst>
                                      </p:cBhvr>
                                    </p:anim>
                                    <p:animRot by="-480000">
                                      <p:cBhvr>
                                        <p:cTn id="26"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6" grpId="0"/>
      <p:bldP spid="16" grpId="1"/>
      <p:bldP spid="24" grpId="0"/>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87624" y="1203598"/>
            <a:ext cx="7128792" cy="2592288"/>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sp>
        <p:nvSpPr>
          <p:cNvPr id="4" name="矩形 3"/>
          <p:cNvSpPr/>
          <p:nvPr/>
        </p:nvSpPr>
        <p:spPr>
          <a:xfrm>
            <a:off x="3069429" y="1005938"/>
            <a:ext cx="3515184" cy="3476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r>
              <a:rPr lang="zh-CN" altLang="en-US" sz="2000" dirty="0" smtClean="0">
                <a:solidFill>
                  <a:schemeClr val="tx1"/>
                </a:solidFill>
                <a:latin typeface="微软雅黑" panose="020B0503020204020204" pitchFamily="34" charset="-122"/>
                <a:ea typeface="微软雅黑" panose="020B0503020204020204" pitchFamily="34" charset="-122"/>
              </a:rPr>
              <a:t>合伙企业的特征</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403648" y="1440830"/>
            <a:ext cx="7052592" cy="2285227"/>
          </a:xfrm>
          <a:prstGeom prst="rect">
            <a:avLst/>
          </a:prstGeom>
          <a:noFill/>
        </p:spPr>
        <p:txBody>
          <a:bodyPr wrap="square" lIns="68565" tIns="34283" rIns="68565" bIns="34283" rtlCol="0">
            <a:spAutoFit/>
          </a:bodyPr>
          <a:lstStyle/>
          <a:p>
            <a:r>
              <a:rPr lang="en-US" altLang="zh-CN" dirty="0" smtClean="0">
                <a:solidFill>
                  <a:srgbClr val="000000"/>
                </a:solidFill>
                <a:latin typeface="黑体"/>
                <a:ea typeface="黑体"/>
              </a:rPr>
              <a:t>1</a:t>
            </a:r>
            <a:r>
              <a:rPr lang="en-US" altLang="zh-CN" dirty="0">
                <a:solidFill>
                  <a:srgbClr val="000000"/>
                </a:solidFill>
                <a:latin typeface="黑体"/>
                <a:ea typeface="黑体"/>
              </a:rPr>
              <a:t>)</a:t>
            </a:r>
            <a:r>
              <a:rPr lang="zh-CN" altLang="zh-CN" dirty="0">
                <a:solidFill>
                  <a:srgbClr val="000000"/>
                </a:solidFill>
                <a:latin typeface="黑体"/>
                <a:ea typeface="黑体"/>
              </a:rPr>
              <a:t>合伙企业的设立主体包括自然人、法人和其他组织。</a:t>
            </a:r>
          </a:p>
          <a:p>
            <a:r>
              <a:rPr lang="en-US" altLang="zh-CN" dirty="0" smtClean="0">
                <a:solidFill>
                  <a:srgbClr val="000000"/>
                </a:solidFill>
                <a:latin typeface="黑体"/>
                <a:ea typeface="黑体"/>
              </a:rPr>
              <a:t>2</a:t>
            </a:r>
            <a:r>
              <a:rPr lang="en-US" altLang="zh-CN" dirty="0">
                <a:solidFill>
                  <a:srgbClr val="000000"/>
                </a:solidFill>
                <a:latin typeface="黑体"/>
                <a:ea typeface="黑体"/>
              </a:rPr>
              <a:t>)</a:t>
            </a:r>
            <a:r>
              <a:rPr lang="zh-CN" altLang="zh-CN" dirty="0">
                <a:solidFill>
                  <a:srgbClr val="000000"/>
                </a:solidFill>
                <a:latin typeface="黑体"/>
                <a:ea typeface="黑体"/>
              </a:rPr>
              <a:t>合伙人承担连带责任，即所有的合伙人对合伙企业的债务都有责任向债权人偿还，不管自己在合伙企业协议中所承担的比例如何。</a:t>
            </a:r>
          </a:p>
          <a:p>
            <a:r>
              <a:rPr lang="en-US" altLang="zh-CN" dirty="0" smtClean="0">
                <a:solidFill>
                  <a:srgbClr val="000000"/>
                </a:solidFill>
                <a:latin typeface="黑体"/>
                <a:ea typeface="黑体"/>
              </a:rPr>
              <a:t>3</a:t>
            </a:r>
            <a:r>
              <a:rPr lang="en-US" altLang="zh-CN" dirty="0">
                <a:solidFill>
                  <a:srgbClr val="000000"/>
                </a:solidFill>
                <a:latin typeface="黑体"/>
                <a:ea typeface="黑体"/>
              </a:rPr>
              <a:t>)</a:t>
            </a:r>
            <a:r>
              <a:rPr lang="zh-CN" altLang="zh-CN" dirty="0">
                <a:solidFill>
                  <a:srgbClr val="000000"/>
                </a:solidFill>
                <a:latin typeface="黑体"/>
                <a:ea typeface="黑体"/>
              </a:rPr>
              <a:t>合伙人承担无限责任，即所有的合伙人不以自己投入的合伙企业的资金和合伙企业所有的全部资金为限，而以合伙人自己所有的财产对债权人承担清偿责任。</a:t>
            </a:r>
          </a:p>
          <a:p>
            <a:r>
              <a:rPr lang="en-US" altLang="zh-CN" dirty="0" smtClean="0">
                <a:solidFill>
                  <a:srgbClr val="000000"/>
                </a:solidFill>
                <a:latin typeface="黑体"/>
                <a:ea typeface="黑体"/>
              </a:rPr>
              <a:t>4</a:t>
            </a:r>
            <a:r>
              <a:rPr lang="en-US" altLang="zh-CN" dirty="0">
                <a:solidFill>
                  <a:srgbClr val="000000"/>
                </a:solidFill>
                <a:latin typeface="黑体"/>
                <a:ea typeface="黑体"/>
              </a:rPr>
              <a:t>)</a:t>
            </a:r>
            <a:r>
              <a:rPr lang="zh-CN" altLang="zh-CN" dirty="0">
                <a:solidFill>
                  <a:srgbClr val="000000"/>
                </a:solidFill>
                <a:latin typeface="黑体"/>
                <a:ea typeface="黑体"/>
              </a:rPr>
              <a:t>合伙企业必须有合伙协议，合伙协议依法由全体合伙人协商一致、以书面形式订立。</a:t>
            </a:r>
          </a:p>
        </p:txBody>
      </p:sp>
      <p:sp>
        <p:nvSpPr>
          <p:cNvPr id="24" name="TextBox 38"/>
          <p:cNvSpPr txBox="1"/>
          <p:nvPr/>
        </p:nvSpPr>
        <p:spPr>
          <a:xfrm>
            <a:off x="971600" y="93886"/>
            <a:ext cx="177279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合伙企业</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29506543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65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childTnLst>
                          </p:cTn>
                        </p:par>
                        <p:par>
                          <p:cTn id="13" fill="hold">
                            <p:stCondLst>
                              <p:cond delay="1150"/>
                            </p:stCondLst>
                            <p:childTnLst>
                              <p:par>
                                <p:cTn id="14" presetID="2" presetClass="entr" presetSubtype="1"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0-#ppt_h/2"/>
                                          </p:val>
                                        </p:tav>
                                        <p:tav tm="100000">
                                          <p:val>
                                            <p:strVal val="#ppt_y"/>
                                          </p:val>
                                        </p:tav>
                                      </p:tavLst>
                                    </p:anim>
                                  </p:childTnLst>
                                </p:cTn>
                              </p:par>
                            </p:childTnLst>
                          </p:cTn>
                        </p:par>
                        <p:par>
                          <p:cTn id="18" fill="hold">
                            <p:stCondLst>
                              <p:cond delay="165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10"/>
                                        </p:tgtEl>
                                        <p:attrNameLst>
                                          <p:attrName>style.visibility</p:attrName>
                                        </p:attrNameLst>
                                      </p:cBhvr>
                                      <p:to>
                                        <p:strVal val="visible"/>
                                      </p:to>
                                    </p:set>
                                    <p:animEffect transition="in" filter="wipe(left)">
                                      <p:cBhvr>
                                        <p:cTn id="21" dur="100"/>
                                        <p:tgtEl>
                                          <p:spTgt spid="1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10"/>
                                        </p:tgtEl>
                                      </p:cBhvr>
                                      <p:to x="80000" y="100000"/>
                                    </p:animScale>
                                    <p:anim by="(#ppt_w*0.10)" calcmode="lin" valueType="num">
                                      <p:cBhvr>
                                        <p:cTn id="24" dur="50" autoRev="1" fill="hold">
                                          <p:stCondLst>
                                            <p:cond delay="0"/>
                                          </p:stCondLst>
                                        </p:cTn>
                                        <p:tgtEl>
                                          <p:spTgt spid="10"/>
                                        </p:tgtEl>
                                        <p:attrNameLst>
                                          <p:attrName>ppt_x</p:attrName>
                                        </p:attrNameLst>
                                      </p:cBhvr>
                                    </p:anim>
                                    <p:anim by="(-#ppt_w*0.10)" calcmode="lin" valueType="num">
                                      <p:cBhvr>
                                        <p:cTn id="25" dur="50" autoRev="1" fill="hold">
                                          <p:stCondLst>
                                            <p:cond delay="0"/>
                                          </p:stCondLst>
                                        </p:cTn>
                                        <p:tgtEl>
                                          <p:spTgt spid="10"/>
                                        </p:tgtEl>
                                        <p:attrNameLst>
                                          <p:attrName>ppt_y</p:attrName>
                                        </p:attrNameLst>
                                      </p:cBhvr>
                                    </p:anim>
                                    <p:animRot by="-480000">
                                      <p:cBhvr>
                                        <p:cTn id="26" dur="50" autoRev="1" fill="hold">
                                          <p:stCondLst>
                                            <p:cond delay="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0" grpId="0"/>
      <p:bldP spid="10" grpId="1"/>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87624" y="1203598"/>
            <a:ext cx="7128792" cy="2592288"/>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sp>
        <p:nvSpPr>
          <p:cNvPr id="16" name="TextBox 15"/>
          <p:cNvSpPr txBox="1"/>
          <p:nvPr/>
        </p:nvSpPr>
        <p:spPr>
          <a:xfrm>
            <a:off x="1547664" y="1491630"/>
            <a:ext cx="5904656" cy="1731229"/>
          </a:xfrm>
          <a:prstGeom prst="rect">
            <a:avLst/>
          </a:prstGeom>
          <a:noFill/>
        </p:spPr>
        <p:txBody>
          <a:bodyPr wrap="square" lIns="68565" tIns="34283" rIns="68565" bIns="34283" rtlCol="0">
            <a:spAutoFit/>
          </a:bodyPr>
          <a:lstStyle/>
          <a:p>
            <a:r>
              <a:rPr lang="en-US" altLang="zh-CN" dirty="0">
                <a:solidFill>
                  <a:srgbClr val="000000"/>
                </a:solidFill>
                <a:latin typeface="黑体"/>
                <a:ea typeface="黑体"/>
              </a:rPr>
              <a:t>1)</a:t>
            </a:r>
            <a:r>
              <a:rPr lang="zh-CN" altLang="zh-CN" dirty="0">
                <a:solidFill>
                  <a:srgbClr val="000000"/>
                </a:solidFill>
                <a:latin typeface="黑体"/>
                <a:ea typeface="黑体"/>
              </a:rPr>
              <a:t>有两个以上合伙人，合伙人为自然人的</a:t>
            </a:r>
            <a:r>
              <a:rPr lang="zh-CN" altLang="zh-CN" dirty="0" smtClean="0">
                <a:solidFill>
                  <a:srgbClr val="000000"/>
                </a:solidFill>
                <a:latin typeface="黑体"/>
                <a:ea typeface="黑体"/>
              </a:rPr>
              <a:t>，</a:t>
            </a:r>
            <a:endParaRPr lang="en-US" altLang="zh-CN" dirty="0" smtClean="0">
              <a:solidFill>
                <a:srgbClr val="000000"/>
              </a:solidFill>
              <a:latin typeface="黑体"/>
              <a:ea typeface="黑体"/>
            </a:endParaRPr>
          </a:p>
          <a:p>
            <a:r>
              <a:rPr lang="zh-CN" altLang="zh-CN" dirty="0">
                <a:solidFill>
                  <a:srgbClr val="000000"/>
                </a:solidFill>
                <a:latin typeface="黑体"/>
                <a:ea typeface="黑体"/>
              </a:rPr>
              <a:t> </a:t>
            </a:r>
            <a:r>
              <a:rPr lang="zh-CN" altLang="en-US" dirty="0" smtClean="0">
                <a:solidFill>
                  <a:srgbClr val="000000"/>
                </a:solidFill>
                <a:latin typeface="黑体"/>
                <a:ea typeface="黑体"/>
              </a:rPr>
              <a:t>  </a:t>
            </a:r>
            <a:r>
              <a:rPr lang="zh-CN" altLang="zh-CN" dirty="0" smtClean="0">
                <a:solidFill>
                  <a:srgbClr val="000000"/>
                </a:solidFill>
                <a:latin typeface="黑体"/>
                <a:ea typeface="黑体"/>
              </a:rPr>
              <a:t>应</a:t>
            </a:r>
            <a:r>
              <a:rPr lang="zh-CN" altLang="zh-CN" dirty="0">
                <a:solidFill>
                  <a:srgbClr val="000000"/>
                </a:solidFill>
                <a:latin typeface="黑体"/>
                <a:ea typeface="黑体"/>
              </a:rPr>
              <a:t>当具有完全民事行为能力；</a:t>
            </a:r>
          </a:p>
          <a:p>
            <a:r>
              <a:rPr lang="en-US" altLang="zh-CN" dirty="0" smtClean="0">
                <a:solidFill>
                  <a:srgbClr val="000000"/>
                </a:solidFill>
                <a:latin typeface="黑体"/>
                <a:ea typeface="黑体"/>
              </a:rPr>
              <a:t>2</a:t>
            </a:r>
            <a:r>
              <a:rPr lang="en-US" altLang="zh-CN" dirty="0">
                <a:solidFill>
                  <a:srgbClr val="000000"/>
                </a:solidFill>
                <a:latin typeface="黑体"/>
                <a:ea typeface="黑体"/>
              </a:rPr>
              <a:t>)</a:t>
            </a:r>
            <a:r>
              <a:rPr lang="zh-CN" altLang="zh-CN" dirty="0">
                <a:solidFill>
                  <a:srgbClr val="000000"/>
                </a:solidFill>
                <a:latin typeface="黑体"/>
                <a:ea typeface="黑体"/>
              </a:rPr>
              <a:t>有书面合伙协议；</a:t>
            </a:r>
          </a:p>
          <a:p>
            <a:r>
              <a:rPr lang="en-US" altLang="zh-CN" dirty="0" smtClean="0">
                <a:solidFill>
                  <a:srgbClr val="000000"/>
                </a:solidFill>
                <a:latin typeface="黑体"/>
                <a:ea typeface="黑体"/>
              </a:rPr>
              <a:t>3</a:t>
            </a:r>
            <a:r>
              <a:rPr lang="en-US" altLang="zh-CN" dirty="0">
                <a:solidFill>
                  <a:srgbClr val="000000"/>
                </a:solidFill>
                <a:latin typeface="黑体"/>
                <a:ea typeface="黑体"/>
              </a:rPr>
              <a:t>)</a:t>
            </a:r>
            <a:r>
              <a:rPr lang="zh-CN" altLang="zh-CN" dirty="0">
                <a:solidFill>
                  <a:srgbClr val="000000"/>
                </a:solidFill>
                <a:latin typeface="黑体"/>
                <a:ea typeface="黑体"/>
              </a:rPr>
              <a:t>有合伙人认缴或者实际缴付的出资；</a:t>
            </a:r>
          </a:p>
          <a:p>
            <a:r>
              <a:rPr lang="en-US" altLang="zh-CN" dirty="0" smtClean="0">
                <a:solidFill>
                  <a:srgbClr val="000000"/>
                </a:solidFill>
                <a:latin typeface="黑体"/>
                <a:ea typeface="黑体"/>
              </a:rPr>
              <a:t>4</a:t>
            </a:r>
            <a:r>
              <a:rPr lang="en-US" altLang="zh-CN" dirty="0">
                <a:solidFill>
                  <a:srgbClr val="000000"/>
                </a:solidFill>
                <a:latin typeface="黑体"/>
                <a:ea typeface="黑体"/>
              </a:rPr>
              <a:t>)</a:t>
            </a:r>
            <a:r>
              <a:rPr lang="zh-CN" altLang="zh-CN" dirty="0">
                <a:solidFill>
                  <a:srgbClr val="000000"/>
                </a:solidFill>
                <a:latin typeface="黑体"/>
                <a:ea typeface="黑体"/>
              </a:rPr>
              <a:t>有合伙企业的名称和生产经营场所；</a:t>
            </a:r>
          </a:p>
          <a:p>
            <a:r>
              <a:rPr lang="en-US" altLang="zh-CN" dirty="0" smtClean="0">
                <a:solidFill>
                  <a:srgbClr val="000000"/>
                </a:solidFill>
                <a:latin typeface="黑体"/>
                <a:ea typeface="黑体"/>
              </a:rPr>
              <a:t>5</a:t>
            </a:r>
            <a:r>
              <a:rPr lang="en-US" altLang="zh-CN" dirty="0">
                <a:solidFill>
                  <a:srgbClr val="000000"/>
                </a:solidFill>
                <a:latin typeface="黑体"/>
                <a:ea typeface="黑体"/>
              </a:rPr>
              <a:t>)</a:t>
            </a:r>
            <a:r>
              <a:rPr lang="zh-CN" altLang="zh-CN" dirty="0">
                <a:solidFill>
                  <a:srgbClr val="000000"/>
                </a:solidFill>
                <a:latin typeface="黑体"/>
                <a:ea typeface="黑体"/>
              </a:rPr>
              <a:t>法律、行政法规规定的其他条件。</a:t>
            </a:r>
          </a:p>
        </p:txBody>
      </p:sp>
      <p:sp>
        <p:nvSpPr>
          <p:cNvPr id="24" name="TextBox 38"/>
          <p:cNvSpPr txBox="1"/>
          <p:nvPr/>
        </p:nvSpPr>
        <p:spPr>
          <a:xfrm>
            <a:off x="971600" y="93886"/>
            <a:ext cx="177279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合伙企业</a:t>
            </a:r>
            <a:endParaRPr lang="zh-CN" altLang="en-US" sz="3200" b="1" dirty="0">
              <a:solidFill>
                <a:schemeClr val="accent1"/>
              </a:solidFill>
              <a:latin typeface="微软雅黑" pitchFamily="34" charset="-122"/>
              <a:ea typeface="微软雅黑" pitchFamily="34" charset="-122"/>
            </a:endParaRPr>
          </a:p>
        </p:txBody>
      </p:sp>
      <p:sp>
        <p:nvSpPr>
          <p:cNvPr id="12" name="矩形 11"/>
          <p:cNvSpPr/>
          <p:nvPr/>
        </p:nvSpPr>
        <p:spPr>
          <a:xfrm>
            <a:off x="2915816" y="987574"/>
            <a:ext cx="3515184" cy="3476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r>
              <a:rPr lang="zh-CN" altLang="en-US" dirty="0" smtClean="0">
                <a:latin typeface="微软雅黑" panose="020B0503020204020204" pitchFamily="34" charset="-122"/>
                <a:ea typeface="微软雅黑" panose="020B0503020204020204" pitchFamily="34" charset="-122"/>
              </a:rPr>
              <a:t>设立合伙企业的条件</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7388310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650"/>
                            </p:stCondLst>
                            <p:childTnLst>
                              <p:par>
                                <p:cTn id="10" presetID="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0-#ppt_h/2"/>
                                          </p:val>
                                        </p:tav>
                                        <p:tav tm="100000">
                                          <p:val>
                                            <p:strVal val="#ppt_y"/>
                                          </p:val>
                                        </p:tav>
                                      </p:tavLst>
                                    </p:anim>
                                  </p:childTnLst>
                                </p:cTn>
                              </p:par>
                            </p:childTnLst>
                          </p:cTn>
                        </p:par>
                        <p:par>
                          <p:cTn id="14" fill="hold">
                            <p:stCondLst>
                              <p:cond delay="1150"/>
                            </p:stCondLst>
                            <p:childTnLst>
                              <p:par>
                                <p:cTn id="15" presetID="16" presetClass="entr" presetSubtype="37"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outVertical)">
                                      <p:cBhvr>
                                        <p:cTn id="17" dur="500"/>
                                        <p:tgtEl>
                                          <p:spTgt spid="12"/>
                                        </p:tgtEl>
                                      </p:cBhvr>
                                    </p:animEffect>
                                  </p:childTnLst>
                                </p:cTn>
                              </p:par>
                            </p:childTnLst>
                          </p:cTn>
                        </p:par>
                        <p:par>
                          <p:cTn id="18" fill="hold">
                            <p:stCondLst>
                              <p:cond delay="165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16"/>
                                        </p:tgtEl>
                                        <p:attrNameLst>
                                          <p:attrName>style.visibility</p:attrName>
                                        </p:attrNameLst>
                                      </p:cBhvr>
                                      <p:to>
                                        <p:strVal val="visible"/>
                                      </p:to>
                                    </p:set>
                                    <p:animEffect transition="in" filter="wipe(left)">
                                      <p:cBhvr>
                                        <p:cTn id="21" dur="100"/>
                                        <p:tgtEl>
                                          <p:spTgt spid="16"/>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16"/>
                                        </p:tgtEl>
                                      </p:cBhvr>
                                      <p:to x="80000" y="100000"/>
                                    </p:animScale>
                                    <p:anim by="(#ppt_w*0.10)" calcmode="lin" valueType="num">
                                      <p:cBhvr>
                                        <p:cTn id="24" dur="50" autoRev="1" fill="hold">
                                          <p:stCondLst>
                                            <p:cond delay="0"/>
                                          </p:stCondLst>
                                        </p:cTn>
                                        <p:tgtEl>
                                          <p:spTgt spid="16"/>
                                        </p:tgtEl>
                                        <p:attrNameLst>
                                          <p:attrName>ppt_x</p:attrName>
                                        </p:attrNameLst>
                                      </p:cBhvr>
                                    </p:anim>
                                    <p:anim by="(-#ppt_w*0.10)" calcmode="lin" valueType="num">
                                      <p:cBhvr>
                                        <p:cTn id="25" dur="50" autoRev="1" fill="hold">
                                          <p:stCondLst>
                                            <p:cond delay="0"/>
                                          </p:stCondLst>
                                        </p:cTn>
                                        <p:tgtEl>
                                          <p:spTgt spid="16"/>
                                        </p:tgtEl>
                                        <p:attrNameLst>
                                          <p:attrName>ppt_y</p:attrName>
                                        </p:attrNameLst>
                                      </p:cBhvr>
                                    </p:anim>
                                    <p:animRot by="-480000">
                                      <p:cBhvr>
                                        <p:cTn id="26"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6" grpId="0"/>
      <p:bldP spid="16" grpId="1"/>
      <p:bldP spid="24" grpId="0"/>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8"/>
          <p:cNvSpPr txBox="1"/>
          <p:nvPr/>
        </p:nvSpPr>
        <p:spPr>
          <a:xfrm>
            <a:off x="971600" y="119286"/>
            <a:ext cx="2183160"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公司制企业</a:t>
            </a:r>
            <a:endParaRPr lang="zh-CN" altLang="en-US" sz="3200" b="1" dirty="0">
              <a:solidFill>
                <a:schemeClr val="accent1"/>
              </a:solidFill>
              <a:latin typeface="微软雅黑" pitchFamily="34" charset="-122"/>
              <a:ea typeface="微软雅黑" pitchFamily="34" charset="-122"/>
            </a:endParaRPr>
          </a:p>
        </p:txBody>
      </p:sp>
      <p:sp>
        <p:nvSpPr>
          <p:cNvPr id="20" name="Text Placeholder 8"/>
          <p:cNvSpPr txBox="1"/>
          <p:nvPr/>
        </p:nvSpPr>
        <p:spPr>
          <a:xfrm>
            <a:off x="899592" y="915566"/>
            <a:ext cx="7776864" cy="2952328"/>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zh-CN" sz="1600" dirty="0">
                <a:solidFill>
                  <a:schemeClr val="tx1"/>
                </a:solidFill>
                <a:latin typeface="黑体"/>
                <a:ea typeface="黑体"/>
              </a:rPr>
              <a:t>（一</a:t>
            </a:r>
            <a:r>
              <a:rPr lang="zh-CN" altLang="zh-CN" sz="1600" dirty="0" smtClean="0">
                <a:solidFill>
                  <a:schemeClr val="tx1"/>
                </a:solidFill>
                <a:latin typeface="黑体"/>
                <a:ea typeface="黑体"/>
              </a:rPr>
              <a:t>）</a:t>
            </a:r>
            <a:r>
              <a:rPr lang="zh-CN" altLang="en-US" sz="1600" dirty="0" smtClean="0">
                <a:solidFill>
                  <a:schemeClr val="tx1"/>
                </a:solidFill>
                <a:latin typeface="黑体"/>
                <a:ea typeface="黑体"/>
              </a:rPr>
              <a:t>有限责任公司</a:t>
            </a:r>
            <a:endParaRPr lang="en-US" altLang="zh-CN" sz="1600" dirty="0" smtClean="0">
              <a:solidFill>
                <a:schemeClr val="tx1"/>
              </a:solidFill>
              <a:latin typeface="黑体"/>
              <a:ea typeface="黑体"/>
            </a:endParaRPr>
          </a:p>
          <a:p>
            <a:r>
              <a:rPr lang="zh-CN" altLang="zh-CN" sz="1600" dirty="0">
                <a:solidFill>
                  <a:schemeClr val="tx1"/>
                </a:solidFill>
                <a:latin typeface="黑体"/>
                <a:ea typeface="黑体"/>
              </a:rPr>
              <a:t>有限责任公司是指两个以上股东共同出资，股东以其出资额为限对公司承担责任，公司以其全部资产对公司的债务承担责任的企业法人。这种公司本质上是一种合资公司，但与股份公司相比也有人合因素。</a:t>
            </a:r>
          </a:p>
          <a:p>
            <a:pPr>
              <a:lnSpc>
                <a:spcPct val="100000"/>
              </a:lnSpc>
            </a:pPr>
            <a:r>
              <a:rPr lang="en-US" altLang="zh-CN" sz="1600" dirty="0">
                <a:solidFill>
                  <a:schemeClr val="tx1"/>
                </a:solidFill>
                <a:latin typeface="黑体"/>
                <a:ea typeface="黑体"/>
              </a:rPr>
              <a:t>     1.</a:t>
            </a:r>
            <a:r>
              <a:rPr lang="zh-CN" altLang="zh-CN" sz="1600" dirty="0">
                <a:solidFill>
                  <a:schemeClr val="tx1"/>
                </a:solidFill>
                <a:latin typeface="黑体"/>
                <a:ea typeface="黑体"/>
              </a:rPr>
              <a:t>有限责任公司的特征</a:t>
            </a:r>
          </a:p>
          <a:p>
            <a:pPr>
              <a:lnSpc>
                <a:spcPct val="100000"/>
              </a:lnSpc>
            </a:pPr>
            <a:r>
              <a:rPr lang="en-US" altLang="zh-CN" sz="1600" dirty="0">
                <a:solidFill>
                  <a:schemeClr val="tx1"/>
                </a:solidFill>
                <a:latin typeface="黑体"/>
                <a:ea typeface="黑体"/>
              </a:rPr>
              <a:t>    (1)</a:t>
            </a:r>
            <a:r>
              <a:rPr lang="zh-CN" altLang="zh-CN" sz="1600" dirty="0">
                <a:solidFill>
                  <a:schemeClr val="tx1"/>
                </a:solidFill>
                <a:latin typeface="黑体"/>
                <a:ea typeface="黑体"/>
              </a:rPr>
              <a:t>有限责任公司是企业法人，有独立的法人财产，享有法人财产权。</a:t>
            </a:r>
          </a:p>
          <a:p>
            <a:pPr>
              <a:lnSpc>
                <a:spcPct val="100000"/>
              </a:lnSpc>
            </a:pPr>
            <a:r>
              <a:rPr lang="en-US" altLang="zh-CN" sz="1600" dirty="0">
                <a:solidFill>
                  <a:schemeClr val="tx1"/>
                </a:solidFill>
                <a:latin typeface="黑体"/>
                <a:ea typeface="黑体"/>
              </a:rPr>
              <a:t>    (2)</a:t>
            </a:r>
            <a:r>
              <a:rPr lang="zh-CN" altLang="zh-CN" sz="1600" dirty="0">
                <a:solidFill>
                  <a:schemeClr val="tx1"/>
                </a:solidFill>
                <a:latin typeface="黑体"/>
                <a:ea typeface="黑体"/>
              </a:rPr>
              <a:t>限定的股东人数，有限责任公司的股东人数为</a:t>
            </a:r>
            <a:r>
              <a:rPr lang="en-US" altLang="zh-CN" sz="1600" dirty="0">
                <a:solidFill>
                  <a:schemeClr val="tx1"/>
                </a:solidFill>
                <a:latin typeface="黑体"/>
                <a:ea typeface="黑体"/>
              </a:rPr>
              <a:t>50</a:t>
            </a:r>
            <a:r>
              <a:rPr lang="zh-CN" altLang="zh-CN" sz="1600" dirty="0">
                <a:solidFill>
                  <a:schemeClr val="tx1"/>
                </a:solidFill>
                <a:latin typeface="黑体"/>
                <a:ea typeface="黑体"/>
              </a:rPr>
              <a:t>人以下。</a:t>
            </a:r>
          </a:p>
          <a:p>
            <a:pPr>
              <a:lnSpc>
                <a:spcPct val="100000"/>
              </a:lnSpc>
            </a:pPr>
            <a:r>
              <a:rPr lang="en-US" altLang="zh-CN" sz="1600" dirty="0">
                <a:solidFill>
                  <a:schemeClr val="tx1"/>
                </a:solidFill>
                <a:latin typeface="黑体"/>
                <a:ea typeface="黑体"/>
              </a:rPr>
              <a:t>    (3)</a:t>
            </a:r>
            <a:r>
              <a:rPr lang="zh-CN" altLang="zh-CN" sz="1600" dirty="0">
                <a:solidFill>
                  <a:schemeClr val="tx1"/>
                </a:solidFill>
                <a:latin typeface="黑体"/>
                <a:ea typeface="黑体"/>
              </a:rPr>
              <a:t>有限责任公司以其全部财产对公司债务承担责任。</a:t>
            </a:r>
          </a:p>
          <a:p>
            <a:pPr>
              <a:lnSpc>
                <a:spcPct val="100000"/>
              </a:lnSpc>
            </a:pPr>
            <a:r>
              <a:rPr lang="en-US" altLang="zh-CN" sz="1600" dirty="0">
                <a:solidFill>
                  <a:schemeClr val="tx1"/>
                </a:solidFill>
                <a:latin typeface="黑体"/>
                <a:ea typeface="黑体"/>
              </a:rPr>
              <a:t>    (4)</a:t>
            </a:r>
            <a:r>
              <a:rPr lang="zh-CN" altLang="zh-CN" sz="1600" dirty="0">
                <a:solidFill>
                  <a:schemeClr val="tx1"/>
                </a:solidFill>
                <a:latin typeface="黑体"/>
                <a:ea typeface="黑体"/>
              </a:rPr>
              <a:t>有限责任公司的股东以其认缴的出资额为限对公司承担责任。</a:t>
            </a:r>
          </a:p>
          <a:p>
            <a:pPr>
              <a:lnSpc>
                <a:spcPct val="100000"/>
              </a:lnSpc>
            </a:pPr>
            <a:r>
              <a:rPr lang="en-US" altLang="zh-CN" sz="1600" dirty="0">
                <a:solidFill>
                  <a:schemeClr val="tx1"/>
                </a:solidFill>
                <a:latin typeface="黑体"/>
                <a:ea typeface="黑体"/>
              </a:rPr>
              <a:t>    (5)</a:t>
            </a:r>
            <a:r>
              <a:rPr lang="zh-CN" altLang="zh-CN" sz="1600" dirty="0">
                <a:solidFill>
                  <a:schemeClr val="tx1"/>
                </a:solidFill>
                <a:latin typeface="黑体"/>
                <a:ea typeface="黑体"/>
              </a:rPr>
              <a:t>有限责任公司股东共同制定公司章程</a:t>
            </a:r>
            <a:r>
              <a:rPr lang="zh-CN" altLang="zh-CN" sz="1600" dirty="0" smtClean="0">
                <a:solidFill>
                  <a:schemeClr val="tx1"/>
                </a:solidFill>
                <a:latin typeface="黑体"/>
                <a:ea typeface="黑体"/>
              </a:rPr>
              <a:t>。</a:t>
            </a:r>
            <a:endParaRPr lang="en-US" altLang="zh-CN" sz="1600" dirty="0" smtClean="0">
              <a:solidFill>
                <a:schemeClr val="tx1"/>
              </a:solidFill>
              <a:latin typeface="黑体"/>
              <a:ea typeface="黑体"/>
            </a:endParaRPr>
          </a:p>
          <a:p>
            <a:pPr>
              <a:lnSpc>
                <a:spcPct val="100000"/>
              </a:lnSpc>
            </a:pPr>
            <a:r>
              <a:rPr lang="en-US" altLang="zh-CN" sz="1600" dirty="0">
                <a:solidFill>
                  <a:schemeClr val="tx1"/>
                </a:solidFill>
                <a:latin typeface="黑体"/>
                <a:ea typeface="黑体"/>
              </a:rPr>
              <a:t> </a:t>
            </a:r>
            <a:endParaRPr lang="zh-CN" altLang="zh-CN" sz="1600" dirty="0">
              <a:solidFill>
                <a:schemeClr val="tx1"/>
              </a:solidFill>
              <a:latin typeface="黑体"/>
              <a:ea typeface="黑体"/>
            </a:endParaRPr>
          </a:p>
        </p:txBody>
      </p:sp>
    </p:spTree>
    <p:extLst>
      <p:ext uri="{BB962C8B-B14F-4D97-AF65-F5344CB8AC3E}">
        <p14:creationId xmlns:p14="http://schemas.microsoft.com/office/powerpoint/2010/main" val="283123121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up)">
                                      <p:cBhvr>
                                        <p:cTn id="8" dur="500"/>
                                        <p:tgtEl>
                                          <p:spTgt spid="16"/>
                                        </p:tgtEl>
                                      </p:cBhvr>
                                    </p:animEffect>
                                  </p:childTnLst>
                                </p:cTn>
                              </p:par>
                            </p:childTnLst>
                          </p:cTn>
                        </p:par>
                        <p:par>
                          <p:cTn id="9" fill="hold">
                            <p:stCondLst>
                              <p:cond delay="700"/>
                            </p:stCondLst>
                            <p:childTnLst>
                              <p:par>
                                <p:cTn id="10" presetID="22" presetClass="entr" presetSubtype="1"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up)">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8"/>
          <p:cNvSpPr txBox="1"/>
          <p:nvPr/>
        </p:nvSpPr>
        <p:spPr>
          <a:xfrm>
            <a:off x="971600" y="119286"/>
            <a:ext cx="2183160"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公司制企业</a:t>
            </a:r>
            <a:endParaRPr lang="zh-CN" altLang="en-US" sz="3200" b="1" dirty="0">
              <a:solidFill>
                <a:schemeClr val="accent1"/>
              </a:solidFill>
              <a:latin typeface="微软雅黑" pitchFamily="34" charset="-122"/>
              <a:ea typeface="微软雅黑" pitchFamily="34" charset="-122"/>
            </a:endParaRPr>
          </a:p>
        </p:txBody>
      </p:sp>
      <p:sp>
        <p:nvSpPr>
          <p:cNvPr id="20" name="Text Placeholder 8"/>
          <p:cNvSpPr txBox="1"/>
          <p:nvPr/>
        </p:nvSpPr>
        <p:spPr>
          <a:xfrm>
            <a:off x="899592" y="699542"/>
            <a:ext cx="7776864" cy="2952328"/>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zh-CN" sz="1600" dirty="0">
                <a:solidFill>
                  <a:schemeClr val="tx1"/>
                </a:solidFill>
                <a:latin typeface="黑体"/>
                <a:ea typeface="黑体"/>
              </a:rPr>
              <a:t>（一</a:t>
            </a:r>
            <a:r>
              <a:rPr lang="zh-CN" altLang="zh-CN" sz="1600" dirty="0" smtClean="0">
                <a:solidFill>
                  <a:schemeClr val="tx1"/>
                </a:solidFill>
                <a:latin typeface="黑体"/>
                <a:ea typeface="黑体"/>
              </a:rPr>
              <a:t>）</a:t>
            </a:r>
            <a:r>
              <a:rPr lang="zh-CN" altLang="en-US" sz="1600" dirty="0" smtClean="0">
                <a:solidFill>
                  <a:schemeClr val="tx1"/>
                </a:solidFill>
                <a:latin typeface="黑体"/>
                <a:ea typeface="黑体"/>
              </a:rPr>
              <a:t>有限责任公司</a:t>
            </a:r>
            <a:endParaRPr lang="en-US" altLang="zh-CN" sz="1600" dirty="0" smtClean="0">
              <a:solidFill>
                <a:schemeClr val="tx1"/>
              </a:solidFill>
              <a:latin typeface="黑体"/>
              <a:ea typeface="黑体"/>
            </a:endParaRPr>
          </a:p>
          <a:p>
            <a:r>
              <a:rPr lang="zh-CN" altLang="zh-CN" sz="1600" dirty="0">
                <a:solidFill>
                  <a:schemeClr val="tx1"/>
                </a:solidFill>
                <a:latin typeface="黑体"/>
                <a:ea typeface="黑体"/>
              </a:rPr>
              <a:t>有限责任公司是指两个以上股东共同出资，股东以其出资额为限对公司承担责任，公司以其全部资产对公司的债务承担责任的企业法人。这种公司本质上是一种合资公司，但与股份公司相比也有人合因素。</a:t>
            </a:r>
          </a:p>
          <a:p>
            <a:pPr>
              <a:lnSpc>
                <a:spcPct val="100000"/>
              </a:lnSpc>
            </a:pPr>
            <a:r>
              <a:rPr lang="en-US" altLang="zh-CN" sz="1600" dirty="0" smtClean="0">
                <a:solidFill>
                  <a:schemeClr val="tx1"/>
                </a:solidFill>
                <a:latin typeface="黑体"/>
                <a:ea typeface="黑体"/>
              </a:rPr>
              <a:t>2</a:t>
            </a:r>
            <a:r>
              <a:rPr lang="en-US" altLang="zh-CN" sz="1600" dirty="0">
                <a:solidFill>
                  <a:schemeClr val="tx1"/>
                </a:solidFill>
                <a:latin typeface="黑体"/>
                <a:ea typeface="黑体"/>
              </a:rPr>
              <a:t>.</a:t>
            </a:r>
            <a:r>
              <a:rPr lang="zh-CN" altLang="zh-CN" sz="1600" dirty="0">
                <a:solidFill>
                  <a:schemeClr val="tx1"/>
                </a:solidFill>
                <a:latin typeface="黑体"/>
                <a:ea typeface="黑体"/>
              </a:rPr>
              <a:t>设立有限责任公司的条件</a:t>
            </a:r>
          </a:p>
          <a:p>
            <a:pPr>
              <a:lnSpc>
                <a:spcPct val="100000"/>
              </a:lnSpc>
            </a:pPr>
            <a:r>
              <a:rPr lang="en-US" altLang="zh-CN" sz="1600" dirty="0">
                <a:solidFill>
                  <a:schemeClr val="tx1"/>
                </a:solidFill>
                <a:latin typeface="黑体"/>
                <a:ea typeface="黑体"/>
              </a:rPr>
              <a:t>   </a:t>
            </a:r>
            <a:r>
              <a:rPr lang="en-US" altLang="zh-CN" sz="1600" dirty="0" smtClean="0">
                <a:solidFill>
                  <a:schemeClr val="tx1"/>
                </a:solidFill>
                <a:latin typeface="黑体"/>
                <a:ea typeface="黑体"/>
              </a:rPr>
              <a:t> </a:t>
            </a:r>
            <a:r>
              <a:rPr lang="en-US" altLang="zh-CN" sz="1600" dirty="0">
                <a:solidFill>
                  <a:schemeClr val="tx1"/>
                </a:solidFill>
                <a:latin typeface="黑体"/>
                <a:ea typeface="黑体"/>
              </a:rPr>
              <a:t>(1)</a:t>
            </a:r>
            <a:r>
              <a:rPr lang="zh-CN" altLang="zh-CN" sz="1600" dirty="0">
                <a:solidFill>
                  <a:schemeClr val="tx1"/>
                </a:solidFill>
                <a:latin typeface="黑体"/>
                <a:ea typeface="黑体"/>
              </a:rPr>
              <a:t>股东符合法定人数；</a:t>
            </a:r>
          </a:p>
          <a:p>
            <a:pPr>
              <a:lnSpc>
                <a:spcPct val="100000"/>
              </a:lnSpc>
            </a:pPr>
            <a:r>
              <a:rPr lang="en-US" altLang="zh-CN" sz="1600" dirty="0">
                <a:solidFill>
                  <a:schemeClr val="tx1"/>
                </a:solidFill>
                <a:latin typeface="黑体"/>
                <a:ea typeface="黑体"/>
              </a:rPr>
              <a:t>    (2)</a:t>
            </a:r>
            <a:r>
              <a:rPr lang="zh-CN" altLang="zh-CN" sz="1600" dirty="0">
                <a:solidFill>
                  <a:schemeClr val="tx1"/>
                </a:solidFill>
                <a:latin typeface="黑体"/>
                <a:ea typeface="黑体"/>
              </a:rPr>
              <a:t>有符合公司章程规定的全体股东认缴的出资额；</a:t>
            </a:r>
          </a:p>
          <a:p>
            <a:pPr>
              <a:lnSpc>
                <a:spcPct val="100000"/>
              </a:lnSpc>
            </a:pPr>
            <a:r>
              <a:rPr lang="en-US" altLang="zh-CN" sz="1600" dirty="0">
                <a:solidFill>
                  <a:schemeClr val="tx1"/>
                </a:solidFill>
                <a:latin typeface="黑体"/>
                <a:ea typeface="黑体"/>
              </a:rPr>
              <a:t>    (3)</a:t>
            </a:r>
            <a:r>
              <a:rPr lang="zh-CN" altLang="zh-CN" sz="1600" dirty="0">
                <a:solidFill>
                  <a:schemeClr val="tx1"/>
                </a:solidFill>
                <a:latin typeface="黑体"/>
                <a:ea typeface="黑体"/>
              </a:rPr>
              <a:t>股东共同制定公司章程；</a:t>
            </a:r>
          </a:p>
          <a:p>
            <a:pPr>
              <a:lnSpc>
                <a:spcPct val="100000"/>
              </a:lnSpc>
            </a:pPr>
            <a:r>
              <a:rPr lang="en-US" altLang="zh-CN" sz="1600" dirty="0">
                <a:solidFill>
                  <a:schemeClr val="tx1"/>
                </a:solidFill>
                <a:latin typeface="黑体"/>
                <a:ea typeface="黑体"/>
              </a:rPr>
              <a:t>    (4)</a:t>
            </a:r>
            <a:r>
              <a:rPr lang="zh-CN" altLang="zh-CN" sz="1600" dirty="0">
                <a:solidFill>
                  <a:schemeClr val="tx1"/>
                </a:solidFill>
                <a:latin typeface="黑体"/>
                <a:ea typeface="黑体"/>
              </a:rPr>
              <a:t>有公司名称，建立符合有限责任公司要求的组织机构；</a:t>
            </a:r>
          </a:p>
          <a:p>
            <a:pPr>
              <a:lnSpc>
                <a:spcPct val="100000"/>
              </a:lnSpc>
            </a:pPr>
            <a:r>
              <a:rPr lang="en-US" altLang="zh-CN" sz="1600" dirty="0">
                <a:solidFill>
                  <a:schemeClr val="tx1"/>
                </a:solidFill>
                <a:latin typeface="黑体"/>
                <a:ea typeface="黑体"/>
              </a:rPr>
              <a:t>    (5)</a:t>
            </a:r>
            <a:r>
              <a:rPr lang="zh-CN" altLang="zh-CN" sz="1600" dirty="0">
                <a:solidFill>
                  <a:schemeClr val="tx1"/>
                </a:solidFill>
                <a:latin typeface="黑体"/>
                <a:ea typeface="黑体"/>
              </a:rPr>
              <a:t>有公司住所。</a:t>
            </a:r>
          </a:p>
          <a:p>
            <a:pPr>
              <a:lnSpc>
                <a:spcPct val="100000"/>
              </a:lnSpc>
            </a:pPr>
            <a:r>
              <a:rPr lang="en-US" altLang="zh-CN" sz="1600" dirty="0">
                <a:solidFill>
                  <a:schemeClr val="tx1"/>
                </a:solidFill>
                <a:latin typeface="黑体"/>
                <a:ea typeface="黑体"/>
              </a:rPr>
              <a:t>  </a:t>
            </a:r>
            <a:endParaRPr lang="zh-CN" altLang="zh-CN" sz="1600" dirty="0">
              <a:solidFill>
                <a:schemeClr val="tx1"/>
              </a:solidFill>
              <a:latin typeface="黑体"/>
              <a:ea typeface="黑体"/>
            </a:endParaRPr>
          </a:p>
        </p:txBody>
      </p:sp>
    </p:spTree>
    <p:extLst>
      <p:ext uri="{BB962C8B-B14F-4D97-AF65-F5344CB8AC3E}">
        <p14:creationId xmlns:p14="http://schemas.microsoft.com/office/powerpoint/2010/main" val="74084609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up)">
                                      <p:cBhvr>
                                        <p:cTn id="8" dur="500"/>
                                        <p:tgtEl>
                                          <p:spTgt spid="16"/>
                                        </p:tgtEl>
                                      </p:cBhvr>
                                    </p:animEffect>
                                  </p:childTnLst>
                                </p:cTn>
                              </p:par>
                            </p:childTnLst>
                          </p:cTn>
                        </p:par>
                        <p:par>
                          <p:cTn id="9" fill="hold">
                            <p:stCondLst>
                              <p:cond delay="700"/>
                            </p:stCondLst>
                            <p:childTnLst>
                              <p:par>
                                <p:cTn id="10" presetID="22" presetClass="entr" presetSubtype="1"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up)">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8"/>
          <p:cNvSpPr txBox="1"/>
          <p:nvPr/>
        </p:nvSpPr>
        <p:spPr>
          <a:xfrm>
            <a:off x="971600" y="119286"/>
            <a:ext cx="2183160"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公司制企业</a:t>
            </a:r>
            <a:endParaRPr lang="zh-CN" altLang="en-US" sz="3200" b="1" dirty="0">
              <a:solidFill>
                <a:schemeClr val="accent1"/>
              </a:solidFill>
              <a:latin typeface="微软雅黑" pitchFamily="34" charset="-122"/>
              <a:ea typeface="微软雅黑" pitchFamily="34" charset="-122"/>
            </a:endParaRPr>
          </a:p>
        </p:txBody>
      </p:sp>
      <p:sp>
        <p:nvSpPr>
          <p:cNvPr id="20" name="Text Placeholder 8"/>
          <p:cNvSpPr txBox="1"/>
          <p:nvPr/>
        </p:nvSpPr>
        <p:spPr>
          <a:xfrm>
            <a:off x="899592" y="915566"/>
            <a:ext cx="7776864" cy="2952328"/>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00000"/>
              </a:lnSpc>
            </a:pPr>
            <a:r>
              <a:rPr lang="en-US" altLang="zh-CN" sz="1600" dirty="0" smtClean="0">
                <a:solidFill>
                  <a:schemeClr val="tx1"/>
                </a:solidFill>
                <a:latin typeface="黑体"/>
                <a:ea typeface="黑体"/>
              </a:rPr>
              <a:t>3</a:t>
            </a:r>
            <a:r>
              <a:rPr lang="en-US" altLang="zh-CN" sz="1600" dirty="0">
                <a:solidFill>
                  <a:schemeClr val="tx1"/>
                </a:solidFill>
                <a:latin typeface="黑体"/>
                <a:ea typeface="黑体"/>
              </a:rPr>
              <a:t>.</a:t>
            </a:r>
            <a:r>
              <a:rPr lang="zh-CN" altLang="zh-CN" sz="1600" dirty="0">
                <a:solidFill>
                  <a:schemeClr val="tx1"/>
                </a:solidFill>
                <a:latin typeface="黑体"/>
                <a:ea typeface="黑体"/>
              </a:rPr>
              <a:t>一人有限责任公司</a:t>
            </a:r>
          </a:p>
          <a:p>
            <a:pPr>
              <a:lnSpc>
                <a:spcPct val="100000"/>
              </a:lnSpc>
            </a:pPr>
            <a:r>
              <a:rPr lang="en-US" altLang="zh-CN" sz="1600" dirty="0">
                <a:solidFill>
                  <a:schemeClr val="tx1"/>
                </a:solidFill>
                <a:latin typeface="黑体"/>
                <a:ea typeface="黑体"/>
              </a:rPr>
              <a:t>   </a:t>
            </a:r>
            <a:r>
              <a:rPr lang="en-US" altLang="zh-CN" sz="1600" dirty="0" smtClean="0">
                <a:solidFill>
                  <a:schemeClr val="tx1"/>
                </a:solidFill>
                <a:latin typeface="黑体"/>
                <a:ea typeface="黑体"/>
              </a:rPr>
              <a:t> (</a:t>
            </a:r>
            <a:r>
              <a:rPr lang="en-US" altLang="zh-CN" sz="1600" dirty="0">
                <a:solidFill>
                  <a:schemeClr val="tx1"/>
                </a:solidFill>
                <a:latin typeface="黑体"/>
                <a:ea typeface="黑体"/>
              </a:rPr>
              <a:t>1)</a:t>
            </a:r>
            <a:r>
              <a:rPr lang="zh-CN" altLang="zh-CN" sz="1600" dirty="0">
                <a:solidFill>
                  <a:schemeClr val="tx1"/>
                </a:solidFill>
                <a:latin typeface="黑体"/>
                <a:ea typeface="黑体"/>
              </a:rPr>
              <a:t>一个自然人只能投资设立一个一人有限责任公司，该公司不能投资设立</a:t>
            </a:r>
            <a:r>
              <a:rPr lang="zh-CN" altLang="zh-CN" sz="1600" dirty="0" smtClean="0">
                <a:solidFill>
                  <a:schemeClr val="tx1"/>
                </a:solidFill>
                <a:latin typeface="黑体"/>
                <a:ea typeface="黑体"/>
              </a:rPr>
              <a:t>新的一</a:t>
            </a:r>
            <a:endParaRPr lang="en-US" altLang="zh-CN" sz="1600" dirty="0" smtClean="0">
              <a:solidFill>
                <a:schemeClr val="tx1"/>
              </a:solidFill>
              <a:latin typeface="黑体"/>
              <a:ea typeface="黑体"/>
            </a:endParaRPr>
          </a:p>
          <a:p>
            <a:pPr>
              <a:lnSpc>
                <a:spcPct val="100000"/>
              </a:lnSpc>
            </a:pPr>
            <a:r>
              <a:rPr lang="zh-CN" altLang="zh-CN" sz="1600" dirty="0" smtClean="0">
                <a:solidFill>
                  <a:schemeClr val="tx1"/>
                </a:solidFill>
                <a:latin typeface="黑体"/>
                <a:ea typeface="黑体"/>
              </a:rPr>
              <a:t>人有限责</a:t>
            </a:r>
            <a:r>
              <a:rPr lang="zh-CN" altLang="zh-CN" sz="1600" dirty="0">
                <a:solidFill>
                  <a:schemeClr val="tx1"/>
                </a:solidFill>
                <a:latin typeface="黑体"/>
                <a:ea typeface="黑体"/>
              </a:rPr>
              <a:t>任公司。</a:t>
            </a:r>
          </a:p>
          <a:p>
            <a:pPr>
              <a:lnSpc>
                <a:spcPct val="100000"/>
              </a:lnSpc>
            </a:pPr>
            <a:r>
              <a:rPr lang="en-US" altLang="zh-CN" sz="1600" dirty="0">
                <a:solidFill>
                  <a:schemeClr val="tx1"/>
                </a:solidFill>
                <a:latin typeface="黑体"/>
                <a:ea typeface="黑体"/>
              </a:rPr>
              <a:t>    (2)</a:t>
            </a:r>
            <a:r>
              <a:rPr lang="zh-CN" altLang="zh-CN" sz="1600" dirty="0">
                <a:solidFill>
                  <a:schemeClr val="tx1"/>
                </a:solidFill>
                <a:latin typeface="黑体"/>
                <a:ea typeface="黑体"/>
              </a:rPr>
              <a:t>一人有限责任公司应当在公司登记中注明自然人独资或者法人独资，并在</a:t>
            </a:r>
            <a:r>
              <a:rPr lang="zh-CN" altLang="zh-CN" sz="1600" dirty="0" smtClean="0">
                <a:solidFill>
                  <a:schemeClr val="tx1"/>
                </a:solidFill>
                <a:latin typeface="黑体"/>
                <a:ea typeface="黑体"/>
              </a:rPr>
              <a:t>公司</a:t>
            </a:r>
            <a:endParaRPr lang="en-US" altLang="zh-CN" sz="1600" dirty="0" smtClean="0">
              <a:solidFill>
                <a:schemeClr val="tx1"/>
              </a:solidFill>
              <a:latin typeface="黑体"/>
              <a:ea typeface="黑体"/>
            </a:endParaRPr>
          </a:p>
          <a:p>
            <a:pPr>
              <a:lnSpc>
                <a:spcPct val="100000"/>
              </a:lnSpc>
            </a:pPr>
            <a:r>
              <a:rPr lang="zh-CN" altLang="zh-CN" sz="1600" dirty="0" smtClean="0">
                <a:solidFill>
                  <a:schemeClr val="tx1"/>
                </a:solidFill>
                <a:latin typeface="黑体"/>
                <a:ea typeface="黑体"/>
              </a:rPr>
              <a:t>营业执照中载明。</a:t>
            </a:r>
          </a:p>
          <a:p>
            <a:pPr>
              <a:lnSpc>
                <a:spcPct val="100000"/>
              </a:lnSpc>
            </a:pPr>
            <a:r>
              <a:rPr lang="en-US" altLang="zh-CN" sz="1600" dirty="0" smtClean="0">
                <a:solidFill>
                  <a:schemeClr val="tx1"/>
                </a:solidFill>
                <a:latin typeface="黑体"/>
                <a:ea typeface="黑体"/>
              </a:rPr>
              <a:t>    </a:t>
            </a:r>
            <a:r>
              <a:rPr lang="en-US" altLang="zh-CN" sz="1600" dirty="0">
                <a:solidFill>
                  <a:schemeClr val="tx1"/>
                </a:solidFill>
                <a:latin typeface="黑体"/>
                <a:ea typeface="黑体"/>
              </a:rPr>
              <a:t>(3)</a:t>
            </a:r>
            <a:r>
              <a:rPr lang="zh-CN" altLang="zh-CN" sz="1600" dirty="0">
                <a:solidFill>
                  <a:schemeClr val="tx1"/>
                </a:solidFill>
                <a:latin typeface="黑体"/>
                <a:ea typeface="黑体"/>
              </a:rPr>
              <a:t>公司章程由股东制定。</a:t>
            </a:r>
          </a:p>
          <a:p>
            <a:pPr>
              <a:lnSpc>
                <a:spcPct val="100000"/>
              </a:lnSpc>
            </a:pPr>
            <a:r>
              <a:rPr lang="en-US" altLang="zh-CN" sz="1600" dirty="0">
                <a:solidFill>
                  <a:schemeClr val="tx1"/>
                </a:solidFill>
                <a:latin typeface="黑体"/>
                <a:ea typeface="黑体"/>
              </a:rPr>
              <a:t>    (4)</a:t>
            </a:r>
            <a:r>
              <a:rPr lang="zh-CN" altLang="zh-CN" sz="1600" dirty="0">
                <a:solidFill>
                  <a:schemeClr val="tx1"/>
                </a:solidFill>
                <a:latin typeface="黑体"/>
                <a:ea typeface="黑体"/>
              </a:rPr>
              <a:t>公司不设股东会，</a:t>
            </a:r>
            <a:r>
              <a:rPr lang="zh-CN" altLang="zh-CN" sz="1600" dirty="0" smtClean="0">
                <a:solidFill>
                  <a:schemeClr val="tx1"/>
                </a:solidFill>
                <a:latin typeface="黑体"/>
                <a:ea typeface="黑体"/>
              </a:rPr>
              <a:t>股东做出决定公司的经营方针和投资计划决定时，应当采用</a:t>
            </a:r>
            <a:endParaRPr lang="en-US" altLang="zh-CN" sz="1600" dirty="0" smtClean="0">
              <a:solidFill>
                <a:schemeClr val="tx1"/>
              </a:solidFill>
              <a:latin typeface="黑体"/>
              <a:ea typeface="黑体"/>
            </a:endParaRPr>
          </a:p>
          <a:p>
            <a:pPr>
              <a:lnSpc>
                <a:spcPct val="100000"/>
              </a:lnSpc>
            </a:pPr>
            <a:r>
              <a:rPr lang="zh-CN" altLang="zh-CN" sz="1600" dirty="0" smtClean="0">
                <a:solidFill>
                  <a:schemeClr val="tx1"/>
                </a:solidFill>
                <a:latin typeface="黑体"/>
                <a:ea typeface="黑体"/>
              </a:rPr>
              <a:t>书面形式，并由股东签名后置备于公司。</a:t>
            </a:r>
          </a:p>
          <a:p>
            <a:pPr>
              <a:lnSpc>
                <a:spcPct val="100000"/>
              </a:lnSpc>
            </a:pPr>
            <a:r>
              <a:rPr lang="en-US" altLang="zh-CN" sz="1600" dirty="0" smtClean="0">
                <a:solidFill>
                  <a:schemeClr val="tx1"/>
                </a:solidFill>
                <a:latin typeface="黑体"/>
                <a:ea typeface="黑体"/>
              </a:rPr>
              <a:t>    (5)</a:t>
            </a:r>
            <a:r>
              <a:rPr lang="zh-CN" altLang="zh-CN" sz="1600" dirty="0" smtClean="0">
                <a:solidFill>
                  <a:schemeClr val="tx1"/>
                </a:solidFill>
                <a:latin typeface="黑体"/>
                <a:ea typeface="黑体"/>
              </a:rPr>
              <a:t>公司应当在每一会计年度终了时编制财务会计报告，并经会计师事务所审计。</a:t>
            </a:r>
          </a:p>
          <a:p>
            <a:pPr>
              <a:lnSpc>
                <a:spcPct val="100000"/>
              </a:lnSpc>
            </a:pPr>
            <a:r>
              <a:rPr lang="en-US" altLang="zh-CN" sz="1600" dirty="0" smtClean="0">
                <a:solidFill>
                  <a:schemeClr val="tx1"/>
                </a:solidFill>
                <a:latin typeface="黑体"/>
                <a:ea typeface="黑体"/>
              </a:rPr>
              <a:t>    </a:t>
            </a:r>
            <a:r>
              <a:rPr lang="en-US" altLang="zh-CN" sz="1600" dirty="0">
                <a:solidFill>
                  <a:schemeClr val="tx1"/>
                </a:solidFill>
                <a:latin typeface="黑体"/>
                <a:ea typeface="黑体"/>
              </a:rPr>
              <a:t>(6)</a:t>
            </a:r>
            <a:r>
              <a:rPr lang="zh-CN" altLang="zh-CN" sz="1600" dirty="0">
                <a:solidFill>
                  <a:schemeClr val="tx1"/>
                </a:solidFill>
                <a:latin typeface="黑体"/>
                <a:ea typeface="黑体"/>
              </a:rPr>
              <a:t>公司的股东不能证明公司财产独立于股东自己的财产的，</a:t>
            </a:r>
            <a:r>
              <a:rPr lang="zh-CN" altLang="zh-CN" sz="1600" dirty="0" smtClean="0">
                <a:solidFill>
                  <a:schemeClr val="tx1"/>
                </a:solidFill>
                <a:latin typeface="黑体"/>
                <a:ea typeface="黑体"/>
              </a:rPr>
              <a:t>应当对公司债务承担</a:t>
            </a:r>
            <a:endParaRPr lang="en-US" altLang="zh-CN" sz="1600" dirty="0" smtClean="0">
              <a:solidFill>
                <a:schemeClr val="tx1"/>
              </a:solidFill>
              <a:latin typeface="黑体"/>
              <a:ea typeface="黑体"/>
            </a:endParaRPr>
          </a:p>
          <a:p>
            <a:pPr>
              <a:lnSpc>
                <a:spcPct val="100000"/>
              </a:lnSpc>
            </a:pPr>
            <a:r>
              <a:rPr lang="zh-CN" altLang="zh-CN" sz="1600" dirty="0" smtClean="0">
                <a:solidFill>
                  <a:schemeClr val="tx1"/>
                </a:solidFill>
                <a:latin typeface="黑体"/>
                <a:ea typeface="黑体"/>
              </a:rPr>
              <a:t>连带责</a:t>
            </a:r>
            <a:r>
              <a:rPr lang="zh-CN" altLang="zh-CN" sz="1600" dirty="0">
                <a:solidFill>
                  <a:schemeClr val="tx1"/>
                </a:solidFill>
                <a:latin typeface="黑体"/>
                <a:ea typeface="黑体"/>
              </a:rPr>
              <a:t>任。</a:t>
            </a:r>
          </a:p>
          <a:p>
            <a:endParaRPr lang="zh-CN" altLang="zh-CN" sz="1600" dirty="0">
              <a:solidFill>
                <a:schemeClr val="tx1"/>
              </a:solidFill>
              <a:latin typeface="黑体"/>
              <a:ea typeface="黑体"/>
            </a:endParaRPr>
          </a:p>
        </p:txBody>
      </p:sp>
    </p:spTree>
    <p:extLst>
      <p:ext uri="{BB962C8B-B14F-4D97-AF65-F5344CB8AC3E}">
        <p14:creationId xmlns:p14="http://schemas.microsoft.com/office/powerpoint/2010/main" val="154427249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up)">
                                      <p:cBhvr>
                                        <p:cTn id="8" dur="500"/>
                                        <p:tgtEl>
                                          <p:spTgt spid="16"/>
                                        </p:tgtEl>
                                      </p:cBhvr>
                                    </p:animEffect>
                                  </p:childTnLst>
                                </p:cTn>
                              </p:par>
                            </p:childTnLst>
                          </p:cTn>
                        </p:par>
                        <p:par>
                          <p:cTn id="9" fill="hold">
                            <p:stCondLst>
                              <p:cond delay="700"/>
                            </p:stCondLst>
                            <p:childTnLst>
                              <p:par>
                                <p:cTn id="10" presetID="22" presetClass="entr" presetSubtype="1"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up)">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heme/theme1.xml><?xml version="1.0" encoding="utf-8"?>
<a:theme xmlns:a="http://schemas.openxmlformats.org/drawingml/2006/main" name="Office 主题​​">
  <a:themeElements>
    <a:clrScheme name="自定义 15">
      <a:dk1>
        <a:sysClr val="windowText" lastClr="000000"/>
      </a:dk1>
      <a:lt1>
        <a:sysClr val="window" lastClr="FFFFFF"/>
      </a:lt1>
      <a:dk2>
        <a:srgbClr val="44546A"/>
      </a:dk2>
      <a:lt2>
        <a:srgbClr val="E7E6E6"/>
      </a:lt2>
      <a:accent1>
        <a:srgbClr val="C00000"/>
      </a:accent1>
      <a:accent2>
        <a:srgbClr val="A5A5A5"/>
      </a:accent2>
      <a:accent3>
        <a:srgbClr val="C00000"/>
      </a:accent3>
      <a:accent4>
        <a:srgbClr val="A5A5A5"/>
      </a:accent4>
      <a:accent5>
        <a:srgbClr val="C00000"/>
      </a:accent5>
      <a:accent6>
        <a:srgbClr val="A5A5A5"/>
      </a:accent6>
      <a:hlink>
        <a:srgbClr val="C00000"/>
      </a:hlink>
      <a:folHlink>
        <a:srgbClr val="A5A5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7628</TotalTime>
  <Words>5891</Words>
  <Application>Microsoft Office PowerPoint</Application>
  <PresentationFormat>全屏显示(16:9)</PresentationFormat>
  <Paragraphs>353</Paragraphs>
  <Slides>38</Slides>
  <Notes>38</Notes>
  <HiddenSlides>0</HiddenSlides>
  <MMClips>0</MMClips>
  <ScaleCrop>false</ScaleCrop>
  <HeadingPairs>
    <vt:vector size="4" baseType="variant">
      <vt:variant>
        <vt:lpstr>主题</vt:lpstr>
      </vt:variant>
      <vt:variant>
        <vt:i4>1</vt:i4>
      </vt:variant>
      <vt:variant>
        <vt:lpstr>幻灯片标题</vt:lpstr>
      </vt:variant>
      <vt:variant>
        <vt:i4>38</vt:i4>
      </vt:variant>
    </vt:vector>
  </HeadingPairs>
  <TitlesOfParts>
    <vt:vector size="39"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多彩年度工作总结</dc:title>
  <dc:creator>USER</dc:creator>
  <cp:lastModifiedBy>SJYY</cp:lastModifiedBy>
  <cp:revision>583</cp:revision>
  <dcterms:created xsi:type="dcterms:W3CDTF">2014-11-09T01:07:25Z</dcterms:created>
  <dcterms:modified xsi:type="dcterms:W3CDTF">2017-09-01T03:22:37Z</dcterms:modified>
</cp:coreProperties>
</file>