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xml" ContentType="application/vnd.openxmlformats-officedocument.presentationml.notesSlide+xml"/>
  <Override PartName="/ppt/notesSlides/notesSlide40.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6" r:id="rId3"/>
    <p:sldId id="259" r:id="rId5"/>
    <p:sldId id="290" r:id="rId6"/>
    <p:sldId id="291" r:id="rId7"/>
    <p:sldId id="326" r:id="rId8"/>
    <p:sldId id="327" r:id="rId9"/>
    <p:sldId id="328" r:id="rId10"/>
    <p:sldId id="329" r:id="rId11"/>
    <p:sldId id="330" r:id="rId12"/>
    <p:sldId id="331" r:id="rId13"/>
    <p:sldId id="332" r:id="rId14"/>
    <p:sldId id="333" r:id="rId15"/>
    <p:sldId id="334" r:id="rId16"/>
    <p:sldId id="335" r:id="rId17"/>
    <p:sldId id="336" r:id="rId18"/>
    <p:sldId id="337" r:id="rId19"/>
    <p:sldId id="338" r:id="rId20"/>
    <p:sldId id="339" r:id="rId21"/>
    <p:sldId id="340" r:id="rId22"/>
    <p:sldId id="341" r:id="rId23"/>
    <p:sldId id="342" r:id="rId24"/>
    <p:sldId id="343" r:id="rId25"/>
    <p:sldId id="344" r:id="rId26"/>
    <p:sldId id="345" r:id="rId27"/>
    <p:sldId id="346" r:id="rId28"/>
    <p:sldId id="347" r:id="rId29"/>
    <p:sldId id="348" r:id="rId30"/>
    <p:sldId id="350" r:id="rId31"/>
    <p:sldId id="351" r:id="rId32"/>
    <p:sldId id="352" r:id="rId33"/>
    <p:sldId id="353" r:id="rId34"/>
    <p:sldId id="354" r:id="rId35"/>
    <p:sldId id="355" r:id="rId36"/>
    <p:sldId id="356" r:id="rId37"/>
    <p:sldId id="357" r:id="rId38"/>
    <p:sldId id="358" r:id="rId39"/>
    <p:sldId id="359" r:id="rId40"/>
    <p:sldId id="360" r:id="rId41"/>
    <p:sldId id="361" r:id="rId42"/>
    <p:sldId id="325" r:id="rId43"/>
  </p:sldIdLst>
  <p:sldSz cx="9144000" cy="5143500" type="screen16x9"/>
  <p:notesSz cx="6858000" cy="9144000"/>
  <p:defaultTextStyle>
    <a:defPPr>
      <a:defRPr lang="zh-CN"/>
    </a:defPPr>
    <a:lvl1pPr marL="0" lvl="0"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1pPr>
    <a:lvl2pPr marL="342900" lvl="1"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2pPr>
    <a:lvl3pPr marL="685800" lvl="2"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3pPr>
    <a:lvl4pPr marL="1028700" lvl="3"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4pPr>
    <a:lvl5pPr marL="1371600" lvl="4"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5pPr>
    <a:lvl6pPr marL="1714500" lvl="5"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6pPr>
    <a:lvl7pPr marL="2057400" lvl="6"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7pPr>
    <a:lvl8pPr marL="2400300" lvl="7"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8pPr>
    <a:lvl9pPr marL="2743200" lvl="8" indent="0" algn="l" defTabSz="685800" eaLnBrk="0" fontAlgn="base" latinLnBrk="0" hangingPunct="0">
      <a:lnSpc>
        <a:spcPct val="100000"/>
      </a:lnSpc>
      <a:spcBef>
        <a:spcPct val="0"/>
      </a:spcBef>
      <a:spcAft>
        <a:spcPct val="0"/>
      </a:spcAft>
      <a:buNone/>
      <a:defRPr sz="1400" b="0" i="0" u="none" kern="1200" baseline="0">
        <a:solidFill>
          <a:schemeClr val="tx1"/>
        </a:solidFill>
        <a:latin typeface="Calibri" panose="020F0502020204030204" pitchFamily="34" charset="0"/>
        <a:ea typeface="宋体" panose="02010600030101010101" pitchFamily="2" charset="-122"/>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3CA0FE"/>
    <a:srgbClr val="21A3D0"/>
    <a:srgbClr val="2B2E30"/>
    <a:srgbClr val="E8E8E6"/>
    <a:srgbClr val="C3545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0084"/>
    <p:restoredTop sz="90667" autoAdjust="0"/>
  </p:normalViewPr>
  <p:slideViewPr>
    <p:cSldViewPr showGuides="1">
      <p:cViewPr>
        <p:scale>
          <a:sx n="100" d="100"/>
          <a:sy n="100" d="100"/>
        </p:scale>
        <p:origin x="-936" y="-204"/>
      </p:cViewPr>
      <p:guideLst>
        <p:guide orient="horz" pos="1571"/>
        <p:guide pos="2871"/>
      </p:guideLst>
    </p:cSldViewPr>
  </p:slideViewPr>
  <p:notesTextViewPr>
    <p:cViewPr>
      <p:scale>
        <a:sx n="100" d="100"/>
        <a:sy n="100" d="100"/>
      </p:scale>
      <p:origin x="0" y="0"/>
    </p:cViewPr>
  </p:notesTextViewPr>
  <p:sorterViewPr showFormatting="0">
    <p:cViewPr>
      <p:scale>
        <a:sx n="125" d="100"/>
        <a:sy n="125" d="100"/>
      </p:scale>
      <p:origin x="0" y="0"/>
    </p:cViewPr>
  </p:sorter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6" Type="http://schemas.openxmlformats.org/officeDocument/2006/relationships/tableStyles" Target="tableStyles.xml"/><Relationship Id="rId45" Type="http://schemas.openxmlformats.org/officeDocument/2006/relationships/viewProps" Target="viewProps.xml"/><Relationship Id="rId44" Type="http://schemas.openxmlformats.org/officeDocument/2006/relationships/presProps" Target="presProps.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notesMaster" Target="notesMasters/notesMaster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 Target="slides/slide1.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media/>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marL="0" marR="0" lvl="0"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单击此处编辑母版文本样式</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457200" marR="0" lvl="1"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第二级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914400" marR="0" lvl="2"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第三级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1371600" marR="0" lvl="3"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第四级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1828800" marR="0" lvl="4" indent="0" algn="l" defTabSz="914400" rtl="0" eaLnBrk="1" fontAlgn="auto" latinLnBrk="0" hangingPunct="1">
              <a:lnSpc>
                <a:spcPct val="100000"/>
              </a:lnSpc>
              <a:spcBef>
                <a:spcPts val="0"/>
              </a:spcBef>
              <a:spcAft>
                <a:spcPts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第五级</a:t>
            </a: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6" name="页脚占位符 5"/>
          <p:cNvSpPr>
            <a:spLocks noGrp="1"/>
          </p:cNvSpPr>
          <p:nvPr>
            <p:ph type="ftr" sz="quarter" idx="4"/>
          </p:nvPr>
        </p:nvSpPr>
        <p:spPr>
          <a:xfrm>
            <a:off x="0" y="8685213"/>
            <a:ext cx="2971800" cy="458788"/>
          </a:xfrm>
          <a:prstGeom prst="rect">
            <a:avLst/>
          </a:prstGeom>
        </p:spPr>
        <p:txBody>
          <a:bodyPr vert="horz" lIns="91440" tIns="45720" rIns="91440" bIns="45720" rtlCol="0" anchor="b"/>
          <a:lstStyle>
            <a:lvl1pPr algn="l">
              <a:defRPr sz="1200"/>
            </a:lvl1p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
        <p:nvSpPr>
          <p:cNvPr id="7" name="灯片编号占位符 6"/>
          <p:cNvSpPr>
            <a:spLocks noGrp="1"/>
          </p:cNvSpPr>
          <p:nvPr>
            <p:ph type="sldNum" sz="quarter" idx="5"/>
          </p:nvPr>
        </p:nvSpPr>
        <p:spPr>
          <a:xfrm>
            <a:off x="3884613" y="8685213"/>
            <a:ext cx="2971800" cy="458788"/>
          </a:xfrm>
          <a:prstGeom prst="rect">
            <a:avLst/>
          </a:prstGeom>
        </p:spPr>
        <p:txBody>
          <a:bodyPr vert="horz" lIns="91440" tIns="45720" rIns="91440" bIns="45720" rtlCol="0" anchor="b"/>
          <a:lstStyle>
            <a:lvl1pPr algn="r">
              <a:defRPr sz="1200"/>
            </a:lvl1pPr>
          </a:lstStyle>
          <a:p>
            <a:pPr marL="0" marR="0" lvl="0" indent="0" algn="r" defTabSz="914400" rtl="0" eaLnBrk="1" fontAlgn="auto" latinLnBrk="0" hangingPunct="1">
              <a:lnSpc>
                <a:spcPct val="100000"/>
              </a:lnSpc>
              <a:spcBef>
                <a:spcPts val="0"/>
              </a:spcBef>
              <a:spcAft>
                <a:spcPts val="0"/>
              </a:spcAft>
              <a:buClrTx/>
              <a:buSzTx/>
              <a:buFontTx/>
              <a:buNone/>
              <a:defRPr/>
            </a:pPr>
            <a:fld id="{91DFD9B9-D9FA-471C-AAB0-04E85B0A779F}" type="slidenum">
              <a:rPr kumimoji="0" lang="zh-CN" altLang="en-US" sz="1200" b="0" i="0" u="none" strike="noStrike" kern="1200" cap="none" spc="0" normalizeH="0" baseline="0" noProof="0" smtClean="0">
                <a:ln>
                  <a:noFill/>
                </a:ln>
                <a:solidFill>
                  <a:schemeClr val="tx1"/>
                </a:solidFill>
                <a:effectLst/>
                <a:uLnTx/>
                <a:uFillTx/>
                <a:latin typeface="+mn-lt"/>
                <a:ea typeface="+mn-ea"/>
                <a:cs typeface="+mn-cs"/>
              </a:rPr>
            </a:fld>
            <a:endParaRPr kumimoji="0" lang="zh-CN" altLang="en-US" sz="1200" b="0" i="0" u="none" strike="noStrike" kern="1200" cap="none" spc="0" normalizeH="0" baseline="0" noProof="0">
              <a:ln>
                <a:noFill/>
              </a:ln>
              <a:solidFill>
                <a:schemeClr val="tx1"/>
              </a:solidFill>
              <a:effectLst/>
              <a:uLnTx/>
              <a:uFillTx/>
              <a:latin typeface="+mn-lt"/>
              <a:ea typeface="+mn-ea"/>
              <a:cs typeface="+mn-cs"/>
            </a:endParaRPr>
          </a:p>
        </p:txBody>
      </p:sp>
    </p:spTree>
  </p:cSld>
  <p:clrMap bg1="lt1" tx1="dk1" bg2="lt2" tx2="dk2" accent1="accent1" accent2="accent2" accent3="accent3" accent4="accent4" accent5="accent5" accent6="accent6" hlink="hlink" folHlink="folHlink"/>
  <p:hf sldNum="0" hdr="0" ftr="0" dt="0"/>
  <p:notesStyle>
    <a:lvl1pPr marL="0" algn="l" defTabSz="685800" rtl="0" eaLnBrk="1" latinLnBrk="0" hangingPunct="1">
      <a:defRPr sz="900" kern="1200">
        <a:solidFill>
          <a:schemeClr val="tx1"/>
        </a:solidFill>
        <a:latin typeface="+mn-lt"/>
        <a:ea typeface="+mn-ea"/>
        <a:cs typeface="+mn-cs"/>
      </a:defRPr>
    </a:lvl1pPr>
    <a:lvl2pPr marL="342900" algn="l" defTabSz="685800" rtl="0" eaLnBrk="1" latinLnBrk="0" hangingPunct="1">
      <a:defRPr sz="900" kern="1200">
        <a:solidFill>
          <a:schemeClr val="tx1"/>
        </a:solidFill>
        <a:latin typeface="+mn-lt"/>
        <a:ea typeface="+mn-ea"/>
        <a:cs typeface="+mn-cs"/>
      </a:defRPr>
    </a:lvl2pPr>
    <a:lvl3pPr marL="685800" algn="l" defTabSz="685800" rtl="0" eaLnBrk="1" latinLnBrk="0" hangingPunct="1">
      <a:defRPr sz="900" kern="1200">
        <a:solidFill>
          <a:schemeClr val="tx1"/>
        </a:solidFill>
        <a:latin typeface="+mn-lt"/>
        <a:ea typeface="+mn-ea"/>
        <a:cs typeface="+mn-cs"/>
      </a:defRPr>
    </a:lvl3pPr>
    <a:lvl4pPr marL="1028700" algn="l" defTabSz="685800" rtl="0" eaLnBrk="1" latinLnBrk="0" hangingPunct="1">
      <a:defRPr sz="900" kern="1200">
        <a:solidFill>
          <a:schemeClr val="tx1"/>
        </a:solidFill>
        <a:latin typeface="+mn-lt"/>
        <a:ea typeface="+mn-ea"/>
        <a:cs typeface="+mn-cs"/>
      </a:defRPr>
    </a:lvl4pPr>
    <a:lvl5pPr marL="1371600" algn="l" defTabSz="685800" rtl="0" eaLnBrk="1" latinLnBrk="0" hangingPunct="1">
      <a:defRPr sz="900" kern="1200">
        <a:solidFill>
          <a:schemeClr val="tx1"/>
        </a:solidFill>
        <a:latin typeface="+mn-lt"/>
        <a:ea typeface="+mn-ea"/>
        <a:cs typeface="+mn-cs"/>
      </a:defRPr>
    </a:lvl5pPr>
    <a:lvl6pPr marL="1714500" algn="l" defTabSz="685800" rtl="0" eaLnBrk="1" latinLnBrk="0" hangingPunct="1">
      <a:defRPr sz="900" kern="1200">
        <a:solidFill>
          <a:schemeClr val="tx1"/>
        </a:solidFill>
        <a:latin typeface="+mn-lt"/>
        <a:ea typeface="+mn-ea"/>
        <a:cs typeface="+mn-cs"/>
      </a:defRPr>
    </a:lvl6pPr>
    <a:lvl7pPr marL="2057400" algn="l" defTabSz="685800" rtl="0" eaLnBrk="1" latinLnBrk="0" hangingPunct="1">
      <a:defRPr sz="900" kern="1200">
        <a:solidFill>
          <a:schemeClr val="tx1"/>
        </a:solidFill>
        <a:latin typeface="+mn-lt"/>
        <a:ea typeface="+mn-ea"/>
        <a:cs typeface="+mn-cs"/>
      </a:defRPr>
    </a:lvl7pPr>
    <a:lvl8pPr marL="2400300" algn="l" defTabSz="685800" rtl="0" eaLnBrk="1" latinLnBrk="0" hangingPunct="1">
      <a:defRPr sz="900" kern="1200">
        <a:solidFill>
          <a:schemeClr val="tx1"/>
        </a:solidFill>
        <a:latin typeface="+mn-lt"/>
        <a:ea typeface="+mn-ea"/>
        <a:cs typeface="+mn-cs"/>
      </a:defRPr>
    </a:lvl8pPr>
    <a:lvl9pPr marL="2743200" algn="l" defTabSz="685800" rtl="0" eaLnBrk="1" latinLnBrk="0" hangingPunct="1">
      <a:defRPr sz="9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0.xml"/></Relationships>
</file>

<file path=ppt/notesSlides/_rels/notesSlide1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1.xml"/></Relationships>
</file>

<file path=ppt/notesSlides/_rels/notesSlide1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2.xml"/></Relationships>
</file>

<file path=ppt/notesSlides/_rels/notesSlide1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3.xml"/></Relationships>
</file>

<file path=ppt/notesSlides/_rels/notesSlide1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4.xml"/></Relationships>
</file>

<file path=ppt/notesSlides/_rels/notesSlide1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5.xml"/></Relationships>
</file>

<file path=ppt/notesSlides/_rels/notesSlide1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6.xml"/></Relationships>
</file>

<file path=ppt/notesSlides/_rels/notesSlide1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7.xml"/></Relationships>
</file>

<file path=ppt/notesSlides/_rels/notesSlide1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8.xml"/></Relationships>
</file>

<file path=ppt/notesSlides/_rels/notesSlide1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9.xml"/></Relationships>
</file>

<file path=ppt/notesSlides/_rels/notesSlide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xml"/></Relationships>
</file>

<file path=ppt/notesSlides/_rels/notesSlide2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0.xml"/></Relationships>
</file>

<file path=ppt/notesSlides/_rels/notesSlide2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1.xml"/></Relationships>
</file>

<file path=ppt/notesSlides/_rels/notesSlide2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2.xml"/></Relationships>
</file>

<file path=ppt/notesSlides/_rels/notesSlide2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3.xml"/></Relationships>
</file>

<file path=ppt/notesSlides/_rels/notesSlide2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4.xml"/></Relationships>
</file>

<file path=ppt/notesSlides/_rels/notesSlide2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5.xml"/></Relationships>
</file>

<file path=ppt/notesSlides/_rels/notesSlide2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6.xml"/></Relationships>
</file>

<file path=ppt/notesSlides/_rels/notesSlide2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7.xml"/></Relationships>
</file>

<file path=ppt/notesSlides/_rels/notesSlide2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8.xml"/></Relationships>
</file>

<file path=ppt/notesSlides/_rels/notesSlide2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9.xml"/></Relationships>
</file>

<file path=ppt/notesSlides/_rels/notesSlide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xml"/></Relationships>
</file>

<file path=ppt/notesSlides/_rels/notesSlide3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0.xml"/></Relationships>
</file>

<file path=ppt/notesSlides/_rels/notesSlide3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1.xml"/></Relationships>
</file>

<file path=ppt/notesSlides/_rels/notesSlide3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2.xml"/></Relationships>
</file>

<file path=ppt/notesSlides/_rels/notesSlide3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3.xml"/></Relationships>
</file>

<file path=ppt/notesSlides/_rels/notesSlide3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4.xml"/></Relationships>
</file>

<file path=ppt/notesSlides/_rels/notesSlide3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5.xml"/></Relationships>
</file>

<file path=ppt/notesSlides/_rels/notesSlide3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6.xml"/></Relationships>
</file>

<file path=ppt/notesSlides/_rels/notesSlide3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7.xml"/></Relationships>
</file>

<file path=ppt/notesSlides/_rels/notesSlide3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8.xml"/></Relationships>
</file>

<file path=ppt/notesSlides/_rels/notesSlide3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9.xml"/></Relationships>
</file>

<file path=ppt/notesSlides/_rels/notesSlide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xml"/></Relationships>
</file>

<file path=ppt/notesSlides/_rels/notesSlide4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0.xml"/></Relationships>
</file>

<file path=ppt/notesSlides/_rels/notesSlide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幻灯片图像占位符 1"/>
          <p:cNvSpPr>
            <a:spLocks noGrp="1" noRot="1" noChangeAspect="1" noTextEdit="1"/>
          </p:cNvSpPr>
          <p:nvPr>
            <p:ph type="sldImg"/>
          </p:nvPr>
        </p:nvSpPr>
        <p:spPr>
          <a:ln>
            <a:solidFill>
              <a:srgbClr val="000000"/>
            </a:solidFill>
            <a:miter/>
          </a:ln>
        </p:spPr>
      </p:sp>
      <p:sp>
        <p:nvSpPr>
          <p:cNvPr id="4099"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4100"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幻灯片图像占位符 1"/>
          <p:cNvSpPr>
            <a:spLocks noGrp="1" noRot="1" noChangeAspect="1" noTextEdit="1"/>
          </p:cNvSpPr>
          <p:nvPr>
            <p:ph type="sldImg"/>
          </p:nvPr>
        </p:nvSpPr>
        <p:spPr>
          <a:ln>
            <a:solidFill>
              <a:srgbClr val="000000"/>
            </a:solidFill>
            <a:miter/>
          </a:ln>
        </p:spPr>
      </p:sp>
      <p:sp>
        <p:nvSpPr>
          <p:cNvPr id="35843"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35844"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幻灯片图像占位符 1"/>
          <p:cNvSpPr>
            <a:spLocks noGrp="1" noRot="1" noChangeAspect="1" noTextEdit="1"/>
          </p:cNvSpPr>
          <p:nvPr>
            <p:ph type="sldImg"/>
          </p:nvPr>
        </p:nvSpPr>
        <p:spPr>
          <a:ln>
            <a:solidFill>
              <a:srgbClr val="000000"/>
            </a:solidFill>
            <a:miter/>
          </a:ln>
        </p:spPr>
      </p:sp>
      <p:sp>
        <p:nvSpPr>
          <p:cNvPr id="717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717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幻灯片图像占位符 1"/>
          <p:cNvSpPr>
            <a:spLocks noGrp="1" noRot="1" noChangeAspect="1" noTextEdit="1"/>
          </p:cNvSpPr>
          <p:nvPr>
            <p:ph type="sldImg"/>
          </p:nvPr>
        </p:nvSpPr>
        <p:spPr>
          <a:ln>
            <a:solidFill>
              <a:srgbClr val="000000"/>
            </a:solidFill>
            <a:miter/>
          </a:ln>
        </p:spPr>
      </p:sp>
      <p:sp>
        <p:nvSpPr>
          <p:cNvPr id="35843"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35844"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幻灯片图像占位符 1"/>
          <p:cNvSpPr>
            <a:spLocks noGrp="1" noRot="1" noChangeAspect="1" noTextEdit="1"/>
          </p:cNvSpPr>
          <p:nvPr>
            <p:ph type="sldImg"/>
          </p:nvPr>
        </p:nvSpPr>
        <p:spPr>
          <a:ln>
            <a:solidFill>
              <a:srgbClr val="000000"/>
            </a:solidFill>
            <a:miter/>
          </a:ln>
        </p:spPr>
      </p:sp>
      <p:sp>
        <p:nvSpPr>
          <p:cNvPr id="35843"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35844"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幻灯片图像占位符 1"/>
          <p:cNvSpPr>
            <a:spLocks noGrp="1" noRot="1" noChangeAspect="1" noTextEdit="1"/>
          </p:cNvSpPr>
          <p:nvPr>
            <p:ph type="sldImg"/>
          </p:nvPr>
        </p:nvSpPr>
        <p:spPr>
          <a:ln>
            <a:solidFill>
              <a:srgbClr val="000000"/>
            </a:solidFill>
            <a:miter/>
          </a:ln>
        </p:spPr>
      </p:sp>
      <p:sp>
        <p:nvSpPr>
          <p:cNvPr id="4099"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4100"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幻灯片图像占位符 1"/>
          <p:cNvSpPr>
            <a:spLocks noGrp="1" noRot="1" noChangeAspect="1" noTextEdit="1"/>
          </p:cNvSpPr>
          <p:nvPr>
            <p:ph type="sldImg"/>
          </p:nvPr>
        </p:nvSpPr>
        <p:spPr>
          <a:ln>
            <a:solidFill>
              <a:srgbClr val="000000"/>
            </a:solidFill>
            <a:miter/>
          </a:ln>
        </p:spPr>
      </p:sp>
      <p:sp>
        <p:nvSpPr>
          <p:cNvPr id="17411" name="备注占位符 2"/>
          <p:cNvSpPr>
            <a:spLocks noGrp="1"/>
          </p:cNvSpPr>
          <p:nvPr>
            <p:ph type="body" idx="1"/>
          </p:nvPr>
        </p:nvSpPr>
        <p:spPr>
          <a:noFill/>
          <a:ln>
            <a:noFill/>
          </a:ln>
        </p:spPr>
        <p:txBody>
          <a:bodyPr wrap="square" lIns="91440" tIns="45720" rIns="91440" bIns="45720" anchor="t"/>
          <a:lstStyle/>
          <a:p>
            <a:pPr lvl="0">
              <a:spcBef>
                <a:spcPct val="0"/>
              </a:spcBef>
            </a:pPr>
            <a:endParaRPr lang="zh-CN" altLang="en-US" dirty="0"/>
          </a:p>
        </p:txBody>
      </p:sp>
      <p:sp>
        <p:nvSpPr>
          <p:cNvPr id="17412" name="灯片编号占位符 3"/>
          <p:cNvSpPr txBox="1">
            <a:spLocks noGrp="1"/>
          </p:cNvSpPr>
          <p:nvPr>
            <p:ph type="sldNum" sz="quarter"/>
          </p:nvPr>
        </p:nvSpPr>
        <p:spPr>
          <a:xfrm>
            <a:off x="3884613" y="8685213"/>
            <a:ext cx="2971800" cy="458787"/>
          </a:xfrm>
          <a:prstGeom prst="rect">
            <a:avLst/>
          </a:prstGeom>
          <a:noFill/>
          <a:ln w="9525">
            <a:noFill/>
          </a:ln>
        </p:spPr>
        <p:txBody>
          <a:bodyPr anchor="b"/>
          <a:lstStyle/>
          <a:p>
            <a:pPr lvl="0" algn="r"/>
            <a:fld id="{9A0DB2DC-4C9A-4742-B13C-FB6460FD3503}" type="slidenum">
              <a:rPr lang="zh-CN" altLang="en-US" sz="1200" dirty="0"/>
            </a:fld>
            <a:endParaRPr lang="zh-CN" altLang="en-US" sz="1200"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1597820"/>
            <a:ext cx="7772400" cy="1102519"/>
          </a:xfrm>
        </p:spPr>
        <p:txBody>
          <a:body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371600" y="2914650"/>
            <a:ext cx="6400800" cy="1314450"/>
          </a:xfrm>
        </p:spPr>
        <p:txBody>
          <a:bodyPr/>
          <a:lstStyle>
            <a:lvl1pPr marL="0" indent="0" algn="ctr">
              <a:buNone/>
              <a:defRPr>
                <a:solidFill>
                  <a:schemeClr val="tx1">
                    <a:tint val="75000"/>
                  </a:schemeClr>
                </a:solidFill>
              </a:defRPr>
            </a:lvl1pPr>
            <a:lvl2pPr marL="342900" indent="0" algn="ctr">
              <a:buNone/>
              <a:defRPr>
                <a:solidFill>
                  <a:schemeClr val="tx1">
                    <a:tint val="75000"/>
                  </a:schemeClr>
                </a:solidFill>
              </a:defRPr>
            </a:lvl2pPr>
            <a:lvl3pPr marL="685800" indent="0" algn="ctr">
              <a:buNone/>
              <a:defRPr>
                <a:solidFill>
                  <a:schemeClr val="tx1">
                    <a:tint val="75000"/>
                  </a:schemeClr>
                </a:solidFill>
              </a:defRPr>
            </a:lvl3pPr>
            <a:lvl4pPr marL="1028700" indent="0" algn="ctr">
              <a:buNone/>
              <a:defRPr>
                <a:solidFill>
                  <a:schemeClr val="tx1">
                    <a:tint val="75000"/>
                  </a:schemeClr>
                </a:solidFill>
              </a:defRPr>
            </a:lvl4pPr>
            <a:lvl5pPr marL="1371600" indent="0" algn="ctr">
              <a:buNone/>
              <a:defRPr>
                <a:solidFill>
                  <a:schemeClr val="tx1">
                    <a:tint val="75000"/>
                  </a:schemeClr>
                </a:solidFill>
              </a:defRPr>
            </a:lvl5pPr>
            <a:lvl6pPr marL="1714500" indent="0" algn="ctr">
              <a:buNone/>
              <a:defRPr>
                <a:solidFill>
                  <a:schemeClr val="tx1">
                    <a:tint val="75000"/>
                  </a:schemeClr>
                </a:solidFill>
              </a:defRPr>
            </a:lvl6pPr>
            <a:lvl7pPr marL="2057400" indent="0" algn="ctr">
              <a:buNone/>
              <a:defRPr>
                <a:solidFill>
                  <a:schemeClr val="tx1">
                    <a:tint val="75000"/>
                  </a:schemeClr>
                </a:solidFill>
              </a:defRPr>
            </a:lvl7pPr>
            <a:lvl8pPr marL="2400300" indent="0" algn="ctr">
              <a:buNone/>
              <a:defRPr>
                <a:solidFill>
                  <a:schemeClr val="tx1">
                    <a:tint val="75000"/>
                  </a:schemeClr>
                </a:solidFill>
              </a:defRPr>
            </a:lvl8pPr>
            <a:lvl9pPr marL="2743200" indent="0" algn="ctr">
              <a:buNone/>
              <a:defRPr>
                <a:solidFill>
                  <a:schemeClr val="tx1">
                    <a:tint val="75000"/>
                  </a:schemeClr>
                </a:solidFill>
              </a:defRPr>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05980"/>
            <a:ext cx="2057400" cy="4388644"/>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205980"/>
            <a:ext cx="6019800" cy="4388644"/>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3305176"/>
            <a:ext cx="7772400" cy="1021556"/>
          </a:xfrm>
        </p:spPr>
        <p:txBody>
          <a:bodyPr anchor="t"/>
          <a:lstStyle>
            <a:lvl1pPr algn="l">
              <a:defRPr sz="3000" b="1" cap="all"/>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722313" y="2180035"/>
            <a:ext cx="7772400" cy="1125140"/>
          </a:xfrm>
        </p:spPr>
        <p:txBody>
          <a:bodyPr anchor="b"/>
          <a:lstStyle>
            <a:lvl1pPr marL="0" indent="0">
              <a:buNone/>
              <a:defRPr sz="1500">
                <a:solidFill>
                  <a:schemeClr val="tx1">
                    <a:tint val="75000"/>
                  </a:schemeClr>
                </a:solidFill>
              </a:defRPr>
            </a:lvl1pPr>
            <a:lvl2pPr marL="342900" indent="0">
              <a:buNone/>
              <a:defRPr sz="1400">
                <a:solidFill>
                  <a:schemeClr val="tx1">
                    <a:tint val="75000"/>
                  </a:schemeClr>
                </a:solidFill>
              </a:defRPr>
            </a:lvl2pPr>
            <a:lvl3pPr marL="685800" indent="0">
              <a:buNone/>
              <a:defRPr sz="1200">
                <a:solidFill>
                  <a:schemeClr val="tx1">
                    <a:tint val="75000"/>
                  </a:schemeClr>
                </a:solidFill>
              </a:defRPr>
            </a:lvl3pPr>
            <a:lvl4pPr marL="1028700" indent="0">
              <a:buNone/>
              <a:defRPr sz="1100">
                <a:solidFill>
                  <a:schemeClr val="tx1">
                    <a:tint val="75000"/>
                  </a:schemeClr>
                </a:solidFill>
              </a:defRPr>
            </a:lvl4pPr>
            <a:lvl5pPr marL="1371600" indent="0">
              <a:buNone/>
              <a:defRPr sz="1100">
                <a:solidFill>
                  <a:schemeClr val="tx1">
                    <a:tint val="75000"/>
                  </a:schemeClr>
                </a:solidFill>
              </a:defRPr>
            </a:lvl5pPr>
            <a:lvl6pPr marL="1714500" indent="0">
              <a:buNone/>
              <a:defRPr sz="1100">
                <a:solidFill>
                  <a:schemeClr val="tx1">
                    <a:tint val="75000"/>
                  </a:schemeClr>
                </a:solidFill>
              </a:defRPr>
            </a:lvl6pPr>
            <a:lvl7pPr marL="2057400" indent="0">
              <a:buNone/>
              <a:defRPr sz="1100">
                <a:solidFill>
                  <a:schemeClr val="tx1">
                    <a:tint val="75000"/>
                  </a:schemeClr>
                </a:solidFill>
              </a:defRPr>
            </a:lvl7pPr>
            <a:lvl8pPr marL="2400300" indent="0">
              <a:buNone/>
              <a:defRPr sz="1100">
                <a:solidFill>
                  <a:schemeClr val="tx1">
                    <a:tint val="75000"/>
                  </a:schemeClr>
                </a:solidFill>
              </a:defRPr>
            </a:lvl8pPr>
            <a:lvl9pPr marL="2743200" indent="0">
              <a:buNone/>
              <a:defRPr sz="1100">
                <a:solidFill>
                  <a:schemeClr val="tx1">
                    <a:tint val="75000"/>
                  </a:schemeClr>
                </a:solidFill>
              </a:defRPr>
            </a:lvl9pPr>
          </a:lstStyle>
          <a:p>
            <a:pPr lvl="0"/>
            <a:r>
              <a:rPr lang="zh-CN" altLang="en-US" smtClean="0"/>
              <a:t>单击此处编辑母版文本样式</a:t>
            </a:r>
            <a:endParaRPr lang="zh-CN" altLang="en-US" smtClean="0"/>
          </a:p>
        </p:txBody>
      </p:sp>
      <p:sp>
        <p:nvSpPr>
          <p:cNvPr id="4" name="日期占位符 3"/>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1200151"/>
            <a:ext cx="4038600" cy="3394472"/>
          </a:xfrm>
        </p:spPr>
        <p:txBody>
          <a:bodyPr/>
          <a:lstStyle>
            <a:lvl1pPr>
              <a:defRPr sz="2100"/>
            </a:lvl1pPr>
            <a:lvl2pPr>
              <a:defRPr sz="1800"/>
            </a:lvl2pPr>
            <a:lvl3pPr>
              <a:defRPr sz="1500"/>
            </a:lvl3pPr>
            <a:lvl4pPr>
              <a:defRPr sz="1400"/>
            </a:lvl4pPr>
            <a:lvl5pPr>
              <a:defRPr sz="1400"/>
            </a:lvl5pPr>
            <a:lvl6pPr>
              <a:defRPr sz="1400"/>
            </a:lvl6pPr>
            <a:lvl7pPr>
              <a:defRPr sz="1400"/>
            </a:lvl7pPr>
            <a:lvl8pPr>
              <a:defRPr sz="1400"/>
            </a:lvl8pPr>
            <a:lvl9pPr>
              <a:defRPr sz="1400"/>
            </a:lvl9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nvPr>
        </p:nvSpPr>
        <p:spPr>
          <a:xfrm>
            <a:off x="4648200" y="1200151"/>
            <a:ext cx="4038600" cy="3394472"/>
          </a:xfrm>
        </p:spPr>
        <p:txBody>
          <a:bodyPr/>
          <a:lstStyle>
            <a:lvl1pPr>
              <a:defRPr sz="2100"/>
            </a:lvl1pPr>
            <a:lvl2pPr>
              <a:defRPr sz="1800"/>
            </a:lvl2pPr>
            <a:lvl3pPr>
              <a:defRPr sz="1500"/>
            </a:lvl3pPr>
            <a:lvl4pPr>
              <a:defRPr sz="1400"/>
            </a:lvl4pPr>
            <a:lvl5pPr>
              <a:defRPr sz="1400"/>
            </a:lvl5pPr>
            <a:lvl6pPr>
              <a:defRPr sz="1400"/>
            </a:lvl6pPr>
            <a:lvl7pPr>
              <a:defRPr sz="1400"/>
            </a:lvl7pPr>
            <a:lvl8pPr>
              <a:defRPr sz="1400"/>
            </a:lvl8pPr>
            <a:lvl9pPr>
              <a:defRPr sz="1400"/>
            </a:lvl9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页脚占位符 5"/>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7" name="灯片编号占位符 6"/>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151335"/>
            <a:ext cx="4040188" cy="479822"/>
          </a:xfrm>
        </p:spPr>
        <p:txBody>
          <a:bodyPr anchor="b"/>
          <a:lstStyle>
            <a:lvl1pPr marL="0" indent="0">
              <a:buNone/>
              <a:defRPr sz="1800" b="1"/>
            </a:lvl1pPr>
            <a:lvl2pPr marL="342900" indent="0">
              <a:buNone/>
              <a:defRPr sz="1500" b="1"/>
            </a:lvl2pPr>
            <a:lvl3pPr marL="685800" indent="0">
              <a:buNone/>
              <a:defRPr sz="140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endParaRPr lang="zh-CN" altLang="en-US" smtClean="0"/>
          </a:p>
        </p:txBody>
      </p:sp>
      <p:sp>
        <p:nvSpPr>
          <p:cNvPr id="4" name="内容占位符 3"/>
          <p:cNvSpPr>
            <a:spLocks noGrp="1"/>
          </p:cNvSpPr>
          <p:nvPr>
            <p:ph sz="half" idx="2"/>
          </p:nvPr>
        </p:nvSpPr>
        <p:spPr>
          <a:xfrm>
            <a:off x="457200" y="1631156"/>
            <a:ext cx="4040188" cy="2963466"/>
          </a:xfrm>
        </p:spPr>
        <p:txBody>
          <a:bodyPr/>
          <a:lstStyle>
            <a:lvl1pPr>
              <a:defRPr sz="1800"/>
            </a:lvl1pPr>
            <a:lvl2pPr>
              <a:defRPr sz="1500"/>
            </a:lvl2pPr>
            <a:lvl3pPr>
              <a:defRPr sz="1400"/>
            </a:lvl3pPr>
            <a:lvl4pPr>
              <a:defRPr sz="1200"/>
            </a:lvl4pPr>
            <a:lvl5pPr>
              <a:defRPr sz="1200"/>
            </a:lvl5pPr>
            <a:lvl6pPr>
              <a:defRPr sz="1200"/>
            </a:lvl6pPr>
            <a:lvl7pPr>
              <a:defRPr sz="1200"/>
            </a:lvl7pPr>
            <a:lvl8pPr>
              <a:defRPr sz="1200"/>
            </a:lvl8pPr>
            <a:lvl9pPr>
              <a:defRPr sz="1200"/>
            </a:lvl9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p:nvPr>
        </p:nvSpPr>
        <p:spPr>
          <a:xfrm>
            <a:off x="4645026" y="1151335"/>
            <a:ext cx="4041775" cy="479822"/>
          </a:xfrm>
        </p:spPr>
        <p:txBody>
          <a:bodyPr anchor="b"/>
          <a:lstStyle>
            <a:lvl1pPr marL="0" indent="0">
              <a:buNone/>
              <a:defRPr sz="1800" b="1"/>
            </a:lvl1pPr>
            <a:lvl2pPr marL="342900" indent="0">
              <a:buNone/>
              <a:defRPr sz="1500" b="1"/>
            </a:lvl2pPr>
            <a:lvl3pPr marL="685800" indent="0">
              <a:buNone/>
              <a:defRPr sz="140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endParaRPr lang="zh-CN" altLang="en-US" smtClean="0"/>
          </a:p>
        </p:txBody>
      </p:sp>
      <p:sp>
        <p:nvSpPr>
          <p:cNvPr id="6" name="内容占位符 5"/>
          <p:cNvSpPr>
            <a:spLocks noGrp="1"/>
          </p:cNvSpPr>
          <p:nvPr>
            <p:ph sz="quarter" idx="4"/>
          </p:nvPr>
        </p:nvSpPr>
        <p:spPr>
          <a:xfrm>
            <a:off x="4645026" y="1631156"/>
            <a:ext cx="4041775" cy="2963466"/>
          </a:xfrm>
        </p:spPr>
        <p:txBody>
          <a:bodyPr/>
          <a:lstStyle>
            <a:lvl1pPr>
              <a:defRPr sz="1800"/>
            </a:lvl1pPr>
            <a:lvl2pPr>
              <a:defRPr sz="1500"/>
            </a:lvl2pPr>
            <a:lvl3pPr>
              <a:defRPr sz="1400"/>
            </a:lvl3pPr>
            <a:lvl4pPr>
              <a:defRPr sz="1200"/>
            </a:lvl4pPr>
            <a:lvl5pPr>
              <a:defRPr sz="1200"/>
            </a:lvl5pPr>
            <a:lvl6pPr>
              <a:defRPr sz="1200"/>
            </a:lvl6pPr>
            <a:lvl7pPr>
              <a:defRPr sz="1200"/>
            </a:lvl7pPr>
            <a:lvl8pPr>
              <a:defRPr sz="1200"/>
            </a:lvl8pPr>
            <a:lvl9pPr>
              <a:defRPr sz="1200"/>
            </a:lvl9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8" name="页脚占位符 7"/>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9" name="灯片编号占位符 8"/>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4" name="页脚占位符 3"/>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5" name="灯片编号占位符 4"/>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1" y="204787"/>
            <a:ext cx="3008313" cy="871538"/>
          </a:xfrm>
        </p:spPr>
        <p:txBody>
          <a:bodyPr anchor="b"/>
          <a:lstStyle>
            <a:lvl1pPr algn="l">
              <a:defRPr sz="15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575050" y="204789"/>
            <a:ext cx="5111750" cy="438983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文本占位符 3"/>
          <p:cNvSpPr>
            <a:spLocks noGrp="1"/>
          </p:cNvSpPr>
          <p:nvPr>
            <p:ph type="body" sz="half" idx="2"/>
          </p:nvPr>
        </p:nvSpPr>
        <p:spPr>
          <a:xfrm>
            <a:off x="457201" y="1076326"/>
            <a:ext cx="3008313" cy="3518297"/>
          </a:xfrm>
        </p:spPr>
        <p:txBody>
          <a:bodyPr/>
          <a:lstStyle>
            <a:lvl1pPr marL="0" indent="0">
              <a:buNone/>
              <a:defRPr sz="1100"/>
            </a:lvl1pPr>
            <a:lvl2pPr marL="342900" indent="0">
              <a:buNone/>
              <a:defRPr sz="900"/>
            </a:lvl2pPr>
            <a:lvl3pPr marL="685800" indent="0">
              <a:buNone/>
              <a:defRPr sz="800"/>
            </a:lvl3pPr>
            <a:lvl4pPr marL="1028700" indent="0">
              <a:buNone/>
              <a:defRPr sz="700"/>
            </a:lvl4pPr>
            <a:lvl5pPr marL="1371600" indent="0">
              <a:buNone/>
              <a:defRPr sz="700"/>
            </a:lvl5pPr>
            <a:lvl6pPr marL="1714500" indent="0">
              <a:buNone/>
              <a:defRPr sz="700"/>
            </a:lvl6pPr>
            <a:lvl7pPr marL="2057400" indent="0">
              <a:buNone/>
              <a:defRPr sz="700"/>
            </a:lvl7pPr>
            <a:lvl8pPr marL="2400300" indent="0">
              <a:buNone/>
              <a:defRPr sz="700"/>
            </a:lvl8pPr>
            <a:lvl9pPr marL="2743200" indent="0">
              <a:buNone/>
              <a:defRPr sz="700"/>
            </a:lvl9pPr>
          </a:lstStyle>
          <a:p>
            <a:pPr lvl="0"/>
            <a:r>
              <a:rPr lang="zh-CN" altLang="en-US" smtClean="0"/>
              <a:t>单击此处编辑母版文本样式</a:t>
            </a:r>
            <a:endParaRPr lang="zh-CN" altLang="en-US" smtClean="0"/>
          </a:p>
        </p:txBody>
      </p:sp>
      <p:sp>
        <p:nvSpPr>
          <p:cNvPr id="5" name="日期占位符 4"/>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页脚占位符 5"/>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7" name="灯片编号占位符 6"/>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3600450"/>
            <a:ext cx="5486400" cy="425054"/>
          </a:xfrm>
        </p:spPr>
        <p:txBody>
          <a:bodyPr anchor="b"/>
          <a:lstStyle>
            <a:lvl1pPr algn="l">
              <a:defRPr sz="15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792288" y="459581"/>
            <a:ext cx="5486400" cy="3086100"/>
          </a:xfrm>
        </p:spPr>
        <p:txBody>
          <a:bodyPr vert="horz" lIns="68580" tIns="34290" rIns="68580" bIns="34290" rtlCol="0">
            <a:normAutofit/>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pPr marL="0" marR="0" lvl="0" indent="0" algn="l" defTabSz="685800" rtl="0" eaLnBrk="1" fontAlgn="auto" latinLnBrk="0" hangingPunct="1">
              <a:lnSpc>
                <a:spcPct val="100000"/>
              </a:lnSpc>
              <a:spcBef>
                <a:spcPct val="20000"/>
              </a:spcBef>
              <a:spcAft>
                <a:spcPts val="0"/>
              </a:spcAft>
              <a:buClrTx/>
              <a:buSzTx/>
              <a:buFont typeface="Arial" panose="020B0604020202020204" pitchFamily="34" charset="0"/>
              <a:buNone/>
              <a:defRPr/>
            </a:pPr>
            <a:endParaRPr kumimoji="0" lang="zh-CN" altLang="en-US" sz="2400" b="0" i="0" u="none" strike="noStrike" kern="1200" cap="none" spc="0" normalizeH="0" baseline="0" noProof="0">
              <a:ln>
                <a:noFill/>
              </a:ln>
              <a:solidFill>
                <a:schemeClr val="tx1"/>
              </a:solidFill>
              <a:effectLst/>
              <a:uLnTx/>
              <a:uFillTx/>
              <a:latin typeface="+mn-lt"/>
              <a:ea typeface="微软雅黑" panose="020B0503020204020204" pitchFamily="34" charset="-122"/>
              <a:cs typeface="+mn-cs"/>
            </a:endParaRPr>
          </a:p>
        </p:txBody>
      </p:sp>
      <p:sp>
        <p:nvSpPr>
          <p:cNvPr id="4" name="文本占位符 3"/>
          <p:cNvSpPr>
            <a:spLocks noGrp="1"/>
          </p:cNvSpPr>
          <p:nvPr>
            <p:ph type="body" sz="half" idx="2"/>
          </p:nvPr>
        </p:nvSpPr>
        <p:spPr>
          <a:xfrm>
            <a:off x="1792288" y="4025503"/>
            <a:ext cx="5486400" cy="603647"/>
          </a:xfrm>
        </p:spPr>
        <p:txBody>
          <a:bodyPr/>
          <a:lstStyle>
            <a:lvl1pPr marL="0" indent="0">
              <a:buNone/>
              <a:defRPr sz="1100"/>
            </a:lvl1pPr>
            <a:lvl2pPr marL="342900" indent="0">
              <a:buNone/>
              <a:defRPr sz="900"/>
            </a:lvl2pPr>
            <a:lvl3pPr marL="685800" indent="0">
              <a:buNone/>
              <a:defRPr sz="800"/>
            </a:lvl3pPr>
            <a:lvl4pPr marL="1028700" indent="0">
              <a:buNone/>
              <a:defRPr sz="700"/>
            </a:lvl4pPr>
            <a:lvl5pPr marL="1371600" indent="0">
              <a:buNone/>
              <a:defRPr sz="700"/>
            </a:lvl5pPr>
            <a:lvl6pPr marL="1714500" indent="0">
              <a:buNone/>
              <a:defRPr sz="700"/>
            </a:lvl6pPr>
            <a:lvl7pPr marL="2057400" indent="0">
              <a:buNone/>
              <a:defRPr sz="700"/>
            </a:lvl7pPr>
            <a:lvl8pPr marL="2400300" indent="0">
              <a:buNone/>
              <a:defRPr sz="700"/>
            </a:lvl8pPr>
            <a:lvl9pPr marL="2743200" indent="0">
              <a:buNone/>
              <a:defRPr sz="700"/>
            </a:lvl9pPr>
          </a:lstStyle>
          <a:p>
            <a:pPr lvl="0"/>
            <a:r>
              <a:rPr lang="zh-CN" altLang="en-US" smtClean="0"/>
              <a:t>单击此处编辑母版文本样式</a:t>
            </a:r>
            <a:endParaRPr lang="zh-CN" altLang="en-US" smtClean="0"/>
          </a:p>
        </p:txBody>
      </p:sp>
      <p:sp>
        <p:nvSpPr>
          <p:cNvPr id="5" name="日期占位符 4"/>
          <p:cNvSpPr>
            <a:spLocks noGrp="1"/>
          </p:cNvSpPr>
          <p:nvPr>
            <p:ph type="dt" sz="half" idx="10"/>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6" name="页脚占位符 5"/>
          <p:cNvSpPr>
            <a:spLocks noGrp="1"/>
          </p:cNvSpPr>
          <p:nvPr>
            <p:ph type="ftr" sz="quarter" idx="11"/>
          </p:nvPr>
        </p:nvSpPr>
        <p:spPr/>
        <p:txBody>
          <a:bodyPr/>
          <a:lstStyle/>
          <a:p>
            <a:pPr rtl="0" eaLnBrk="1" fontAlgn="auto" hangingPunct="1">
              <a:spcBef>
                <a:spcPts val="0"/>
              </a:spcBef>
              <a:spcAft>
                <a:spcPts val="0"/>
              </a:spcAft>
              <a:defRPr/>
            </a:pPr>
            <a:endParaRPr lang="zh-CN" altLang="en-US" dirty="0">
              <a:latin typeface="+mn-lt"/>
              <a:cs typeface="+mn-cs"/>
            </a:endParaRPr>
          </a:p>
        </p:txBody>
      </p:sp>
      <p:sp>
        <p:nvSpPr>
          <p:cNvPr id="7" name="灯片编号占位符 6"/>
          <p:cNvSpPr>
            <a:spLocks noGrp="1"/>
          </p:cNvSpPr>
          <p:nvPr>
            <p:ph type="sldNum" sz="quarter" idx="12"/>
          </p:nvPr>
        </p:nvSpPr>
        <p:spPr/>
        <p:txBody>
          <a:body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rgbClr val="E8E8E6"/>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a:xfrm>
            <a:off x="457200" y="205979"/>
            <a:ext cx="8229600" cy="857250"/>
          </a:xfrm>
          <a:prstGeom prst="rect">
            <a:avLst/>
          </a:prstGeom>
          <a:noFill/>
          <a:ln w="9525">
            <a:noFill/>
          </a:ln>
        </p:spPr>
        <p:txBody>
          <a:bodyPr lIns="68580" tIns="34290" rIns="68580" bIns="34290" anchor="ctr"/>
          <a:lstStyle/>
          <a:p>
            <a:pPr lvl="0"/>
            <a:r>
              <a:rPr lang="zh-CN" altLang="en-US" dirty="0"/>
              <a:t>单击此处编辑母版标题样式</a:t>
            </a:r>
            <a:endParaRPr lang="zh-CN" altLang="en-US" dirty="0"/>
          </a:p>
        </p:txBody>
      </p:sp>
      <p:sp>
        <p:nvSpPr>
          <p:cNvPr id="1027" name="文本占位符 2"/>
          <p:cNvSpPr>
            <a:spLocks noGrp="1"/>
          </p:cNvSpPr>
          <p:nvPr>
            <p:ph type="body" idx="1"/>
          </p:nvPr>
        </p:nvSpPr>
        <p:spPr>
          <a:xfrm>
            <a:off x="457200" y="1200151"/>
            <a:ext cx="8229600" cy="3394472"/>
          </a:xfrm>
          <a:prstGeom prst="rect">
            <a:avLst/>
          </a:prstGeom>
          <a:noFill/>
          <a:ln w="9525">
            <a:noFill/>
          </a:ln>
        </p:spPr>
        <p:txBody>
          <a:bodyPr lIns="68580" tIns="34290" rIns="68580" bIns="34290"/>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457200" y="4767263"/>
            <a:ext cx="2133600" cy="273844"/>
          </a:xfrm>
          <a:prstGeom prst="rect">
            <a:avLst/>
          </a:prstGeom>
        </p:spPr>
        <p:txBody>
          <a:bodyPr vert="horz" lIns="68580" tIns="34290" rIns="68580" bIns="34290" rtlCol="0" anchor="ctr"/>
          <a:lstStyle>
            <a:lvl1pPr algn="l">
              <a:defRPr sz="900">
                <a:solidFill>
                  <a:schemeClr val="tx1">
                    <a:tint val="75000"/>
                  </a:schemeClr>
                </a:solidFill>
                <a:ea typeface="微软雅黑" panose="020B0503020204020204" pitchFamily="34" charset="-122"/>
              </a:defRPr>
            </a:lvl1pPr>
          </a:lstStyle>
          <a:p>
            <a:pPr rtl="0" eaLnBrk="1" fontAlgn="auto" hangingPunct="1">
              <a:spcBef>
                <a:spcPts val="0"/>
              </a:spcBef>
              <a:spcAft>
                <a:spcPts val="0"/>
              </a:spcAft>
              <a:defRPr/>
            </a:pPr>
            <a:endParaRPr lang="zh-CN" altLang="en-US" dirty="0">
              <a:latin typeface="+mn-lt"/>
              <a:cs typeface="+mn-cs"/>
            </a:endParaRPr>
          </a:p>
        </p:txBody>
      </p:sp>
      <p:sp>
        <p:nvSpPr>
          <p:cNvPr id="5" name="页脚占位符 4"/>
          <p:cNvSpPr>
            <a:spLocks noGrp="1"/>
          </p:cNvSpPr>
          <p:nvPr>
            <p:ph type="ftr" sz="quarter" idx="3"/>
          </p:nvPr>
        </p:nvSpPr>
        <p:spPr>
          <a:xfrm>
            <a:off x="3124200" y="4767263"/>
            <a:ext cx="2895600" cy="273844"/>
          </a:xfrm>
          <a:prstGeom prst="rect">
            <a:avLst/>
          </a:prstGeom>
        </p:spPr>
        <p:txBody>
          <a:bodyPr vert="horz" lIns="68580" tIns="34290" rIns="68580" bIns="34290" rtlCol="0" anchor="ctr"/>
          <a:lstStyle>
            <a:lvl1pPr algn="ctr">
              <a:defRPr sz="900">
                <a:solidFill>
                  <a:schemeClr val="tx1">
                    <a:tint val="75000"/>
                  </a:schemeClr>
                </a:solidFill>
                <a:ea typeface="微软雅黑" panose="020B0503020204020204" pitchFamily="34" charset="-122"/>
              </a:defRPr>
            </a:lvl1pPr>
          </a:lstStyle>
          <a:p>
            <a:pPr rtl="0" eaLnBrk="1" fontAlgn="auto" hangingPunct="1">
              <a:spcBef>
                <a:spcPts val="0"/>
              </a:spcBef>
              <a:spcAft>
                <a:spcPts val="0"/>
              </a:spcAft>
              <a:defRPr/>
            </a:pPr>
            <a:endParaRPr lang="zh-CN" altLang="en-US" dirty="0">
              <a:latin typeface="+mn-lt"/>
              <a:cs typeface="+mn-cs"/>
            </a:endParaRPr>
          </a:p>
        </p:txBody>
      </p:sp>
      <p:sp>
        <p:nvSpPr>
          <p:cNvPr id="6" name="灯片编号占位符 5"/>
          <p:cNvSpPr>
            <a:spLocks noGrp="1"/>
          </p:cNvSpPr>
          <p:nvPr>
            <p:ph type="sldNum" sz="quarter" idx="4"/>
          </p:nvPr>
        </p:nvSpPr>
        <p:spPr>
          <a:xfrm>
            <a:off x="6553200" y="4767263"/>
            <a:ext cx="2133600" cy="273844"/>
          </a:xfrm>
          <a:prstGeom prst="rect">
            <a:avLst/>
          </a:prstGeom>
        </p:spPr>
        <p:txBody>
          <a:bodyPr vert="horz" lIns="68580" tIns="34290" rIns="68580" bIns="34290" rtlCol="0" anchor="ctr"/>
          <a:lstStyle>
            <a:lvl1pPr algn="r">
              <a:defRPr sz="900">
                <a:solidFill>
                  <a:schemeClr val="tx1">
                    <a:tint val="75000"/>
                  </a:schemeClr>
                </a:solidFill>
                <a:ea typeface="微软雅黑" panose="020B0503020204020204" pitchFamily="34" charset="-122"/>
              </a:defRPr>
            </a:lvl1pPr>
          </a:lstStyle>
          <a:p>
            <a:pPr rtl="0" eaLnBrk="1" fontAlgn="auto" hangingPunct="1">
              <a:spcBef>
                <a:spcPts val="0"/>
              </a:spcBef>
              <a:spcAft>
                <a:spcPts val="0"/>
              </a:spcAft>
              <a:defRPr/>
            </a:pPr>
            <a:fld id="{0C913308-F349-4B6D-A68A-DD1791B4A57B}" type="slidenum">
              <a:rPr lang="zh-CN" altLang="en-US" smtClean="0">
                <a:latin typeface="+mn-lt"/>
                <a:cs typeface="+mn-cs"/>
              </a:rPr>
            </a:fld>
            <a:endParaRPr lang="zh-CN" altLang="en-US" dirty="0">
              <a:latin typeface="+mn-lt"/>
              <a:cs typeface="+mn-cs"/>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defTabSz="685800" rtl="0" eaLnBrk="1" latinLnBrk="0" hangingPunct="1">
        <a:spcBef>
          <a:spcPct val="0"/>
        </a:spcBef>
        <a:buNone/>
        <a:defRPr sz="3300" kern="1200">
          <a:solidFill>
            <a:schemeClr val="tx1"/>
          </a:solidFill>
          <a:latin typeface="+mj-lt"/>
          <a:ea typeface="微软雅黑" panose="020B0503020204020204" pitchFamily="34" charset="-122"/>
          <a:cs typeface="+mj-cs"/>
        </a:defRPr>
      </a:lvl1pPr>
    </p:titleStyle>
    <p:bodyStyle>
      <a:lvl1pPr marL="257175" indent="-257175" algn="l" defTabSz="685800" rtl="0" eaLnBrk="1" latinLnBrk="0" hangingPunct="1">
        <a:spcBef>
          <a:spcPct val="20000"/>
        </a:spcBef>
        <a:buFont typeface="Arial" panose="020B0604020202020204" pitchFamily="34" charset="0"/>
        <a:buChar char="•"/>
        <a:defRPr sz="2400" kern="1200">
          <a:solidFill>
            <a:schemeClr val="tx1"/>
          </a:solidFill>
          <a:latin typeface="+mn-lt"/>
          <a:ea typeface="微软雅黑" panose="020B0503020204020204" pitchFamily="34" charset="-122"/>
          <a:cs typeface="+mn-cs"/>
        </a:defRPr>
      </a:lvl1pPr>
      <a:lvl2pPr marL="557530" indent="-214630" algn="l" defTabSz="685800" rtl="0" eaLnBrk="1" latinLnBrk="0" hangingPunct="1">
        <a:spcBef>
          <a:spcPct val="20000"/>
        </a:spcBef>
        <a:buFont typeface="Arial" panose="020B0604020202020204" pitchFamily="34" charset="0"/>
        <a:buChar char="–"/>
        <a:defRPr sz="2100" kern="1200">
          <a:solidFill>
            <a:schemeClr val="tx1"/>
          </a:solidFill>
          <a:latin typeface="+mn-lt"/>
          <a:ea typeface="微软雅黑" panose="020B0503020204020204" pitchFamily="34" charset="-122"/>
          <a:cs typeface="+mn-cs"/>
        </a:defRPr>
      </a:lvl2pPr>
      <a:lvl3pPr marL="857250" indent="-171450" algn="l" defTabSz="685800" rtl="0" eaLnBrk="1" latinLnBrk="0" hangingPunct="1">
        <a:spcBef>
          <a:spcPct val="20000"/>
        </a:spcBef>
        <a:buFont typeface="Arial" panose="020B0604020202020204" pitchFamily="34" charset="0"/>
        <a:buChar char="•"/>
        <a:defRPr sz="1800" kern="1200">
          <a:solidFill>
            <a:schemeClr val="tx1"/>
          </a:solidFill>
          <a:latin typeface="+mn-lt"/>
          <a:ea typeface="微软雅黑" panose="020B0503020204020204" pitchFamily="34" charset="-122"/>
          <a:cs typeface="+mn-cs"/>
        </a:defRPr>
      </a:lvl3pPr>
      <a:lvl4pPr marL="12001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微软雅黑" panose="020B0503020204020204" pitchFamily="34" charset="-122"/>
          <a:cs typeface="+mn-cs"/>
        </a:defRPr>
      </a:lvl4pPr>
      <a:lvl5pPr marL="15430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微软雅黑" panose="020B0503020204020204" pitchFamily="34" charset="-122"/>
          <a:cs typeface="+mn-cs"/>
        </a:defRPr>
      </a:lvl5pPr>
      <a:lvl6pPr marL="18859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6pPr>
      <a:lvl7pPr marL="22288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7pPr>
      <a:lvl8pPr marL="25717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8pPr>
      <a:lvl9pPr marL="29146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9pPr>
    </p:bodyStyle>
    <p:otherStyle>
      <a:defPPr>
        <a:defRPr lang="zh-CN"/>
      </a:defPPr>
      <a:lvl1pPr marL="0" algn="l" defTabSz="685800" rtl="0" eaLnBrk="1" latinLnBrk="0" hangingPunct="1">
        <a:defRPr sz="1400" kern="1200">
          <a:solidFill>
            <a:schemeClr val="tx1"/>
          </a:solidFill>
          <a:latin typeface="+mn-lt"/>
          <a:ea typeface="+mn-ea"/>
          <a:cs typeface="+mn-cs"/>
        </a:defRPr>
      </a:lvl1pPr>
      <a:lvl2pPr marL="342900" algn="l" defTabSz="685800" rtl="0" eaLnBrk="1" latinLnBrk="0" hangingPunct="1">
        <a:defRPr sz="1400" kern="1200">
          <a:solidFill>
            <a:schemeClr val="tx1"/>
          </a:solidFill>
          <a:latin typeface="+mn-lt"/>
          <a:ea typeface="+mn-ea"/>
          <a:cs typeface="+mn-cs"/>
        </a:defRPr>
      </a:lvl2pPr>
      <a:lvl3pPr marL="685800" algn="l" defTabSz="685800" rtl="0" eaLnBrk="1" latinLnBrk="0" hangingPunct="1">
        <a:defRPr sz="1400" kern="1200">
          <a:solidFill>
            <a:schemeClr val="tx1"/>
          </a:solidFill>
          <a:latin typeface="+mn-lt"/>
          <a:ea typeface="+mn-ea"/>
          <a:cs typeface="+mn-cs"/>
        </a:defRPr>
      </a:lvl3pPr>
      <a:lvl4pPr marL="1028700" algn="l" defTabSz="685800" rtl="0" eaLnBrk="1" latinLnBrk="0" hangingPunct="1">
        <a:defRPr sz="1400" kern="1200">
          <a:solidFill>
            <a:schemeClr val="tx1"/>
          </a:solidFill>
          <a:latin typeface="+mn-lt"/>
          <a:ea typeface="+mn-ea"/>
          <a:cs typeface="+mn-cs"/>
        </a:defRPr>
      </a:lvl4pPr>
      <a:lvl5pPr marL="1371600" algn="l" defTabSz="685800" rtl="0" eaLnBrk="1" latinLnBrk="0" hangingPunct="1">
        <a:defRPr sz="1400" kern="1200">
          <a:solidFill>
            <a:schemeClr val="tx1"/>
          </a:solidFill>
          <a:latin typeface="+mn-lt"/>
          <a:ea typeface="+mn-ea"/>
          <a:cs typeface="+mn-cs"/>
        </a:defRPr>
      </a:lvl5pPr>
      <a:lvl6pPr marL="1714500" algn="l" defTabSz="685800" rtl="0" eaLnBrk="1" latinLnBrk="0" hangingPunct="1">
        <a:defRPr sz="1400" kern="1200">
          <a:solidFill>
            <a:schemeClr val="tx1"/>
          </a:solidFill>
          <a:latin typeface="+mn-lt"/>
          <a:ea typeface="+mn-ea"/>
          <a:cs typeface="+mn-cs"/>
        </a:defRPr>
      </a:lvl6pPr>
      <a:lvl7pPr marL="2057400" algn="l" defTabSz="685800" rtl="0" eaLnBrk="1" latinLnBrk="0" hangingPunct="1">
        <a:defRPr sz="1400" kern="1200">
          <a:solidFill>
            <a:schemeClr val="tx1"/>
          </a:solidFill>
          <a:latin typeface="+mn-lt"/>
          <a:ea typeface="+mn-ea"/>
          <a:cs typeface="+mn-cs"/>
        </a:defRPr>
      </a:lvl7pPr>
      <a:lvl8pPr marL="2400300" algn="l" defTabSz="685800" rtl="0" eaLnBrk="1" latinLnBrk="0" hangingPunct="1">
        <a:defRPr sz="1400" kern="1200">
          <a:solidFill>
            <a:schemeClr val="tx1"/>
          </a:solidFill>
          <a:latin typeface="+mn-lt"/>
          <a:ea typeface="+mn-ea"/>
          <a:cs typeface="+mn-cs"/>
        </a:defRPr>
      </a:lvl8pPr>
      <a:lvl9pPr marL="2743200" algn="l" defTabSz="685800" rtl="0" eaLnBrk="1" latinLnBrk="0" hangingPunct="1">
        <a:defRPr sz="14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7.xml"/><Relationship Id="rId1" Type="http://schemas.openxmlformats.org/officeDocument/2006/relationships/image" Target="../media/image1.jpeg"/></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Freeform 37      (向天歌演示原创作品：www.TopPPT.cn)"/>
          <p:cNvSpPr/>
          <p:nvPr/>
        </p:nvSpPr>
        <p:spPr>
          <a:xfrm rot="19177476">
            <a:off x="6119812" y="306309"/>
            <a:ext cx="4262438" cy="4010025"/>
          </a:xfrm>
          <a:custGeom>
            <a:avLst/>
            <a:gdLst>
              <a:gd name="connsiteX0" fmla="*/ 699354 w 5683751"/>
              <a:gd name="connsiteY0" fmla="*/ 2660654 h 5347153"/>
              <a:gd name="connsiteX1" fmla="*/ 699354 w 5683751"/>
              <a:gd name="connsiteY1" fmla="*/ 4647799 h 5347153"/>
              <a:gd name="connsiteX2" fmla="*/ 2720656 w 5683751"/>
              <a:gd name="connsiteY2" fmla="*/ 4654875 h 5347153"/>
              <a:gd name="connsiteX3" fmla="*/ 2131993 w 5683751"/>
              <a:gd name="connsiteY3" fmla="*/ 5347153 h 5347153"/>
              <a:gd name="connsiteX4" fmla="*/ 0 w 5683751"/>
              <a:gd name="connsiteY4" fmla="*/ 5347153 h 5347153"/>
              <a:gd name="connsiteX5" fmla="*/ 0 w 5683751"/>
              <a:gd name="connsiteY5" fmla="*/ 2660489 h 5347153"/>
              <a:gd name="connsiteX6" fmla="*/ 2808800 w 5683751"/>
              <a:gd name="connsiteY6" fmla="*/ 0 h 5347153"/>
              <a:gd name="connsiteX7" fmla="*/ 2832652 w 5683751"/>
              <a:gd name="connsiteY7" fmla="*/ 699354 h 5347153"/>
              <a:gd name="connsiteX8" fmla="*/ 699354 w 5683751"/>
              <a:gd name="connsiteY8" fmla="*/ 699354 h 5347153"/>
              <a:gd name="connsiteX9" fmla="*/ 699354 w 5683751"/>
              <a:gd name="connsiteY9" fmla="*/ 2481295 h 5347153"/>
              <a:gd name="connsiteX10" fmla="*/ 0 w 5683751"/>
              <a:gd name="connsiteY10" fmla="*/ 2481130 h 5347153"/>
              <a:gd name="connsiteX11" fmla="*/ 0 w 5683751"/>
              <a:gd name="connsiteY11" fmla="*/ 0 h 5347153"/>
              <a:gd name="connsiteX12" fmla="*/ 4307551 w 5683751"/>
              <a:gd name="connsiteY12" fmla="*/ 0 h 5347153"/>
              <a:gd name="connsiteX13" fmla="*/ 5683751 w 5683751"/>
              <a:gd name="connsiteY13" fmla="*/ 1170220 h 5347153"/>
              <a:gd name="connsiteX14" fmla="*/ 5080222 w 5683751"/>
              <a:gd name="connsiteY14" fmla="*/ 1879981 h 5347153"/>
              <a:gd name="connsiteX15" fmla="*/ 5080546 w 5683751"/>
              <a:gd name="connsiteY15" fmla="*/ 1701265 h 5347153"/>
              <a:gd name="connsiteX16" fmla="*/ 5081521 w 5683751"/>
              <a:gd name="connsiteY16" fmla="*/ 699354 h 5347153"/>
              <a:gd name="connsiteX17" fmla="*/ 3041115 w 5683751"/>
              <a:gd name="connsiteY17" fmla="*/ 699354 h 5347153"/>
              <a:gd name="connsiteX18" fmla="*/ 3017264 w 5683751"/>
              <a:gd name="connsiteY18" fmla="*/ 0 h 53471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5683751" h="5347153">
                <a:moveTo>
                  <a:pt x="699354" y="2660654"/>
                </a:moveTo>
                <a:lnTo>
                  <a:pt x="699354" y="4647799"/>
                </a:lnTo>
                <a:lnTo>
                  <a:pt x="2720656" y="4654875"/>
                </a:lnTo>
                <a:lnTo>
                  <a:pt x="2131993" y="5347153"/>
                </a:lnTo>
                <a:lnTo>
                  <a:pt x="0" y="5347153"/>
                </a:lnTo>
                <a:lnTo>
                  <a:pt x="0" y="2660489"/>
                </a:lnTo>
                <a:close/>
                <a:moveTo>
                  <a:pt x="2808800" y="0"/>
                </a:moveTo>
                <a:lnTo>
                  <a:pt x="2832652" y="699354"/>
                </a:lnTo>
                <a:lnTo>
                  <a:pt x="699354" y="699354"/>
                </a:lnTo>
                <a:lnTo>
                  <a:pt x="699354" y="2481295"/>
                </a:lnTo>
                <a:lnTo>
                  <a:pt x="0" y="2481130"/>
                </a:lnTo>
                <a:lnTo>
                  <a:pt x="0" y="0"/>
                </a:lnTo>
                <a:close/>
                <a:moveTo>
                  <a:pt x="4307551" y="0"/>
                </a:moveTo>
                <a:lnTo>
                  <a:pt x="5683751" y="1170220"/>
                </a:lnTo>
                <a:lnTo>
                  <a:pt x="5080222" y="1879981"/>
                </a:lnTo>
                <a:lnTo>
                  <a:pt x="5080546" y="1701265"/>
                </a:lnTo>
                <a:cubicBezTo>
                  <a:pt x="5081157" y="1364859"/>
                  <a:pt x="5081625" y="1029670"/>
                  <a:pt x="5081521" y="699354"/>
                </a:cubicBezTo>
                <a:lnTo>
                  <a:pt x="3041115" y="699354"/>
                </a:lnTo>
                <a:lnTo>
                  <a:pt x="3017264" y="0"/>
                </a:lnTo>
                <a:close/>
              </a:path>
            </a:pathLst>
          </a:cu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68580" tIns="34290" rIns="68580" bIns="34290" rtlCol="0" anchor="ctr">
            <a:noAutofit/>
          </a:bodyP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9" name="Freeform 38      (向天歌演示原创作品：www.TopPPT.cn)"/>
          <p:cNvSpPr/>
          <p:nvPr/>
        </p:nvSpPr>
        <p:spPr>
          <a:xfrm rot="19177476">
            <a:off x="7845029" y="988219"/>
            <a:ext cx="2597944" cy="3056335"/>
          </a:xfrm>
          <a:custGeom>
            <a:avLst/>
            <a:gdLst>
              <a:gd name="connsiteX0" fmla="*/ 699354 w 3464896"/>
              <a:gd name="connsiteY0" fmla="*/ 2076448 h 4074783"/>
              <a:gd name="connsiteX1" fmla="*/ 699354 w 3464896"/>
              <a:gd name="connsiteY1" fmla="*/ 3252330 h 4074783"/>
              <a:gd name="connsiteX2" fmla="*/ 0 w 3464896"/>
              <a:gd name="connsiteY2" fmla="*/ 4074783 h 4074783"/>
              <a:gd name="connsiteX3" fmla="*/ 0 w 3464896"/>
              <a:gd name="connsiteY3" fmla="*/ 2076283 h 4074783"/>
              <a:gd name="connsiteX4" fmla="*/ 1684570 w 3464896"/>
              <a:gd name="connsiteY4" fmla="*/ 0 h 4074783"/>
              <a:gd name="connsiteX5" fmla="*/ 1708421 w 3464896"/>
              <a:gd name="connsiteY5" fmla="*/ 699355 h 4074783"/>
              <a:gd name="connsiteX6" fmla="*/ 699354 w 3464896"/>
              <a:gd name="connsiteY6" fmla="*/ 699354 h 4074783"/>
              <a:gd name="connsiteX7" fmla="*/ 699354 w 3464896"/>
              <a:gd name="connsiteY7" fmla="*/ 1859921 h 4074783"/>
              <a:gd name="connsiteX8" fmla="*/ 0 w 3464896"/>
              <a:gd name="connsiteY8" fmla="*/ 1859755 h 4074783"/>
              <a:gd name="connsiteX9" fmla="*/ 0 w 3464896"/>
              <a:gd name="connsiteY9" fmla="*/ 0 h 4074783"/>
              <a:gd name="connsiteX10" fmla="*/ 3464896 w 3464896"/>
              <a:gd name="connsiteY10" fmla="*/ 1 h 4074783"/>
              <a:gd name="connsiteX11" fmla="*/ 2870217 w 3464896"/>
              <a:gd name="connsiteY11" fmla="*/ 699354 h 4074783"/>
              <a:gd name="connsiteX12" fmla="*/ 1916884 w 3464896"/>
              <a:gd name="connsiteY12" fmla="*/ 699354 h 4074783"/>
              <a:gd name="connsiteX13" fmla="*/ 1893033 w 3464896"/>
              <a:gd name="connsiteY13" fmla="*/ 1 h 407478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3464896" h="4074783">
                <a:moveTo>
                  <a:pt x="699354" y="2076448"/>
                </a:moveTo>
                <a:lnTo>
                  <a:pt x="699354" y="3252330"/>
                </a:lnTo>
                <a:lnTo>
                  <a:pt x="0" y="4074783"/>
                </a:lnTo>
                <a:lnTo>
                  <a:pt x="0" y="2076283"/>
                </a:lnTo>
                <a:close/>
                <a:moveTo>
                  <a:pt x="1684570" y="0"/>
                </a:moveTo>
                <a:lnTo>
                  <a:pt x="1708421" y="699355"/>
                </a:lnTo>
                <a:lnTo>
                  <a:pt x="699354" y="699354"/>
                </a:lnTo>
                <a:lnTo>
                  <a:pt x="699354" y="1859921"/>
                </a:lnTo>
                <a:lnTo>
                  <a:pt x="0" y="1859755"/>
                </a:lnTo>
                <a:lnTo>
                  <a:pt x="0" y="0"/>
                </a:lnTo>
                <a:close/>
                <a:moveTo>
                  <a:pt x="3464896" y="1"/>
                </a:moveTo>
                <a:lnTo>
                  <a:pt x="2870217" y="699354"/>
                </a:lnTo>
                <a:lnTo>
                  <a:pt x="1916884" y="699354"/>
                </a:lnTo>
                <a:lnTo>
                  <a:pt x="1893033" y="1"/>
                </a:lnTo>
                <a:close/>
              </a:path>
            </a:pathLst>
          </a:custGeom>
          <a:solidFill>
            <a:srgbClr val="2B2E3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68580" tIns="34290" rIns="68580" bIns="34290" rtlCol="0" anchor="ctr">
            <a:noAutofit/>
          </a:bodyP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076" name="TextBox 18      (向天歌演示原创作品：www.TopPPT.cn)"/>
          <p:cNvSpPr txBox="1"/>
          <p:nvPr/>
        </p:nvSpPr>
        <p:spPr>
          <a:xfrm>
            <a:off x="870109" y="2463404"/>
            <a:ext cx="4277955" cy="623248"/>
          </a:xfrm>
          <a:prstGeom prst="rect">
            <a:avLst/>
          </a:prstGeom>
          <a:noFill/>
          <a:ln w="9525">
            <a:noFill/>
          </a:ln>
        </p:spPr>
        <p:txBody>
          <a:bodyPr wrap="square" lIns="68580" tIns="34290" rIns="68580" bIns="34290">
            <a:spAutoFit/>
          </a:bodyPr>
          <a:lstStyle/>
          <a:p>
            <a:pPr eaLnBrk="1" hangingPunct="1"/>
            <a:r>
              <a:rPr lang="zh-CN" altLang="en-US" sz="3600" b="1" dirty="0" smtClean="0">
                <a:solidFill>
                  <a:srgbClr val="2B2E30"/>
                </a:solidFill>
                <a:latin typeface="微软雅黑" panose="020B0503020204020204" pitchFamily="34" charset="-122"/>
                <a:ea typeface="微软雅黑" panose="020B0503020204020204" pitchFamily="34" charset="-122"/>
              </a:rPr>
              <a:t>演</a:t>
            </a:r>
            <a:r>
              <a:rPr lang="zh-CN" altLang="en-US" sz="3600" b="1" dirty="0">
                <a:solidFill>
                  <a:srgbClr val="2B2E30"/>
                </a:solidFill>
                <a:latin typeface="微软雅黑" panose="020B0503020204020204" pitchFamily="34" charset="-122"/>
                <a:ea typeface="微软雅黑" panose="020B0503020204020204" pitchFamily="34" charset="-122"/>
              </a:rPr>
              <a:t>讲稿</a:t>
            </a:r>
            <a:endParaRPr lang="zh-CN" altLang="en-US" sz="3600" b="1" dirty="0">
              <a:solidFill>
                <a:srgbClr val="2B2E30"/>
              </a:solidFill>
              <a:latin typeface="微软雅黑" panose="020B0503020204020204" pitchFamily="34" charset="-122"/>
              <a:ea typeface="微软雅黑" panose="020B0503020204020204" pitchFamily="34" charset="-122"/>
            </a:endParaRPr>
          </a:p>
        </p:txBody>
      </p:sp>
      <p:sp>
        <p:nvSpPr>
          <p:cNvPr id="20" name="Rectangle 19      (向天歌演示原创作品：www.TopPPT.cn)"/>
          <p:cNvSpPr/>
          <p:nvPr/>
        </p:nvSpPr>
        <p:spPr>
          <a:xfrm>
            <a:off x="870109" y="1792129"/>
            <a:ext cx="1604311" cy="493395"/>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en-US" sz="3600" b="1" dirty="0" smtClean="0"/>
              <a:t>第七章</a:t>
            </a:r>
            <a:endParaRPr lang="zh-CN" altLang="en-US" sz="3600" b="1"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二、演讲稿的作用</a:t>
            </a:r>
            <a:endParaRPr lang="zh-CN" altLang="zh-CN" sz="2800" dirty="0">
              <a:latin typeface="微软雅黑" panose="020B0503020204020204" pitchFamily="34" charset="-122"/>
              <a:ea typeface="微软雅黑" panose="020B0503020204020204" pitchFamily="34" charset="-122"/>
            </a:endParaRPr>
          </a:p>
        </p:txBody>
      </p:sp>
      <p:sp>
        <p:nvSpPr>
          <p:cNvPr id="4" name="矩形 3"/>
          <p:cNvSpPr/>
          <p:nvPr/>
        </p:nvSpPr>
        <p:spPr>
          <a:xfrm>
            <a:off x="511017" y="699542"/>
            <a:ext cx="7589374" cy="461665"/>
          </a:xfrm>
          <a:prstGeom prst="rect">
            <a:avLst/>
          </a:prstGeom>
        </p:spPr>
        <p:txBody>
          <a:bodyPr wrap="square">
            <a:spAutoFit/>
          </a:bodyPr>
          <a:lstStyle/>
          <a:p>
            <a:r>
              <a:rPr lang="en-US" altLang="zh-CN" sz="2400" b="1" dirty="0"/>
              <a:t>2.</a:t>
            </a:r>
            <a:r>
              <a:rPr lang="zh-CN" altLang="zh-CN" sz="2400" b="1" dirty="0"/>
              <a:t>形成演讲者演讲思维模式的关键</a:t>
            </a:r>
            <a:endParaRPr lang="zh-CN" altLang="zh-CN" sz="2400" dirty="0"/>
          </a:p>
        </p:txBody>
      </p:sp>
      <p:sp>
        <p:nvSpPr>
          <p:cNvPr id="3" name="矩形 2"/>
          <p:cNvSpPr/>
          <p:nvPr/>
        </p:nvSpPr>
        <p:spPr>
          <a:xfrm>
            <a:off x="611560" y="1347614"/>
            <a:ext cx="7992888" cy="400110"/>
          </a:xfrm>
          <a:prstGeom prst="rect">
            <a:avLst/>
          </a:prstGeom>
        </p:spPr>
        <p:txBody>
          <a:bodyPr wrap="square">
            <a:spAutoFit/>
          </a:bodyPr>
          <a:lstStyle/>
          <a:p>
            <a:r>
              <a:rPr lang="zh-CN" altLang="zh-CN" sz="2000" dirty="0"/>
              <a:t>演讲稿写作对演讲者形成演讲思维模式起关键作用。</a:t>
            </a:r>
            <a:endParaRPr lang="zh-CN" altLang="zh-CN" sz="2000" dirty="0"/>
          </a:p>
        </p:txBody>
      </p:sp>
      <p:sp>
        <p:nvSpPr>
          <p:cNvPr id="8" name="矩形 7"/>
          <p:cNvSpPr/>
          <p:nvPr/>
        </p:nvSpPr>
        <p:spPr>
          <a:xfrm>
            <a:off x="611560" y="1851670"/>
            <a:ext cx="7992888" cy="1015663"/>
          </a:xfrm>
          <a:prstGeom prst="rect">
            <a:avLst/>
          </a:prstGeom>
        </p:spPr>
        <p:txBody>
          <a:bodyPr wrap="square">
            <a:spAutoFit/>
          </a:bodyPr>
          <a:lstStyle/>
          <a:p>
            <a:r>
              <a:rPr lang="zh-CN" altLang="zh-CN" sz="2000" dirty="0"/>
              <a:t>演讲稿写作的过程是综合演讲各种要素于一体并把它们组合成独立、有机和完整的系统，使各种要素原有机制发生新的效能的过程，自然，这个过程就是对于大脑组合能力的极大需求和锻炼的过程：</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二、演讲稿的作用</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611560" y="987574"/>
            <a:ext cx="7992888" cy="3477875"/>
          </a:xfrm>
          <a:prstGeom prst="rect">
            <a:avLst/>
          </a:prstGeom>
        </p:spPr>
        <p:txBody>
          <a:bodyPr wrap="square">
            <a:spAutoFit/>
          </a:bodyPr>
          <a:lstStyle/>
          <a:p>
            <a:pPr marL="342900" indent="-342900">
              <a:buFont typeface="Wingdings" panose="05000000000000000000" pitchFamily="2" charset="2"/>
              <a:buChar char="l"/>
            </a:pPr>
            <a:r>
              <a:rPr lang="zh-CN" altLang="zh-CN" sz="2000" dirty="0"/>
              <a:t>它需要而又使人得到的是认识能力的深化，对现象做出本质的揭示，从而显现出雄辩的本质力量和巨大的说服力；</a:t>
            </a:r>
            <a:endParaRPr lang="zh-CN" altLang="zh-CN" sz="2000" dirty="0"/>
          </a:p>
          <a:p>
            <a:pPr marL="342900" indent="-342900">
              <a:buFont typeface="Wingdings" panose="05000000000000000000" pitchFamily="2" charset="2"/>
              <a:buChar char="l"/>
            </a:pPr>
            <a:r>
              <a:rPr lang="zh-CN" altLang="zh-CN" sz="2000" dirty="0"/>
              <a:t>它需要而又使人得到的是思想的精确缜密，看问题周详全面，精当恰切，无片面性；</a:t>
            </a:r>
            <a:endParaRPr lang="zh-CN" altLang="zh-CN" sz="2000" dirty="0"/>
          </a:p>
          <a:p>
            <a:pPr marL="342900" indent="-342900">
              <a:buFont typeface="Wingdings" panose="05000000000000000000" pitchFamily="2" charset="2"/>
              <a:buChar char="l"/>
            </a:pPr>
            <a:r>
              <a:rPr lang="zh-CN" altLang="zh-CN" sz="2000" dirty="0"/>
              <a:t>它需要而又使人得到的是思路之敏捷，可以随时捕捉一些现象迅速组合在演讲的主体里，使之骤然生辉，发生效应；</a:t>
            </a:r>
            <a:endParaRPr lang="zh-CN" altLang="zh-CN" sz="2000" dirty="0"/>
          </a:p>
          <a:p>
            <a:pPr marL="342900" indent="-342900">
              <a:buFont typeface="Wingdings" panose="05000000000000000000" pitchFamily="2" charset="2"/>
              <a:buChar char="l"/>
            </a:pPr>
            <a:r>
              <a:rPr lang="zh-CN" altLang="zh-CN" sz="2000" dirty="0"/>
              <a:t>它需要而又使人得到的是情感的丰富，对人对事所含的情愫体察入微、感动不已，移入字里行间辅佐理念，以情感人；</a:t>
            </a:r>
            <a:endParaRPr lang="zh-CN" altLang="zh-CN" sz="2000" dirty="0"/>
          </a:p>
          <a:p>
            <a:pPr marL="342900" indent="-342900">
              <a:buFont typeface="Wingdings" panose="05000000000000000000" pitchFamily="2" charset="2"/>
              <a:buChar char="l"/>
            </a:pPr>
            <a:r>
              <a:rPr lang="zh-CN" altLang="zh-CN" sz="2000" dirty="0"/>
              <a:t>它需要而又使人得到的是逻辑的力量，可以把看来毫不相关、不同属性的事物，联系在一起，显露真实面目，又可以把一个完整的事物，如茧抽丝，层层剥落，展现内涵。</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二、演讲稿的作用</a:t>
            </a:r>
            <a:endParaRPr lang="zh-CN" altLang="zh-CN" sz="2800" dirty="0">
              <a:latin typeface="微软雅黑" panose="020B0503020204020204" pitchFamily="34" charset="-122"/>
              <a:ea typeface="微软雅黑" panose="020B0503020204020204" pitchFamily="34" charset="-122"/>
            </a:endParaRPr>
          </a:p>
        </p:txBody>
      </p:sp>
      <p:sp>
        <p:nvSpPr>
          <p:cNvPr id="4" name="矩形 3"/>
          <p:cNvSpPr/>
          <p:nvPr/>
        </p:nvSpPr>
        <p:spPr>
          <a:xfrm>
            <a:off x="511017" y="699542"/>
            <a:ext cx="7589374" cy="461665"/>
          </a:xfrm>
          <a:prstGeom prst="rect">
            <a:avLst/>
          </a:prstGeom>
        </p:spPr>
        <p:txBody>
          <a:bodyPr wrap="square">
            <a:spAutoFit/>
          </a:bodyPr>
          <a:lstStyle/>
          <a:p>
            <a:r>
              <a:rPr lang="en-US" altLang="zh-CN" sz="2400" b="1" dirty="0"/>
              <a:t>3.</a:t>
            </a:r>
            <a:r>
              <a:rPr lang="zh-CN" altLang="zh-CN" sz="2400" b="1" dirty="0"/>
              <a:t>通向演讲最高境地的阶梯</a:t>
            </a:r>
            <a:endParaRPr lang="zh-CN" altLang="zh-CN" sz="2400" dirty="0"/>
          </a:p>
        </p:txBody>
      </p:sp>
      <p:sp>
        <p:nvSpPr>
          <p:cNvPr id="3" name="矩形 2"/>
          <p:cNvSpPr/>
          <p:nvPr/>
        </p:nvSpPr>
        <p:spPr>
          <a:xfrm>
            <a:off x="611560" y="1347614"/>
            <a:ext cx="7992888" cy="1938992"/>
          </a:xfrm>
          <a:prstGeom prst="rect">
            <a:avLst/>
          </a:prstGeom>
        </p:spPr>
        <p:txBody>
          <a:bodyPr wrap="square">
            <a:spAutoFit/>
          </a:bodyPr>
          <a:lstStyle/>
          <a:p>
            <a:r>
              <a:rPr lang="zh-CN" altLang="zh-CN" sz="2000" dirty="0"/>
              <a:t>思维模式不是演讲所独有的。一个有趣的故事或人物，小说家通过他的思维模式加工、溶进小说这种体裁之中，写出来的是小说；在剧作家那里，就被他加工、溶进戏剧的格局，写出来的是剧本；在诗人耳里、眼里，那就是一首诗；在演讲家这里便是一篇演讲稿。所以要写演讲稿，就必须形成演讲的思维模式，之后，他才能对演讲题目做出迅速的反应，比以前更快地写出演讲稿。</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任意多边形 20"/>
          <p:cNvSpPr/>
          <p:nvPr/>
        </p:nvSpPr>
        <p:spPr>
          <a:xfrm>
            <a:off x="4860406" y="3012564"/>
            <a:ext cx="1036314" cy="260845"/>
          </a:xfrm>
          <a:custGeom>
            <a:avLst/>
            <a:gdLst>
              <a:gd name="connsiteX0" fmla="*/ 1926077 w 1926077"/>
              <a:gd name="connsiteY0" fmla="*/ 359924 h 359924"/>
              <a:gd name="connsiteX1" fmla="*/ 1468877 w 1926077"/>
              <a:gd name="connsiteY1" fmla="*/ 0 h 359924"/>
              <a:gd name="connsiteX2" fmla="*/ 0 w 1926077"/>
              <a:gd name="connsiteY2" fmla="*/ 0 h 359924"/>
              <a:gd name="connsiteX0-1" fmla="*/ 1963189 w 1963189"/>
              <a:gd name="connsiteY0-2" fmla="*/ 0 h 555188"/>
              <a:gd name="connsiteX1-3" fmla="*/ 1468877 w 1963189"/>
              <a:gd name="connsiteY1-4" fmla="*/ 555188 h 555188"/>
              <a:gd name="connsiteX2-5" fmla="*/ 0 w 1963189"/>
              <a:gd name="connsiteY2-6" fmla="*/ 555188 h 555188"/>
              <a:gd name="connsiteX0-7" fmla="*/ 2018856 w 2018856"/>
              <a:gd name="connsiteY0-8" fmla="*/ 404203 h 404203"/>
              <a:gd name="connsiteX1-9" fmla="*/ 1468877 w 2018856"/>
              <a:gd name="connsiteY1-10" fmla="*/ 0 h 404203"/>
              <a:gd name="connsiteX2-11" fmla="*/ 0 w 2018856"/>
              <a:gd name="connsiteY2-12" fmla="*/ 0 h 404203"/>
            </a:gdLst>
            <a:ahLst/>
            <a:cxnLst>
              <a:cxn ang="0">
                <a:pos x="connsiteX0-1" y="connsiteY0-2"/>
              </a:cxn>
              <a:cxn ang="0">
                <a:pos x="connsiteX1-3" y="connsiteY1-4"/>
              </a:cxn>
              <a:cxn ang="0">
                <a:pos x="connsiteX2-5" y="connsiteY2-6"/>
              </a:cxn>
            </a:cxnLst>
            <a:rect l="l" t="t" r="r" b="b"/>
            <a:pathLst>
              <a:path w="2018856" h="404203">
                <a:moveTo>
                  <a:pt x="2018856" y="404203"/>
                </a:moveTo>
                <a:lnTo>
                  <a:pt x="1468877" y="0"/>
                </a:lnTo>
                <a:lnTo>
                  <a:pt x="0" y="0"/>
                </a:lnTo>
              </a:path>
            </a:pathLst>
          </a:custGeom>
          <a:noFill/>
          <a:ln>
            <a:solidFill>
              <a:srgbClr val="3CA0FE"/>
            </a:solidFill>
            <a:headEnd type="oval" w="med" len="med"/>
            <a:tailEnd type="oval" w="med" len="med"/>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a:p>
        </p:txBody>
      </p:sp>
      <p:sp>
        <p:nvSpPr>
          <p:cNvPr id="18" name="任意多边形 17"/>
          <p:cNvSpPr/>
          <p:nvPr/>
        </p:nvSpPr>
        <p:spPr>
          <a:xfrm>
            <a:off x="4860404" y="1555012"/>
            <a:ext cx="1007739" cy="358280"/>
          </a:xfrm>
          <a:custGeom>
            <a:avLst/>
            <a:gdLst>
              <a:gd name="connsiteX0" fmla="*/ 1926077 w 1926077"/>
              <a:gd name="connsiteY0" fmla="*/ 359924 h 359924"/>
              <a:gd name="connsiteX1" fmla="*/ 1468877 w 1926077"/>
              <a:gd name="connsiteY1" fmla="*/ 0 h 359924"/>
              <a:gd name="connsiteX2" fmla="*/ 0 w 1926077"/>
              <a:gd name="connsiteY2" fmla="*/ 0 h 359924"/>
              <a:gd name="connsiteX0-1" fmla="*/ 1963189 w 1963189"/>
              <a:gd name="connsiteY0-2" fmla="*/ 0 h 555188"/>
              <a:gd name="connsiteX1-3" fmla="*/ 1468877 w 1963189"/>
              <a:gd name="connsiteY1-4" fmla="*/ 555188 h 555188"/>
              <a:gd name="connsiteX2-5" fmla="*/ 0 w 1963189"/>
              <a:gd name="connsiteY2-6" fmla="*/ 555188 h 555188"/>
            </a:gdLst>
            <a:ahLst/>
            <a:cxnLst>
              <a:cxn ang="0">
                <a:pos x="connsiteX0-1" y="connsiteY0-2"/>
              </a:cxn>
              <a:cxn ang="0">
                <a:pos x="connsiteX1-3" y="connsiteY1-4"/>
              </a:cxn>
              <a:cxn ang="0">
                <a:pos x="connsiteX2-5" y="connsiteY2-6"/>
              </a:cxn>
            </a:cxnLst>
            <a:rect l="l" t="t" r="r" b="b"/>
            <a:pathLst>
              <a:path w="1963189" h="555188">
                <a:moveTo>
                  <a:pt x="1963189" y="0"/>
                </a:moveTo>
                <a:lnTo>
                  <a:pt x="1468877" y="555188"/>
                </a:lnTo>
                <a:lnTo>
                  <a:pt x="0" y="555188"/>
                </a:lnTo>
              </a:path>
            </a:pathLst>
          </a:custGeom>
          <a:noFill/>
          <a:ln>
            <a:solidFill>
              <a:srgbClr val="3CA0FE"/>
            </a:solidFill>
            <a:headEnd type="oval" w="med" len="med"/>
            <a:tailEnd type="oval" w="med" len="med"/>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a:p>
        </p:txBody>
      </p:sp>
      <p:sp>
        <p:nvSpPr>
          <p:cNvPr id="12" name="任意多边形 11"/>
          <p:cNvSpPr/>
          <p:nvPr/>
        </p:nvSpPr>
        <p:spPr>
          <a:xfrm>
            <a:off x="3131126" y="1695040"/>
            <a:ext cx="988689" cy="232270"/>
          </a:xfrm>
          <a:custGeom>
            <a:avLst/>
            <a:gdLst>
              <a:gd name="connsiteX0" fmla="*/ 1926077 w 1926077"/>
              <a:gd name="connsiteY0" fmla="*/ 359924 h 359924"/>
              <a:gd name="connsiteX1" fmla="*/ 1468877 w 1926077"/>
              <a:gd name="connsiteY1" fmla="*/ 0 h 359924"/>
              <a:gd name="connsiteX2" fmla="*/ 0 w 1926077"/>
              <a:gd name="connsiteY2" fmla="*/ 0 h 359924"/>
            </a:gdLst>
            <a:ahLst/>
            <a:cxnLst>
              <a:cxn ang="0">
                <a:pos x="connsiteX0" y="connsiteY0"/>
              </a:cxn>
              <a:cxn ang="0">
                <a:pos x="connsiteX1" y="connsiteY1"/>
              </a:cxn>
              <a:cxn ang="0">
                <a:pos x="connsiteX2" y="connsiteY2"/>
              </a:cxn>
            </a:cxnLst>
            <a:rect l="l" t="t" r="r" b="b"/>
            <a:pathLst>
              <a:path w="1926077" h="359924">
                <a:moveTo>
                  <a:pt x="1926077" y="359924"/>
                </a:moveTo>
                <a:lnTo>
                  <a:pt x="1468877" y="0"/>
                </a:lnTo>
                <a:lnTo>
                  <a:pt x="0" y="0"/>
                </a:lnTo>
              </a:path>
            </a:pathLst>
          </a:custGeom>
          <a:noFill/>
          <a:ln>
            <a:solidFill>
              <a:srgbClr val="3CA0FE"/>
            </a:solidFill>
            <a:headEnd type="oval" w="med" len="med"/>
            <a:tailEnd type="oval" w="med" len="med"/>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a:p>
        </p:txBody>
      </p:sp>
      <p:sp>
        <p:nvSpPr>
          <p:cNvPr id="15" name="任意多边形 14"/>
          <p:cNvSpPr/>
          <p:nvPr/>
        </p:nvSpPr>
        <p:spPr>
          <a:xfrm rot="10800000">
            <a:off x="3113614" y="2953228"/>
            <a:ext cx="1017264" cy="320180"/>
          </a:xfrm>
          <a:custGeom>
            <a:avLst/>
            <a:gdLst>
              <a:gd name="connsiteX0" fmla="*/ 1926077 w 1926077"/>
              <a:gd name="connsiteY0" fmla="*/ 359924 h 359924"/>
              <a:gd name="connsiteX1" fmla="*/ 1468877 w 1926077"/>
              <a:gd name="connsiteY1" fmla="*/ 0 h 359924"/>
              <a:gd name="connsiteX2" fmla="*/ 0 w 1926077"/>
              <a:gd name="connsiteY2" fmla="*/ 0 h 359924"/>
              <a:gd name="connsiteX0-1" fmla="*/ 1981744 w 1981744"/>
              <a:gd name="connsiteY0-2" fmla="*/ 0 h 496149"/>
              <a:gd name="connsiteX1-3" fmla="*/ 1468877 w 1981744"/>
              <a:gd name="connsiteY1-4" fmla="*/ 496149 h 496149"/>
              <a:gd name="connsiteX2-5" fmla="*/ 0 w 1981744"/>
              <a:gd name="connsiteY2-6" fmla="*/ 496149 h 496149"/>
            </a:gdLst>
            <a:ahLst/>
            <a:cxnLst>
              <a:cxn ang="0">
                <a:pos x="connsiteX0-1" y="connsiteY0-2"/>
              </a:cxn>
              <a:cxn ang="0">
                <a:pos x="connsiteX1-3" y="connsiteY1-4"/>
              </a:cxn>
              <a:cxn ang="0">
                <a:pos x="connsiteX2-5" y="connsiteY2-6"/>
              </a:cxn>
            </a:cxnLst>
            <a:rect l="l" t="t" r="r" b="b"/>
            <a:pathLst>
              <a:path w="1981744" h="496149">
                <a:moveTo>
                  <a:pt x="1981744" y="0"/>
                </a:moveTo>
                <a:lnTo>
                  <a:pt x="1468877" y="496149"/>
                </a:lnTo>
                <a:lnTo>
                  <a:pt x="0" y="496149"/>
                </a:lnTo>
              </a:path>
            </a:pathLst>
          </a:custGeom>
          <a:noFill/>
          <a:ln>
            <a:solidFill>
              <a:srgbClr val="3CA0FE"/>
            </a:solidFill>
            <a:headEnd type="oval" w="med" len="med"/>
            <a:tailEnd type="oval" w="med" len="med"/>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a:p>
        </p:txBody>
      </p:sp>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三、演讲稿写作的基本要求</a:t>
            </a:r>
            <a:endParaRPr lang="zh-CN" altLang="zh-CN" sz="2800" dirty="0">
              <a:latin typeface="微软雅黑" panose="020B0503020204020204" pitchFamily="34" charset="-122"/>
              <a:ea typeface="微软雅黑" panose="020B0503020204020204" pitchFamily="34" charset="-122"/>
            </a:endParaRPr>
          </a:p>
        </p:txBody>
      </p:sp>
      <p:sp>
        <p:nvSpPr>
          <p:cNvPr id="8" name="椭圆 7"/>
          <p:cNvSpPr/>
          <p:nvPr/>
        </p:nvSpPr>
        <p:spPr>
          <a:xfrm>
            <a:off x="3779726" y="1748160"/>
            <a:ext cx="1584548" cy="1585268"/>
          </a:xfrm>
          <a:prstGeom prst="ellipse">
            <a:avLst/>
          </a:prstGeom>
          <a:solidFill>
            <a:schemeClr val="bg1"/>
          </a:solidFill>
          <a:ln w="19050" cap="flat" cmpd="sng" algn="ctr">
            <a:solidFill>
              <a:srgbClr val="3CA0FE"/>
            </a:solidFill>
            <a:prstDash val="solid"/>
            <a:miter lim="800000"/>
          </a:ln>
          <a:effectLst/>
        </p:spPr>
        <p:txBody>
          <a:bodyPr anchor="ctr"/>
          <a:lstStyle/>
          <a:p>
            <a:pPr algn="ctr" defTabSz="914400" eaLnBrk="1" fontAlgn="auto" hangingPunct="1">
              <a:spcBef>
                <a:spcPts val="0"/>
              </a:spcBef>
              <a:spcAft>
                <a:spcPts val="0"/>
              </a:spcAft>
              <a:defRPr/>
            </a:pPr>
            <a:endParaRPr lang="zh-CN" altLang="en-US" sz="1400" b="1" kern="0">
              <a:solidFill>
                <a:srgbClr val="181818"/>
              </a:solidFill>
              <a:latin typeface="Calibri" panose="020F0502020204030204"/>
              <a:ea typeface="方正兰亭特黑简体" panose="02000000000000000000" pitchFamily="2" charset="-122"/>
            </a:endParaRPr>
          </a:p>
        </p:txBody>
      </p:sp>
      <p:sp>
        <p:nvSpPr>
          <p:cNvPr id="9" name="椭圆 8"/>
          <p:cNvSpPr/>
          <p:nvPr/>
        </p:nvSpPr>
        <p:spPr>
          <a:xfrm>
            <a:off x="3885603" y="1852882"/>
            <a:ext cx="1372796" cy="1374236"/>
          </a:xfrm>
          <a:prstGeom prst="ellipse">
            <a:avLst/>
          </a:prstGeom>
          <a:solidFill>
            <a:schemeClr val="bg1"/>
          </a:solidFill>
          <a:ln w="19050" cap="flat" cmpd="sng" algn="ctr">
            <a:solidFill>
              <a:srgbClr val="3CA0FE"/>
            </a:solidFill>
            <a:prstDash val="solid"/>
            <a:miter lim="800000"/>
          </a:ln>
          <a:effectLst/>
        </p:spPr>
        <p:txBody>
          <a:bodyPr anchor="ctr"/>
          <a:lstStyle/>
          <a:p>
            <a:pPr algn="ctr" defTabSz="914400" eaLnBrk="1" fontAlgn="auto" hangingPunct="1">
              <a:spcBef>
                <a:spcPts val="0"/>
              </a:spcBef>
              <a:spcAft>
                <a:spcPts val="0"/>
              </a:spcAft>
              <a:defRPr/>
            </a:pPr>
            <a:endParaRPr lang="zh-CN" altLang="en-US" sz="1400" b="1" kern="0">
              <a:solidFill>
                <a:srgbClr val="181818"/>
              </a:solidFill>
              <a:latin typeface="Calibri" panose="020F0502020204030204"/>
              <a:ea typeface="方正兰亭特黑简体" panose="02000000000000000000" pitchFamily="2" charset="-122"/>
            </a:endParaRPr>
          </a:p>
        </p:txBody>
      </p:sp>
      <p:sp>
        <p:nvSpPr>
          <p:cNvPr id="10" name="椭圆 9"/>
          <p:cNvSpPr/>
          <p:nvPr/>
        </p:nvSpPr>
        <p:spPr>
          <a:xfrm>
            <a:off x="3999403" y="1966682"/>
            <a:ext cx="1145196" cy="1146636"/>
          </a:xfrm>
          <a:prstGeom prst="ellipse">
            <a:avLst/>
          </a:prstGeom>
          <a:solidFill>
            <a:schemeClr val="bg1"/>
          </a:solidFill>
          <a:ln w="19050" cap="flat" cmpd="sng" algn="ctr">
            <a:solidFill>
              <a:srgbClr val="3CA0FE"/>
            </a:solidFill>
            <a:prstDash val="solid"/>
            <a:miter lim="800000"/>
          </a:ln>
          <a:effectLst/>
        </p:spPr>
        <p:txBody>
          <a:bodyPr anchor="ctr"/>
          <a:lstStyle/>
          <a:p>
            <a:pPr algn="ctr" defTabSz="914400" eaLnBrk="1" fontAlgn="auto" hangingPunct="1">
              <a:spcBef>
                <a:spcPts val="0"/>
              </a:spcBef>
              <a:spcAft>
                <a:spcPts val="0"/>
              </a:spcAft>
              <a:defRPr/>
            </a:pPr>
            <a:endParaRPr lang="zh-CN" altLang="en-US" sz="1400" b="1" kern="0">
              <a:solidFill>
                <a:srgbClr val="181818"/>
              </a:solidFill>
              <a:latin typeface="Calibri" panose="020F0502020204030204"/>
              <a:ea typeface="方正兰亭特黑简体" panose="02000000000000000000" pitchFamily="2" charset="-122"/>
            </a:endParaRPr>
          </a:p>
        </p:txBody>
      </p:sp>
      <p:sp>
        <p:nvSpPr>
          <p:cNvPr id="11" name="椭圆 10"/>
          <p:cNvSpPr/>
          <p:nvPr/>
        </p:nvSpPr>
        <p:spPr>
          <a:xfrm>
            <a:off x="4283596" y="2243742"/>
            <a:ext cx="576810" cy="594104"/>
          </a:xfrm>
          <a:prstGeom prst="ellipse">
            <a:avLst/>
          </a:prstGeom>
          <a:solidFill>
            <a:schemeClr val="bg1"/>
          </a:solidFill>
          <a:ln w="19050" cap="flat" cmpd="sng" algn="ctr">
            <a:solidFill>
              <a:srgbClr val="3CA0FE"/>
            </a:solidFill>
            <a:prstDash val="solid"/>
            <a:miter lim="800000"/>
          </a:ln>
          <a:effectLst/>
        </p:spPr>
        <p:txBody>
          <a:bodyPr anchor="ctr"/>
          <a:lstStyle/>
          <a:p>
            <a:pPr algn="ctr" defTabSz="914400" eaLnBrk="1" fontAlgn="auto" hangingPunct="1">
              <a:spcBef>
                <a:spcPts val="0"/>
              </a:spcBef>
              <a:spcAft>
                <a:spcPts val="0"/>
              </a:spcAft>
              <a:defRPr/>
            </a:pPr>
            <a:endParaRPr lang="zh-CN" altLang="en-US" sz="1400" b="1" kern="0">
              <a:solidFill>
                <a:srgbClr val="181818"/>
              </a:solidFill>
              <a:latin typeface="Calibri" panose="020F0502020204030204"/>
              <a:ea typeface="方正兰亭特黑简体" panose="02000000000000000000" pitchFamily="2" charset="-122"/>
            </a:endParaRPr>
          </a:p>
        </p:txBody>
      </p:sp>
      <p:sp>
        <p:nvSpPr>
          <p:cNvPr id="2" name="矩形 1"/>
          <p:cNvSpPr/>
          <p:nvPr/>
        </p:nvSpPr>
        <p:spPr>
          <a:xfrm>
            <a:off x="561491" y="1107673"/>
            <a:ext cx="2507418" cy="400110"/>
          </a:xfrm>
          <a:prstGeom prst="rect">
            <a:avLst/>
          </a:prstGeom>
          <a:solidFill>
            <a:srgbClr val="3CA0FE"/>
          </a:solidFill>
        </p:spPr>
        <p:txBody>
          <a:bodyPr wrap="none">
            <a:spAutoFit/>
          </a:bodyPr>
          <a:lstStyle/>
          <a:p>
            <a:r>
              <a:rPr lang="zh-CN" altLang="zh-CN" sz="2000" b="1" dirty="0" smtClean="0">
                <a:solidFill>
                  <a:schemeClr val="bg1"/>
                </a:solidFill>
              </a:rPr>
              <a:t>对象</a:t>
            </a:r>
            <a:r>
              <a:rPr lang="zh-CN" altLang="zh-CN" sz="2000" b="1" dirty="0">
                <a:solidFill>
                  <a:schemeClr val="bg1"/>
                </a:solidFill>
              </a:rPr>
              <a:t>明确，针对性强</a:t>
            </a:r>
            <a:endParaRPr lang="zh-CN" altLang="zh-CN" sz="2000" dirty="0">
              <a:solidFill>
                <a:schemeClr val="bg1"/>
              </a:solidFill>
            </a:endParaRPr>
          </a:p>
        </p:txBody>
      </p:sp>
      <p:sp>
        <p:nvSpPr>
          <p:cNvPr id="14" name="矩形 13"/>
          <p:cNvSpPr/>
          <p:nvPr/>
        </p:nvSpPr>
        <p:spPr>
          <a:xfrm>
            <a:off x="561491" y="1488748"/>
            <a:ext cx="2507418" cy="1200329"/>
          </a:xfrm>
          <a:prstGeom prst="rect">
            <a:avLst/>
          </a:prstGeom>
        </p:spPr>
        <p:txBody>
          <a:bodyPr wrap="square">
            <a:spAutoFit/>
          </a:bodyPr>
          <a:lstStyle/>
          <a:p>
            <a:r>
              <a:rPr lang="zh-CN" altLang="zh-CN" sz="1800" dirty="0"/>
              <a:t>有了明确的听众对象，就可以做到有针对性的选题，包括题材、题旨、题目。</a:t>
            </a:r>
            <a:endParaRPr lang="zh-CN" altLang="zh-CN" sz="1800" dirty="0"/>
          </a:p>
        </p:txBody>
      </p:sp>
      <p:sp>
        <p:nvSpPr>
          <p:cNvPr id="16" name="矩形 15"/>
          <p:cNvSpPr/>
          <p:nvPr/>
        </p:nvSpPr>
        <p:spPr>
          <a:xfrm>
            <a:off x="5940152" y="987574"/>
            <a:ext cx="2507418" cy="400110"/>
          </a:xfrm>
          <a:prstGeom prst="rect">
            <a:avLst/>
          </a:prstGeom>
          <a:solidFill>
            <a:srgbClr val="3CA0FE"/>
          </a:solidFill>
        </p:spPr>
        <p:txBody>
          <a:bodyPr wrap="none">
            <a:spAutoFit/>
          </a:bodyPr>
          <a:lstStyle/>
          <a:p>
            <a:r>
              <a:rPr lang="zh-CN" altLang="zh-CN" sz="2000" b="1" dirty="0">
                <a:solidFill>
                  <a:schemeClr val="bg1"/>
                </a:solidFill>
              </a:rPr>
              <a:t>内容集中，结构清晰</a:t>
            </a:r>
            <a:endParaRPr lang="zh-CN" altLang="zh-CN" sz="2000" dirty="0">
              <a:solidFill>
                <a:schemeClr val="bg1"/>
              </a:solidFill>
            </a:endParaRPr>
          </a:p>
        </p:txBody>
      </p:sp>
      <p:sp>
        <p:nvSpPr>
          <p:cNvPr id="17" name="矩形 16"/>
          <p:cNvSpPr/>
          <p:nvPr/>
        </p:nvSpPr>
        <p:spPr>
          <a:xfrm>
            <a:off x="5940152" y="1368649"/>
            <a:ext cx="3096344" cy="1754326"/>
          </a:xfrm>
          <a:prstGeom prst="rect">
            <a:avLst/>
          </a:prstGeom>
        </p:spPr>
        <p:txBody>
          <a:bodyPr wrap="square">
            <a:spAutoFit/>
          </a:bodyPr>
          <a:lstStyle/>
          <a:p>
            <a:r>
              <a:rPr lang="zh-CN" altLang="zh-CN" sz="1800" dirty="0"/>
              <a:t>所谓集中，就是说体现演讲稿内容的材料虽然很多，但必须在某一方面有相同之处，用以说明同一个问题，表达同一个中心。这是演讲稿发挥整体效应的关键。</a:t>
            </a:r>
            <a:endParaRPr lang="zh-CN" altLang="zh-CN" sz="1800" dirty="0"/>
          </a:p>
        </p:txBody>
      </p:sp>
      <p:sp>
        <p:nvSpPr>
          <p:cNvPr id="19" name="矩形 18"/>
          <p:cNvSpPr/>
          <p:nvPr/>
        </p:nvSpPr>
        <p:spPr>
          <a:xfrm>
            <a:off x="561491" y="3246214"/>
            <a:ext cx="2507418" cy="400110"/>
          </a:xfrm>
          <a:prstGeom prst="rect">
            <a:avLst/>
          </a:prstGeom>
          <a:solidFill>
            <a:srgbClr val="3CA0FE"/>
          </a:solidFill>
        </p:spPr>
        <p:txBody>
          <a:bodyPr wrap="none">
            <a:spAutoFit/>
          </a:bodyPr>
          <a:lstStyle/>
          <a:p>
            <a:r>
              <a:rPr lang="zh-CN" altLang="zh-CN" sz="2000" b="1" dirty="0">
                <a:solidFill>
                  <a:schemeClr val="bg1"/>
                </a:solidFill>
              </a:rPr>
              <a:t>深刻哲理，形象说明</a:t>
            </a:r>
            <a:endParaRPr lang="zh-CN" altLang="zh-CN" sz="2000" dirty="0">
              <a:solidFill>
                <a:schemeClr val="bg1"/>
              </a:solidFill>
            </a:endParaRPr>
          </a:p>
        </p:txBody>
      </p:sp>
      <p:sp>
        <p:nvSpPr>
          <p:cNvPr id="20" name="矩形 19"/>
          <p:cNvSpPr/>
          <p:nvPr/>
        </p:nvSpPr>
        <p:spPr>
          <a:xfrm>
            <a:off x="561490" y="3627289"/>
            <a:ext cx="3461107" cy="1200329"/>
          </a:xfrm>
          <a:prstGeom prst="rect">
            <a:avLst/>
          </a:prstGeom>
        </p:spPr>
        <p:txBody>
          <a:bodyPr wrap="square">
            <a:spAutoFit/>
          </a:bodyPr>
          <a:lstStyle/>
          <a:p>
            <a:r>
              <a:rPr lang="zh-CN" altLang="zh-CN" sz="1800" dirty="0"/>
              <a:t>成功的演讲稿都具有深刻的哲理性。哲理是高度抽象、概括的，只有几句话，但演讲稿对问题的说明却应是具体、形象的。</a:t>
            </a:r>
            <a:endParaRPr lang="zh-CN" altLang="zh-CN" sz="1800" dirty="0"/>
          </a:p>
        </p:txBody>
      </p:sp>
      <p:sp>
        <p:nvSpPr>
          <p:cNvPr id="22" name="矩形 21"/>
          <p:cNvSpPr/>
          <p:nvPr/>
        </p:nvSpPr>
        <p:spPr>
          <a:xfrm>
            <a:off x="5240466" y="3384713"/>
            <a:ext cx="3539752" cy="400110"/>
          </a:xfrm>
          <a:prstGeom prst="rect">
            <a:avLst/>
          </a:prstGeom>
          <a:solidFill>
            <a:srgbClr val="3CA0FE"/>
          </a:solidFill>
        </p:spPr>
        <p:txBody>
          <a:bodyPr wrap="none">
            <a:spAutoFit/>
          </a:bodyPr>
          <a:lstStyle/>
          <a:p>
            <a:r>
              <a:rPr lang="zh-CN" altLang="zh-CN" sz="2000" b="1" dirty="0">
                <a:solidFill>
                  <a:schemeClr val="bg1"/>
                </a:solidFill>
              </a:rPr>
              <a:t>各种语体交融，多种文体并用</a:t>
            </a:r>
            <a:endParaRPr lang="zh-CN" altLang="zh-CN" sz="2000" dirty="0">
              <a:solidFill>
                <a:schemeClr val="bg1"/>
              </a:solidFill>
            </a:endParaRPr>
          </a:p>
        </p:txBody>
      </p:sp>
      <p:sp>
        <p:nvSpPr>
          <p:cNvPr id="23" name="矩形 22"/>
          <p:cNvSpPr/>
          <p:nvPr/>
        </p:nvSpPr>
        <p:spPr>
          <a:xfrm>
            <a:off x="5240465" y="3765788"/>
            <a:ext cx="3461107" cy="923330"/>
          </a:xfrm>
          <a:prstGeom prst="rect">
            <a:avLst/>
          </a:prstGeom>
        </p:spPr>
        <p:txBody>
          <a:bodyPr wrap="square">
            <a:spAutoFit/>
          </a:bodyPr>
          <a:lstStyle/>
          <a:p>
            <a:r>
              <a:rPr lang="zh-CN" altLang="zh-CN" sz="1800" dirty="0"/>
              <a:t>演讲稿是一种特殊的文体，写作时要交融使用各种语体，运用多种文体规律。</a:t>
            </a:r>
            <a:endParaRPr lang="zh-CN" altLang="zh-CN" sz="18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19      (向天歌演示原创作品：www.TopPPT.cn)"/>
          <p:cNvSpPr/>
          <p:nvPr/>
        </p:nvSpPr>
        <p:spPr>
          <a:xfrm>
            <a:off x="1" y="1792129"/>
            <a:ext cx="9144000" cy="1355685"/>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zh-CN" sz="3600" b="1" dirty="0"/>
              <a:t>第二节 演讲稿的主题与材料</a:t>
            </a:r>
            <a:endParaRPr lang="zh-CN" altLang="zh-CN" sz="36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1015663"/>
          </a:xfrm>
          <a:prstGeom prst="rect">
            <a:avLst/>
          </a:prstGeom>
        </p:spPr>
        <p:txBody>
          <a:bodyPr wrap="square">
            <a:spAutoFit/>
          </a:bodyPr>
          <a:lstStyle/>
          <a:p>
            <a:r>
              <a:rPr lang="zh-CN" altLang="zh-CN" sz="2000" dirty="0"/>
              <a:t>演讲不能没有题目。确定演讲的题目，是演讲者给全篇演讲树起一面旗帜，它不仅与演讲的形式有关，更重要的是与演讲的内容、风格、情调有直接关系，是演讲内容和主旨的概括，具有首脑的地位和</a:t>
            </a:r>
            <a:r>
              <a:rPr lang="zh-CN" altLang="zh-CN" sz="2000" dirty="0" smtClean="0"/>
              <a:t>风采</a:t>
            </a:r>
            <a:r>
              <a:rPr lang="zh-CN" altLang="en-US" sz="2000" dirty="0" smtClean="0"/>
              <a:t>。</a:t>
            </a:r>
            <a:endParaRPr lang="zh-CN" altLang="zh-CN" sz="2000" dirty="0"/>
          </a:p>
        </p:txBody>
      </p:sp>
      <p:sp>
        <p:nvSpPr>
          <p:cNvPr id="8" name="矩形 7"/>
          <p:cNvSpPr/>
          <p:nvPr/>
        </p:nvSpPr>
        <p:spPr>
          <a:xfrm>
            <a:off x="511016" y="1779662"/>
            <a:ext cx="8093432" cy="1323439"/>
          </a:xfrm>
          <a:prstGeom prst="rect">
            <a:avLst/>
          </a:prstGeom>
        </p:spPr>
        <p:txBody>
          <a:bodyPr wrap="square">
            <a:spAutoFit/>
          </a:bodyPr>
          <a:lstStyle/>
          <a:p>
            <a:r>
              <a:rPr lang="zh-CN" altLang="zh-CN" sz="2000" dirty="0"/>
              <a:t>内容决定了题目，而题目则鲜明地显露出内容的特点。一个新颖、生动、恰当而富有吸引力的题目，不仅能在演讲前给人急欲一听的强烈愿望，而且在演讲结束之后，同其内容一样，给人留下永久的记忆，甚至成为一个警句而广为流传。</a:t>
            </a:r>
            <a:r>
              <a:rPr lang="en-US" altLang="zh-CN" sz="2000" dirty="0"/>
              <a:t> </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1.</a:t>
            </a:r>
            <a:r>
              <a:rPr lang="zh-CN" altLang="zh-CN" sz="2000" b="1" dirty="0"/>
              <a:t>演讲标题的类型</a:t>
            </a:r>
            <a:endParaRPr lang="zh-CN" altLang="zh-CN" sz="2000" dirty="0"/>
          </a:p>
        </p:txBody>
      </p:sp>
      <p:sp>
        <p:nvSpPr>
          <p:cNvPr id="8" name="矩形 7"/>
          <p:cNvSpPr/>
          <p:nvPr/>
        </p:nvSpPr>
        <p:spPr>
          <a:xfrm>
            <a:off x="511016" y="1103541"/>
            <a:ext cx="8093432" cy="400110"/>
          </a:xfrm>
          <a:prstGeom prst="rect">
            <a:avLst/>
          </a:prstGeom>
          <a:solidFill>
            <a:srgbClr val="3CA0FE"/>
          </a:solidFill>
        </p:spPr>
        <p:txBody>
          <a:bodyPr wrap="square">
            <a:spAutoFit/>
          </a:bodyPr>
          <a:lstStyle/>
          <a:p>
            <a:r>
              <a:rPr lang="zh-CN" altLang="zh-CN" sz="2000" b="1" dirty="0">
                <a:solidFill>
                  <a:schemeClr val="bg1"/>
                </a:solidFill>
              </a:rPr>
              <a:t>要言不繁，朴实得体</a:t>
            </a:r>
            <a:endParaRPr lang="zh-CN" altLang="zh-CN" sz="2000" b="1" dirty="0">
              <a:solidFill>
                <a:schemeClr val="bg1"/>
              </a:solidFill>
            </a:endParaRPr>
          </a:p>
        </p:txBody>
      </p:sp>
      <p:sp>
        <p:nvSpPr>
          <p:cNvPr id="9" name="矩形 8"/>
          <p:cNvSpPr/>
          <p:nvPr/>
        </p:nvSpPr>
        <p:spPr>
          <a:xfrm>
            <a:off x="462384" y="1492827"/>
            <a:ext cx="8093432" cy="1631216"/>
          </a:xfrm>
          <a:prstGeom prst="rect">
            <a:avLst/>
          </a:prstGeom>
        </p:spPr>
        <p:txBody>
          <a:bodyPr wrap="square">
            <a:spAutoFit/>
          </a:bodyPr>
          <a:lstStyle/>
          <a:p>
            <a:r>
              <a:rPr lang="zh-CN" altLang="zh-CN" sz="2000" dirty="0"/>
              <a:t>伏契克</a:t>
            </a:r>
            <a:r>
              <a:rPr lang="en-US" altLang="zh-CN" sz="2000" dirty="0"/>
              <a:t>1943</a:t>
            </a:r>
            <a:r>
              <a:rPr lang="zh-CN" altLang="zh-CN" sz="2000" dirty="0"/>
              <a:t>年</a:t>
            </a:r>
            <a:r>
              <a:rPr lang="en-US" altLang="zh-CN" sz="2000" dirty="0"/>
              <a:t>9</a:t>
            </a:r>
            <a:r>
              <a:rPr lang="zh-CN" altLang="zh-CN" sz="2000" dirty="0"/>
              <a:t>月</a:t>
            </a:r>
            <a:r>
              <a:rPr lang="en-US" altLang="zh-CN" sz="2000" dirty="0"/>
              <a:t>8</a:t>
            </a:r>
            <a:r>
              <a:rPr lang="zh-CN" altLang="zh-CN" sz="2000" dirty="0"/>
              <a:t>日临刑前的演讲的题目是：《人类永生，未来属于共产主义》。这是一则陈述式题目。它用质朴、洗炼的语言，简洁粗犷的线条，精炼地概括了演讲者为之奋斗、牺牲的目标，虽然没有多少修饰、渲染，却收到了石破天惊之效，表现了捷克人民的伟大儿子、民族英雄伏契克为人民的自由、祖国的独立视死如归的大无畏精神。</a:t>
            </a:r>
            <a:r>
              <a:rPr lang="en-US" altLang="zh-CN" sz="2000" dirty="0"/>
              <a:t> </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1.</a:t>
            </a:r>
            <a:r>
              <a:rPr lang="zh-CN" altLang="zh-CN" sz="2000" b="1" dirty="0"/>
              <a:t>演讲标题的类型</a:t>
            </a:r>
            <a:endParaRPr lang="zh-CN" altLang="zh-CN" sz="2000" dirty="0"/>
          </a:p>
        </p:txBody>
      </p:sp>
      <p:sp>
        <p:nvSpPr>
          <p:cNvPr id="8" name="矩形 7"/>
          <p:cNvSpPr/>
          <p:nvPr/>
        </p:nvSpPr>
        <p:spPr>
          <a:xfrm>
            <a:off x="511016" y="1103541"/>
            <a:ext cx="8093432" cy="400110"/>
          </a:xfrm>
          <a:prstGeom prst="rect">
            <a:avLst/>
          </a:prstGeom>
          <a:solidFill>
            <a:srgbClr val="3CA0FE"/>
          </a:solidFill>
        </p:spPr>
        <p:txBody>
          <a:bodyPr wrap="square">
            <a:spAutoFit/>
          </a:bodyPr>
          <a:lstStyle/>
          <a:p>
            <a:r>
              <a:rPr lang="zh-CN" altLang="zh-CN" sz="2000" b="1" dirty="0" smtClean="0">
                <a:solidFill>
                  <a:schemeClr val="bg1"/>
                </a:solidFill>
              </a:rPr>
              <a:t>巧妙</a:t>
            </a:r>
            <a:r>
              <a:rPr lang="zh-CN" altLang="zh-CN" sz="2000" b="1" dirty="0">
                <a:solidFill>
                  <a:schemeClr val="bg1"/>
                </a:solidFill>
              </a:rPr>
              <a:t>设问，引起共鸣</a:t>
            </a:r>
            <a:endParaRPr lang="zh-CN" altLang="zh-CN" sz="2000" b="1" dirty="0">
              <a:solidFill>
                <a:schemeClr val="bg1"/>
              </a:solidFill>
            </a:endParaRPr>
          </a:p>
        </p:txBody>
      </p:sp>
      <p:sp>
        <p:nvSpPr>
          <p:cNvPr id="9" name="矩形 8"/>
          <p:cNvSpPr/>
          <p:nvPr/>
        </p:nvSpPr>
        <p:spPr>
          <a:xfrm>
            <a:off x="462384" y="1492827"/>
            <a:ext cx="8093432" cy="1631216"/>
          </a:xfrm>
          <a:prstGeom prst="rect">
            <a:avLst/>
          </a:prstGeom>
        </p:spPr>
        <p:txBody>
          <a:bodyPr wrap="square">
            <a:spAutoFit/>
          </a:bodyPr>
          <a:lstStyle/>
          <a:p>
            <a:r>
              <a:rPr lang="zh-CN" altLang="zh-CN" sz="2000" dirty="0" smtClean="0"/>
              <a:t>巴金</a:t>
            </a:r>
            <a:r>
              <a:rPr lang="en-US" altLang="zh-CN" sz="2000" dirty="0"/>
              <a:t>1984</a:t>
            </a:r>
            <a:r>
              <a:rPr lang="zh-CN" altLang="zh-CN" sz="2000" dirty="0"/>
              <a:t>年</a:t>
            </a:r>
            <a:r>
              <a:rPr lang="en-US" altLang="zh-CN" sz="2000" dirty="0"/>
              <a:t>5</a:t>
            </a:r>
            <a:r>
              <a:rPr lang="zh-CN" altLang="zh-CN" sz="2000" dirty="0"/>
              <a:t>月</a:t>
            </a:r>
            <a:r>
              <a:rPr lang="en-US" altLang="zh-CN" sz="2000" dirty="0"/>
              <a:t>15</a:t>
            </a:r>
            <a:r>
              <a:rPr lang="zh-CN" altLang="zh-CN" sz="2000" dirty="0"/>
              <a:t>日在东京第</a:t>
            </a:r>
            <a:r>
              <a:rPr lang="en-US" altLang="zh-CN" sz="2000" dirty="0"/>
              <a:t>47</a:t>
            </a:r>
            <a:r>
              <a:rPr lang="zh-CN" altLang="zh-CN" sz="2000" dirty="0"/>
              <a:t>届国际笔会代表大会上演讲的题目是：《核时代的文学</a:t>
            </a:r>
            <a:r>
              <a:rPr lang="zh-CN" altLang="zh-CN" sz="2000" dirty="0" smtClean="0"/>
              <a:t>—我</a:t>
            </a:r>
            <a:r>
              <a:rPr lang="zh-CN" altLang="zh-CN" sz="2000" dirty="0"/>
              <a:t>们为什么写作？》。这是一则提问式题目。巴金曾自称不善于辞令，但他这次演讲却巧用设问标题，一开始就抓住了听众的注意力，起到了点亮一盏灯，照亮一大片；引人侧耳，一听为快的作用。运用设问进行命题，往往很能吸引听众。</a:t>
            </a:r>
            <a:r>
              <a:rPr lang="en-US" altLang="zh-CN" sz="2000" dirty="0"/>
              <a:t> </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1.</a:t>
            </a:r>
            <a:r>
              <a:rPr lang="zh-CN" altLang="zh-CN" sz="2000" b="1" dirty="0"/>
              <a:t>演讲标题的类型</a:t>
            </a:r>
            <a:endParaRPr lang="zh-CN" altLang="zh-CN" sz="2000" dirty="0"/>
          </a:p>
        </p:txBody>
      </p:sp>
      <p:sp>
        <p:nvSpPr>
          <p:cNvPr id="8" name="矩形 7"/>
          <p:cNvSpPr/>
          <p:nvPr/>
        </p:nvSpPr>
        <p:spPr>
          <a:xfrm>
            <a:off x="511016" y="1103541"/>
            <a:ext cx="8093432" cy="400110"/>
          </a:xfrm>
          <a:prstGeom prst="rect">
            <a:avLst/>
          </a:prstGeom>
          <a:solidFill>
            <a:srgbClr val="3CA0FE"/>
          </a:solidFill>
        </p:spPr>
        <p:txBody>
          <a:bodyPr wrap="square">
            <a:spAutoFit/>
          </a:bodyPr>
          <a:lstStyle/>
          <a:p>
            <a:r>
              <a:rPr lang="zh-CN" altLang="zh-CN" sz="2000" b="1" dirty="0" smtClean="0">
                <a:solidFill>
                  <a:schemeClr val="bg1"/>
                </a:solidFill>
              </a:rPr>
              <a:t>对比</a:t>
            </a:r>
            <a:r>
              <a:rPr lang="zh-CN" altLang="zh-CN" sz="2000" b="1" dirty="0">
                <a:solidFill>
                  <a:schemeClr val="bg1"/>
                </a:solidFill>
              </a:rPr>
              <a:t>鲜明，通篇生辉</a:t>
            </a:r>
            <a:endParaRPr lang="zh-CN" altLang="zh-CN" sz="2000" b="1" dirty="0">
              <a:solidFill>
                <a:schemeClr val="bg1"/>
              </a:solidFill>
            </a:endParaRPr>
          </a:p>
        </p:txBody>
      </p:sp>
      <p:sp>
        <p:nvSpPr>
          <p:cNvPr id="9" name="矩形 8"/>
          <p:cNvSpPr/>
          <p:nvPr/>
        </p:nvSpPr>
        <p:spPr>
          <a:xfrm>
            <a:off x="462384" y="1492827"/>
            <a:ext cx="8093432" cy="1938992"/>
          </a:xfrm>
          <a:prstGeom prst="rect">
            <a:avLst/>
          </a:prstGeom>
        </p:spPr>
        <p:txBody>
          <a:bodyPr wrap="square">
            <a:spAutoFit/>
          </a:bodyPr>
          <a:lstStyle/>
          <a:p>
            <a:r>
              <a:rPr lang="zh-CN" altLang="zh-CN" sz="2000" dirty="0"/>
              <a:t>爱因斯坦</a:t>
            </a:r>
            <a:r>
              <a:rPr lang="en-US" altLang="zh-CN" sz="2000" dirty="0"/>
              <a:t>1931</a:t>
            </a:r>
            <a:r>
              <a:rPr lang="zh-CN" altLang="zh-CN" sz="2000" dirty="0"/>
              <a:t>年</a:t>
            </a:r>
            <a:r>
              <a:rPr lang="en-US" altLang="zh-CN" sz="2000" dirty="0"/>
              <a:t>2</a:t>
            </a:r>
            <a:r>
              <a:rPr lang="zh-CN" altLang="zh-CN" sz="2000" dirty="0"/>
              <a:t>月</a:t>
            </a:r>
            <a:r>
              <a:rPr lang="en-US" altLang="zh-CN" sz="2000" dirty="0"/>
              <a:t>16</a:t>
            </a:r>
            <a:r>
              <a:rPr lang="zh-CN" altLang="zh-CN" sz="2000" dirty="0"/>
              <a:t>日对美国加利福尼亚理工学院学生演讲的题目是：《要使科学造福于人类，而不成为祸害》。这是一则对比式题目。它以“关心人的本身，应当始终成为一切技术上奋斗的主要目标”为题旨，将“造福”与“祸害”这两种截然相反的东西并列在一起，以假恶丑衬托真善美，使真善美更真、更善、更美，更可爱，从而产生了爱在辞内，情溢辞外的奇效。</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1.</a:t>
            </a:r>
            <a:r>
              <a:rPr lang="zh-CN" altLang="zh-CN" sz="2000" b="1" dirty="0"/>
              <a:t>演讲标题的类型</a:t>
            </a:r>
            <a:endParaRPr lang="zh-CN" altLang="zh-CN" sz="2000" dirty="0"/>
          </a:p>
        </p:txBody>
      </p:sp>
      <p:sp>
        <p:nvSpPr>
          <p:cNvPr id="8" name="矩形 7"/>
          <p:cNvSpPr/>
          <p:nvPr/>
        </p:nvSpPr>
        <p:spPr>
          <a:xfrm>
            <a:off x="511016" y="1103541"/>
            <a:ext cx="8093432" cy="400110"/>
          </a:xfrm>
          <a:prstGeom prst="rect">
            <a:avLst/>
          </a:prstGeom>
          <a:solidFill>
            <a:srgbClr val="3CA0FE"/>
          </a:solidFill>
        </p:spPr>
        <p:txBody>
          <a:bodyPr wrap="square">
            <a:spAutoFit/>
          </a:bodyPr>
          <a:lstStyle/>
          <a:p>
            <a:r>
              <a:rPr lang="zh-CN" altLang="zh-CN" sz="2000" b="1" dirty="0">
                <a:solidFill>
                  <a:schemeClr val="bg1"/>
                </a:solidFill>
              </a:rPr>
              <a:t>乘一总万，举要治繁</a:t>
            </a:r>
            <a:endParaRPr lang="zh-CN" altLang="zh-CN" sz="2000" b="1" dirty="0">
              <a:solidFill>
                <a:schemeClr val="bg1"/>
              </a:solidFill>
            </a:endParaRPr>
          </a:p>
        </p:txBody>
      </p:sp>
      <p:sp>
        <p:nvSpPr>
          <p:cNvPr id="9" name="矩形 8"/>
          <p:cNvSpPr/>
          <p:nvPr/>
        </p:nvSpPr>
        <p:spPr>
          <a:xfrm>
            <a:off x="462384" y="1492827"/>
            <a:ext cx="8093432" cy="1630045"/>
          </a:xfrm>
          <a:prstGeom prst="rect">
            <a:avLst/>
          </a:prstGeom>
        </p:spPr>
        <p:txBody>
          <a:bodyPr wrap="square">
            <a:spAutoFit/>
          </a:bodyPr>
          <a:lstStyle/>
          <a:p>
            <a:r>
              <a:rPr lang="zh-CN" altLang="zh-CN" sz="2000" dirty="0"/>
              <a:t>欧文</a:t>
            </a:r>
            <a:r>
              <a:rPr lang="en-US" altLang="zh-CN" sz="2000" dirty="0"/>
              <a:t>1817</a:t>
            </a:r>
            <a:r>
              <a:rPr lang="zh-CN" altLang="zh-CN" sz="2000" dirty="0"/>
              <a:t>年</a:t>
            </a:r>
            <a:r>
              <a:rPr lang="en-US" altLang="zh-CN" sz="2000" dirty="0"/>
              <a:t>8</a:t>
            </a:r>
            <a:r>
              <a:rPr lang="zh-CN" altLang="zh-CN" sz="2000" dirty="0"/>
              <a:t>月</a:t>
            </a:r>
            <a:r>
              <a:rPr lang="en-US" altLang="zh-CN" sz="2000" dirty="0"/>
              <a:t>14</a:t>
            </a:r>
            <a:r>
              <a:rPr lang="zh-CN" altLang="zh-CN" sz="2000" dirty="0"/>
              <a:t>日在伦敦中心区酒家演讲的题目是：《让多的人幸</a:t>
            </a:r>
            <a:endParaRPr lang="zh-CN" altLang="zh-CN" sz="2000" dirty="0"/>
          </a:p>
          <a:p>
            <a:r>
              <a:rPr lang="zh-CN" altLang="zh-CN" sz="2000" dirty="0"/>
              <a:t>福》。这是一则总结式题目。它用凝炼精辟的格言式的语言，总括了演讲者热切希冀“全体同胞到处都能实际享受到大自然赋予我们的极其丰厚的幸福”这一“终身抱定、至死不移的愿望”。哲言隽语，沁人心脾；崇高抱负，光辉照人。 </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5" name="Rectangle 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6" name="Rectangle 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6149" name="TextBox 6      (向天歌演示原创作品：www.TopPPT.cn)"/>
          <p:cNvSpPr txBox="1"/>
          <p:nvPr/>
        </p:nvSpPr>
        <p:spPr>
          <a:xfrm>
            <a:off x="510779" y="107119"/>
            <a:ext cx="1828973" cy="500137"/>
          </a:xfrm>
          <a:prstGeom prst="rect">
            <a:avLst/>
          </a:prstGeom>
          <a:noFill/>
          <a:ln w="9525">
            <a:noFill/>
          </a:ln>
        </p:spPr>
        <p:txBody>
          <a:bodyPr wrap="square" lIns="68580" tIns="34290" rIns="68580" bIns="34290">
            <a:spAutoFit/>
          </a:bodyPr>
          <a:lstStyle/>
          <a:p>
            <a:pPr lvl="0" eaLnBrk="1" hangingPunct="1"/>
            <a:r>
              <a:rPr lang="zh-CN" altLang="en-US" sz="2800" b="1" dirty="0">
                <a:latin typeface="微软雅黑" panose="020B0503020204020204" pitchFamily="34" charset="-122"/>
                <a:ea typeface="微软雅黑" panose="020B0503020204020204" pitchFamily="34" charset="-122"/>
              </a:rPr>
              <a:t>目录</a:t>
            </a:r>
            <a:endParaRPr lang="zh-CN" altLang="en-US" sz="2800" b="1" dirty="0">
              <a:latin typeface="微软雅黑" panose="020B0503020204020204" pitchFamily="34" charset="-122"/>
              <a:ea typeface="微软雅黑" panose="020B0503020204020204" pitchFamily="34" charset="-122"/>
            </a:endParaRPr>
          </a:p>
        </p:txBody>
      </p:sp>
      <p:pic>
        <p:nvPicPr>
          <p:cNvPr id="6150" name="Picture 15      (向天歌演示原创作品：www.TopPPT.cn)"/>
          <p:cNvPicPr>
            <a:picLocks noChangeAspect="1"/>
          </p:cNvPicPr>
          <p:nvPr/>
        </p:nvPicPr>
        <p:blipFill>
          <a:blip r:embed="rId1" cstate="print"/>
          <a:stretch>
            <a:fillRect/>
          </a:stretch>
        </p:blipFill>
        <p:spPr>
          <a:xfrm>
            <a:off x="791766" y="1221582"/>
            <a:ext cx="3564210" cy="2518896"/>
          </a:xfrm>
          <a:prstGeom prst="rect">
            <a:avLst/>
          </a:prstGeom>
          <a:noFill/>
          <a:ln w="9525">
            <a:noFill/>
          </a:ln>
        </p:spPr>
      </p:pic>
      <p:sp>
        <p:nvSpPr>
          <p:cNvPr id="17" name="Rectangle 16      (向天歌演示原创作品：www.TopPPT.cn)"/>
          <p:cNvSpPr/>
          <p:nvPr/>
        </p:nvSpPr>
        <p:spPr>
          <a:xfrm>
            <a:off x="4499992" y="1221582"/>
            <a:ext cx="3888432" cy="578734"/>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r>
              <a:rPr lang="zh-CN" altLang="zh-CN" sz="2000" b="1" dirty="0"/>
              <a:t>第一节 演讲稿的特点与作用</a:t>
            </a:r>
            <a:endParaRPr lang="zh-CN" altLang="zh-CN" sz="2000" dirty="0"/>
          </a:p>
        </p:txBody>
      </p:sp>
      <p:sp>
        <p:nvSpPr>
          <p:cNvPr id="18" name="Rectangle 17      (向天歌演示原创作品：www.TopPPT.cn)"/>
          <p:cNvSpPr/>
          <p:nvPr/>
        </p:nvSpPr>
        <p:spPr>
          <a:xfrm>
            <a:off x="4499992" y="1902296"/>
            <a:ext cx="3888432" cy="578734"/>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r>
              <a:rPr lang="zh-CN" altLang="zh-CN" sz="2000" b="1" dirty="0"/>
              <a:t>第二节 演讲稿的主题与材料</a:t>
            </a:r>
            <a:endParaRPr lang="zh-CN" altLang="zh-CN" sz="2000" dirty="0"/>
          </a:p>
        </p:txBody>
      </p:sp>
      <p:sp>
        <p:nvSpPr>
          <p:cNvPr id="9" name="Rectangle 8      (向天歌演示原创作品：www.TopPPT.cn)"/>
          <p:cNvSpPr/>
          <p:nvPr/>
        </p:nvSpPr>
        <p:spPr>
          <a:xfrm>
            <a:off x="4499992" y="2583010"/>
            <a:ext cx="3888432" cy="578734"/>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r>
              <a:rPr lang="zh-CN" altLang="zh-CN" sz="2000" b="1" dirty="0"/>
              <a:t>第三节 演讲稿的结构</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1.</a:t>
            </a:r>
            <a:r>
              <a:rPr lang="zh-CN" altLang="zh-CN" sz="2000" b="1" dirty="0"/>
              <a:t>演讲标题的类型</a:t>
            </a:r>
            <a:endParaRPr lang="zh-CN" altLang="zh-CN" sz="2000" dirty="0"/>
          </a:p>
        </p:txBody>
      </p:sp>
      <p:sp>
        <p:nvSpPr>
          <p:cNvPr id="8" name="矩形 7"/>
          <p:cNvSpPr/>
          <p:nvPr/>
        </p:nvSpPr>
        <p:spPr>
          <a:xfrm>
            <a:off x="511016" y="1103541"/>
            <a:ext cx="8093432" cy="400110"/>
          </a:xfrm>
          <a:prstGeom prst="rect">
            <a:avLst/>
          </a:prstGeom>
          <a:solidFill>
            <a:srgbClr val="3CA0FE"/>
          </a:solidFill>
        </p:spPr>
        <p:txBody>
          <a:bodyPr wrap="square">
            <a:spAutoFit/>
          </a:bodyPr>
          <a:lstStyle/>
          <a:p>
            <a:r>
              <a:rPr lang="zh-CN" altLang="zh-CN" sz="2000" b="1" dirty="0" smtClean="0">
                <a:solidFill>
                  <a:schemeClr val="bg1"/>
                </a:solidFill>
              </a:rPr>
              <a:t>含</a:t>
            </a:r>
            <a:r>
              <a:rPr lang="zh-CN" altLang="zh-CN" sz="2000" b="1" dirty="0">
                <a:solidFill>
                  <a:schemeClr val="bg1"/>
                </a:solidFill>
              </a:rPr>
              <a:t>而不露，巧设悬念</a:t>
            </a:r>
            <a:endParaRPr lang="zh-CN" altLang="zh-CN" sz="2000" b="1" dirty="0">
              <a:solidFill>
                <a:schemeClr val="bg1"/>
              </a:solidFill>
            </a:endParaRPr>
          </a:p>
        </p:txBody>
      </p:sp>
      <p:sp>
        <p:nvSpPr>
          <p:cNvPr id="9" name="矩形 8"/>
          <p:cNvSpPr/>
          <p:nvPr/>
        </p:nvSpPr>
        <p:spPr>
          <a:xfrm>
            <a:off x="462384" y="1492827"/>
            <a:ext cx="8093432" cy="1631216"/>
          </a:xfrm>
          <a:prstGeom prst="rect">
            <a:avLst/>
          </a:prstGeom>
        </p:spPr>
        <p:txBody>
          <a:bodyPr wrap="square">
            <a:spAutoFit/>
          </a:bodyPr>
          <a:lstStyle/>
          <a:p>
            <a:r>
              <a:rPr lang="zh-CN" altLang="zh-CN" sz="2000" dirty="0"/>
              <a:t>加里宁</a:t>
            </a:r>
            <a:r>
              <a:rPr lang="en-US" altLang="zh-CN" sz="2000" dirty="0"/>
              <a:t>1926</a:t>
            </a:r>
            <a:r>
              <a:rPr lang="zh-CN" altLang="zh-CN" sz="2000" dirty="0"/>
              <a:t>年</a:t>
            </a:r>
            <a:r>
              <a:rPr lang="en-US" altLang="zh-CN" sz="2000" dirty="0"/>
              <a:t>3</a:t>
            </a:r>
            <a:r>
              <a:rPr lang="zh-CN" altLang="zh-CN" sz="2000" dirty="0"/>
              <a:t>月</a:t>
            </a:r>
            <a:r>
              <a:rPr lang="en-US" altLang="zh-CN" sz="2000" dirty="0"/>
              <a:t>1</a:t>
            </a:r>
            <a:r>
              <a:rPr lang="zh-CN" altLang="zh-CN" sz="2000" dirty="0"/>
              <a:t>日在苏联的共产主义青年团第七次代表大会上演讲的题目是：《苏维埃祖国的全部希望》，这是一则悬念式题目。它运用伏笔造成悬念，引而不发。撩拨听众的思绪：苏维埃祖国的全部希望是什么呢？认真听下去，方知个中奥秘：“苏联的全部希望都寄托在共青团身上”。这比一览无余的平铺直叙显得棋高一招，精彩诱人多了。</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1.</a:t>
            </a:r>
            <a:r>
              <a:rPr lang="zh-CN" altLang="zh-CN" sz="2000" b="1" dirty="0"/>
              <a:t>演讲标题的类型</a:t>
            </a:r>
            <a:endParaRPr lang="zh-CN" altLang="zh-CN" sz="2000" dirty="0"/>
          </a:p>
        </p:txBody>
      </p:sp>
      <p:sp>
        <p:nvSpPr>
          <p:cNvPr id="8" name="矩形 7"/>
          <p:cNvSpPr/>
          <p:nvPr/>
        </p:nvSpPr>
        <p:spPr>
          <a:xfrm>
            <a:off x="511016" y="1103541"/>
            <a:ext cx="8093432" cy="400110"/>
          </a:xfrm>
          <a:prstGeom prst="rect">
            <a:avLst/>
          </a:prstGeom>
          <a:solidFill>
            <a:srgbClr val="3CA0FE"/>
          </a:solidFill>
        </p:spPr>
        <p:txBody>
          <a:bodyPr wrap="square">
            <a:spAutoFit/>
          </a:bodyPr>
          <a:lstStyle/>
          <a:p>
            <a:r>
              <a:rPr lang="zh-CN" altLang="zh-CN" sz="2000" b="1" dirty="0" smtClean="0">
                <a:solidFill>
                  <a:schemeClr val="bg1"/>
                </a:solidFill>
              </a:rPr>
              <a:t>引言</a:t>
            </a:r>
            <a:r>
              <a:rPr lang="zh-CN" altLang="zh-CN" sz="2000" b="1" dirty="0">
                <a:solidFill>
                  <a:schemeClr val="bg1"/>
                </a:solidFill>
              </a:rPr>
              <a:t>入题，一箭双雕</a:t>
            </a:r>
            <a:endParaRPr lang="zh-CN" altLang="zh-CN" sz="2000" b="1" dirty="0">
              <a:solidFill>
                <a:schemeClr val="bg1"/>
              </a:solidFill>
            </a:endParaRPr>
          </a:p>
        </p:txBody>
      </p:sp>
      <p:sp>
        <p:nvSpPr>
          <p:cNvPr id="9" name="矩形 8"/>
          <p:cNvSpPr/>
          <p:nvPr/>
        </p:nvSpPr>
        <p:spPr>
          <a:xfrm>
            <a:off x="462384" y="1492827"/>
            <a:ext cx="8093432" cy="1938992"/>
          </a:xfrm>
          <a:prstGeom prst="rect">
            <a:avLst/>
          </a:prstGeom>
        </p:spPr>
        <p:txBody>
          <a:bodyPr wrap="square">
            <a:spAutoFit/>
          </a:bodyPr>
          <a:lstStyle/>
          <a:p>
            <a:r>
              <a:rPr lang="zh-CN" altLang="zh-CN" sz="2000" dirty="0"/>
              <a:t>奥斯特洛夫斯基</a:t>
            </a:r>
            <a:r>
              <a:rPr lang="en-US" altLang="zh-CN" sz="2000" dirty="0"/>
              <a:t>1935</a:t>
            </a:r>
            <a:r>
              <a:rPr lang="zh-CN" altLang="zh-CN" sz="2000" dirty="0"/>
              <a:t>年</a:t>
            </a:r>
            <a:r>
              <a:rPr lang="en-US" altLang="zh-CN" sz="2000" dirty="0"/>
              <a:t>10</a:t>
            </a:r>
            <a:r>
              <a:rPr lang="zh-CN" altLang="zh-CN" sz="2000" dirty="0"/>
              <a:t>月</a:t>
            </a:r>
            <a:r>
              <a:rPr lang="en-US" altLang="zh-CN" sz="2000" dirty="0"/>
              <a:t>23</a:t>
            </a:r>
            <a:r>
              <a:rPr lang="zh-CN" altLang="zh-CN" sz="2000" dirty="0"/>
              <a:t>日在苏联索契城党的积极分子会议上的广播演讲的题目是：《作家的职责</a:t>
            </a:r>
            <a:r>
              <a:rPr lang="zh-CN" altLang="zh-CN" sz="2000" dirty="0" smtClean="0"/>
              <a:t>——以</a:t>
            </a:r>
            <a:r>
              <a:rPr lang="zh-CN" altLang="zh-CN" sz="2000" dirty="0"/>
              <a:t>天下为己任》。这是一则引语式题目。它是从演讲的主题中浓缩出的这一闪光的警句。辞以情发，情随景迁，使“我们每一个人不仅要用自己写出来的文字，而且要用自己的整个生活和作风来教育别人”的主旨光彩夺目，同时又使演讲蕴义非凡，别开生面，令听众深受感染、启迪和鼓舞，可谓一箭双雕。</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1.</a:t>
            </a:r>
            <a:r>
              <a:rPr lang="zh-CN" altLang="zh-CN" sz="2000" b="1" dirty="0"/>
              <a:t>演讲标题的类型</a:t>
            </a:r>
            <a:endParaRPr lang="zh-CN" altLang="zh-CN" sz="2000" dirty="0"/>
          </a:p>
        </p:txBody>
      </p:sp>
      <p:sp>
        <p:nvSpPr>
          <p:cNvPr id="8" name="矩形 7"/>
          <p:cNvSpPr/>
          <p:nvPr/>
        </p:nvSpPr>
        <p:spPr>
          <a:xfrm>
            <a:off x="511016" y="1103541"/>
            <a:ext cx="8093432" cy="400110"/>
          </a:xfrm>
          <a:prstGeom prst="rect">
            <a:avLst/>
          </a:prstGeom>
          <a:solidFill>
            <a:srgbClr val="3CA0FE"/>
          </a:solidFill>
        </p:spPr>
        <p:txBody>
          <a:bodyPr wrap="square">
            <a:spAutoFit/>
          </a:bodyPr>
          <a:lstStyle/>
          <a:p>
            <a:r>
              <a:rPr lang="zh-CN" altLang="zh-CN" sz="2000" b="1" dirty="0">
                <a:solidFill>
                  <a:schemeClr val="bg1"/>
                </a:solidFill>
              </a:rPr>
              <a:t>巧比妙喻，以情醉人</a:t>
            </a:r>
            <a:endParaRPr lang="zh-CN" altLang="zh-CN" sz="2000" b="1" dirty="0">
              <a:solidFill>
                <a:schemeClr val="bg1"/>
              </a:solidFill>
            </a:endParaRPr>
          </a:p>
        </p:txBody>
      </p:sp>
      <p:sp>
        <p:nvSpPr>
          <p:cNvPr id="9" name="矩形 8"/>
          <p:cNvSpPr/>
          <p:nvPr/>
        </p:nvSpPr>
        <p:spPr>
          <a:xfrm>
            <a:off x="462384" y="1492827"/>
            <a:ext cx="8093432" cy="2215991"/>
          </a:xfrm>
          <a:prstGeom prst="rect">
            <a:avLst/>
          </a:prstGeom>
        </p:spPr>
        <p:txBody>
          <a:bodyPr wrap="square">
            <a:spAutoFit/>
          </a:bodyPr>
          <a:lstStyle/>
          <a:p>
            <a:r>
              <a:rPr lang="zh-CN" altLang="zh-CN" sz="1800" dirty="0"/>
              <a:t>我国著名画家范曾对青年学生的一次演讲的题目是：《扬起生命的风帆》。</a:t>
            </a:r>
            <a:r>
              <a:rPr lang="en-US" altLang="zh-CN" sz="1800" dirty="0"/>
              <a:t> </a:t>
            </a:r>
            <a:endParaRPr lang="zh-CN" altLang="zh-CN" sz="1800" dirty="0"/>
          </a:p>
          <a:p>
            <a:r>
              <a:rPr lang="zh-CN" altLang="zh-CN" sz="2000" dirty="0"/>
              <a:t>　　这是一则比喻式题目。演讲者以巧比妙喻，赋予理想信念以生命、感情和思想，鼓舞青年荡起双桨，乘长风破万里浪，借此鼓励青年选择一条壮阔、豪迈和光辉的道路，开拓奋进，在伟大的改革实践中熔炼坚毅美好的性格、“成为时代的骄子，河山的真主”，“不负祖国和时代的厚望与重托”。演讲者推心置腹，溢于言表的真情，令听众如沐春风，痴迷动情，极大地增强了演讲的感情色彩和艺术魅力。</a:t>
            </a:r>
            <a:r>
              <a:rPr lang="en-US" altLang="zh-CN" sz="2000" dirty="0"/>
              <a:t> </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2.</a:t>
            </a:r>
            <a:r>
              <a:rPr lang="zh-CN" altLang="zh-CN" sz="2000" b="1" dirty="0"/>
              <a:t>拟题的时间</a:t>
            </a:r>
            <a:endParaRPr lang="zh-CN" altLang="zh-CN" sz="2000" dirty="0"/>
          </a:p>
        </p:txBody>
      </p:sp>
      <p:sp>
        <p:nvSpPr>
          <p:cNvPr id="9" name="矩形 8"/>
          <p:cNvSpPr/>
          <p:nvPr/>
        </p:nvSpPr>
        <p:spPr>
          <a:xfrm>
            <a:off x="462384" y="1203598"/>
            <a:ext cx="8093432" cy="1938992"/>
          </a:xfrm>
          <a:prstGeom prst="rect">
            <a:avLst/>
          </a:prstGeom>
        </p:spPr>
        <p:txBody>
          <a:bodyPr wrap="square">
            <a:spAutoFit/>
          </a:bodyPr>
          <a:lstStyle/>
          <a:p>
            <a:r>
              <a:rPr lang="zh-CN" altLang="zh-CN" sz="2000" dirty="0"/>
              <a:t>演讲的题目可以先拟，也可以后拟。</a:t>
            </a:r>
            <a:endParaRPr lang="zh-CN" altLang="zh-CN" sz="2000" dirty="0"/>
          </a:p>
          <a:p>
            <a:r>
              <a:rPr lang="zh-CN" altLang="zh-CN" sz="2000" dirty="0"/>
              <a:t>先拟就是先写标题，后写演讲稿。这样做的好处是按题行动，容易做到文题相符不走笔，为修改打下好基础；</a:t>
            </a:r>
            <a:endParaRPr lang="zh-CN" altLang="zh-CN" sz="2000" dirty="0"/>
          </a:p>
          <a:p>
            <a:r>
              <a:rPr lang="zh-CN" altLang="zh-CN" sz="2000" dirty="0"/>
              <a:t>后拟是写完演讲稿再起名，这样做的好处是全稿在胸，拟题准确。</a:t>
            </a:r>
            <a:endParaRPr lang="zh-CN" altLang="zh-CN" sz="2000" dirty="0"/>
          </a:p>
          <a:p>
            <a:r>
              <a:rPr lang="zh-CN" altLang="zh-CN" sz="2000" dirty="0"/>
              <a:t>具体的操作方式可以因人而异，从实践中寻找最适合演讲者自己思维习惯的拟题时间</a:t>
            </a:r>
            <a:r>
              <a:rPr lang="zh-CN" altLang="zh-CN" sz="2000" dirty="0" smtClean="0"/>
              <a:t>。</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3.</a:t>
            </a:r>
            <a:r>
              <a:rPr lang="zh-CN" altLang="zh-CN" sz="2000" b="1" dirty="0"/>
              <a:t>演讲题目的内容</a:t>
            </a:r>
            <a:r>
              <a:rPr lang="en-US" altLang="zh-CN" sz="2000" b="1" dirty="0"/>
              <a:t> </a:t>
            </a:r>
            <a:endParaRPr lang="zh-CN" altLang="zh-CN" sz="2000" dirty="0"/>
          </a:p>
        </p:txBody>
      </p:sp>
      <p:sp>
        <p:nvSpPr>
          <p:cNvPr id="9" name="矩形 8"/>
          <p:cNvSpPr/>
          <p:nvPr/>
        </p:nvSpPr>
        <p:spPr>
          <a:xfrm>
            <a:off x="462384" y="1203598"/>
            <a:ext cx="8093432" cy="1631216"/>
          </a:xfrm>
          <a:prstGeom prst="rect">
            <a:avLst/>
          </a:prstGeom>
        </p:spPr>
        <p:txBody>
          <a:bodyPr wrap="square">
            <a:spAutoFit/>
          </a:bodyPr>
          <a:lstStyle/>
          <a:p>
            <a:r>
              <a:rPr lang="zh-CN" altLang="zh-CN" sz="2000" dirty="0"/>
              <a:t>标题内容必须与整个演讲稿的内容直接相关，或者必须揭示或涵盖演讲稿某一方面的内容。如马寅初的《北大之精神》告诉了人们演讲的主旨；蔡畅的《一个女人能干什么》则表现了演讲的内容；朱自清的《论气节》指出了讲述的对象；而彭德怀的《我们一定能够打胜仗》所示的是方向。</a:t>
            </a:r>
            <a:r>
              <a:rPr lang="en-US" altLang="zh-CN" sz="2000" dirty="0"/>
              <a:t> </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4.</a:t>
            </a:r>
            <a:r>
              <a:rPr lang="zh-CN" altLang="zh-CN" sz="2000" b="1" dirty="0"/>
              <a:t>标题的字数要求</a:t>
            </a:r>
            <a:endParaRPr lang="zh-CN" altLang="zh-CN" sz="2000" dirty="0"/>
          </a:p>
        </p:txBody>
      </p:sp>
      <p:sp>
        <p:nvSpPr>
          <p:cNvPr id="9" name="矩形 8"/>
          <p:cNvSpPr/>
          <p:nvPr/>
        </p:nvSpPr>
        <p:spPr>
          <a:xfrm>
            <a:off x="462384" y="1203598"/>
            <a:ext cx="8093432" cy="1323439"/>
          </a:xfrm>
          <a:prstGeom prst="rect">
            <a:avLst/>
          </a:prstGeom>
        </p:spPr>
        <p:txBody>
          <a:bodyPr wrap="square">
            <a:spAutoFit/>
          </a:bodyPr>
          <a:lstStyle/>
          <a:p>
            <a:r>
              <a:rPr lang="zh-CN" altLang="zh-CN" sz="2000" dirty="0"/>
              <a:t>标题要简短明快，即用于标题的字数不要太多，句子不要太长，意思要明白易懂。像奥斯特洛夫斯基的《生活万岁》、陈独秀的《妇女问题与社会问题》、郭沫若的《科学的春天》都是好标题。然而简短明快若短到没什么内容就不好了。如《信念》、《责任》等等，就不见得好。</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一、演讲稿的拟题</a:t>
            </a:r>
            <a:endParaRPr lang="zh-CN" altLang="zh-CN" sz="2800" dirty="0">
              <a:latin typeface="微软雅黑" panose="020B0503020204020204" pitchFamily="34" charset="-122"/>
              <a:ea typeface="微软雅黑" panose="020B0503020204020204" pitchFamily="34" charset="-122"/>
            </a:endParaRPr>
          </a:p>
        </p:txBody>
      </p:sp>
      <p:sp>
        <p:nvSpPr>
          <p:cNvPr id="3" name="矩形 2"/>
          <p:cNvSpPr/>
          <p:nvPr/>
        </p:nvSpPr>
        <p:spPr>
          <a:xfrm>
            <a:off x="511016" y="685894"/>
            <a:ext cx="8093432" cy="400110"/>
          </a:xfrm>
          <a:prstGeom prst="rect">
            <a:avLst/>
          </a:prstGeom>
        </p:spPr>
        <p:txBody>
          <a:bodyPr wrap="square">
            <a:spAutoFit/>
          </a:bodyPr>
          <a:lstStyle/>
          <a:p>
            <a:r>
              <a:rPr lang="en-US" altLang="zh-CN" sz="2000" b="1" dirty="0"/>
              <a:t>5.</a:t>
            </a:r>
            <a:r>
              <a:rPr lang="zh-CN" altLang="zh-CN" sz="2000" b="1" dirty="0"/>
              <a:t>拟题中的忌讳</a:t>
            </a:r>
            <a:endParaRPr lang="zh-CN" altLang="zh-CN" sz="2000" dirty="0"/>
          </a:p>
        </p:txBody>
      </p:sp>
      <p:sp>
        <p:nvSpPr>
          <p:cNvPr id="9" name="矩形 8"/>
          <p:cNvSpPr/>
          <p:nvPr/>
        </p:nvSpPr>
        <p:spPr>
          <a:xfrm>
            <a:off x="462384" y="1203598"/>
            <a:ext cx="8093432" cy="1323439"/>
          </a:xfrm>
          <a:prstGeom prst="rect">
            <a:avLst/>
          </a:prstGeom>
        </p:spPr>
        <p:txBody>
          <a:bodyPr wrap="square">
            <a:spAutoFit/>
          </a:bodyPr>
          <a:lstStyle/>
          <a:p>
            <a:r>
              <a:rPr lang="zh-CN" altLang="zh-CN" sz="2000" dirty="0"/>
              <a:t>演讲题目的确定是一门综合艺术。它要求作者观点鲜明，才思敏捷，文笔有独到之处。语言的修养有深邃的功夫，还要精雕细刻、精益求精，力求达到“一语天然万古新”的境地，这些才智融合起才能想出好题目。</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二、收集材料的途径和方法</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771550"/>
            <a:ext cx="8093432" cy="1323439"/>
          </a:xfrm>
          <a:prstGeom prst="rect">
            <a:avLst/>
          </a:prstGeom>
        </p:spPr>
        <p:txBody>
          <a:bodyPr wrap="square">
            <a:spAutoFit/>
          </a:bodyPr>
          <a:lstStyle/>
          <a:p>
            <a:r>
              <a:rPr lang="zh-CN" altLang="zh-CN" sz="2000" dirty="0"/>
              <a:t>如果说主题是演讲的灵魂，那么材料就是演讲的血肉，为了使演讲稿丰满，我们就要在确定了演讲主题后，广泛搜集演讲时所要使用的材料。</a:t>
            </a:r>
            <a:endParaRPr lang="zh-CN" altLang="zh-CN" sz="2000" dirty="0"/>
          </a:p>
          <a:p>
            <a:r>
              <a:rPr lang="zh-CN" altLang="zh-CN" sz="2000" dirty="0"/>
              <a:t>演讲中所使用的材料大体分为三大类：一是直接材料，二是间接材料，三是创见材料。这三类材料的收集方法各有不同：</a:t>
            </a:r>
            <a:endParaRPr lang="zh-CN" altLang="zh-CN" sz="2000" dirty="0"/>
          </a:p>
        </p:txBody>
      </p:sp>
      <p:sp>
        <p:nvSpPr>
          <p:cNvPr id="2" name="矩形 1"/>
          <p:cNvSpPr/>
          <p:nvPr/>
        </p:nvSpPr>
        <p:spPr>
          <a:xfrm>
            <a:off x="934498" y="2177792"/>
            <a:ext cx="1811714" cy="369332"/>
          </a:xfrm>
          <a:prstGeom prst="rect">
            <a:avLst/>
          </a:prstGeom>
          <a:solidFill>
            <a:srgbClr val="3CA0FE"/>
          </a:solidFill>
        </p:spPr>
        <p:txBody>
          <a:bodyPr wrap="none">
            <a:spAutoFit/>
          </a:bodyPr>
          <a:lstStyle/>
          <a:p>
            <a:r>
              <a:rPr lang="zh-CN" altLang="zh-CN" sz="1800" b="1" dirty="0" smtClean="0">
                <a:solidFill>
                  <a:schemeClr val="bg1"/>
                </a:solidFill>
              </a:rPr>
              <a:t>直接</a:t>
            </a:r>
            <a:r>
              <a:rPr lang="zh-CN" altLang="zh-CN" sz="1800" b="1" dirty="0">
                <a:solidFill>
                  <a:schemeClr val="bg1"/>
                </a:solidFill>
              </a:rPr>
              <a:t>材料的收集</a:t>
            </a:r>
            <a:endParaRPr lang="zh-CN" altLang="zh-CN" sz="1800" dirty="0">
              <a:solidFill>
                <a:schemeClr val="bg1"/>
              </a:solidFill>
            </a:endParaRPr>
          </a:p>
        </p:txBody>
      </p:sp>
      <p:sp>
        <p:nvSpPr>
          <p:cNvPr id="4" name="矩形 3"/>
          <p:cNvSpPr/>
          <p:nvPr/>
        </p:nvSpPr>
        <p:spPr>
          <a:xfrm>
            <a:off x="510778" y="2550705"/>
            <a:ext cx="2592288" cy="2308324"/>
          </a:xfrm>
          <a:prstGeom prst="rect">
            <a:avLst/>
          </a:prstGeom>
          <a:solidFill>
            <a:schemeClr val="bg1">
              <a:lumMod val="75000"/>
            </a:schemeClr>
          </a:solidFill>
        </p:spPr>
        <p:txBody>
          <a:bodyPr wrap="square">
            <a:spAutoFit/>
          </a:bodyPr>
          <a:lstStyle/>
          <a:p>
            <a:r>
              <a:rPr lang="zh-CN" altLang="zh-CN" sz="1800" dirty="0"/>
              <a:t>所谓的直接材料就是演讲者在日常的工作、劳动、学习、生活及社会活动中的所见、所闻，是演讲者亲身通过对社会的观察、体验、感受、调查、研究所得到的第一手材料。</a:t>
            </a:r>
            <a:endParaRPr lang="zh-CN" altLang="en-US" sz="1800" dirty="0"/>
          </a:p>
        </p:txBody>
      </p:sp>
      <p:sp>
        <p:nvSpPr>
          <p:cNvPr id="10" name="矩形 9"/>
          <p:cNvSpPr/>
          <p:nvPr/>
        </p:nvSpPr>
        <p:spPr>
          <a:xfrm>
            <a:off x="3699576" y="2177792"/>
            <a:ext cx="1811714" cy="369332"/>
          </a:xfrm>
          <a:prstGeom prst="rect">
            <a:avLst/>
          </a:prstGeom>
          <a:solidFill>
            <a:srgbClr val="3CA0FE"/>
          </a:solidFill>
        </p:spPr>
        <p:txBody>
          <a:bodyPr wrap="none">
            <a:spAutoFit/>
          </a:bodyPr>
          <a:lstStyle/>
          <a:p>
            <a:r>
              <a:rPr lang="zh-CN" altLang="zh-CN" sz="1800" b="1" dirty="0">
                <a:solidFill>
                  <a:schemeClr val="bg1"/>
                </a:solidFill>
              </a:rPr>
              <a:t>间接材料的收集</a:t>
            </a:r>
            <a:endParaRPr lang="zh-CN" altLang="zh-CN" sz="1800" dirty="0">
              <a:solidFill>
                <a:schemeClr val="bg1"/>
              </a:solidFill>
            </a:endParaRPr>
          </a:p>
        </p:txBody>
      </p:sp>
      <p:sp>
        <p:nvSpPr>
          <p:cNvPr id="11" name="矩形 10"/>
          <p:cNvSpPr/>
          <p:nvPr/>
        </p:nvSpPr>
        <p:spPr>
          <a:xfrm>
            <a:off x="3275856" y="2550705"/>
            <a:ext cx="2592288" cy="1754326"/>
          </a:xfrm>
          <a:prstGeom prst="rect">
            <a:avLst/>
          </a:prstGeom>
          <a:solidFill>
            <a:schemeClr val="bg1">
              <a:lumMod val="75000"/>
            </a:schemeClr>
          </a:solidFill>
        </p:spPr>
        <p:txBody>
          <a:bodyPr wrap="square">
            <a:spAutoFit/>
          </a:bodyPr>
          <a:lstStyle/>
          <a:p>
            <a:r>
              <a:rPr lang="zh-CN" altLang="zh-CN" sz="1800" dirty="0"/>
              <a:t>所谓的间接材料，也就是演讲者从报纸、杂志、书籍、广播、电视、网络等媒体上收集到的材料，也可称为第二手材料。</a:t>
            </a:r>
            <a:endParaRPr lang="zh-CN" altLang="en-US" sz="1800" dirty="0"/>
          </a:p>
        </p:txBody>
      </p:sp>
      <p:sp>
        <p:nvSpPr>
          <p:cNvPr id="12" name="矩形 11"/>
          <p:cNvSpPr/>
          <p:nvPr/>
        </p:nvSpPr>
        <p:spPr>
          <a:xfrm>
            <a:off x="6507888" y="2177792"/>
            <a:ext cx="1811714" cy="369332"/>
          </a:xfrm>
          <a:prstGeom prst="rect">
            <a:avLst/>
          </a:prstGeom>
          <a:solidFill>
            <a:srgbClr val="3CA0FE"/>
          </a:solidFill>
        </p:spPr>
        <p:txBody>
          <a:bodyPr wrap="none">
            <a:spAutoFit/>
          </a:bodyPr>
          <a:lstStyle/>
          <a:p>
            <a:r>
              <a:rPr lang="zh-CN" altLang="zh-CN" sz="1800" b="1" dirty="0">
                <a:solidFill>
                  <a:schemeClr val="bg1"/>
                </a:solidFill>
              </a:rPr>
              <a:t>创见材料的整理</a:t>
            </a:r>
            <a:endParaRPr lang="zh-CN" altLang="zh-CN" sz="1800" dirty="0">
              <a:solidFill>
                <a:schemeClr val="bg1"/>
              </a:solidFill>
            </a:endParaRPr>
          </a:p>
        </p:txBody>
      </p:sp>
      <p:sp>
        <p:nvSpPr>
          <p:cNvPr id="13" name="矩形 12"/>
          <p:cNvSpPr/>
          <p:nvPr/>
        </p:nvSpPr>
        <p:spPr>
          <a:xfrm>
            <a:off x="6084168" y="2550705"/>
            <a:ext cx="2592288" cy="1477328"/>
          </a:xfrm>
          <a:prstGeom prst="rect">
            <a:avLst/>
          </a:prstGeom>
          <a:solidFill>
            <a:schemeClr val="bg1">
              <a:lumMod val="75000"/>
            </a:schemeClr>
          </a:solidFill>
        </p:spPr>
        <p:txBody>
          <a:bodyPr wrap="square">
            <a:spAutoFit/>
          </a:bodyPr>
          <a:lstStyle/>
          <a:p>
            <a:r>
              <a:rPr lang="zh-CN" altLang="zh-CN" sz="1800" dirty="0"/>
              <a:t>所谓的创见材料就是指演讲者在大量的直接材料和间接材料的基础上，演讲者经过归纳、分析、研究所得的。</a:t>
            </a:r>
            <a:endParaRPr lang="zh-CN" altLang="zh-CN" sz="18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三、材料的升华</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771550"/>
            <a:ext cx="8093432" cy="2246769"/>
          </a:xfrm>
          <a:prstGeom prst="rect">
            <a:avLst/>
          </a:prstGeom>
        </p:spPr>
        <p:txBody>
          <a:bodyPr wrap="square">
            <a:spAutoFit/>
          </a:bodyPr>
          <a:lstStyle/>
          <a:p>
            <a:r>
              <a:rPr lang="zh-CN" altLang="zh-CN" sz="2000" dirty="0"/>
              <a:t>演讲应有正确鲜明的主题，演讲的主题最能体现演讲的思想价值和审美品位，使演讲具有深刻感人的艺术魅力。然而，表现演讲主题又不能流于空洞的说教、现象的罗列和人云亦云的老生常谈。</a:t>
            </a:r>
            <a:endParaRPr lang="zh-CN" altLang="zh-CN" sz="2000" dirty="0"/>
          </a:p>
          <a:p>
            <a:r>
              <a:rPr lang="zh-CN" altLang="zh-CN" sz="2000" dirty="0"/>
              <a:t>正确的做法是在运用典型充分的材料表达演讲主题时，及时对材料的本质内涵加以分析、概括、提炼、延伸，并通过富于理性色彩的语言点拨、渲染，激起听众的心理共鸣，将听众的思维引向一个更深邃、更崇高的境界，使演讲的主题得以升华。</a:t>
            </a:r>
            <a:endParaRPr lang="zh-CN" altLang="zh-CN" sz="2000" dirty="0"/>
          </a:p>
        </p:txBody>
      </p:sp>
      <p:sp>
        <p:nvSpPr>
          <p:cNvPr id="7" name="矩形 6"/>
          <p:cNvSpPr/>
          <p:nvPr/>
        </p:nvSpPr>
        <p:spPr>
          <a:xfrm>
            <a:off x="462384" y="3219822"/>
            <a:ext cx="8093432" cy="400110"/>
          </a:xfrm>
          <a:prstGeom prst="rect">
            <a:avLst/>
          </a:prstGeom>
        </p:spPr>
        <p:txBody>
          <a:bodyPr wrap="square">
            <a:spAutoFit/>
          </a:bodyPr>
          <a:lstStyle/>
          <a:p>
            <a:r>
              <a:rPr lang="zh-CN" altLang="zh-CN" sz="2000" dirty="0"/>
              <a:t>在演讲实践中，一般可以运用以下几种技巧来升华演讲的主题：</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三、材料的升华</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771550"/>
            <a:ext cx="8093432" cy="400110"/>
          </a:xfrm>
          <a:prstGeom prst="rect">
            <a:avLst/>
          </a:prstGeom>
          <a:solidFill>
            <a:srgbClr val="3CA0FE"/>
          </a:solidFill>
        </p:spPr>
        <p:txBody>
          <a:bodyPr wrap="square">
            <a:spAutoFit/>
          </a:bodyPr>
          <a:lstStyle/>
          <a:p>
            <a:r>
              <a:rPr lang="en-US" altLang="zh-CN" sz="2000" b="1" dirty="0">
                <a:solidFill>
                  <a:schemeClr val="bg1"/>
                </a:solidFill>
              </a:rPr>
              <a:t>1.</a:t>
            </a:r>
            <a:r>
              <a:rPr lang="zh-CN" altLang="zh-CN" sz="2000" b="1" dirty="0">
                <a:solidFill>
                  <a:schemeClr val="bg1"/>
                </a:solidFill>
              </a:rPr>
              <a:t>由点及面的扩展</a:t>
            </a:r>
            <a:endParaRPr lang="zh-CN" altLang="zh-CN" sz="2000" dirty="0">
              <a:solidFill>
                <a:schemeClr val="bg1"/>
              </a:solidFill>
            </a:endParaRPr>
          </a:p>
        </p:txBody>
      </p:sp>
      <p:sp>
        <p:nvSpPr>
          <p:cNvPr id="3" name="矩形 2"/>
          <p:cNvSpPr/>
          <p:nvPr/>
        </p:nvSpPr>
        <p:spPr>
          <a:xfrm>
            <a:off x="511016" y="1184013"/>
            <a:ext cx="8044800" cy="1631216"/>
          </a:xfrm>
          <a:prstGeom prst="rect">
            <a:avLst/>
          </a:prstGeom>
        </p:spPr>
        <p:txBody>
          <a:bodyPr wrap="square">
            <a:spAutoFit/>
          </a:bodyPr>
          <a:lstStyle/>
          <a:p>
            <a:r>
              <a:rPr lang="zh-CN" altLang="zh-CN" sz="2000" dirty="0"/>
              <a:t>有些蕴含着深层意义的事实材料不经点破，听众也许理解不透演讲者所要表达的主旨，而一旦经过演讲者的揭示与深化提炼，催人感悟，发人深思。</a:t>
            </a:r>
            <a:endParaRPr lang="zh-CN" altLang="zh-CN" sz="2000" dirty="0"/>
          </a:p>
          <a:p>
            <a:r>
              <a:rPr lang="zh-CN" altLang="zh-CN" sz="2000" dirty="0"/>
              <a:t>这种由外表行动或客观存在事实的叙述，升华为内在思想或深层含义的表达方法，就是由表及里深化升华主题的技巧。</a:t>
            </a:r>
            <a:endParaRPr lang="zh-CN" altLang="zh-CN" sz="2000" dirty="0"/>
          </a:p>
        </p:txBody>
      </p:sp>
      <p:sp>
        <p:nvSpPr>
          <p:cNvPr id="8" name="矩形 7"/>
          <p:cNvSpPr/>
          <p:nvPr/>
        </p:nvSpPr>
        <p:spPr>
          <a:xfrm>
            <a:off x="462384" y="2925388"/>
            <a:ext cx="8093432" cy="400110"/>
          </a:xfrm>
          <a:prstGeom prst="rect">
            <a:avLst/>
          </a:prstGeom>
          <a:solidFill>
            <a:srgbClr val="3CA0FE"/>
          </a:solidFill>
        </p:spPr>
        <p:txBody>
          <a:bodyPr wrap="square">
            <a:spAutoFit/>
          </a:bodyPr>
          <a:lstStyle/>
          <a:p>
            <a:r>
              <a:rPr lang="en-US" altLang="zh-CN" sz="2000" b="1" dirty="0">
                <a:solidFill>
                  <a:schemeClr val="bg1"/>
                </a:solidFill>
              </a:rPr>
              <a:t>2.</a:t>
            </a:r>
            <a:r>
              <a:rPr lang="zh-CN" altLang="zh-CN" sz="2000" b="1" dirty="0">
                <a:solidFill>
                  <a:schemeClr val="bg1"/>
                </a:solidFill>
              </a:rPr>
              <a:t>由表及里的深化</a:t>
            </a:r>
            <a:endParaRPr lang="zh-CN" altLang="zh-CN" sz="2000" dirty="0">
              <a:solidFill>
                <a:schemeClr val="bg1"/>
              </a:solidFill>
            </a:endParaRPr>
          </a:p>
        </p:txBody>
      </p:sp>
      <p:sp>
        <p:nvSpPr>
          <p:cNvPr id="10" name="矩形 9"/>
          <p:cNvSpPr/>
          <p:nvPr/>
        </p:nvSpPr>
        <p:spPr>
          <a:xfrm>
            <a:off x="511016" y="3337851"/>
            <a:ext cx="8044800" cy="1631216"/>
          </a:xfrm>
          <a:prstGeom prst="rect">
            <a:avLst/>
          </a:prstGeom>
        </p:spPr>
        <p:txBody>
          <a:bodyPr wrap="square">
            <a:spAutoFit/>
          </a:bodyPr>
          <a:lstStyle/>
          <a:p>
            <a:r>
              <a:rPr lang="zh-CN" altLang="zh-CN" sz="2000" dirty="0"/>
              <a:t>演讲中的事实材料是灵活多样的，诸如一次亲身经历、一个小故事、一段人物描写，甚至人物的片言只语等等，这些虽是个别的却是很典型的材料，往往就能成为升华演讲主题的“点”。由对“这一个”事实的叙述推及包含“这一类”的全部或部分事实内涵的概括，就是由点及面的扩展演讲主题的技巧。</a:t>
            </a:r>
            <a:endParaRPr lang="zh-CN" altLang="en-US"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19      (向天歌演示原创作品：www.TopPPT.cn)"/>
          <p:cNvSpPr/>
          <p:nvPr/>
        </p:nvSpPr>
        <p:spPr>
          <a:xfrm>
            <a:off x="1" y="1792129"/>
            <a:ext cx="9144000" cy="1355685"/>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zh-CN" sz="3600" b="1" dirty="0"/>
              <a:t>第一节 演讲稿的特点与作用</a:t>
            </a:r>
            <a:endParaRPr lang="zh-CN" altLang="zh-CN" sz="36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三、材料的升华</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771550"/>
            <a:ext cx="8093432" cy="400110"/>
          </a:xfrm>
          <a:prstGeom prst="rect">
            <a:avLst/>
          </a:prstGeom>
          <a:solidFill>
            <a:srgbClr val="3CA0FE"/>
          </a:solidFill>
        </p:spPr>
        <p:txBody>
          <a:bodyPr wrap="square">
            <a:spAutoFit/>
          </a:bodyPr>
          <a:lstStyle/>
          <a:p>
            <a:r>
              <a:rPr lang="en-US" altLang="zh-CN" sz="2000" b="1" dirty="0">
                <a:solidFill>
                  <a:schemeClr val="bg1"/>
                </a:solidFill>
              </a:rPr>
              <a:t>3.</a:t>
            </a:r>
            <a:r>
              <a:rPr lang="zh-CN" altLang="zh-CN" sz="2000" b="1" dirty="0">
                <a:solidFill>
                  <a:schemeClr val="bg1"/>
                </a:solidFill>
              </a:rPr>
              <a:t>由此及彼的引申</a:t>
            </a:r>
            <a:endParaRPr lang="zh-CN" altLang="zh-CN" sz="2000" dirty="0">
              <a:solidFill>
                <a:schemeClr val="bg1"/>
              </a:solidFill>
            </a:endParaRPr>
          </a:p>
        </p:txBody>
      </p:sp>
      <p:sp>
        <p:nvSpPr>
          <p:cNvPr id="3" name="矩形 2"/>
          <p:cNvSpPr/>
          <p:nvPr/>
        </p:nvSpPr>
        <p:spPr>
          <a:xfrm>
            <a:off x="511016" y="1184013"/>
            <a:ext cx="8044800" cy="1323439"/>
          </a:xfrm>
          <a:prstGeom prst="rect">
            <a:avLst/>
          </a:prstGeom>
        </p:spPr>
        <p:txBody>
          <a:bodyPr wrap="square">
            <a:spAutoFit/>
          </a:bodyPr>
          <a:lstStyle/>
          <a:p>
            <a:r>
              <a:rPr lang="zh-CN" altLang="zh-CN" sz="2000" dirty="0" smtClean="0"/>
              <a:t>在</a:t>
            </a:r>
            <a:r>
              <a:rPr lang="zh-CN" altLang="zh-CN" sz="2000" dirty="0"/>
              <a:t>演讲中，有时也可以以某一典型事件或自然现象作触发点和媒介来加以引申，联系到另一类相关事物和事理，以此来升华演讲的主题。这种由此及彼引申的升华主题的技巧，通过形象化的渲染，不仅可以启迪听众的智慧和洞察力，还可以创设充满哲理美的境界和氛围。</a:t>
            </a:r>
            <a:endParaRPr lang="zh-CN" altLang="zh-CN" sz="2000" dirty="0"/>
          </a:p>
        </p:txBody>
      </p:sp>
      <p:sp>
        <p:nvSpPr>
          <p:cNvPr id="8" name="矩形 7"/>
          <p:cNvSpPr/>
          <p:nvPr/>
        </p:nvSpPr>
        <p:spPr>
          <a:xfrm>
            <a:off x="462384" y="2740472"/>
            <a:ext cx="8093432" cy="400110"/>
          </a:xfrm>
          <a:prstGeom prst="rect">
            <a:avLst/>
          </a:prstGeom>
          <a:solidFill>
            <a:srgbClr val="3CA0FE"/>
          </a:solidFill>
        </p:spPr>
        <p:txBody>
          <a:bodyPr wrap="square">
            <a:spAutoFit/>
          </a:bodyPr>
          <a:lstStyle/>
          <a:p>
            <a:r>
              <a:rPr lang="en-US" altLang="zh-CN" sz="2000" b="1" dirty="0">
                <a:solidFill>
                  <a:schemeClr val="bg1"/>
                </a:solidFill>
              </a:rPr>
              <a:t>4.</a:t>
            </a:r>
            <a:r>
              <a:rPr lang="zh-CN" altLang="zh-CN" sz="2000" b="1" dirty="0">
                <a:solidFill>
                  <a:schemeClr val="bg1"/>
                </a:solidFill>
              </a:rPr>
              <a:t>由陈及新的点化</a:t>
            </a:r>
            <a:endParaRPr lang="zh-CN" altLang="zh-CN" sz="2000" dirty="0">
              <a:solidFill>
                <a:schemeClr val="bg1"/>
              </a:solidFill>
            </a:endParaRPr>
          </a:p>
        </p:txBody>
      </p:sp>
      <p:sp>
        <p:nvSpPr>
          <p:cNvPr id="10" name="矩形 9"/>
          <p:cNvSpPr/>
          <p:nvPr/>
        </p:nvSpPr>
        <p:spPr>
          <a:xfrm>
            <a:off x="511016" y="3152935"/>
            <a:ext cx="8044800" cy="707886"/>
          </a:xfrm>
          <a:prstGeom prst="rect">
            <a:avLst/>
          </a:prstGeom>
        </p:spPr>
        <p:txBody>
          <a:bodyPr wrap="square">
            <a:spAutoFit/>
          </a:bodyPr>
          <a:lstStyle/>
          <a:p>
            <a:r>
              <a:rPr lang="zh-CN" altLang="zh-CN" sz="2000" dirty="0"/>
              <a:t>在演讲中，套用仿拟一些过去的材料，并且进行由陈及新的点化，挖掘出具有现实意义的深刻内涵，也是一种较好的升华主题的技巧。</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三、材料的升华</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771550"/>
            <a:ext cx="8093432" cy="400110"/>
          </a:xfrm>
          <a:prstGeom prst="rect">
            <a:avLst/>
          </a:prstGeom>
          <a:solidFill>
            <a:srgbClr val="3CA0FE"/>
          </a:solidFill>
        </p:spPr>
        <p:txBody>
          <a:bodyPr wrap="square">
            <a:spAutoFit/>
          </a:bodyPr>
          <a:lstStyle/>
          <a:p>
            <a:r>
              <a:rPr lang="en-US" altLang="zh-CN" sz="2000" b="1" dirty="0">
                <a:solidFill>
                  <a:schemeClr val="bg1"/>
                </a:solidFill>
              </a:rPr>
              <a:t>5.</a:t>
            </a:r>
            <a:r>
              <a:rPr lang="zh-CN" altLang="zh-CN" sz="2000" b="1" dirty="0">
                <a:solidFill>
                  <a:schemeClr val="bg1"/>
                </a:solidFill>
              </a:rPr>
              <a:t>由境及情的交融</a:t>
            </a:r>
            <a:endParaRPr lang="zh-CN" altLang="zh-CN" sz="2000" dirty="0">
              <a:solidFill>
                <a:schemeClr val="bg1"/>
              </a:solidFill>
            </a:endParaRPr>
          </a:p>
        </p:txBody>
      </p:sp>
      <p:sp>
        <p:nvSpPr>
          <p:cNvPr id="3" name="矩形 2"/>
          <p:cNvSpPr/>
          <p:nvPr/>
        </p:nvSpPr>
        <p:spPr>
          <a:xfrm>
            <a:off x="511016" y="1184013"/>
            <a:ext cx="8093432" cy="707886"/>
          </a:xfrm>
          <a:prstGeom prst="rect">
            <a:avLst/>
          </a:prstGeom>
        </p:spPr>
        <p:txBody>
          <a:bodyPr wrap="square">
            <a:spAutoFit/>
          </a:bodyPr>
          <a:lstStyle/>
          <a:p>
            <a:r>
              <a:rPr lang="zh-CN" altLang="zh-CN" sz="2000" dirty="0"/>
              <a:t>在演讲中，对现实生活中发生的典型事件进行渲染，创设出一种紧扣题旨的境况，并由此触景生情，情景交融，达到升华演讲主题的效果。</a:t>
            </a:r>
            <a:endParaRPr lang="zh-CN" altLang="zh-CN" sz="2000" dirty="0"/>
          </a:p>
        </p:txBody>
      </p:sp>
      <p:sp>
        <p:nvSpPr>
          <p:cNvPr id="8" name="矩形 7"/>
          <p:cNvSpPr/>
          <p:nvPr/>
        </p:nvSpPr>
        <p:spPr>
          <a:xfrm>
            <a:off x="462384" y="2231295"/>
            <a:ext cx="8093432" cy="400110"/>
          </a:xfrm>
          <a:prstGeom prst="rect">
            <a:avLst/>
          </a:prstGeom>
          <a:solidFill>
            <a:srgbClr val="3CA0FE"/>
          </a:solidFill>
        </p:spPr>
        <p:txBody>
          <a:bodyPr wrap="square">
            <a:spAutoFit/>
          </a:bodyPr>
          <a:lstStyle/>
          <a:p>
            <a:r>
              <a:rPr lang="en-US" altLang="zh-CN" sz="2000" b="1" dirty="0">
                <a:solidFill>
                  <a:schemeClr val="bg1"/>
                </a:solidFill>
              </a:rPr>
              <a:t>6.</a:t>
            </a:r>
            <a:r>
              <a:rPr lang="zh-CN" altLang="zh-CN" sz="2000" b="1" dirty="0">
                <a:solidFill>
                  <a:schemeClr val="bg1"/>
                </a:solidFill>
              </a:rPr>
              <a:t>由抑及扬的反衬</a:t>
            </a:r>
            <a:endParaRPr lang="zh-CN" altLang="zh-CN" sz="2000" dirty="0">
              <a:solidFill>
                <a:schemeClr val="bg1"/>
              </a:solidFill>
            </a:endParaRPr>
          </a:p>
        </p:txBody>
      </p:sp>
      <p:sp>
        <p:nvSpPr>
          <p:cNvPr id="10" name="矩形 9"/>
          <p:cNvSpPr/>
          <p:nvPr/>
        </p:nvSpPr>
        <p:spPr>
          <a:xfrm>
            <a:off x="511016" y="2643758"/>
            <a:ext cx="8093432" cy="1015663"/>
          </a:xfrm>
          <a:prstGeom prst="rect">
            <a:avLst/>
          </a:prstGeom>
        </p:spPr>
        <p:txBody>
          <a:bodyPr wrap="square">
            <a:spAutoFit/>
          </a:bodyPr>
          <a:lstStyle/>
          <a:p>
            <a:r>
              <a:rPr lang="zh-CN" altLang="zh-CN" sz="2000" dirty="0"/>
              <a:t>演讲中的高潮常常是升华主题的关键之处，而恰当地运用由抑及扬的反衬技巧，能使集中于高潮的情与理的表现更有效果，从而使演讲的主题得到升华。</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19      (向天歌演示原创作品：www.TopPPT.cn)"/>
          <p:cNvSpPr/>
          <p:nvPr/>
        </p:nvSpPr>
        <p:spPr>
          <a:xfrm>
            <a:off x="1" y="1792129"/>
            <a:ext cx="9144000" cy="1355685"/>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a:r>
              <a:rPr lang="zh-CN" altLang="zh-CN" sz="3600" b="1" dirty="0"/>
              <a:t>第三节 演讲稿的结构</a:t>
            </a:r>
            <a:endParaRPr lang="zh-CN" altLang="zh-CN" sz="36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一、演讲稿的提纲</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771550"/>
            <a:ext cx="8093432" cy="3477875"/>
          </a:xfrm>
          <a:prstGeom prst="rect">
            <a:avLst/>
          </a:prstGeom>
        </p:spPr>
        <p:txBody>
          <a:bodyPr wrap="square">
            <a:spAutoFit/>
          </a:bodyPr>
          <a:lstStyle/>
          <a:p>
            <a:r>
              <a:rPr lang="zh-CN" altLang="zh-CN" sz="2000" dirty="0"/>
              <a:t>演讲稿结构的一般模式就是古希腊亚里斯多德所认定的“三一律”。它由意义各不相同的三个部分即开头、正文、结尾所组成。</a:t>
            </a:r>
            <a:r>
              <a:rPr lang="en-US" altLang="zh-CN" sz="2000" dirty="0"/>
              <a:t> </a:t>
            </a:r>
            <a:endParaRPr lang="en-US" altLang="zh-CN" sz="2000" dirty="0" smtClean="0"/>
          </a:p>
          <a:p>
            <a:endParaRPr lang="zh-CN" altLang="zh-CN" sz="2000" dirty="0"/>
          </a:p>
          <a:p>
            <a:r>
              <a:rPr lang="en-US" altLang="zh-CN" sz="2000" dirty="0"/>
              <a:t> </a:t>
            </a:r>
            <a:r>
              <a:rPr lang="zh-CN" altLang="zh-CN" sz="2000" dirty="0"/>
              <a:t>“三一律”概括了任何演讲稿结构的形式特点。从形式上看，这三个部分各自独立，各有各的意义和作用；从内容上看，则是统一的，是同一个主题、题材和材料在不同部位的表现，要达到的是同一个目的</a:t>
            </a:r>
            <a:r>
              <a:rPr lang="zh-CN" altLang="zh-CN" sz="2000" dirty="0" smtClean="0"/>
              <a:t>。</a:t>
            </a:r>
            <a:endParaRPr lang="en-US" altLang="zh-CN" sz="2000" dirty="0" smtClean="0"/>
          </a:p>
          <a:p>
            <a:endParaRPr lang="zh-CN" altLang="zh-CN" sz="2000" dirty="0"/>
          </a:p>
          <a:p>
            <a:r>
              <a:rPr lang="zh-CN" altLang="zh-CN" sz="2000" dirty="0"/>
              <a:t>开头处于演讲稿的重要位置，应该力求迅速引起听众的注意，力避拖沓、冗长和客套；结尾则在于使整个演讲给听众留下一个完整、清晰的概念，力求做到揭示题旨、加深认识、促人深思、耐人寻味，文字不可过长。</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二、演讲稿的结构方法</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699542"/>
            <a:ext cx="8093432" cy="400110"/>
          </a:xfrm>
          <a:prstGeom prst="rect">
            <a:avLst/>
          </a:prstGeom>
        </p:spPr>
        <p:txBody>
          <a:bodyPr wrap="square">
            <a:spAutoFit/>
          </a:bodyPr>
          <a:lstStyle/>
          <a:p>
            <a:r>
              <a:rPr lang="en-US" altLang="zh-CN" sz="2000" b="1" dirty="0"/>
              <a:t>1.</a:t>
            </a:r>
            <a:r>
              <a:rPr lang="zh-CN" altLang="zh-CN" sz="2000" b="1" dirty="0"/>
              <a:t>开头</a:t>
            </a:r>
            <a:endParaRPr lang="zh-CN" altLang="zh-CN" sz="2000" dirty="0"/>
          </a:p>
        </p:txBody>
      </p:sp>
      <p:sp>
        <p:nvSpPr>
          <p:cNvPr id="2" name="矩形 1"/>
          <p:cNvSpPr/>
          <p:nvPr/>
        </p:nvSpPr>
        <p:spPr>
          <a:xfrm>
            <a:off x="511016" y="1099652"/>
            <a:ext cx="1800493" cy="369332"/>
          </a:xfrm>
          <a:prstGeom prst="rect">
            <a:avLst/>
          </a:prstGeom>
        </p:spPr>
        <p:txBody>
          <a:bodyPr wrap="none">
            <a:spAutoFit/>
          </a:bodyPr>
          <a:lstStyle/>
          <a:p>
            <a:r>
              <a:rPr lang="zh-CN" altLang="zh-CN" sz="1800" i="1" u="sng" dirty="0"/>
              <a:t>吸引听众的注意</a:t>
            </a:r>
            <a:endParaRPr lang="zh-CN" altLang="zh-CN" sz="1800" dirty="0"/>
          </a:p>
        </p:txBody>
      </p:sp>
      <p:sp>
        <p:nvSpPr>
          <p:cNvPr id="3" name="矩形 2"/>
          <p:cNvSpPr/>
          <p:nvPr/>
        </p:nvSpPr>
        <p:spPr>
          <a:xfrm>
            <a:off x="531232" y="1468984"/>
            <a:ext cx="1952536" cy="2800767"/>
          </a:xfrm>
          <a:prstGeom prst="rect">
            <a:avLst/>
          </a:prstGeom>
        </p:spPr>
        <p:txBody>
          <a:bodyPr wrap="square">
            <a:spAutoFit/>
          </a:bodyPr>
          <a:lstStyle/>
          <a:p>
            <a:r>
              <a:rPr lang="zh-CN" altLang="zh-CN" sz="1600" dirty="0"/>
              <a:t>演讲开头成败的关键在于能否吸引并集中听众的注意力。演讲时获取听众注意力的方式随题材、听众和场景的不同而改变，一般可以运用事例、轶闻、经历、反诘、引言、幽默等手段达此目的。</a:t>
            </a:r>
            <a:endParaRPr lang="zh-CN" altLang="zh-CN" sz="1600" dirty="0"/>
          </a:p>
        </p:txBody>
      </p:sp>
      <p:sp>
        <p:nvSpPr>
          <p:cNvPr id="10" name="矩形 9"/>
          <p:cNvSpPr/>
          <p:nvPr/>
        </p:nvSpPr>
        <p:spPr>
          <a:xfrm>
            <a:off x="2915816" y="1099652"/>
            <a:ext cx="2262158" cy="369332"/>
          </a:xfrm>
          <a:prstGeom prst="rect">
            <a:avLst/>
          </a:prstGeom>
        </p:spPr>
        <p:txBody>
          <a:bodyPr wrap="none">
            <a:spAutoFit/>
          </a:bodyPr>
          <a:lstStyle/>
          <a:p>
            <a:r>
              <a:rPr lang="zh-CN" altLang="zh-CN" sz="1800" i="1" u="sng" dirty="0"/>
              <a:t>为听众提供背景知识</a:t>
            </a:r>
            <a:endParaRPr lang="zh-CN" altLang="zh-CN" sz="1800" dirty="0"/>
          </a:p>
        </p:txBody>
      </p:sp>
      <p:sp>
        <p:nvSpPr>
          <p:cNvPr id="11" name="矩形 10"/>
          <p:cNvSpPr/>
          <p:nvPr/>
        </p:nvSpPr>
        <p:spPr>
          <a:xfrm>
            <a:off x="2936032" y="1468984"/>
            <a:ext cx="2241942" cy="2554545"/>
          </a:xfrm>
          <a:prstGeom prst="rect">
            <a:avLst/>
          </a:prstGeom>
        </p:spPr>
        <p:txBody>
          <a:bodyPr wrap="square">
            <a:spAutoFit/>
          </a:bodyPr>
          <a:lstStyle/>
          <a:p>
            <a:r>
              <a:rPr lang="zh-CN" altLang="zh-CN" sz="1600" dirty="0"/>
              <a:t>演讲时，演讲者被认为是专家或权威。因此，如果听众对演讲的主题不熟悉或是知之甚少，那么很有必要在开头部分对听众讲述与主题有关的背景知识，它们不仅是听众理解演讲所必需的，而且还可以体现出主题的重要性。</a:t>
            </a:r>
            <a:endParaRPr lang="zh-CN" altLang="zh-CN" sz="1600" dirty="0"/>
          </a:p>
        </p:txBody>
      </p:sp>
      <p:sp>
        <p:nvSpPr>
          <p:cNvPr id="12" name="矩形 11"/>
          <p:cNvSpPr/>
          <p:nvPr/>
        </p:nvSpPr>
        <p:spPr>
          <a:xfrm>
            <a:off x="5796136" y="1099652"/>
            <a:ext cx="2262158" cy="369332"/>
          </a:xfrm>
          <a:prstGeom prst="rect">
            <a:avLst/>
          </a:prstGeom>
        </p:spPr>
        <p:txBody>
          <a:bodyPr wrap="none">
            <a:spAutoFit/>
          </a:bodyPr>
          <a:lstStyle/>
          <a:p>
            <a:r>
              <a:rPr lang="zh-CN" altLang="zh-CN" sz="1800" i="1" u="sng" dirty="0"/>
              <a:t>为听众阐述演讲结构</a:t>
            </a:r>
            <a:endParaRPr lang="zh-CN" altLang="zh-CN" sz="1800" dirty="0"/>
          </a:p>
        </p:txBody>
      </p:sp>
      <p:sp>
        <p:nvSpPr>
          <p:cNvPr id="13" name="矩形 12"/>
          <p:cNvSpPr/>
          <p:nvPr/>
        </p:nvSpPr>
        <p:spPr>
          <a:xfrm>
            <a:off x="5816352" y="1468984"/>
            <a:ext cx="2241942" cy="2308324"/>
          </a:xfrm>
          <a:prstGeom prst="rect">
            <a:avLst/>
          </a:prstGeom>
        </p:spPr>
        <p:txBody>
          <a:bodyPr wrap="square">
            <a:spAutoFit/>
          </a:bodyPr>
          <a:lstStyle/>
          <a:p>
            <a:r>
              <a:rPr lang="zh-CN" altLang="zh-CN" sz="1600" dirty="0"/>
              <a:t>演讲时，应当利用开头部分对演讲内容加以概述，让听众了解演讲的中心思想和结构。特别是当演讲的主题很复杂，或是专业性较强，或是需要论证几个观点时，这样做就能使演讲显得清楚而易于理解。</a:t>
            </a:r>
            <a:endParaRPr lang="zh-CN" altLang="zh-CN" sz="16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二、演讲稿的结构方法</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699542"/>
            <a:ext cx="8093432" cy="400110"/>
          </a:xfrm>
          <a:prstGeom prst="rect">
            <a:avLst/>
          </a:prstGeom>
        </p:spPr>
        <p:txBody>
          <a:bodyPr wrap="square">
            <a:spAutoFit/>
          </a:bodyPr>
          <a:lstStyle/>
          <a:p>
            <a:r>
              <a:rPr lang="en-US" altLang="zh-CN" sz="2000" b="1" dirty="0"/>
              <a:t>1.</a:t>
            </a:r>
            <a:r>
              <a:rPr lang="zh-CN" altLang="zh-CN" sz="2000" b="1" dirty="0"/>
              <a:t>开头</a:t>
            </a:r>
            <a:endParaRPr lang="zh-CN" altLang="zh-CN" sz="2000" dirty="0"/>
          </a:p>
        </p:txBody>
      </p:sp>
      <p:sp>
        <p:nvSpPr>
          <p:cNvPr id="2" name="矩形 1"/>
          <p:cNvSpPr/>
          <p:nvPr/>
        </p:nvSpPr>
        <p:spPr>
          <a:xfrm>
            <a:off x="511016" y="1099652"/>
            <a:ext cx="2262158" cy="369332"/>
          </a:xfrm>
          <a:prstGeom prst="rect">
            <a:avLst/>
          </a:prstGeom>
        </p:spPr>
        <p:txBody>
          <a:bodyPr wrap="none">
            <a:spAutoFit/>
          </a:bodyPr>
          <a:lstStyle/>
          <a:p>
            <a:r>
              <a:rPr lang="zh-CN" altLang="zh-CN" sz="1800" i="1" u="sng" dirty="0"/>
              <a:t>为听众说明演讲目的</a:t>
            </a:r>
            <a:endParaRPr lang="zh-CN" altLang="zh-CN" sz="1800" dirty="0"/>
          </a:p>
        </p:txBody>
      </p:sp>
      <p:sp>
        <p:nvSpPr>
          <p:cNvPr id="3" name="矩形 2"/>
          <p:cNvSpPr/>
          <p:nvPr/>
        </p:nvSpPr>
        <p:spPr>
          <a:xfrm>
            <a:off x="531232" y="1468984"/>
            <a:ext cx="2312576" cy="2062103"/>
          </a:xfrm>
          <a:prstGeom prst="rect">
            <a:avLst/>
          </a:prstGeom>
        </p:spPr>
        <p:txBody>
          <a:bodyPr wrap="square">
            <a:spAutoFit/>
          </a:bodyPr>
          <a:lstStyle/>
          <a:p>
            <a:r>
              <a:rPr lang="zh-CN" altLang="zh-CN" sz="1600" dirty="0"/>
              <a:t>在大多数情况下，演讲的开头应揭示出演讲的目的。如果做不到这一点，那么听众要么会对演讲失去兴趣，要么会误解演讲的目的，或者甚至于会怀疑演讲者的动机。</a:t>
            </a:r>
            <a:endParaRPr lang="zh-CN" altLang="zh-CN" sz="1600" dirty="0"/>
          </a:p>
        </p:txBody>
      </p:sp>
      <p:sp>
        <p:nvSpPr>
          <p:cNvPr id="14" name="矩形 13"/>
          <p:cNvSpPr/>
          <p:nvPr/>
        </p:nvSpPr>
        <p:spPr>
          <a:xfrm>
            <a:off x="3275856" y="1099652"/>
            <a:ext cx="2031325" cy="369332"/>
          </a:xfrm>
          <a:prstGeom prst="rect">
            <a:avLst/>
          </a:prstGeom>
        </p:spPr>
        <p:txBody>
          <a:bodyPr wrap="none">
            <a:spAutoFit/>
          </a:bodyPr>
          <a:lstStyle/>
          <a:p>
            <a:r>
              <a:rPr lang="zh-CN" altLang="zh-CN" sz="1800" i="1" u="sng" dirty="0"/>
              <a:t>争取到听众的信任</a:t>
            </a:r>
            <a:endParaRPr lang="zh-CN" altLang="zh-CN" sz="1800" dirty="0"/>
          </a:p>
        </p:txBody>
      </p:sp>
      <p:sp>
        <p:nvSpPr>
          <p:cNvPr id="15" name="矩形 14"/>
          <p:cNvSpPr/>
          <p:nvPr/>
        </p:nvSpPr>
        <p:spPr>
          <a:xfrm>
            <a:off x="3296072" y="1468984"/>
            <a:ext cx="2312576" cy="2308324"/>
          </a:xfrm>
          <a:prstGeom prst="rect">
            <a:avLst/>
          </a:prstGeom>
        </p:spPr>
        <p:txBody>
          <a:bodyPr wrap="square">
            <a:spAutoFit/>
          </a:bodyPr>
          <a:lstStyle/>
          <a:p>
            <a:r>
              <a:rPr lang="zh-CN" altLang="zh-CN" sz="1600" dirty="0"/>
              <a:t>有时候，听众可能会对演讲者的动机发出疑问，或是与演讲者持相反的观点。在诸如此类的场合——特别是想改变听众的观点或行为时——要使演讲成功就需要建立或是提高听众对演讲者的信任感。</a:t>
            </a:r>
            <a:endParaRPr lang="zh-CN" altLang="zh-CN" sz="16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二、演讲稿的结构方法</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699542"/>
            <a:ext cx="8093432" cy="400110"/>
          </a:xfrm>
          <a:prstGeom prst="rect">
            <a:avLst/>
          </a:prstGeom>
        </p:spPr>
        <p:txBody>
          <a:bodyPr wrap="square">
            <a:spAutoFit/>
          </a:bodyPr>
          <a:lstStyle/>
          <a:p>
            <a:r>
              <a:rPr lang="zh-CN" altLang="zh-CN" sz="2000" dirty="0"/>
              <a:t>开头的实用技巧</a:t>
            </a:r>
            <a:endParaRPr lang="zh-CN" altLang="zh-CN" sz="2000" dirty="0"/>
          </a:p>
        </p:txBody>
      </p:sp>
      <p:sp>
        <p:nvSpPr>
          <p:cNvPr id="2" name="矩形 1"/>
          <p:cNvSpPr/>
          <p:nvPr/>
        </p:nvSpPr>
        <p:spPr>
          <a:xfrm>
            <a:off x="511016" y="1099652"/>
            <a:ext cx="2262158" cy="369332"/>
          </a:xfrm>
          <a:prstGeom prst="rect">
            <a:avLst/>
          </a:prstGeom>
        </p:spPr>
        <p:txBody>
          <a:bodyPr wrap="none">
            <a:spAutoFit/>
          </a:bodyPr>
          <a:lstStyle/>
          <a:p>
            <a:r>
              <a:rPr lang="zh-CN" altLang="zh-CN" sz="1800" i="1" u="sng" dirty="0"/>
              <a:t>奇论妙语　石破天惊</a:t>
            </a:r>
            <a:endParaRPr lang="zh-CN" altLang="zh-CN" sz="1800" dirty="0"/>
          </a:p>
        </p:txBody>
      </p:sp>
      <p:sp>
        <p:nvSpPr>
          <p:cNvPr id="4" name="矩形 3"/>
          <p:cNvSpPr/>
          <p:nvPr/>
        </p:nvSpPr>
        <p:spPr>
          <a:xfrm>
            <a:off x="510778" y="1468984"/>
            <a:ext cx="8093670" cy="923330"/>
          </a:xfrm>
          <a:prstGeom prst="rect">
            <a:avLst/>
          </a:prstGeom>
        </p:spPr>
        <p:txBody>
          <a:bodyPr wrap="square">
            <a:spAutoFit/>
          </a:bodyPr>
          <a:lstStyle/>
          <a:p>
            <a:r>
              <a:rPr lang="zh-CN" altLang="zh-CN" sz="1800" dirty="0"/>
              <a:t>听众对平庸普通的论调都不屑一顾，置若罔闻；倘若发人未见，用别人意想不到的见解引出话题，造成“此言一出，举座皆惊”的艺术效果，会立即震撼听众，使他们急不可耐地听下去，这样就能达到吸引听众的目的</a:t>
            </a:r>
            <a:r>
              <a:rPr lang="zh-CN" altLang="zh-CN" sz="1800" dirty="0" smtClean="0"/>
              <a:t>。</a:t>
            </a:r>
            <a:endParaRPr lang="zh-CN" altLang="zh-CN" sz="1800" dirty="0"/>
          </a:p>
        </p:txBody>
      </p:sp>
      <p:sp>
        <p:nvSpPr>
          <p:cNvPr id="12" name="矩形 11"/>
          <p:cNvSpPr/>
          <p:nvPr/>
        </p:nvSpPr>
        <p:spPr>
          <a:xfrm>
            <a:off x="511016" y="2499742"/>
            <a:ext cx="2262158" cy="369332"/>
          </a:xfrm>
          <a:prstGeom prst="rect">
            <a:avLst/>
          </a:prstGeom>
        </p:spPr>
        <p:txBody>
          <a:bodyPr wrap="none">
            <a:spAutoFit/>
          </a:bodyPr>
          <a:lstStyle/>
          <a:p>
            <a:r>
              <a:rPr lang="zh-CN" altLang="zh-CN" sz="1800" i="1" u="sng" dirty="0"/>
              <a:t>自嘲开路　幽默搭桥</a:t>
            </a:r>
            <a:endParaRPr lang="zh-CN" altLang="zh-CN" sz="1800" dirty="0"/>
          </a:p>
        </p:txBody>
      </p:sp>
      <p:sp>
        <p:nvSpPr>
          <p:cNvPr id="13" name="矩形 12"/>
          <p:cNvSpPr/>
          <p:nvPr/>
        </p:nvSpPr>
        <p:spPr>
          <a:xfrm>
            <a:off x="510778" y="2869074"/>
            <a:ext cx="8093670" cy="646331"/>
          </a:xfrm>
          <a:prstGeom prst="rect">
            <a:avLst/>
          </a:prstGeom>
        </p:spPr>
        <p:txBody>
          <a:bodyPr wrap="square">
            <a:spAutoFit/>
          </a:bodyPr>
          <a:lstStyle/>
          <a:p>
            <a:r>
              <a:rPr lang="zh-CN" altLang="zh-CN" sz="1800" dirty="0"/>
              <a:t>自嘲就是“自我开炮”，用在开场白里，目的是用诙谐的语言巧妙地自我介绍，这样会使听众倍感亲切，无形中缩短了与听众间的距离。</a:t>
            </a:r>
            <a:endParaRPr lang="zh-CN" altLang="zh-CN" sz="1800" dirty="0"/>
          </a:p>
        </p:txBody>
      </p:sp>
      <p:sp>
        <p:nvSpPr>
          <p:cNvPr id="16" name="矩形 15"/>
          <p:cNvSpPr/>
          <p:nvPr/>
        </p:nvSpPr>
        <p:spPr>
          <a:xfrm>
            <a:off x="511016" y="3587413"/>
            <a:ext cx="2262158" cy="369332"/>
          </a:xfrm>
          <a:prstGeom prst="rect">
            <a:avLst/>
          </a:prstGeom>
        </p:spPr>
        <p:txBody>
          <a:bodyPr wrap="none">
            <a:spAutoFit/>
          </a:bodyPr>
          <a:lstStyle/>
          <a:p>
            <a:r>
              <a:rPr lang="zh-CN" altLang="zh-CN" sz="1800" i="1" u="sng" dirty="0"/>
              <a:t>即景生题　巧妙过渡</a:t>
            </a:r>
            <a:endParaRPr lang="zh-CN" altLang="zh-CN" sz="1800" dirty="0"/>
          </a:p>
        </p:txBody>
      </p:sp>
      <p:sp>
        <p:nvSpPr>
          <p:cNvPr id="17" name="矩形 16"/>
          <p:cNvSpPr/>
          <p:nvPr/>
        </p:nvSpPr>
        <p:spPr>
          <a:xfrm>
            <a:off x="631428" y="3956745"/>
            <a:ext cx="8093670" cy="923330"/>
          </a:xfrm>
          <a:prstGeom prst="rect">
            <a:avLst/>
          </a:prstGeom>
        </p:spPr>
        <p:txBody>
          <a:bodyPr wrap="square">
            <a:spAutoFit/>
          </a:bodyPr>
          <a:lstStyle/>
          <a:p>
            <a:r>
              <a:rPr lang="zh-CN" altLang="zh-CN" sz="1800" dirty="0"/>
              <a:t>一上台就开始正正经经地演讲，会给人生硬突兀的感觉，让听众难以接受。不妨以眼前人、事、景为话题，引申开去，把听众不知不觉地引入演讲之中。可以谈会场布置，谈当时天气，谈此时心情，谈某个与会者形象等等。</a:t>
            </a:r>
            <a:endParaRPr lang="zh-CN" altLang="zh-CN" sz="18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二、演讲稿的结构方法</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699542"/>
            <a:ext cx="8093432" cy="400110"/>
          </a:xfrm>
          <a:prstGeom prst="rect">
            <a:avLst/>
          </a:prstGeom>
        </p:spPr>
        <p:txBody>
          <a:bodyPr wrap="square">
            <a:spAutoFit/>
          </a:bodyPr>
          <a:lstStyle/>
          <a:p>
            <a:r>
              <a:rPr lang="zh-CN" altLang="zh-CN" sz="2000" dirty="0" smtClean="0"/>
              <a:t>开头的实用技巧</a:t>
            </a:r>
            <a:endParaRPr lang="zh-CN" altLang="zh-CN" sz="2000" dirty="0"/>
          </a:p>
        </p:txBody>
      </p:sp>
      <p:sp>
        <p:nvSpPr>
          <p:cNvPr id="12" name="矩形 11"/>
          <p:cNvSpPr/>
          <p:nvPr/>
        </p:nvSpPr>
        <p:spPr>
          <a:xfrm>
            <a:off x="511016" y="1333482"/>
            <a:ext cx="2262158" cy="369332"/>
          </a:xfrm>
          <a:prstGeom prst="rect">
            <a:avLst/>
          </a:prstGeom>
        </p:spPr>
        <p:txBody>
          <a:bodyPr wrap="none">
            <a:spAutoFit/>
          </a:bodyPr>
          <a:lstStyle/>
          <a:p>
            <a:r>
              <a:rPr lang="zh-CN" altLang="zh-CN" sz="1800" i="1" u="sng" dirty="0"/>
              <a:t>讲述故事　顺水推舟</a:t>
            </a:r>
            <a:endParaRPr lang="zh-CN" altLang="zh-CN" sz="1800" dirty="0"/>
          </a:p>
        </p:txBody>
      </p:sp>
      <p:sp>
        <p:nvSpPr>
          <p:cNvPr id="13" name="矩形 12"/>
          <p:cNvSpPr/>
          <p:nvPr/>
        </p:nvSpPr>
        <p:spPr>
          <a:xfrm>
            <a:off x="510778" y="1702814"/>
            <a:ext cx="8093670" cy="923330"/>
          </a:xfrm>
          <a:prstGeom prst="rect">
            <a:avLst/>
          </a:prstGeom>
        </p:spPr>
        <p:txBody>
          <a:bodyPr wrap="square">
            <a:spAutoFit/>
          </a:bodyPr>
          <a:lstStyle/>
          <a:p>
            <a:r>
              <a:rPr lang="zh-CN" altLang="zh-CN" sz="1800" dirty="0"/>
              <a:t>用形象性的语言讲述一个故事作为开场白会引起听众的莫大兴趣。选择故事要遵循这样几个原则：要短小，不然成了故事会；要有意味，促人深思；要与演讲内容有关。</a:t>
            </a:r>
            <a:endParaRPr lang="zh-CN" altLang="zh-CN" sz="1800" dirty="0"/>
          </a:p>
        </p:txBody>
      </p:sp>
      <p:sp>
        <p:nvSpPr>
          <p:cNvPr id="11" name="矩形 10"/>
          <p:cNvSpPr/>
          <p:nvPr/>
        </p:nvSpPr>
        <p:spPr>
          <a:xfrm>
            <a:off x="511016" y="2810810"/>
            <a:ext cx="2262158" cy="369332"/>
          </a:xfrm>
          <a:prstGeom prst="rect">
            <a:avLst/>
          </a:prstGeom>
        </p:spPr>
        <p:txBody>
          <a:bodyPr wrap="none">
            <a:spAutoFit/>
          </a:bodyPr>
          <a:lstStyle/>
          <a:p>
            <a:r>
              <a:rPr lang="zh-CN" altLang="zh-CN" sz="1800" i="1" u="sng" dirty="0"/>
              <a:t>制造悬念　激发兴趣</a:t>
            </a:r>
            <a:endParaRPr lang="zh-CN" altLang="zh-CN" sz="1800" dirty="0"/>
          </a:p>
        </p:txBody>
      </p:sp>
      <p:sp>
        <p:nvSpPr>
          <p:cNvPr id="14" name="矩形 13"/>
          <p:cNvSpPr/>
          <p:nvPr/>
        </p:nvSpPr>
        <p:spPr>
          <a:xfrm>
            <a:off x="510778" y="3180142"/>
            <a:ext cx="8093670" cy="923330"/>
          </a:xfrm>
          <a:prstGeom prst="rect">
            <a:avLst/>
          </a:prstGeom>
        </p:spPr>
        <p:txBody>
          <a:bodyPr wrap="square">
            <a:spAutoFit/>
          </a:bodyPr>
          <a:lstStyle/>
          <a:p>
            <a:r>
              <a:rPr lang="zh-CN" altLang="zh-CN" sz="1800" dirty="0"/>
              <a:t>制造悬念不是故弄玄虚，既不能频频使用，也不能悬而不解。在适当的时候应解开悬念，使听众的好奇心得到满足，而且也使前后内容互相照应，结构浑然一体。</a:t>
            </a:r>
            <a:endParaRPr lang="zh-CN" altLang="zh-CN" sz="18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二、演讲稿的结构方法</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699542"/>
            <a:ext cx="8093432" cy="400110"/>
          </a:xfrm>
          <a:prstGeom prst="rect">
            <a:avLst/>
          </a:prstGeom>
        </p:spPr>
        <p:txBody>
          <a:bodyPr wrap="square">
            <a:spAutoFit/>
          </a:bodyPr>
          <a:lstStyle/>
          <a:p>
            <a:r>
              <a:rPr lang="en-US" altLang="zh-CN" sz="2000" b="1" dirty="0"/>
              <a:t>2.</a:t>
            </a:r>
            <a:r>
              <a:rPr lang="zh-CN" altLang="zh-CN" sz="2000" b="1" dirty="0"/>
              <a:t>主体</a:t>
            </a:r>
            <a:endParaRPr lang="zh-CN" altLang="zh-CN" sz="2000" dirty="0"/>
          </a:p>
        </p:txBody>
      </p:sp>
      <p:sp>
        <p:nvSpPr>
          <p:cNvPr id="13" name="矩形 12"/>
          <p:cNvSpPr/>
          <p:nvPr/>
        </p:nvSpPr>
        <p:spPr>
          <a:xfrm>
            <a:off x="510778" y="1099652"/>
            <a:ext cx="8093670" cy="1200329"/>
          </a:xfrm>
          <a:prstGeom prst="rect">
            <a:avLst/>
          </a:prstGeom>
        </p:spPr>
        <p:txBody>
          <a:bodyPr wrap="square">
            <a:spAutoFit/>
          </a:bodyPr>
          <a:lstStyle/>
          <a:p>
            <a:r>
              <a:rPr lang="zh-CN" altLang="zh-CN" sz="1800" dirty="0"/>
              <a:t>主体是演讲稿的主干部分，即要紧承开场白，又要内容充实、主旨鲜明，并符合逻辑地展开论述，而且还要设置好演讲高潮，以使听众产生心灵共鸣，所以主体部分的安排要从突出主体、巧布详略、分明层次与衔接段落等方面考虑。常见的演讲稿布局方法有以下几种：</a:t>
            </a:r>
            <a:endParaRPr lang="zh-CN" altLang="zh-CN" sz="1800" dirty="0"/>
          </a:p>
        </p:txBody>
      </p:sp>
      <p:sp>
        <p:nvSpPr>
          <p:cNvPr id="2" name="矩形 1"/>
          <p:cNvSpPr/>
          <p:nvPr/>
        </p:nvSpPr>
        <p:spPr>
          <a:xfrm>
            <a:off x="511016" y="2355726"/>
            <a:ext cx="1475084" cy="400110"/>
          </a:xfrm>
          <a:prstGeom prst="rect">
            <a:avLst/>
          </a:prstGeom>
          <a:solidFill>
            <a:srgbClr val="3CA0FE"/>
          </a:solidFill>
        </p:spPr>
        <p:txBody>
          <a:bodyPr wrap="none">
            <a:spAutoFit/>
          </a:bodyPr>
          <a:lstStyle/>
          <a:p>
            <a:r>
              <a:rPr lang="zh-CN" altLang="zh-CN" sz="2000" b="1" dirty="0">
                <a:solidFill>
                  <a:schemeClr val="bg1"/>
                </a:solidFill>
              </a:rPr>
              <a:t>时间顺序式</a:t>
            </a:r>
            <a:endParaRPr lang="zh-CN" altLang="zh-CN" sz="2000" b="1" dirty="0">
              <a:solidFill>
                <a:schemeClr val="bg1"/>
              </a:solidFill>
            </a:endParaRPr>
          </a:p>
        </p:txBody>
      </p:sp>
      <p:sp>
        <p:nvSpPr>
          <p:cNvPr id="3" name="矩形 2"/>
          <p:cNvSpPr/>
          <p:nvPr/>
        </p:nvSpPr>
        <p:spPr>
          <a:xfrm>
            <a:off x="511016" y="2829190"/>
            <a:ext cx="8093432" cy="338554"/>
          </a:xfrm>
          <a:prstGeom prst="rect">
            <a:avLst/>
          </a:prstGeom>
        </p:spPr>
        <p:txBody>
          <a:bodyPr wrap="square">
            <a:spAutoFit/>
          </a:bodyPr>
          <a:lstStyle/>
          <a:p>
            <a:r>
              <a:rPr lang="zh-CN" altLang="zh-CN" sz="1600" dirty="0"/>
              <a:t>即按照时间的顺序进行布局，常用于介绍个人成长过程和他人先进事迹的演讲。</a:t>
            </a:r>
            <a:endParaRPr lang="zh-CN" altLang="zh-CN" sz="1600" dirty="0"/>
          </a:p>
        </p:txBody>
      </p:sp>
      <p:sp>
        <p:nvSpPr>
          <p:cNvPr id="15" name="矩形 14"/>
          <p:cNvSpPr/>
          <p:nvPr/>
        </p:nvSpPr>
        <p:spPr>
          <a:xfrm>
            <a:off x="511016" y="3291830"/>
            <a:ext cx="2236510" cy="400110"/>
          </a:xfrm>
          <a:prstGeom prst="rect">
            <a:avLst/>
          </a:prstGeom>
          <a:solidFill>
            <a:srgbClr val="3CA0FE"/>
          </a:solidFill>
        </p:spPr>
        <p:txBody>
          <a:bodyPr wrap="none">
            <a:spAutoFit/>
          </a:bodyPr>
          <a:lstStyle/>
          <a:p>
            <a:r>
              <a:rPr lang="zh-CN" altLang="zh-CN" sz="2000" b="1" dirty="0">
                <a:solidFill>
                  <a:schemeClr val="bg1"/>
                </a:solidFill>
              </a:rPr>
              <a:t>总分式（分总式）</a:t>
            </a:r>
            <a:endParaRPr lang="zh-CN" altLang="zh-CN" sz="2000" b="1" dirty="0">
              <a:solidFill>
                <a:schemeClr val="bg1"/>
              </a:solidFill>
            </a:endParaRPr>
          </a:p>
        </p:txBody>
      </p:sp>
      <p:sp>
        <p:nvSpPr>
          <p:cNvPr id="16" name="矩形 15"/>
          <p:cNvSpPr/>
          <p:nvPr/>
        </p:nvSpPr>
        <p:spPr>
          <a:xfrm>
            <a:off x="511016" y="3765294"/>
            <a:ext cx="8093432" cy="584775"/>
          </a:xfrm>
          <a:prstGeom prst="rect">
            <a:avLst/>
          </a:prstGeom>
        </p:spPr>
        <p:txBody>
          <a:bodyPr wrap="square">
            <a:spAutoFit/>
          </a:bodyPr>
          <a:lstStyle/>
          <a:p>
            <a:r>
              <a:rPr lang="zh-CN" altLang="zh-CN" sz="1600" dirty="0"/>
              <a:t>先总说后分说，或先分说后总说。总分式不但要求全文的总体结构是先总说后分说，在各段落中也要保持先总说后分说的模式；分总式亦然。</a:t>
            </a:r>
            <a:endParaRPr lang="zh-CN" altLang="zh-CN" sz="16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二、演讲稿的结构方法</a:t>
            </a:r>
            <a:endParaRPr lang="zh-CN" altLang="zh-CN" sz="2800" dirty="0">
              <a:latin typeface="微软雅黑" panose="020B0503020204020204" pitchFamily="34" charset="-122"/>
              <a:ea typeface="微软雅黑" panose="020B0503020204020204" pitchFamily="34" charset="-122"/>
            </a:endParaRPr>
          </a:p>
        </p:txBody>
      </p:sp>
      <p:sp>
        <p:nvSpPr>
          <p:cNvPr id="9" name="矩形 8"/>
          <p:cNvSpPr/>
          <p:nvPr/>
        </p:nvSpPr>
        <p:spPr>
          <a:xfrm>
            <a:off x="462384" y="699542"/>
            <a:ext cx="8093432" cy="400110"/>
          </a:xfrm>
          <a:prstGeom prst="rect">
            <a:avLst/>
          </a:prstGeom>
        </p:spPr>
        <p:txBody>
          <a:bodyPr wrap="square">
            <a:spAutoFit/>
          </a:bodyPr>
          <a:lstStyle/>
          <a:p>
            <a:r>
              <a:rPr lang="en-US" altLang="zh-CN" sz="2000" b="1" dirty="0"/>
              <a:t>3.</a:t>
            </a:r>
            <a:r>
              <a:rPr lang="zh-CN" altLang="zh-CN" sz="2000" b="1" dirty="0"/>
              <a:t>结尾</a:t>
            </a:r>
            <a:endParaRPr lang="zh-CN" altLang="zh-CN" sz="2000" dirty="0"/>
          </a:p>
        </p:txBody>
      </p:sp>
      <p:sp>
        <p:nvSpPr>
          <p:cNvPr id="13" name="矩形 12"/>
          <p:cNvSpPr/>
          <p:nvPr/>
        </p:nvSpPr>
        <p:spPr>
          <a:xfrm>
            <a:off x="510778" y="1099652"/>
            <a:ext cx="8093670" cy="369332"/>
          </a:xfrm>
          <a:prstGeom prst="rect">
            <a:avLst/>
          </a:prstGeom>
        </p:spPr>
        <p:txBody>
          <a:bodyPr wrap="square">
            <a:spAutoFit/>
          </a:bodyPr>
          <a:lstStyle/>
          <a:p>
            <a:r>
              <a:rPr lang="zh-CN" altLang="zh-CN" sz="1800" dirty="0"/>
              <a:t>一般说来，演讲稿结尾的风格有两种：</a:t>
            </a:r>
            <a:endParaRPr lang="zh-CN" altLang="zh-CN" sz="1800" dirty="0"/>
          </a:p>
        </p:txBody>
      </p:sp>
      <p:sp>
        <p:nvSpPr>
          <p:cNvPr id="2" name="矩形 1"/>
          <p:cNvSpPr/>
          <p:nvPr/>
        </p:nvSpPr>
        <p:spPr>
          <a:xfrm>
            <a:off x="511016" y="1468984"/>
            <a:ext cx="6853158" cy="400110"/>
          </a:xfrm>
          <a:prstGeom prst="rect">
            <a:avLst/>
          </a:prstGeom>
          <a:solidFill>
            <a:srgbClr val="3CA0FE"/>
          </a:solidFill>
        </p:spPr>
        <p:txBody>
          <a:bodyPr wrap="none">
            <a:spAutoFit/>
          </a:bodyPr>
          <a:lstStyle/>
          <a:p>
            <a:r>
              <a:rPr lang="zh-CN" altLang="zh-CN" sz="2000" b="1" dirty="0">
                <a:solidFill>
                  <a:schemeClr val="bg1"/>
                </a:solidFill>
              </a:rPr>
              <a:t>一种是刚强有力的结尾，语言斩钉截铁，言已尽而力无穷；</a:t>
            </a:r>
            <a:endParaRPr lang="zh-CN" altLang="zh-CN" sz="2000" b="1" dirty="0">
              <a:solidFill>
                <a:schemeClr val="bg1"/>
              </a:solidFill>
            </a:endParaRPr>
          </a:p>
        </p:txBody>
      </p:sp>
      <p:sp>
        <p:nvSpPr>
          <p:cNvPr id="12" name="矩形 11"/>
          <p:cNvSpPr/>
          <p:nvPr/>
        </p:nvSpPr>
        <p:spPr>
          <a:xfrm>
            <a:off x="511016" y="1973040"/>
            <a:ext cx="6596678" cy="400110"/>
          </a:xfrm>
          <a:prstGeom prst="rect">
            <a:avLst/>
          </a:prstGeom>
          <a:solidFill>
            <a:srgbClr val="3CA0FE"/>
          </a:solidFill>
        </p:spPr>
        <p:txBody>
          <a:bodyPr wrap="none">
            <a:spAutoFit/>
          </a:bodyPr>
          <a:lstStyle/>
          <a:p>
            <a:r>
              <a:rPr lang="zh-CN" altLang="zh-CN" sz="2000" b="1" dirty="0">
                <a:solidFill>
                  <a:schemeClr val="bg1"/>
                </a:solidFill>
              </a:rPr>
              <a:t>另一种是含蓄的结尾，语言富含深意，言已尽而意更远。</a:t>
            </a:r>
            <a:endParaRPr lang="zh-CN" altLang="zh-CN" sz="2000" b="1" dirty="0">
              <a:solidFill>
                <a:schemeClr val="bg1"/>
              </a:solidFill>
            </a:endParaRPr>
          </a:p>
        </p:txBody>
      </p:sp>
      <p:sp>
        <p:nvSpPr>
          <p:cNvPr id="4" name="矩形 3"/>
          <p:cNvSpPr/>
          <p:nvPr/>
        </p:nvSpPr>
        <p:spPr>
          <a:xfrm>
            <a:off x="511016" y="2571750"/>
            <a:ext cx="1107996" cy="369332"/>
          </a:xfrm>
          <a:prstGeom prst="rect">
            <a:avLst/>
          </a:prstGeom>
        </p:spPr>
        <p:txBody>
          <a:bodyPr wrap="none">
            <a:spAutoFit/>
          </a:bodyPr>
          <a:lstStyle/>
          <a:p>
            <a:r>
              <a:rPr lang="zh-CN" altLang="zh-CN" sz="1800" b="1" dirty="0"/>
              <a:t>自然收篇</a:t>
            </a:r>
            <a:endParaRPr lang="zh-CN" altLang="zh-CN" sz="1800" b="1" dirty="0"/>
          </a:p>
        </p:txBody>
      </p:sp>
      <p:sp>
        <p:nvSpPr>
          <p:cNvPr id="5" name="矩形 4"/>
          <p:cNvSpPr/>
          <p:nvPr/>
        </p:nvSpPr>
        <p:spPr>
          <a:xfrm>
            <a:off x="462384" y="2941082"/>
            <a:ext cx="2381424" cy="1477328"/>
          </a:xfrm>
          <a:prstGeom prst="rect">
            <a:avLst/>
          </a:prstGeom>
        </p:spPr>
        <p:txBody>
          <a:bodyPr wrap="square">
            <a:spAutoFit/>
          </a:bodyPr>
          <a:lstStyle/>
          <a:p>
            <a:r>
              <a:rPr lang="zh-CN" altLang="zh-CN" sz="1800" dirty="0"/>
              <a:t>这种结尾，是根据演讲内容的结束而戛然收笔，具有简洁明快的特点，给人以干净利落的印象。</a:t>
            </a:r>
            <a:endParaRPr lang="zh-CN" altLang="en-US" sz="1800" dirty="0"/>
          </a:p>
        </p:txBody>
      </p:sp>
      <p:sp>
        <p:nvSpPr>
          <p:cNvPr id="17" name="矩形 16"/>
          <p:cNvSpPr/>
          <p:nvPr/>
        </p:nvSpPr>
        <p:spPr>
          <a:xfrm>
            <a:off x="2987824" y="2571750"/>
            <a:ext cx="2262158" cy="369332"/>
          </a:xfrm>
          <a:prstGeom prst="rect">
            <a:avLst/>
          </a:prstGeom>
        </p:spPr>
        <p:txBody>
          <a:bodyPr wrap="none">
            <a:spAutoFit/>
          </a:bodyPr>
          <a:lstStyle/>
          <a:p>
            <a:r>
              <a:rPr lang="zh-CN" altLang="zh-CN" sz="1800" b="1" dirty="0"/>
              <a:t>总结全篇，再次点题</a:t>
            </a:r>
            <a:endParaRPr lang="zh-CN" altLang="zh-CN" sz="1800" b="1" dirty="0"/>
          </a:p>
        </p:txBody>
      </p:sp>
      <p:sp>
        <p:nvSpPr>
          <p:cNvPr id="18" name="矩形 17"/>
          <p:cNvSpPr/>
          <p:nvPr/>
        </p:nvSpPr>
        <p:spPr>
          <a:xfrm>
            <a:off x="2939192" y="2941082"/>
            <a:ext cx="2568912" cy="1754326"/>
          </a:xfrm>
          <a:prstGeom prst="rect">
            <a:avLst/>
          </a:prstGeom>
        </p:spPr>
        <p:txBody>
          <a:bodyPr wrap="square">
            <a:spAutoFit/>
          </a:bodyPr>
          <a:lstStyle/>
          <a:p>
            <a:r>
              <a:rPr lang="zh-CN" altLang="zh-CN" sz="1800" dirty="0"/>
              <a:t>这种结尾方式是被演讲者应用得最多的，一般是演讲者在结尾部分用简明扼要的语言对讲述的内容进行一下总结，用以加深听众的印象。</a:t>
            </a:r>
            <a:endParaRPr lang="zh-CN" altLang="zh-CN" sz="1800" dirty="0"/>
          </a:p>
        </p:txBody>
      </p:sp>
      <p:sp>
        <p:nvSpPr>
          <p:cNvPr id="19" name="矩形 18"/>
          <p:cNvSpPr/>
          <p:nvPr/>
        </p:nvSpPr>
        <p:spPr>
          <a:xfrm>
            <a:off x="5828580" y="2571750"/>
            <a:ext cx="1107996" cy="369332"/>
          </a:xfrm>
          <a:prstGeom prst="rect">
            <a:avLst/>
          </a:prstGeom>
        </p:spPr>
        <p:txBody>
          <a:bodyPr wrap="none">
            <a:spAutoFit/>
          </a:bodyPr>
          <a:lstStyle/>
          <a:p>
            <a:r>
              <a:rPr lang="zh-CN" altLang="zh-CN" sz="1800" b="1" dirty="0"/>
              <a:t>鼓动号召</a:t>
            </a:r>
            <a:endParaRPr lang="zh-CN" altLang="zh-CN" sz="1800" b="1" dirty="0"/>
          </a:p>
        </p:txBody>
      </p:sp>
      <p:sp>
        <p:nvSpPr>
          <p:cNvPr id="20" name="矩形 19"/>
          <p:cNvSpPr/>
          <p:nvPr/>
        </p:nvSpPr>
        <p:spPr>
          <a:xfrm>
            <a:off x="5779948" y="2941082"/>
            <a:ext cx="2568912" cy="1200329"/>
          </a:xfrm>
          <a:prstGeom prst="rect">
            <a:avLst/>
          </a:prstGeom>
        </p:spPr>
        <p:txBody>
          <a:bodyPr wrap="square">
            <a:spAutoFit/>
          </a:bodyPr>
          <a:lstStyle/>
          <a:p>
            <a:r>
              <a:rPr lang="zh-CN" altLang="zh-CN" sz="1800" dirty="0"/>
              <a:t>这种结尾用充满信任和期望的语言来对听众进行鼓动，将听众的情绪推向高潮。</a:t>
            </a:r>
            <a:endParaRPr lang="zh-CN" altLang="zh-CN" sz="18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一、演讲稿的特点</a:t>
            </a:r>
            <a:endParaRPr lang="zh-CN" altLang="zh-CN" sz="2800" dirty="0">
              <a:latin typeface="微软雅黑" panose="020B0503020204020204" pitchFamily="34" charset="-122"/>
              <a:ea typeface="微软雅黑" panose="020B0503020204020204" pitchFamily="34" charset="-122"/>
            </a:endParaRPr>
          </a:p>
        </p:txBody>
      </p:sp>
      <p:sp>
        <p:nvSpPr>
          <p:cNvPr id="4" name="矩形 3"/>
          <p:cNvSpPr/>
          <p:nvPr/>
        </p:nvSpPr>
        <p:spPr>
          <a:xfrm>
            <a:off x="511017" y="699542"/>
            <a:ext cx="7589374" cy="2308324"/>
          </a:xfrm>
          <a:prstGeom prst="rect">
            <a:avLst/>
          </a:prstGeom>
        </p:spPr>
        <p:txBody>
          <a:bodyPr wrap="square">
            <a:spAutoFit/>
          </a:bodyPr>
          <a:lstStyle/>
          <a:p>
            <a:r>
              <a:rPr lang="zh-CN" altLang="zh-CN" sz="2400" dirty="0"/>
              <a:t>演讲和表演、作文有很大的区别</a:t>
            </a:r>
            <a:r>
              <a:rPr lang="zh-CN" altLang="zh-CN" sz="2400" dirty="0" smtClean="0"/>
              <a:t>。</a:t>
            </a:r>
            <a:endParaRPr lang="zh-CN" altLang="zh-CN" sz="2400" dirty="0" smtClean="0"/>
          </a:p>
          <a:p>
            <a:r>
              <a:rPr lang="zh-CN" altLang="zh-CN" sz="2400" dirty="0" smtClean="0"/>
              <a:t>首先，演讲是演讲者就人们普遍关注的某种有意义的事物或问题，通过口头语言面对一定场合的听众直接发表意见的一种社会活动；</a:t>
            </a:r>
            <a:endParaRPr lang="zh-CN" altLang="zh-CN" sz="2400" dirty="0" smtClean="0"/>
          </a:p>
          <a:p>
            <a:r>
              <a:rPr lang="zh-CN" altLang="zh-CN" sz="2400" dirty="0" smtClean="0"/>
              <a:t>其</a:t>
            </a:r>
            <a:r>
              <a:rPr lang="zh-CN" altLang="zh-CN" sz="2400" dirty="0"/>
              <a:t>次，作文是作者通过文章向读者单方面的输出信息，演讲则是演讲者在现场与听众双向交流信息。</a:t>
            </a:r>
            <a:endParaRPr lang="zh-CN" altLang="en-US" sz="24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Freeform 37      (向天歌演示原创作品：www.TopPPT.cn)"/>
          <p:cNvSpPr/>
          <p:nvPr/>
        </p:nvSpPr>
        <p:spPr>
          <a:xfrm rot="19177476">
            <a:off x="6119812" y="234554"/>
            <a:ext cx="4262438" cy="4010025"/>
          </a:xfrm>
          <a:custGeom>
            <a:avLst/>
            <a:gdLst>
              <a:gd name="connsiteX0" fmla="*/ 699354 w 5683751"/>
              <a:gd name="connsiteY0" fmla="*/ 2660654 h 5347153"/>
              <a:gd name="connsiteX1" fmla="*/ 699354 w 5683751"/>
              <a:gd name="connsiteY1" fmla="*/ 4647799 h 5347153"/>
              <a:gd name="connsiteX2" fmla="*/ 2720656 w 5683751"/>
              <a:gd name="connsiteY2" fmla="*/ 4654875 h 5347153"/>
              <a:gd name="connsiteX3" fmla="*/ 2131993 w 5683751"/>
              <a:gd name="connsiteY3" fmla="*/ 5347153 h 5347153"/>
              <a:gd name="connsiteX4" fmla="*/ 0 w 5683751"/>
              <a:gd name="connsiteY4" fmla="*/ 5347153 h 5347153"/>
              <a:gd name="connsiteX5" fmla="*/ 0 w 5683751"/>
              <a:gd name="connsiteY5" fmla="*/ 2660489 h 5347153"/>
              <a:gd name="connsiteX6" fmla="*/ 2808800 w 5683751"/>
              <a:gd name="connsiteY6" fmla="*/ 0 h 5347153"/>
              <a:gd name="connsiteX7" fmla="*/ 2832652 w 5683751"/>
              <a:gd name="connsiteY7" fmla="*/ 699354 h 5347153"/>
              <a:gd name="connsiteX8" fmla="*/ 699354 w 5683751"/>
              <a:gd name="connsiteY8" fmla="*/ 699354 h 5347153"/>
              <a:gd name="connsiteX9" fmla="*/ 699354 w 5683751"/>
              <a:gd name="connsiteY9" fmla="*/ 2481295 h 5347153"/>
              <a:gd name="connsiteX10" fmla="*/ 0 w 5683751"/>
              <a:gd name="connsiteY10" fmla="*/ 2481130 h 5347153"/>
              <a:gd name="connsiteX11" fmla="*/ 0 w 5683751"/>
              <a:gd name="connsiteY11" fmla="*/ 0 h 5347153"/>
              <a:gd name="connsiteX12" fmla="*/ 4307551 w 5683751"/>
              <a:gd name="connsiteY12" fmla="*/ 0 h 5347153"/>
              <a:gd name="connsiteX13" fmla="*/ 5683751 w 5683751"/>
              <a:gd name="connsiteY13" fmla="*/ 1170220 h 5347153"/>
              <a:gd name="connsiteX14" fmla="*/ 5080222 w 5683751"/>
              <a:gd name="connsiteY14" fmla="*/ 1879981 h 5347153"/>
              <a:gd name="connsiteX15" fmla="*/ 5080546 w 5683751"/>
              <a:gd name="connsiteY15" fmla="*/ 1701265 h 5347153"/>
              <a:gd name="connsiteX16" fmla="*/ 5081521 w 5683751"/>
              <a:gd name="connsiteY16" fmla="*/ 699354 h 5347153"/>
              <a:gd name="connsiteX17" fmla="*/ 3041115 w 5683751"/>
              <a:gd name="connsiteY17" fmla="*/ 699354 h 5347153"/>
              <a:gd name="connsiteX18" fmla="*/ 3017264 w 5683751"/>
              <a:gd name="connsiteY18" fmla="*/ 0 h 53471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5683751" h="5347153">
                <a:moveTo>
                  <a:pt x="699354" y="2660654"/>
                </a:moveTo>
                <a:lnTo>
                  <a:pt x="699354" y="4647799"/>
                </a:lnTo>
                <a:lnTo>
                  <a:pt x="2720656" y="4654875"/>
                </a:lnTo>
                <a:lnTo>
                  <a:pt x="2131993" y="5347153"/>
                </a:lnTo>
                <a:lnTo>
                  <a:pt x="0" y="5347153"/>
                </a:lnTo>
                <a:lnTo>
                  <a:pt x="0" y="2660489"/>
                </a:lnTo>
                <a:close/>
                <a:moveTo>
                  <a:pt x="2808800" y="0"/>
                </a:moveTo>
                <a:lnTo>
                  <a:pt x="2832652" y="699354"/>
                </a:lnTo>
                <a:lnTo>
                  <a:pt x="699354" y="699354"/>
                </a:lnTo>
                <a:lnTo>
                  <a:pt x="699354" y="2481295"/>
                </a:lnTo>
                <a:lnTo>
                  <a:pt x="0" y="2481130"/>
                </a:lnTo>
                <a:lnTo>
                  <a:pt x="0" y="0"/>
                </a:lnTo>
                <a:close/>
                <a:moveTo>
                  <a:pt x="4307551" y="0"/>
                </a:moveTo>
                <a:lnTo>
                  <a:pt x="5683751" y="1170220"/>
                </a:lnTo>
                <a:lnTo>
                  <a:pt x="5080222" y="1879981"/>
                </a:lnTo>
                <a:lnTo>
                  <a:pt x="5080546" y="1701265"/>
                </a:lnTo>
                <a:cubicBezTo>
                  <a:pt x="5081157" y="1364859"/>
                  <a:pt x="5081625" y="1029670"/>
                  <a:pt x="5081521" y="699354"/>
                </a:cubicBezTo>
                <a:lnTo>
                  <a:pt x="3041115" y="699354"/>
                </a:lnTo>
                <a:lnTo>
                  <a:pt x="3017264" y="0"/>
                </a:lnTo>
                <a:close/>
              </a:path>
            </a:pathLst>
          </a:cu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68580" tIns="34290" rIns="68580" bIns="34290" rtlCol="0" anchor="ctr">
            <a:noAutofit/>
          </a:bodyP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9" name="Freeform 38      (向天歌演示原创作品：www.TopPPT.cn)"/>
          <p:cNvSpPr/>
          <p:nvPr/>
        </p:nvSpPr>
        <p:spPr>
          <a:xfrm rot="19177476">
            <a:off x="7845029" y="988219"/>
            <a:ext cx="2597944" cy="3056335"/>
          </a:xfrm>
          <a:custGeom>
            <a:avLst/>
            <a:gdLst>
              <a:gd name="connsiteX0" fmla="*/ 699354 w 3464896"/>
              <a:gd name="connsiteY0" fmla="*/ 2076448 h 4074783"/>
              <a:gd name="connsiteX1" fmla="*/ 699354 w 3464896"/>
              <a:gd name="connsiteY1" fmla="*/ 3252330 h 4074783"/>
              <a:gd name="connsiteX2" fmla="*/ 0 w 3464896"/>
              <a:gd name="connsiteY2" fmla="*/ 4074783 h 4074783"/>
              <a:gd name="connsiteX3" fmla="*/ 0 w 3464896"/>
              <a:gd name="connsiteY3" fmla="*/ 2076283 h 4074783"/>
              <a:gd name="connsiteX4" fmla="*/ 1684570 w 3464896"/>
              <a:gd name="connsiteY4" fmla="*/ 0 h 4074783"/>
              <a:gd name="connsiteX5" fmla="*/ 1708421 w 3464896"/>
              <a:gd name="connsiteY5" fmla="*/ 699355 h 4074783"/>
              <a:gd name="connsiteX6" fmla="*/ 699354 w 3464896"/>
              <a:gd name="connsiteY6" fmla="*/ 699354 h 4074783"/>
              <a:gd name="connsiteX7" fmla="*/ 699354 w 3464896"/>
              <a:gd name="connsiteY7" fmla="*/ 1859921 h 4074783"/>
              <a:gd name="connsiteX8" fmla="*/ 0 w 3464896"/>
              <a:gd name="connsiteY8" fmla="*/ 1859755 h 4074783"/>
              <a:gd name="connsiteX9" fmla="*/ 0 w 3464896"/>
              <a:gd name="connsiteY9" fmla="*/ 0 h 4074783"/>
              <a:gd name="connsiteX10" fmla="*/ 3464896 w 3464896"/>
              <a:gd name="connsiteY10" fmla="*/ 1 h 4074783"/>
              <a:gd name="connsiteX11" fmla="*/ 2870217 w 3464896"/>
              <a:gd name="connsiteY11" fmla="*/ 699354 h 4074783"/>
              <a:gd name="connsiteX12" fmla="*/ 1916884 w 3464896"/>
              <a:gd name="connsiteY12" fmla="*/ 699354 h 4074783"/>
              <a:gd name="connsiteX13" fmla="*/ 1893033 w 3464896"/>
              <a:gd name="connsiteY13" fmla="*/ 1 h 407478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3464896" h="4074783">
                <a:moveTo>
                  <a:pt x="699354" y="2076448"/>
                </a:moveTo>
                <a:lnTo>
                  <a:pt x="699354" y="3252330"/>
                </a:lnTo>
                <a:lnTo>
                  <a:pt x="0" y="4074783"/>
                </a:lnTo>
                <a:lnTo>
                  <a:pt x="0" y="2076283"/>
                </a:lnTo>
                <a:close/>
                <a:moveTo>
                  <a:pt x="1684570" y="0"/>
                </a:moveTo>
                <a:lnTo>
                  <a:pt x="1708421" y="699355"/>
                </a:lnTo>
                <a:lnTo>
                  <a:pt x="699354" y="699354"/>
                </a:lnTo>
                <a:lnTo>
                  <a:pt x="699354" y="1859921"/>
                </a:lnTo>
                <a:lnTo>
                  <a:pt x="0" y="1859755"/>
                </a:lnTo>
                <a:lnTo>
                  <a:pt x="0" y="0"/>
                </a:lnTo>
                <a:close/>
                <a:moveTo>
                  <a:pt x="3464896" y="1"/>
                </a:moveTo>
                <a:lnTo>
                  <a:pt x="2870217" y="699354"/>
                </a:lnTo>
                <a:lnTo>
                  <a:pt x="1916884" y="699354"/>
                </a:lnTo>
                <a:lnTo>
                  <a:pt x="1893033" y="1"/>
                </a:lnTo>
                <a:close/>
              </a:path>
            </a:pathLst>
          </a:custGeom>
          <a:solidFill>
            <a:srgbClr val="2B2E3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68580" tIns="34290" rIns="68580" bIns="34290" rtlCol="0" anchor="ctr">
            <a:noAutofit/>
          </a:bodyPr>
          <a:lstStyle/>
          <a:p>
            <a:pPr algn="ctr" rtl="0" eaLnBrk="1" fontAlgn="auto" hangingPunct="1">
              <a:spcBef>
                <a:spcPts val="0"/>
              </a:spcBef>
              <a:spcAft>
                <a:spcPts val="0"/>
              </a:spcAft>
              <a:defRPr/>
            </a:pPr>
            <a:endParaRPr lang="zh-CN" altLang="en-US" dirty="0">
              <a:solidFill>
                <a:schemeClr val="tx1"/>
              </a:solidFill>
              <a:ea typeface="微软雅黑" panose="020B0503020204020204" pitchFamily="34" charset="-122"/>
            </a:endParaRPr>
          </a:p>
        </p:txBody>
      </p:sp>
      <p:sp>
        <p:nvSpPr>
          <p:cNvPr id="3076" name="TextBox 18      (向天歌演示原创作品：www.TopPPT.cn)"/>
          <p:cNvSpPr txBox="1"/>
          <p:nvPr/>
        </p:nvSpPr>
        <p:spPr>
          <a:xfrm>
            <a:off x="1547664" y="2106563"/>
            <a:ext cx="2621771" cy="623248"/>
          </a:xfrm>
          <a:prstGeom prst="rect">
            <a:avLst/>
          </a:prstGeom>
          <a:noFill/>
          <a:ln w="9525">
            <a:noFill/>
          </a:ln>
        </p:spPr>
        <p:txBody>
          <a:bodyPr wrap="square" lIns="68580" tIns="34290" rIns="68580" bIns="34290">
            <a:spAutoFit/>
          </a:bodyPr>
          <a:lstStyle/>
          <a:p>
            <a:pPr eaLnBrk="1" hangingPunct="1"/>
            <a:r>
              <a:rPr lang="zh-CN" altLang="en-US" sz="3600" b="1" dirty="0" smtClean="0">
                <a:solidFill>
                  <a:srgbClr val="2B2E30"/>
                </a:solidFill>
                <a:latin typeface="微软雅黑" panose="020B0503020204020204" pitchFamily="34" charset="-122"/>
                <a:ea typeface="微软雅黑" panose="020B0503020204020204" pitchFamily="34" charset="-122"/>
              </a:rPr>
              <a:t>本章结束！</a:t>
            </a:r>
            <a:endParaRPr lang="zh-CN" altLang="en-US" sz="3600" b="1" dirty="0">
              <a:solidFill>
                <a:srgbClr val="2B2E30"/>
              </a:solidFill>
              <a:latin typeface="微软雅黑" panose="020B0503020204020204" pitchFamily="34" charset="-122"/>
              <a:ea typeface="微软雅黑" panose="020B0503020204020204" pitchFamily="34" charset="-122"/>
            </a:endParaRPr>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smtClean="0">
                <a:latin typeface="微软雅黑" panose="020B0503020204020204" pitchFamily="34" charset="-122"/>
                <a:ea typeface="微软雅黑" panose="020B0503020204020204" pitchFamily="34" charset="-122"/>
              </a:rPr>
              <a:t>一、演讲稿的特点</a:t>
            </a:r>
            <a:endParaRPr lang="zh-CN" altLang="zh-CN" sz="2800" dirty="0">
              <a:latin typeface="微软雅黑" panose="020B0503020204020204" pitchFamily="34" charset="-122"/>
              <a:ea typeface="微软雅黑" panose="020B0503020204020204" pitchFamily="34" charset="-122"/>
            </a:endParaRPr>
          </a:p>
        </p:txBody>
      </p:sp>
      <p:sp>
        <p:nvSpPr>
          <p:cNvPr id="4" name="矩形 3"/>
          <p:cNvSpPr/>
          <p:nvPr/>
        </p:nvSpPr>
        <p:spPr>
          <a:xfrm>
            <a:off x="511017" y="699542"/>
            <a:ext cx="7589374" cy="461665"/>
          </a:xfrm>
          <a:prstGeom prst="rect">
            <a:avLst/>
          </a:prstGeom>
        </p:spPr>
        <p:txBody>
          <a:bodyPr wrap="square">
            <a:spAutoFit/>
          </a:bodyPr>
          <a:lstStyle/>
          <a:p>
            <a:r>
              <a:rPr lang="zh-CN" altLang="zh-CN" sz="2400" b="1" dirty="0"/>
              <a:t>为演讲准备的稿子就具有以下三个特点：</a:t>
            </a:r>
            <a:endParaRPr lang="zh-CN" altLang="zh-CN" sz="2400" b="1" dirty="0"/>
          </a:p>
        </p:txBody>
      </p:sp>
      <p:sp>
        <p:nvSpPr>
          <p:cNvPr id="2" name="矩形 1"/>
          <p:cNvSpPr/>
          <p:nvPr/>
        </p:nvSpPr>
        <p:spPr>
          <a:xfrm>
            <a:off x="611560" y="1161207"/>
            <a:ext cx="1157689" cy="400110"/>
          </a:xfrm>
          <a:prstGeom prst="rect">
            <a:avLst/>
          </a:prstGeom>
          <a:solidFill>
            <a:srgbClr val="3CA0FE"/>
          </a:solidFill>
        </p:spPr>
        <p:txBody>
          <a:bodyPr wrap="none">
            <a:spAutoFit/>
          </a:bodyPr>
          <a:lstStyle/>
          <a:p>
            <a:r>
              <a:rPr lang="en-US" altLang="zh-CN" sz="2000" b="1" dirty="0">
                <a:solidFill>
                  <a:schemeClr val="bg1"/>
                </a:solidFill>
              </a:rPr>
              <a:t>1.</a:t>
            </a:r>
            <a:r>
              <a:rPr lang="zh-CN" altLang="zh-CN" sz="2000" b="1" dirty="0">
                <a:solidFill>
                  <a:schemeClr val="bg1"/>
                </a:solidFill>
              </a:rPr>
              <a:t>针对性</a:t>
            </a:r>
            <a:endParaRPr lang="zh-CN" altLang="zh-CN" sz="2000" dirty="0">
              <a:solidFill>
                <a:schemeClr val="bg1"/>
              </a:solidFill>
            </a:endParaRPr>
          </a:p>
        </p:txBody>
      </p:sp>
      <p:sp>
        <p:nvSpPr>
          <p:cNvPr id="3" name="矩形 2"/>
          <p:cNvSpPr/>
          <p:nvPr/>
        </p:nvSpPr>
        <p:spPr>
          <a:xfrm>
            <a:off x="611560" y="1561317"/>
            <a:ext cx="7992888" cy="1938992"/>
          </a:xfrm>
          <a:prstGeom prst="rect">
            <a:avLst/>
          </a:prstGeom>
        </p:spPr>
        <p:txBody>
          <a:bodyPr wrap="square">
            <a:spAutoFit/>
          </a:bodyPr>
          <a:lstStyle/>
          <a:p>
            <a:r>
              <a:rPr lang="zh-CN" altLang="zh-CN" sz="2000" dirty="0"/>
              <a:t>所谓针对性，首先是作者提出的问题是听众所关心的问题，评论和论辨要有雄辩的逻辑力量，要能为听众所接受并心悦诚服，这样，才能起到应有的社会效果；其次是要懂得听众有不同的对象和不同的层次，而“公众场合”也有不同的类型，如党团集会、专业性会议、服务性俱乐部、学校、社会团体、宗教团体、各类竞赛场合，写作时要根据不同场合和不同对象，为听众设计不同的演讲内容。</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smtClean="0">
                <a:latin typeface="微软雅黑" panose="020B0503020204020204" pitchFamily="34" charset="-122"/>
                <a:ea typeface="微软雅黑" panose="020B0503020204020204" pitchFamily="34" charset="-122"/>
              </a:rPr>
              <a:t>一、演讲稿的特点</a:t>
            </a:r>
            <a:endParaRPr lang="zh-CN" altLang="zh-CN" sz="2800" dirty="0">
              <a:latin typeface="微软雅黑" panose="020B0503020204020204" pitchFamily="34" charset="-122"/>
              <a:ea typeface="微软雅黑" panose="020B0503020204020204" pitchFamily="34" charset="-122"/>
            </a:endParaRPr>
          </a:p>
        </p:txBody>
      </p:sp>
      <p:sp>
        <p:nvSpPr>
          <p:cNvPr id="4" name="矩形 3"/>
          <p:cNvSpPr/>
          <p:nvPr/>
        </p:nvSpPr>
        <p:spPr>
          <a:xfrm>
            <a:off x="511017" y="699542"/>
            <a:ext cx="7589374" cy="461665"/>
          </a:xfrm>
          <a:prstGeom prst="rect">
            <a:avLst/>
          </a:prstGeom>
        </p:spPr>
        <p:txBody>
          <a:bodyPr wrap="square">
            <a:spAutoFit/>
          </a:bodyPr>
          <a:lstStyle/>
          <a:p>
            <a:r>
              <a:rPr lang="zh-CN" altLang="zh-CN" sz="2400" b="1" dirty="0"/>
              <a:t>为演讲准备的稿子就具有以下三个特点：</a:t>
            </a:r>
            <a:endParaRPr lang="zh-CN" altLang="zh-CN" sz="2400" b="1" dirty="0"/>
          </a:p>
        </p:txBody>
      </p:sp>
      <p:sp>
        <p:nvSpPr>
          <p:cNvPr id="2" name="矩形 1"/>
          <p:cNvSpPr/>
          <p:nvPr/>
        </p:nvSpPr>
        <p:spPr>
          <a:xfrm>
            <a:off x="611560" y="1161207"/>
            <a:ext cx="1157689" cy="400110"/>
          </a:xfrm>
          <a:prstGeom prst="rect">
            <a:avLst/>
          </a:prstGeom>
          <a:solidFill>
            <a:srgbClr val="3CA0FE"/>
          </a:solidFill>
        </p:spPr>
        <p:txBody>
          <a:bodyPr wrap="none">
            <a:spAutoFit/>
          </a:bodyPr>
          <a:lstStyle/>
          <a:p>
            <a:r>
              <a:rPr lang="en-US" altLang="zh-CN" sz="2000" b="1" dirty="0">
                <a:solidFill>
                  <a:schemeClr val="bg1"/>
                </a:solidFill>
              </a:rPr>
              <a:t>2.</a:t>
            </a:r>
            <a:r>
              <a:rPr lang="zh-CN" altLang="zh-CN" sz="2000" b="1" dirty="0">
                <a:solidFill>
                  <a:schemeClr val="bg1"/>
                </a:solidFill>
              </a:rPr>
              <a:t>可讲性</a:t>
            </a:r>
            <a:endParaRPr lang="zh-CN" altLang="zh-CN" sz="2000" dirty="0">
              <a:solidFill>
                <a:schemeClr val="bg1"/>
              </a:solidFill>
            </a:endParaRPr>
          </a:p>
        </p:txBody>
      </p:sp>
      <p:sp>
        <p:nvSpPr>
          <p:cNvPr id="3" name="矩形 2"/>
          <p:cNvSpPr/>
          <p:nvPr/>
        </p:nvSpPr>
        <p:spPr>
          <a:xfrm>
            <a:off x="611560" y="1561317"/>
            <a:ext cx="7992888" cy="2246769"/>
          </a:xfrm>
          <a:prstGeom prst="rect">
            <a:avLst/>
          </a:prstGeom>
        </p:spPr>
        <p:txBody>
          <a:bodyPr wrap="square">
            <a:spAutoFit/>
          </a:bodyPr>
          <a:lstStyle/>
          <a:p>
            <a:r>
              <a:rPr lang="zh-CN" altLang="zh-CN" sz="2000" dirty="0"/>
              <a:t>演讲的本质在于“讲”，而不在于“演”，它以“讲”为主、以“演”为辅。由于演讲要诉诸口头，拟稿时必须以易说能讲为前提。如果说，有些文章和作品主要通 过阅读欣赏，领略其中意义和情味，那么，演讲稿的要求则是“上口入耳”。一篇好的演讲 稿对演讲者来说要可讲；对听讲者来说应好听。因此，演讲稿写成之后，作者最好能通过试 讲或默念加以检查，凡是讲不顺口或听不清楚之处，均应修改与调整。</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smtClean="0">
                <a:latin typeface="微软雅黑" panose="020B0503020204020204" pitchFamily="34" charset="-122"/>
                <a:ea typeface="微软雅黑" panose="020B0503020204020204" pitchFamily="34" charset="-122"/>
              </a:rPr>
              <a:t>一、演讲稿的特点</a:t>
            </a:r>
            <a:endParaRPr lang="zh-CN" altLang="zh-CN" sz="2800" dirty="0">
              <a:latin typeface="微软雅黑" panose="020B0503020204020204" pitchFamily="34" charset="-122"/>
              <a:ea typeface="微软雅黑" panose="020B0503020204020204" pitchFamily="34" charset="-122"/>
            </a:endParaRPr>
          </a:p>
        </p:txBody>
      </p:sp>
      <p:sp>
        <p:nvSpPr>
          <p:cNvPr id="4" name="矩形 3"/>
          <p:cNvSpPr/>
          <p:nvPr/>
        </p:nvSpPr>
        <p:spPr>
          <a:xfrm>
            <a:off x="511017" y="699542"/>
            <a:ext cx="7589374" cy="461665"/>
          </a:xfrm>
          <a:prstGeom prst="rect">
            <a:avLst/>
          </a:prstGeom>
        </p:spPr>
        <p:txBody>
          <a:bodyPr wrap="square">
            <a:spAutoFit/>
          </a:bodyPr>
          <a:lstStyle/>
          <a:p>
            <a:r>
              <a:rPr lang="zh-CN" altLang="zh-CN" sz="2400" b="1" dirty="0"/>
              <a:t>为演讲准备的稿子就具有以下三个特点：</a:t>
            </a:r>
            <a:endParaRPr lang="zh-CN" altLang="zh-CN" sz="2400" b="1" dirty="0"/>
          </a:p>
        </p:txBody>
      </p:sp>
      <p:sp>
        <p:nvSpPr>
          <p:cNvPr id="2" name="矩形 1"/>
          <p:cNvSpPr/>
          <p:nvPr/>
        </p:nvSpPr>
        <p:spPr>
          <a:xfrm>
            <a:off x="611560" y="1161207"/>
            <a:ext cx="1157689" cy="400110"/>
          </a:xfrm>
          <a:prstGeom prst="rect">
            <a:avLst/>
          </a:prstGeom>
          <a:solidFill>
            <a:srgbClr val="3CA0FE"/>
          </a:solidFill>
        </p:spPr>
        <p:txBody>
          <a:bodyPr wrap="none">
            <a:spAutoFit/>
          </a:bodyPr>
          <a:lstStyle/>
          <a:p>
            <a:r>
              <a:rPr lang="en-US" altLang="zh-CN" sz="2000" b="1" dirty="0">
                <a:solidFill>
                  <a:schemeClr val="bg1"/>
                </a:solidFill>
              </a:rPr>
              <a:t>3.</a:t>
            </a:r>
            <a:r>
              <a:rPr lang="zh-CN" altLang="zh-CN" sz="2000" b="1" dirty="0">
                <a:solidFill>
                  <a:schemeClr val="bg1"/>
                </a:solidFill>
              </a:rPr>
              <a:t>鼓动性</a:t>
            </a:r>
            <a:endParaRPr lang="zh-CN" altLang="zh-CN" sz="2000" dirty="0">
              <a:solidFill>
                <a:schemeClr val="bg1"/>
              </a:solidFill>
            </a:endParaRPr>
          </a:p>
        </p:txBody>
      </p:sp>
      <p:sp>
        <p:nvSpPr>
          <p:cNvPr id="3" name="矩形 2"/>
          <p:cNvSpPr/>
          <p:nvPr/>
        </p:nvSpPr>
        <p:spPr>
          <a:xfrm>
            <a:off x="611560" y="1561317"/>
            <a:ext cx="7992888" cy="1631216"/>
          </a:xfrm>
          <a:prstGeom prst="rect">
            <a:avLst/>
          </a:prstGeom>
        </p:spPr>
        <p:txBody>
          <a:bodyPr wrap="square">
            <a:spAutoFit/>
          </a:bodyPr>
          <a:lstStyle/>
          <a:p>
            <a:r>
              <a:rPr lang="zh-CN" altLang="zh-CN" sz="2000" dirty="0"/>
              <a:t>演讲是一门艺术。好的演讲自有一种激发听众情绪、赢得好感的鼓动性。要 做到这一点，首先要依靠演讲稿思想内容的丰富、深刻，见解精辟，有独到之处，发人深思，语言表达要形象、生动，富有感染力。如果演讲稿写得平淡无味，毫无新意，即使在现场“演” 得再卖力，效果也不会好，甚至相反。</a:t>
            </a:r>
            <a:r>
              <a:rPr lang="en-US" altLang="zh-CN" sz="2000" dirty="0"/>
              <a:t> </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smtClean="0">
                <a:latin typeface="微软雅黑" panose="020B0503020204020204" pitchFamily="34" charset="-122"/>
                <a:ea typeface="微软雅黑" panose="020B0503020204020204" pitchFamily="34" charset="-122"/>
              </a:rPr>
              <a:t>一、演讲稿的特点</a:t>
            </a:r>
            <a:endParaRPr lang="zh-CN" altLang="zh-CN" sz="2800" dirty="0">
              <a:latin typeface="微软雅黑" panose="020B0503020204020204" pitchFamily="34" charset="-122"/>
              <a:ea typeface="微软雅黑" panose="020B0503020204020204" pitchFamily="34" charset="-122"/>
            </a:endParaRPr>
          </a:p>
        </p:txBody>
      </p:sp>
      <p:sp>
        <p:nvSpPr>
          <p:cNvPr id="4" name="矩形 3"/>
          <p:cNvSpPr/>
          <p:nvPr/>
        </p:nvSpPr>
        <p:spPr>
          <a:xfrm>
            <a:off x="511017" y="699542"/>
            <a:ext cx="7589374" cy="461665"/>
          </a:xfrm>
          <a:prstGeom prst="rect">
            <a:avLst/>
          </a:prstGeom>
        </p:spPr>
        <p:txBody>
          <a:bodyPr wrap="square">
            <a:spAutoFit/>
          </a:bodyPr>
          <a:lstStyle/>
          <a:p>
            <a:r>
              <a:rPr lang="zh-CN" altLang="zh-CN" sz="2400" b="1" dirty="0"/>
              <a:t>为演讲准备的稿子就具有以下三个特点：</a:t>
            </a:r>
            <a:endParaRPr lang="zh-CN" altLang="zh-CN" sz="2400" b="1" dirty="0"/>
          </a:p>
        </p:txBody>
      </p:sp>
      <p:sp>
        <p:nvSpPr>
          <p:cNvPr id="2" name="矩形 1"/>
          <p:cNvSpPr/>
          <p:nvPr/>
        </p:nvSpPr>
        <p:spPr>
          <a:xfrm>
            <a:off x="611560" y="1161207"/>
            <a:ext cx="1157689" cy="400110"/>
          </a:xfrm>
          <a:prstGeom prst="rect">
            <a:avLst/>
          </a:prstGeom>
          <a:solidFill>
            <a:srgbClr val="3CA0FE"/>
          </a:solidFill>
        </p:spPr>
        <p:txBody>
          <a:bodyPr wrap="none">
            <a:spAutoFit/>
          </a:bodyPr>
          <a:lstStyle/>
          <a:p>
            <a:r>
              <a:rPr lang="en-US" altLang="zh-CN" sz="2000" b="1" dirty="0">
                <a:solidFill>
                  <a:schemeClr val="bg1"/>
                </a:solidFill>
              </a:rPr>
              <a:t>4.</a:t>
            </a:r>
            <a:r>
              <a:rPr lang="zh-CN" altLang="zh-CN" sz="2000" b="1" dirty="0">
                <a:solidFill>
                  <a:schemeClr val="bg1"/>
                </a:solidFill>
              </a:rPr>
              <a:t>临场性</a:t>
            </a:r>
            <a:endParaRPr lang="zh-CN" altLang="zh-CN" sz="2000" dirty="0">
              <a:solidFill>
                <a:schemeClr val="bg1"/>
              </a:solidFill>
            </a:endParaRPr>
          </a:p>
        </p:txBody>
      </p:sp>
      <p:sp>
        <p:nvSpPr>
          <p:cNvPr id="3" name="矩形 2"/>
          <p:cNvSpPr/>
          <p:nvPr/>
        </p:nvSpPr>
        <p:spPr>
          <a:xfrm>
            <a:off x="611560" y="1561317"/>
            <a:ext cx="7992888" cy="2246769"/>
          </a:xfrm>
          <a:prstGeom prst="rect">
            <a:avLst/>
          </a:prstGeom>
        </p:spPr>
        <p:txBody>
          <a:bodyPr wrap="square">
            <a:spAutoFit/>
          </a:bodyPr>
          <a:lstStyle/>
          <a:p>
            <a:r>
              <a:rPr lang="zh-CN" altLang="zh-CN" sz="2000" dirty="0"/>
              <a:t>一般文章经最后定稿，发表时便原封不动了。而演讲稿无论准备得多么充足，在演讲前都不能最后定稿，口头发表时也常常不能一成不变。因为演讲时在一定场合面对听众发表的讲话，在临场时听众往往会做出一些使演讲者事先没有预料到的反应，因此，在演讲时就要根据临场的实际情况对演讲稿作出相应的改动，以使演讲者始终掌握临场的主动权。所以有经验的演讲者在写作演讲稿时，都是事先估计临场的多种反应，并尽可能的多作几种准备。</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向天歌演示原创作品：www.TopPPT.cn)"/>
          <p:cNvSpPr/>
          <p:nvPr/>
        </p:nvSpPr>
        <p:spPr>
          <a:xfrm>
            <a:off x="0" y="195263"/>
            <a:ext cx="305991"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5" name="Rectangle 34      (向天歌演示原创作品：www.TopPPT.cn)"/>
          <p:cNvSpPr/>
          <p:nvPr/>
        </p:nvSpPr>
        <p:spPr>
          <a:xfrm>
            <a:off x="359569" y="195263"/>
            <a:ext cx="53579" cy="323850"/>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36" name="Rectangle 35      (向天歌演示原创作品：www.TopPPT.cn)"/>
          <p:cNvSpPr/>
          <p:nvPr/>
        </p:nvSpPr>
        <p:spPr>
          <a:xfrm>
            <a:off x="461962" y="347663"/>
            <a:ext cx="48816" cy="169069"/>
          </a:xfrm>
          <a:prstGeom prst="rect">
            <a:avLst/>
          </a:prstGeom>
          <a:solidFill>
            <a:srgbClr val="21A3D0"/>
          </a:solidFill>
          <a:ln>
            <a:no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pPr algn="ctr" rtl="0" eaLnBrk="1" fontAlgn="auto" hangingPunct="1">
              <a:spcBef>
                <a:spcPts val="0"/>
              </a:spcBef>
              <a:spcAft>
                <a:spcPts val="0"/>
              </a:spcAft>
              <a:defRPr/>
            </a:pPr>
            <a:endParaRPr lang="zh-CN" altLang="en-US" dirty="0">
              <a:ea typeface="微软雅黑" panose="020B0503020204020204" pitchFamily="34" charset="-122"/>
            </a:endParaRPr>
          </a:p>
        </p:txBody>
      </p:sp>
      <p:sp>
        <p:nvSpPr>
          <p:cNvPr id="16397" name="TextBox 36      (向天歌演示原创作品：www.TopPPT.cn)"/>
          <p:cNvSpPr txBox="1"/>
          <p:nvPr/>
        </p:nvSpPr>
        <p:spPr>
          <a:xfrm>
            <a:off x="511016" y="107119"/>
            <a:ext cx="8093432" cy="500137"/>
          </a:xfrm>
          <a:prstGeom prst="rect">
            <a:avLst/>
          </a:prstGeom>
          <a:noFill/>
          <a:ln w="9525">
            <a:noFill/>
          </a:ln>
        </p:spPr>
        <p:txBody>
          <a:bodyPr wrap="square" lIns="68580" tIns="34290" rIns="68580" bIns="34290">
            <a:spAutoFit/>
          </a:bodyPr>
          <a:lstStyle/>
          <a:p>
            <a:r>
              <a:rPr lang="zh-CN" altLang="zh-CN" sz="2800" b="1" dirty="0">
                <a:latin typeface="微软雅黑" panose="020B0503020204020204" pitchFamily="34" charset="-122"/>
                <a:ea typeface="微软雅黑" panose="020B0503020204020204" pitchFamily="34" charset="-122"/>
              </a:rPr>
              <a:t>二、演讲稿的作用</a:t>
            </a:r>
            <a:endParaRPr lang="zh-CN" altLang="zh-CN" sz="2800" dirty="0">
              <a:latin typeface="微软雅黑" panose="020B0503020204020204" pitchFamily="34" charset="-122"/>
              <a:ea typeface="微软雅黑" panose="020B0503020204020204" pitchFamily="34" charset="-122"/>
            </a:endParaRPr>
          </a:p>
        </p:txBody>
      </p:sp>
      <p:sp>
        <p:nvSpPr>
          <p:cNvPr id="4" name="矩形 3"/>
          <p:cNvSpPr/>
          <p:nvPr/>
        </p:nvSpPr>
        <p:spPr>
          <a:xfrm>
            <a:off x="511017" y="699542"/>
            <a:ext cx="7589374" cy="461665"/>
          </a:xfrm>
          <a:prstGeom prst="rect">
            <a:avLst/>
          </a:prstGeom>
        </p:spPr>
        <p:txBody>
          <a:bodyPr wrap="square">
            <a:spAutoFit/>
          </a:bodyPr>
          <a:lstStyle/>
          <a:p>
            <a:r>
              <a:rPr lang="en-US" altLang="zh-CN" sz="2400" b="1" dirty="0"/>
              <a:t>1. </a:t>
            </a:r>
            <a:r>
              <a:rPr lang="zh-CN" altLang="zh-CN" sz="2400" b="1" dirty="0"/>
              <a:t>保证演讲目的的完成</a:t>
            </a:r>
            <a:endParaRPr lang="zh-CN" altLang="zh-CN" sz="2400" dirty="0"/>
          </a:p>
        </p:txBody>
      </p:sp>
      <p:sp>
        <p:nvSpPr>
          <p:cNvPr id="3" name="矩形 2"/>
          <p:cNvSpPr/>
          <p:nvPr/>
        </p:nvSpPr>
        <p:spPr>
          <a:xfrm>
            <a:off x="611560" y="1347614"/>
            <a:ext cx="7992888" cy="3170099"/>
          </a:xfrm>
          <a:prstGeom prst="rect">
            <a:avLst/>
          </a:prstGeom>
        </p:spPr>
        <p:txBody>
          <a:bodyPr wrap="square">
            <a:spAutoFit/>
          </a:bodyPr>
          <a:lstStyle/>
          <a:p>
            <a:r>
              <a:rPr lang="zh-CN" altLang="zh-CN" sz="2000" dirty="0"/>
              <a:t>演讲的目的就是向听众宣传自己的观点并力争使听众接受。</a:t>
            </a:r>
            <a:endParaRPr lang="zh-CN" altLang="zh-CN" sz="2000" dirty="0"/>
          </a:p>
          <a:p>
            <a:r>
              <a:rPr lang="zh-CN" altLang="zh-CN" sz="2000" dirty="0"/>
              <a:t>演讲时放在首位的是考虑怎样才能使演讲为听众接受，这是收到效果、达到目的的基础；</a:t>
            </a:r>
            <a:endParaRPr lang="zh-CN" altLang="zh-CN" sz="2000" dirty="0"/>
          </a:p>
          <a:p>
            <a:r>
              <a:rPr lang="zh-CN" altLang="zh-CN" sz="2000" dirty="0"/>
              <a:t>第二要考虑的是使演讲具有科学性、逻辑性、说服力和感染力，这是令听众接受和承认的不可缺少的条件；</a:t>
            </a:r>
            <a:endParaRPr lang="zh-CN" altLang="zh-CN" sz="2000" dirty="0"/>
          </a:p>
          <a:p>
            <a:r>
              <a:rPr lang="zh-CN" altLang="zh-CN" sz="2000" dirty="0"/>
              <a:t>第三，演讲必须具有深刻而动人的内容，这是使听众赞同、信服的根基。</a:t>
            </a:r>
            <a:endParaRPr lang="zh-CN" altLang="zh-CN" sz="2000" dirty="0"/>
          </a:p>
          <a:p>
            <a:r>
              <a:rPr lang="zh-CN" altLang="zh-CN" sz="2000" dirty="0"/>
              <a:t>而能将以上这头绪繁多而复杂的思考和准备集中于一体的活动，就是演讲稿的写作，即从听众对象出发，为达到演讲目的而寻求最佳的内容和形式的过程。</a:t>
            </a:r>
            <a:endParaRPr lang="zh-CN" altLang="zh-CN" sz="2000" dirty="0"/>
          </a:p>
        </p:txBody>
      </p:sp>
    </p:spTree>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par>
    </p:tnLst>
  </p:timing>
</p:sld>
</file>

<file path=ppt/theme/theme1.xml><?xml version="1.0" encoding="utf-8"?>
<a:theme xmlns:a="http://schemas.openxmlformats.org/drawingml/2006/main" name="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视点">
      <a:maj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7090</Words>
  <Application>WPS 演示</Application>
  <PresentationFormat>全屏显示(16:9)</PresentationFormat>
  <Paragraphs>354</Paragraphs>
  <Slides>40</Slides>
  <Notes>40</Notes>
  <HiddenSlides>0</HiddenSlides>
  <MMClips>0</MMClips>
  <ScaleCrop>false</ScaleCrop>
  <HeadingPairs>
    <vt:vector size="6" baseType="variant">
      <vt:variant>
        <vt:lpstr>已用的字体</vt:lpstr>
      </vt:variant>
      <vt:variant>
        <vt:i4>13</vt:i4>
      </vt:variant>
      <vt:variant>
        <vt:lpstr>主题</vt:lpstr>
      </vt:variant>
      <vt:variant>
        <vt:i4>1</vt:i4>
      </vt:variant>
      <vt:variant>
        <vt:lpstr>幻灯片标题</vt:lpstr>
      </vt:variant>
      <vt:variant>
        <vt:i4>40</vt:i4>
      </vt:variant>
    </vt:vector>
  </HeadingPairs>
  <TitlesOfParts>
    <vt:vector size="54" baseType="lpstr">
      <vt:lpstr>Arial</vt:lpstr>
      <vt:lpstr>宋体</vt:lpstr>
      <vt:lpstr>Wingdings</vt:lpstr>
      <vt:lpstr>Calibri</vt:lpstr>
      <vt:lpstr>微软雅黑</vt:lpstr>
      <vt:lpstr>Verdana</vt:lpstr>
      <vt:lpstr>MingLiU</vt:lpstr>
      <vt:lpstr>Arial Unicode MS</vt:lpstr>
      <vt:lpstr>Segoe UI</vt:lpstr>
      <vt:lpstr>Calibri</vt:lpstr>
      <vt:lpstr>方正兰亭特黑简体</vt:lpstr>
      <vt:lpstr>Symbol</vt:lpstr>
      <vt:lpstr>黑体</vt:lpstr>
      <vt:lpstr>Office</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Peter-冯</dc:creator>
  <cp:lastModifiedBy>Administrator</cp:lastModifiedBy>
  <cp:revision>1666</cp:revision>
  <dcterms:created xsi:type="dcterms:W3CDTF">2013-10-08T09:05:00Z</dcterms:created>
  <dcterms:modified xsi:type="dcterms:W3CDTF">2017-08-24T06:48:14Z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name">
    <vt:lpwstr>向天歌官方免费模板01：蓝灰配色年终工作总结模板.ppt</vt:lpwstr>
  </property>
  <property fmtid="{D5CDD505-2E9C-101B-9397-08002B2CF9AE}" pid="3" name="fileid">
    <vt:lpwstr>719222</vt:lpwstr>
  </property>
  <property fmtid="{D5CDD505-2E9C-101B-9397-08002B2CF9AE}" pid="4" name="KSOProductBuildVer">
    <vt:lpwstr>2052-10.1.0.6749</vt:lpwstr>
  </property>
</Properties>
</file>

<file path=docProps/thumbnail.jpeg>
</file>