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90" r:id="rId4"/>
    <p:sldId id="291" r:id="rId5"/>
    <p:sldId id="292" r:id="rId6"/>
    <p:sldId id="293" r:id="rId7"/>
    <p:sldId id="322" r:id="rId8"/>
    <p:sldId id="321" r:id="rId9"/>
    <p:sldId id="295" r:id="rId10"/>
    <p:sldId id="323" r:id="rId11"/>
    <p:sldId id="297" r:id="rId12"/>
    <p:sldId id="324" r:id="rId13"/>
    <p:sldId id="311" r:id="rId14"/>
    <p:sldId id="312" r:id="rId15"/>
    <p:sldId id="313" r:id="rId16"/>
    <p:sldId id="314" r:id="rId17"/>
    <p:sldId id="316" r:id="rId18"/>
    <p:sldId id="317" r:id="rId19"/>
    <p:sldId id="319" r:id="rId20"/>
    <p:sldId id="320" r:id="rId21"/>
    <p:sldId id="325" r:id="rId22"/>
  </p:sldIdLst>
  <p:sldSz cx="9144000" cy="5143500" type="screen16x9"/>
  <p:notesSz cx="6858000" cy="9144000"/>
  <p:defaultTextStyle>
    <a:defPPr>
      <a:defRPr lang="zh-CN"/>
    </a:defPPr>
    <a:lvl1pPr marL="0" lvl="0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342900" lvl="1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685800" lvl="2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028700" lvl="3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371600" lvl="4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1714500" lvl="5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057400" lvl="6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2400300" lvl="7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2743200" lvl="8" indent="0" algn="l" defTabSz="6858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4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A3D0"/>
    <a:srgbClr val="3CA0FE"/>
    <a:srgbClr val="2B2E30"/>
    <a:srgbClr val="E8E8E6"/>
    <a:srgbClr val="C354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4"/>
    <p:restoredTop sz="90546"/>
  </p:normalViewPr>
  <p:slideViewPr>
    <p:cSldViewPr showGuides="1">
      <p:cViewPr>
        <p:scale>
          <a:sx n="100" d="100"/>
          <a:sy n="100" d="100"/>
        </p:scale>
        <p:origin x="-936" y="-210"/>
      </p:cViewPr>
      <p:guideLst>
        <p:guide orient="horz" pos="1571"/>
        <p:guide pos="28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1DFD9B9-D9FA-471C-AAB0-04E85B0A77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70858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10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11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12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13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16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17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18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19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2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20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21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3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4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5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6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7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8</a:t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9</a:t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lIns="68580" tIns="34290" rIns="68580" bIns="34290"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8E8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pPr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913308-F349-4B6D-A68A-DD1791B4A57B}" type="slidenum">
              <a:rPr lang="zh-CN" altLang="en-US" smtClean="0">
                <a:latin typeface="+mn-lt"/>
                <a:cs typeface="+mn-cs"/>
              </a:rPr>
              <a:pPr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      (向天歌演示原创作品：www.TopPPT.cn)"/>
          <p:cNvSpPr/>
          <p:nvPr/>
        </p:nvSpPr>
        <p:spPr>
          <a:xfrm rot="19177476">
            <a:off x="6119812" y="234554"/>
            <a:ext cx="4262438" cy="4010025"/>
          </a:xfrm>
          <a:custGeom>
            <a:avLst/>
            <a:gdLst>
              <a:gd name="connsiteX0" fmla="*/ 699354 w 5683751"/>
              <a:gd name="connsiteY0" fmla="*/ 2660654 h 5347153"/>
              <a:gd name="connsiteX1" fmla="*/ 699354 w 5683751"/>
              <a:gd name="connsiteY1" fmla="*/ 4647799 h 5347153"/>
              <a:gd name="connsiteX2" fmla="*/ 2720656 w 5683751"/>
              <a:gd name="connsiteY2" fmla="*/ 4654875 h 5347153"/>
              <a:gd name="connsiteX3" fmla="*/ 2131993 w 5683751"/>
              <a:gd name="connsiteY3" fmla="*/ 5347153 h 5347153"/>
              <a:gd name="connsiteX4" fmla="*/ 0 w 5683751"/>
              <a:gd name="connsiteY4" fmla="*/ 5347153 h 5347153"/>
              <a:gd name="connsiteX5" fmla="*/ 0 w 5683751"/>
              <a:gd name="connsiteY5" fmla="*/ 2660489 h 5347153"/>
              <a:gd name="connsiteX6" fmla="*/ 2808800 w 5683751"/>
              <a:gd name="connsiteY6" fmla="*/ 0 h 5347153"/>
              <a:gd name="connsiteX7" fmla="*/ 2832652 w 5683751"/>
              <a:gd name="connsiteY7" fmla="*/ 699354 h 5347153"/>
              <a:gd name="connsiteX8" fmla="*/ 699354 w 5683751"/>
              <a:gd name="connsiteY8" fmla="*/ 699354 h 5347153"/>
              <a:gd name="connsiteX9" fmla="*/ 699354 w 5683751"/>
              <a:gd name="connsiteY9" fmla="*/ 2481295 h 5347153"/>
              <a:gd name="connsiteX10" fmla="*/ 0 w 5683751"/>
              <a:gd name="connsiteY10" fmla="*/ 2481130 h 5347153"/>
              <a:gd name="connsiteX11" fmla="*/ 0 w 5683751"/>
              <a:gd name="connsiteY11" fmla="*/ 0 h 5347153"/>
              <a:gd name="connsiteX12" fmla="*/ 4307551 w 5683751"/>
              <a:gd name="connsiteY12" fmla="*/ 0 h 5347153"/>
              <a:gd name="connsiteX13" fmla="*/ 5683751 w 5683751"/>
              <a:gd name="connsiteY13" fmla="*/ 1170220 h 5347153"/>
              <a:gd name="connsiteX14" fmla="*/ 5080222 w 5683751"/>
              <a:gd name="connsiteY14" fmla="*/ 1879981 h 5347153"/>
              <a:gd name="connsiteX15" fmla="*/ 5080546 w 5683751"/>
              <a:gd name="connsiteY15" fmla="*/ 1701265 h 5347153"/>
              <a:gd name="connsiteX16" fmla="*/ 5081521 w 5683751"/>
              <a:gd name="connsiteY16" fmla="*/ 699354 h 5347153"/>
              <a:gd name="connsiteX17" fmla="*/ 3041115 w 5683751"/>
              <a:gd name="connsiteY17" fmla="*/ 699354 h 5347153"/>
              <a:gd name="connsiteX18" fmla="*/ 3017264 w 5683751"/>
              <a:gd name="connsiteY18" fmla="*/ 0 h 534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3751" h="5347153">
                <a:moveTo>
                  <a:pt x="699354" y="2660654"/>
                </a:moveTo>
                <a:lnTo>
                  <a:pt x="699354" y="4647799"/>
                </a:lnTo>
                <a:lnTo>
                  <a:pt x="2720656" y="4654875"/>
                </a:lnTo>
                <a:lnTo>
                  <a:pt x="2131993" y="5347153"/>
                </a:lnTo>
                <a:lnTo>
                  <a:pt x="0" y="5347153"/>
                </a:lnTo>
                <a:lnTo>
                  <a:pt x="0" y="2660489"/>
                </a:lnTo>
                <a:close/>
                <a:moveTo>
                  <a:pt x="2808800" y="0"/>
                </a:moveTo>
                <a:lnTo>
                  <a:pt x="2832652" y="699354"/>
                </a:lnTo>
                <a:lnTo>
                  <a:pt x="699354" y="699354"/>
                </a:lnTo>
                <a:lnTo>
                  <a:pt x="699354" y="2481295"/>
                </a:lnTo>
                <a:lnTo>
                  <a:pt x="0" y="2481130"/>
                </a:lnTo>
                <a:lnTo>
                  <a:pt x="0" y="0"/>
                </a:lnTo>
                <a:close/>
                <a:moveTo>
                  <a:pt x="4307551" y="0"/>
                </a:moveTo>
                <a:lnTo>
                  <a:pt x="5683751" y="1170220"/>
                </a:lnTo>
                <a:lnTo>
                  <a:pt x="5080222" y="1879981"/>
                </a:lnTo>
                <a:lnTo>
                  <a:pt x="5080546" y="1701265"/>
                </a:lnTo>
                <a:cubicBezTo>
                  <a:pt x="5081157" y="1364859"/>
                  <a:pt x="5081625" y="1029670"/>
                  <a:pt x="5081521" y="699354"/>
                </a:cubicBezTo>
                <a:lnTo>
                  <a:pt x="3041115" y="699354"/>
                </a:lnTo>
                <a:lnTo>
                  <a:pt x="3017264" y="0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Freeform 38      (向天歌演示原创作品：www.TopPPT.cn)"/>
          <p:cNvSpPr/>
          <p:nvPr/>
        </p:nvSpPr>
        <p:spPr>
          <a:xfrm rot="19177476">
            <a:off x="7845029" y="988219"/>
            <a:ext cx="2597944" cy="3056335"/>
          </a:xfrm>
          <a:custGeom>
            <a:avLst/>
            <a:gdLst>
              <a:gd name="connsiteX0" fmla="*/ 699354 w 3464896"/>
              <a:gd name="connsiteY0" fmla="*/ 2076448 h 4074783"/>
              <a:gd name="connsiteX1" fmla="*/ 699354 w 3464896"/>
              <a:gd name="connsiteY1" fmla="*/ 3252330 h 4074783"/>
              <a:gd name="connsiteX2" fmla="*/ 0 w 3464896"/>
              <a:gd name="connsiteY2" fmla="*/ 4074783 h 4074783"/>
              <a:gd name="connsiteX3" fmla="*/ 0 w 3464896"/>
              <a:gd name="connsiteY3" fmla="*/ 2076283 h 4074783"/>
              <a:gd name="connsiteX4" fmla="*/ 1684570 w 3464896"/>
              <a:gd name="connsiteY4" fmla="*/ 0 h 4074783"/>
              <a:gd name="connsiteX5" fmla="*/ 1708421 w 3464896"/>
              <a:gd name="connsiteY5" fmla="*/ 699355 h 4074783"/>
              <a:gd name="connsiteX6" fmla="*/ 699354 w 3464896"/>
              <a:gd name="connsiteY6" fmla="*/ 699354 h 4074783"/>
              <a:gd name="connsiteX7" fmla="*/ 699354 w 3464896"/>
              <a:gd name="connsiteY7" fmla="*/ 1859921 h 4074783"/>
              <a:gd name="connsiteX8" fmla="*/ 0 w 3464896"/>
              <a:gd name="connsiteY8" fmla="*/ 1859755 h 4074783"/>
              <a:gd name="connsiteX9" fmla="*/ 0 w 3464896"/>
              <a:gd name="connsiteY9" fmla="*/ 0 h 4074783"/>
              <a:gd name="connsiteX10" fmla="*/ 3464896 w 3464896"/>
              <a:gd name="connsiteY10" fmla="*/ 1 h 4074783"/>
              <a:gd name="connsiteX11" fmla="*/ 2870217 w 3464896"/>
              <a:gd name="connsiteY11" fmla="*/ 699354 h 4074783"/>
              <a:gd name="connsiteX12" fmla="*/ 1916884 w 3464896"/>
              <a:gd name="connsiteY12" fmla="*/ 699354 h 4074783"/>
              <a:gd name="connsiteX13" fmla="*/ 1893033 w 3464896"/>
              <a:gd name="connsiteY13" fmla="*/ 1 h 407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4896" h="4074783">
                <a:moveTo>
                  <a:pt x="699354" y="2076448"/>
                </a:moveTo>
                <a:lnTo>
                  <a:pt x="699354" y="3252330"/>
                </a:lnTo>
                <a:lnTo>
                  <a:pt x="0" y="4074783"/>
                </a:lnTo>
                <a:lnTo>
                  <a:pt x="0" y="2076283"/>
                </a:lnTo>
                <a:close/>
                <a:moveTo>
                  <a:pt x="1684570" y="0"/>
                </a:moveTo>
                <a:lnTo>
                  <a:pt x="1708421" y="699355"/>
                </a:lnTo>
                <a:lnTo>
                  <a:pt x="699354" y="699354"/>
                </a:lnTo>
                <a:lnTo>
                  <a:pt x="699354" y="1859921"/>
                </a:lnTo>
                <a:lnTo>
                  <a:pt x="0" y="1859755"/>
                </a:lnTo>
                <a:lnTo>
                  <a:pt x="0" y="0"/>
                </a:lnTo>
                <a:close/>
                <a:moveTo>
                  <a:pt x="3464896" y="1"/>
                </a:moveTo>
                <a:lnTo>
                  <a:pt x="2870217" y="699354"/>
                </a:lnTo>
                <a:lnTo>
                  <a:pt x="1916884" y="699354"/>
                </a:lnTo>
                <a:lnTo>
                  <a:pt x="1893033" y="1"/>
                </a:lnTo>
                <a:close/>
              </a:path>
            </a:pathLst>
          </a:cu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076" name="TextBox 18      (向天歌演示原创作品：www.TopPPT.cn)"/>
          <p:cNvSpPr txBox="1"/>
          <p:nvPr/>
        </p:nvSpPr>
        <p:spPr>
          <a:xfrm>
            <a:off x="870109" y="2463404"/>
            <a:ext cx="3701891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说服的口才艺术</a:t>
            </a:r>
          </a:p>
        </p:txBody>
      </p:sp>
      <p:sp>
        <p:nvSpPr>
          <p:cNvPr id="20" name="Rectangle 19      (向天歌演示原创作品：www.TopPPT.cn)"/>
          <p:cNvSpPr/>
          <p:nvPr/>
        </p:nvSpPr>
        <p:spPr>
          <a:xfrm>
            <a:off x="870109" y="1792129"/>
            <a:ext cx="1604311" cy="49339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/>
              <a:t>第四章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1016" y="107119"/>
            <a:ext cx="2908856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推销语言技巧</a:t>
            </a:r>
          </a:p>
        </p:txBody>
      </p:sp>
      <p:sp>
        <p:nvSpPr>
          <p:cNvPr id="2050" name=" 2050"/>
          <p:cNvSpPr/>
          <p:nvPr/>
        </p:nvSpPr>
        <p:spPr bwMode="auto">
          <a:xfrm flipH="1">
            <a:off x="5292080" y="1338151"/>
            <a:ext cx="218426" cy="246930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123728" y="2384290"/>
            <a:ext cx="3097787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000" b="1" dirty="0" smtClean="0">
                <a:latin typeface="+mn-ea"/>
                <a:ea typeface="+mn-ea"/>
              </a:rPr>
              <a:t>1</a:t>
            </a:r>
            <a:r>
              <a:rPr lang="zh-CN" altLang="en-US" sz="2000" b="1" dirty="0" smtClean="0">
                <a:latin typeface="+mn-ea"/>
                <a:ea typeface="+mn-ea"/>
              </a:rPr>
              <a:t>、接近</a:t>
            </a:r>
            <a:r>
              <a:rPr lang="zh-CN" altLang="en-US" sz="2000" b="1" dirty="0">
                <a:latin typeface="+mn-ea"/>
                <a:ea typeface="+mn-ea"/>
              </a:rPr>
              <a:t>顾客的语言技巧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10157" y="1351187"/>
            <a:ext cx="1577961" cy="377026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介绍接近法</a:t>
            </a:r>
            <a:endParaRPr lang="en-US" altLang="zh-CN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94440" y="2044268"/>
            <a:ext cx="1593678" cy="377026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产品接近法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94439" y="2737349"/>
            <a:ext cx="1593679" cy="377026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问题解决法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794440" y="3430430"/>
            <a:ext cx="1593678" cy="377026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ea"/>
                <a:ea typeface="+mn-ea"/>
              </a:rPr>
              <a:t>利益接近法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52995" y="1420416"/>
            <a:ext cx="1657947" cy="2954904"/>
            <a:chOff x="152995" y="1420416"/>
            <a:chExt cx="1657947" cy="2954904"/>
          </a:xfrm>
        </p:grpSpPr>
        <p:sp>
          <p:nvSpPr>
            <p:cNvPr id="42" name="Rectangle 4      (向天歌演示原创作品：www.TopPPT.cn)"/>
            <p:cNvSpPr/>
            <p:nvPr/>
          </p:nvSpPr>
          <p:spPr>
            <a:xfrm>
              <a:off x="521494" y="1420416"/>
              <a:ext cx="864394" cy="86439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6      (向天歌演示原创作品：www.TopPPT.cn)"/>
            <p:cNvSpPr/>
            <p:nvPr/>
          </p:nvSpPr>
          <p:spPr>
            <a:xfrm>
              <a:off x="1078707" y="2112012"/>
              <a:ext cx="546497" cy="546497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Rectangle 7      (向天歌演示原创作品：www.TopPPT.cn)"/>
            <p:cNvSpPr/>
            <p:nvPr/>
          </p:nvSpPr>
          <p:spPr>
            <a:xfrm>
              <a:off x="771525" y="2530078"/>
              <a:ext cx="635794" cy="606029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8      (向天歌演示原创作品：www.TopPPT.cn)"/>
            <p:cNvSpPr/>
            <p:nvPr/>
          </p:nvSpPr>
          <p:spPr>
            <a:xfrm>
              <a:off x="613793" y="2848596"/>
              <a:ext cx="464914" cy="46491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9      (向天歌演示原创作品：www.TopPPT.cn)"/>
            <p:cNvSpPr/>
            <p:nvPr/>
          </p:nvSpPr>
          <p:spPr>
            <a:xfrm>
              <a:off x="152995" y="3137768"/>
              <a:ext cx="864394" cy="86320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Rectangle 11      (向天歌演示原创作品：www.TopPPT.cn)"/>
            <p:cNvSpPr/>
            <p:nvPr/>
          </p:nvSpPr>
          <p:spPr>
            <a:xfrm>
              <a:off x="947738" y="3510926"/>
              <a:ext cx="863204" cy="86439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29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1016" y="107119"/>
            <a:ext cx="298086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推销语言技巧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979712" y="1931194"/>
            <a:ext cx="2160240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000" b="1" dirty="0" smtClean="0">
                <a:latin typeface="+mn-ea"/>
                <a:ea typeface="+mn-ea"/>
              </a:rPr>
              <a:t>2</a:t>
            </a:r>
            <a:r>
              <a:rPr lang="zh-CN" altLang="en-US" sz="2000" b="1" dirty="0" smtClean="0">
                <a:latin typeface="+mn-ea"/>
                <a:ea typeface="+mn-ea"/>
              </a:rPr>
              <a:t>、处理</a:t>
            </a:r>
            <a:r>
              <a:rPr lang="zh-CN" altLang="en-US" sz="2000" b="1" dirty="0">
                <a:latin typeface="+mn-ea"/>
                <a:ea typeface="+mn-ea"/>
              </a:rPr>
              <a:t>异议的语言技巧</a:t>
            </a:r>
          </a:p>
        </p:txBody>
      </p:sp>
      <p:sp>
        <p:nvSpPr>
          <p:cNvPr id="16" name=" 2050"/>
          <p:cNvSpPr/>
          <p:nvPr/>
        </p:nvSpPr>
        <p:spPr bwMode="auto">
          <a:xfrm flipH="1">
            <a:off x="4121567" y="1273969"/>
            <a:ext cx="162401" cy="1835944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302353" y="1347614"/>
            <a:ext cx="1925831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处理价格的策略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02353" y="2707005"/>
            <a:ext cx="2296772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处理货源的意义策略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964081" y="815050"/>
            <a:ext cx="1721845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强调相对价格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964081" y="1721696"/>
            <a:ext cx="1690787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心理策略</a:t>
            </a:r>
          </a:p>
        </p:txBody>
      </p:sp>
      <p:sp>
        <p:nvSpPr>
          <p:cNvPr id="22" name=" 2050"/>
          <p:cNvSpPr/>
          <p:nvPr/>
        </p:nvSpPr>
        <p:spPr bwMode="auto">
          <a:xfrm flipH="1">
            <a:off x="6599125" y="2275999"/>
            <a:ext cx="222885" cy="1256824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964080" y="1268373"/>
            <a:ext cx="1173363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让步策略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964080" y="2284810"/>
            <a:ext cx="1296353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锲而不舍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964081" y="2735692"/>
            <a:ext cx="1121808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提供例证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64081" y="3186574"/>
            <a:ext cx="1690787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强调竞争收益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52995" y="1420416"/>
            <a:ext cx="1657947" cy="2954904"/>
            <a:chOff x="152995" y="1420416"/>
            <a:chExt cx="1657947" cy="2954904"/>
          </a:xfrm>
        </p:grpSpPr>
        <p:sp>
          <p:nvSpPr>
            <p:cNvPr id="42" name="Rectangle 4      (向天歌演示原创作品：www.TopPPT.cn)"/>
            <p:cNvSpPr/>
            <p:nvPr/>
          </p:nvSpPr>
          <p:spPr>
            <a:xfrm>
              <a:off x="521494" y="1420416"/>
              <a:ext cx="864394" cy="86439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6      (向天歌演示原创作品：www.TopPPT.cn)"/>
            <p:cNvSpPr/>
            <p:nvPr/>
          </p:nvSpPr>
          <p:spPr>
            <a:xfrm>
              <a:off x="1078707" y="2112012"/>
              <a:ext cx="546497" cy="546497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Rectangle 7      (向天歌演示原创作品：www.TopPPT.cn)"/>
            <p:cNvSpPr/>
            <p:nvPr/>
          </p:nvSpPr>
          <p:spPr>
            <a:xfrm>
              <a:off x="771525" y="2530078"/>
              <a:ext cx="635794" cy="606029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8      (向天歌演示原创作品：www.TopPPT.cn)"/>
            <p:cNvSpPr/>
            <p:nvPr/>
          </p:nvSpPr>
          <p:spPr>
            <a:xfrm>
              <a:off x="613793" y="2848596"/>
              <a:ext cx="464914" cy="46491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9      (向天歌演示原创作品：www.TopPPT.cn)"/>
            <p:cNvSpPr/>
            <p:nvPr/>
          </p:nvSpPr>
          <p:spPr>
            <a:xfrm>
              <a:off x="152995" y="3137768"/>
              <a:ext cx="864394" cy="86320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Rectangle 11      (向天歌演示原创作品：www.TopPPT.cn)"/>
            <p:cNvSpPr/>
            <p:nvPr/>
          </p:nvSpPr>
          <p:spPr>
            <a:xfrm>
              <a:off x="947738" y="3510926"/>
              <a:ext cx="863204" cy="86439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 2050"/>
          <p:cNvSpPr/>
          <p:nvPr/>
        </p:nvSpPr>
        <p:spPr bwMode="auto">
          <a:xfrm flipH="1">
            <a:off x="6599125" y="811121"/>
            <a:ext cx="222885" cy="1256824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1016" y="107119"/>
            <a:ext cx="341291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推销语言技巧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652120" y="1323752"/>
            <a:ext cx="1440160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j-ea"/>
                <a:ea typeface="+mj-ea"/>
              </a:rPr>
              <a:t>请求成交法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664979" y="1918221"/>
            <a:ext cx="1427301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j-ea"/>
                <a:ea typeface="+mj-ea"/>
              </a:rPr>
              <a:t>假定成交法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649263" y="2453068"/>
            <a:ext cx="1443017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bg1"/>
                </a:solidFill>
                <a:latin typeface="+mj-ea"/>
                <a:ea typeface="+mj-ea"/>
              </a:rPr>
              <a:t>选择成交法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664979" y="2987915"/>
            <a:ext cx="1427301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chemeClr val="bg1"/>
                </a:solidFill>
                <a:latin typeface="+mj-ea"/>
                <a:ea typeface="+mj-ea"/>
              </a:rPr>
              <a:t>小点成交法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649263" y="3522763"/>
            <a:ext cx="1443017" cy="346249"/>
          </a:xfrm>
          <a:prstGeom prst="rect">
            <a:avLst/>
          </a:prstGeom>
          <a:solidFill>
            <a:srgbClr val="21A3D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j-ea"/>
                <a:ea typeface="+mj-ea"/>
              </a:rPr>
              <a:t>从众成交发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52995" y="1420416"/>
            <a:ext cx="1657947" cy="2954904"/>
            <a:chOff x="152995" y="1420416"/>
            <a:chExt cx="1657947" cy="2954904"/>
          </a:xfrm>
        </p:grpSpPr>
        <p:sp>
          <p:nvSpPr>
            <p:cNvPr id="42" name="Rectangle 4      (向天歌演示原创作品：www.TopPPT.cn)"/>
            <p:cNvSpPr/>
            <p:nvPr/>
          </p:nvSpPr>
          <p:spPr>
            <a:xfrm>
              <a:off x="521494" y="1420416"/>
              <a:ext cx="864394" cy="86439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6      (向天歌演示原创作品：www.TopPPT.cn)"/>
            <p:cNvSpPr/>
            <p:nvPr/>
          </p:nvSpPr>
          <p:spPr>
            <a:xfrm>
              <a:off x="1078707" y="2112012"/>
              <a:ext cx="546497" cy="546497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Rectangle 7      (向天歌演示原创作品：www.TopPPT.cn)"/>
            <p:cNvSpPr/>
            <p:nvPr/>
          </p:nvSpPr>
          <p:spPr>
            <a:xfrm>
              <a:off x="771525" y="2530078"/>
              <a:ext cx="635794" cy="606029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8      (向天歌演示原创作品：www.TopPPT.cn)"/>
            <p:cNvSpPr/>
            <p:nvPr/>
          </p:nvSpPr>
          <p:spPr>
            <a:xfrm>
              <a:off x="613793" y="2848596"/>
              <a:ext cx="464914" cy="46491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9      (向天歌演示原创作品：www.TopPPT.cn)"/>
            <p:cNvSpPr/>
            <p:nvPr/>
          </p:nvSpPr>
          <p:spPr>
            <a:xfrm>
              <a:off x="152995" y="3137768"/>
              <a:ext cx="864394" cy="86320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Rectangle 11      (向天歌演示原创作品：www.TopPPT.cn)"/>
            <p:cNvSpPr/>
            <p:nvPr/>
          </p:nvSpPr>
          <p:spPr>
            <a:xfrm>
              <a:off x="947738" y="3510926"/>
              <a:ext cx="863204" cy="86439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 2050"/>
          <p:cNvSpPr/>
          <p:nvPr/>
        </p:nvSpPr>
        <p:spPr bwMode="auto">
          <a:xfrm flipH="1">
            <a:off x="5182867" y="1338151"/>
            <a:ext cx="218426" cy="2469305"/>
          </a:xfrm>
          <a:custGeom>
            <a:avLst/>
            <a:gdLst>
              <a:gd name="T0" fmla="*/ 2147483646 w 41"/>
              <a:gd name="T1" fmla="*/ 2147483646 h 281"/>
              <a:gd name="T2" fmla="*/ 2147483646 w 41"/>
              <a:gd name="T3" fmla="*/ 2147483646 h 281"/>
              <a:gd name="T4" fmla="*/ 0 w 41"/>
              <a:gd name="T5" fmla="*/ 0 h 281"/>
              <a:gd name="T6" fmla="*/ 2147483646 w 41"/>
              <a:gd name="T7" fmla="*/ 2147483646 h 281"/>
              <a:gd name="T8" fmla="*/ 2147483646 w 41"/>
              <a:gd name="T9" fmla="*/ 2147483646 h 281"/>
              <a:gd name="T10" fmla="*/ 2147483646 w 41"/>
              <a:gd name="T11" fmla="*/ 2147483646 h 281"/>
              <a:gd name="T12" fmla="*/ 2147483646 w 41"/>
              <a:gd name="T13" fmla="*/ 2147483646 h 281"/>
              <a:gd name="T14" fmla="*/ 2147483646 w 41"/>
              <a:gd name="T15" fmla="*/ 2147483646 h 281"/>
              <a:gd name="T16" fmla="*/ 2147483646 w 41"/>
              <a:gd name="T17" fmla="*/ 2147483646 h 281"/>
              <a:gd name="T18" fmla="*/ 2147483646 w 41"/>
              <a:gd name="T19" fmla="*/ 2147483646 h 281"/>
              <a:gd name="T20" fmla="*/ 2147483646 w 41"/>
              <a:gd name="T21" fmla="*/ 2147483646 h 281"/>
              <a:gd name="T22" fmla="*/ 2147483646 w 41"/>
              <a:gd name="T23" fmla="*/ 2147483646 h 281"/>
              <a:gd name="T24" fmla="*/ 2147483646 w 41"/>
              <a:gd name="T25" fmla="*/ 2147483646 h 281"/>
              <a:gd name="T26" fmla="*/ 0 w 41"/>
              <a:gd name="T27" fmla="*/ 2147483646 h 281"/>
              <a:gd name="T28" fmla="*/ 2147483646 w 41"/>
              <a:gd name="T29" fmla="*/ 2147483646 h 281"/>
              <a:gd name="T30" fmla="*/ 2147483646 w 41"/>
              <a:gd name="T31" fmla="*/ 2147483646 h 281"/>
              <a:gd name="T32" fmla="*/ 2147483646 w 41"/>
              <a:gd name="T33" fmla="*/ 2147483646 h 281"/>
              <a:gd name="T34" fmla="*/ 2147483646 w 41"/>
              <a:gd name="T35" fmla="*/ 2147483646 h 281"/>
              <a:gd name="T36" fmla="*/ 2147483646 w 41"/>
              <a:gd name="T37" fmla="*/ 2147483646 h 281"/>
              <a:gd name="T38" fmla="*/ 2147483646 w 41"/>
              <a:gd name="T39" fmla="*/ 2147483646 h 281"/>
              <a:gd name="T40" fmla="*/ 2147483646 w 41"/>
              <a:gd name="T41" fmla="*/ 2147483646 h 281"/>
              <a:gd name="T42" fmla="*/ 2147483646 w 41"/>
              <a:gd name="T43" fmla="*/ 2147483646 h 28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9" name="文本框 1"/>
          <p:cNvSpPr txBox="1"/>
          <p:nvPr/>
        </p:nvSpPr>
        <p:spPr>
          <a:xfrm>
            <a:off x="2123728" y="2384290"/>
            <a:ext cx="3097787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000" b="1" dirty="0">
                <a:latin typeface="+mj-ea"/>
                <a:ea typeface="+mj-ea"/>
              </a:rPr>
              <a:t>3.</a:t>
            </a:r>
            <a:r>
              <a:rPr lang="zh-CN" altLang="en-US" sz="2000" b="1" dirty="0">
                <a:latin typeface="+mj-ea"/>
                <a:ea typeface="+mj-ea"/>
              </a:rPr>
              <a:t>促成交易的语言技巧</a:t>
            </a:r>
          </a:p>
        </p:txBody>
      </p:sp>
    </p:spTree>
    <p:extLst>
      <p:ext uri="{BB962C8B-B14F-4D97-AF65-F5344CB8AC3E}">
        <p14:creationId xmlns:p14="http://schemas.microsoft.com/office/powerpoint/2010/main" val="172015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      (向天歌演示原创作品：www.TopPPT.cn)"/>
          <p:cNvSpPr/>
          <p:nvPr/>
        </p:nvSpPr>
        <p:spPr>
          <a:xfrm>
            <a:off x="1" y="1792129"/>
            <a:ext cx="9144000" cy="135568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第三节 谈判的口才艺术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20      (向天歌演示原创作品：www.TopPPT.cn)"/>
          <p:cNvSpPr txBox="1"/>
          <p:nvPr/>
        </p:nvSpPr>
        <p:spPr>
          <a:xfrm>
            <a:off x="6209110" y="3721894"/>
            <a:ext cx="2538413" cy="25360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请输入您需要的文字</a:t>
            </a:r>
          </a:p>
        </p:txBody>
      </p:sp>
      <p:sp>
        <p:nvSpPr>
          <p:cNvPr id="26" name="Rectangle 25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Rectangle 26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Rectangle 27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343" name="TextBox 28      (向天歌演示原创作品：www.TopPPT.cn)"/>
          <p:cNvSpPr txBox="1"/>
          <p:nvPr/>
        </p:nvSpPr>
        <p:spPr>
          <a:xfrm>
            <a:off x="511016" y="107119"/>
            <a:ext cx="391696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谈判语言的基本要求</a:t>
            </a: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927771" y="3868163"/>
            <a:ext cx="6777558" cy="4435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5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、幽默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风趣，一张一弛</a:t>
            </a:r>
          </a:p>
        </p:txBody>
      </p:sp>
      <p:sp>
        <p:nvSpPr>
          <p:cNvPr id="21" name="Rectangle 29      (向天歌演示原创作品：www.TopPPT.cn)"/>
          <p:cNvSpPr/>
          <p:nvPr/>
        </p:nvSpPr>
        <p:spPr>
          <a:xfrm>
            <a:off x="927771" y="3151956"/>
            <a:ext cx="6777558" cy="4435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、临近应变，巧问妙答</a:t>
            </a:r>
          </a:p>
        </p:txBody>
      </p:sp>
      <p:sp>
        <p:nvSpPr>
          <p:cNvPr id="22" name="Rectangle 29      (向天歌演示原创作品：www.TopPPT.cn)"/>
          <p:cNvSpPr/>
          <p:nvPr/>
        </p:nvSpPr>
        <p:spPr>
          <a:xfrm>
            <a:off x="927771" y="1003341"/>
            <a:ext cx="6777558" cy="4435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、语言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简练，内容充实</a:t>
            </a:r>
          </a:p>
        </p:txBody>
      </p:sp>
      <p:sp>
        <p:nvSpPr>
          <p:cNvPr id="23" name="Rectangle 29      (向天歌演示原创作品：www.TopPPT.cn)"/>
          <p:cNvSpPr/>
          <p:nvPr/>
        </p:nvSpPr>
        <p:spPr>
          <a:xfrm>
            <a:off x="927771" y="1719546"/>
            <a:ext cx="6777558" cy="44350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、准确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具体，清晰流畅</a:t>
            </a:r>
          </a:p>
        </p:txBody>
      </p:sp>
      <p:sp>
        <p:nvSpPr>
          <p:cNvPr id="24" name="Rectangle 29      (向天歌演示原创作品：www.TopPPT.cn)"/>
          <p:cNvSpPr/>
          <p:nvPr/>
        </p:nvSpPr>
        <p:spPr>
          <a:xfrm>
            <a:off x="927771" y="2435751"/>
            <a:ext cx="6777558" cy="4435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、表达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含蓄，委婉有礼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      (向天歌演示原创作品：www.TopPPT.cn)"/>
          <p:cNvCxnSpPr/>
          <p:nvPr/>
        </p:nvCxnSpPr>
        <p:spPr>
          <a:xfrm>
            <a:off x="1264562" y="2636895"/>
            <a:ext cx="5843588" cy="0"/>
          </a:xfrm>
          <a:prstGeom prst="line">
            <a:avLst/>
          </a:prstGeom>
          <a:ln w="19050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2" name="Rectangle 61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3" name="Rectangle 62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538" name="TextBox 63      (向天歌演示原创作品：www.TopPPT.cn)"/>
          <p:cNvSpPr txBox="1"/>
          <p:nvPr/>
        </p:nvSpPr>
        <p:spPr>
          <a:xfrm>
            <a:off x="511016" y="107119"/>
            <a:ext cx="406098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谈判语言的策略技巧</a:t>
            </a:r>
          </a:p>
        </p:txBody>
      </p:sp>
      <p:sp>
        <p:nvSpPr>
          <p:cNvPr id="22543" name="TextBox 70      (向天歌演示原创作品：www.TopPPT.cn)"/>
          <p:cNvSpPr txBox="1"/>
          <p:nvPr/>
        </p:nvSpPr>
        <p:spPr>
          <a:xfrm>
            <a:off x="1249084" y="1385548"/>
            <a:ext cx="2314804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 smtClean="0">
                <a:latin typeface="微软雅黑" panose="020B0503020204020204" pitchFamily="34" charset="-122"/>
              </a:rPr>
              <a:t>1</a:t>
            </a:r>
            <a:r>
              <a:rPr lang="zh-CN" altLang="en-US" sz="1800" b="1" dirty="0" smtClean="0">
                <a:latin typeface="微软雅黑" panose="020B0503020204020204" pitchFamily="34" charset="-122"/>
              </a:rPr>
              <a:t>、利益</a:t>
            </a:r>
            <a:r>
              <a:rPr lang="zh-CN" altLang="en-US" sz="1800" b="1" dirty="0">
                <a:latin typeface="微软雅黑" panose="020B0503020204020204" pitchFamily="34" charset="-122"/>
              </a:rPr>
              <a:t>交集法</a:t>
            </a:r>
          </a:p>
        </p:txBody>
      </p:sp>
      <p:sp>
        <p:nvSpPr>
          <p:cNvPr id="22544" name="Rectangle 2      (向天歌演示原创作品：www.TopPPT.cn)"/>
          <p:cNvSpPr/>
          <p:nvPr/>
        </p:nvSpPr>
        <p:spPr>
          <a:xfrm>
            <a:off x="1249084" y="1743704"/>
            <a:ext cx="2584847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在与人谈判时，别去坚持彼此表面要求的做法，而要找出彼此心理真正的要求。</a:t>
            </a:r>
          </a:p>
        </p:txBody>
      </p:sp>
      <p:sp>
        <p:nvSpPr>
          <p:cNvPr id="22545" name="TextBox 71      (向天歌演示原创作品：www.TopPPT.cn)"/>
          <p:cNvSpPr txBox="1"/>
          <p:nvPr/>
        </p:nvSpPr>
        <p:spPr>
          <a:xfrm>
            <a:off x="4580453" y="1385548"/>
            <a:ext cx="2655843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 smtClean="0">
                <a:latin typeface="微软雅黑" panose="020B0503020204020204" pitchFamily="34" charset="-122"/>
              </a:rPr>
              <a:t>2</a:t>
            </a:r>
            <a:r>
              <a:rPr lang="zh-CN" altLang="en-US" sz="1800" b="1" dirty="0" smtClean="0">
                <a:latin typeface="微软雅黑" panose="020B0503020204020204" pitchFamily="34" charset="-122"/>
              </a:rPr>
              <a:t>、集体</a:t>
            </a:r>
            <a:r>
              <a:rPr lang="zh-CN" altLang="en-US" sz="1800" b="1" dirty="0">
                <a:latin typeface="微软雅黑" panose="020B0503020204020204" pitchFamily="34" charset="-122"/>
              </a:rPr>
              <a:t>挂钩法</a:t>
            </a:r>
          </a:p>
        </p:txBody>
      </p:sp>
      <p:sp>
        <p:nvSpPr>
          <p:cNvPr id="22546" name="Rectangle 72      (向天歌演示原创作品：www.TopPPT.cn)"/>
          <p:cNvSpPr/>
          <p:nvPr/>
        </p:nvSpPr>
        <p:spPr>
          <a:xfrm>
            <a:off x="4580453" y="1743704"/>
            <a:ext cx="2770112" cy="715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假设谈判的内容有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五项，与其其中一项一项地谈，不妨试着运用连纵政策组合一下</a:t>
            </a:r>
          </a:p>
        </p:txBody>
      </p:sp>
      <p:sp>
        <p:nvSpPr>
          <p:cNvPr id="22547" name="TextBox 73      (向天歌演示原创作品：www.TopPPT.cn)"/>
          <p:cNvSpPr txBox="1"/>
          <p:nvPr/>
        </p:nvSpPr>
        <p:spPr>
          <a:xfrm>
            <a:off x="1250274" y="2755473"/>
            <a:ext cx="2313613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 smtClean="0">
                <a:latin typeface="微软雅黑" panose="020B0503020204020204" pitchFamily="34" charset="-122"/>
              </a:rPr>
              <a:t>3</a:t>
            </a:r>
            <a:r>
              <a:rPr lang="zh-CN" altLang="en-US" sz="1800" b="1" dirty="0" smtClean="0">
                <a:latin typeface="微软雅黑" panose="020B0503020204020204" pitchFamily="34" charset="-122"/>
              </a:rPr>
              <a:t>、议题</a:t>
            </a:r>
            <a:r>
              <a:rPr lang="zh-CN" altLang="en-US" sz="1800" b="1" dirty="0">
                <a:latin typeface="微软雅黑" panose="020B0503020204020204" pitchFamily="34" charset="-122"/>
              </a:rPr>
              <a:t>切割法</a:t>
            </a:r>
          </a:p>
        </p:txBody>
      </p:sp>
      <p:sp>
        <p:nvSpPr>
          <p:cNvPr id="22548" name="Rectangle 74      (向天歌演示原创作品：www.TopPPT.cn)"/>
          <p:cNvSpPr/>
          <p:nvPr/>
        </p:nvSpPr>
        <p:spPr>
          <a:xfrm>
            <a:off x="1249084" y="3119261"/>
            <a:ext cx="2584847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把一个大议题切割成几个小议题来谈，如此就拉大了其中双方交换的空间，从而达成共识。</a:t>
            </a:r>
          </a:p>
        </p:txBody>
      </p:sp>
      <p:sp>
        <p:nvSpPr>
          <p:cNvPr id="22549" name="TextBox 75      (向天歌演示原创作品：www.TopPPT.cn)"/>
          <p:cNvSpPr txBox="1"/>
          <p:nvPr/>
        </p:nvSpPr>
        <p:spPr>
          <a:xfrm>
            <a:off x="4524494" y="2755473"/>
            <a:ext cx="2351762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 smtClean="0">
                <a:latin typeface="微软雅黑" panose="020B0503020204020204" pitchFamily="34" charset="-122"/>
              </a:rPr>
              <a:t>4</a:t>
            </a:r>
            <a:r>
              <a:rPr lang="zh-CN" altLang="en-US" sz="1800" b="1" dirty="0" smtClean="0">
                <a:latin typeface="微软雅黑" panose="020B0503020204020204" pitchFamily="34" charset="-122"/>
              </a:rPr>
              <a:t>、平行</a:t>
            </a:r>
            <a:r>
              <a:rPr lang="zh-CN" altLang="en-US" sz="1800" b="1" dirty="0">
                <a:latin typeface="微软雅黑" panose="020B0503020204020204" pitchFamily="34" charset="-122"/>
              </a:rPr>
              <a:t>交换法</a:t>
            </a:r>
          </a:p>
        </p:txBody>
      </p:sp>
      <p:sp>
        <p:nvSpPr>
          <p:cNvPr id="22550" name="Rectangle 76      (向天歌演示原创作品：www.TopPPT.cn)"/>
          <p:cNvSpPr/>
          <p:nvPr/>
        </p:nvSpPr>
        <p:spPr>
          <a:xfrm>
            <a:off x="4524493" y="3119261"/>
            <a:ext cx="3546151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如果需要谈的有好几项大议题，而这其中双方又都各有一些最在乎的事项，那就可以先把这些议题拉出来，用交换退让的原则来进行协商。</a:t>
            </a:r>
          </a:p>
        </p:txBody>
      </p:sp>
      <p:cxnSp>
        <p:nvCxnSpPr>
          <p:cNvPr id="7" name="Straight Connector 6      (向天歌演示原创作品：www.TopPPT.cn)"/>
          <p:cNvCxnSpPr/>
          <p:nvPr/>
        </p:nvCxnSpPr>
        <p:spPr>
          <a:xfrm>
            <a:off x="4092296" y="1385548"/>
            <a:ext cx="0" cy="2480072"/>
          </a:xfrm>
          <a:prstGeom prst="line">
            <a:avLst/>
          </a:prstGeom>
          <a:ln w="19050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      (向天歌演示原创作品：www.TopPPT.cn)"/>
          <p:cNvSpPr/>
          <p:nvPr/>
        </p:nvSpPr>
        <p:spPr>
          <a:xfrm>
            <a:off x="1" y="1792129"/>
            <a:ext cx="9144000" cy="135568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第四节 思想工作的口才艺术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      (向天歌演示原创作品：www.TopPPT.cn)"/>
          <p:cNvSpPr/>
          <p:nvPr/>
        </p:nvSpPr>
        <p:spPr>
          <a:xfrm>
            <a:off x="521494" y="1420416"/>
            <a:ext cx="864394" cy="86439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6      (向天歌演示原创作品：www.TopPPT.cn)"/>
          <p:cNvSpPr/>
          <p:nvPr/>
        </p:nvSpPr>
        <p:spPr>
          <a:xfrm>
            <a:off x="1062038" y="2010967"/>
            <a:ext cx="546497" cy="546497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Rectangle 7      (向天歌演示原创作品：www.TopPPT.cn)"/>
          <p:cNvSpPr/>
          <p:nvPr/>
        </p:nvSpPr>
        <p:spPr>
          <a:xfrm>
            <a:off x="771525" y="2530078"/>
            <a:ext cx="635794" cy="60602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Rectangle 8      (向天歌演示原创作品：www.TopPPT.cn)"/>
          <p:cNvSpPr/>
          <p:nvPr/>
        </p:nvSpPr>
        <p:spPr>
          <a:xfrm>
            <a:off x="629842" y="2957513"/>
            <a:ext cx="355997" cy="355997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Rectangle 9      (向天歌演示原创作品：www.TopPPT.cn)"/>
          <p:cNvSpPr/>
          <p:nvPr/>
        </p:nvSpPr>
        <p:spPr>
          <a:xfrm>
            <a:off x="1089423" y="3149203"/>
            <a:ext cx="864394" cy="86320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Rectangle 10      (向天歌演示原创作品：www.TopPPT.cn)"/>
          <p:cNvSpPr/>
          <p:nvPr/>
        </p:nvSpPr>
        <p:spPr>
          <a:xfrm>
            <a:off x="1818085" y="2659857"/>
            <a:ext cx="689372" cy="659606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Rectangle 11      (向天歌演示原创作品：www.TopPPT.cn)"/>
          <p:cNvSpPr/>
          <p:nvPr/>
        </p:nvSpPr>
        <p:spPr>
          <a:xfrm>
            <a:off x="376237" y="3543300"/>
            <a:ext cx="863204" cy="8643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0249" name="Picture 14      (向天歌演示原创作品：www.TopPPT.cn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194" y="2089548"/>
            <a:ext cx="377429" cy="37861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Picture 15      (向天歌演示原创作品：www.TopPPT.cn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491" y="3275410"/>
            <a:ext cx="536972" cy="5369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1" name="Picture 16      (向天歌演示原创作品：www.TopPPT.cn)"/>
          <p:cNvPicPr>
            <a:picLocks noChangeAspect="1"/>
          </p:cNvPicPr>
          <p:nvPr/>
        </p:nvPicPr>
        <p:blipFill>
          <a:blip r:embed="rId5">
            <a:biLevel thresh="50000"/>
            <a:grayscl/>
          </a:blip>
          <a:stretch>
            <a:fillRect/>
          </a:stretch>
        </p:blipFill>
        <p:spPr>
          <a:xfrm>
            <a:off x="610792" y="3761184"/>
            <a:ext cx="450056" cy="45124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0" name="Straight Connector 69      (向天歌演示原创作品：www.TopPPT.cn)"/>
          <p:cNvCxnSpPr/>
          <p:nvPr/>
        </p:nvCxnSpPr>
        <p:spPr>
          <a:xfrm>
            <a:off x="3059832" y="2139702"/>
            <a:ext cx="5023247" cy="0"/>
          </a:xfrm>
          <a:prstGeom prst="line">
            <a:avLst/>
          </a:prstGeom>
          <a:ln w="19050">
            <a:solidFill>
              <a:srgbClr val="21A3D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1016" y="107119"/>
            <a:ext cx="4637047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思想工作语言的基本要求</a:t>
            </a:r>
          </a:p>
        </p:txBody>
      </p:sp>
      <p:sp>
        <p:nvSpPr>
          <p:cNvPr id="10257" name="TextBox 52      (向天歌演示原创作品：www.TopPPT.cn)"/>
          <p:cNvSpPr txBox="1"/>
          <p:nvPr/>
        </p:nvSpPr>
        <p:spPr>
          <a:xfrm>
            <a:off x="3060069" y="1006505"/>
            <a:ext cx="5200650" cy="99257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>
                <a:latin typeface="微软雅黑" panose="020B0503020204020204" pitchFamily="34" charset="-122"/>
              </a:rPr>
              <a:t>1.</a:t>
            </a:r>
            <a:r>
              <a:rPr lang="zh-CN" altLang="en-US" sz="1800" b="1" dirty="0">
                <a:latin typeface="微软雅黑" panose="020B0503020204020204" pitchFamily="34" charset="-122"/>
              </a:rPr>
              <a:t>以情感人，以诚动人</a:t>
            </a:r>
          </a:p>
          <a:p>
            <a:pPr marL="0" indent="0" eaLnBrk="0" hangingPunct="0">
              <a:spcBef>
                <a:spcPct val="0"/>
              </a:spcBef>
              <a:buNone/>
            </a:pPr>
            <a:endParaRPr lang="zh-CN" altLang="en-US" sz="1400" dirty="0">
              <a:latin typeface="微软雅黑" panose="020B0503020204020204" pitchFamily="34" charset="-122"/>
            </a:endParaRPr>
          </a:p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</a:rPr>
              <a:t>感情是思想工作的纽带，思想工作的语言不仅要充满感情，而且还要求这种感情是发自内心的、真诚的。</a:t>
            </a:r>
          </a:p>
        </p:txBody>
      </p:sp>
      <p:sp>
        <p:nvSpPr>
          <p:cNvPr id="10258" name="TextBox 58      (向天歌演示原创作品：www.TopPPT.cn)"/>
          <p:cNvSpPr txBox="1"/>
          <p:nvPr/>
        </p:nvSpPr>
        <p:spPr>
          <a:xfrm>
            <a:off x="3060069" y="3523387"/>
            <a:ext cx="5200650" cy="99257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>
                <a:latin typeface="微软雅黑" panose="020B0503020204020204" pitchFamily="34" charset="-122"/>
              </a:rPr>
              <a:t>3.</a:t>
            </a:r>
            <a:r>
              <a:rPr lang="zh-CN" altLang="en-US" sz="1800" b="1" dirty="0">
                <a:latin typeface="微软雅黑" panose="020B0503020204020204" pitchFamily="34" charset="-122"/>
              </a:rPr>
              <a:t>面向实际，实事求是</a:t>
            </a:r>
          </a:p>
          <a:p>
            <a:pPr marL="0" indent="0" eaLnBrk="0" hangingPunct="0">
              <a:spcBef>
                <a:spcPct val="0"/>
              </a:spcBef>
              <a:buNone/>
            </a:pPr>
            <a:endParaRPr lang="zh-CN" altLang="en-US" sz="1400" dirty="0">
              <a:latin typeface="微软雅黑" panose="020B0503020204020204" pitchFamily="34" charset="-122"/>
            </a:endParaRPr>
          </a:p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</a:rPr>
              <a:t>照本宣科的思想工作是效率最低下的思想工作，克服这一问题的最好方法就是结合实际、言之有物、有理有据。</a:t>
            </a:r>
          </a:p>
        </p:txBody>
      </p:sp>
      <p:cxnSp>
        <p:nvCxnSpPr>
          <p:cNvPr id="2" name="Straight Connector 69      (向天歌演示原创作品：www.TopPPT.cn)"/>
          <p:cNvCxnSpPr/>
          <p:nvPr/>
        </p:nvCxnSpPr>
        <p:spPr>
          <a:xfrm>
            <a:off x="3059832" y="3363838"/>
            <a:ext cx="5023247" cy="0"/>
          </a:xfrm>
          <a:prstGeom prst="line">
            <a:avLst/>
          </a:prstGeom>
          <a:ln w="19050">
            <a:solidFill>
              <a:srgbClr val="21A3D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060069" y="2227243"/>
            <a:ext cx="5362426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长话短说，简洁明快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对要阐述的问题有独到的见解；抓住所讲述的问题的关键，言简意赅；善于演绎、归纳，语言要具有高度的概括性和浓缩性。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      (向天歌演示原创作品：www.TopPPT.cn)"/>
          <p:cNvSpPr/>
          <p:nvPr/>
        </p:nvSpPr>
        <p:spPr>
          <a:xfrm>
            <a:off x="521494" y="1420416"/>
            <a:ext cx="864394" cy="86439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6      (向天歌演示原创作品：www.TopPPT.cn)"/>
          <p:cNvSpPr/>
          <p:nvPr/>
        </p:nvSpPr>
        <p:spPr>
          <a:xfrm>
            <a:off x="1062038" y="2010967"/>
            <a:ext cx="546497" cy="546497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Rectangle 7      (向天歌演示原创作品：www.TopPPT.cn)"/>
          <p:cNvSpPr/>
          <p:nvPr/>
        </p:nvSpPr>
        <p:spPr>
          <a:xfrm>
            <a:off x="771525" y="2530078"/>
            <a:ext cx="635794" cy="60602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Rectangle 8      (向天歌演示原创作品：www.TopPPT.cn)"/>
          <p:cNvSpPr/>
          <p:nvPr/>
        </p:nvSpPr>
        <p:spPr>
          <a:xfrm>
            <a:off x="629842" y="2957513"/>
            <a:ext cx="355997" cy="355997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Rectangle 9      (向天歌演示原创作品：www.TopPPT.cn)"/>
          <p:cNvSpPr/>
          <p:nvPr/>
        </p:nvSpPr>
        <p:spPr>
          <a:xfrm>
            <a:off x="1089423" y="3149203"/>
            <a:ext cx="864394" cy="86320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Rectangle 10      (向天歌演示原创作品：www.TopPPT.cn)"/>
          <p:cNvSpPr/>
          <p:nvPr/>
        </p:nvSpPr>
        <p:spPr>
          <a:xfrm>
            <a:off x="1818085" y="2659857"/>
            <a:ext cx="689372" cy="659606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Rectangle 11      (向天歌演示原创作品：www.TopPPT.cn)"/>
          <p:cNvSpPr/>
          <p:nvPr/>
        </p:nvSpPr>
        <p:spPr>
          <a:xfrm>
            <a:off x="376237" y="3543300"/>
            <a:ext cx="863204" cy="8643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0249" name="Picture 14      (向天歌演示原创作品：www.TopPPT.cn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194" y="2089548"/>
            <a:ext cx="377429" cy="37861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Picture 15      (向天歌演示原创作品：www.TopPPT.cn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491" y="3275410"/>
            <a:ext cx="536972" cy="53697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1" name="Picture 16      (向天歌演示原创作品：www.TopPPT.cn)"/>
          <p:cNvPicPr>
            <a:picLocks noChangeAspect="1"/>
          </p:cNvPicPr>
          <p:nvPr/>
        </p:nvPicPr>
        <p:blipFill>
          <a:blip r:embed="rId5">
            <a:biLevel thresh="50000"/>
            <a:grayscl/>
          </a:blip>
          <a:stretch>
            <a:fillRect/>
          </a:stretch>
        </p:blipFill>
        <p:spPr>
          <a:xfrm>
            <a:off x="610792" y="3761184"/>
            <a:ext cx="450056" cy="45124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0" name="Straight Connector 69      (向天歌演示原创作品：www.TopPPT.cn)"/>
          <p:cNvCxnSpPr/>
          <p:nvPr/>
        </p:nvCxnSpPr>
        <p:spPr>
          <a:xfrm>
            <a:off x="3097769" y="1995686"/>
            <a:ext cx="5023247" cy="0"/>
          </a:xfrm>
          <a:prstGeom prst="line">
            <a:avLst/>
          </a:prstGeom>
          <a:ln w="19050">
            <a:solidFill>
              <a:srgbClr val="21A3D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0778" y="107119"/>
            <a:ext cx="586118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思想工作语言的技巧与策略</a:t>
            </a:r>
          </a:p>
        </p:txBody>
      </p:sp>
      <p:sp>
        <p:nvSpPr>
          <p:cNvPr id="10257" name="TextBox 52      (向天歌演示原创作品：www.TopPPT.cn)"/>
          <p:cNvSpPr txBox="1"/>
          <p:nvPr/>
        </p:nvSpPr>
        <p:spPr>
          <a:xfrm>
            <a:off x="3098006" y="843558"/>
            <a:ext cx="5434434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>
                <a:latin typeface="微软雅黑" panose="020B0503020204020204" pitchFamily="34" charset="-122"/>
              </a:rPr>
              <a:t>1.</a:t>
            </a:r>
            <a:r>
              <a:rPr lang="zh-CN" altLang="en-US" sz="1800" b="1" dirty="0">
                <a:latin typeface="微软雅黑" panose="020B0503020204020204" pitchFamily="34" charset="-122"/>
              </a:rPr>
              <a:t>激励</a:t>
            </a:r>
          </a:p>
          <a:p>
            <a:pPr marL="0" indent="0" eaLnBrk="0" hangingPunct="0">
              <a:spcBef>
                <a:spcPct val="0"/>
              </a:spcBef>
              <a:buNone/>
            </a:pPr>
            <a:endParaRPr lang="zh-CN" altLang="en-US" sz="1400" dirty="0">
              <a:latin typeface="微软雅黑" panose="020B0503020204020204" pitchFamily="34" charset="-122"/>
            </a:endParaRPr>
          </a:p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</a:rPr>
              <a:t>运用语言激励，能发展人的潜能，帮助他们认识自我，建立自信。信任是加速人体自信力爆发的催化剂，自信比努力更为重要。</a:t>
            </a:r>
          </a:p>
        </p:txBody>
      </p:sp>
      <p:sp>
        <p:nvSpPr>
          <p:cNvPr id="10258" name="TextBox 58      (向天歌演示原创作品：www.TopPPT.cn)"/>
          <p:cNvSpPr txBox="1"/>
          <p:nvPr/>
        </p:nvSpPr>
        <p:spPr>
          <a:xfrm>
            <a:off x="3097769" y="3580805"/>
            <a:ext cx="5200650" cy="77713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1800" b="1" dirty="0">
                <a:latin typeface="微软雅黑" panose="020B0503020204020204" pitchFamily="34" charset="-122"/>
              </a:rPr>
              <a:t>3.</a:t>
            </a:r>
            <a:r>
              <a:rPr lang="zh-CN" altLang="en-US" sz="1800" b="1" dirty="0">
                <a:latin typeface="微软雅黑" panose="020B0503020204020204" pitchFamily="34" charset="-122"/>
              </a:rPr>
              <a:t>表扬</a:t>
            </a:r>
          </a:p>
          <a:p>
            <a:pPr marL="0" indent="0" eaLnBrk="0" hangingPunct="0">
              <a:spcBef>
                <a:spcPct val="0"/>
              </a:spcBef>
              <a:buNone/>
            </a:pPr>
            <a:endParaRPr lang="en-US" altLang="zh-CN" sz="1400" dirty="0" smtClean="0">
              <a:latin typeface="微软雅黑" panose="020B0503020204020204" pitchFamily="34" charset="-122"/>
            </a:endParaRPr>
          </a:p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400" dirty="0" smtClean="0">
                <a:latin typeface="微软雅黑" panose="020B0503020204020204" pitchFamily="34" charset="-122"/>
              </a:rPr>
              <a:t>认准</a:t>
            </a:r>
            <a:r>
              <a:rPr lang="zh-CN" altLang="en-US" sz="1400" dirty="0">
                <a:latin typeface="微软雅黑" panose="020B0503020204020204" pitchFamily="34" charset="-122"/>
              </a:rPr>
              <a:t>对象；弄清内容；确定目标；选好形式。</a:t>
            </a:r>
          </a:p>
        </p:txBody>
      </p:sp>
      <p:cxnSp>
        <p:nvCxnSpPr>
          <p:cNvPr id="2" name="Straight Connector 69      (向天歌演示原创作品：www.TopPPT.cn)"/>
          <p:cNvCxnSpPr/>
          <p:nvPr/>
        </p:nvCxnSpPr>
        <p:spPr>
          <a:xfrm>
            <a:off x="3098006" y="3319463"/>
            <a:ext cx="5023247" cy="0"/>
          </a:xfrm>
          <a:prstGeom prst="line">
            <a:avLst/>
          </a:prstGeom>
          <a:ln w="19050">
            <a:solidFill>
              <a:srgbClr val="21A3D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3094872" y="2211710"/>
            <a:ext cx="5437568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说理</a:t>
            </a:r>
          </a:p>
          <a:p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充分肯定对方的长处，对其进行给予及时地表扬和鼓励；所讲的道理要合理；还要给对方是申辩的机会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      (向天歌演示原创作品：www.TopPPT.cn)"/>
          <p:cNvSpPr/>
          <p:nvPr/>
        </p:nvSpPr>
        <p:spPr>
          <a:xfrm>
            <a:off x="3330178" y="1757363"/>
            <a:ext cx="2376488" cy="232291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Rectangle 11      (向天歌演示原创作品：www.TopPPT.cn)"/>
          <p:cNvSpPr/>
          <p:nvPr/>
        </p:nvSpPr>
        <p:spPr>
          <a:xfrm>
            <a:off x="5760244" y="2945607"/>
            <a:ext cx="2376488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Rectangle 12      (向天歌演示原创作品：www.TopPPT.cn)"/>
          <p:cNvSpPr/>
          <p:nvPr/>
        </p:nvSpPr>
        <p:spPr>
          <a:xfrm>
            <a:off x="5760244" y="1757363"/>
            <a:ext cx="2376488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Rectangle 13      (向天歌演示原创作品：www.TopPPT.cn)"/>
          <p:cNvSpPr/>
          <p:nvPr/>
        </p:nvSpPr>
        <p:spPr>
          <a:xfrm>
            <a:off x="900113" y="1757363"/>
            <a:ext cx="2375297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Rectangle 14      (向天歌演示原创作品：www.TopPPT.cn)"/>
          <p:cNvSpPr/>
          <p:nvPr/>
        </p:nvSpPr>
        <p:spPr>
          <a:xfrm>
            <a:off x="900113" y="2936082"/>
            <a:ext cx="2375297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296" name="TextBox 17      (向天歌演示原创作品：www.TopPPT.cn)"/>
          <p:cNvSpPr txBox="1"/>
          <p:nvPr/>
        </p:nvSpPr>
        <p:spPr>
          <a:xfrm>
            <a:off x="953453" y="1825705"/>
            <a:ext cx="19407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羞辱被批评者</a:t>
            </a:r>
          </a:p>
        </p:txBody>
      </p:sp>
      <p:sp>
        <p:nvSpPr>
          <p:cNvPr id="12297" name="TextBox 18      (向天歌演示原创作品：www.TopPPT.cn)"/>
          <p:cNvSpPr txBox="1"/>
          <p:nvPr/>
        </p:nvSpPr>
        <p:spPr>
          <a:xfrm>
            <a:off x="953453" y="2945368"/>
            <a:ext cx="19407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追源祸害</a:t>
            </a:r>
          </a:p>
        </p:txBody>
      </p:sp>
      <p:sp>
        <p:nvSpPr>
          <p:cNvPr id="12298" name="TextBox 19      (向天歌演示原创作品：www.TopPPT.cn)"/>
          <p:cNvSpPr txBox="1"/>
          <p:nvPr/>
        </p:nvSpPr>
        <p:spPr>
          <a:xfrm>
            <a:off x="5860971" y="1858090"/>
            <a:ext cx="19407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无定向的建议</a:t>
            </a:r>
          </a:p>
        </p:txBody>
      </p:sp>
      <p:sp>
        <p:nvSpPr>
          <p:cNvPr id="12299" name="TextBox 20      (向天歌演示原创作品：www.TopPPT.cn)"/>
          <p:cNvSpPr txBox="1"/>
          <p:nvPr/>
        </p:nvSpPr>
        <p:spPr>
          <a:xfrm>
            <a:off x="5861209" y="2997756"/>
            <a:ext cx="19407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个人感情干扰</a:t>
            </a:r>
          </a:p>
        </p:txBody>
      </p:sp>
      <p:sp>
        <p:nvSpPr>
          <p:cNvPr id="23" name="Rectangle 22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Rectangle 23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Rectangle 24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303" name="TextBox 25      (向天歌演示原创作品：www.TopPPT.cn)"/>
          <p:cNvSpPr txBox="1"/>
          <p:nvPr/>
        </p:nvSpPr>
        <p:spPr>
          <a:xfrm>
            <a:off x="511016" y="107119"/>
            <a:ext cx="519565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思想工作语言的技巧与策略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4" name="TextBox 21      (向天歌演示原创作品：www.TopPPT.cn)"/>
          <p:cNvSpPr txBox="1"/>
          <p:nvPr/>
        </p:nvSpPr>
        <p:spPr>
          <a:xfrm>
            <a:off x="3581876" y="2057162"/>
            <a:ext cx="1872854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错误的反馈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01304" y="843558"/>
            <a:ext cx="1133951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000" b="1" dirty="0">
                <a:latin typeface="+mn-ea"/>
                <a:ea typeface="+mn-ea"/>
              </a:rPr>
              <a:t>4.</a:t>
            </a:r>
            <a:r>
              <a:rPr lang="zh-CN" altLang="en-US" sz="2000" b="1" dirty="0">
                <a:latin typeface="+mn-ea"/>
                <a:ea typeface="+mn-ea"/>
              </a:rPr>
              <a:t>批评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72979" y="2171700"/>
            <a:ext cx="2302669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对不良现象进行批评是思想工作的重要武器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86314" y="3258979"/>
            <a:ext cx="2225993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+mn-ea"/>
                <a:ea typeface="+mn-ea"/>
              </a:rPr>
              <a:t>这种批评，是把对方偶然或无意做错的事，说成是一贯的或有意的。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63779" y="2612231"/>
            <a:ext cx="2016443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批评者不用明确，清晰的语言，使受批评者茫茫然。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861209" y="2294096"/>
            <a:ext cx="225171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批评和建议和相辅相成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  <a:ea typeface="+mn-ea"/>
              </a:rPr>
              <a:t>的</a:t>
            </a:r>
            <a:endParaRPr lang="zh-CN" altLang="en-US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61209" y="3311366"/>
            <a:ext cx="2129314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+mn-ea"/>
                <a:ea typeface="+mn-ea"/>
              </a:rPr>
              <a:t>批评者在批评时，带有严重的不满情绪会使对方不注意你本来的表达意见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149" name="TextBox 6      (向天歌演示原创作品：www.TopPPT.cn)"/>
          <p:cNvSpPr txBox="1"/>
          <p:nvPr/>
        </p:nvSpPr>
        <p:spPr>
          <a:xfrm>
            <a:off x="510779" y="107119"/>
            <a:ext cx="1828973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7" name="Rectangle 16      (向天歌演示原创作品：www.TopPPT.cn)"/>
          <p:cNvSpPr/>
          <p:nvPr/>
        </p:nvSpPr>
        <p:spPr>
          <a:xfrm>
            <a:off x="4499992" y="1221582"/>
            <a:ext cx="3456384" cy="594122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、求职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面试的口才艺术</a:t>
            </a:r>
          </a:p>
        </p:txBody>
      </p:sp>
      <p:sp>
        <p:nvSpPr>
          <p:cNvPr id="18" name="Rectangle 17      (向天歌演示原创作品：www.TopPPT.cn)"/>
          <p:cNvSpPr/>
          <p:nvPr/>
        </p:nvSpPr>
        <p:spPr>
          <a:xfrm>
            <a:off x="4499992" y="1869282"/>
            <a:ext cx="3456384" cy="594122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、推销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的口才艺术</a:t>
            </a:r>
          </a:p>
        </p:txBody>
      </p:sp>
      <p:sp>
        <p:nvSpPr>
          <p:cNvPr id="9" name="Rectangle 8      (向天歌演示原创作品：www.TopPPT.cn)"/>
          <p:cNvSpPr/>
          <p:nvPr/>
        </p:nvSpPr>
        <p:spPr>
          <a:xfrm>
            <a:off x="4499992" y="2521744"/>
            <a:ext cx="3456384" cy="594122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、谈判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的口才艺术</a:t>
            </a:r>
          </a:p>
        </p:txBody>
      </p:sp>
      <p:sp>
        <p:nvSpPr>
          <p:cNvPr id="10" name="Rectangle 9      (向天歌演示原创作品：www.TopPPT.cn)"/>
          <p:cNvSpPr/>
          <p:nvPr/>
        </p:nvSpPr>
        <p:spPr>
          <a:xfrm>
            <a:off x="4503565" y="3173017"/>
            <a:ext cx="3457795" cy="594122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eaLnBrk="1" hangingPunct="1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、思想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工作的口才艺术</a:t>
            </a:r>
          </a:p>
        </p:txBody>
      </p:sp>
      <p:pic>
        <p:nvPicPr>
          <p:cNvPr id="11" name="Picture 15      (向天歌演示原创作品：www.TopPPT.cn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66" y="1221582"/>
            <a:ext cx="3564210" cy="251889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      (向天歌演示原创作品：www.TopPPT.cn)"/>
          <p:cNvCxnSpPr/>
          <p:nvPr/>
        </p:nvCxnSpPr>
        <p:spPr>
          <a:xfrm>
            <a:off x="1582341" y="2815829"/>
            <a:ext cx="5843588" cy="0"/>
          </a:xfrm>
          <a:prstGeom prst="line">
            <a:avLst/>
          </a:prstGeom>
          <a:ln w="19050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2" name="Rectangle 61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3" name="Rectangle 62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538" name="TextBox 63      (向天歌演示原创作品：www.TopPPT.cn)"/>
          <p:cNvSpPr txBox="1"/>
          <p:nvPr/>
        </p:nvSpPr>
        <p:spPr>
          <a:xfrm>
            <a:off x="511016" y="107119"/>
            <a:ext cx="5486163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思想工作语言的技巧与策略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3" name="TextBox 70      (向天歌演示原创作品：www.TopPPT.cn)"/>
          <p:cNvSpPr txBox="1"/>
          <p:nvPr/>
        </p:nvSpPr>
        <p:spPr>
          <a:xfrm>
            <a:off x="1566863" y="1564482"/>
            <a:ext cx="152042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</a:rPr>
              <a:t>扬恶隐善</a:t>
            </a:r>
          </a:p>
        </p:txBody>
      </p:sp>
      <p:sp>
        <p:nvSpPr>
          <p:cNvPr id="22544" name="Rectangle 2      (向天歌演示原创作品：www.TopPPT.cn)"/>
          <p:cNvSpPr/>
          <p:nvPr/>
        </p:nvSpPr>
        <p:spPr>
          <a:xfrm>
            <a:off x="1566863" y="1910731"/>
            <a:ext cx="2584847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这类批评者孤立、片面地看待被批评者，批评时只说坏不说好</a:t>
            </a:r>
          </a:p>
        </p:txBody>
      </p:sp>
      <p:sp>
        <p:nvSpPr>
          <p:cNvPr id="22545" name="TextBox 71      (向天歌演示原创作品：www.TopPPT.cn)"/>
          <p:cNvSpPr txBox="1"/>
          <p:nvPr/>
        </p:nvSpPr>
        <p:spPr>
          <a:xfrm>
            <a:off x="4898232" y="1564482"/>
            <a:ext cx="1521619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</a:rPr>
              <a:t>用于武断</a:t>
            </a:r>
          </a:p>
        </p:txBody>
      </p:sp>
      <p:sp>
        <p:nvSpPr>
          <p:cNvPr id="22546" name="Rectangle 72      (向天歌演示原创作品：www.TopPPT.cn)"/>
          <p:cNvSpPr/>
          <p:nvPr/>
        </p:nvSpPr>
        <p:spPr>
          <a:xfrm>
            <a:off x="4898232" y="1910731"/>
            <a:ext cx="2584847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批评的用语很重要的。有什么样的态度必然会有什么样的用语</a:t>
            </a:r>
          </a:p>
        </p:txBody>
      </p:sp>
      <p:sp>
        <p:nvSpPr>
          <p:cNvPr id="22547" name="TextBox 73      (向天歌演示原创作品：www.TopPPT.cn)"/>
          <p:cNvSpPr txBox="1"/>
          <p:nvPr/>
        </p:nvSpPr>
        <p:spPr>
          <a:xfrm>
            <a:off x="1582341" y="3003798"/>
            <a:ext cx="152042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</a:rPr>
              <a:t>场合不对</a:t>
            </a:r>
          </a:p>
        </p:txBody>
      </p:sp>
      <p:sp>
        <p:nvSpPr>
          <p:cNvPr id="22548" name="Rectangle 74      (向天歌演示原创作品：www.TopPPT.cn)"/>
          <p:cNvSpPr/>
          <p:nvPr/>
        </p:nvSpPr>
        <p:spPr>
          <a:xfrm>
            <a:off x="1566863" y="3391720"/>
            <a:ext cx="2584847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每件事情的发生都有环境因素，包括时间、地点，一切都以条件转移为转移</a:t>
            </a:r>
          </a:p>
        </p:txBody>
      </p:sp>
      <p:sp>
        <p:nvSpPr>
          <p:cNvPr id="22549" name="TextBox 75      (向天歌演示原创作品：www.TopPPT.cn)"/>
          <p:cNvSpPr txBox="1"/>
          <p:nvPr/>
        </p:nvSpPr>
        <p:spPr>
          <a:xfrm>
            <a:off x="4856560" y="3003798"/>
            <a:ext cx="152042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zh-CN" altLang="en-US" sz="1800" b="1" dirty="0">
                <a:latin typeface="微软雅黑" panose="020B0503020204020204" pitchFamily="34" charset="-122"/>
              </a:rPr>
              <a:t>威胁逼迫</a:t>
            </a:r>
          </a:p>
        </p:txBody>
      </p:sp>
      <p:sp>
        <p:nvSpPr>
          <p:cNvPr id="22550" name="Rectangle 76      (向天歌演示原创作品：www.TopPPT.cn)"/>
          <p:cNvSpPr/>
          <p:nvPr/>
        </p:nvSpPr>
        <p:spPr>
          <a:xfrm>
            <a:off x="4842273" y="3391720"/>
            <a:ext cx="2583656" cy="7155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lvl="0"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威胁逼迫的人都是把条件先规定好，然后以最后通牒的态度告诉对方，以期立即取得效果</a:t>
            </a:r>
          </a:p>
        </p:txBody>
      </p:sp>
      <p:cxnSp>
        <p:nvCxnSpPr>
          <p:cNvPr id="7" name="Straight Connector 6      (向天歌演示原创作品：www.TopPPT.cn)"/>
          <p:cNvCxnSpPr/>
          <p:nvPr/>
        </p:nvCxnSpPr>
        <p:spPr>
          <a:xfrm>
            <a:off x="4410075" y="1564482"/>
            <a:ext cx="0" cy="2480072"/>
          </a:xfrm>
          <a:prstGeom prst="line">
            <a:avLst/>
          </a:prstGeom>
          <a:ln w="19050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"/>
          <p:cNvSpPr txBox="1"/>
          <p:nvPr/>
        </p:nvSpPr>
        <p:spPr>
          <a:xfrm>
            <a:off x="901304" y="843558"/>
            <a:ext cx="1133951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000" b="1" dirty="0">
                <a:latin typeface="+mn-ea"/>
                <a:ea typeface="+mn-ea"/>
              </a:rPr>
              <a:t>4.</a:t>
            </a:r>
            <a:r>
              <a:rPr lang="zh-CN" altLang="en-US" sz="2000" b="1" dirty="0">
                <a:latin typeface="+mn-ea"/>
                <a:ea typeface="+mn-ea"/>
              </a:rPr>
              <a:t>批评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      (向天歌演示原创作品：www.TopPPT.cn)"/>
          <p:cNvSpPr/>
          <p:nvPr/>
        </p:nvSpPr>
        <p:spPr>
          <a:xfrm rot="19177476">
            <a:off x="6119812" y="234554"/>
            <a:ext cx="4262438" cy="4010025"/>
          </a:xfrm>
          <a:custGeom>
            <a:avLst/>
            <a:gdLst>
              <a:gd name="connsiteX0" fmla="*/ 699354 w 5683751"/>
              <a:gd name="connsiteY0" fmla="*/ 2660654 h 5347153"/>
              <a:gd name="connsiteX1" fmla="*/ 699354 w 5683751"/>
              <a:gd name="connsiteY1" fmla="*/ 4647799 h 5347153"/>
              <a:gd name="connsiteX2" fmla="*/ 2720656 w 5683751"/>
              <a:gd name="connsiteY2" fmla="*/ 4654875 h 5347153"/>
              <a:gd name="connsiteX3" fmla="*/ 2131993 w 5683751"/>
              <a:gd name="connsiteY3" fmla="*/ 5347153 h 5347153"/>
              <a:gd name="connsiteX4" fmla="*/ 0 w 5683751"/>
              <a:gd name="connsiteY4" fmla="*/ 5347153 h 5347153"/>
              <a:gd name="connsiteX5" fmla="*/ 0 w 5683751"/>
              <a:gd name="connsiteY5" fmla="*/ 2660489 h 5347153"/>
              <a:gd name="connsiteX6" fmla="*/ 2808800 w 5683751"/>
              <a:gd name="connsiteY6" fmla="*/ 0 h 5347153"/>
              <a:gd name="connsiteX7" fmla="*/ 2832652 w 5683751"/>
              <a:gd name="connsiteY7" fmla="*/ 699354 h 5347153"/>
              <a:gd name="connsiteX8" fmla="*/ 699354 w 5683751"/>
              <a:gd name="connsiteY8" fmla="*/ 699354 h 5347153"/>
              <a:gd name="connsiteX9" fmla="*/ 699354 w 5683751"/>
              <a:gd name="connsiteY9" fmla="*/ 2481295 h 5347153"/>
              <a:gd name="connsiteX10" fmla="*/ 0 w 5683751"/>
              <a:gd name="connsiteY10" fmla="*/ 2481130 h 5347153"/>
              <a:gd name="connsiteX11" fmla="*/ 0 w 5683751"/>
              <a:gd name="connsiteY11" fmla="*/ 0 h 5347153"/>
              <a:gd name="connsiteX12" fmla="*/ 4307551 w 5683751"/>
              <a:gd name="connsiteY12" fmla="*/ 0 h 5347153"/>
              <a:gd name="connsiteX13" fmla="*/ 5683751 w 5683751"/>
              <a:gd name="connsiteY13" fmla="*/ 1170220 h 5347153"/>
              <a:gd name="connsiteX14" fmla="*/ 5080222 w 5683751"/>
              <a:gd name="connsiteY14" fmla="*/ 1879981 h 5347153"/>
              <a:gd name="connsiteX15" fmla="*/ 5080546 w 5683751"/>
              <a:gd name="connsiteY15" fmla="*/ 1701265 h 5347153"/>
              <a:gd name="connsiteX16" fmla="*/ 5081521 w 5683751"/>
              <a:gd name="connsiteY16" fmla="*/ 699354 h 5347153"/>
              <a:gd name="connsiteX17" fmla="*/ 3041115 w 5683751"/>
              <a:gd name="connsiteY17" fmla="*/ 699354 h 5347153"/>
              <a:gd name="connsiteX18" fmla="*/ 3017264 w 5683751"/>
              <a:gd name="connsiteY18" fmla="*/ 0 h 534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3751" h="5347153">
                <a:moveTo>
                  <a:pt x="699354" y="2660654"/>
                </a:moveTo>
                <a:lnTo>
                  <a:pt x="699354" y="4647799"/>
                </a:lnTo>
                <a:lnTo>
                  <a:pt x="2720656" y="4654875"/>
                </a:lnTo>
                <a:lnTo>
                  <a:pt x="2131993" y="5347153"/>
                </a:lnTo>
                <a:lnTo>
                  <a:pt x="0" y="5347153"/>
                </a:lnTo>
                <a:lnTo>
                  <a:pt x="0" y="2660489"/>
                </a:lnTo>
                <a:close/>
                <a:moveTo>
                  <a:pt x="2808800" y="0"/>
                </a:moveTo>
                <a:lnTo>
                  <a:pt x="2832652" y="699354"/>
                </a:lnTo>
                <a:lnTo>
                  <a:pt x="699354" y="699354"/>
                </a:lnTo>
                <a:lnTo>
                  <a:pt x="699354" y="2481295"/>
                </a:lnTo>
                <a:lnTo>
                  <a:pt x="0" y="2481130"/>
                </a:lnTo>
                <a:lnTo>
                  <a:pt x="0" y="0"/>
                </a:lnTo>
                <a:close/>
                <a:moveTo>
                  <a:pt x="4307551" y="0"/>
                </a:moveTo>
                <a:lnTo>
                  <a:pt x="5683751" y="1170220"/>
                </a:lnTo>
                <a:lnTo>
                  <a:pt x="5080222" y="1879981"/>
                </a:lnTo>
                <a:lnTo>
                  <a:pt x="5080546" y="1701265"/>
                </a:lnTo>
                <a:cubicBezTo>
                  <a:pt x="5081157" y="1364859"/>
                  <a:pt x="5081625" y="1029670"/>
                  <a:pt x="5081521" y="699354"/>
                </a:cubicBezTo>
                <a:lnTo>
                  <a:pt x="3041115" y="699354"/>
                </a:lnTo>
                <a:lnTo>
                  <a:pt x="3017264" y="0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Freeform 38      (向天歌演示原创作品：www.TopPPT.cn)"/>
          <p:cNvSpPr/>
          <p:nvPr/>
        </p:nvSpPr>
        <p:spPr>
          <a:xfrm rot="19177476">
            <a:off x="7845029" y="988219"/>
            <a:ext cx="2597944" cy="3056335"/>
          </a:xfrm>
          <a:custGeom>
            <a:avLst/>
            <a:gdLst>
              <a:gd name="connsiteX0" fmla="*/ 699354 w 3464896"/>
              <a:gd name="connsiteY0" fmla="*/ 2076448 h 4074783"/>
              <a:gd name="connsiteX1" fmla="*/ 699354 w 3464896"/>
              <a:gd name="connsiteY1" fmla="*/ 3252330 h 4074783"/>
              <a:gd name="connsiteX2" fmla="*/ 0 w 3464896"/>
              <a:gd name="connsiteY2" fmla="*/ 4074783 h 4074783"/>
              <a:gd name="connsiteX3" fmla="*/ 0 w 3464896"/>
              <a:gd name="connsiteY3" fmla="*/ 2076283 h 4074783"/>
              <a:gd name="connsiteX4" fmla="*/ 1684570 w 3464896"/>
              <a:gd name="connsiteY4" fmla="*/ 0 h 4074783"/>
              <a:gd name="connsiteX5" fmla="*/ 1708421 w 3464896"/>
              <a:gd name="connsiteY5" fmla="*/ 699355 h 4074783"/>
              <a:gd name="connsiteX6" fmla="*/ 699354 w 3464896"/>
              <a:gd name="connsiteY6" fmla="*/ 699354 h 4074783"/>
              <a:gd name="connsiteX7" fmla="*/ 699354 w 3464896"/>
              <a:gd name="connsiteY7" fmla="*/ 1859921 h 4074783"/>
              <a:gd name="connsiteX8" fmla="*/ 0 w 3464896"/>
              <a:gd name="connsiteY8" fmla="*/ 1859755 h 4074783"/>
              <a:gd name="connsiteX9" fmla="*/ 0 w 3464896"/>
              <a:gd name="connsiteY9" fmla="*/ 0 h 4074783"/>
              <a:gd name="connsiteX10" fmla="*/ 3464896 w 3464896"/>
              <a:gd name="connsiteY10" fmla="*/ 1 h 4074783"/>
              <a:gd name="connsiteX11" fmla="*/ 2870217 w 3464896"/>
              <a:gd name="connsiteY11" fmla="*/ 699354 h 4074783"/>
              <a:gd name="connsiteX12" fmla="*/ 1916884 w 3464896"/>
              <a:gd name="connsiteY12" fmla="*/ 699354 h 4074783"/>
              <a:gd name="connsiteX13" fmla="*/ 1893033 w 3464896"/>
              <a:gd name="connsiteY13" fmla="*/ 1 h 407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4896" h="4074783">
                <a:moveTo>
                  <a:pt x="699354" y="2076448"/>
                </a:moveTo>
                <a:lnTo>
                  <a:pt x="699354" y="3252330"/>
                </a:lnTo>
                <a:lnTo>
                  <a:pt x="0" y="4074783"/>
                </a:lnTo>
                <a:lnTo>
                  <a:pt x="0" y="2076283"/>
                </a:lnTo>
                <a:close/>
                <a:moveTo>
                  <a:pt x="1684570" y="0"/>
                </a:moveTo>
                <a:lnTo>
                  <a:pt x="1708421" y="699355"/>
                </a:lnTo>
                <a:lnTo>
                  <a:pt x="699354" y="699354"/>
                </a:lnTo>
                <a:lnTo>
                  <a:pt x="699354" y="1859921"/>
                </a:lnTo>
                <a:lnTo>
                  <a:pt x="0" y="1859755"/>
                </a:lnTo>
                <a:lnTo>
                  <a:pt x="0" y="0"/>
                </a:lnTo>
                <a:close/>
                <a:moveTo>
                  <a:pt x="3464896" y="1"/>
                </a:moveTo>
                <a:lnTo>
                  <a:pt x="2870217" y="699354"/>
                </a:lnTo>
                <a:lnTo>
                  <a:pt x="1916884" y="699354"/>
                </a:lnTo>
                <a:lnTo>
                  <a:pt x="1893033" y="1"/>
                </a:lnTo>
                <a:close/>
              </a:path>
            </a:pathLst>
          </a:cu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rtlCol="0" anchor="ctr">
            <a:noAutofit/>
          </a:bodyPr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076" name="TextBox 18      (向天歌演示原创作品：www.TopPPT.cn)"/>
          <p:cNvSpPr txBox="1"/>
          <p:nvPr/>
        </p:nvSpPr>
        <p:spPr>
          <a:xfrm>
            <a:off x="1547664" y="2106563"/>
            <a:ext cx="2621771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本章结束！</a:t>
            </a:r>
            <a:endParaRPr lang="zh-CN" altLang="en-US" sz="3600" b="1" dirty="0">
              <a:solidFill>
                <a:srgbClr val="2B2E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89541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      (向天歌演示原创作品：www.TopPPT.cn)"/>
          <p:cNvSpPr/>
          <p:nvPr/>
        </p:nvSpPr>
        <p:spPr>
          <a:xfrm>
            <a:off x="1" y="1792129"/>
            <a:ext cx="9144000" cy="135568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第一节 求职面试的口才艺术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      (向天歌演示原创作品：www.TopPPT.cn)"/>
          <p:cNvSpPr/>
          <p:nvPr/>
        </p:nvSpPr>
        <p:spPr>
          <a:xfrm>
            <a:off x="805013" y="951310"/>
            <a:ext cx="3726508" cy="1674019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Rectangle 17      (向天歌演示原创作品：www.TopPPT.cn)"/>
          <p:cNvSpPr/>
          <p:nvPr/>
        </p:nvSpPr>
        <p:spPr>
          <a:xfrm>
            <a:off x="4579144" y="951310"/>
            <a:ext cx="3642692" cy="167401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Rectangle 18      (向天歌演示原创作品：www.TopPPT.cn)"/>
          <p:cNvSpPr/>
          <p:nvPr/>
        </p:nvSpPr>
        <p:spPr>
          <a:xfrm>
            <a:off x="805013" y="2687241"/>
            <a:ext cx="3726508" cy="167401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Rectangle 19      (向天歌演示原创作品：www.TopPPT.cn)"/>
          <p:cNvSpPr/>
          <p:nvPr/>
        </p:nvSpPr>
        <p:spPr>
          <a:xfrm>
            <a:off x="4579144" y="2687241"/>
            <a:ext cx="3642692" cy="1674019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4" name="Rectangle 33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397" name="TextBox 36      (向天歌演示原创作品：www.TopPPT.cn)"/>
          <p:cNvSpPr txBox="1"/>
          <p:nvPr/>
        </p:nvSpPr>
        <p:spPr>
          <a:xfrm>
            <a:off x="511016" y="107119"/>
            <a:ext cx="4277007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求职面试前的准备</a:t>
            </a:r>
          </a:p>
        </p:txBody>
      </p:sp>
      <p:sp>
        <p:nvSpPr>
          <p:cNvPr id="16398" name="TextBox 37      (向天歌演示原创作品：www.TopPPT.cn)"/>
          <p:cNvSpPr txBox="1"/>
          <p:nvPr/>
        </p:nvSpPr>
        <p:spPr>
          <a:xfrm>
            <a:off x="824778" y="951310"/>
            <a:ext cx="3027142" cy="3770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1.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弄清招聘单位的情况</a:t>
            </a:r>
          </a:p>
        </p:txBody>
      </p:sp>
      <p:sp>
        <p:nvSpPr>
          <p:cNvPr id="16399" name="TextBox 38      (向天歌演示原创作品：www.TopPPT.cn)"/>
          <p:cNvSpPr txBox="1"/>
          <p:nvPr/>
        </p:nvSpPr>
        <p:spPr>
          <a:xfrm>
            <a:off x="4716066" y="951310"/>
            <a:ext cx="3384326" cy="3770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2.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用个人简历推销自已</a:t>
            </a:r>
          </a:p>
        </p:txBody>
      </p:sp>
      <p:sp>
        <p:nvSpPr>
          <p:cNvPr id="16400" name="TextBox 39      (向天歌演示原创作品：www.TopPPT.cn)"/>
          <p:cNvSpPr txBox="1"/>
          <p:nvPr/>
        </p:nvSpPr>
        <p:spPr>
          <a:xfrm>
            <a:off x="805013" y="2686899"/>
            <a:ext cx="2830883" cy="3770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3.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选择得体的衣着</a:t>
            </a:r>
          </a:p>
        </p:txBody>
      </p:sp>
      <p:sp>
        <p:nvSpPr>
          <p:cNvPr id="16401" name="TextBox 40      (向天歌演示原创作品：www.TopPPT.cn)"/>
          <p:cNvSpPr txBox="1"/>
          <p:nvPr/>
        </p:nvSpPr>
        <p:spPr>
          <a:xfrm>
            <a:off x="4577606" y="2686899"/>
            <a:ext cx="3162746" cy="3770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spcBef>
                <a:spcPct val="0"/>
              </a:spcBef>
              <a:buNone/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4.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注意言谈举止中的细节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24778" y="1379935"/>
            <a:ext cx="3459190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宋体" pitchFamily="2" charset="-122"/>
              </a:rPr>
              <a:t>1</a:t>
            </a:r>
            <a:r>
              <a:rPr lang="zh-CN" altLang="en-US" dirty="0">
                <a:solidFill>
                  <a:schemeClr val="bg1"/>
                </a:solidFill>
                <a:latin typeface="宋体" pitchFamily="2" charset="-122"/>
              </a:rPr>
              <a:t>）用人单位的基本状况</a:t>
            </a:r>
          </a:p>
          <a:p>
            <a:r>
              <a:rPr lang="en-US" altLang="zh-CN" dirty="0">
                <a:solidFill>
                  <a:schemeClr val="bg1"/>
                </a:solidFill>
                <a:latin typeface="宋体" pitchFamily="2" charset="-122"/>
              </a:rPr>
              <a:t>2</a:t>
            </a:r>
            <a:r>
              <a:rPr lang="zh-CN" altLang="en-US" dirty="0">
                <a:solidFill>
                  <a:schemeClr val="bg1"/>
                </a:solidFill>
                <a:latin typeface="宋体" pitchFamily="2" charset="-122"/>
              </a:rPr>
              <a:t>）应聘职位的工作性质</a:t>
            </a:r>
          </a:p>
          <a:p>
            <a:r>
              <a:rPr lang="en-US" altLang="zh-CN" dirty="0">
                <a:solidFill>
                  <a:schemeClr val="bg1"/>
                </a:solidFill>
                <a:latin typeface="宋体" pitchFamily="2" charset="-122"/>
              </a:rPr>
              <a:t>3</a:t>
            </a:r>
            <a:r>
              <a:rPr lang="zh-CN" altLang="en-US" dirty="0">
                <a:solidFill>
                  <a:schemeClr val="bg1"/>
                </a:solidFill>
                <a:latin typeface="宋体" pitchFamily="2" charset="-122"/>
              </a:rPr>
              <a:t>）劳动报酬</a:t>
            </a:r>
          </a:p>
          <a:p>
            <a:r>
              <a:rPr lang="en-US" altLang="zh-CN" dirty="0">
                <a:solidFill>
                  <a:schemeClr val="bg1"/>
                </a:solidFill>
                <a:latin typeface="宋体" pitchFamily="2" charset="-122"/>
              </a:rPr>
              <a:t>4</a:t>
            </a:r>
            <a:r>
              <a:rPr lang="zh-CN" altLang="en-US" dirty="0">
                <a:solidFill>
                  <a:schemeClr val="bg1"/>
                </a:solidFill>
                <a:latin typeface="宋体" pitchFamily="2" charset="-122"/>
              </a:rPr>
              <a:t>）晋升机会</a:t>
            </a:r>
          </a:p>
          <a:p>
            <a:r>
              <a:rPr lang="en-US" altLang="zh-CN" dirty="0">
                <a:solidFill>
                  <a:schemeClr val="bg1"/>
                </a:solidFill>
                <a:latin typeface="宋体" pitchFamily="2" charset="-122"/>
              </a:rPr>
              <a:t>5</a:t>
            </a:r>
            <a:r>
              <a:rPr lang="zh-CN" altLang="en-US" dirty="0">
                <a:solidFill>
                  <a:schemeClr val="bg1"/>
                </a:solidFill>
                <a:latin typeface="宋体" pitchFamily="2" charset="-122"/>
              </a:rPr>
              <a:t>）主考人员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16304" y="1526381"/>
            <a:ext cx="316806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宋体" pitchFamily="2" charset="-122"/>
              </a:rPr>
              <a:t>简历的功能在于介绍个人工作成绩，展示个人的职业素养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35872" y="3095535"/>
            <a:ext cx="2305526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）简单是重要原则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）得体整洁很重要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3</a:t>
            </a:r>
            <a:r>
              <a:rPr lang="zh-CN" altLang="en-US" dirty="0" smtClean="0">
                <a:solidFill>
                  <a:schemeClr val="bg1"/>
                </a:solidFill>
              </a:rPr>
              <a:t>）“巨资打造”没有</a:t>
            </a:r>
            <a:r>
              <a:rPr lang="zh-CN" altLang="en-US" dirty="0">
                <a:solidFill>
                  <a:schemeClr val="bg1"/>
                </a:solidFill>
              </a:rPr>
              <a:t>必要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4</a:t>
            </a:r>
            <a:r>
              <a:rPr lang="zh-CN" altLang="en-US" dirty="0">
                <a:solidFill>
                  <a:schemeClr val="bg1"/>
                </a:solidFill>
              </a:rPr>
              <a:t>）要穿出职业特色</a:t>
            </a: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00588" y="3075966"/>
            <a:ext cx="2639378" cy="11464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1</a:t>
            </a:r>
            <a:r>
              <a:rPr lang="zh-CN" altLang="en-US" dirty="0">
                <a:solidFill>
                  <a:schemeClr val="bg1"/>
                </a:solidFill>
              </a:rPr>
              <a:t>）不要擅自走进面试房间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2</a:t>
            </a:r>
            <a:r>
              <a:rPr lang="zh-CN" altLang="en-US" dirty="0">
                <a:solidFill>
                  <a:schemeClr val="bg1"/>
                </a:solidFill>
              </a:rPr>
              <a:t>）握手要有</a:t>
            </a:r>
            <a:r>
              <a:rPr lang="en-US" altLang="zh-CN" dirty="0">
                <a:solidFill>
                  <a:schemeClr val="bg1"/>
                </a:solidFill>
              </a:rPr>
              <a:t>”</a:t>
            </a:r>
            <a:r>
              <a:rPr lang="zh-CN" altLang="en-US" dirty="0">
                <a:solidFill>
                  <a:schemeClr val="bg1"/>
                </a:solidFill>
              </a:rPr>
              <a:t>感染力</a:t>
            </a:r>
            <a:r>
              <a:rPr lang="en-US" altLang="zh-CN" dirty="0">
                <a:solidFill>
                  <a:schemeClr val="bg1"/>
                </a:solidFill>
              </a:rPr>
              <a:t>“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3</a:t>
            </a:r>
            <a:r>
              <a:rPr lang="zh-CN" altLang="en-US" dirty="0">
                <a:solidFill>
                  <a:schemeClr val="bg1"/>
                </a:solidFill>
              </a:rPr>
              <a:t>）递名片要把握时机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4</a:t>
            </a:r>
            <a:r>
              <a:rPr lang="zh-CN" altLang="en-US" dirty="0">
                <a:solidFill>
                  <a:schemeClr val="bg1"/>
                </a:solidFill>
              </a:rPr>
              <a:t>）坐姿也要有讲究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5</a:t>
            </a:r>
            <a:r>
              <a:rPr lang="zh-CN" altLang="en-US" dirty="0">
                <a:solidFill>
                  <a:schemeClr val="bg1"/>
                </a:solidFill>
              </a:rPr>
              <a:t>）始终保持用眼神交流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2995" y="1420416"/>
            <a:ext cx="1657947" cy="2954904"/>
            <a:chOff x="152995" y="1420416"/>
            <a:chExt cx="1657947" cy="2954904"/>
          </a:xfrm>
        </p:grpSpPr>
        <p:sp>
          <p:nvSpPr>
            <p:cNvPr id="5" name="Rectangle 4      (向天歌演示原创作品：www.TopPPT.cn)"/>
            <p:cNvSpPr/>
            <p:nvPr/>
          </p:nvSpPr>
          <p:spPr>
            <a:xfrm>
              <a:off x="521494" y="1420416"/>
              <a:ext cx="864394" cy="86439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Rectangle 6      (向天歌演示原创作品：www.TopPPT.cn)"/>
            <p:cNvSpPr/>
            <p:nvPr/>
          </p:nvSpPr>
          <p:spPr>
            <a:xfrm>
              <a:off x="1078707" y="2112012"/>
              <a:ext cx="546497" cy="546497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" name="Rectangle 7      (向天歌演示原创作品：www.TopPPT.cn)"/>
            <p:cNvSpPr/>
            <p:nvPr/>
          </p:nvSpPr>
          <p:spPr>
            <a:xfrm>
              <a:off x="771525" y="2530078"/>
              <a:ext cx="635794" cy="606029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Rectangle 8      (向天歌演示原创作品：www.TopPPT.cn)"/>
            <p:cNvSpPr/>
            <p:nvPr/>
          </p:nvSpPr>
          <p:spPr>
            <a:xfrm>
              <a:off x="613793" y="2848596"/>
              <a:ext cx="464914" cy="46491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9      (向天歌演示原创作品：www.TopPPT.cn)"/>
            <p:cNvSpPr/>
            <p:nvPr/>
          </p:nvSpPr>
          <p:spPr>
            <a:xfrm>
              <a:off x="152995" y="3137768"/>
              <a:ext cx="864394" cy="86320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11      (向天歌演示原创作品：www.TopPPT.cn)"/>
            <p:cNvSpPr/>
            <p:nvPr/>
          </p:nvSpPr>
          <p:spPr>
            <a:xfrm>
              <a:off x="947738" y="3510926"/>
              <a:ext cx="863204" cy="86439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1017" y="107119"/>
            <a:ext cx="3772951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求职面试语言要求</a:t>
            </a:r>
          </a:p>
        </p:txBody>
      </p:sp>
      <p:sp>
        <p:nvSpPr>
          <p:cNvPr id="10257" name="TextBox 52      (向天歌演示原创作品：www.TopPPT.cn)"/>
          <p:cNvSpPr txBox="1"/>
          <p:nvPr/>
        </p:nvSpPr>
        <p:spPr>
          <a:xfrm>
            <a:off x="2627784" y="785627"/>
            <a:ext cx="6048672" cy="12695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微软雅黑" panose="020B0503020204020204" pitchFamily="34" charset="-122"/>
              </a:rPr>
              <a:t>1.</a:t>
            </a:r>
            <a:r>
              <a:rPr lang="zh-CN" altLang="en-US" sz="2000" b="1" dirty="0">
                <a:latin typeface="微软雅黑" panose="020B0503020204020204" pitchFamily="34" charset="-122"/>
              </a:rPr>
              <a:t>语言客观，不宜过分推销</a:t>
            </a:r>
          </a:p>
          <a:p>
            <a:pPr marL="0" indent="0" eaLnBrk="0" hangingPunc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latin typeface="微软雅黑" panose="020B0503020204020204" pitchFamily="34" charset="-122"/>
              </a:rPr>
              <a:t>虽然</a:t>
            </a:r>
            <a:r>
              <a:rPr lang="zh-CN" altLang="en-US" sz="1600" dirty="0">
                <a:latin typeface="微软雅黑" panose="020B0503020204020204" pitchFamily="34" charset="-122"/>
              </a:rPr>
              <a:t>求职面试的过程相当一个求职者向考官推销自己的过程，但语言的客观性还是必须要把握的求职面试准则。</a:t>
            </a:r>
          </a:p>
        </p:txBody>
      </p:sp>
      <p:sp>
        <p:nvSpPr>
          <p:cNvPr id="10258" name="TextBox 58      (向天歌演示原创作品：www.TopPPT.cn)"/>
          <p:cNvSpPr txBox="1"/>
          <p:nvPr/>
        </p:nvSpPr>
        <p:spPr>
          <a:xfrm>
            <a:off x="2627784" y="3108633"/>
            <a:ext cx="6048672" cy="16389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</a:lstStyle>
          <a:p>
            <a:pPr marL="0" indent="0" eaLnBrk="0" hangingPunc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微软雅黑" panose="020B0503020204020204" pitchFamily="34" charset="-122"/>
              </a:rPr>
              <a:t>3.</a:t>
            </a:r>
            <a:r>
              <a:rPr lang="zh-CN" altLang="en-US" sz="2000" b="1" dirty="0">
                <a:latin typeface="微软雅黑" panose="020B0503020204020204" pitchFamily="34" charset="-122"/>
              </a:rPr>
              <a:t>从容应对刁难问题</a:t>
            </a:r>
          </a:p>
          <a:p>
            <a:pPr marL="0" indent="0" eaLnBrk="0" hangingPunc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600" dirty="0" smtClean="0">
                <a:latin typeface="微软雅黑" panose="020B0503020204020204" pitchFamily="34" charset="-122"/>
              </a:rPr>
              <a:t>求职</a:t>
            </a:r>
            <a:r>
              <a:rPr lang="zh-CN" altLang="en-US" sz="1600" dirty="0">
                <a:latin typeface="微软雅黑" panose="020B0503020204020204" pitchFamily="34" charset="-122"/>
              </a:rPr>
              <a:t>面试中，针对一些刁钻的难题，默不做声、回避回答是下下策；牵强附会、生拉硬拽更为拙劣；只有实事求是、急中生智地延展话题才是上上策。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27784" y="1947130"/>
            <a:ext cx="6048672" cy="12695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914400" rtl="0">
              <a:lnSpc>
                <a:spcPct val="150000"/>
              </a:lnSpc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回答问题要坦诚直率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直率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坦诚的话语是明辨事理，善于剖析的一种表达方式，他展现出的事实与可信使应聘者更有说服力。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1016" y="127397"/>
            <a:ext cx="3988975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求职应答的策略技巧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1029" y="723538"/>
            <a:ext cx="1728723" cy="4800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/>
              <a:t>常见问题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79712" y="1203598"/>
            <a:ext cx="7164288" cy="33932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谈谈你自已：主试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者想知道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你是否适合这个职位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你最大的长处：主试者想知道你的优点，并希望能借此来分析自己的个性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什么是你能提供我们而别人不能的：借此发挥自缢的长处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你最大的缺点是什么：必须是与应聘工作无关的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你的事业目标为何：主试者想知道的你的事业目标是否与公司所提供的相合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你心目中的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完美工作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是什么：可以拣选所应聘公司可能提供的几点回答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在工作里什么对你最重要：提出一两项你认为重要的因素，并加以说明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你为什么要更改事业方向：最佳的回答方式是否认换行，找出两种不同工作间的相通处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52995" y="1420416"/>
            <a:ext cx="1657947" cy="2954904"/>
            <a:chOff x="152995" y="1420416"/>
            <a:chExt cx="1657947" cy="2954904"/>
          </a:xfrm>
        </p:grpSpPr>
        <p:sp>
          <p:nvSpPr>
            <p:cNvPr id="19" name="Rectangle 4      (向天歌演示原创作品：www.TopPPT.cn)"/>
            <p:cNvSpPr/>
            <p:nvPr/>
          </p:nvSpPr>
          <p:spPr>
            <a:xfrm>
              <a:off x="521494" y="1420416"/>
              <a:ext cx="864394" cy="86439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6      (向天歌演示原创作品：www.TopPPT.cn)"/>
            <p:cNvSpPr/>
            <p:nvPr/>
          </p:nvSpPr>
          <p:spPr>
            <a:xfrm>
              <a:off x="1078707" y="2112012"/>
              <a:ext cx="546497" cy="546497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Rectangle 7      (向天歌演示原创作品：www.TopPPT.cn)"/>
            <p:cNvSpPr/>
            <p:nvPr/>
          </p:nvSpPr>
          <p:spPr>
            <a:xfrm>
              <a:off x="771525" y="2530078"/>
              <a:ext cx="635794" cy="606029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8      (向天歌演示原创作品：www.TopPPT.cn)"/>
            <p:cNvSpPr/>
            <p:nvPr/>
          </p:nvSpPr>
          <p:spPr>
            <a:xfrm>
              <a:off x="613793" y="2848596"/>
              <a:ext cx="464914" cy="46491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9      (向天歌演示原创作品：www.TopPPT.cn)"/>
            <p:cNvSpPr/>
            <p:nvPr/>
          </p:nvSpPr>
          <p:spPr>
            <a:xfrm>
              <a:off x="152995" y="3137768"/>
              <a:ext cx="864394" cy="86320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Rectangle 11      (向天歌演示原创作品：www.TopPPT.cn)"/>
            <p:cNvSpPr/>
            <p:nvPr/>
          </p:nvSpPr>
          <p:spPr>
            <a:xfrm>
              <a:off x="947738" y="3510926"/>
              <a:ext cx="863204" cy="86439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256" name="TextBox 51      (向天歌演示原创作品：www.TopPPT.cn)"/>
          <p:cNvSpPr txBox="1"/>
          <p:nvPr/>
        </p:nvSpPr>
        <p:spPr>
          <a:xfrm>
            <a:off x="511016" y="127397"/>
            <a:ext cx="3988975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求职应答的策略技巧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1029" y="723538"/>
            <a:ext cx="1728723" cy="4800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/>
              <a:t>常见问题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79712" y="1203598"/>
            <a:ext cx="7164288" cy="3762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你为什么选择这一行主试者想了解你对这一行了解多少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你希望五年后做什么：你的会答应切合实际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你为什么想替我们公司做事：借此表现你对公司的了解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你为何想离开现在的职位：避免说余老板不和、不愿迁就、不愿加班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你离职的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原因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14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你多久以后可以对公司做出贡献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15.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你会为我们工作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多久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16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你在校时最喜欢和最讨厌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什么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17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你能承受压力吗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18.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你过去重要的工作成就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19.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你希望的待遇是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多少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你有什么问题么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2995" y="1420416"/>
            <a:ext cx="1657947" cy="2954904"/>
            <a:chOff x="152995" y="1420416"/>
            <a:chExt cx="1657947" cy="2954904"/>
          </a:xfrm>
        </p:grpSpPr>
        <p:sp>
          <p:nvSpPr>
            <p:cNvPr id="19" name="Rectangle 4      (向天歌演示原创作品：www.TopPPT.cn)"/>
            <p:cNvSpPr/>
            <p:nvPr/>
          </p:nvSpPr>
          <p:spPr>
            <a:xfrm>
              <a:off x="521494" y="1420416"/>
              <a:ext cx="864394" cy="86439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6      (向天歌演示原创作品：www.TopPPT.cn)"/>
            <p:cNvSpPr/>
            <p:nvPr/>
          </p:nvSpPr>
          <p:spPr>
            <a:xfrm>
              <a:off x="1078707" y="2112012"/>
              <a:ext cx="546497" cy="546497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Rectangle 7      (向天歌演示原创作品：www.TopPPT.cn)"/>
            <p:cNvSpPr/>
            <p:nvPr/>
          </p:nvSpPr>
          <p:spPr>
            <a:xfrm>
              <a:off x="771525" y="2530078"/>
              <a:ext cx="635794" cy="606029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8      (向天歌演示原创作品：www.TopPPT.cn)"/>
            <p:cNvSpPr/>
            <p:nvPr/>
          </p:nvSpPr>
          <p:spPr>
            <a:xfrm>
              <a:off x="613793" y="2848596"/>
              <a:ext cx="464914" cy="46491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9      (向天歌演示原创作品：www.TopPPT.cn)"/>
            <p:cNvSpPr/>
            <p:nvPr/>
          </p:nvSpPr>
          <p:spPr>
            <a:xfrm>
              <a:off x="152995" y="3137768"/>
              <a:ext cx="864394" cy="863204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Rectangle 11      (向天歌演示原创作品：www.TopPPT.cn)"/>
            <p:cNvSpPr/>
            <p:nvPr/>
          </p:nvSpPr>
          <p:spPr>
            <a:xfrm>
              <a:off x="947738" y="3510926"/>
              <a:ext cx="863204" cy="864394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279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      (向天歌演示原创作品：www.TopPPT.cn)"/>
          <p:cNvSpPr/>
          <p:nvPr/>
        </p:nvSpPr>
        <p:spPr>
          <a:xfrm>
            <a:off x="1" y="1792129"/>
            <a:ext cx="9144000" cy="1355685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第二节 推销的口才艺术</a:t>
            </a:r>
          </a:p>
        </p:txBody>
      </p:sp>
    </p:spTree>
    <p:extLst>
      <p:ext uri="{BB962C8B-B14F-4D97-AF65-F5344CB8AC3E}">
        <p14:creationId xmlns:p14="http://schemas.microsoft.com/office/powerpoint/2010/main" val="34500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      (向天歌演示原创作品：www.TopPPT.cn)"/>
          <p:cNvSpPr/>
          <p:nvPr/>
        </p:nvSpPr>
        <p:spPr>
          <a:xfrm>
            <a:off x="3330178" y="1491630"/>
            <a:ext cx="2376488" cy="232291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耐心讲解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，</a:t>
            </a: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/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不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轻言放弃</a:t>
            </a:r>
          </a:p>
        </p:txBody>
      </p:sp>
      <p:sp>
        <p:nvSpPr>
          <p:cNvPr id="12" name="Rectangle 11      (向天歌演示原创作品：www.TopPPT.cn)"/>
          <p:cNvSpPr/>
          <p:nvPr/>
        </p:nvSpPr>
        <p:spPr>
          <a:xfrm>
            <a:off x="5760244" y="2679874"/>
            <a:ext cx="2700188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说话语速和语音高低要适当</a:t>
            </a:r>
          </a:p>
        </p:txBody>
      </p:sp>
      <p:sp>
        <p:nvSpPr>
          <p:cNvPr id="13" name="Rectangle 12      (向天歌演示原创作品：www.TopPPT.cn)"/>
          <p:cNvSpPr/>
          <p:nvPr/>
        </p:nvSpPr>
        <p:spPr>
          <a:xfrm>
            <a:off x="5760244" y="1491630"/>
            <a:ext cx="2700188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推销语言要简明明快</a:t>
            </a:r>
          </a:p>
        </p:txBody>
      </p:sp>
      <p:sp>
        <p:nvSpPr>
          <p:cNvPr id="14" name="Rectangle 13      (向天歌演示原创作品：www.TopPPT.cn)"/>
          <p:cNvSpPr/>
          <p:nvPr/>
        </p:nvSpPr>
        <p:spPr>
          <a:xfrm>
            <a:off x="611561" y="1491630"/>
            <a:ext cx="2663850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真诚待人，维护信誉</a:t>
            </a:r>
          </a:p>
        </p:txBody>
      </p:sp>
      <p:sp>
        <p:nvSpPr>
          <p:cNvPr id="15" name="Rectangle 14      (向天歌演示原创作品：www.TopPPT.cn)"/>
          <p:cNvSpPr/>
          <p:nvPr/>
        </p:nvSpPr>
        <p:spPr>
          <a:xfrm>
            <a:off x="611561" y="2670349"/>
            <a:ext cx="2663850" cy="113109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 eaLnBrk="1" hangingPunct="1"/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推销主题明确</a:t>
            </a:r>
          </a:p>
        </p:txBody>
      </p:sp>
      <p:sp>
        <p:nvSpPr>
          <p:cNvPr id="23" name="Rectangle 22      (向天歌演示原创作品：www.TopPPT.cn)"/>
          <p:cNvSpPr/>
          <p:nvPr/>
        </p:nvSpPr>
        <p:spPr>
          <a:xfrm>
            <a:off x="0" y="195263"/>
            <a:ext cx="305991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Rectangle 23      (向天歌演示原创作品：www.TopPPT.cn)"/>
          <p:cNvSpPr/>
          <p:nvPr/>
        </p:nvSpPr>
        <p:spPr>
          <a:xfrm>
            <a:off x="359569" y="195263"/>
            <a:ext cx="53579" cy="323850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Rectangle 24      (向天歌演示原创作品：www.TopPPT.cn)"/>
          <p:cNvSpPr/>
          <p:nvPr/>
        </p:nvSpPr>
        <p:spPr>
          <a:xfrm>
            <a:off x="461962" y="347663"/>
            <a:ext cx="48816" cy="169069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303" name="TextBox 25      (向天歌演示原创作品：www.TopPPT.cn)"/>
          <p:cNvSpPr txBox="1"/>
          <p:nvPr/>
        </p:nvSpPr>
        <p:spPr>
          <a:xfrm>
            <a:off x="511016" y="107119"/>
            <a:ext cx="3484919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推销语言的基本原则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新浪微博：@注龙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1415</Words>
  <Application>Microsoft Office PowerPoint</Application>
  <PresentationFormat>全屏显示(16:9)</PresentationFormat>
  <Paragraphs>170</Paragraphs>
  <Slides>21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新浪微博：@注龙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Peter-冯</dc:creator>
  <cp:lastModifiedBy>SJYY</cp:lastModifiedBy>
  <cp:revision>201</cp:revision>
  <dcterms:created xsi:type="dcterms:W3CDTF">2013-10-08T09:05:00Z</dcterms:created>
  <dcterms:modified xsi:type="dcterms:W3CDTF">2017-08-04T09:14:24Z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ame">
    <vt:lpwstr>向天歌官方免费模板01：蓝灰配色年终工作总结模板.ppt</vt:lpwstr>
  </property>
  <property fmtid="{D5CDD505-2E9C-101B-9397-08002B2CF9AE}" pid="3" name="fileid">
    <vt:lpwstr>719222</vt:lpwstr>
  </property>
  <property fmtid="{D5CDD505-2E9C-101B-9397-08002B2CF9AE}" pid="4" name="KSOProductBuildVer">
    <vt:lpwstr>2052-10.1.0.6393</vt:lpwstr>
  </property>
</Properties>
</file>