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259" r:id="rId5"/>
    <p:sldId id="290" r:id="rId6"/>
    <p:sldId id="291" r:id="rId7"/>
    <p:sldId id="326" r:id="rId8"/>
    <p:sldId id="327" r:id="rId9"/>
    <p:sldId id="328" r:id="rId10"/>
    <p:sldId id="329" r:id="rId11"/>
    <p:sldId id="330" r:id="rId12"/>
    <p:sldId id="331" r:id="rId13"/>
    <p:sldId id="332" r:id="rId14"/>
    <p:sldId id="333" r:id="rId15"/>
    <p:sldId id="334" r:id="rId16"/>
    <p:sldId id="335" r:id="rId17"/>
    <p:sldId id="336" r:id="rId18"/>
    <p:sldId id="337" r:id="rId19"/>
    <p:sldId id="338" r:id="rId20"/>
    <p:sldId id="339" r:id="rId21"/>
    <p:sldId id="340" r:id="rId22"/>
    <p:sldId id="341" r:id="rId23"/>
    <p:sldId id="342" r:id="rId24"/>
    <p:sldId id="343" r:id="rId25"/>
    <p:sldId id="344" r:id="rId26"/>
    <p:sldId id="345" r:id="rId27"/>
    <p:sldId id="346" r:id="rId28"/>
    <p:sldId id="347" r:id="rId29"/>
    <p:sldId id="348" r:id="rId30"/>
    <p:sldId id="349" r:id="rId31"/>
    <p:sldId id="350" r:id="rId32"/>
    <p:sldId id="351" r:id="rId33"/>
    <p:sldId id="353" r:id="rId34"/>
    <p:sldId id="352" r:id="rId35"/>
    <p:sldId id="354" r:id="rId36"/>
    <p:sldId id="355" r:id="rId37"/>
    <p:sldId id="356" r:id="rId38"/>
    <p:sldId id="357" r:id="rId39"/>
    <p:sldId id="358" r:id="rId40"/>
    <p:sldId id="359" r:id="rId41"/>
    <p:sldId id="360" r:id="rId42"/>
    <p:sldId id="361" r:id="rId43"/>
    <p:sldId id="362" r:id="rId44"/>
    <p:sldId id="363" r:id="rId45"/>
    <p:sldId id="364" r:id="rId46"/>
    <p:sldId id="365" r:id="rId47"/>
    <p:sldId id="366" r:id="rId48"/>
    <p:sldId id="367" r:id="rId49"/>
    <p:sldId id="368" r:id="rId50"/>
    <p:sldId id="369" r:id="rId51"/>
    <p:sldId id="370" r:id="rId52"/>
    <p:sldId id="371" r:id="rId53"/>
    <p:sldId id="372" r:id="rId54"/>
    <p:sldId id="373" r:id="rId55"/>
    <p:sldId id="374" r:id="rId56"/>
    <p:sldId id="375" r:id="rId57"/>
    <p:sldId id="376" r:id="rId58"/>
    <p:sldId id="377" r:id="rId59"/>
    <p:sldId id="378" r:id="rId60"/>
    <p:sldId id="379" r:id="rId61"/>
    <p:sldId id="380" r:id="rId62"/>
    <p:sldId id="381" r:id="rId63"/>
    <p:sldId id="382" r:id="rId64"/>
    <p:sldId id="383" r:id="rId65"/>
    <p:sldId id="384" r:id="rId66"/>
    <p:sldId id="385" r:id="rId67"/>
    <p:sldId id="386" r:id="rId68"/>
    <p:sldId id="387" r:id="rId69"/>
    <p:sldId id="389" r:id="rId70"/>
    <p:sldId id="388" r:id="rId71"/>
    <p:sldId id="390" r:id="rId72"/>
    <p:sldId id="391" r:id="rId73"/>
    <p:sldId id="392" r:id="rId74"/>
    <p:sldId id="393" r:id="rId75"/>
    <p:sldId id="394" r:id="rId76"/>
    <p:sldId id="395" r:id="rId77"/>
    <p:sldId id="396" r:id="rId78"/>
    <p:sldId id="397" r:id="rId79"/>
    <p:sldId id="398" r:id="rId80"/>
    <p:sldId id="399" r:id="rId81"/>
    <p:sldId id="400" r:id="rId82"/>
    <p:sldId id="401" r:id="rId83"/>
    <p:sldId id="325" r:id="rId84"/>
  </p:sldIdLst>
  <p:sldSz cx="9144000" cy="5143500" type="screen16x9"/>
  <p:notesSz cx="6858000" cy="9144000"/>
  <p:defaultTextStyle>
    <a:defPPr>
      <a:defRPr lang="zh-CN"/>
    </a:defPPr>
    <a:lvl1pPr marL="0" lvl="0"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1pPr>
    <a:lvl2pPr marL="342900" lvl="1"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2pPr>
    <a:lvl3pPr marL="685800" lvl="2"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3pPr>
    <a:lvl4pPr marL="1028700" lvl="3"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4pPr>
    <a:lvl5pPr marL="1371600" lvl="4"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5pPr>
    <a:lvl6pPr marL="1714500" lvl="5"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6pPr>
    <a:lvl7pPr marL="2057400" lvl="6"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7pPr>
    <a:lvl8pPr marL="2400300" lvl="7"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8pPr>
    <a:lvl9pPr marL="2743200" lvl="8"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CA0FE"/>
    <a:srgbClr val="21A3D0"/>
    <a:srgbClr val="2B2E30"/>
    <a:srgbClr val="E8E8E6"/>
    <a:srgbClr val="C354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084"/>
    <p:restoredTop sz="90546"/>
  </p:normalViewPr>
  <p:slideViewPr>
    <p:cSldViewPr showGuides="1">
      <p:cViewPr>
        <p:scale>
          <a:sx n="100" d="100"/>
          <a:sy n="100" d="100"/>
        </p:scale>
        <p:origin x="-936" y="-204"/>
      </p:cViewPr>
      <p:guideLst>
        <p:guide orient="horz" pos="1571"/>
        <p:guide pos="2885"/>
      </p:guideLst>
    </p:cSldViewPr>
  </p:slideViewPr>
  <p:notesTextViewPr>
    <p:cViewPr>
      <p:scale>
        <a:sx n="100" d="100"/>
        <a:sy n="100" d="100"/>
      </p:scale>
      <p:origin x="0" y="0"/>
    </p:cViewPr>
  </p:notesTextViewPr>
  <p:sorterViewPr showFormatting="0">
    <p:cViewPr>
      <p:scale>
        <a:sx n="125" d="100"/>
        <a:sy n="125"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7" Type="http://schemas.openxmlformats.org/officeDocument/2006/relationships/tableStyles" Target="tableStyles.xml"/><Relationship Id="rId86" Type="http://schemas.openxmlformats.org/officeDocument/2006/relationships/viewProps" Target="viewProps.xml"/><Relationship Id="rId85" Type="http://schemas.openxmlformats.org/officeDocument/2006/relationships/presProps" Target="presProps.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914400" marR="0" lvl="2"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371600" marR="0" lvl="3"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828800" marR="0" lvl="4"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a:defRPr sz="1200"/>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lIns="91440" tIns="45720" rIns="91440" bIns="45720" rtlCol="0" anchor="b"/>
          <a:lstStyle>
            <a:lvl1pPr algn="r">
              <a:defRPr sz="1200"/>
            </a:lvl1pPr>
          </a:lstStyle>
          <a:p>
            <a:pPr marL="0" marR="0" lvl="0" indent="0" algn="r" defTabSz="914400" rtl="0" eaLnBrk="1" fontAlgn="auto" latinLnBrk="0" hangingPunct="1">
              <a:lnSpc>
                <a:spcPct val="100000"/>
              </a:lnSpc>
              <a:spcBef>
                <a:spcPts val="0"/>
              </a:spcBef>
              <a:spcAft>
                <a:spcPts val="0"/>
              </a:spcAft>
              <a:buClrTx/>
              <a:buSzTx/>
              <a:buFontTx/>
              <a:buNone/>
              <a:defRPr/>
            </a:pPr>
            <a:fld id="{91DFD9B9-D9FA-471C-AAB0-04E85B0A779F}"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hf sldNum="0" hdr="0" ftr="0" dt="0"/>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a:ln>
            <a:solidFill>
              <a:srgbClr val="000000"/>
            </a:solidFill>
            <a:miter/>
          </a:ln>
        </p:spPr>
      </p:sp>
      <p:sp>
        <p:nvSpPr>
          <p:cNvPr id="4099"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4100"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a:ln>
            <a:solidFill>
              <a:srgbClr val="000000"/>
            </a:solidFill>
            <a:miter/>
          </a:ln>
        </p:spPr>
      </p:sp>
      <p:sp>
        <p:nvSpPr>
          <p:cNvPr id="35843"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35844"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TextEdit="1"/>
          </p:cNvSpPr>
          <p:nvPr>
            <p:ph type="sldImg"/>
          </p:nvPr>
        </p:nvSpPr>
        <p:spPr>
          <a:ln>
            <a:solidFill>
              <a:srgbClr val="000000"/>
            </a:solidFill>
            <a:miter/>
          </a:ln>
        </p:spPr>
      </p:sp>
      <p:sp>
        <p:nvSpPr>
          <p:cNvPr id="717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717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a:ln>
            <a:solidFill>
              <a:srgbClr val="000000"/>
            </a:solidFill>
            <a:miter/>
          </a:ln>
        </p:spPr>
      </p:sp>
      <p:sp>
        <p:nvSpPr>
          <p:cNvPr id="35843"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35844"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a:ln>
            <a:solidFill>
              <a:srgbClr val="000000"/>
            </a:solidFill>
            <a:miter/>
          </a:ln>
        </p:spPr>
      </p:sp>
      <p:sp>
        <p:nvSpPr>
          <p:cNvPr id="35843"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35844"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a:ln>
            <a:solidFill>
              <a:srgbClr val="000000"/>
            </a:solidFill>
            <a:miter/>
          </a:ln>
        </p:spPr>
      </p:sp>
      <p:sp>
        <p:nvSpPr>
          <p:cNvPr id="35843"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35844"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a:ln>
            <a:solidFill>
              <a:srgbClr val="000000"/>
            </a:solidFill>
            <a:miter/>
          </a:ln>
        </p:spPr>
      </p:sp>
      <p:sp>
        <p:nvSpPr>
          <p:cNvPr id="35843"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35844"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a:ln>
            <a:solidFill>
              <a:srgbClr val="000000"/>
            </a:solidFill>
            <a:miter/>
          </a:ln>
        </p:spPr>
      </p:sp>
      <p:sp>
        <p:nvSpPr>
          <p:cNvPr id="35843"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35844"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a:ln>
            <a:solidFill>
              <a:srgbClr val="000000"/>
            </a:solidFill>
            <a:miter/>
          </a:ln>
        </p:spPr>
      </p:sp>
      <p:sp>
        <p:nvSpPr>
          <p:cNvPr id="4099"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4100"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5" name="页脚占位符 4"/>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灯片编号占位符 5"/>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5" name="页脚占位符 4"/>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灯片编号占位符 5"/>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5" name="页脚占位符 4"/>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灯片编号占位符 5"/>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5" name="页脚占位符 4"/>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灯片编号占位符 5"/>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3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900" indent="0">
              <a:buNone/>
              <a:defRPr sz="1400">
                <a:solidFill>
                  <a:schemeClr val="tx1">
                    <a:tint val="75000"/>
                  </a:schemeClr>
                </a:solidFill>
              </a:defRPr>
            </a:lvl2pPr>
            <a:lvl3pPr marL="685800" indent="0">
              <a:buNone/>
              <a:defRPr sz="1200">
                <a:solidFill>
                  <a:schemeClr val="tx1">
                    <a:tint val="75000"/>
                  </a:schemeClr>
                </a:solidFill>
              </a:defRPr>
            </a:lvl3pPr>
            <a:lvl4pPr marL="1028700" indent="0">
              <a:buNone/>
              <a:defRPr sz="1100">
                <a:solidFill>
                  <a:schemeClr val="tx1">
                    <a:tint val="75000"/>
                  </a:schemeClr>
                </a:solidFill>
              </a:defRPr>
            </a:lvl4pPr>
            <a:lvl5pPr marL="1371600" indent="0">
              <a:buNone/>
              <a:defRPr sz="1100">
                <a:solidFill>
                  <a:schemeClr val="tx1">
                    <a:tint val="75000"/>
                  </a:schemeClr>
                </a:solidFill>
              </a:defRPr>
            </a:lvl5pPr>
            <a:lvl6pPr marL="1714500" indent="0">
              <a:buNone/>
              <a:defRPr sz="1100">
                <a:solidFill>
                  <a:schemeClr val="tx1">
                    <a:tint val="75000"/>
                  </a:schemeClr>
                </a:solidFill>
              </a:defRPr>
            </a:lvl6pPr>
            <a:lvl7pPr marL="2057400" indent="0">
              <a:buNone/>
              <a:defRPr sz="1100">
                <a:solidFill>
                  <a:schemeClr val="tx1">
                    <a:tint val="75000"/>
                  </a:schemeClr>
                </a:solidFill>
              </a:defRPr>
            </a:lvl7pPr>
            <a:lvl8pPr marL="2400300" indent="0">
              <a:buNone/>
              <a:defRPr sz="1100">
                <a:solidFill>
                  <a:schemeClr val="tx1">
                    <a:tint val="75000"/>
                  </a:schemeClr>
                </a:solidFill>
              </a:defRPr>
            </a:lvl8pPr>
            <a:lvl9pPr marL="2743200" indent="0">
              <a:buNone/>
              <a:defRPr sz="11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5" name="页脚占位符 4"/>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灯片编号占位符 5"/>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页脚占位符 5"/>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7" name="灯片编号占位符 6"/>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1631156"/>
            <a:ext cx="4040188"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6" y="1631156"/>
            <a:ext cx="4041775"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8" name="页脚占位符 7"/>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9" name="灯片编号占位符 8"/>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4" name="页脚占位符 3"/>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5" name="灯片编号占位符 4"/>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1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页脚占位符 5"/>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7" name="灯片编号占位符 6"/>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1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vert="horz" lIns="68580" tIns="34290" rIns="68580" bIns="34290"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defRPr/>
            </a:pPr>
            <a:endParaRPr kumimoji="0" lang="zh-CN" altLang="en-US" sz="2400" b="0" i="0" u="none" strike="noStrike" kern="1200" cap="none" spc="0" normalizeH="0" baseline="0" noProof="0">
              <a:ln>
                <a:noFill/>
              </a:ln>
              <a:solidFill>
                <a:schemeClr val="tx1"/>
              </a:solidFill>
              <a:effectLst/>
              <a:uLnTx/>
              <a:uFillTx/>
              <a:latin typeface="+mn-lt"/>
              <a:ea typeface="微软雅黑" panose="020B0503020204020204" pitchFamily="34" charset="-122"/>
              <a:cs typeface="+mn-cs"/>
            </a:endParaRPr>
          </a:p>
        </p:txBody>
      </p:sp>
      <p:sp>
        <p:nvSpPr>
          <p:cNvPr id="4" name="文本占位符 3"/>
          <p:cNvSpPr>
            <a:spLocks noGrp="1"/>
          </p:cNvSpPr>
          <p:nvPr>
            <p:ph type="body" sz="half" idx="2"/>
          </p:nvPr>
        </p:nvSpPr>
        <p:spPr>
          <a:xfrm>
            <a:off x="1792288" y="4025503"/>
            <a:ext cx="5486400" cy="603647"/>
          </a:xfrm>
        </p:spPr>
        <p:txBody>
          <a:bodyPr/>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页脚占位符 5"/>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7" name="灯片编号占位符 6"/>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E8E8E6"/>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a:xfrm>
            <a:off x="457200" y="205979"/>
            <a:ext cx="8229600" cy="857250"/>
          </a:xfrm>
          <a:prstGeom prst="rect">
            <a:avLst/>
          </a:prstGeom>
          <a:noFill/>
          <a:ln w="9525">
            <a:noFill/>
          </a:ln>
        </p:spPr>
        <p:txBody>
          <a:bodyPr lIns="68580" tIns="34290" rIns="68580" bIns="34290" anchor="ctr"/>
          <a:lstStyle/>
          <a:p>
            <a:pPr lvl="0"/>
            <a:r>
              <a:rPr lang="zh-CN" altLang="en-US" dirty="0"/>
              <a:t>单击此处编辑母版标题样式</a:t>
            </a:r>
            <a:endParaRPr lang="zh-CN" altLang="en-US" dirty="0"/>
          </a:p>
        </p:txBody>
      </p:sp>
      <p:sp>
        <p:nvSpPr>
          <p:cNvPr id="1027" name="文本占位符 2"/>
          <p:cNvSpPr>
            <a:spLocks noGrp="1"/>
          </p:cNvSpPr>
          <p:nvPr>
            <p:ph type="body" idx="1"/>
          </p:nvPr>
        </p:nvSpPr>
        <p:spPr>
          <a:xfrm>
            <a:off x="457200" y="1200151"/>
            <a:ext cx="8229600" cy="3394472"/>
          </a:xfrm>
          <a:prstGeom prst="rect">
            <a:avLst/>
          </a:prstGeom>
          <a:noFill/>
          <a:ln w="9525">
            <a:noFill/>
          </a:ln>
        </p:spPr>
        <p:txBody>
          <a:bodyPr lIns="68580" tIns="34290" rIns="68580" bIns="34290"/>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457200" y="4767263"/>
            <a:ext cx="2133600" cy="273844"/>
          </a:xfrm>
          <a:prstGeom prst="rect">
            <a:avLst/>
          </a:prstGeom>
        </p:spPr>
        <p:txBody>
          <a:bodyPr vert="horz" lIns="68580" tIns="34290" rIns="68580" bIns="34290" rtlCol="0" anchor="ctr"/>
          <a:lstStyle>
            <a:lvl1pPr algn="l">
              <a:defRPr sz="900">
                <a:solidFill>
                  <a:schemeClr val="tx1">
                    <a:tint val="75000"/>
                  </a:schemeClr>
                </a:solidFill>
                <a:ea typeface="微软雅黑" panose="020B0503020204020204" pitchFamily="34" charset="-122"/>
              </a:defRPr>
            </a:lvl1pPr>
          </a:lstStyle>
          <a:p>
            <a:pPr rtl="0" eaLnBrk="1" fontAlgn="auto" hangingPunct="1">
              <a:spcBef>
                <a:spcPts val="0"/>
              </a:spcBef>
              <a:spcAft>
                <a:spcPts val="0"/>
              </a:spcAft>
              <a:defRPr/>
            </a:pPr>
            <a:endParaRPr lang="zh-CN" altLang="en-US" dirty="0">
              <a:latin typeface="+mn-lt"/>
              <a:cs typeface="+mn-cs"/>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68580" tIns="34290" rIns="68580" bIns="34290" rtlCol="0" anchor="ctr"/>
          <a:lstStyle>
            <a:lvl1pPr algn="ctr">
              <a:defRPr sz="900">
                <a:solidFill>
                  <a:schemeClr val="tx1">
                    <a:tint val="75000"/>
                  </a:schemeClr>
                </a:solidFill>
                <a:ea typeface="微软雅黑" panose="020B0503020204020204" pitchFamily="34" charset="-122"/>
              </a:defRPr>
            </a:lvl1pPr>
          </a:lstStyle>
          <a:p>
            <a:pPr rtl="0" eaLnBrk="1" fontAlgn="auto" hangingPunct="1">
              <a:spcBef>
                <a:spcPts val="0"/>
              </a:spcBef>
              <a:spcAft>
                <a:spcPts val="0"/>
              </a:spcAft>
              <a:defRPr/>
            </a:pPr>
            <a:endParaRPr lang="zh-CN" altLang="en-US" dirty="0">
              <a:latin typeface="+mn-lt"/>
              <a:cs typeface="+mn-cs"/>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68580" tIns="34290" rIns="68580" bIns="34290" rtlCol="0" anchor="ctr"/>
          <a:lstStyle>
            <a:lvl1pPr algn="r">
              <a:defRPr sz="900">
                <a:solidFill>
                  <a:schemeClr val="tx1">
                    <a:tint val="75000"/>
                  </a:schemeClr>
                </a:solidFill>
                <a:ea typeface="微软雅黑" panose="020B0503020204020204" pitchFamily="34" charset="-122"/>
              </a:defRPr>
            </a:lvl1p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685800" rtl="0" eaLnBrk="1" latinLnBrk="0" hangingPunct="1">
        <a:spcBef>
          <a:spcPct val="0"/>
        </a:spcBef>
        <a:buNone/>
        <a:defRPr sz="3300" kern="1200">
          <a:solidFill>
            <a:schemeClr val="tx1"/>
          </a:solidFill>
          <a:latin typeface="+mj-lt"/>
          <a:ea typeface="微软雅黑" panose="020B0503020204020204" pitchFamily="34" charset="-122"/>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微软雅黑" panose="020B0503020204020204" pitchFamily="34" charset="-122"/>
          <a:cs typeface="+mn-cs"/>
        </a:defRPr>
      </a:lvl1pPr>
      <a:lvl2pPr marL="557530" indent="-214630" algn="l" defTabSz="685800" rtl="0" eaLnBrk="1" latinLnBrk="0" hangingPunct="1">
        <a:spcBef>
          <a:spcPct val="20000"/>
        </a:spcBef>
        <a:buFont typeface="Arial" panose="020B0604020202020204" pitchFamily="34" charset="0"/>
        <a:buChar char="–"/>
        <a:defRPr sz="2100" kern="1200">
          <a:solidFill>
            <a:schemeClr val="tx1"/>
          </a:solidFill>
          <a:latin typeface="+mn-lt"/>
          <a:ea typeface="微软雅黑" panose="020B0503020204020204" pitchFamily="34" charset="-122"/>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微软雅黑" panose="020B0503020204020204" pitchFamily="34" charset="-122"/>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微软雅黑" panose="020B0503020204020204" pitchFamily="34" charset="-122"/>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微软雅黑" panose="020B0503020204020204" pitchFamily="34" charset="-122"/>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37      (向天歌演示原创作品：www.TopPPT.cn)"/>
          <p:cNvSpPr/>
          <p:nvPr/>
        </p:nvSpPr>
        <p:spPr>
          <a:xfrm rot="19177476">
            <a:off x="6119812" y="234554"/>
            <a:ext cx="4262438" cy="4010025"/>
          </a:xfrm>
          <a:custGeom>
            <a:avLst/>
            <a:gdLst>
              <a:gd name="connsiteX0" fmla="*/ 699354 w 5683751"/>
              <a:gd name="connsiteY0" fmla="*/ 2660654 h 5347153"/>
              <a:gd name="connsiteX1" fmla="*/ 699354 w 5683751"/>
              <a:gd name="connsiteY1" fmla="*/ 4647799 h 5347153"/>
              <a:gd name="connsiteX2" fmla="*/ 2720656 w 5683751"/>
              <a:gd name="connsiteY2" fmla="*/ 4654875 h 5347153"/>
              <a:gd name="connsiteX3" fmla="*/ 2131993 w 5683751"/>
              <a:gd name="connsiteY3" fmla="*/ 5347153 h 5347153"/>
              <a:gd name="connsiteX4" fmla="*/ 0 w 5683751"/>
              <a:gd name="connsiteY4" fmla="*/ 5347153 h 5347153"/>
              <a:gd name="connsiteX5" fmla="*/ 0 w 5683751"/>
              <a:gd name="connsiteY5" fmla="*/ 2660489 h 5347153"/>
              <a:gd name="connsiteX6" fmla="*/ 2808800 w 5683751"/>
              <a:gd name="connsiteY6" fmla="*/ 0 h 5347153"/>
              <a:gd name="connsiteX7" fmla="*/ 2832652 w 5683751"/>
              <a:gd name="connsiteY7" fmla="*/ 699354 h 5347153"/>
              <a:gd name="connsiteX8" fmla="*/ 699354 w 5683751"/>
              <a:gd name="connsiteY8" fmla="*/ 699354 h 5347153"/>
              <a:gd name="connsiteX9" fmla="*/ 699354 w 5683751"/>
              <a:gd name="connsiteY9" fmla="*/ 2481295 h 5347153"/>
              <a:gd name="connsiteX10" fmla="*/ 0 w 5683751"/>
              <a:gd name="connsiteY10" fmla="*/ 2481130 h 5347153"/>
              <a:gd name="connsiteX11" fmla="*/ 0 w 5683751"/>
              <a:gd name="connsiteY11" fmla="*/ 0 h 5347153"/>
              <a:gd name="connsiteX12" fmla="*/ 4307551 w 5683751"/>
              <a:gd name="connsiteY12" fmla="*/ 0 h 5347153"/>
              <a:gd name="connsiteX13" fmla="*/ 5683751 w 5683751"/>
              <a:gd name="connsiteY13" fmla="*/ 1170220 h 5347153"/>
              <a:gd name="connsiteX14" fmla="*/ 5080222 w 5683751"/>
              <a:gd name="connsiteY14" fmla="*/ 1879981 h 5347153"/>
              <a:gd name="connsiteX15" fmla="*/ 5080546 w 5683751"/>
              <a:gd name="connsiteY15" fmla="*/ 1701265 h 5347153"/>
              <a:gd name="connsiteX16" fmla="*/ 5081521 w 5683751"/>
              <a:gd name="connsiteY16" fmla="*/ 699354 h 5347153"/>
              <a:gd name="connsiteX17" fmla="*/ 3041115 w 5683751"/>
              <a:gd name="connsiteY17" fmla="*/ 699354 h 5347153"/>
              <a:gd name="connsiteX18" fmla="*/ 3017264 w 5683751"/>
              <a:gd name="connsiteY18" fmla="*/ 0 h 5347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683751" h="5347153">
                <a:moveTo>
                  <a:pt x="699354" y="2660654"/>
                </a:moveTo>
                <a:lnTo>
                  <a:pt x="699354" y="4647799"/>
                </a:lnTo>
                <a:lnTo>
                  <a:pt x="2720656" y="4654875"/>
                </a:lnTo>
                <a:lnTo>
                  <a:pt x="2131993" y="5347153"/>
                </a:lnTo>
                <a:lnTo>
                  <a:pt x="0" y="5347153"/>
                </a:lnTo>
                <a:lnTo>
                  <a:pt x="0" y="2660489"/>
                </a:lnTo>
                <a:close/>
                <a:moveTo>
                  <a:pt x="2808800" y="0"/>
                </a:moveTo>
                <a:lnTo>
                  <a:pt x="2832652" y="699354"/>
                </a:lnTo>
                <a:lnTo>
                  <a:pt x="699354" y="699354"/>
                </a:lnTo>
                <a:lnTo>
                  <a:pt x="699354" y="2481295"/>
                </a:lnTo>
                <a:lnTo>
                  <a:pt x="0" y="2481130"/>
                </a:lnTo>
                <a:lnTo>
                  <a:pt x="0" y="0"/>
                </a:lnTo>
                <a:close/>
                <a:moveTo>
                  <a:pt x="4307551" y="0"/>
                </a:moveTo>
                <a:lnTo>
                  <a:pt x="5683751" y="1170220"/>
                </a:lnTo>
                <a:lnTo>
                  <a:pt x="5080222" y="1879981"/>
                </a:lnTo>
                <a:lnTo>
                  <a:pt x="5080546" y="1701265"/>
                </a:lnTo>
                <a:cubicBezTo>
                  <a:pt x="5081157" y="1364859"/>
                  <a:pt x="5081625" y="1029670"/>
                  <a:pt x="5081521" y="699354"/>
                </a:cubicBezTo>
                <a:lnTo>
                  <a:pt x="3041115" y="699354"/>
                </a:lnTo>
                <a:lnTo>
                  <a:pt x="3017264" y="0"/>
                </a:lnTo>
                <a:close/>
              </a:path>
            </a:pathLst>
          </a:cu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9" name="Freeform 38      (向天歌演示原创作品：www.TopPPT.cn)"/>
          <p:cNvSpPr/>
          <p:nvPr/>
        </p:nvSpPr>
        <p:spPr>
          <a:xfrm rot="19177476">
            <a:off x="7845029" y="988219"/>
            <a:ext cx="2597944" cy="3056335"/>
          </a:xfrm>
          <a:custGeom>
            <a:avLst/>
            <a:gdLst>
              <a:gd name="connsiteX0" fmla="*/ 699354 w 3464896"/>
              <a:gd name="connsiteY0" fmla="*/ 2076448 h 4074783"/>
              <a:gd name="connsiteX1" fmla="*/ 699354 w 3464896"/>
              <a:gd name="connsiteY1" fmla="*/ 3252330 h 4074783"/>
              <a:gd name="connsiteX2" fmla="*/ 0 w 3464896"/>
              <a:gd name="connsiteY2" fmla="*/ 4074783 h 4074783"/>
              <a:gd name="connsiteX3" fmla="*/ 0 w 3464896"/>
              <a:gd name="connsiteY3" fmla="*/ 2076283 h 4074783"/>
              <a:gd name="connsiteX4" fmla="*/ 1684570 w 3464896"/>
              <a:gd name="connsiteY4" fmla="*/ 0 h 4074783"/>
              <a:gd name="connsiteX5" fmla="*/ 1708421 w 3464896"/>
              <a:gd name="connsiteY5" fmla="*/ 699355 h 4074783"/>
              <a:gd name="connsiteX6" fmla="*/ 699354 w 3464896"/>
              <a:gd name="connsiteY6" fmla="*/ 699354 h 4074783"/>
              <a:gd name="connsiteX7" fmla="*/ 699354 w 3464896"/>
              <a:gd name="connsiteY7" fmla="*/ 1859921 h 4074783"/>
              <a:gd name="connsiteX8" fmla="*/ 0 w 3464896"/>
              <a:gd name="connsiteY8" fmla="*/ 1859755 h 4074783"/>
              <a:gd name="connsiteX9" fmla="*/ 0 w 3464896"/>
              <a:gd name="connsiteY9" fmla="*/ 0 h 4074783"/>
              <a:gd name="connsiteX10" fmla="*/ 3464896 w 3464896"/>
              <a:gd name="connsiteY10" fmla="*/ 1 h 4074783"/>
              <a:gd name="connsiteX11" fmla="*/ 2870217 w 3464896"/>
              <a:gd name="connsiteY11" fmla="*/ 699354 h 4074783"/>
              <a:gd name="connsiteX12" fmla="*/ 1916884 w 3464896"/>
              <a:gd name="connsiteY12" fmla="*/ 699354 h 4074783"/>
              <a:gd name="connsiteX13" fmla="*/ 1893033 w 3464896"/>
              <a:gd name="connsiteY13" fmla="*/ 1 h 4074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64896" h="4074783">
                <a:moveTo>
                  <a:pt x="699354" y="2076448"/>
                </a:moveTo>
                <a:lnTo>
                  <a:pt x="699354" y="3252330"/>
                </a:lnTo>
                <a:lnTo>
                  <a:pt x="0" y="4074783"/>
                </a:lnTo>
                <a:lnTo>
                  <a:pt x="0" y="2076283"/>
                </a:lnTo>
                <a:close/>
                <a:moveTo>
                  <a:pt x="1684570" y="0"/>
                </a:moveTo>
                <a:lnTo>
                  <a:pt x="1708421" y="699355"/>
                </a:lnTo>
                <a:lnTo>
                  <a:pt x="699354" y="699354"/>
                </a:lnTo>
                <a:lnTo>
                  <a:pt x="699354" y="1859921"/>
                </a:lnTo>
                <a:lnTo>
                  <a:pt x="0" y="1859755"/>
                </a:lnTo>
                <a:lnTo>
                  <a:pt x="0" y="0"/>
                </a:lnTo>
                <a:close/>
                <a:moveTo>
                  <a:pt x="3464896" y="1"/>
                </a:moveTo>
                <a:lnTo>
                  <a:pt x="2870217" y="699354"/>
                </a:lnTo>
                <a:lnTo>
                  <a:pt x="1916884" y="699354"/>
                </a:lnTo>
                <a:lnTo>
                  <a:pt x="1893033" y="1"/>
                </a:lnTo>
                <a:close/>
              </a:path>
            </a:pathLst>
          </a:cu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076" name="TextBox 18      (向天歌演示原创作品：www.TopPPT.cn)"/>
          <p:cNvSpPr txBox="1"/>
          <p:nvPr/>
        </p:nvSpPr>
        <p:spPr>
          <a:xfrm>
            <a:off x="870109" y="2463404"/>
            <a:ext cx="4277955" cy="623248"/>
          </a:xfrm>
          <a:prstGeom prst="rect">
            <a:avLst/>
          </a:prstGeom>
          <a:noFill/>
          <a:ln w="9525">
            <a:noFill/>
          </a:ln>
        </p:spPr>
        <p:txBody>
          <a:bodyPr wrap="square" lIns="68580" tIns="34290" rIns="68580" bIns="34290">
            <a:spAutoFit/>
          </a:bodyPr>
          <a:lstStyle/>
          <a:p>
            <a:pPr eaLnBrk="1" hangingPunct="1"/>
            <a:r>
              <a:rPr lang="zh-CN" altLang="en-US" sz="3600" b="1" dirty="0" smtClean="0">
                <a:solidFill>
                  <a:srgbClr val="2B2E30"/>
                </a:solidFill>
                <a:latin typeface="微软雅黑" panose="020B0503020204020204" pitchFamily="34" charset="-122"/>
                <a:ea typeface="微软雅黑" panose="020B0503020204020204" pitchFamily="34" charset="-122"/>
              </a:rPr>
              <a:t>社交</a:t>
            </a:r>
            <a:r>
              <a:rPr lang="zh-CN" altLang="en-US" sz="3600" b="1" dirty="0">
                <a:solidFill>
                  <a:srgbClr val="2B2E30"/>
                </a:solidFill>
                <a:latin typeface="微软雅黑" panose="020B0503020204020204" pitchFamily="34" charset="-122"/>
                <a:ea typeface="微软雅黑" panose="020B0503020204020204" pitchFamily="34" charset="-122"/>
              </a:rPr>
              <a:t>中的口才艺术</a:t>
            </a:r>
            <a:endParaRPr lang="zh-CN" altLang="en-US" sz="3600" b="1" dirty="0">
              <a:solidFill>
                <a:srgbClr val="2B2E30"/>
              </a:solidFill>
              <a:latin typeface="微软雅黑" panose="020B0503020204020204" pitchFamily="34" charset="-122"/>
              <a:ea typeface="微软雅黑" panose="020B0503020204020204" pitchFamily="34" charset="-122"/>
            </a:endParaRPr>
          </a:p>
        </p:txBody>
      </p:sp>
      <p:sp>
        <p:nvSpPr>
          <p:cNvPr id="20" name="Rectangle 19      (向天歌演示原创作品：www.TopPPT.cn)"/>
          <p:cNvSpPr/>
          <p:nvPr/>
        </p:nvSpPr>
        <p:spPr>
          <a:xfrm>
            <a:off x="870109" y="1792129"/>
            <a:ext cx="1604311" cy="49339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3600" b="1" dirty="0" smtClean="0"/>
              <a:t>第三章</a:t>
            </a:r>
            <a:endParaRPr lang="zh-CN" altLang="en-US" sz="3600" b="1"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二、社交语言的基本要求</a:t>
            </a:r>
            <a:endParaRPr lang="zh-CN" altLang="zh-CN" sz="2800" dirty="0">
              <a:latin typeface="微软雅黑" panose="020B0503020204020204" pitchFamily="34" charset="-122"/>
              <a:ea typeface="微软雅黑" panose="020B0503020204020204" pitchFamily="34" charset="-122"/>
            </a:endParaRPr>
          </a:p>
        </p:txBody>
      </p:sp>
      <p:sp>
        <p:nvSpPr>
          <p:cNvPr id="4" name="矩形 3"/>
          <p:cNvSpPr/>
          <p:nvPr/>
        </p:nvSpPr>
        <p:spPr>
          <a:xfrm>
            <a:off x="511017" y="771550"/>
            <a:ext cx="7589374" cy="461665"/>
          </a:xfrm>
          <a:prstGeom prst="rect">
            <a:avLst/>
          </a:prstGeom>
        </p:spPr>
        <p:txBody>
          <a:bodyPr wrap="square">
            <a:spAutoFit/>
          </a:bodyPr>
          <a:lstStyle/>
          <a:p>
            <a:r>
              <a:rPr lang="en-US" altLang="zh-CN" sz="2400" b="1" dirty="0">
                <a:solidFill>
                  <a:srgbClr val="3CA0FE"/>
                </a:solidFill>
              </a:rPr>
              <a:t>4.</a:t>
            </a:r>
            <a:r>
              <a:rPr lang="zh-CN" altLang="zh-CN" sz="2400" b="1" dirty="0">
                <a:solidFill>
                  <a:srgbClr val="3CA0FE"/>
                </a:solidFill>
              </a:rPr>
              <a:t>言之有理——合乎逻辑</a:t>
            </a:r>
            <a:endParaRPr lang="zh-CN" altLang="zh-CN" sz="2400" dirty="0">
              <a:solidFill>
                <a:srgbClr val="3CA0FE"/>
              </a:solidFill>
            </a:endParaRPr>
          </a:p>
        </p:txBody>
      </p:sp>
      <p:sp>
        <p:nvSpPr>
          <p:cNvPr id="7" name="矩形 6"/>
          <p:cNvSpPr/>
          <p:nvPr/>
        </p:nvSpPr>
        <p:spPr>
          <a:xfrm>
            <a:off x="511017" y="1349834"/>
            <a:ext cx="7589374" cy="1938992"/>
          </a:xfrm>
          <a:prstGeom prst="rect">
            <a:avLst/>
          </a:prstGeom>
        </p:spPr>
        <p:txBody>
          <a:bodyPr wrap="square">
            <a:spAutoFit/>
          </a:bodyPr>
          <a:lstStyle/>
          <a:p>
            <a:r>
              <a:rPr lang="zh-CN" altLang="zh-CN" sz="2400" dirty="0"/>
              <a:t>言之有理就是所说的观点、看法有充足的理由，观点与依据之间有必然的逻辑联系</a:t>
            </a:r>
            <a:r>
              <a:rPr lang="zh-CN" altLang="zh-CN" sz="2400" dirty="0" smtClean="0"/>
              <a:t>。</a:t>
            </a:r>
            <a:endParaRPr lang="en-US" altLang="zh-CN" sz="2400" dirty="0" smtClean="0"/>
          </a:p>
          <a:p>
            <a:r>
              <a:rPr lang="zh-CN" altLang="zh-CN" sz="2400" dirty="0"/>
              <a:t>语言是思维的外衣，语言体现思维的条理性。言之无理，不但让他人听不懂、不理解你的观点，更会留下思维混乱的印象。</a:t>
            </a:r>
            <a:endParaRPr lang="zh-CN" altLang="zh-CN" sz="24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三、社交语言的基本原则</a:t>
            </a:r>
            <a:endParaRPr lang="zh-CN" altLang="zh-CN" sz="2800" dirty="0">
              <a:latin typeface="微软雅黑" panose="020B0503020204020204" pitchFamily="34" charset="-122"/>
              <a:ea typeface="微软雅黑" panose="020B0503020204020204" pitchFamily="34" charset="-122"/>
            </a:endParaRPr>
          </a:p>
        </p:txBody>
      </p:sp>
      <p:sp>
        <p:nvSpPr>
          <p:cNvPr id="4" name="矩形 3"/>
          <p:cNvSpPr/>
          <p:nvPr/>
        </p:nvSpPr>
        <p:spPr>
          <a:xfrm>
            <a:off x="511017" y="771550"/>
            <a:ext cx="7589374" cy="461665"/>
          </a:xfrm>
          <a:prstGeom prst="rect">
            <a:avLst/>
          </a:prstGeom>
        </p:spPr>
        <p:txBody>
          <a:bodyPr wrap="square">
            <a:spAutoFit/>
          </a:bodyPr>
          <a:lstStyle/>
          <a:p>
            <a:r>
              <a:rPr lang="en-US" altLang="zh-CN" sz="2400" b="1" dirty="0">
                <a:solidFill>
                  <a:srgbClr val="3CA0FE"/>
                </a:solidFill>
              </a:rPr>
              <a:t>1.</a:t>
            </a:r>
            <a:r>
              <a:rPr lang="zh-CN" altLang="zh-CN" sz="2400" b="1" dirty="0">
                <a:solidFill>
                  <a:srgbClr val="3CA0FE"/>
                </a:solidFill>
              </a:rPr>
              <a:t>礼貌性原则</a:t>
            </a:r>
            <a:endParaRPr lang="zh-CN" altLang="zh-CN" sz="2400" dirty="0">
              <a:solidFill>
                <a:srgbClr val="3CA0FE"/>
              </a:solidFill>
            </a:endParaRPr>
          </a:p>
        </p:txBody>
      </p:sp>
      <p:sp>
        <p:nvSpPr>
          <p:cNvPr id="7" name="矩形 6"/>
          <p:cNvSpPr/>
          <p:nvPr/>
        </p:nvSpPr>
        <p:spPr>
          <a:xfrm>
            <a:off x="511017" y="1349834"/>
            <a:ext cx="7589374" cy="1938992"/>
          </a:xfrm>
          <a:prstGeom prst="rect">
            <a:avLst/>
          </a:prstGeom>
        </p:spPr>
        <p:txBody>
          <a:bodyPr wrap="square">
            <a:spAutoFit/>
          </a:bodyPr>
          <a:lstStyle/>
          <a:p>
            <a:r>
              <a:rPr lang="zh-CN" altLang="zh-CN" sz="2400" dirty="0"/>
              <a:t>社交活动的主要工具是有声语言，而运用语言的好坏，可以反映一个人的思想是高尚，还是卑鄙，反映一个组织的活动是高雅，还是粗俗，这里有一个是否文明礼貌的问题。在社交场合，注重言语的文明礼貌性，贯彻礼貌性原则，是取得社交成功的重要保证。</a:t>
            </a:r>
            <a:endParaRPr lang="zh-CN" altLang="zh-CN" sz="24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三、社交语言的基本原则</a:t>
            </a:r>
            <a:endParaRPr lang="zh-CN" altLang="zh-CN" sz="2800" dirty="0">
              <a:latin typeface="微软雅黑" panose="020B0503020204020204" pitchFamily="34" charset="-122"/>
              <a:ea typeface="微软雅黑" panose="020B0503020204020204" pitchFamily="34" charset="-122"/>
            </a:endParaRPr>
          </a:p>
        </p:txBody>
      </p:sp>
      <p:sp>
        <p:nvSpPr>
          <p:cNvPr id="4" name="矩形 3"/>
          <p:cNvSpPr/>
          <p:nvPr/>
        </p:nvSpPr>
        <p:spPr>
          <a:xfrm>
            <a:off x="511017" y="771550"/>
            <a:ext cx="7589374" cy="461665"/>
          </a:xfrm>
          <a:prstGeom prst="rect">
            <a:avLst/>
          </a:prstGeom>
        </p:spPr>
        <p:txBody>
          <a:bodyPr wrap="square">
            <a:spAutoFit/>
          </a:bodyPr>
          <a:lstStyle/>
          <a:p>
            <a:r>
              <a:rPr lang="en-US" altLang="zh-CN" sz="2400" b="1" dirty="0">
                <a:solidFill>
                  <a:srgbClr val="3CA0FE"/>
                </a:solidFill>
              </a:rPr>
              <a:t>2.</a:t>
            </a:r>
            <a:r>
              <a:rPr lang="zh-CN" altLang="zh-CN" sz="2400" b="1" dirty="0">
                <a:solidFill>
                  <a:srgbClr val="3CA0FE"/>
                </a:solidFill>
              </a:rPr>
              <a:t>应变性原则</a:t>
            </a:r>
            <a:endParaRPr lang="zh-CN" altLang="zh-CN" sz="2400" dirty="0">
              <a:solidFill>
                <a:srgbClr val="3CA0FE"/>
              </a:solidFill>
            </a:endParaRPr>
          </a:p>
        </p:txBody>
      </p:sp>
      <p:sp>
        <p:nvSpPr>
          <p:cNvPr id="7" name="矩形 6"/>
          <p:cNvSpPr/>
          <p:nvPr/>
        </p:nvSpPr>
        <p:spPr>
          <a:xfrm>
            <a:off x="511017" y="1349834"/>
            <a:ext cx="7589374" cy="1938992"/>
          </a:xfrm>
          <a:prstGeom prst="rect">
            <a:avLst/>
          </a:prstGeom>
        </p:spPr>
        <p:txBody>
          <a:bodyPr wrap="square">
            <a:spAutoFit/>
          </a:bodyPr>
          <a:lstStyle/>
          <a:p>
            <a:r>
              <a:rPr lang="zh-CN" altLang="zh-CN" sz="2400" dirty="0"/>
              <a:t>社交活动中交际双方用语，你来我往，千变万化，这就需要求双方要适应不同的情境，具有较强的应变能力，作出迅速及时的反应。社交人员要善于捕捉有益的信息，及时调整言语，随机应变，使交际顺利进行下去，以取得圆满成功。</a:t>
            </a:r>
            <a:endParaRPr lang="zh-CN" altLang="zh-CN" sz="24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三、社交语言的基本原则</a:t>
            </a:r>
            <a:endParaRPr lang="zh-CN" altLang="zh-CN" sz="2800" dirty="0">
              <a:latin typeface="微软雅黑" panose="020B0503020204020204" pitchFamily="34" charset="-122"/>
              <a:ea typeface="微软雅黑" panose="020B0503020204020204" pitchFamily="34" charset="-122"/>
            </a:endParaRPr>
          </a:p>
        </p:txBody>
      </p:sp>
      <p:sp>
        <p:nvSpPr>
          <p:cNvPr id="4" name="矩形 3"/>
          <p:cNvSpPr/>
          <p:nvPr/>
        </p:nvSpPr>
        <p:spPr>
          <a:xfrm>
            <a:off x="511017" y="771550"/>
            <a:ext cx="7589374" cy="461665"/>
          </a:xfrm>
          <a:prstGeom prst="rect">
            <a:avLst/>
          </a:prstGeom>
        </p:spPr>
        <p:txBody>
          <a:bodyPr wrap="square">
            <a:spAutoFit/>
          </a:bodyPr>
          <a:lstStyle/>
          <a:p>
            <a:r>
              <a:rPr lang="en-US" altLang="zh-CN" sz="2400" b="1" dirty="0">
                <a:solidFill>
                  <a:srgbClr val="3CA0FE"/>
                </a:solidFill>
              </a:rPr>
              <a:t>3.</a:t>
            </a:r>
            <a:r>
              <a:rPr lang="zh-CN" altLang="zh-CN" sz="2400" b="1" dirty="0">
                <a:solidFill>
                  <a:srgbClr val="3CA0FE"/>
                </a:solidFill>
              </a:rPr>
              <a:t>忌讳性原则</a:t>
            </a:r>
            <a:endParaRPr lang="zh-CN" altLang="zh-CN" sz="2400" dirty="0">
              <a:solidFill>
                <a:srgbClr val="3CA0FE"/>
              </a:solidFill>
            </a:endParaRPr>
          </a:p>
        </p:txBody>
      </p:sp>
      <p:sp>
        <p:nvSpPr>
          <p:cNvPr id="7" name="矩形 6"/>
          <p:cNvSpPr/>
          <p:nvPr/>
        </p:nvSpPr>
        <p:spPr>
          <a:xfrm>
            <a:off x="511017" y="1349834"/>
            <a:ext cx="7589374" cy="1938992"/>
          </a:xfrm>
          <a:prstGeom prst="rect">
            <a:avLst/>
          </a:prstGeom>
        </p:spPr>
        <p:txBody>
          <a:bodyPr wrap="square">
            <a:spAutoFit/>
          </a:bodyPr>
          <a:lstStyle/>
          <a:p>
            <a:r>
              <a:rPr lang="zh-CN" altLang="zh-CN" sz="2400" dirty="0"/>
              <a:t>社交活动中有时遇到一些不便直说、不能直说或带有刺激性等的问题，我们要遵守忌讳性原则，换成一些委婉、曲折的说法，才能使交际活动顺畅融洽，提高社交的成功率，这是尊重他人的文明之举，也是运用语言的一种策略。</a:t>
            </a:r>
            <a:endParaRPr lang="zh-CN" altLang="zh-CN" sz="24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三、社交语言的基本原则</a:t>
            </a:r>
            <a:endParaRPr lang="zh-CN" altLang="zh-CN" sz="2800" dirty="0">
              <a:latin typeface="微软雅黑" panose="020B0503020204020204" pitchFamily="34" charset="-122"/>
              <a:ea typeface="微软雅黑" panose="020B0503020204020204" pitchFamily="34" charset="-122"/>
            </a:endParaRPr>
          </a:p>
        </p:txBody>
      </p:sp>
      <p:sp>
        <p:nvSpPr>
          <p:cNvPr id="4" name="矩形 3"/>
          <p:cNvSpPr/>
          <p:nvPr/>
        </p:nvSpPr>
        <p:spPr>
          <a:xfrm>
            <a:off x="511017" y="771550"/>
            <a:ext cx="7589374" cy="461665"/>
          </a:xfrm>
          <a:prstGeom prst="rect">
            <a:avLst/>
          </a:prstGeom>
        </p:spPr>
        <p:txBody>
          <a:bodyPr wrap="square">
            <a:spAutoFit/>
          </a:bodyPr>
          <a:lstStyle/>
          <a:p>
            <a:r>
              <a:rPr lang="en-US" altLang="zh-CN" sz="2400" b="1" dirty="0">
                <a:solidFill>
                  <a:srgbClr val="3CA0FE"/>
                </a:solidFill>
              </a:rPr>
              <a:t>3.</a:t>
            </a:r>
            <a:r>
              <a:rPr lang="zh-CN" altLang="zh-CN" sz="2400" b="1" dirty="0">
                <a:solidFill>
                  <a:srgbClr val="3CA0FE"/>
                </a:solidFill>
              </a:rPr>
              <a:t>忌讳性原则</a:t>
            </a:r>
            <a:endParaRPr lang="zh-CN" altLang="zh-CN" sz="2400" dirty="0">
              <a:solidFill>
                <a:srgbClr val="3CA0FE"/>
              </a:solidFill>
            </a:endParaRPr>
          </a:p>
        </p:txBody>
      </p:sp>
      <p:sp>
        <p:nvSpPr>
          <p:cNvPr id="7" name="矩形 6"/>
          <p:cNvSpPr/>
          <p:nvPr/>
        </p:nvSpPr>
        <p:spPr>
          <a:xfrm>
            <a:off x="511017" y="1349834"/>
            <a:ext cx="7589374" cy="1938992"/>
          </a:xfrm>
          <a:prstGeom prst="rect">
            <a:avLst/>
          </a:prstGeom>
        </p:spPr>
        <p:txBody>
          <a:bodyPr wrap="square">
            <a:spAutoFit/>
          </a:bodyPr>
          <a:lstStyle/>
          <a:p>
            <a:r>
              <a:rPr lang="zh-CN" altLang="zh-CN" sz="2400" dirty="0"/>
              <a:t>社交活动中有时遇到一些不便直说、不能直说或带有刺激性等的问题，我们要遵守忌讳性原则，换成一些委婉、曲折的说法，才能使交际活动顺畅融洽，提高社交的成功率，这是尊重他人的文明之举，也是运用语言的一种策略。</a:t>
            </a:r>
            <a:endParaRPr lang="zh-CN" altLang="zh-CN" sz="24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9      (向天歌演示原创作品：www.TopPPT.cn)"/>
          <p:cNvSpPr/>
          <p:nvPr/>
        </p:nvSpPr>
        <p:spPr>
          <a:xfrm>
            <a:off x="1" y="1792129"/>
            <a:ext cx="9144000" cy="135568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zh-CN" sz="3600" b="1" dirty="0"/>
              <a:t>第二节 拜访与接待</a:t>
            </a:r>
            <a:endParaRPr lang="zh-CN" altLang="zh-CN" sz="36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一、拜访</a:t>
            </a:r>
            <a:endParaRPr lang="zh-CN" altLang="zh-CN" sz="2800" dirty="0">
              <a:latin typeface="微软雅黑" panose="020B0503020204020204" pitchFamily="34" charset="-122"/>
              <a:ea typeface="微软雅黑" panose="020B0503020204020204" pitchFamily="34" charset="-122"/>
            </a:endParaRPr>
          </a:p>
        </p:txBody>
      </p:sp>
      <p:sp>
        <p:nvSpPr>
          <p:cNvPr id="7" name="矩形 6"/>
          <p:cNvSpPr/>
          <p:nvPr/>
        </p:nvSpPr>
        <p:spPr>
          <a:xfrm>
            <a:off x="511017" y="771550"/>
            <a:ext cx="7589374" cy="1569660"/>
          </a:xfrm>
          <a:prstGeom prst="rect">
            <a:avLst/>
          </a:prstGeom>
        </p:spPr>
        <p:txBody>
          <a:bodyPr wrap="square">
            <a:spAutoFit/>
          </a:bodyPr>
          <a:lstStyle/>
          <a:p>
            <a:r>
              <a:rPr lang="zh-CN" altLang="zh-CN" sz="2400" dirty="0"/>
              <a:t>拜访是指亲自到他人家庭住处或工作单位去拜见某人。它是社会交往中必不可少的环节，逢年过节，亲朋好友往往要登门拜访；日常工作和生活中的人际交往，也常常需要登门拜访。</a:t>
            </a:r>
            <a:endParaRPr lang="zh-CN" altLang="zh-CN" sz="24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一、拜访</a:t>
            </a:r>
            <a:endParaRPr lang="zh-CN" altLang="zh-CN" sz="2800" dirty="0">
              <a:latin typeface="微软雅黑" panose="020B0503020204020204" pitchFamily="34" charset="-122"/>
              <a:ea typeface="微软雅黑" panose="020B0503020204020204" pitchFamily="34" charset="-122"/>
            </a:endParaRPr>
          </a:p>
        </p:txBody>
      </p:sp>
      <p:sp>
        <p:nvSpPr>
          <p:cNvPr id="7" name="矩形 6"/>
          <p:cNvSpPr/>
          <p:nvPr/>
        </p:nvSpPr>
        <p:spPr>
          <a:xfrm>
            <a:off x="511017" y="771550"/>
            <a:ext cx="7589374" cy="461665"/>
          </a:xfrm>
          <a:prstGeom prst="rect">
            <a:avLst/>
          </a:prstGeom>
        </p:spPr>
        <p:txBody>
          <a:bodyPr wrap="square">
            <a:spAutoFit/>
          </a:bodyPr>
          <a:lstStyle/>
          <a:p>
            <a:r>
              <a:rPr lang="en-US" altLang="zh-CN" sz="2400" b="1" dirty="0"/>
              <a:t>1.</a:t>
            </a:r>
            <a:r>
              <a:rPr lang="zh-CN" altLang="zh-CN" sz="2400" b="1" dirty="0"/>
              <a:t>进门语</a:t>
            </a:r>
            <a:endParaRPr lang="zh-CN" altLang="zh-CN" sz="2400" dirty="0"/>
          </a:p>
        </p:txBody>
      </p:sp>
      <p:sp>
        <p:nvSpPr>
          <p:cNvPr id="8" name="矩形 7"/>
          <p:cNvSpPr/>
          <p:nvPr/>
        </p:nvSpPr>
        <p:spPr>
          <a:xfrm>
            <a:off x="511017" y="1233215"/>
            <a:ext cx="7589374" cy="2677656"/>
          </a:xfrm>
          <a:prstGeom prst="rect">
            <a:avLst/>
          </a:prstGeom>
        </p:spPr>
        <p:txBody>
          <a:bodyPr wrap="square">
            <a:spAutoFit/>
          </a:bodyPr>
          <a:lstStyle/>
          <a:p>
            <a:r>
              <a:rPr lang="zh-CN" altLang="zh-CN" sz="2400" dirty="0"/>
              <a:t>到了被访者的家门口，要先轻轻地敲门，或者短促地按下门铃。即使门开着，也应很有礼貌地问一声：“请问，×××在家吗？”或者文：“请问，屋里有人吗？”听到回答后再进入房间，切不可贸然闯入。</a:t>
            </a:r>
            <a:endParaRPr lang="zh-CN" altLang="zh-CN" sz="2400" dirty="0"/>
          </a:p>
          <a:p>
            <a:r>
              <a:rPr lang="zh-CN" altLang="zh-CN" sz="2400" dirty="0"/>
              <a:t>同主人见面后，应当立即热情地与主人打招呼。打招呼的方式要根据拜访的形式和内容而定，具体情况具体分析。以下就列举几种情况：</a:t>
            </a:r>
            <a:endParaRPr lang="zh-CN" altLang="zh-CN" sz="24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一、拜访</a:t>
            </a:r>
            <a:endParaRPr lang="zh-CN" altLang="zh-CN" sz="2800" dirty="0">
              <a:latin typeface="微软雅黑" panose="020B0503020204020204" pitchFamily="34" charset="-122"/>
              <a:ea typeface="微软雅黑" panose="020B0503020204020204" pitchFamily="34" charset="-122"/>
            </a:endParaRPr>
          </a:p>
        </p:txBody>
      </p:sp>
      <p:sp>
        <p:nvSpPr>
          <p:cNvPr id="7" name="矩形 6"/>
          <p:cNvSpPr/>
          <p:nvPr/>
        </p:nvSpPr>
        <p:spPr>
          <a:xfrm>
            <a:off x="511017" y="771550"/>
            <a:ext cx="7589374" cy="461665"/>
          </a:xfrm>
          <a:prstGeom prst="rect">
            <a:avLst/>
          </a:prstGeom>
        </p:spPr>
        <p:txBody>
          <a:bodyPr wrap="square">
            <a:spAutoFit/>
          </a:bodyPr>
          <a:lstStyle/>
          <a:p>
            <a:r>
              <a:rPr lang="zh-CN" altLang="zh-CN" sz="2400" b="1" dirty="0">
                <a:solidFill>
                  <a:srgbClr val="3CA0FE"/>
                </a:solidFill>
              </a:rPr>
              <a:t>初访</a:t>
            </a:r>
            <a:endParaRPr lang="zh-CN" altLang="zh-CN" sz="2400" b="1" dirty="0">
              <a:solidFill>
                <a:srgbClr val="3CA0FE"/>
              </a:solidFill>
            </a:endParaRPr>
          </a:p>
        </p:txBody>
      </p:sp>
      <p:sp>
        <p:nvSpPr>
          <p:cNvPr id="8" name="矩形 7"/>
          <p:cNvSpPr/>
          <p:nvPr/>
        </p:nvSpPr>
        <p:spPr>
          <a:xfrm>
            <a:off x="511017" y="1233215"/>
            <a:ext cx="7589374" cy="2308324"/>
          </a:xfrm>
          <a:prstGeom prst="rect">
            <a:avLst/>
          </a:prstGeom>
        </p:spPr>
        <p:txBody>
          <a:bodyPr wrap="square">
            <a:spAutoFit/>
          </a:bodyPr>
          <a:lstStyle/>
          <a:p>
            <a:r>
              <a:rPr lang="zh-CN" altLang="zh-CN" sz="2400" dirty="0" smtClean="0"/>
              <a:t>初</a:t>
            </a:r>
            <a:r>
              <a:rPr lang="zh-CN" altLang="zh-CN" sz="2400" dirty="0"/>
              <a:t>访往往要求摆放着比较慎重，一般可以用以下方式打招呼：</a:t>
            </a:r>
            <a:endParaRPr lang="zh-CN" altLang="zh-CN" sz="2400" dirty="0"/>
          </a:p>
          <a:p>
            <a:r>
              <a:rPr lang="zh-CN" altLang="zh-CN" sz="2400" dirty="0"/>
              <a:t>“初次登门，打扰你们，真不好意思！”</a:t>
            </a:r>
            <a:endParaRPr lang="zh-CN" altLang="zh-CN" sz="2400" dirty="0"/>
          </a:p>
          <a:p>
            <a:r>
              <a:rPr lang="zh-CN" altLang="zh-CN" sz="2400" dirty="0"/>
              <a:t>“一直想来拜访您，今天能见到您非常荣幸。”</a:t>
            </a:r>
            <a:endParaRPr lang="zh-CN" altLang="zh-CN" sz="2400" dirty="0"/>
          </a:p>
          <a:p>
            <a:r>
              <a:rPr lang="zh-CN" altLang="zh-CN" sz="2400" dirty="0"/>
              <a:t>“真对不起，给您添麻烦了。”</a:t>
            </a:r>
            <a:endParaRPr lang="zh-CN" altLang="zh-CN" sz="2400" dirty="0"/>
          </a:p>
          <a:p>
            <a:r>
              <a:rPr lang="zh-CN" altLang="zh-CN" sz="2400" dirty="0"/>
              <a:t>“初次拜访就劳您久等，真不好意思啊！”</a:t>
            </a:r>
            <a:endParaRPr lang="zh-CN" altLang="zh-CN" sz="24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一、拜访</a:t>
            </a:r>
            <a:endParaRPr lang="zh-CN" altLang="zh-CN" sz="2800" dirty="0">
              <a:latin typeface="微软雅黑" panose="020B0503020204020204" pitchFamily="34" charset="-122"/>
              <a:ea typeface="微软雅黑" panose="020B0503020204020204" pitchFamily="34" charset="-122"/>
            </a:endParaRPr>
          </a:p>
        </p:txBody>
      </p:sp>
      <p:sp>
        <p:nvSpPr>
          <p:cNvPr id="7" name="矩形 6"/>
          <p:cNvSpPr/>
          <p:nvPr/>
        </p:nvSpPr>
        <p:spPr>
          <a:xfrm>
            <a:off x="511017" y="771550"/>
            <a:ext cx="7589374" cy="461665"/>
          </a:xfrm>
          <a:prstGeom prst="rect">
            <a:avLst/>
          </a:prstGeom>
        </p:spPr>
        <p:txBody>
          <a:bodyPr wrap="square">
            <a:spAutoFit/>
          </a:bodyPr>
          <a:lstStyle/>
          <a:p>
            <a:r>
              <a:rPr lang="zh-CN" altLang="zh-CN" sz="2400" b="1" dirty="0">
                <a:solidFill>
                  <a:srgbClr val="3CA0FE"/>
                </a:solidFill>
              </a:rPr>
              <a:t>重访</a:t>
            </a:r>
            <a:endParaRPr lang="zh-CN" altLang="zh-CN" sz="2400" b="1" dirty="0">
              <a:solidFill>
                <a:srgbClr val="3CA0FE"/>
              </a:solidFill>
            </a:endParaRPr>
          </a:p>
        </p:txBody>
      </p:sp>
      <p:sp>
        <p:nvSpPr>
          <p:cNvPr id="8" name="矩形 7"/>
          <p:cNvSpPr/>
          <p:nvPr/>
        </p:nvSpPr>
        <p:spPr>
          <a:xfrm>
            <a:off x="511017" y="1233215"/>
            <a:ext cx="7589374" cy="1569660"/>
          </a:xfrm>
          <a:prstGeom prst="rect">
            <a:avLst/>
          </a:prstGeom>
        </p:spPr>
        <p:txBody>
          <a:bodyPr wrap="square">
            <a:spAutoFit/>
          </a:bodyPr>
          <a:lstStyle/>
          <a:p>
            <a:r>
              <a:rPr lang="zh-CN" altLang="zh-CN" sz="2400" dirty="0"/>
              <a:t>种方式关系趋向密切的表现，打招呼就不必多理。一般只需简单地说一句“好久没有来看您了”，或者是“我们又见面了，真高兴。”关系密切的，不妨一开玩笑的口吻说：“您看我又来讨扰了，不找您讨厌吧？”</a:t>
            </a:r>
            <a:endParaRPr lang="zh-CN" altLang="zh-CN" sz="24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5" name="Rectangle 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6" name="Rectangle 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6149" name="TextBox 6      (向天歌演示原创作品：www.TopPPT.cn)"/>
          <p:cNvSpPr txBox="1"/>
          <p:nvPr/>
        </p:nvSpPr>
        <p:spPr>
          <a:xfrm>
            <a:off x="510779" y="107119"/>
            <a:ext cx="1828973" cy="500137"/>
          </a:xfrm>
          <a:prstGeom prst="rect">
            <a:avLst/>
          </a:prstGeom>
          <a:noFill/>
          <a:ln w="9525">
            <a:noFill/>
          </a:ln>
        </p:spPr>
        <p:txBody>
          <a:bodyPr wrap="square" lIns="68580" tIns="34290" rIns="68580" bIns="34290">
            <a:spAutoFit/>
          </a:bodyPr>
          <a:lstStyle/>
          <a:p>
            <a:pPr lvl="0" eaLnBrk="1" hangingPunct="1"/>
            <a:r>
              <a:rPr lang="zh-CN" altLang="en-US" sz="2800" b="1" dirty="0">
                <a:latin typeface="微软雅黑" panose="020B0503020204020204" pitchFamily="34" charset="-122"/>
                <a:ea typeface="微软雅黑" panose="020B0503020204020204" pitchFamily="34" charset="-122"/>
              </a:rPr>
              <a:t>目录</a:t>
            </a:r>
            <a:endParaRPr lang="zh-CN" altLang="en-US" sz="2800" b="1" dirty="0">
              <a:latin typeface="微软雅黑" panose="020B0503020204020204" pitchFamily="34" charset="-122"/>
              <a:ea typeface="微软雅黑" panose="020B0503020204020204" pitchFamily="34" charset="-122"/>
            </a:endParaRPr>
          </a:p>
        </p:txBody>
      </p:sp>
      <p:pic>
        <p:nvPicPr>
          <p:cNvPr id="6150" name="Picture 15      (向天歌演示原创作品：www.TopPPT.cn)"/>
          <p:cNvPicPr>
            <a:picLocks noChangeAspect="1"/>
          </p:cNvPicPr>
          <p:nvPr/>
        </p:nvPicPr>
        <p:blipFill>
          <a:blip r:embed="rId1" cstate="print"/>
          <a:stretch>
            <a:fillRect/>
          </a:stretch>
        </p:blipFill>
        <p:spPr>
          <a:xfrm>
            <a:off x="791766" y="1221582"/>
            <a:ext cx="3564210" cy="2518896"/>
          </a:xfrm>
          <a:prstGeom prst="rect">
            <a:avLst/>
          </a:prstGeom>
          <a:noFill/>
          <a:ln w="9525">
            <a:noFill/>
          </a:ln>
        </p:spPr>
      </p:pic>
      <p:sp>
        <p:nvSpPr>
          <p:cNvPr id="17" name="Rectangle 16      (向天歌演示原创作品：www.TopPPT.cn)"/>
          <p:cNvSpPr/>
          <p:nvPr/>
        </p:nvSpPr>
        <p:spPr>
          <a:xfrm>
            <a:off x="4499992" y="1221582"/>
            <a:ext cx="3888432" cy="325951"/>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zh-CN" altLang="zh-CN" sz="2000" b="1" dirty="0"/>
              <a:t>第一节 社交与社交语言</a:t>
            </a:r>
            <a:endParaRPr lang="zh-CN" altLang="zh-CN" sz="2000" dirty="0"/>
          </a:p>
        </p:txBody>
      </p:sp>
      <p:sp>
        <p:nvSpPr>
          <p:cNvPr id="18" name="Rectangle 17      (向天歌演示原创作品：www.TopPPT.cn)"/>
          <p:cNvSpPr/>
          <p:nvPr/>
        </p:nvSpPr>
        <p:spPr>
          <a:xfrm>
            <a:off x="4499992" y="1660171"/>
            <a:ext cx="3888432" cy="325951"/>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zh-CN" altLang="zh-CN" sz="2000" b="1" dirty="0"/>
              <a:t>第二节 拜访与接待</a:t>
            </a:r>
            <a:endParaRPr lang="zh-CN" altLang="zh-CN" sz="2000" dirty="0"/>
          </a:p>
        </p:txBody>
      </p:sp>
      <p:sp>
        <p:nvSpPr>
          <p:cNvPr id="9" name="Rectangle 8      (向天歌演示原创作品：www.TopPPT.cn)"/>
          <p:cNvSpPr/>
          <p:nvPr/>
        </p:nvSpPr>
        <p:spPr>
          <a:xfrm>
            <a:off x="4499992" y="2098760"/>
            <a:ext cx="3888432" cy="325951"/>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zh-CN" altLang="zh-CN" sz="2000" b="1" dirty="0"/>
              <a:t>第三节 介绍与交谈</a:t>
            </a:r>
            <a:endParaRPr lang="zh-CN" altLang="zh-CN" sz="2000" dirty="0"/>
          </a:p>
        </p:txBody>
      </p:sp>
      <p:sp>
        <p:nvSpPr>
          <p:cNvPr id="10" name="Rectangle 8      (向天歌演示原创作品：www.TopPPT.cn)"/>
          <p:cNvSpPr/>
          <p:nvPr/>
        </p:nvSpPr>
        <p:spPr>
          <a:xfrm>
            <a:off x="4499992" y="2537349"/>
            <a:ext cx="3888432" cy="325951"/>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zh-CN" altLang="zh-CN" sz="2000" b="1" dirty="0"/>
              <a:t>第四节 赞美与批评</a:t>
            </a:r>
            <a:endParaRPr lang="zh-CN" altLang="zh-CN" sz="2000" dirty="0"/>
          </a:p>
        </p:txBody>
      </p:sp>
      <p:sp>
        <p:nvSpPr>
          <p:cNvPr id="11" name="Rectangle 8      (向天歌演示原创作品：www.TopPPT.cn)"/>
          <p:cNvSpPr/>
          <p:nvPr/>
        </p:nvSpPr>
        <p:spPr>
          <a:xfrm>
            <a:off x="4499992" y="2975938"/>
            <a:ext cx="3888432" cy="325951"/>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zh-CN" altLang="zh-CN" sz="2000" b="1" dirty="0"/>
              <a:t>第五节 劝慰与道歉</a:t>
            </a:r>
            <a:endParaRPr lang="zh-CN" altLang="zh-CN" sz="2000" dirty="0"/>
          </a:p>
        </p:txBody>
      </p:sp>
      <p:sp>
        <p:nvSpPr>
          <p:cNvPr id="12" name="Rectangle 8      (向天歌演示原创作品：www.TopPPT.cn)"/>
          <p:cNvSpPr/>
          <p:nvPr/>
        </p:nvSpPr>
        <p:spPr>
          <a:xfrm>
            <a:off x="4499992" y="3414527"/>
            <a:ext cx="3888432" cy="325951"/>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zh-CN" altLang="zh-CN" sz="2000" b="1" dirty="0" smtClean="0"/>
              <a:t>第</a:t>
            </a:r>
            <a:r>
              <a:rPr lang="zh-CN" altLang="en-US" sz="2000" b="1" dirty="0" smtClean="0"/>
              <a:t>六</a:t>
            </a:r>
            <a:r>
              <a:rPr lang="zh-CN" altLang="zh-CN" sz="2000" b="1" dirty="0" smtClean="0"/>
              <a:t>节 </a:t>
            </a:r>
            <a:r>
              <a:rPr lang="zh-CN" altLang="zh-CN" sz="2000" b="1" dirty="0"/>
              <a:t>主持人口才</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一、拜访</a:t>
            </a:r>
            <a:endParaRPr lang="zh-CN" altLang="zh-CN" sz="2800" dirty="0">
              <a:latin typeface="微软雅黑" panose="020B0503020204020204" pitchFamily="34" charset="-122"/>
              <a:ea typeface="微软雅黑" panose="020B0503020204020204" pitchFamily="34" charset="-122"/>
            </a:endParaRPr>
          </a:p>
        </p:txBody>
      </p:sp>
      <p:sp>
        <p:nvSpPr>
          <p:cNvPr id="7" name="矩形 6"/>
          <p:cNvSpPr/>
          <p:nvPr/>
        </p:nvSpPr>
        <p:spPr>
          <a:xfrm>
            <a:off x="511017" y="771550"/>
            <a:ext cx="7589374" cy="461665"/>
          </a:xfrm>
          <a:prstGeom prst="rect">
            <a:avLst/>
          </a:prstGeom>
        </p:spPr>
        <p:txBody>
          <a:bodyPr wrap="square">
            <a:spAutoFit/>
          </a:bodyPr>
          <a:lstStyle/>
          <a:p>
            <a:r>
              <a:rPr lang="zh-CN" altLang="zh-CN" sz="2400" b="1" dirty="0">
                <a:solidFill>
                  <a:srgbClr val="3CA0FE"/>
                </a:solidFill>
              </a:rPr>
              <a:t>回访</a:t>
            </a:r>
            <a:endParaRPr lang="zh-CN" altLang="zh-CN" sz="2400" b="1" dirty="0">
              <a:solidFill>
                <a:srgbClr val="3CA0FE"/>
              </a:solidFill>
            </a:endParaRPr>
          </a:p>
        </p:txBody>
      </p:sp>
      <p:sp>
        <p:nvSpPr>
          <p:cNvPr id="8" name="矩形 7"/>
          <p:cNvSpPr/>
          <p:nvPr/>
        </p:nvSpPr>
        <p:spPr>
          <a:xfrm>
            <a:off x="511017" y="1233215"/>
            <a:ext cx="7589374" cy="1938992"/>
          </a:xfrm>
          <a:prstGeom prst="rect">
            <a:avLst/>
          </a:prstGeom>
        </p:spPr>
        <p:txBody>
          <a:bodyPr wrap="square">
            <a:spAutoFit/>
          </a:bodyPr>
          <a:lstStyle/>
          <a:p>
            <a:r>
              <a:rPr lang="zh-CN" altLang="zh-CN" sz="2400" dirty="0"/>
              <a:t>回访大多是出于礼仪或答谢，所谓“来而不往非礼也”。所以，回访时打招呼要带有致谢的口气。例如：</a:t>
            </a:r>
            <a:endParaRPr lang="zh-CN" altLang="zh-CN" sz="2400" dirty="0"/>
          </a:p>
          <a:p>
            <a:r>
              <a:rPr lang="zh-CN" altLang="zh-CN" sz="2400" dirty="0"/>
              <a:t>“上次劳驾您跑了一堂，今天我特地登门拜访来了。”</a:t>
            </a:r>
            <a:endParaRPr lang="zh-CN" altLang="zh-CN" sz="2400" dirty="0"/>
          </a:p>
          <a:p>
            <a:r>
              <a:rPr lang="zh-CN" altLang="zh-CN" sz="2400" dirty="0"/>
              <a:t>“上次托您办事，一定给您添了不少麻烦，今天特意登门道谢。”</a:t>
            </a:r>
            <a:endParaRPr lang="zh-CN" altLang="zh-CN" sz="24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一、拜访</a:t>
            </a:r>
            <a:endParaRPr lang="zh-CN" altLang="zh-CN" sz="2800" dirty="0">
              <a:latin typeface="微软雅黑" panose="020B0503020204020204" pitchFamily="34" charset="-122"/>
              <a:ea typeface="微软雅黑" panose="020B0503020204020204" pitchFamily="34" charset="-122"/>
            </a:endParaRPr>
          </a:p>
        </p:txBody>
      </p:sp>
      <p:sp>
        <p:nvSpPr>
          <p:cNvPr id="7" name="矩形 6"/>
          <p:cNvSpPr/>
          <p:nvPr/>
        </p:nvSpPr>
        <p:spPr>
          <a:xfrm>
            <a:off x="511017" y="771550"/>
            <a:ext cx="7589374" cy="461665"/>
          </a:xfrm>
          <a:prstGeom prst="rect">
            <a:avLst/>
          </a:prstGeom>
        </p:spPr>
        <p:txBody>
          <a:bodyPr wrap="square">
            <a:spAutoFit/>
          </a:bodyPr>
          <a:lstStyle/>
          <a:p>
            <a:r>
              <a:rPr lang="zh-CN" altLang="zh-CN" sz="2400" b="1" dirty="0">
                <a:solidFill>
                  <a:srgbClr val="3CA0FE"/>
                </a:solidFill>
              </a:rPr>
              <a:t>礼节性拜访</a:t>
            </a:r>
            <a:endParaRPr lang="zh-CN" altLang="zh-CN" sz="2400" b="1" dirty="0">
              <a:solidFill>
                <a:srgbClr val="3CA0FE"/>
              </a:solidFill>
            </a:endParaRPr>
          </a:p>
        </p:txBody>
      </p:sp>
      <p:sp>
        <p:nvSpPr>
          <p:cNvPr id="8" name="矩形 7"/>
          <p:cNvSpPr/>
          <p:nvPr/>
        </p:nvSpPr>
        <p:spPr>
          <a:xfrm>
            <a:off x="511017" y="1233215"/>
            <a:ext cx="7589374" cy="2677656"/>
          </a:xfrm>
          <a:prstGeom prst="rect">
            <a:avLst/>
          </a:prstGeom>
        </p:spPr>
        <p:txBody>
          <a:bodyPr wrap="square">
            <a:spAutoFit/>
          </a:bodyPr>
          <a:lstStyle/>
          <a:p>
            <a:r>
              <a:rPr lang="zh-CN" altLang="zh-CN" sz="2400" dirty="0"/>
              <a:t>礼节性拜访包括吊唁、慰问、祝贺、酬谢等，进门语也通常和拜访的目的联系起来。例如：</a:t>
            </a:r>
            <a:endParaRPr lang="zh-CN" altLang="zh-CN" sz="2400" dirty="0"/>
          </a:p>
          <a:p>
            <a:r>
              <a:rPr lang="zh-CN" altLang="zh-CN" sz="2400" dirty="0"/>
              <a:t>“听说您生病住院了，今天特地来看望您。”</a:t>
            </a:r>
            <a:endParaRPr lang="zh-CN" altLang="zh-CN" sz="2400" dirty="0"/>
          </a:p>
          <a:p>
            <a:r>
              <a:rPr lang="zh-CN" altLang="zh-CN" sz="2400" dirty="0"/>
              <a:t>“过年好！今天给您拜年来了。”</a:t>
            </a:r>
            <a:endParaRPr lang="zh-CN" altLang="zh-CN" sz="2400" dirty="0"/>
          </a:p>
          <a:p>
            <a:r>
              <a:rPr lang="zh-CN" altLang="zh-CN" sz="2400" dirty="0"/>
              <a:t>“恭喜恭喜！接您走马上任的东风，我来给老朋友道喜来了。”</a:t>
            </a:r>
            <a:endParaRPr lang="zh-CN" altLang="zh-CN" sz="2400" dirty="0"/>
          </a:p>
          <a:p>
            <a:r>
              <a:rPr lang="zh-CN" altLang="zh-CN" sz="2400" dirty="0"/>
              <a:t>“节哀顺便，今天我代表公司来送送老王师傅。”</a:t>
            </a:r>
            <a:endParaRPr lang="zh-CN" altLang="zh-CN" sz="24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一、拜访</a:t>
            </a:r>
            <a:endParaRPr lang="zh-CN" altLang="zh-CN" sz="2800" dirty="0">
              <a:latin typeface="微软雅黑" panose="020B0503020204020204" pitchFamily="34" charset="-122"/>
              <a:ea typeface="微软雅黑" panose="020B0503020204020204" pitchFamily="34" charset="-122"/>
            </a:endParaRPr>
          </a:p>
        </p:txBody>
      </p:sp>
      <p:sp>
        <p:nvSpPr>
          <p:cNvPr id="7" name="矩形 6"/>
          <p:cNvSpPr/>
          <p:nvPr/>
        </p:nvSpPr>
        <p:spPr>
          <a:xfrm>
            <a:off x="511017" y="771550"/>
            <a:ext cx="7589374" cy="461665"/>
          </a:xfrm>
          <a:prstGeom prst="rect">
            <a:avLst/>
          </a:prstGeom>
        </p:spPr>
        <p:txBody>
          <a:bodyPr wrap="square">
            <a:spAutoFit/>
          </a:bodyPr>
          <a:lstStyle/>
          <a:p>
            <a:r>
              <a:rPr lang="en-US" altLang="zh-CN" sz="2400" b="1" dirty="0"/>
              <a:t>2</a:t>
            </a:r>
            <a:r>
              <a:rPr lang="zh-CN" altLang="zh-CN" sz="2400" b="1" dirty="0"/>
              <a:t>．寒暄语</a:t>
            </a:r>
            <a:endParaRPr lang="zh-CN" altLang="zh-CN" sz="2400" dirty="0"/>
          </a:p>
        </p:txBody>
      </p:sp>
      <p:sp>
        <p:nvSpPr>
          <p:cNvPr id="8" name="矩形 7"/>
          <p:cNvSpPr/>
          <p:nvPr/>
        </p:nvSpPr>
        <p:spPr>
          <a:xfrm>
            <a:off x="511017" y="1233215"/>
            <a:ext cx="7589374" cy="1569660"/>
          </a:xfrm>
          <a:prstGeom prst="rect">
            <a:avLst/>
          </a:prstGeom>
        </p:spPr>
        <p:txBody>
          <a:bodyPr wrap="square">
            <a:spAutoFit/>
          </a:bodyPr>
          <a:lstStyle/>
          <a:p>
            <a:r>
              <a:rPr lang="zh-CN" altLang="zh-CN" sz="2400" dirty="0"/>
              <a:t>寒暄，从字面理解就是“问寒问暖”之意。在社交活动中，寒暄是双方见面虚谈家常的应酬语言。其主要作用是在人际关系中打破僵局，缩短人际距离，向交谈对象表示自己的敬意，或是借以向对方表示乐于结交之意。</a:t>
            </a:r>
            <a:endParaRPr lang="zh-CN" altLang="zh-CN" sz="24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一、拜访</a:t>
            </a:r>
            <a:endParaRPr lang="zh-CN" altLang="zh-CN" sz="2800" dirty="0">
              <a:latin typeface="微软雅黑" panose="020B0503020204020204" pitchFamily="34" charset="-122"/>
              <a:ea typeface="微软雅黑" panose="020B0503020204020204" pitchFamily="34" charset="-122"/>
            </a:endParaRPr>
          </a:p>
        </p:txBody>
      </p:sp>
      <p:sp>
        <p:nvSpPr>
          <p:cNvPr id="7" name="矩形 6"/>
          <p:cNvSpPr/>
          <p:nvPr/>
        </p:nvSpPr>
        <p:spPr>
          <a:xfrm>
            <a:off x="511017" y="771550"/>
            <a:ext cx="7589374" cy="461665"/>
          </a:xfrm>
          <a:prstGeom prst="rect">
            <a:avLst/>
          </a:prstGeom>
        </p:spPr>
        <p:txBody>
          <a:bodyPr wrap="square">
            <a:spAutoFit/>
          </a:bodyPr>
          <a:lstStyle/>
          <a:p>
            <a:r>
              <a:rPr lang="zh-CN" altLang="zh-CN" sz="2400" dirty="0"/>
              <a:t>寒暄语的方式</a:t>
            </a:r>
            <a:endParaRPr lang="zh-CN" altLang="zh-CN" sz="2400" dirty="0"/>
          </a:p>
        </p:txBody>
      </p:sp>
      <p:sp>
        <p:nvSpPr>
          <p:cNvPr id="8" name="矩形 7"/>
          <p:cNvSpPr/>
          <p:nvPr/>
        </p:nvSpPr>
        <p:spPr>
          <a:xfrm>
            <a:off x="511017" y="1233215"/>
            <a:ext cx="1972751" cy="461665"/>
          </a:xfrm>
          <a:prstGeom prst="rect">
            <a:avLst/>
          </a:prstGeom>
        </p:spPr>
        <p:txBody>
          <a:bodyPr wrap="square">
            <a:spAutoFit/>
          </a:bodyPr>
          <a:lstStyle/>
          <a:p>
            <a:r>
              <a:rPr lang="zh-CN" altLang="zh-CN" sz="2400" i="1" u="sng" dirty="0"/>
              <a:t>问候型寒暄</a:t>
            </a:r>
            <a:endParaRPr lang="zh-CN" altLang="zh-CN" sz="2400" dirty="0"/>
          </a:p>
        </p:txBody>
      </p:sp>
      <p:sp>
        <p:nvSpPr>
          <p:cNvPr id="9" name="矩形 8"/>
          <p:cNvSpPr/>
          <p:nvPr/>
        </p:nvSpPr>
        <p:spPr>
          <a:xfrm>
            <a:off x="3059832" y="1233215"/>
            <a:ext cx="1972751" cy="461665"/>
          </a:xfrm>
          <a:prstGeom prst="rect">
            <a:avLst/>
          </a:prstGeom>
        </p:spPr>
        <p:txBody>
          <a:bodyPr wrap="square">
            <a:spAutoFit/>
          </a:bodyPr>
          <a:lstStyle/>
          <a:p>
            <a:r>
              <a:rPr lang="zh-CN" altLang="zh-CN" sz="2400" i="1" u="sng" dirty="0"/>
              <a:t>言他型寒暄</a:t>
            </a:r>
            <a:endParaRPr lang="zh-CN" altLang="zh-CN" sz="2400" dirty="0"/>
          </a:p>
        </p:txBody>
      </p:sp>
      <p:sp>
        <p:nvSpPr>
          <p:cNvPr id="10" name="矩形 9"/>
          <p:cNvSpPr/>
          <p:nvPr/>
        </p:nvSpPr>
        <p:spPr>
          <a:xfrm>
            <a:off x="5580112" y="1233215"/>
            <a:ext cx="2520279" cy="461665"/>
          </a:xfrm>
          <a:prstGeom prst="rect">
            <a:avLst/>
          </a:prstGeom>
        </p:spPr>
        <p:txBody>
          <a:bodyPr wrap="square">
            <a:spAutoFit/>
          </a:bodyPr>
          <a:lstStyle/>
          <a:p>
            <a:r>
              <a:rPr lang="zh-CN" altLang="zh-CN" sz="2400" i="1" u="sng" dirty="0"/>
              <a:t>触景生情型寒暄</a:t>
            </a:r>
            <a:endParaRPr lang="zh-CN" altLang="zh-CN" sz="2400" dirty="0"/>
          </a:p>
        </p:txBody>
      </p:sp>
      <p:sp>
        <p:nvSpPr>
          <p:cNvPr id="11" name="矩形 10"/>
          <p:cNvSpPr/>
          <p:nvPr/>
        </p:nvSpPr>
        <p:spPr>
          <a:xfrm>
            <a:off x="511017" y="2859782"/>
            <a:ext cx="1972751" cy="461665"/>
          </a:xfrm>
          <a:prstGeom prst="rect">
            <a:avLst/>
          </a:prstGeom>
        </p:spPr>
        <p:txBody>
          <a:bodyPr wrap="square">
            <a:spAutoFit/>
          </a:bodyPr>
          <a:lstStyle/>
          <a:p>
            <a:r>
              <a:rPr lang="zh-CN" altLang="zh-CN" sz="2400" i="1" u="sng" dirty="0"/>
              <a:t>夸赞型寒暄</a:t>
            </a:r>
            <a:endParaRPr lang="zh-CN" altLang="zh-CN" sz="2400" dirty="0"/>
          </a:p>
        </p:txBody>
      </p:sp>
      <p:sp>
        <p:nvSpPr>
          <p:cNvPr id="12" name="矩形 11"/>
          <p:cNvSpPr/>
          <p:nvPr/>
        </p:nvSpPr>
        <p:spPr>
          <a:xfrm>
            <a:off x="3059832" y="2859782"/>
            <a:ext cx="1972751" cy="461665"/>
          </a:xfrm>
          <a:prstGeom prst="rect">
            <a:avLst/>
          </a:prstGeom>
        </p:spPr>
        <p:txBody>
          <a:bodyPr wrap="square">
            <a:spAutoFit/>
          </a:bodyPr>
          <a:lstStyle/>
          <a:p>
            <a:r>
              <a:rPr lang="zh-CN" altLang="zh-CN" sz="2400" i="1" u="sng" dirty="0"/>
              <a:t>攀认型寒暄</a:t>
            </a:r>
            <a:endParaRPr lang="zh-CN" altLang="zh-CN" sz="2400" dirty="0"/>
          </a:p>
        </p:txBody>
      </p:sp>
      <p:sp>
        <p:nvSpPr>
          <p:cNvPr id="2" name="矩形 1"/>
          <p:cNvSpPr/>
          <p:nvPr/>
        </p:nvSpPr>
        <p:spPr>
          <a:xfrm>
            <a:off x="511017" y="1761659"/>
            <a:ext cx="2159566" cy="738664"/>
          </a:xfrm>
          <a:prstGeom prst="rect">
            <a:avLst/>
          </a:prstGeom>
        </p:spPr>
        <p:txBody>
          <a:bodyPr wrap="none">
            <a:spAutoFit/>
          </a:bodyPr>
          <a:lstStyle/>
          <a:p>
            <a:r>
              <a:rPr lang="zh-CN" altLang="zh-CN" dirty="0"/>
              <a:t>表现礼貌的</a:t>
            </a:r>
            <a:r>
              <a:rPr lang="zh-CN" altLang="zh-CN" dirty="0" smtClean="0"/>
              <a:t>问候语</a:t>
            </a:r>
            <a:endParaRPr lang="en-US" altLang="zh-CN" dirty="0" smtClean="0"/>
          </a:p>
          <a:p>
            <a:r>
              <a:rPr lang="zh-CN" altLang="zh-CN" dirty="0"/>
              <a:t>表现思念之情的</a:t>
            </a:r>
            <a:r>
              <a:rPr lang="zh-CN" altLang="zh-CN" dirty="0" smtClean="0"/>
              <a:t>问候语</a:t>
            </a:r>
            <a:endParaRPr lang="en-US" altLang="zh-CN" dirty="0" smtClean="0"/>
          </a:p>
          <a:p>
            <a:r>
              <a:rPr lang="zh-CN" altLang="zh-CN" dirty="0"/>
              <a:t>表现对对方关心的问候语</a:t>
            </a:r>
            <a:endParaRPr lang="zh-CN" altLang="en-US" dirty="0"/>
          </a:p>
        </p:txBody>
      </p:sp>
      <p:sp>
        <p:nvSpPr>
          <p:cNvPr id="3" name="矩形 2"/>
          <p:cNvSpPr/>
          <p:nvPr/>
        </p:nvSpPr>
        <p:spPr>
          <a:xfrm>
            <a:off x="3059832" y="1761659"/>
            <a:ext cx="1958637" cy="954107"/>
          </a:xfrm>
          <a:prstGeom prst="rect">
            <a:avLst/>
          </a:prstGeom>
        </p:spPr>
        <p:txBody>
          <a:bodyPr wrap="square">
            <a:spAutoFit/>
          </a:bodyPr>
          <a:lstStyle/>
          <a:p>
            <a:r>
              <a:rPr lang="zh-CN" altLang="zh-CN" dirty="0"/>
              <a:t>“今天天气真好”这类话也是日常生活中的常用的一种寒暄方式，即言他型寒暄。</a:t>
            </a:r>
            <a:endParaRPr lang="zh-CN" altLang="en-US" dirty="0"/>
          </a:p>
        </p:txBody>
      </p:sp>
      <p:sp>
        <p:nvSpPr>
          <p:cNvPr id="15" name="矩形 14"/>
          <p:cNvSpPr/>
          <p:nvPr/>
        </p:nvSpPr>
        <p:spPr>
          <a:xfrm>
            <a:off x="5580112" y="1761659"/>
            <a:ext cx="2866206" cy="954107"/>
          </a:xfrm>
          <a:prstGeom prst="rect">
            <a:avLst/>
          </a:prstGeom>
        </p:spPr>
        <p:txBody>
          <a:bodyPr wrap="square">
            <a:spAutoFit/>
          </a:bodyPr>
          <a:lstStyle/>
          <a:p>
            <a:r>
              <a:rPr lang="zh-CN" altLang="zh-CN" dirty="0"/>
              <a:t>触景生情式是针对具体的交谈场景临时产生的问候语，比如对方刚做完什么事，正在做什么事以及将做什么，都可以作为寒暄的话题。</a:t>
            </a:r>
            <a:endParaRPr lang="zh-CN" altLang="en-US" dirty="0"/>
          </a:p>
        </p:txBody>
      </p:sp>
      <p:sp>
        <p:nvSpPr>
          <p:cNvPr id="4" name="矩形 3"/>
          <p:cNvSpPr/>
          <p:nvPr/>
        </p:nvSpPr>
        <p:spPr>
          <a:xfrm>
            <a:off x="511017" y="3435846"/>
            <a:ext cx="2260109" cy="1169551"/>
          </a:xfrm>
          <a:prstGeom prst="rect">
            <a:avLst/>
          </a:prstGeom>
        </p:spPr>
        <p:txBody>
          <a:bodyPr wrap="square">
            <a:spAutoFit/>
          </a:bodyPr>
          <a:lstStyle/>
          <a:p>
            <a:r>
              <a:rPr lang="zh-CN" altLang="zh-CN" dirty="0"/>
              <a:t>作为一个社会成员，都需要别人的肯定和承认，需要别人的诚意和赞美，由此就决定了诚心的赞美也成为了一种寒暄的方式。</a:t>
            </a:r>
            <a:endParaRPr lang="zh-CN" altLang="en-US" dirty="0"/>
          </a:p>
        </p:txBody>
      </p:sp>
      <p:sp>
        <p:nvSpPr>
          <p:cNvPr id="5" name="矩形 4"/>
          <p:cNvSpPr/>
          <p:nvPr/>
        </p:nvSpPr>
        <p:spPr>
          <a:xfrm>
            <a:off x="3059832" y="3443228"/>
            <a:ext cx="3213703" cy="954107"/>
          </a:xfrm>
          <a:prstGeom prst="rect">
            <a:avLst/>
          </a:prstGeom>
        </p:spPr>
        <p:txBody>
          <a:bodyPr wrap="square">
            <a:spAutoFit/>
          </a:bodyPr>
          <a:lstStyle/>
          <a:p>
            <a:r>
              <a:rPr lang="zh-CN" altLang="zh-CN" dirty="0"/>
              <a:t>在人际交往中，只要彼此留意，就不难发现双方有着这样那样的“亲”、“友”关系，如“同乡”、“同事”、“同学”甚至远亲等沾亲带故的关系。</a:t>
            </a:r>
            <a:endParaRPr lang="zh-CN" altLang="zh-CN"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一、拜访</a:t>
            </a:r>
            <a:endParaRPr lang="zh-CN" altLang="zh-CN" sz="2800" dirty="0">
              <a:latin typeface="微软雅黑" panose="020B0503020204020204" pitchFamily="34" charset="-122"/>
              <a:ea typeface="微软雅黑" panose="020B0503020204020204" pitchFamily="34" charset="-122"/>
            </a:endParaRPr>
          </a:p>
        </p:txBody>
      </p:sp>
      <p:sp>
        <p:nvSpPr>
          <p:cNvPr id="7" name="矩形 6"/>
          <p:cNvSpPr/>
          <p:nvPr/>
        </p:nvSpPr>
        <p:spPr>
          <a:xfrm>
            <a:off x="511017" y="771550"/>
            <a:ext cx="7589374" cy="461665"/>
          </a:xfrm>
          <a:prstGeom prst="rect">
            <a:avLst/>
          </a:prstGeom>
        </p:spPr>
        <p:txBody>
          <a:bodyPr wrap="square">
            <a:spAutoFit/>
          </a:bodyPr>
          <a:lstStyle/>
          <a:p>
            <a:r>
              <a:rPr lang="zh-CN" altLang="zh-CN" sz="2400" dirty="0"/>
              <a:t>寒暄语的原则</a:t>
            </a:r>
            <a:endParaRPr lang="zh-CN" altLang="zh-CN" sz="2400" dirty="0"/>
          </a:p>
        </p:txBody>
      </p:sp>
      <p:sp>
        <p:nvSpPr>
          <p:cNvPr id="8" name="矩形 7"/>
          <p:cNvSpPr/>
          <p:nvPr/>
        </p:nvSpPr>
        <p:spPr>
          <a:xfrm>
            <a:off x="511018" y="1354579"/>
            <a:ext cx="2588826" cy="400110"/>
          </a:xfrm>
          <a:prstGeom prst="rect">
            <a:avLst/>
          </a:prstGeom>
        </p:spPr>
        <p:txBody>
          <a:bodyPr wrap="square">
            <a:spAutoFit/>
          </a:bodyPr>
          <a:lstStyle/>
          <a:p>
            <a:r>
              <a:rPr lang="zh-CN" altLang="zh-CN" sz="2000" i="1" u="sng" dirty="0"/>
              <a:t>态度真诚，语言得体</a:t>
            </a:r>
            <a:endParaRPr lang="zh-CN" altLang="zh-CN" sz="2000" dirty="0"/>
          </a:p>
        </p:txBody>
      </p:sp>
      <p:sp>
        <p:nvSpPr>
          <p:cNvPr id="2" name="矩形 1"/>
          <p:cNvSpPr/>
          <p:nvPr/>
        </p:nvSpPr>
        <p:spPr>
          <a:xfrm>
            <a:off x="511017" y="1829018"/>
            <a:ext cx="2476807" cy="1323439"/>
          </a:xfrm>
          <a:prstGeom prst="rect">
            <a:avLst/>
          </a:prstGeom>
        </p:spPr>
        <p:txBody>
          <a:bodyPr wrap="square">
            <a:spAutoFit/>
          </a:bodyPr>
          <a:lstStyle/>
          <a:p>
            <a:r>
              <a:rPr lang="zh-CN" altLang="zh-CN" sz="1600" dirty="0"/>
              <a:t>寒暄的态度要真诚，语言要得体，客套话要运用得妥贴、自然、真诚，言必由衷，为彼此的交谈奠定融洽气氛。</a:t>
            </a:r>
            <a:endParaRPr lang="zh-CN" altLang="en-US" sz="1600" dirty="0"/>
          </a:p>
        </p:txBody>
      </p:sp>
      <p:sp>
        <p:nvSpPr>
          <p:cNvPr id="17" name="矩形 16"/>
          <p:cNvSpPr/>
          <p:nvPr/>
        </p:nvSpPr>
        <p:spPr>
          <a:xfrm>
            <a:off x="3099843" y="1354579"/>
            <a:ext cx="1584176" cy="400110"/>
          </a:xfrm>
          <a:prstGeom prst="rect">
            <a:avLst/>
          </a:prstGeom>
        </p:spPr>
        <p:txBody>
          <a:bodyPr wrap="square">
            <a:spAutoFit/>
          </a:bodyPr>
          <a:lstStyle/>
          <a:p>
            <a:r>
              <a:rPr lang="zh-CN" altLang="zh-CN" sz="2000" i="1" u="sng" dirty="0"/>
              <a:t>分清对象</a:t>
            </a:r>
            <a:endParaRPr lang="zh-CN" altLang="zh-CN" sz="2000" dirty="0"/>
          </a:p>
        </p:txBody>
      </p:sp>
      <p:sp>
        <p:nvSpPr>
          <p:cNvPr id="18" name="矩形 17"/>
          <p:cNvSpPr/>
          <p:nvPr/>
        </p:nvSpPr>
        <p:spPr>
          <a:xfrm>
            <a:off x="4557732" y="1354579"/>
            <a:ext cx="2592288" cy="400110"/>
          </a:xfrm>
          <a:prstGeom prst="rect">
            <a:avLst/>
          </a:prstGeom>
        </p:spPr>
        <p:txBody>
          <a:bodyPr wrap="square">
            <a:spAutoFit/>
          </a:bodyPr>
          <a:lstStyle/>
          <a:p>
            <a:r>
              <a:rPr lang="zh-CN" altLang="zh-CN" sz="2000" i="1" u="sng" dirty="0"/>
              <a:t>恰如其分，投其所好</a:t>
            </a:r>
            <a:endParaRPr lang="zh-CN" altLang="zh-CN" sz="2000" dirty="0"/>
          </a:p>
        </p:txBody>
      </p:sp>
      <p:sp>
        <p:nvSpPr>
          <p:cNvPr id="19" name="矩形 18"/>
          <p:cNvSpPr/>
          <p:nvPr/>
        </p:nvSpPr>
        <p:spPr>
          <a:xfrm>
            <a:off x="7308304" y="1354579"/>
            <a:ext cx="1296144" cy="400110"/>
          </a:xfrm>
          <a:prstGeom prst="rect">
            <a:avLst/>
          </a:prstGeom>
        </p:spPr>
        <p:txBody>
          <a:bodyPr wrap="square">
            <a:spAutoFit/>
          </a:bodyPr>
          <a:lstStyle/>
          <a:p>
            <a:r>
              <a:rPr lang="zh-CN" altLang="zh-CN" sz="2000" i="1" u="sng" dirty="0"/>
              <a:t>区分场合</a:t>
            </a:r>
            <a:endParaRPr lang="zh-CN" altLang="zh-CN" sz="2000" dirty="0"/>
          </a:p>
        </p:txBody>
      </p:sp>
      <p:sp>
        <p:nvSpPr>
          <p:cNvPr id="20" name="矩形 19"/>
          <p:cNvSpPr/>
          <p:nvPr/>
        </p:nvSpPr>
        <p:spPr>
          <a:xfrm>
            <a:off x="3099843" y="1829018"/>
            <a:ext cx="1457889" cy="3046988"/>
          </a:xfrm>
          <a:prstGeom prst="rect">
            <a:avLst/>
          </a:prstGeom>
        </p:spPr>
        <p:txBody>
          <a:bodyPr wrap="square">
            <a:spAutoFit/>
          </a:bodyPr>
          <a:lstStyle/>
          <a:p>
            <a:r>
              <a:rPr lang="zh-CN" altLang="zh-CN" sz="1600" dirty="0"/>
              <a:t>寒暄要看对象，对不同的人应使用不同的寒暄语。在交际场合，男女有别，长幼有序，彼此熟悉的程度也不同，寒暄时的口吻、用语、话题也应用的不同。</a:t>
            </a:r>
            <a:endParaRPr lang="zh-CN" altLang="zh-CN" sz="1600" dirty="0"/>
          </a:p>
        </p:txBody>
      </p:sp>
      <p:sp>
        <p:nvSpPr>
          <p:cNvPr id="21" name="矩形 20"/>
          <p:cNvSpPr/>
          <p:nvPr/>
        </p:nvSpPr>
        <p:spPr>
          <a:xfrm>
            <a:off x="4684019" y="1829018"/>
            <a:ext cx="2336253" cy="2554545"/>
          </a:xfrm>
          <a:prstGeom prst="rect">
            <a:avLst/>
          </a:prstGeom>
        </p:spPr>
        <p:txBody>
          <a:bodyPr wrap="square">
            <a:spAutoFit/>
          </a:bodyPr>
          <a:lstStyle/>
          <a:p>
            <a:r>
              <a:rPr lang="zh-CN" altLang="zh-CN" sz="1600" dirty="0"/>
              <a:t>寒暄语要恰如其分，投对方之所好</a:t>
            </a:r>
            <a:r>
              <a:rPr lang="zh-CN" altLang="zh-CN" sz="1600" dirty="0" smtClean="0"/>
              <a:t>。</a:t>
            </a:r>
            <a:r>
              <a:rPr lang="zh-CN" altLang="zh-CN" sz="1600" dirty="0"/>
              <a:t>西方小姐在听到人家赞美她“你很性感”会很高兴，并会很礼貌地以“谢谢”作答。如果在中国小姐面前讲这样的话，对方就会觉得特别难以接受，并会认为你存有歹意</a:t>
            </a:r>
            <a:r>
              <a:rPr lang="zh-CN" altLang="zh-CN" sz="1600" dirty="0" smtClean="0"/>
              <a:t>。</a:t>
            </a:r>
            <a:endParaRPr lang="zh-CN" altLang="zh-CN" sz="1600" dirty="0"/>
          </a:p>
        </p:txBody>
      </p:sp>
      <p:sp>
        <p:nvSpPr>
          <p:cNvPr id="6" name="矩形 5"/>
          <p:cNvSpPr/>
          <p:nvPr/>
        </p:nvSpPr>
        <p:spPr>
          <a:xfrm>
            <a:off x="7308304" y="1829018"/>
            <a:ext cx="1398160" cy="954107"/>
          </a:xfrm>
          <a:prstGeom prst="rect">
            <a:avLst/>
          </a:prstGeom>
        </p:spPr>
        <p:txBody>
          <a:bodyPr wrap="square">
            <a:spAutoFit/>
          </a:bodyPr>
          <a:lstStyle/>
          <a:p>
            <a:r>
              <a:rPr lang="zh-CN" altLang="zh-CN" dirty="0"/>
              <a:t>寒暄要看场合。在不同的地方使用不同的寒暄语。</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一、拜访</a:t>
            </a:r>
            <a:endParaRPr lang="zh-CN" altLang="zh-CN" sz="2800" dirty="0">
              <a:latin typeface="微软雅黑" panose="020B0503020204020204" pitchFamily="34" charset="-122"/>
              <a:ea typeface="微软雅黑" panose="020B0503020204020204" pitchFamily="34" charset="-122"/>
            </a:endParaRPr>
          </a:p>
        </p:txBody>
      </p:sp>
      <p:sp>
        <p:nvSpPr>
          <p:cNvPr id="7" name="矩形 6"/>
          <p:cNvSpPr/>
          <p:nvPr/>
        </p:nvSpPr>
        <p:spPr>
          <a:xfrm>
            <a:off x="511017" y="771550"/>
            <a:ext cx="7589374" cy="461665"/>
          </a:xfrm>
          <a:prstGeom prst="rect">
            <a:avLst/>
          </a:prstGeom>
        </p:spPr>
        <p:txBody>
          <a:bodyPr wrap="square">
            <a:spAutoFit/>
          </a:bodyPr>
          <a:lstStyle/>
          <a:p>
            <a:r>
              <a:rPr lang="en-US" altLang="zh-CN" sz="2400" b="1" dirty="0"/>
              <a:t>3</a:t>
            </a:r>
            <a:r>
              <a:rPr lang="zh-CN" altLang="zh-CN" sz="2400" b="1" dirty="0"/>
              <a:t>．晤谈语</a:t>
            </a:r>
            <a:endParaRPr lang="zh-CN" altLang="zh-CN" sz="2400" dirty="0"/>
          </a:p>
        </p:txBody>
      </p:sp>
      <p:sp>
        <p:nvSpPr>
          <p:cNvPr id="2" name="矩形 1"/>
          <p:cNvSpPr/>
          <p:nvPr/>
        </p:nvSpPr>
        <p:spPr>
          <a:xfrm>
            <a:off x="511017" y="1347614"/>
            <a:ext cx="8165439" cy="2585323"/>
          </a:xfrm>
          <a:prstGeom prst="rect">
            <a:avLst/>
          </a:prstGeom>
        </p:spPr>
        <p:txBody>
          <a:bodyPr wrap="square">
            <a:spAutoFit/>
          </a:bodyPr>
          <a:lstStyle/>
          <a:p>
            <a:r>
              <a:rPr lang="zh-CN" altLang="zh-CN" sz="1800" dirty="0"/>
              <a:t>晤谈，同一般的交谈没有多大区别。但是，在拜访晤谈中应当特别注意话题集中，交谈不宜过长。</a:t>
            </a:r>
            <a:endParaRPr lang="zh-CN" altLang="zh-CN" sz="1800" dirty="0"/>
          </a:p>
          <a:p>
            <a:r>
              <a:rPr lang="zh-CN" altLang="zh-CN" sz="1800" dirty="0"/>
              <a:t>在主客寒暄之后，客人应言简意赅地说明来意，以免耽误主人过多的时间。一般交谈时间以半小时为宜，切忌东拉西扯、没完没了。因为谈得太多，既可能影响拜访主旨的表达，有可能出现“言多必失”的情况，最终会影响拜访目的的实现。</a:t>
            </a:r>
            <a:endParaRPr lang="zh-CN" altLang="zh-CN" sz="1800" dirty="0"/>
          </a:p>
          <a:p>
            <a:r>
              <a:rPr lang="zh-CN" altLang="zh-CN" sz="1800" dirty="0"/>
              <a:t>此外，拜访者在交谈中还应该留意主人的举止表情，如对方谈兴正浓，交谈时间可以适当长些，而当对方又不耐烦或有为难的表情时，应该迅速转换话题，作出结束会见的表示后立即起身告辞</a:t>
            </a:r>
            <a:r>
              <a:rPr lang="zh-CN" altLang="zh-CN" sz="1800" dirty="0" smtClean="0"/>
              <a:t>。</a:t>
            </a:r>
            <a:endParaRPr lang="zh-CN" altLang="zh-CN" sz="18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一、拜访</a:t>
            </a:r>
            <a:endParaRPr lang="zh-CN" altLang="zh-CN" sz="2800" dirty="0">
              <a:latin typeface="微软雅黑" panose="020B0503020204020204" pitchFamily="34" charset="-122"/>
              <a:ea typeface="微软雅黑" panose="020B0503020204020204" pitchFamily="34" charset="-122"/>
            </a:endParaRPr>
          </a:p>
        </p:txBody>
      </p:sp>
      <p:sp>
        <p:nvSpPr>
          <p:cNvPr id="7" name="矩形 6"/>
          <p:cNvSpPr/>
          <p:nvPr/>
        </p:nvSpPr>
        <p:spPr>
          <a:xfrm>
            <a:off x="511017" y="771550"/>
            <a:ext cx="7589374" cy="461665"/>
          </a:xfrm>
          <a:prstGeom prst="rect">
            <a:avLst/>
          </a:prstGeom>
        </p:spPr>
        <p:txBody>
          <a:bodyPr wrap="square">
            <a:spAutoFit/>
          </a:bodyPr>
          <a:lstStyle/>
          <a:p>
            <a:r>
              <a:rPr lang="en-US" altLang="zh-CN" sz="2400" b="1" dirty="0"/>
              <a:t>4.</a:t>
            </a:r>
            <a:r>
              <a:rPr lang="zh-CN" altLang="zh-CN" sz="2400" b="1" dirty="0"/>
              <a:t>辞别语</a:t>
            </a:r>
            <a:endParaRPr lang="zh-CN" altLang="zh-CN" sz="2400" dirty="0"/>
          </a:p>
        </p:txBody>
      </p:sp>
      <p:sp>
        <p:nvSpPr>
          <p:cNvPr id="2" name="矩形 1"/>
          <p:cNvSpPr/>
          <p:nvPr/>
        </p:nvSpPr>
        <p:spPr>
          <a:xfrm>
            <a:off x="511017" y="1248227"/>
            <a:ext cx="8165439" cy="369332"/>
          </a:xfrm>
          <a:prstGeom prst="rect">
            <a:avLst/>
          </a:prstGeom>
        </p:spPr>
        <p:txBody>
          <a:bodyPr wrap="square">
            <a:spAutoFit/>
          </a:bodyPr>
          <a:lstStyle/>
          <a:p>
            <a:r>
              <a:rPr lang="zh-CN" altLang="zh-CN" sz="1800" dirty="0"/>
              <a:t>在结束访问之后，拜访者要向主人道辞别语。辞别语的使用主要有以下几种：</a:t>
            </a:r>
            <a:endParaRPr lang="zh-CN" altLang="zh-CN" sz="1800" dirty="0"/>
          </a:p>
        </p:txBody>
      </p:sp>
      <p:sp>
        <p:nvSpPr>
          <p:cNvPr id="8" name="矩形 7"/>
          <p:cNvSpPr/>
          <p:nvPr/>
        </p:nvSpPr>
        <p:spPr>
          <a:xfrm>
            <a:off x="511017" y="1725904"/>
            <a:ext cx="8165439" cy="584775"/>
          </a:xfrm>
          <a:prstGeom prst="rect">
            <a:avLst/>
          </a:prstGeom>
        </p:spPr>
        <p:txBody>
          <a:bodyPr wrap="square">
            <a:spAutoFit/>
          </a:bodyPr>
          <a:lstStyle/>
          <a:p>
            <a:r>
              <a:rPr lang="zh-CN" altLang="zh-CN" sz="1600" dirty="0" smtClean="0"/>
              <a:t>☆</a:t>
            </a:r>
            <a:r>
              <a:rPr lang="en-US" altLang="zh-CN" sz="1600" dirty="0" smtClean="0"/>
              <a:t> </a:t>
            </a:r>
            <a:r>
              <a:rPr lang="zh-CN" altLang="zh-CN" sz="1600" dirty="0" smtClean="0"/>
              <a:t>同</a:t>
            </a:r>
            <a:r>
              <a:rPr lang="zh-CN" altLang="zh-CN" sz="1600" dirty="0"/>
              <a:t>进门语相照应。譬如礼仪性拜访的进门语是：“上次托您办事，一定给您添了不少麻烦，今天特意来拜谢。”在辞别时可以说：“再见，再次感谢您的帮忙。”</a:t>
            </a:r>
            <a:endParaRPr lang="zh-CN" altLang="zh-CN" sz="1600" dirty="0"/>
          </a:p>
        </p:txBody>
      </p:sp>
      <p:sp>
        <p:nvSpPr>
          <p:cNvPr id="9" name="矩形 8"/>
          <p:cNvSpPr/>
          <p:nvPr/>
        </p:nvSpPr>
        <p:spPr>
          <a:xfrm>
            <a:off x="511017" y="2419024"/>
            <a:ext cx="8165439" cy="584775"/>
          </a:xfrm>
          <a:prstGeom prst="rect">
            <a:avLst/>
          </a:prstGeom>
        </p:spPr>
        <p:txBody>
          <a:bodyPr wrap="square">
            <a:spAutoFit/>
          </a:bodyPr>
          <a:lstStyle/>
          <a:p>
            <a:r>
              <a:rPr lang="zh-CN" altLang="zh-CN" sz="1600" dirty="0" smtClean="0"/>
              <a:t>☆</a:t>
            </a:r>
            <a:r>
              <a:rPr lang="en-US" altLang="zh-CN" sz="1600" dirty="0" smtClean="0"/>
              <a:t> </a:t>
            </a:r>
            <a:r>
              <a:rPr lang="zh-CN" altLang="zh-CN" sz="1600" dirty="0" smtClean="0"/>
              <a:t>向</a:t>
            </a:r>
            <a:r>
              <a:rPr lang="zh-CN" altLang="zh-CN" sz="1600" dirty="0"/>
              <a:t>主人表示感谢，请主人“留步”。客人在告辞时，应对主人的热情款待表示谢意</a:t>
            </a:r>
            <a:r>
              <a:rPr lang="zh-CN" altLang="zh-CN" sz="1600" dirty="0" smtClean="0"/>
              <a:t>，</a:t>
            </a:r>
            <a:endParaRPr lang="en-US" altLang="zh-CN" sz="1600" dirty="0" smtClean="0"/>
          </a:p>
          <a:p>
            <a:r>
              <a:rPr lang="zh-CN" altLang="zh-CN" sz="1600" dirty="0" smtClean="0"/>
              <a:t>如</a:t>
            </a:r>
            <a:r>
              <a:rPr lang="zh-CN" altLang="zh-CN" sz="1600" dirty="0"/>
              <a:t>：“谢谢您的盛情款待，再见</a:t>
            </a:r>
            <a:r>
              <a:rPr lang="en-US" altLang="zh-CN" sz="1600" dirty="0"/>
              <a:t>!</a:t>
            </a:r>
            <a:r>
              <a:rPr lang="zh-CN" altLang="zh-CN" sz="1600" dirty="0"/>
              <a:t>”，或“就送到这里，请回吧。”</a:t>
            </a:r>
            <a:endParaRPr lang="zh-CN" altLang="zh-CN" sz="1600" dirty="0"/>
          </a:p>
        </p:txBody>
      </p:sp>
      <p:sp>
        <p:nvSpPr>
          <p:cNvPr id="10" name="矩形 9"/>
          <p:cNvSpPr/>
          <p:nvPr/>
        </p:nvSpPr>
        <p:spPr>
          <a:xfrm>
            <a:off x="511017" y="3112143"/>
            <a:ext cx="8165439" cy="584775"/>
          </a:xfrm>
          <a:prstGeom prst="rect">
            <a:avLst/>
          </a:prstGeom>
        </p:spPr>
        <p:txBody>
          <a:bodyPr wrap="square">
            <a:spAutoFit/>
          </a:bodyPr>
          <a:lstStyle/>
          <a:p>
            <a:r>
              <a:rPr lang="zh-CN" altLang="zh-CN" sz="1600" dirty="0" smtClean="0"/>
              <a:t>☆</a:t>
            </a:r>
            <a:r>
              <a:rPr lang="en-US" altLang="zh-CN" sz="1600" dirty="0" smtClean="0"/>
              <a:t> </a:t>
            </a:r>
            <a:r>
              <a:rPr lang="zh-CN" altLang="zh-CN" sz="1600" dirty="0" smtClean="0"/>
              <a:t>邀请</a:t>
            </a:r>
            <a:r>
              <a:rPr lang="zh-CN" altLang="zh-CN" sz="1600" dirty="0"/>
              <a:t>对方来自己住所做客。可以说：“老王，我走了，有时间到我家坐坐。”或者“也请你们一家人来寒舍玩玩。”邀请对方需要注意适可而止，不可勉强。</a:t>
            </a:r>
            <a:endParaRPr lang="zh-CN" altLang="zh-CN" sz="16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一、拜访</a:t>
            </a:r>
            <a:endParaRPr lang="zh-CN" altLang="zh-CN" sz="2800" dirty="0">
              <a:latin typeface="微软雅黑" panose="020B0503020204020204" pitchFamily="34" charset="-122"/>
              <a:ea typeface="微软雅黑" panose="020B0503020204020204" pitchFamily="34" charset="-122"/>
            </a:endParaRPr>
          </a:p>
        </p:txBody>
      </p:sp>
      <p:sp>
        <p:nvSpPr>
          <p:cNvPr id="7" name="矩形 6"/>
          <p:cNvSpPr/>
          <p:nvPr/>
        </p:nvSpPr>
        <p:spPr>
          <a:xfrm>
            <a:off x="511017" y="771550"/>
            <a:ext cx="7589374" cy="461665"/>
          </a:xfrm>
          <a:prstGeom prst="rect">
            <a:avLst/>
          </a:prstGeom>
        </p:spPr>
        <p:txBody>
          <a:bodyPr wrap="square">
            <a:spAutoFit/>
          </a:bodyPr>
          <a:lstStyle/>
          <a:p>
            <a:r>
              <a:rPr lang="en-US" altLang="zh-CN" sz="2400" b="1" dirty="0"/>
              <a:t>5.</a:t>
            </a:r>
            <a:r>
              <a:rPr lang="zh-CN" altLang="zh-CN" sz="2400" b="1" dirty="0"/>
              <a:t>拜访中的注意事项</a:t>
            </a:r>
            <a:endParaRPr lang="zh-CN" altLang="zh-CN" sz="2400" dirty="0"/>
          </a:p>
        </p:txBody>
      </p:sp>
      <p:sp>
        <p:nvSpPr>
          <p:cNvPr id="2" name="矩形 1"/>
          <p:cNvSpPr/>
          <p:nvPr/>
        </p:nvSpPr>
        <p:spPr>
          <a:xfrm>
            <a:off x="511017" y="1248227"/>
            <a:ext cx="8165439" cy="3231654"/>
          </a:xfrm>
          <a:prstGeom prst="rect">
            <a:avLst/>
          </a:prstGeom>
        </p:spPr>
        <p:txBody>
          <a:bodyPr wrap="square">
            <a:spAutoFit/>
          </a:bodyPr>
          <a:lstStyle/>
          <a:p>
            <a:r>
              <a:rPr lang="zh-CN" altLang="zh-CN" sz="1800" b="1" dirty="0">
                <a:solidFill>
                  <a:srgbClr val="3CA0FE"/>
                </a:solidFill>
              </a:rPr>
              <a:t>选择合适的时间</a:t>
            </a:r>
            <a:endParaRPr lang="zh-CN" altLang="zh-CN" sz="1800" b="1" dirty="0">
              <a:solidFill>
                <a:srgbClr val="3CA0FE"/>
              </a:solidFill>
            </a:endParaRPr>
          </a:p>
          <a:p>
            <a:r>
              <a:rPr lang="zh-CN" altLang="zh-CN" sz="1600" dirty="0"/>
              <a:t>做客拜访要选择一个对方方便的时间。一般可在假日的下午或平时晚饭后，要避免在吃饭和休息的时间登门造访。</a:t>
            </a:r>
            <a:endParaRPr lang="zh-CN" altLang="zh-CN" sz="1600" dirty="0"/>
          </a:p>
          <a:p>
            <a:r>
              <a:rPr lang="zh-CN" altLang="zh-CN" sz="1800" b="1" dirty="0" smtClean="0">
                <a:solidFill>
                  <a:srgbClr val="3CA0FE"/>
                </a:solidFill>
              </a:rPr>
              <a:t>提前</a:t>
            </a:r>
            <a:r>
              <a:rPr lang="zh-CN" altLang="zh-CN" sz="1800" b="1" dirty="0">
                <a:solidFill>
                  <a:srgbClr val="3CA0FE"/>
                </a:solidFill>
              </a:rPr>
              <a:t>预约，遵守时间</a:t>
            </a:r>
            <a:endParaRPr lang="zh-CN" altLang="zh-CN" sz="1800" b="1" dirty="0">
              <a:solidFill>
                <a:srgbClr val="3CA0FE"/>
              </a:solidFill>
            </a:endParaRPr>
          </a:p>
          <a:p>
            <a:r>
              <a:rPr lang="zh-CN" altLang="zh-CN" sz="1600" dirty="0"/>
              <a:t>拜访前，应尽可能事先告知，约定一个时间，以免扑空或打乱对方的日程安排。约定时间后，不能轻易失约或迟到。如因特殊情况不能前去，一定要设法通知对方，并表示歉意。</a:t>
            </a:r>
            <a:endParaRPr lang="zh-CN" altLang="zh-CN" sz="1600" dirty="0"/>
          </a:p>
          <a:p>
            <a:r>
              <a:rPr lang="zh-CN" altLang="zh-CN" sz="1800" b="1" dirty="0" smtClean="0">
                <a:solidFill>
                  <a:srgbClr val="3CA0FE"/>
                </a:solidFill>
              </a:rPr>
              <a:t>善</a:t>
            </a:r>
            <a:r>
              <a:rPr lang="zh-CN" altLang="zh-CN" sz="1800" b="1" dirty="0">
                <a:solidFill>
                  <a:srgbClr val="3CA0FE"/>
                </a:solidFill>
              </a:rPr>
              <a:t>待主人的其他客人</a:t>
            </a:r>
            <a:endParaRPr lang="zh-CN" altLang="zh-CN" sz="1800" b="1" dirty="0">
              <a:solidFill>
                <a:srgbClr val="3CA0FE"/>
              </a:solidFill>
            </a:endParaRPr>
          </a:p>
          <a:p>
            <a:r>
              <a:rPr lang="zh-CN" altLang="zh-CN" sz="1600" dirty="0"/>
              <a:t>对室内的人，无论认识与否，都应主动打招呼。如果你带孩子或其他人来，要介绍给主人，并教孩子如何称呼</a:t>
            </a:r>
            <a:r>
              <a:rPr lang="zh-CN" altLang="zh-CN" sz="1600" dirty="0" smtClean="0"/>
              <a:t>。在</a:t>
            </a:r>
            <a:r>
              <a:rPr lang="zh-CN" altLang="zh-CN" sz="1600" dirty="0"/>
              <a:t>交谈中不能忽略适当同主人的家属、朋友或其他客人进行交谈。</a:t>
            </a:r>
            <a:endParaRPr lang="zh-CN" altLang="zh-CN" sz="1600" dirty="0"/>
          </a:p>
          <a:p>
            <a:r>
              <a:rPr lang="zh-CN" altLang="zh-CN" sz="1800" b="1" dirty="0" smtClean="0">
                <a:solidFill>
                  <a:srgbClr val="3CA0FE"/>
                </a:solidFill>
              </a:rPr>
              <a:t>注意</a:t>
            </a:r>
            <a:r>
              <a:rPr lang="zh-CN" altLang="zh-CN" sz="1800" b="1" dirty="0">
                <a:solidFill>
                  <a:srgbClr val="3CA0FE"/>
                </a:solidFill>
              </a:rPr>
              <a:t>动作细节</a:t>
            </a:r>
            <a:endParaRPr lang="zh-CN" altLang="zh-CN" sz="1800" b="1" dirty="0">
              <a:solidFill>
                <a:srgbClr val="3CA0FE"/>
              </a:solidFill>
            </a:endParaRPr>
          </a:p>
          <a:p>
            <a:r>
              <a:rPr lang="zh-CN" altLang="zh-CN" sz="1600" dirty="0"/>
              <a:t>主人端上茶来，应从座位上欠身，双手捧接，并表示感谢。吸烟者应在主人敬烟或征得主人同意，如：“对不起，我可以吸烟吗？”</a:t>
            </a:r>
            <a:endParaRPr lang="zh-CN" altLang="zh-CN" sz="16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二、接待</a:t>
            </a:r>
            <a:endParaRPr lang="zh-CN" altLang="zh-CN" sz="2800" dirty="0">
              <a:latin typeface="微软雅黑" panose="020B0503020204020204" pitchFamily="34" charset="-122"/>
              <a:ea typeface="微软雅黑" panose="020B0503020204020204" pitchFamily="34" charset="-122"/>
            </a:endParaRPr>
          </a:p>
        </p:txBody>
      </p:sp>
      <p:sp>
        <p:nvSpPr>
          <p:cNvPr id="7" name="矩形 6"/>
          <p:cNvSpPr/>
          <p:nvPr/>
        </p:nvSpPr>
        <p:spPr>
          <a:xfrm>
            <a:off x="511017" y="771550"/>
            <a:ext cx="7589374" cy="461665"/>
          </a:xfrm>
          <a:prstGeom prst="rect">
            <a:avLst/>
          </a:prstGeom>
        </p:spPr>
        <p:txBody>
          <a:bodyPr wrap="square">
            <a:spAutoFit/>
          </a:bodyPr>
          <a:lstStyle/>
          <a:p>
            <a:r>
              <a:rPr lang="en-US" altLang="zh-CN" sz="2400" b="1" dirty="0"/>
              <a:t>1.</a:t>
            </a:r>
            <a:r>
              <a:rPr lang="zh-CN" altLang="zh-CN" sz="2400" b="1" dirty="0"/>
              <a:t>接待访客的八项原则</a:t>
            </a:r>
            <a:endParaRPr lang="zh-CN" altLang="zh-CN" sz="2400" dirty="0"/>
          </a:p>
        </p:txBody>
      </p:sp>
      <p:sp>
        <p:nvSpPr>
          <p:cNvPr id="8" name="矩形 7"/>
          <p:cNvSpPr/>
          <p:nvPr/>
        </p:nvSpPr>
        <p:spPr>
          <a:xfrm>
            <a:off x="445938" y="1347614"/>
            <a:ext cx="8381464" cy="3046988"/>
          </a:xfrm>
          <a:prstGeom prst="rect">
            <a:avLst/>
          </a:prstGeom>
        </p:spPr>
        <p:txBody>
          <a:bodyPr wrap="square">
            <a:spAutoFit/>
          </a:bodyPr>
          <a:lstStyle/>
          <a:p>
            <a:pPr marL="285750" indent="-285750">
              <a:buFont typeface="Wingdings" panose="05000000000000000000" pitchFamily="2" charset="2"/>
              <a:buChar char="Ø"/>
            </a:pPr>
            <a:r>
              <a:rPr lang="zh-CN" altLang="zh-CN" sz="1600" dirty="0" smtClean="0"/>
              <a:t>对</a:t>
            </a:r>
            <a:r>
              <a:rPr lang="zh-CN" altLang="zh-CN" sz="1600" dirty="0"/>
              <a:t>来访者，应起身握手相迎，对上级、长者、客户来访，要起身上前迎候。</a:t>
            </a:r>
            <a:r>
              <a:rPr lang="en-US" altLang="zh-CN" sz="1600" dirty="0"/>
              <a:t> </a:t>
            </a:r>
            <a:endParaRPr lang="zh-CN" altLang="zh-CN" sz="1600" dirty="0"/>
          </a:p>
          <a:p>
            <a:pPr marL="285750" indent="-285750">
              <a:buFont typeface="Wingdings" panose="05000000000000000000" pitchFamily="2" charset="2"/>
              <a:buChar char="Ø"/>
            </a:pPr>
            <a:r>
              <a:rPr lang="zh-CN" altLang="zh-CN" sz="1600" dirty="0" smtClean="0"/>
              <a:t>不能</a:t>
            </a:r>
            <a:r>
              <a:rPr lang="zh-CN" altLang="zh-CN" sz="1600" dirty="0"/>
              <a:t>让来访者坐冷板凳。如果自己有事暂不能接待来访者，要说：“对不起，我现在暂时有事情要处理，请您稍等。”，并要安排家人、助理或相关人员接待客人。</a:t>
            </a:r>
            <a:endParaRPr lang="zh-CN" altLang="zh-CN" sz="1600" dirty="0"/>
          </a:p>
          <a:p>
            <a:pPr marL="285750" indent="-285750">
              <a:buFont typeface="Wingdings" panose="05000000000000000000" pitchFamily="2" charset="2"/>
              <a:buChar char="Ø"/>
            </a:pPr>
            <a:r>
              <a:rPr lang="zh-CN" altLang="zh-CN" sz="1600" dirty="0" smtClean="0"/>
              <a:t>认真</a:t>
            </a:r>
            <a:r>
              <a:rPr lang="zh-CN" altLang="zh-CN" sz="1600" dirty="0"/>
              <a:t>倾听来访者的叙述</a:t>
            </a:r>
            <a:r>
              <a:rPr lang="zh-CN" altLang="zh-CN" sz="1600" dirty="0" smtClean="0"/>
              <a:t>。</a:t>
            </a:r>
            <a:endParaRPr lang="en-US" altLang="zh-CN" sz="1600" dirty="0" smtClean="0"/>
          </a:p>
          <a:p>
            <a:pPr marL="285750" indent="-285750">
              <a:buFont typeface="Wingdings" panose="05000000000000000000" pitchFamily="2" charset="2"/>
              <a:buChar char="Ø"/>
            </a:pPr>
            <a:r>
              <a:rPr lang="zh-CN" altLang="zh-CN" sz="1600" dirty="0" smtClean="0"/>
              <a:t>对</a:t>
            </a:r>
            <a:r>
              <a:rPr lang="zh-CN" altLang="zh-CN" sz="1600" dirty="0"/>
              <a:t>来访者的意见和观点为要轻率表态，应思考后再作，对一时不能作答的，要约定一个时间后再联系。</a:t>
            </a:r>
            <a:r>
              <a:rPr lang="en-US" altLang="zh-CN" sz="1600" dirty="0"/>
              <a:t> </a:t>
            </a:r>
            <a:endParaRPr lang="zh-CN" altLang="zh-CN" sz="1600" dirty="0"/>
          </a:p>
          <a:p>
            <a:pPr marL="285750" indent="-285750">
              <a:buFont typeface="Wingdings" panose="05000000000000000000" pitchFamily="2" charset="2"/>
              <a:buChar char="Ø"/>
            </a:pPr>
            <a:r>
              <a:rPr lang="zh-CN" altLang="zh-CN" sz="1600" dirty="0" smtClean="0"/>
              <a:t>对</a:t>
            </a:r>
            <a:r>
              <a:rPr lang="zh-CN" altLang="zh-CN" sz="1600" dirty="0"/>
              <a:t>能够马上答复的或立即可办理的事，应当场答复，不要让来访者等待很久或再次来访。</a:t>
            </a:r>
            <a:r>
              <a:rPr lang="en-US" altLang="zh-CN" sz="1600" dirty="0"/>
              <a:t> </a:t>
            </a:r>
            <a:endParaRPr lang="zh-CN" altLang="zh-CN" sz="1600" dirty="0"/>
          </a:p>
          <a:p>
            <a:pPr marL="285750" indent="-285750">
              <a:buFont typeface="Wingdings" panose="05000000000000000000" pitchFamily="2" charset="2"/>
              <a:buChar char="Ø"/>
            </a:pPr>
            <a:r>
              <a:rPr lang="zh-CN" altLang="zh-CN" sz="1600" dirty="0" smtClean="0"/>
              <a:t>正在</a:t>
            </a:r>
            <a:r>
              <a:rPr lang="zh-CN" altLang="zh-CN" sz="1600" dirty="0"/>
              <a:t>接待来访者时，有电话打来或有新的来访者，应尽量让助理或他人接待，以避免中断正在进行的接待。</a:t>
            </a:r>
            <a:r>
              <a:rPr lang="en-US" altLang="zh-CN" sz="1600" dirty="0"/>
              <a:t> </a:t>
            </a:r>
            <a:endParaRPr lang="zh-CN" altLang="zh-CN" sz="1600" dirty="0"/>
          </a:p>
          <a:p>
            <a:pPr marL="285750" indent="-285750">
              <a:buFont typeface="Wingdings" panose="05000000000000000000" pitchFamily="2" charset="2"/>
              <a:buChar char="Ø"/>
            </a:pPr>
            <a:r>
              <a:rPr lang="zh-CN" altLang="zh-CN" sz="1600" dirty="0" smtClean="0"/>
              <a:t>对</a:t>
            </a:r>
            <a:r>
              <a:rPr lang="zh-CN" altLang="zh-CN" sz="1600" dirty="0"/>
              <a:t>来访者的无理要求或错误意见，应有礼貌地</a:t>
            </a:r>
            <a:r>
              <a:rPr lang="zh-CN" altLang="zh-CN" sz="1600" dirty="0" smtClean="0"/>
              <a:t>拒绝。</a:t>
            </a:r>
            <a:r>
              <a:rPr lang="en-US" altLang="zh-CN" sz="1600" dirty="0" smtClean="0"/>
              <a:t> </a:t>
            </a:r>
            <a:endParaRPr lang="zh-CN" altLang="zh-CN" sz="1600" dirty="0"/>
          </a:p>
          <a:p>
            <a:pPr marL="285750" indent="-285750">
              <a:buFont typeface="Wingdings" panose="05000000000000000000" pitchFamily="2" charset="2"/>
              <a:buChar char="Ø"/>
            </a:pPr>
            <a:r>
              <a:rPr lang="zh-CN" altLang="zh-CN" sz="1600" dirty="0" smtClean="0"/>
              <a:t>要</a:t>
            </a:r>
            <a:r>
              <a:rPr lang="zh-CN" altLang="zh-CN" sz="1600" dirty="0"/>
              <a:t>结束接待，可以婉言提出借口，也可用起身的体态语言告诉对方本次接待就此结束。</a:t>
            </a:r>
            <a:endParaRPr lang="zh-CN" altLang="zh-CN" sz="16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二、接待</a:t>
            </a:r>
            <a:endParaRPr lang="zh-CN" altLang="zh-CN" sz="2800" dirty="0">
              <a:latin typeface="微软雅黑" panose="020B0503020204020204" pitchFamily="34" charset="-122"/>
              <a:ea typeface="微软雅黑" panose="020B0503020204020204" pitchFamily="34" charset="-122"/>
            </a:endParaRPr>
          </a:p>
        </p:txBody>
      </p:sp>
      <p:sp>
        <p:nvSpPr>
          <p:cNvPr id="7" name="矩形 6"/>
          <p:cNvSpPr/>
          <p:nvPr/>
        </p:nvSpPr>
        <p:spPr>
          <a:xfrm>
            <a:off x="511017" y="771550"/>
            <a:ext cx="7589374" cy="461665"/>
          </a:xfrm>
          <a:prstGeom prst="rect">
            <a:avLst/>
          </a:prstGeom>
        </p:spPr>
        <p:txBody>
          <a:bodyPr wrap="square">
            <a:spAutoFit/>
          </a:bodyPr>
          <a:lstStyle/>
          <a:p>
            <a:r>
              <a:rPr lang="en-US" altLang="zh-CN" sz="2400" b="1" dirty="0"/>
              <a:t>2.</a:t>
            </a:r>
            <a:r>
              <a:rPr lang="zh-CN" altLang="zh-CN" sz="2400" b="1" dirty="0"/>
              <a:t>塑造热情的主人形象</a:t>
            </a:r>
            <a:endParaRPr lang="zh-CN" altLang="zh-CN" sz="2400" dirty="0"/>
          </a:p>
        </p:txBody>
      </p:sp>
      <p:sp>
        <p:nvSpPr>
          <p:cNvPr id="8" name="矩形 7"/>
          <p:cNvSpPr/>
          <p:nvPr/>
        </p:nvSpPr>
        <p:spPr>
          <a:xfrm>
            <a:off x="445938" y="1347614"/>
            <a:ext cx="8381464" cy="1754326"/>
          </a:xfrm>
          <a:prstGeom prst="rect">
            <a:avLst/>
          </a:prstGeom>
        </p:spPr>
        <p:txBody>
          <a:bodyPr wrap="square">
            <a:spAutoFit/>
          </a:bodyPr>
          <a:lstStyle/>
          <a:p>
            <a:r>
              <a:rPr lang="zh-CN" altLang="zh-CN" sz="1800" dirty="0"/>
              <a:t>作为主人，首先应对来访者的进门语作礼貌、热情的应答，如：“我也想在家里同你聊聊，快请进！”，“稀客，稀客，非常欢迎，快请进！”。</a:t>
            </a:r>
            <a:endParaRPr lang="zh-CN" altLang="zh-CN" sz="1800" dirty="0"/>
          </a:p>
          <a:p>
            <a:r>
              <a:rPr lang="zh-CN" altLang="zh-CN" sz="1800" dirty="0"/>
              <a:t>可以根据环境、条件、接待目的以及双方关系等来选择和调整。如果是熟悉的客人，应热情地招呼客人“欢迎，请进！”、“请坐！”、“请不必拘束”。</a:t>
            </a:r>
            <a:endParaRPr lang="zh-CN" altLang="zh-CN" sz="1800" dirty="0"/>
          </a:p>
          <a:p>
            <a:r>
              <a:rPr lang="zh-CN" altLang="zh-CN" sz="1800" dirty="0"/>
              <a:t>然后，主动与客人握手后请对方入座。应当注意入座后不必急于询问客人来访的目的，而应等客人主动开口，认真听取对方的谈话。</a:t>
            </a:r>
            <a:endParaRPr lang="zh-CN" altLang="zh-CN" sz="18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9      (向天歌演示原创作品：www.TopPPT.cn)"/>
          <p:cNvSpPr/>
          <p:nvPr/>
        </p:nvSpPr>
        <p:spPr>
          <a:xfrm>
            <a:off x="1" y="1792129"/>
            <a:ext cx="9144000" cy="135568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zh-CN" sz="3600" b="1" dirty="0"/>
              <a:t>第一节 社交与社交语言</a:t>
            </a:r>
            <a:endParaRPr lang="zh-CN" altLang="zh-CN" sz="36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二、接待</a:t>
            </a:r>
            <a:endParaRPr lang="zh-CN" altLang="zh-CN" sz="2800" dirty="0">
              <a:latin typeface="微软雅黑" panose="020B0503020204020204" pitchFamily="34" charset="-122"/>
              <a:ea typeface="微软雅黑" panose="020B0503020204020204" pitchFamily="34" charset="-122"/>
            </a:endParaRPr>
          </a:p>
        </p:txBody>
      </p:sp>
      <p:sp>
        <p:nvSpPr>
          <p:cNvPr id="7" name="矩形 6"/>
          <p:cNvSpPr/>
          <p:nvPr/>
        </p:nvSpPr>
        <p:spPr>
          <a:xfrm>
            <a:off x="511017" y="771550"/>
            <a:ext cx="7589374" cy="461665"/>
          </a:xfrm>
          <a:prstGeom prst="rect">
            <a:avLst/>
          </a:prstGeom>
        </p:spPr>
        <p:txBody>
          <a:bodyPr wrap="square">
            <a:spAutoFit/>
          </a:bodyPr>
          <a:lstStyle/>
          <a:p>
            <a:r>
              <a:rPr lang="en-US" altLang="zh-CN" sz="2400" b="1" dirty="0"/>
              <a:t>3.</a:t>
            </a:r>
            <a:r>
              <a:rPr lang="zh-CN" altLang="zh-CN" sz="2400" b="1" dirty="0"/>
              <a:t>谈话要因人而异</a:t>
            </a:r>
            <a:endParaRPr lang="zh-CN" altLang="zh-CN" sz="2400" dirty="0"/>
          </a:p>
        </p:txBody>
      </p:sp>
      <p:sp>
        <p:nvSpPr>
          <p:cNvPr id="8" name="矩形 7"/>
          <p:cNvSpPr/>
          <p:nvPr/>
        </p:nvSpPr>
        <p:spPr>
          <a:xfrm>
            <a:off x="445938" y="1347614"/>
            <a:ext cx="8381464" cy="2585323"/>
          </a:xfrm>
          <a:prstGeom prst="rect">
            <a:avLst/>
          </a:prstGeom>
        </p:spPr>
        <p:txBody>
          <a:bodyPr wrap="square">
            <a:spAutoFit/>
          </a:bodyPr>
          <a:lstStyle/>
          <a:p>
            <a:r>
              <a:rPr lang="zh-CN" altLang="zh-CN" sz="1800" dirty="0"/>
              <a:t>谈话内容要因人而异。作为主人应尽快弄清来访者的意图，以便迅速确定谈话话题，顺应客人的心愿，给客人以愉快的感受。</a:t>
            </a:r>
            <a:endParaRPr lang="zh-CN" altLang="zh-CN" sz="1800" dirty="0"/>
          </a:p>
          <a:p>
            <a:r>
              <a:rPr lang="zh-CN" altLang="zh-CN" sz="1800" dirty="0"/>
              <a:t>由于来访的客人在年龄、性别、文化层次、职业以及来访的目的等方面都各有不同，这就要求主人举杯于各种不同来访者侃侃而谈的本领。</a:t>
            </a:r>
            <a:endParaRPr lang="zh-CN" altLang="zh-CN" sz="1800" dirty="0"/>
          </a:p>
          <a:p>
            <a:r>
              <a:rPr lang="zh-CN" altLang="zh-CN" sz="1800" dirty="0"/>
              <a:t>要做到侃侃而谈，除了要根据对象的不同调整语速、音量外，还应着重注意调整用语。主人的遣词用句要以来访者的文化水平和理解程度而定，比如：与小朋友交谈要用形象的语言，与文化层次一般的人交谈要用通俗易懂的语言，而与文化水平较高的人交谈则可以增加语言的专业性和文采。如果不加以区分，就会让来访者手足无措、不知所云。</a:t>
            </a:r>
            <a:endParaRPr lang="zh-CN" altLang="zh-CN" sz="18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9      (向天歌演示原创作品：www.TopPPT.cn)"/>
          <p:cNvSpPr/>
          <p:nvPr/>
        </p:nvSpPr>
        <p:spPr>
          <a:xfrm>
            <a:off x="1" y="1792129"/>
            <a:ext cx="9144000" cy="135568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zh-CN" sz="3600" b="1" dirty="0"/>
              <a:t>第三节 介绍与交谈</a:t>
            </a:r>
            <a:endParaRPr lang="zh-CN" altLang="zh-CN" sz="36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一、介绍</a:t>
            </a:r>
            <a:endParaRPr lang="zh-CN" altLang="zh-CN" sz="2800" dirty="0">
              <a:latin typeface="微软雅黑" panose="020B0503020204020204" pitchFamily="34" charset="-122"/>
              <a:ea typeface="微软雅黑" panose="020B0503020204020204" pitchFamily="34" charset="-122"/>
            </a:endParaRPr>
          </a:p>
        </p:txBody>
      </p:sp>
      <p:sp>
        <p:nvSpPr>
          <p:cNvPr id="7" name="矩形 6"/>
          <p:cNvSpPr/>
          <p:nvPr/>
        </p:nvSpPr>
        <p:spPr>
          <a:xfrm>
            <a:off x="511017" y="771550"/>
            <a:ext cx="7589374" cy="461665"/>
          </a:xfrm>
          <a:prstGeom prst="rect">
            <a:avLst/>
          </a:prstGeom>
        </p:spPr>
        <p:txBody>
          <a:bodyPr wrap="square">
            <a:spAutoFit/>
          </a:bodyPr>
          <a:lstStyle/>
          <a:p>
            <a:r>
              <a:rPr lang="en-US" altLang="zh-CN" sz="2400" b="1" dirty="0"/>
              <a:t>1.</a:t>
            </a:r>
            <a:r>
              <a:rPr lang="zh-CN" altLang="zh-CN" sz="2400" b="1" dirty="0"/>
              <a:t>介绍的作用</a:t>
            </a:r>
            <a:endParaRPr lang="zh-CN" altLang="zh-CN" sz="2400" dirty="0"/>
          </a:p>
        </p:txBody>
      </p:sp>
      <p:sp>
        <p:nvSpPr>
          <p:cNvPr id="8" name="矩形 7"/>
          <p:cNvSpPr/>
          <p:nvPr/>
        </p:nvSpPr>
        <p:spPr>
          <a:xfrm>
            <a:off x="445938" y="1347614"/>
            <a:ext cx="8381464" cy="3508653"/>
          </a:xfrm>
          <a:prstGeom prst="rect">
            <a:avLst/>
          </a:prstGeom>
        </p:spPr>
        <p:txBody>
          <a:bodyPr wrap="square">
            <a:spAutoFit/>
          </a:bodyPr>
          <a:lstStyle/>
          <a:p>
            <a:r>
              <a:rPr lang="zh-CN" altLang="zh-CN" sz="2000" b="1" dirty="0">
                <a:solidFill>
                  <a:srgbClr val="3CA0FE"/>
                </a:solidFill>
              </a:rPr>
              <a:t>缩短人际距离</a:t>
            </a:r>
            <a:endParaRPr lang="zh-CN" altLang="zh-CN" sz="2000" b="1" dirty="0">
              <a:solidFill>
                <a:srgbClr val="3CA0FE"/>
              </a:solidFill>
            </a:endParaRPr>
          </a:p>
          <a:p>
            <a:r>
              <a:rPr lang="zh-CN" altLang="zh-CN" dirty="0"/>
              <a:t>介绍就是从中沟通、使双方建立关系的意思。介绍和被介绍，是种经常采用的社交形式。介绍的最突出的作用，在于它能缩短人们之间的距离。两个不相识的人总难免会在有隔阂，但通过介绍，一但相识之后，这种隔阂感就能由亲近感所逐步取代。</a:t>
            </a:r>
            <a:endParaRPr lang="zh-CN" altLang="zh-CN" dirty="0"/>
          </a:p>
          <a:p>
            <a:r>
              <a:rPr lang="en-US" altLang="zh-CN" sz="1600" dirty="0"/>
              <a:t> </a:t>
            </a:r>
            <a:endParaRPr lang="zh-CN" altLang="zh-CN" sz="1600" dirty="0"/>
          </a:p>
          <a:p>
            <a:r>
              <a:rPr lang="zh-CN" altLang="zh-CN" sz="2000" b="1" dirty="0">
                <a:solidFill>
                  <a:srgbClr val="3CA0FE"/>
                </a:solidFill>
              </a:rPr>
              <a:t>拓展社交范围</a:t>
            </a:r>
            <a:endParaRPr lang="zh-CN" altLang="zh-CN" sz="2000" b="1" dirty="0">
              <a:solidFill>
                <a:srgbClr val="3CA0FE"/>
              </a:solidFill>
            </a:endParaRPr>
          </a:p>
          <a:p>
            <a:r>
              <a:rPr lang="zh-CN" altLang="zh-CN" dirty="0"/>
              <a:t>介绍能帮助扩大社交的圈子，加快彼此之间的了解。如果在一个筵席上有十个人围着桌子吃喝，但其中只有两三个人相互熟悉，那时，他们多半只会窃窃私议，因为其余的人由于没有被介绍和自我介绍，势必自始至终都无法进行交谈，试问，即使美味佳肴再多，像这样的宴会又有多少滋味呢？</a:t>
            </a:r>
            <a:endParaRPr lang="zh-CN" altLang="zh-CN" dirty="0"/>
          </a:p>
          <a:p>
            <a:r>
              <a:rPr lang="en-US" altLang="zh-CN" sz="1600" dirty="0"/>
              <a:t> </a:t>
            </a:r>
            <a:endParaRPr lang="zh-CN" altLang="zh-CN" sz="1600" dirty="0"/>
          </a:p>
          <a:p>
            <a:r>
              <a:rPr lang="zh-CN" altLang="zh-CN" sz="1800" b="1" dirty="0">
                <a:solidFill>
                  <a:srgbClr val="3CA0FE"/>
                </a:solidFill>
              </a:rPr>
              <a:t>减少误会</a:t>
            </a:r>
            <a:endParaRPr lang="zh-CN" altLang="zh-CN" sz="1800" b="1" dirty="0">
              <a:solidFill>
                <a:srgbClr val="3CA0FE"/>
              </a:solidFill>
            </a:endParaRPr>
          </a:p>
          <a:p>
            <a:r>
              <a:rPr lang="zh-CN" altLang="zh-CN" dirty="0"/>
              <a:t>介绍还可以及时消除不必要的误会。当你和自己年轻美丽的表妹一起参加周末舞会，刚巧遇见自己的同事小赵时，你可以介绍说：“小赵，请让我介绍一下，这是我的表妹，她在上海冶金研究所工作。”这样，人家就不至于误以为你身边的异性是你的女朋友了。</a:t>
            </a:r>
            <a:endParaRPr lang="zh-CN" altLang="zh-CN"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一、介绍</a:t>
            </a:r>
            <a:endParaRPr lang="zh-CN" altLang="zh-CN" sz="2800" dirty="0">
              <a:latin typeface="微软雅黑" panose="020B0503020204020204" pitchFamily="34" charset="-122"/>
              <a:ea typeface="微软雅黑" panose="020B0503020204020204" pitchFamily="34" charset="-122"/>
            </a:endParaRPr>
          </a:p>
        </p:txBody>
      </p:sp>
      <p:sp>
        <p:nvSpPr>
          <p:cNvPr id="7" name="矩形 6"/>
          <p:cNvSpPr/>
          <p:nvPr/>
        </p:nvSpPr>
        <p:spPr>
          <a:xfrm>
            <a:off x="511017" y="771550"/>
            <a:ext cx="7589374" cy="461665"/>
          </a:xfrm>
          <a:prstGeom prst="rect">
            <a:avLst/>
          </a:prstGeom>
        </p:spPr>
        <p:txBody>
          <a:bodyPr wrap="square">
            <a:spAutoFit/>
          </a:bodyPr>
          <a:lstStyle/>
          <a:p>
            <a:r>
              <a:rPr lang="en-US" altLang="zh-CN" sz="2400" b="1" dirty="0"/>
              <a:t>2.</a:t>
            </a:r>
            <a:r>
              <a:rPr lang="zh-CN" altLang="zh-CN" sz="2400" b="1" dirty="0"/>
              <a:t>自我介绍</a:t>
            </a:r>
            <a:endParaRPr lang="zh-CN" altLang="zh-CN" sz="2400" dirty="0"/>
          </a:p>
        </p:txBody>
      </p:sp>
      <p:sp>
        <p:nvSpPr>
          <p:cNvPr id="8" name="矩形 7"/>
          <p:cNvSpPr/>
          <p:nvPr/>
        </p:nvSpPr>
        <p:spPr>
          <a:xfrm>
            <a:off x="445938" y="1347614"/>
            <a:ext cx="8381464" cy="1938992"/>
          </a:xfrm>
          <a:prstGeom prst="rect">
            <a:avLst/>
          </a:prstGeom>
        </p:spPr>
        <p:txBody>
          <a:bodyPr wrap="square">
            <a:spAutoFit/>
          </a:bodyPr>
          <a:lstStyle/>
          <a:p>
            <a:r>
              <a:rPr lang="zh-CN" altLang="zh-CN" sz="2000" b="1" dirty="0">
                <a:solidFill>
                  <a:srgbClr val="3CA0FE"/>
                </a:solidFill>
              </a:rPr>
              <a:t>自我介绍的内容和</a:t>
            </a:r>
            <a:r>
              <a:rPr lang="zh-CN" altLang="zh-CN" sz="2000" b="1" dirty="0" smtClean="0">
                <a:solidFill>
                  <a:srgbClr val="3CA0FE"/>
                </a:solidFill>
              </a:rPr>
              <a:t>形式</a:t>
            </a:r>
            <a:endParaRPr lang="en-US" altLang="zh-CN" sz="2000" b="1" dirty="0" smtClean="0">
              <a:solidFill>
                <a:srgbClr val="3CA0FE"/>
              </a:solidFill>
            </a:endParaRPr>
          </a:p>
          <a:p>
            <a:r>
              <a:rPr lang="zh-CN" altLang="zh-CN" sz="2000" dirty="0"/>
              <a:t>自我介绍的基本内容一般包括姓名、年龄、职务、工作单位和住所、毕业学校、特长、爱好、个人经历等。</a:t>
            </a:r>
            <a:endParaRPr lang="zh-CN" altLang="zh-CN" sz="2000" dirty="0"/>
          </a:p>
          <a:p>
            <a:r>
              <a:rPr lang="zh-CN" altLang="zh-CN" sz="2000" dirty="0"/>
              <a:t>自我介绍的内容包括三项基本要素：本人的姓名、供职的单位以及具体部门、担任的职务和所从事的具体工作。这三项要素，在自我介绍时，应一气连续报出，这样既有助于给人以完整的印象，又可以节省时间</a:t>
            </a:r>
            <a:r>
              <a:rPr lang="zh-CN" altLang="zh-CN" sz="2000" dirty="0" smtClean="0"/>
              <a:t>。</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一、介绍</a:t>
            </a:r>
            <a:endParaRPr lang="zh-CN" altLang="zh-CN" sz="2800" dirty="0">
              <a:latin typeface="微软雅黑" panose="020B0503020204020204" pitchFamily="34" charset="-122"/>
              <a:ea typeface="微软雅黑" panose="020B0503020204020204" pitchFamily="34" charset="-122"/>
            </a:endParaRPr>
          </a:p>
        </p:txBody>
      </p:sp>
      <p:sp>
        <p:nvSpPr>
          <p:cNvPr id="7" name="矩形 6"/>
          <p:cNvSpPr/>
          <p:nvPr/>
        </p:nvSpPr>
        <p:spPr>
          <a:xfrm>
            <a:off x="511017" y="771550"/>
            <a:ext cx="7589374" cy="461665"/>
          </a:xfrm>
          <a:prstGeom prst="rect">
            <a:avLst/>
          </a:prstGeom>
        </p:spPr>
        <p:txBody>
          <a:bodyPr wrap="square">
            <a:spAutoFit/>
          </a:bodyPr>
          <a:lstStyle/>
          <a:p>
            <a:r>
              <a:rPr lang="zh-CN" altLang="zh-CN" sz="2400" b="1" dirty="0"/>
              <a:t>自我介绍的具体形式有以下几种：</a:t>
            </a:r>
            <a:endParaRPr lang="zh-CN" altLang="zh-CN" sz="2400" b="1" dirty="0"/>
          </a:p>
        </p:txBody>
      </p:sp>
      <p:sp>
        <p:nvSpPr>
          <p:cNvPr id="8" name="矩形 7"/>
          <p:cNvSpPr/>
          <p:nvPr/>
        </p:nvSpPr>
        <p:spPr>
          <a:xfrm>
            <a:off x="445938" y="1347614"/>
            <a:ext cx="8381464" cy="2677656"/>
          </a:xfrm>
          <a:prstGeom prst="rect">
            <a:avLst/>
          </a:prstGeom>
        </p:spPr>
        <p:txBody>
          <a:bodyPr wrap="square">
            <a:spAutoFit/>
          </a:bodyPr>
          <a:lstStyle/>
          <a:p>
            <a:r>
              <a:rPr lang="zh-CN" altLang="zh-CN" sz="2000" i="1" u="sng" dirty="0"/>
              <a:t>应酬式</a:t>
            </a:r>
            <a:endParaRPr lang="zh-CN" altLang="zh-CN" sz="2000" dirty="0"/>
          </a:p>
          <a:p>
            <a:r>
              <a:rPr lang="zh-CN" altLang="zh-CN" sz="1800" dirty="0"/>
              <a:t>适用于某些公共场合和一般性的社交场合，这种自我介绍最为简洁，往往只包括姓名一项即可。</a:t>
            </a:r>
            <a:endParaRPr lang="zh-CN" altLang="zh-CN" sz="1800" dirty="0"/>
          </a:p>
          <a:p>
            <a:r>
              <a:rPr lang="zh-CN" altLang="zh-CN" sz="1800" dirty="0"/>
              <a:t>例如：“你好，我叫</a:t>
            </a:r>
            <a:r>
              <a:rPr lang="en-US" altLang="zh-CN" sz="1800" dirty="0"/>
              <a:t>XX</a:t>
            </a:r>
            <a:r>
              <a:rPr lang="zh-CN" altLang="zh-CN" sz="1800" dirty="0"/>
              <a:t>。” “你好，我是</a:t>
            </a:r>
            <a:r>
              <a:rPr lang="en-US" altLang="zh-CN" sz="1800" dirty="0"/>
              <a:t>XX</a:t>
            </a:r>
            <a:r>
              <a:rPr lang="zh-CN" altLang="zh-CN" sz="1800" dirty="0"/>
              <a:t>。”</a:t>
            </a:r>
            <a:r>
              <a:rPr lang="en-US" altLang="zh-CN" sz="1800" dirty="0"/>
              <a:t> </a:t>
            </a:r>
            <a:endParaRPr lang="zh-CN" altLang="zh-CN" sz="1800" dirty="0"/>
          </a:p>
          <a:p>
            <a:r>
              <a:rPr lang="zh-CN" altLang="zh-CN" sz="2000" dirty="0"/>
              <a:t>　　</a:t>
            </a:r>
            <a:endParaRPr lang="zh-CN" altLang="zh-CN" sz="2000" dirty="0"/>
          </a:p>
          <a:p>
            <a:r>
              <a:rPr lang="zh-CN" altLang="zh-CN" sz="2000" i="1" u="sng" dirty="0"/>
              <a:t>工作式</a:t>
            </a:r>
            <a:endParaRPr lang="zh-CN" altLang="zh-CN" sz="2000" dirty="0"/>
          </a:p>
          <a:p>
            <a:r>
              <a:rPr lang="zh-CN" altLang="zh-CN" sz="1800" dirty="0"/>
              <a:t>适用于工作场合，它包括本人姓名、供职单位及其部门、职务或从事的具体工作等。</a:t>
            </a:r>
            <a:endParaRPr lang="zh-CN" altLang="zh-CN" sz="1800" dirty="0"/>
          </a:p>
          <a:p>
            <a:r>
              <a:rPr lang="zh-CN" altLang="zh-CN" sz="1800" dirty="0"/>
              <a:t>例如：“你好，我叫</a:t>
            </a:r>
            <a:r>
              <a:rPr lang="en-US" altLang="zh-CN" sz="1800" dirty="0"/>
              <a:t>XX</a:t>
            </a:r>
            <a:r>
              <a:rPr lang="zh-CN" altLang="zh-CN" sz="1800" dirty="0"/>
              <a:t>，是</a:t>
            </a:r>
            <a:r>
              <a:rPr lang="en-US" altLang="zh-CN" sz="1800" dirty="0"/>
              <a:t>XX</a:t>
            </a:r>
            <a:r>
              <a:rPr lang="zh-CN" altLang="zh-CN" sz="1800" dirty="0"/>
              <a:t>公司的销售经理。” “我叫</a:t>
            </a:r>
            <a:r>
              <a:rPr lang="en-US" altLang="zh-CN" sz="1800" dirty="0"/>
              <a:t>XX</a:t>
            </a:r>
            <a:r>
              <a:rPr lang="zh-CN" altLang="zh-CN" sz="1800" dirty="0"/>
              <a:t>，在</a:t>
            </a:r>
            <a:r>
              <a:rPr lang="en-US" altLang="zh-CN" sz="1800" dirty="0"/>
              <a:t>XX</a:t>
            </a:r>
            <a:r>
              <a:rPr lang="zh-CN" altLang="zh-CN" sz="1800" dirty="0"/>
              <a:t>学校读书。”</a:t>
            </a:r>
            <a:r>
              <a:rPr lang="en-US" altLang="zh-CN" sz="1800" dirty="0"/>
              <a:t> </a:t>
            </a:r>
            <a:endParaRPr lang="zh-CN" altLang="zh-CN" sz="18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一、介绍</a:t>
            </a:r>
            <a:endParaRPr lang="zh-CN" altLang="zh-CN" sz="2800" dirty="0">
              <a:latin typeface="微软雅黑" panose="020B0503020204020204" pitchFamily="34" charset="-122"/>
              <a:ea typeface="微软雅黑" panose="020B0503020204020204" pitchFamily="34" charset="-122"/>
            </a:endParaRPr>
          </a:p>
        </p:txBody>
      </p:sp>
      <p:sp>
        <p:nvSpPr>
          <p:cNvPr id="7" name="矩形 6"/>
          <p:cNvSpPr/>
          <p:nvPr/>
        </p:nvSpPr>
        <p:spPr>
          <a:xfrm>
            <a:off x="511017" y="771550"/>
            <a:ext cx="7589374" cy="461665"/>
          </a:xfrm>
          <a:prstGeom prst="rect">
            <a:avLst/>
          </a:prstGeom>
        </p:spPr>
        <p:txBody>
          <a:bodyPr wrap="square">
            <a:spAutoFit/>
          </a:bodyPr>
          <a:lstStyle/>
          <a:p>
            <a:r>
              <a:rPr lang="zh-CN" altLang="zh-CN" sz="2400" b="1" dirty="0"/>
              <a:t>自我介绍的具体形式有以下几种：</a:t>
            </a:r>
            <a:endParaRPr lang="zh-CN" altLang="zh-CN" sz="2400" b="1" dirty="0"/>
          </a:p>
        </p:txBody>
      </p:sp>
      <p:sp>
        <p:nvSpPr>
          <p:cNvPr id="8" name="矩形 7"/>
          <p:cNvSpPr/>
          <p:nvPr/>
        </p:nvSpPr>
        <p:spPr>
          <a:xfrm>
            <a:off x="445938" y="1347614"/>
            <a:ext cx="8381464" cy="2985433"/>
          </a:xfrm>
          <a:prstGeom prst="rect">
            <a:avLst/>
          </a:prstGeom>
        </p:spPr>
        <p:txBody>
          <a:bodyPr wrap="square">
            <a:spAutoFit/>
          </a:bodyPr>
          <a:lstStyle/>
          <a:p>
            <a:r>
              <a:rPr lang="zh-CN" altLang="zh-CN" sz="2000" i="1" u="sng" dirty="0"/>
              <a:t>交流式</a:t>
            </a:r>
            <a:endParaRPr lang="zh-CN" altLang="zh-CN" sz="2000" dirty="0"/>
          </a:p>
          <a:p>
            <a:r>
              <a:rPr lang="zh-CN" altLang="zh-CN" sz="1600" dirty="0"/>
              <a:t>适用于社交活动中，希望与交往对象进一步交流与沟通。它大体应包括介绍者的姓名、工作、籍贯、学历、兴趣及与交往对象的某些熟人的关系。</a:t>
            </a:r>
            <a:endParaRPr lang="zh-CN" altLang="zh-CN" sz="1600" dirty="0"/>
          </a:p>
          <a:p>
            <a:r>
              <a:rPr lang="zh-CN" altLang="zh-CN" sz="1600" dirty="0"/>
              <a:t>例如：“你好，我叫</a:t>
            </a:r>
            <a:r>
              <a:rPr lang="en-US" altLang="zh-CN" sz="1600" dirty="0"/>
              <a:t>XX</a:t>
            </a:r>
            <a:r>
              <a:rPr lang="zh-CN" altLang="zh-CN" sz="1600" dirty="0"/>
              <a:t>，在</a:t>
            </a:r>
            <a:r>
              <a:rPr lang="en-US" altLang="zh-CN" sz="1600" dirty="0"/>
              <a:t>XX</a:t>
            </a:r>
            <a:r>
              <a:rPr lang="zh-CN" altLang="zh-CN" sz="1600" dirty="0"/>
              <a:t>工作。我是</a:t>
            </a:r>
            <a:r>
              <a:rPr lang="en-US" altLang="zh-CN" sz="1600" dirty="0"/>
              <a:t>XX</a:t>
            </a:r>
            <a:r>
              <a:rPr lang="zh-CN" altLang="zh-CN" sz="1600" dirty="0"/>
              <a:t>的同学，都是</a:t>
            </a:r>
            <a:r>
              <a:rPr lang="en-US" altLang="zh-CN" sz="1600" dirty="0"/>
              <a:t>XX</a:t>
            </a:r>
            <a:r>
              <a:rPr lang="zh-CN" altLang="zh-CN" sz="1600" dirty="0"/>
              <a:t>人。”</a:t>
            </a:r>
            <a:r>
              <a:rPr lang="en-US" altLang="zh-CN" sz="1600" dirty="0"/>
              <a:t> </a:t>
            </a:r>
            <a:endParaRPr lang="en-US" altLang="zh-CN" sz="1600" dirty="0"/>
          </a:p>
          <a:p>
            <a:r>
              <a:rPr lang="zh-CN" altLang="zh-CN" sz="2000" i="1" u="sng" dirty="0" smtClean="0"/>
              <a:t>礼仪</a:t>
            </a:r>
            <a:r>
              <a:rPr lang="zh-CN" altLang="zh-CN" sz="2000" i="1" u="sng" dirty="0"/>
              <a:t>式</a:t>
            </a:r>
            <a:endParaRPr lang="zh-CN" altLang="zh-CN" sz="2000" dirty="0"/>
          </a:p>
          <a:p>
            <a:r>
              <a:rPr lang="zh-CN" altLang="zh-CN" sz="1600" dirty="0"/>
              <a:t>适用于讲座、报告、演出、庆典、仪式等一些正规而隆重的场合。包括姓名、单位、职务等，同时还应加入一些适当的谦辞、敬辞。</a:t>
            </a:r>
            <a:endParaRPr lang="zh-CN" altLang="zh-CN" sz="1600" dirty="0"/>
          </a:p>
          <a:p>
            <a:r>
              <a:rPr lang="zh-CN" altLang="zh-CN" sz="1600" dirty="0"/>
              <a:t>例如：“各位来宾，大家好！我叫</a:t>
            </a:r>
            <a:r>
              <a:rPr lang="en-US" altLang="zh-CN" sz="1600" dirty="0"/>
              <a:t>XX</a:t>
            </a:r>
            <a:r>
              <a:rPr lang="zh-CN" altLang="zh-CN" sz="1600" dirty="0"/>
              <a:t>，是</a:t>
            </a:r>
            <a:r>
              <a:rPr lang="en-US" altLang="zh-CN" sz="1600" dirty="0"/>
              <a:t>XX</a:t>
            </a:r>
            <a:r>
              <a:rPr lang="zh-CN" altLang="zh-CN" sz="1600" dirty="0"/>
              <a:t>学校的学生。我代表学校全体学生欢迎大家光临我校，希望大家……。”</a:t>
            </a:r>
            <a:r>
              <a:rPr lang="en-US" altLang="zh-CN" sz="1600" dirty="0"/>
              <a:t> </a:t>
            </a:r>
            <a:endParaRPr lang="zh-CN" altLang="zh-CN" sz="1600" dirty="0"/>
          </a:p>
          <a:p>
            <a:r>
              <a:rPr lang="zh-CN" altLang="zh-CN" sz="2000" i="1" u="sng" dirty="0" smtClean="0"/>
              <a:t>问答式</a:t>
            </a:r>
            <a:endParaRPr lang="zh-CN" altLang="zh-CN" sz="2000" dirty="0"/>
          </a:p>
          <a:p>
            <a:r>
              <a:rPr lang="zh-CN" altLang="zh-CN" sz="1600" dirty="0"/>
              <a:t>适用于应试、应聘和公务交往。问答式的自我介绍，应该是有问必答，问什么就答什么。</a:t>
            </a:r>
            <a:endParaRPr lang="zh-CN" altLang="zh-CN" sz="16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一、介绍</a:t>
            </a:r>
            <a:endParaRPr lang="zh-CN" altLang="zh-CN" sz="2800" dirty="0">
              <a:latin typeface="微软雅黑" panose="020B0503020204020204" pitchFamily="34" charset="-122"/>
              <a:ea typeface="微软雅黑" panose="020B0503020204020204" pitchFamily="34" charset="-122"/>
            </a:endParaRPr>
          </a:p>
        </p:txBody>
      </p:sp>
      <p:sp>
        <p:nvSpPr>
          <p:cNvPr id="7" name="矩形 6"/>
          <p:cNvSpPr/>
          <p:nvPr/>
        </p:nvSpPr>
        <p:spPr>
          <a:xfrm>
            <a:off x="511017" y="771550"/>
            <a:ext cx="7589374" cy="461665"/>
          </a:xfrm>
          <a:prstGeom prst="rect">
            <a:avLst/>
          </a:prstGeom>
        </p:spPr>
        <p:txBody>
          <a:bodyPr wrap="square">
            <a:spAutoFit/>
          </a:bodyPr>
          <a:lstStyle/>
          <a:p>
            <a:r>
              <a:rPr lang="zh-CN" altLang="zh-CN" sz="2400" b="1" dirty="0"/>
              <a:t>自我介绍的具体形式有以下几种：</a:t>
            </a:r>
            <a:endParaRPr lang="zh-CN" altLang="zh-CN" sz="2400" b="1" dirty="0"/>
          </a:p>
        </p:txBody>
      </p:sp>
      <p:sp>
        <p:nvSpPr>
          <p:cNvPr id="8" name="矩形 7"/>
          <p:cNvSpPr/>
          <p:nvPr/>
        </p:nvSpPr>
        <p:spPr>
          <a:xfrm>
            <a:off x="445938" y="1347614"/>
            <a:ext cx="8381464" cy="3170099"/>
          </a:xfrm>
          <a:prstGeom prst="rect">
            <a:avLst/>
          </a:prstGeom>
        </p:spPr>
        <p:txBody>
          <a:bodyPr wrap="square">
            <a:spAutoFit/>
          </a:bodyPr>
          <a:lstStyle/>
          <a:p>
            <a:r>
              <a:rPr lang="zh-CN" altLang="zh-CN" sz="2000" b="1" dirty="0">
                <a:solidFill>
                  <a:srgbClr val="3CA0FE"/>
                </a:solidFill>
              </a:rPr>
              <a:t>自我介绍的</a:t>
            </a:r>
            <a:r>
              <a:rPr lang="zh-CN" altLang="zh-CN" sz="2000" b="1" dirty="0" smtClean="0">
                <a:solidFill>
                  <a:srgbClr val="3CA0FE"/>
                </a:solidFill>
              </a:rPr>
              <a:t>时机</a:t>
            </a:r>
            <a:endParaRPr lang="en-US" altLang="zh-CN" sz="2000" b="1" dirty="0" smtClean="0">
              <a:solidFill>
                <a:srgbClr val="3CA0FE"/>
              </a:solidFill>
            </a:endParaRPr>
          </a:p>
          <a:p>
            <a:endParaRPr lang="en-US" altLang="zh-CN" sz="2000" dirty="0" smtClean="0"/>
          </a:p>
          <a:p>
            <a:r>
              <a:rPr lang="zh-CN" altLang="zh-CN" sz="2000" dirty="0" smtClean="0"/>
              <a:t>☆</a:t>
            </a:r>
            <a:r>
              <a:rPr lang="zh-CN" altLang="zh-CN" sz="2000" dirty="0"/>
              <a:t>应聘求职时。 </a:t>
            </a:r>
            <a:endParaRPr lang="zh-CN" altLang="zh-CN" sz="2000" dirty="0"/>
          </a:p>
          <a:p>
            <a:r>
              <a:rPr lang="zh-CN" altLang="zh-CN" sz="2000" dirty="0"/>
              <a:t>☆应试求学时。</a:t>
            </a:r>
            <a:endParaRPr lang="zh-CN" altLang="zh-CN" sz="2000" dirty="0"/>
          </a:p>
          <a:p>
            <a:r>
              <a:rPr lang="zh-CN" altLang="zh-CN" sz="2000" dirty="0"/>
              <a:t>☆在社交场合，与不相识者相处时。</a:t>
            </a:r>
            <a:endParaRPr lang="zh-CN" altLang="zh-CN" sz="2000" dirty="0"/>
          </a:p>
          <a:p>
            <a:r>
              <a:rPr lang="zh-CN" altLang="zh-CN" sz="2000" dirty="0"/>
              <a:t>☆在社交场合，有不相识者表现出对自己感兴趣时。</a:t>
            </a:r>
            <a:endParaRPr lang="zh-CN" altLang="zh-CN" sz="2000" dirty="0"/>
          </a:p>
          <a:p>
            <a:r>
              <a:rPr lang="zh-CN" altLang="zh-CN" sz="2000" dirty="0"/>
              <a:t>☆在社交场合，有不相识者要求自己作自我介绍时。</a:t>
            </a:r>
            <a:endParaRPr lang="zh-CN" altLang="zh-CN" sz="2000" dirty="0"/>
          </a:p>
          <a:p>
            <a:r>
              <a:rPr lang="zh-CN" altLang="zh-CN" sz="2000" dirty="0"/>
              <a:t>☆在公共聚会上，与身边的陌生人组成的交际圈时。</a:t>
            </a:r>
            <a:endParaRPr lang="zh-CN" altLang="zh-CN" sz="2000" dirty="0"/>
          </a:p>
          <a:p>
            <a:r>
              <a:rPr lang="zh-CN" altLang="zh-CN" sz="2000" dirty="0"/>
              <a:t>☆在公共聚会上，打算介入陌生人组成的交际圈时。</a:t>
            </a:r>
            <a:endParaRPr lang="zh-CN" altLang="zh-CN" sz="2000" dirty="0"/>
          </a:p>
          <a:p>
            <a:r>
              <a:rPr lang="en-US" altLang="zh-CN" sz="2000" dirty="0" smtClean="0"/>
              <a:t>……</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一、介绍</a:t>
            </a:r>
            <a:endParaRPr lang="zh-CN" altLang="zh-CN" sz="2800" dirty="0">
              <a:latin typeface="微软雅黑" panose="020B0503020204020204" pitchFamily="34" charset="-122"/>
              <a:ea typeface="微软雅黑" panose="020B0503020204020204" pitchFamily="34" charset="-122"/>
            </a:endParaRPr>
          </a:p>
        </p:txBody>
      </p:sp>
      <p:sp>
        <p:nvSpPr>
          <p:cNvPr id="7" name="矩形 6"/>
          <p:cNvSpPr/>
          <p:nvPr/>
        </p:nvSpPr>
        <p:spPr>
          <a:xfrm>
            <a:off x="511017" y="771550"/>
            <a:ext cx="7589374" cy="461665"/>
          </a:xfrm>
          <a:prstGeom prst="rect">
            <a:avLst/>
          </a:prstGeom>
        </p:spPr>
        <p:txBody>
          <a:bodyPr wrap="square">
            <a:spAutoFit/>
          </a:bodyPr>
          <a:lstStyle/>
          <a:p>
            <a:r>
              <a:rPr lang="zh-CN" altLang="zh-CN" sz="2400" b="1" dirty="0"/>
              <a:t>自我介绍的具体形式有以下几种：</a:t>
            </a:r>
            <a:endParaRPr lang="zh-CN" altLang="zh-CN" sz="2400" b="1" dirty="0"/>
          </a:p>
        </p:txBody>
      </p:sp>
      <p:sp>
        <p:nvSpPr>
          <p:cNvPr id="8" name="矩形 7"/>
          <p:cNvSpPr/>
          <p:nvPr/>
        </p:nvSpPr>
        <p:spPr>
          <a:xfrm>
            <a:off x="445938" y="1347614"/>
            <a:ext cx="8381464" cy="400110"/>
          </a:xfrm>
          <a:prstGeom prst="rect">
            <a:avLst/>
          </a:prstGeom>
        </p:spPr>
        <p:txBody>
          <a:bodyPr wrap="square">
            <a:spAutoFit/>
          </a:bodyPr>
          <a:lstStyle/>
          <a:p>
            <a:r>
              <a:rPr lang="zh-CN" altLang="zh-CN" sz="2000" b="1" dirty="0">
                <a:solidFill>
                  <a:srgbClr val="3CA0FE"/>
                </a:solidFill>
              </a:rPr>
              <a:t>自我介绍的注意事项</a:t>
            </a:r>
            <a:endParaRPr lang="zh-CN" altLang="zh-CN" sz="2000" b="1" dirty="0">
              <a:solidFill>
                <a:srgbClr val="3CA0FE"/>
              </a:solidFill>
            </a:endParaRPr>
          </a:p>
        </p:txBody>
      </p:sp>
      <p:sp>
        <p:nvSpPr>
          <p:cNvPr id="9" name="矩形 8"/>
          <p:cNvSpPr/>
          <p:nvPr/>
        </p:nvSpPr>
        <p:spPr>
          <a:xfrm>
            <a:off x="445938" y="1747724"/>
            <a:ext cx="8381464" cy="2554545"/>
          </a:xfrm>
          <a:prstGeom prst="rect">
            <a:avLst/>
          </a:prstGeom>
        </p:spPr>
        <p:txBody>
          <a:bodyPr wrap="square">
            <a:spAutoFit/>
          </a:bodyPr>
          <a:lstStyle/>
          <a:p>
            <a:r>
              <a:rPr lang="zh-CN" altLang="zh-CN" sz="2000" i="1" u="sng" dirty="0"/>
              <a:t>注意时机</a:t>
            </a:r>
            <a:endParaRPr lang="zh-CN" altLang="zh-CN" sz="2000" dirty="0"/>
          </a:p>
          <a:p>
            <a:r>
              <a:rPr lang="zh-CN" altLang="zh-CN" sz="2000" dirty="0"/>
              <a:t>要抓住时机，在适当的场合进行自我介绍，对方有空闲，而且情绪较好，又有兴趣时，这样就不会打扰对方。</a:t>
            </a:r>
            <a:r>
              <a:rPr lang="en-US" altLang="zh-CN" sz="2000" dirty="0"/>
              <a:t> </a:t>
            </a:r>
            <a:endParaRPr lang="zh-CN" altLang="zh-CN" sz="2000" dirty="0"/>
          </a:p>
          <a:p>
            <a:r>
              <a:rPr lang="zh-CN" altLang="zh-CN" sz="2000" dirty="0"/>
              <a:t>　　</a:t>
            </a:r>
            <a:endParaRPr lang="zh-CN" altLang="zh-CN" sz="2000" dirty="0"/>
          </a:p>
          <a:p>
            <a:r>
              <a:rPr lang="zh-CN" altLang="zh-CN" sz="2000" i="1" u="sng" dirty="0"/>
              <a:t>讲究态度</a:t>
            </a:r>
            <a:endParaRPr lang="zh-CN" altLang="zh-CN" sz="2000" dirty="0"/>
          </a:p>
          <a:p>
            <a:r>
              <a:rPr lang="zh-CN" altLang="zh-CN" sz="2000" dirty="0"/>
              <a:t>态度一定要自然、友善、亲切、随和。应镇定自信、落落大方、彬彬有礼。既不能委委懦懦，又不能虚张声势，轻浮夸张。任何人都以被他人重视为荣幸，如果你态度热忱，对方也会热忱。</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一、介绍</a:t>
            </a:r>
            <a:endParaRPr lang="zh-CN" altLang="zh-CN" sz="2800" dirty="0">
              <a:latin typeface="微软雅黑" panose="020B0503020204020204" pitchFamily="34" charset="-122"/>
              <a:ea typeface="微软雅黑" panose="020B0503020204020204" pitchFamily="34" charset="-122"/>
            </a:endParaRPr>
          </a:p>
        </p:txBody>
      </p:sp>
      <p:sp>
        <p:nvSpPr>
          <p:cNvPr id="7" name="矩形 6"/>
          <p:cNvSpPr/>
          <p:nvPr/>
        </p:nvSpPr>
        <p:spPr>
          <a:xfrm>
            <a:off x="511017" y="771550"/>
            <a:ext cx="7589374" cy="461665"/>
          </a:xfrm>
          <a:prstGeom prst="rect">
            <a:avLst/>
          </a:prstGeom>
        </p:spPr>
        <p:txBody>
          <a:bodyPr wrap="square">
            <a:spAutoFit/>
          </a:bodyPr>
          <a:lstStyle/>
          <a:p>
            <a:r>
              <a:rPr lang="zh-CN" altLang="zh-CN" sz="2400" b="1" dirty="0"/>
              <a:t>自我介绍的具体形式有以下几种：</a:t>
            </a:r>
            <a:endParaRPr lang="zh-CN" altLang="zh-CN" sz="2400" b="1" dirty="0"/>
          </a:p>
        </p:txBody>
      </p:sp>
      <p:sp>
        <p:nvSpPr>
          <p:cNvPr id="8" name="矩形 7"/>
          <p:cNvSpPr/>
          <p:nvPr/>
        </p:nvSpPr>
        <p:spPr>
          <a:xfrm>
            <a:off x="445938" y="1347614"/>
            <a:ext cx="8381464" cy="400110"/>
          </a:xfrm>
          <a:prstGeom prst="rect">
            <a:avLst/>
          </a:prstGeom>
        </p:spPr>
        <p:txBody>
          <a:bodyPr wrap="square">
            <a:spAutoFit/>
          </a:bodyPr>
          <a:lstStyle/>
          <a:p>
            <a:r>
              <a:rPr lang="zh-CN" altLang="zh-CN" sz="2000" b="1" dirty="0">
                <a:solidFill>
                  <a:srgbClr val="3CA0FE"/>
                </a:solidFill>
              </a:rPr>
              <a:t>自我介绍的注意事项</a:t>
            </a:r>
            <a:endParaRPr lang="zh-CN" altLang="zh-CN" sz="2000" b="1" dirty="0">
              <a:solidFill>
                <a:srgbClr val="3CA0FE"/>
              </a:solidFill>
            </a:endParaRPr>
          </a:p>
        </p:txBody>
      </p:sp>
      <p:sp>
        <p:nvSpPr>
          <p:cNvPr id="9" name="矩形 8"/>
          <p:cNvSpPr/>
          <p:nvPr/>
        </p:nvSpPr>
        <p:spPr>
          <a:xfrm>
            <a:off x="445938" y="1747724"/>
            <a:ext cx="8381464" cy="3231654"/>
          </a:xfrm>
          <a:prstGeom prst="rect">
            <a:avLst/>
          </a:prstGeom>
        </p:spPr>
        <p:txBody>
          <a:bodyPr wrap="square">
            <a:spAutoFit/>
          </a:bodyPr>
          <a:lstStyle/>
          <a:p>
            <a:r>
              <a:rPr lang="zh-CN" altLang="zh-CN" sz="2000" i="1" u="sng" dirty="0"/>
              <a:t>注意长度</a:t>
            </a:r>
            <a:endParaRPr lang="zh-CN" altLang="zh-CN" sz="2000" dirty="0"/>
          </a:p>
          <a:p>
            <a:r>
              <a:rPr lang="zh-CN" altLang="zh-CN" sz="1800" dirty="0"/>
              <a:t>自我介绍时还要简洁，言简意赅尽可能地节省时间，以半分钟左右为佳。不宜超过一分钟，而且愈短愈好。话说得多了，不仅显得罗嗦，而且交往对象也未必记得住。为了节省时间，作自我介绍时，还可利用名片、介绍信加以辅助。</a:t>
            </a:r>
            <a:r>
              <a:rPr lang="en-US" altLang="zh-CN" sz="1800" dirty="0"/>
              <a:t> </a:t>
            </a:r>
            <a:endParaRPr lang="zh-CN" altLang="zh-CN" sz="1800" dirty="0"/>
          </a:p>
          <a:p>
            <a:r>
              <a:rPr lang="zh-CN" altLang="zh-CN" sz="2000" dirty="0"/>
              <a:t>　　</a:t>
            </a:r>
            <a:endParaRPr lang="zh-CN" altLang="zh-CN" sz="2000" dirty="0"/>
          </a:p>
          <a:p>
            <a:r>
              <a:rPr lang="zh-CN" altLang="zh-CN" sz="2000" i="1" u="sng" dirty="0"/>
              <a:t>注意方法</a:t>
            </a:r>
            <a:endParaRPr lang="zh-CN" altLang="zh-CN" sz="2000" dirty="0"/>
          </a:p>
          <a:p>
            <a:r>
              <a:rPr lang="zh-CN" altLang="zh-CN" sz="1800" dirty="0"/>
              <a:t>进行自我介绍，应先向对方点头致意，得到回应后再向对方介绍自己。</a:t>
            </a:r>
            <a:endParaRPr lang="zh-CN" altLang="zh-CN" sz="1800" dirty="0"/>
          </a:p>
          <a:p>
            <a:r>
              <a:rPr lang="zh-CN" altLang="zh-CN" sz="1800" dirty="0"/>
              <a:t>如果有介绍人在场，自我介绍则被视为不礼貌的。</a:t>
            </a:r>
            <a:endParaRPr lang="zh-CN" altLang="zh-CN" sz="1800" dirty="0"/>
          </a:p>
          <a:p>
            <a:r>
              <a:rPr lang="zh-CN" altLang="zh-CN" sz="1800" dirty="0"/>
              <a:t>应善于用眼神表达自己的友善，表达关心以及沟通的渴望。</a:t>
            </a:r>
            <a:endParaRPr lang="zh-CN" altLang="zh-CN" sz="1800" dirty="0"/>
          </a:p>
          <a:p>
            <a:r>
              <a:rPr lang="zh-CN" altLang="zh-CN" sz="1800" dirty="0"/>
              <a:t>如果你想认识某人，最好预先获得一些有关他的资料或情况，诸如性格、特长及兴趣爱好。这样在自我介绍后，便很容易融洽交谈。</a:t>
            </a:r>
            <a:endParaRPr lang="zh-CN" altLang="zh-CN" sz="18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一、介绍</a:t>
            </a:r>
            <a:endParaRPr lang="zh-CN" altLang="zh-CN" sz="2800" dirty="0">
              <a:latin typeface="微软雅黑" panose="020B0503020204020204" pitchFamily="34" charset="-122"/>
              <a:ea typeface="微软雅黑" panose="020B0503020204020204" pitchFamily="34" charset="-122"/>
            </a:endParaRPr>
          </a:p>
        </p:txBody>
      </p:sp>
      <p:sp>
        <p:nvSpPr>
          <p:cNvPr id="7" name="矩形 6"/>
          <p:cNvSpPr/>
          <p:nvPr/>
        </p:nvSpPr>
        <p:spPr>
          <a:xfrm>
            <a:off x="511017" y="771550"/>
            <a:ext cx="7589374" cy="461665"/>
          </a:xfrm>
          <a:prstGeom prst="rect">
            <a:avLst/>
          </a:prstGeom>
        </p:spPr>
        <p:txBody>
          <a:bodyPr wrap="square">
            <a:spAutoFit/>
          </a:bodyPr>
          <a:lstStyle/>
          <a:p>
            <a:r>
              <a:rPr lang="en-US" altLang="zh-CN" sz="2400" b="1" dirty="0"/>
              <a:t>3.</a:t>
            </a:r>
            <a:r>
              <a:rPr lang="zh-CN" altLang="zh-CN" sz="2400" b="1" dirty="0"/>
              <a:t>介绍他人</a:t>
            </a:r>
            <a:endParaRPr lang="zh-CN" altLang="zh-CN" sz="2400" dirty="0"/>
          </a:p>
        </p:txBody>
      </p:sp>
      <p:sp>
        <p:nvSpPr>
          <p:cNvPr id="9" name="矩形 8"/>
          <p:cNvSpPr/>
          <p:nvPr/>
        </p:nvSpPr>
        <p:spPr>
          <a:xfrm>
            <a:off x="445938" y="1419622"/>
            <a:ext cx="8381464" cy="1015663"/>
          </a:xfrm>
          <a:prstGeom prst="rect">
            <a:avLst/>
          </a:prstGeom>
        </p:spPr>
        <p:txBody>
          <a:bodyPr wrap="square">
            <a:spAutoFit/>
          </a:bodyPr>
          <a:lstStyle/>
          <a:p>
            <a:r>
              <a:rPr lang="zh-CN" altLang="zh-CN" sz="2000" dirty="0"/>
              <a:t>在人际交往活动中，经常需要在他人之间架起人际关系的桥梁。介绍他人是经第三者为彼此不相识的双方引见、介绍的一种介绍方式。他人介绍通常是双向的，即将被介绍者双方各自均作一番介绍。</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一、社交的含义</a:t>
            </a:r>
            <a:endParaRPr lang="zh-CN" altLang="zh-CN" sz="2800" dirty="0">
              <a:latin typeface="微软雅黑" panose="020B0503020204020204" pitchFamily="34" charset="-122"/>
              <a:ea typeface="微软雅黑" panose="020B0503020204020204" pitchFamily="34" charset="-122"/>
            </a:endParaRPr>
          </a:p>
        </p:txBody>
      </p:sp>
      <p:sp>
        <p:nvSpPr>
          <p:cNvPr id="4" name="矩形 3"/>
          <p:cNvSpPr/>
          <p:nvPr/>
        </p:nvSpPr>
        <p:spPr>
          <a:xfrm>
            <a:off x="511017" y="888169"/>
            <a:ext cx="7589374" cy="1569660"/>
          </a:xfrm>
          <a:prstGeom prst="rect">
            <a:avLst/>
          </a:prstGeom>
        </p:spPr>
        <p:txBody>
          <a:bodyPr wrap="square">
            <a:spAutoFit/>
          </a:bodyPr>
          <a:lstStyle/>
          <a:p>
            <a:r>
              <a:rPr lang="zh-CN" altLang="zh-CN" sz="2400" dirty="0"/>
              <a:t>社交就是“社会交际”、“社会交往”的简称，是指社会上人与人之间的交往、联系和相互作用。换言之，社交就使人们在社会生活中为了满足某种需要而进行的信息交流活联系。</a:t>
            </a:r>
            <a:endParaRPr lang="zh-CN" altLang="zh-CN" sz="24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一、介绍</a:t>
            </a:r>
            <a:endParaRPr lang="zh-CN" altLang="zh-CN" sz="2800" dirty="0">
              <a:latin typeface="微软雅黑" panose="020B0503020204020204" pitchFamily="34" charset="-122"/>
              <a:ea typeface="微软雅黑" panose="020B0503020204020204" pitchFamily="34" charset="-122"/>
            </a:endParaRPr>
          </a:p>
        </p:txBody>
      </p:sp>
      <p:sp>
        <p:nvSpPr>
          <p:cNvPr id="7" name="矩形 6"/>
          <p:cNvSpPr/>
          <p:nvPr/>
        </p:nvSpPr>
        <p:spPr>
          <a:xfrm>
            <a:off x="511017" y="771550"/>
            <a:ext cx="7589374" cy="461665"/>
          </a:xfrm>
          <a:prstGeom prst="rect">
            <a:avLst/>
          </a:prstGeom>
        </p:spPr>
        <p:txBody>
          <a:bodyPr wrap="square">
            <a:spAutoFit/>
          </a:bodyPr>
          <a:lstStyle/>
          <a:p>
            <a:r>
              <a:rPr lang="zh-CN" altLang="zh-CN" sz="2400" b="1" dirty="0"/>
              <a:t>介绍他人的时机</a:t>
            </a:r>
            <a:endParaRPr lang="zh-CN" altLang="zh-CN" sz="2400" b="1" dirty="0"/>
          </a:p>
        </p:txBody>
      </p:sp>
      <p:sp>
        <p:nvSpPr>
          <p:cNvPr id="9" name="矩形 8"/>
          <p:cNvSpPr/>
          <p:nvPr/>
        </p:nvSpPr>
        <p:spPr>
          <a:xfrm>
            <a:off x="445938" y="1419622"/>
            <a:ext cx="8381464" cy="2554545"/>
          </a:xfrm>
          <a:prstGeom prst="rect">
            <a:avLst/>
          </a:prstGeom>
        </p:spPr>
        <p:txBody>
          <a:bodyPr wrap="square">
            <a:spAutoFit/>
          </a:bodyPr>
          <a:lstStyle/>
          <a:p>
            <a:pPr marL="342900" indent="-342900">
              <a:buFont typeface="Wingdings" panose="05000000000000000000" pitchFamily="2" charset="2"/>
              <a:buChar char="Ø"/>
            </a:pPr>
            <a:r>
              <a:rPr lang="zh-CN" altLang="zh-CN" sz="2000" dirty="0" smtClean="0"/>
              <a:t>与</a:t>
            </a:r>
            <a:r>
              <a:rPr lang="zh-CN" altLang="zh-CN" sz="2000" dirty="0"/>
              <a:t>家人外出，路遇家人不相识的同事或朋友。</a:t>
            </a:r>
            <a:endParaRPr lang="zh-CN" altLang="zh-CN" sz="2000" dirty="0"/>
          </a:p>
          <a:p>
            <a:pPr marL="342900" indent="-342900">
              <a:buFont typeface="Wingdings" panose="05000000000000000000" pitchFamily="2" charset="2"/>
              <a:buChar char="Ø"/>
            </a:pPr>
            <a:r>
              <a:rPr lang="zh-CN" altLang="zh-CN" sz="2000" dirty="0" smtClean="0"/>
              <a:t>本人</a:t>
            </a:r>
            <a:r>
              <a:rPr lang="zh-CN" altLang="zh-CN" sz="2000" dirty="0"/>
              <a:t>的接待对象遇见了其不相识的人士，而对方又跟自己打了招呼。</a:t>
            </a:r>
            <a:endParaRPr lang="zh-CN" altLang="zh-CN" sz="2000" dirty="0"/>
          </a:p>
          <a:p>
            <a:pPr marL="342900" indent="-342900">
              <a:buFont typeface="Wingdings" panose="05000000000000000000" pitchFamily="2" charset="2"/>
              <a:buChar char="Ø"/>
            </a:pPr>
            <a:r>
              <a:rPr lang="zh-CN" altLang="zh-CN" sz="2000" dirty="0" smtClean="0"/>
              <a:t>在家</a:t>
            </a:r>
            <a:r>
              <a:rPr lang="zh-CN" altLang="zh-CN" sz="2000" dirty="0"/>
              <a:t>中或办公地点，接待彼此不相识的客人或来访者。</a:t>
            </a:r>
            <a:endParaRPr lang="zh-CN" altLang="zh-CN" sz="2000" dirty="0"/>
          </a:p>
          <a:p>
            <a:pPr marL="342900" indent="-342900">
              <a:buFont typeface="Wingdings" panose="05000000000000000000" pitchFamily="2" charset="2"/>
              <a:buChar char="Ø"/>
            </a:pPr>
            <a:r>
              <a:rPr lang="zh-CN" altLang="zh-CN" sz="2000" dirty="0" smtClean="0"/>
              <a:t>打算</a:t>
            </a:r>
            <a:r>
              <a:rPr lang="zh-CN" altLang="zh-CN" sz="2000" dirty="0"/>
              <a:t>推荐某人加入某一方面的交际圈。</a:t>
            </a:r>
            <a:endParaRPr lang="zh-CN" altLang="zh-CN" sz="2000" dirty="0"/>
          </a:p>
          <a:p>
            <a:pPr marL="342900" indent="-342900">
              <a:buFont typeface="Wingdings" panose="05000000000000000000" pitchFamily="2" charset="2"/>
              <a:buChar char="Ø"/>
            </a:pPr>
            <a:r>
              <a:rPr lang="zh-CN" altLang="zh-CN" sz="2000" dirty="0" smtClean="0"/>
              <a:t>受到</a:t>
            </a:r>
            <a:r>
              <a:rPr lang="zh-CN" altLang="zh-CN" sz="2000" dirty="0"/>
              <a:t>为他人作介绍的邀请。</a:t>
            </a:r>
            <a:endParaRPr lang="zh-CN" altLang="zh-CN" sz="2000" dirty="0"/>
          </a:p>
          <a:p>
            <a:pPr marL="342900" indent="-342900">
              <a:buFont typeface="Wingdings" panose="05000000000000000000" pitchFamily="2" charset="2"/>
              <a:buChar char="Ø"/>
            </a:pPr>
            <a:r>
              <a:rPr lang="zh-CN" altLang="zh-CN" sz="2000" dirty="0" smtClean="0"/>
              <a:t>陪同</a:t>
            </a:r>
            <a:r>
              <a:rPr lang="zh-CN" altLang="zh-CN" sz="2000" dirty="0"/>
              <a:t>上司、长者、来宾时，遇见了其不相识者，而对方又跟自己打了招呼。</a:t>
            </a:r>
            <a:endParaRPr lang="zh-CN" altLang="zh-CN" sz="2000" dirty="0"/>
          </a:p>
          <a:p>
            <a:pPr marL="342900" indent="-342900">
              <a:buFont typeface="Wingdings" panose="05000000000000000000" pitchFamily="2" charset="2"/>
              <a:buChar char="Ø"/>
            </a:pPr>
            <a:r>
              <a:rPr lang="zh-CN" altLang="zh-CN" sz="2000" dirty="0" smtClean="0"/>
              <a:t>陪同</a:t>
            </a:r>
            <a:r>
              <a:rPr lang="zh-CN" altLang="zh-CN" sz="2000" dirty="0"/>
              <a:t>亲友前去拜访亲友不相识者。</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一、介绍</a:t>
            </a:r>
            <a:endParaRPr lang="zh-CN" altLang="zh-CN" sz="2800" dirty="0">
              <a:latin typeface="微软雅黑" panose="020B0503020204020204" pitchFamily="34" charset="-122"/>
              <a:ea typeface="微软雅黑" panose="020B0503020204020204" pitchFamily="34" charset="-122"/>
            </a:endParaRPr>
          </a:p>
        </p:txBody>
      </p:sp>
      <p:sp>
        <p:nvSpPr>
          <p:cNvPr id="7" name="矩形 6"/>
          <p:cNvSpPr/>
          <p:nvPr/>
        </p:nvSpPr>
        <p:spPr>
          <a:xfrm>
            <a:off x="511017" y="771550"/>
            <a:ext cx="7589374" cy="461665"/>
          </a:xfrm>
          <a:prstGeom prst="rect">
            <a:avLst/>
          </a:prstGeom>
        </p:spPr>
        <p:txBody>
          <a:bodyPr wrap="square">
            <a:spAutoFit/>
          </a:bodyPr>
          <a:lstStyle/>
          <a:p>
            <a:r>
              <a:rPr lang="zh-CN" altLang="zh-CN" sz="2400" b="1" dirty="0"/>
              <a:t>了解介绍他人的顺序</a:t>
            </a:r>
            <a:endParaRPr lang="zh-CN" altLang="zh-CN" sz="2400" b="1" dirty="0"/>
          </a:p>
        </p:txBody>
      </p:sp>
      <p:sp>
        <p:nvSpPr>
          <p:cNvPr id="9" name="矩形 8"/>
          <p:cNvSpPr/>
          <p:nvPr/>
        </p:nvSpPr>
        <p:spPr>
          <a:xfrm>
            <a:off x="445938" y="1419622"/>
            <a:ext cx="8381464" cy="2554545"/>
          </a:xfrm>
          <a:prstGeom prst="rect">
            <a:avLst/>
          </a:prstGeom>
        </p:spPr>
        <p:txBody>
          <a:bodyPr wrap="square">
            <a:spAutoFit/>
          </a:bodyPr>
          <a:lstStyle/>
          <a:p>
            <a:r>
              <a:rPr lang="zh-CN" altLang="zh-CN" sz="2000" dirty="0"/>
              <a:t>☆介绍上级与下级认识时，先介绍下级，后介绍上级。</a:t>
            </a:r>
            <a:endParaRPr lang="zh-CN" altLang="zh-CN" sz="2000" dirty="0"/>
          </a:p>
          <a:p>
            <a:r>
              <a:rPr lang="zh-CN" altLang="zh-CN" sz="2000" dirty="0"/>
              <a:t>☆介绍长辈与晚辈认识时，应先介绍晚辈，后介绍长辈。</a:t>
            </a:r>
            <a:endParaRPr lang="zh-CN" altLang="zh-CN" sz="2000" dirty="0"/>
          </a:p>
          <a:p>
            <a:r>
              <a:rPr lang="zh-CN" altLang="zh-CN" sz="2000" dirty="0"/>
              <a:t>☆介绍年长者与年幼者认识时，应先介绍年幼者，后介绍年长者。</a:t>
            </a:r>
            <a:endParaRPr lang="zh-CN" altLang="zh-CN" sz="2000" dirty="0"/>
          </a:p>
          <a:p>
            <a:r>
              <a:rPr lang="zh-CN" altLang="zh-CN" sz="2000" dirty="0"/>
              <a:t>☆介绍女士与男士认识时，应先介绍给男士，后介绍女士。</a:t>
            </a:r>
            <a:endParaRPr lang="zh-CN" altLang="zh-CN" sz="2000" dirty="0"/>
          </a:p>
          <a:p>
            <a:r>
              <a:rPr lang="zh-CN" altLang="zh-CN" sz="2000" dirty="0"/>
              <a:t>☆介绍已婚者与未婚者认识时，应先介绍未婚者，后介绍已婚者。</a:t>
            </a:r>
            <a:endParaRPr lang="zh-CN" altLang="zh-CN" sz="2000" dirty="0"/>
          </a:p>
          <a:p>
            <a:r>
              <a:rPr lang="zh-CN" altLang="zh-CN" sz="2000" dirty="0"/>
              <a:t>☆介绍同事、朋友与家人认识时，应先介绍家人，后介绍同事、朋友。</a:t>
            </a:r>
            <a:endParaRPr lang="zh-CN" altLang="zh-CN" sz="2000" dirty="0"/>
          </a:p>
          <a:p>
            <a:r>
              <a:rPr lang="zh-CN" altLang="zh-CN" sz="2000" dirty="0"/>
              <a:t>☆介绍</a:t>
            </a:r>
            <a:r>
              <a:rPr lang="zh-CN" altLang="zh-CN" sz="2000" dirty="0" smtClean="0"/>
              <a:t>来宾</a:t>
            </a:r>
            <a:r>
              <a:rPr lang="en-US" altLang="zh-CN" sz="2000" dirty="0" smtClean="0"/>
              <a:t> </a:t>
            </a:r>
            <a:r>
              <a:rPr lang="zh-CN" altLang="zh-CN" sz="2000" dirty="0" smtClean="0"/>
              <a:t>主人</a:t>
            </a:r>
            <a:r>
              <a:rPr lang="zh-CN" altLang="zh-CN" sz="2000" dirty="0"/>
              <a:t>认识时，应先介绍主人，后介绍来宾。</a:t>
            </a:r>
            <a:endParaRPr lang="zh-CN" altLang="zh-CN" sz="2000" dirty="0"/>
          </a:p>
          <a:p>
            <a:r>
              <a:rPr lang="zh-CN" altLang="zh-CN" sz="2000" dirty="0"/>
              <a:t>☆介绍与会先到者与后来者认识时，应先介绍后来者，后介绍先到者。</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一、介绍</a:t>
            </a:r>
            <a:endParaRPr lang="zh-CN" altLang="zh-CN" sz="2800" dirty="0">
              <a:latin typeface="微软雅黑" panose="020B0503020204020204" pitchFamily="34" charset="-122"/>
              <a:ea typeface="微软雅黑" panose="020B0503020204020204" pitchFamily="34" charset="-122"/>
            </a:endParaRPr>
          </a:p>
        </p:txBody>
      </p:sp>
      <p:sp>
        <p:nvSpPr>
          <p:cNvPr id="7" name="矩形 6"/>
          <p:cNvSpPr/>
          <p:nvPr/>
        </p:nvSpPr>
        <p:spPr>
          <a:xfrm>
            <a:off x="511017" y="771550"/>
            <a:ext cx="7589374" cy="461665"/>
          </a:xfrm>
          <a:prstGeom prst="rect">
            <a:avLst/>
          </a:prstGeom>
        </p:spPr>
        <p:txBody>
          <a:bodyPr wrap="square">
            <a:spAutoFit/>
          </a:bodyPr>
          <a:lstStyle/>
          <a:p>
            <a:r>
              <a:rPr lang="zh-CN" altLang="zh-CN" sz="2400" b="1" dirty="0"/>
              <a:t>介绍他人的方式</a:t>
            </a:r>
            <a:endParaRPr lang="zh-CN" altLang="zh-CN" sz="2400" b="1" dirty="0"/>
          </a:p>
        </p:txBody>
      </p:sp>
      <p:sp>
        <p:nvSpPr>
          <p:cNvPr id="9" name="矩形 8"/>
          <p:cNvSpPr/>
          <p:nvPr/>
        </p:nvSpPr>
        <p:spPr>
          <a:xfrm>
            <a:off x="445938" y="1419622"/>
            <a:ext cx="8381464" cy="3170099"/>
          </a:xfrm>
          <a:prstGeom prst="rect">
            <a:avLst/>
          </a:prstGeom>
        </p:spPr>
        <p:txBody>
          <a:bodyPr wrap="square">
            <a:spAutoFit/>
          </a:bodyPr>
          <a:lstStyle/>
          <a:p>
            <a:r>
              <a:rPr lang="zh-CN" altLang="zh-CN" sz="2000" i="1" u="sng" dirty="0"/>
              <a:t>一般式</a:t>
            </a:r>
            <a:endParaRPr lang="zh-CN" altLang="zh-CN" sz="2000" dirty="0"/>
          </a:p>
          <a:p>
            <a:r>
              <a:rPr lang="zh-CN" altLang="zh-CN" sz="2000" dirty="0"/>
              <a:t>也称标准式，以介绍双方的姓名、单位、职务等为主，适用于正式场合。</a:t>
            </a:r>
            <a:endParaRPr lang="zh-CN" altLang="zh-CN" sz="2000" dirty="0"/>
          </a:p>
          <a:p>
            <a:r>
              <a:rPr lang="zh-CN" altLang="zh-CN" sz="2000" dirty="0"/>
              <a:t>例如：“请允许我来为两位引见一下。这位是××公司营销部主任××小姐，这位是××集团副总××小姐。</a:t>
            </a:r>
            <a:r>
              <a:rPr lang="zh-CN" altLang="zh-CN" sz="2000" dirty="0" smtClean="0"/>
              <a:t>”</a:t>
            </a:r>
            <a:endParaRPr lang="en-US" altLang="zh-CN" sz="2000" dirty="0" smtClean="0"/>
          </a:p>
          <a:p>
            <a:endParaRPr lang="zh-CN" altLang="zh-CN" sz="2000" dirty="0"/>
          </a:p>
          <a:p>
            <a:r>
              <a:rPr lang="zh-CN" altLang="zh-CN" sz="2000" i="1" u="sng" dirty="0"/>
              <a:t>简单式</a:t>
            </a:r>
            <a:endParaRPr lang="zh-CN" altLang="zh-CN" sz="2000" dirty="0"/>
          </a:p>
          <a:p>
            <a:r>
              <a:rPr lang="zh-CN" altLang="zh-CN" sz="2000" dirty="0"/>
              <a:t>只介绍双方姓名一项，甚至只提到双方姓氏而已，适用一般的社交场合。</a:t>
            </a:r>
            <a:endParaRPr lang="zh-CN" altLang="zh-CN" sz="2000" dirty="0"/>
          </a:p>
          <a:p>
            <a:r>
              <a:rPr lang="zh-CN" altLang="zh-CN" sz="2000" dirty="0"/>
              <a:t>例如：“我来为大家介绍一下：这位是×总，这位是×董。希望大家合作愉快。”</a:t>
            </a:r>
            <a:endParaRPr lang="zh-CN" altLang="zh-CN" sz="2000" dirty="0"/>
          </a:p>
          <a:p>
            <a:r>
              <a:rPr lang="en-US" altLang="zh-CN" sz="2000" dirty="0"/>
              <a:t> </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一、介绍</a:t>
            </a:r>
            <a:endParaRPr lang="zh-CN" altLang="zh-CN" sz="2800" dirty="0">
              <a:latin typeface="微软雅黑" panose="020B0503020204020204" pitchFamily="34" charset="-122"/>
              <a:ea typeface="微软雅黑" panose="020B0503020204020204" pitchFamily="34" charset="-122"/>
            </a:endParaRPr>
          </a:p>
        </p:txBody>
      </p:sp>
      <p:sp>
        <p:nvSpPr>
          <p:cNvPr id="7" name="矩形 6"/>
          <p:cNvSpPr/>
          <p:nvPr/>
        </p:nvSpPr>
        <p:spPr>
          <a:xfrm>
            <a:off x="511017" y="771550"/>
            <a:ext cx="7589374" cy="461665"/>
          </a:xfrm>
          <a:prstGeom prst="rect">
            <a:avLst/>
          </a:prstGeom>
        </p:spPr>
        <p:txBody>
          <a:bodyPr wrap="square">
            <a:spAutoFit/>
          </a:bodyPr>
          <a:lstStyle/>
          <a:p>
            <a:r>
              <a:rPr lang="zh-CN" altLang="zh-CN" sz="2400" b="1" dirty="0"/>
              <a:t>介绍他人的方式</a:t>
            </a:r>
            <a:endParaRPr lang="zh-CN" altLang="zh-CN" sz="2400" b="1" dirty="0"/>
          </a:p>
        </p:txBody>
      </p:sp>
      <p:sp>
        <p:nvSpPr>
          <p:cNvPr id="9" name="矩形 8"/>
          <p:cNvSpPr/>
          <p:nvPr/>
        </p:nvSpPr>
        <p:spPr>
          <a:xfrm>
            <a:off x="445938" y="1419622"/>
            <a:ext cx="8381464" cy="3170099"/>
          </a:xfrm>
          <a:prstGeom prst="rect">
            <a:avLst/>
          </a:prstGeom>
        </p:spPr>
        <p:txBody>
          <a:bodyPr wrap="square">
            <a:spAutoFit/>
          </a:bodyPr>
          <a:lstStyle/>
          <a:p>
            <a:r>
              <a:rPr lang="zh-CN" altLang="zh-CN" sz="2000" i="1" u="sng" dirty="0"/>
              <a:t>附加式</a:t>
            </a:r>
            <a:endParaRPr lang="zh-CN" altLang="zh-CN" sz="2000" dirty="0"/>
          </a:p>
          <a:p>
            <a:r>
              <a:rPr lang="zh-CN" altLang="zh-CN" sz="2000" dirty="0"/>
              <a:t>也可以叫强调式，用于强调其中一位被介绍者与介绍者之间的关系，以期引起另一位被介绍者的重视。</a:t>
            </a:r>
            <a:endParaRPr lang="zh-CN" altLang="zh-CN" sz="2000" dirty="0"/>
          </a:p>
          <a:p>
            <a:r>
              <a:rPr lang="zh-CN" altLang="zh-CN" sz="2000" dirty="0"/>
              <a:t>例如：“大家好！这位是××公司的业务主×先生，这是犬子××，请各位多多关照。”</a:t>
            </a:r>
            <a:endParaRPr lang="zh-CN" altLang="zh-CN" sz="2000" dirty="0"/>
          </a:p>
          <a:p>
            <a:r>
              <a:rPr lang="en-US" altLang="zh-CN" sz="2000" dirty="0"/>
              <a:t> </a:t>
            </a:r>
            <a:endParaRPr lang="zh-CN" altLang="zh-CN" sz="2000" dirty="0"/>
          </a:p>
          <a:p>
            <a:r>
              <a:rPr lang="zh-CN" altLang="zh-CN" sz="2000" i="1" u="sng" dirty="0"/>
              <a:t>引见式</a:t>
            </a:r>
            <a:endParaRPr lang="zh-CN" altLang="zh-CN" sz="2000" dirty="0"/>
          </a:p>
          <a:p>
            <a:r>
              <a:rPr lang="zh-CN" altLang="zh-CN" sz="2000" dirty="0"/>
              <a:t>介绍者所要做的，是将被介绍都双方引到一起即可，适手于普通场合。</a:t>
            </a:r>
            <a:endParaRPr lang="zh-CN" altLang="zh-CN" sz="2000" dirty="0"/>
          </a:p>
          <a:p>
            <a:r>
              <a:rPr lang="zh-CN" altLang="zh-CN" sz="2000" dirty="0"/>
              <a:t>例如：“</a:t>
            </a:r>
            <a:r>
              <a:rPr lang="en-US" altLang="zh-CN" sz="2000" dirty="0"/>
              <a:t>OK</a:t>
            </a:r>
            <a:r>
              <a:rPr lang="zh-CN" altLang="zh-CN" sz="2000" dirty="0"/>
              <a:t>，两位认识一下吧。大家其实都曾经在一个公司共事，只是不是一个部门。接下来的，请自己说吧。”</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一、介绍</a:t>
            </a:r>
            <a:endParaRPr lang="zh-CN" altLang="zh-CN" sz="2800" dirty="0">
              <a:latin typeface="微软雅黑" panose="020B0503020204020204" pitchFamily="34" charset="-122"/>
              <a:ea typeface="微软雅黑" panose="020B0503020204020204" pitchFamily="34" charset="-122"/>
            </a:endParaRPr>
          </a:p>
        </p:txBody>
      </p:sp>
      <p:sp>
        <p:nvSpPr>
          <p:cNvPr id="7" name="矩形 6"/>
          <p:cNvSpPr/>
          <p:nvPr/>
        </p:nvSpPr>
        <p:spPr>
          <a:xfrm>
            <a:off x="511017" y="771550"/>
            <a:ext cx="7589374" cy="461665"/>
          </a:xfrm>
          <a:prstGeom prst="rect">
            <a:avLst/>
          </a:prstGeom>
        </p:spPr>
        <p:txBody>
          <a:bodyPr wrap="square">
            <a:spAutoFit/>
          </a:bodyPr>
          <a:lstStyle/>
          <a:p>
            <a:r>
              <a:rPr lang="zh-CN" altLang="zh-CN" sz="2400" b="1" dirty="0"/>
              <a:t>介绍他人的方式</a:t>
            </a:r>
            <a:endParaRPr lang="zh-CN" altLang="zh-CN" sz="2400" b="1" dirty="0"/>
          </a:p>
        </p:txBody>
      </p:sp>
      <p:sp>
        <p:nvSpPr>
          <p:cNvPr id="9" name="矩形 8"/>
          <p:cNvSpPr/>
          <p:nvPr/>
        </p:nvSpPr>
        <p:spPr>
          <a:xfrm>
            <a:off x="445938" y="1419622"/>
            <a:ext cx="8381464" cy="1631216"/>
          </a:xfrm>
          <a:prstGeom prst="rect">
            <a:avLst/>
          </a:prstGeom>
        </p:spPr>
        <p:txBody>
          <a:bodyPr wrap="square">
            <a:spAutoFit/>
          </a:bodyPr>
          <a:lstStyle/>
          <a:p>
            <a:r>
              <a:rPr lang="zh-CN" altLang="zh-CN" sz="2000" i="1" u="sng" dirty="0"/>
              <a:t>推荐式</a:t>
            </a:r>
            <a:endParaRPr lang="zh-CN" altLang="zh-CN" sz="2000" dirty="0"/>
          </a:p>
          <a:p>
            <a:r>
              <a:rPr lang="zh-CN" altLang="zh-CN" sz="2000" dirty="0"/>
              <a:t>介绍者经过精心准备再将某人举荐给某人，介绍进通常会对前者的优点加以重点介绍。通常，适用于比较正规的场合。</a:t>
            </a:r>
            <a:endParaRPr lang="zh-CN" altLang="zh-CN" sz="2000" dirty="0"/>
          </a:p>
          <a:p>
            <a:r>
              <a:rPr lang="zh-CN" altLang="zh-CN" sz="2000" dirty="0"/>
              <a:t>例如：“这位是××先生，这位是××公司的×董事长。××先生是经济博士，管理学专家。×总，我想您一定有兴趣和他聊聊吧。”</a:t>
            </a:r>
            <a:endParaRPr lang="zh-CN" altLang="zh-CN" sz="2000" dirty="0"/>
          </a:p>
        </p:txBody>
      </p:sp>
      <p:sp>
        <p:nvSpPr>
          <p:cNvPr id="8" name="矩形 7"/>
          <p:cNvSpPr/>
          <p:nvPr/>
        </p:nvSpPr>
        <p:spPr>
          <a:xfrm>
            <a:off x="445938" y="3291830"/>
            <a:ext cx="8381464" cy="954107"/>
          </a:xfrm>
          <a:prstGeom prst="rect">
            <a:avLst/>
          </a:prstGeom>
          <a:solidFill>
            <a:schemeClr val="bg1">
              <a:lumMod val="75000"/>
            </a:schemeClr>
          </a:solidFill>
        </p:spPr>
        <p:txBody>
          <a:bodyPr wrap="square">
            <a:spAutoFit/>
          </a:bodyPr>
          <a:lstStyle/>
          <a:p>
            <a:r>
              <a:rPr lang="zh-CN" altLang="zh-CN" sz="2000" b="1" dirty="0"/>
              <a:t>介绍他人的注意</a:t>
            </a:r>
            <a:r>
              <a:rPr lang="zh-CN" altLang="zh-CN" sz="2000" b="1" dirty="0" smtClean="0"/>
              <a:t>事项</a:t>
            </a:r>
            <a:endParaRPr lang="en-US" altLang="zh-CN" sz="2000" b="1" dirty="0" smtClean="0"/>
          </a:p>
          <a:p>
            <a:r>
              <a:rPr lang="zh-CN" altLang="zh-CN" sz="1800" dirty="0"/>
              <a:t>介绍他人认识，是人际沟通的重要组织部分。良好的合作，可能就是从这一刻开始。但在介绍他人时，介绍者与被介绍者都要注意一些细节</a:t>
            </a:r>
            <a:r>
              <a:rPr lang="zh-CN" altLang="zh-CN" sz="1800" dirty="0" smtClean="0"/>
              <a:t>。</a:t>
            </a:r>
            <a:endParaRPr lang="zh-CN" altLang="zh-CN" sz="18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二、交谈</a:t>
            </a:r>
            <a:endParaRPr lang="zh-CN" altLang="zh-CN" sz="2800" dirty="0">
              <a:latin typeface="微软雅黑" panose="020B0503020204020204" pitchFamily="34" charset="-122"/>
              <a:ea typeface="微软雅黑" panose="020B0503020204020204" pitchFamily="34" charset="-122"/>
            </a:endParaRPr>
          </a:p>
        </p:txBody>
      </p:sp>
      <p:sp>
        <p:nvSpPr>
          <p:cNvPr id="7" name="矩形 6"/>
          <p:cNvSpPr/>
          <p:nvPr/>
        </p:nvSpPr>
        <p:spPr>
          <a:xfrm>
            <a:off x="511017" y="771550"/>
            <a:ext cx="7589374" cy="461665"/>
          </a:xfrm>
          <a:prstGeom prst="rect">
            <a:avLst/>
          </a:prstGeom>
        </p:spPr>
        <p:txBody>
          <a:bodyPr wrap="square">
            <a:spAutoFit/>
          </a:bodyPr>
          <a:lstStyle/>
          <a:p>
            <a:r>
              <a:rPr lang="en-US" altLang="zh-CN" sz="2400" b="1" dirty="0"/>
              <a:t>1.</a:t>
            </a:r>
            <a:r>
              <a:rPr lang="zh-CN" altLang="zh-CN" sz="2400" b="1" dirty="0"/>
              <a:t>交谈的技巧</a:t>
            </a:r>
            <a:endParaRPr lang="zh-CN" altLang="zh-CN" sz="2400" dirty="0"/>
          </a:p>
        </p:txBody>
      </p:sp>
      <p:sp>
        <p:nvSpPr>
          <p:cNvPr id="9" name="矩形 8"/>
          <p:cNvSpPr/>
          <p:nvPr/>
        </p:nvSpPr>
        <p:spPr>
          <a:xfrm>
            <a:off x="445938" y="1347614"/>
            <a:ext cx="8381464" cy="400110"/>
          </a:xfrm>
          <a:prstGeom prst="rect">
            <a:avLst/>
          </a:prstGeom>
        </p:spPr>
        <p:txBody>
          <a:bodyPr wrap="square">
            <a:spAutoFit/>
          </a:bodyPr>
          <a:lstStyle/>
          <a:p>
            <a:r>
              <a:rPr lang="en-US" altLang="zh-CN" sz="2000" b="1" dirty="0" smtClean="0">
                <a:solidFill>
                  <a:srgbClr val="3CA0FE"/>
                </a:solidFill>
              </a:rPr>
              <a:t> </a:t>
            </a:r>
            <a:r>
              <a:rPr lang="zh-CN" altLang="zh-CN" sz="2000" b="1" dirty="0" smtClean="0">
                <a:solidFill>
                  <a:srgbClr val="3CA0FE"/>
                </a:solidFill>
              </a:rPr>
              <a:t>学</a:t>
            </a:r>
            <a:r>
              <a:rPr lang="zh-CN" altLang="zh-CN" sz="2000" b="1" dirty="0">
                <a:solidFill>
                  <a:srgbClr val="3CA0FE"/>
                </a:solidFill>
              </a:rPr>
              <a:t>会愉快地闲聊</a:t>
            </a:r>
            <a:endParaRPr lang="zh-CN" altLang="zh-CN" sz="2000" b="1" dirty="0">
              <a:solidFill>
                <a:srgbClr val="3CA0FE"/>
              </a:solidFill>
            </a:endParaRPr>
          </a:p>
        </p:txBody>
      </p:sp>
      <p:sp>
        <p:nvSpPr>
          <p:cNvPr id="2" name="矩形 1"/>
          <p:cNvSpPr/>
          <p:nvPr/>
        </p:nvSpPr>
        <p:spPr>
          <a:xfrm>
            <a:off x="510778" y="1851670"/>
            <a:ext cx="8021662" cy="2308324"/>
          </a:xfrm>
          <a:prstGeom prst="rect">
            <a:avLst/>
          </a:prstGeom>
        </p:spPr>
        <p:txBody>
          <a:bodyPr wrap="square">
            <a:spAutoFit/>
          </a:bodyPr>
          <a:lstStyle/>
          <a:p>
            <a:r>
              <a:rPr lang="zh-CN" altLang="zh-CN" sz="1800" dirty="0"/>
              <a:t>闲聊并不需要才智，只要聊得愉快就行了。</a:t>
            </a:r>
            <a:endParaRPr lang="zh-CN" altLang="zh-CN" sz="1800" dirty="0"/>
          </a:p>
          <a:p>
            <a:r>
              <a:rPr lang="zh-CN" altLang="zh-CN" sz="1800" dirty="0"/>
              <a:t>许多人不善交谈，往往是因为不知道谈论什么话题或怎么谈论某个话题。</a:t>
            </a:r>
            <a:endParaRPr lang="zh-CN" altLang="zh-CN" sz="1800" dirty="0"/>
          </a:p>
          <a:p>
            <a:r>
              <a:rPr lang="zh-CN" altLang="zh-CN" sz="1800" dirty="0"/>
              <a:t>心理学家詹姆士说过：“与人交谈时，若能做到思想放松、随随便便、没有顾虑、想到什么就说什么，那么谈话就能进行得相当热烈，气氛就会显得相当活跃。”</a:t>
            </a:r>
            <a:endParaRPr lang="zh-CN" altLang="zh-CN" sz="1800" dirty="0"/>
          </a:p>
          <a:p>
            <a:r>
              <a:rPr lang="zh-CN" altLang="zh-CN" sz="1800" dirty="0"/>
              <a:t>所以，交谈的开始往往不在于谈的内容，而在于交谈这个动作本身的意义。我们不妨抱着“说得不好也不要紧”的态度，按自己的实际水平去说。只要敢于张口“谈”，就有可能说出有趣、机智的话语来。</a:t>
            </a:r>
            <a:endParaRPr lang="zh-CN" altLang="zh-CN" sz="18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二、交谈</a:t>
            </a:r>
            <a:endParaRPr lang="zh-CN" altLang="zh-CN" sz="2800" dirty="0">
              <a:latin typeface="微软雅黑" panose="020B0503020204020204" pitchFamily="34" charset="-122"/>
              <a:ea typeface="微软雅黑" panose="020B0503020204020204" pitchFamily="34" charset="-122"/>
            </a:endParaRPr>
          </a:p>
        </p:txBody>
      </p:sp>
      <p:sp>
        <p:nvSpPr>
          <p:cNvPr id="7" name="矩形 6"/>
          <p:cNvSpPr/>
          <p:nvPr/>
        </p:nvSpPr>
        <p:spPr>
          <a:xfrm>
            <a:off x="511017" y="771550"/>
            <a:ext cx="7589374" cy="461665"/>
          </a:xfrm>
          <a:prstGeom prst="rect">
            <a:avLst/>
          </a:prstGeom>
        </p:spPr>
        <p:txBody>
          <a:bodyPr wrap="square">
            <a:spAutoFit/>
          </a:bodyPr>
          <a:lstStyle/>
          <a:p>
            <a:r>
              <a:rPr lang="en-US" altLang="zh-CN" sz="2400" b="1" dirty="0"/>
              <a:t>1.</a:t>
            </a:r>
            <a:r>
              <a:rPr lang="zh-CN" altLang="zh-CN" sz="2400" b="1" dirty="0"/>
              <a:t>交谈的技巧</a:t>
            </a:r>
            <a:endParaRPr lang="zh-CN" altLang="zh-CN" sz="2400" dirty="0"/>
          </a:p>
        </p:txBody>
      </p:sp>
      <p:sp>
        <p:nvSpPr>
          <p:cNvPr id="9" name="矩形 8"/>
          <p:cNvSpPr/>
          <p:nvPr/>
        </p:nvSpPr>
        <p:spPr>
          <a:xfrm>
            <a:off x="445938" y="1347614"/>
            <a:ext cx="8381464" cy="400110"/>
          </a:xfrm>
          <a:prstGeom prst="rect">
            <a:avLst/>
          </a:prstGeom>
        </p:spPr>
        <p:txBody>
          <a:bodyPr wrap="square">
            <a:spAutoFit/>
          </a:bodyPr>
          <a:lstStyle/>
          <a:p>
            <a:r>
              <a:rPr lang="en-US" altLang="zh-CN" sz="2000" b="1" dirty="0" smtClean="0">
                <a:solidFill>
                  <a:srgbClr val="3CA0FE"/>
                </a:solidFill>
              </a:rPr>
              <a:t> </a:t>
            </a:r>
            <a:r>
              <a:rPr lang="zh-CN" altLang="zh-CN" sz="2000" b="1" dirty="0" smtClean="0">
                <a:solidFill>
                  <a:srgbClr val="3CA0FE"/>
                </a:solidFill>
              </a:rPr>
              <a:t>以</a:t>
            </a:r>
            <a:r>
              <a:rPr lang="zh-CN" altLang="zh-CN" sz="2000" b="1" dirty="0">
                <a:solidFill>
                  <a:srgbClr val="3CA0FE"/>
                </a:solidFill>
              </a:rPr>
              <a:t>自己为话题开始谈话</a:t>
            </a:r>
            <a:endParaRPr lang="zh-CN" altLang="zh-CN" sz="2000" b="1" dirty="0">
              <a:solidFill>
                <a:srgbClr val="3CA0FE"/>
              </a:solidFill>
            </a:endParaRPr>
          </a:p>
        </p:txBody>
      </p:sp>
      <p:sp>
        <p:nvSpPr>
          <p:cNvPr id="2" name="矩形 1"/>
          <p:cNvSpPr/>
          <p:nvPr/>
        </p:nvSpPr>
        <p:spPr>
          <a:xfrm>
            <a:off x="511016" y="1851670"/>
            <a:ext cx="8021423" cy="1477328"/>
          </a:xfrm>
          <a:prstGeom prst="rect">
            <a:avLst/>
          </a:prstGeom>
        </p:spPr>
        <p:txBody>
          <a:bodyPr wrap="square">
            <a:spAutoFit/>
          </a:bodyPr>
          <a:lstStyle/>
          <a:p>
            <a:r>
              <a:rPr lang="zh-CN" altLang="zh-CN" sz="1800" dirty="0"/>
              <a:t>在开始交谈时，不妨适当地暴露自己，以自己为话题开始谈话，增加对方对你的信任。每个人最熟悉的莫过于自己的事情，所以与人交谈的关键是要使对方自然而然地谈论自己。这样一来，谁都不必煞费苦心地去寻找特殊的话题，而只需以自身为话题就可以，这样也会很容易开口，人们往往会向对方敞开自己的心扉。</a:t>
            </a:r>
            <a:endParaRPr lang="zh-CN" altLang="zh-CN" sz="18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二、交谈</a:t>
            </a:r>
            <a:endParaRPr lang="zh-CN" altLang="zh-CN" sz="2800" dirty="0">
              <a:latin typeface="微软雅黑" panose="020B0503020204020204" pitchFamily="34" charset="-122"/>
              <a:ea typeface="微软雅黑" panose="020B0503020204020204" pitchFamily="34" charset="-122"/>
            </a:endParaRPr>
          </a:p>
        </p:txBody>
      </p:sp>
      <p:sp>
        <p:nvSpPr>
          <p:cNvPr id="7" name="矩形 6"/>
          <p:cNvSpPr/>
          <p:nvPr/>
        </p:nvSpPr>
        <p:spPr>
          <a:xfrm>
            <a:off x="511017" y="771550"/>
            <a:ext cx="7589374" cy="461665"/>
          </a:xfrm>
          <a:prstGeom prst="rect">
            <a:avLst/>
          </a:prstGeom>
        </p:spPr>
        <p:txBody>
          <a:bodyPr wrap="square">
            <a:spAutoFit/>
          </a:bodyPr>
          <a:lstStyle/>
          <a:p>
            <a:r>
              <a:rPr lang="en-US" altLang="zh-CN" sz="2400" b="1" dirty="0"/>
              <a:t>1.</a:t>
            </a:r>
            <a:r>
              <a:rPr lang="zh-CN" altLang="zh-CN" sz="2400" b="1" dirty="0"/>
              <a:t>交谈的技巧</a:t>
            </a:r>
            <a:endParaRPr lang="zh-CN" altLang="zh-CN" sz="2400" dirty="0"/>
          </a:p>
        </p:txBody>
      </p:sp>
      <p:sp>
        <p:nvSpPr>
          <p:cNvPr id="9" name="矩形 8"/>
          <p:cNvSpPr/>
          <p:nvPr/>
        </p:nvSpPr>
        <p:spPr>
          <a:xfrm>
            <a:off x="445938" y="1347614"/>
            <a:ext cx="8381464" cy="400110"/>
          </a:xfrm>
          <a:prstGeom prst="rect">
            <a:avLst/>
          </a:prstGeom>
        </p:spPr>
        <p:txBody>
          <a:bodyPr wrap="square">
            <a:spAutoFit/>
          </a:bodyPr>
          <a:lstStyle/>
          <a:p>
            <a:r>
              <a:rPr lang="en-US" altLang="zh-CN" sz="2000" b="1" dirty="0" smtClean="0">
                <a:solidFill>
                  <a:srgbClr val="3CA0FE"/>
                </a:solidFill>
              </a:rPr>
              <a:t> </a:t>
            </a:r>
            <a:r>
              <a:rPr lang="zh-CN" altLang="zh-CN" sz="2000" b="1" dirty="0" smtClean="0">
                <a:solidFill>
                  <a:srgbClr val="3CA0FE"/>
                </a:solidFill>
              </a:rPr>
              <a:t>积</a:t>
            </a:r>
            <a:r>
              <a:rPr lang="zh-CN" altLang="zh-CN" sz="2000" b="1" dirty="0">
                <a:solidFill>
                  <a:srgbClr val="3CA0FE"/>
                </a:solidFill>
              </a:rPr>
              <a:t>极应和对方的谈话</a:t>
            </a:r>
            <a:endParaRPr lang="zh-CN" altLang="zh-CN" sz="2000" b="1" dirty="0">
              <a:solidFill>
                <a:srgbClr val="3CA0FE"/>
              </a:solidFill>
            </a:endParaRPr>
          </a:p>
        </p:txBody>
      </p:sp>
      <p:sp>
        <p:nvSpPr>
          <p:cNvPr id="2" name="矩形 1"/>
          <p:cNvSpPr/>
          <p:nvPr/>
        </p:nvSpPr>
        <p:spPr>
          <a:xfrm>
            <a:off x="511016" y="1851670"/>
            <a:ext cx="8021423" cy="1754326"/>
          </a:xfrm>
          <a:prstGeom prst="rect">
            <a:avLst/>
          </a:prstGeom>
        </p:spPr>
        <p:txBody>
          <a:bodyPr wrap="square">
            <a:spAutoFit/>
          </a:bodyPr>
          <a:lstStyle/>
          <a:p>
            <a:r>
              <a:rPr lang="zh-CN" altLang="zh-CN" sz="1800" dirty="0"/>
              <a:t>只有积极附和对方的谈话，才能使谈话气氛轻松愉快。谈话时若能谈谈与对方相同的意见，对方自然会对你感兴趣，而且产生好感。谁都会把赞同自己意见的人看作是一个提高自身价值和增强自尊心的人，进而表示接纳和亲近。</a:t>
            </a:r>
            <a:endParaRPr lang="zh-CN" altLang="zh-CN" sz="1800" dirty="0"/>
          </a:p>
          <a:p>
            <a:r>
              <a:rPr lang="zh-CN" altLang="zh-CN" sz="1800" dirty="0"/>
              <a:t>假如我们非得反对某人的观点，也一定要找出某些可以赞同的部分，为继续对话创造条件。此外，还应该开动脑筋进行愉快的谈话。除非是知心朋友，否则不要谈论那些不愉快的伤心事。</a:t>
            </a:r>
            <a:endParaRPr lang="zh-CN" altLang="zh-CN" sz="18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二、交谈</a:t>
            </a:r>
            <a:endParaRPr lang="zh-CN" altLang="zh-CN" sz="2800" dirty="0">
              <a:latin typeface="微软雅黑" panose="020B0503020204020204" pitchFamily="34" charset="-122"/>
              <a:ea typeface="微软雅黑" panose="020B0503020204020204" pitchFamily="34" charset="-122"/>
            </a:endParaRPr>
          </a:p>
        </p:txBody>
      </p:sp>
      <p:sp>
        <p:nvSpPr>
          <p:cNvPr id="7" name="矩形 6"/>
          <p:cNvSpPr/>
          <p:nvPr/>
        </p:nvSpPr>
        <p:spPr>
          <a:xfrm>
            <a:off x="511017" y="771550"/>
            <a:ext cx="7589374" cy="461665"/>
          </a:xfrm>
          <a:prstGeom prst="rect">
            <a:avLst/>
          </a:prstGeom>
        </p:spPr>
        <p:txBody>
          <a:bodyPr wrap="square">
            <a:spAutoFit/>
          </a:bodyPr>
          <a:lstStyle/>
          <a:p>
            <a:r>
              <a:rPr lang="en-US" altLang="zh-CN" sz="2400" b="1" dirty="0"/>
              <a:t>1.</a:t>
            </a:r>
            <a:r>
              <a:rPr lang="zh-CN" altLang="zh-CN" sz="2400" b="1" dirty="0"/>
              <a:t>交谈的技巧</a:t>
            </a:r>
            <a:endParaRPr lang="zh-CN" altLang="zh-CN" sz="2400" dirty="0"/>
          </a:p>
        </p:txBody>
      </p:sp>
      <p:sp>
        <p:nvSpPr>
          <p:cNvPr id="9" name="矩形 8"/>
          <p:cNvSpPr/>
          <p:nvPr/>
        </p:nvSpPr>
        <p:spPr>
          <a:xfrm>
            <a:off x="445938" y="1347614"/>
            <a:ext cx="8381464" cy="400110"/>
          </a:xfrm>
          <a:prstGeom prst="rect">
            <a:avLst/>
          </a:prstGeom>
        </p:spPr>
        <p:txBody>
          <a:bodyPr wrap="square">
            <a:spAutoFit/>
          </a:bodyPr>
          <a:lstStyle/>
          <a:p>
            <a:r>
              <a:rPr lang="en-US" altLang="zh-CN" sz="2000" b="1" dirty="0" smtClean="0">
                <a:solidFill>
                  <a:srgbClr val="3CA0FE"/>
                </a:solidFill>
              </a:rPr>
              <a:t> </a:t>
            </a:r>
            <a:r>
              <a:rPr lang="zh-CN" altLang="zh-CN" sz="2000" b="1" dirty="0" smtClean="0">
                <a:solidFill>
                  <a:srgbClr val="3CA0FE"/>
                </a:solidFill>
              </a:rPr>
              <a:t>善</a:t>
            </a:r>
            <a:r>
              <a:rPr lang="zh-CN" altLang="zh-CN" sz="2000" b="1" dirty="0">
                <a:solidFill>
                  <a:srgbClr val="3CA0FE"/>
                </a:solidFill>
              </a:rPr>
              <a:t>于倾听</a:t>
            </a:r>
            <a:endParaRPr lang="zh-CN" altLang="zh-CN" sz="2000" b="1" dirty="0">
              <a:solidFill>
                <a:srgbClr val="3CA0FE"/>
              </a:solidFill>
            </a:endParaRPr>
          </a:p>
        </p:txBody>
      </p:sp>
      <p:sp>
        <p:nvSpPr>
          <p:cNvPr id="2" name="矩形 1"/>
          <p:cNvSpPr/>
          <p:nvPr/>
        </p:nvSpPr>
        <p:spPr>
          <a:xfrm>
            <a:off x="511016" y="1851670"/>
            <a:ext cx="8021423" cy="646331"/>
          </a:xfrm>
          <a:prstGeom prst="rect">
            <a:avLst/>
          </a:prstGeom>
        </p:spPr>
        <p:txBody>
          <a:bodyPr wrap="square">
            <a:spAutoFit/>
          </a:bodyPr>
          <a:lstStyle/>
          <a:p>
            <a:r>
              <a:rPr lang="zh-CN" altLang="zh-CN" sz="1800" dirty="0"/>
              <a:t>理想的人际关系是建立在相互交流思想的基础之上的。在直抒胸臆之前，先听听对方的话是很重要的。一个人越是有素养，他在听别人讲话时就越是认真。</a:t>
            </a:r>
            <a:endParaRPr lang="zh-CN" altLang="zh-CN" sz="18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二、交谈</a:t>
            </a:r>
            <a:endParaRPr lang="zh-CN" altLang="zh-CN" sz="2800" dirty="0">
              <a:latin typeface="微软雅黑" panose="020B0503020204020204" pitchFamily="34" charset="-122"/>
              <a:ea typeface="微软雅黑" panose="020B0503020204020204" pitchFamily="34" charset="-122"/>
            </a:endParaRPr>
          </a:p>
        </p:txBody>
      </p:sp>
      <p:sp>
        <p:nvSpPr>
          <p:cNvPr id="7" name="矩形 6"/>
          <p:cNvSpPr/>
          <p:nvPr/>
        </p:nvSpPr>
        <p:spPr>
          <a:xfrm>
            <a:off x="511017" y="771550"/>
            <a:ext cx="7589374" cy="461665"/>
          </a:xfrm>
          <a:prstGeom prst="rect">
            <a:avLst/>
          </a:prstGeom>
        </p:spPr>
        <p:txBody>
          <a:bodyPr wrap="square">
            <a:spAutoFit/>
          </a:bodyPr>
          <a:lstStyle/>
          <a:p>
            <a:r>
              <a:rPr lang="en-US" altLang="zh-CN" sz="2400" b="1" dirty="0"/>
              <a:t>1.</a:t>
            </a:r>
            <a:r>
              <a:rPr lang="zh-CN" altLang="zh-CN" sz="2400" b="1" dirty="0"/>
              <a:t>交谈的技巧</a:t>
            </a:r>
            <a:endParaRPr lang="zh-CN" altLang="zh-CN" sz="2400" dirty="0"/>
          </a:p>
        </p:txBody>
      </p:sp>
      <p:sp>
        <p:nvSpPr>
          <p:cNvPr id="9" name="矩形 8"/>
          <p:cNvSpPr/>
          <p:nvPr/>
        </p:nvSpPr>
        <p:spPr>
          <a:xfrm>
            <a:off x="445938" y="1347614"/>
            <a:ext cx="8381464" cy="400110"/>
          </a:xfrm>
          <a:prstGeom prst="rect">
            <a:avLst/>
          </a:prstGeom>
        </p:spPr>
        <p:txBody>
          <a:bodyPr wrap="square">
            <a:spAutoFit/>
          </a:bodyPr>
          <a:lstStyle/>
          <a:p>
            <a:r>
              <a:rPr lang="en-US" altLang="zh-CN" sz="2000" b="1" dirty="0" smtClean="0">
                <a:solidFill>
                  <a:srgbClr val="3CA0FE"/>
                </a:solidFill>
              </a:rPr>
              <a:t> </a:t>
            </a:r>
            <a:r>
              <a:rPr lang="zh-CN" altLang="zh-CN" sz="2000" b="1" dirty="0" smtClean="0">
                <a:solidFill>
                  <a:srgbClr val="3CA0FE"/>
                </a:solidFill>
              </a:rPr>
              <a:t>不</a:t>
            </a:r>
            <a:r>
              <a:rPr lang="zh-CN" altLang="zh-CN" sz="2000" b="1" dirty="0">
                <a:solidFill>
                  <a:srgbClr val="3CA0FE"/>
                </a:solidFill>
              </a:rPr>
              <a:t>失时机地赞美对方</a:t>
            </a:r>
            <a:r>
              <a:rPr lang="en-US" altLang="zh-CN" sz="2000" b="1" dirty="0">
                <a:solidFill>
                  <a:srgbClr val="3CA0FE"/>
                </a:solidFill>
              </a:rPr>
              <a:t> </a:t>
            </a:r>
            <a:endParaRPr lang="zh-CN" altLang="zh-CN" sz="2000" b="1" dirty="0">
              <a:solidFill>
                <a:srgbClr val="3CA0FE"/>
              </a:solidFill>
            </a:endParaRPr>
          </a:p>
        </p:txBody>
      </p:sp>
      <p:sp>
        <p:nvSpPr>
          <p:cNvPr id="2" name="矩形 1"/>
          <p:cNvSpPr/>
          <p:nvPr/>
        </p:nvSpPr>
        <p:spPr>
          <a:xfrm>
            <a:off x="511016" y="1851670"/>
            <a:ext cx="8021423" cy="1477328"/>
          </a:xfrm>
          <a:prstGeom prst="rect">
            <a:avLst/>
          </a:prstGeom>
        </p:spPr>
        <p:txBody>
          <a:bodyPr wrap="square">
            <a:spAutoFit/>
          </a:bodyPr>
          <a:lstStyle/>
          <a:p>
            <a:r>
              <a:rPr lang="zh-CN" altLang="zh-CN" sz="1800" dirty="0"/>
              <a:t>托尔斯泰说：“就是在最好的、最友善的、最单纯的人际关系中，称赞和赞许也是必要的，正如油滑对轮子是必要的，可以使轮子转得快。”利用心理上的相悦性，要想获得良好的人际关系，就要学会不失时机地赞美别人。当然，赞美必须发自内心。同时应注意赞美他的具体的行为和变化，而不要笼统地夸这个人好。</a:t>
            </a:r>
            <a:endParaRPr lang="zh-CN" altLang="zh-CN" sz="18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一、社交的含义</a:t>
            </a:r>
            <a:endParaRPr lang="zh-CN" altLang="zh-CN" sz="2800" dirty="0">
              <a:latin typeface="微软雅黑" panose="020B0503020204020204" pitchFamily="34" charset="-122"/>
              <a:ea typeface="微软雅黑" panose="020B0503020204020204" pitchFamily="34" charset="-122"/>
            </a:endParaRPr>
          </a:p>
        </p:txBody>
      </p:sp>
      <p:sp>
        <p:nvSpPr>
          <p:cNvPr id="4" name="矩形 3"/>
          <p:cNvSpPr/>
          <p:nvPr/>
        </p:nvSpPr>
        <p:spPr>
          <a:xfrm>
            <a:off x="511017" y="771550"/>
            <a:ext cx="7589374" cy="461665"/>
          </a:xfrm>
          <a:prstGeom prst="rect">
            <a:avLst/>
          </a:prstGeom>
        </p:spPr>
        <p:txBody>
          <a:bodyPr wrap="square">
            <a:spAutoFit/>
          </a:bodyPr>
          <a:lstStyle/>
          <a:p>
            <a:r>
              <a:rPr lang="en-US" altLang="zh-CN" sz="2400" b="1" dirty="0"/>
              <a:t>1.</a:t>
            </a:r>
            <a:r>
              <a:rPr lang="zh-CN" altLang="zh-CN" sz="2400" b="1" dirty="0"/>
              <a:t>社交的形式</a:t>
            </a:r>
            <a:endParaRPr lang="zh-CN" altLang="zh-CN" sz="2400" dirty="0"/>
          </a:p>
        </p:txBody>
      </p:sp>
      <p:sp>
        <p:nvSpPr>
          <p:cNvPr id="7" name="矩形 6"/>
          <p:cNvSpPr/>
          <p:nvPr/>
        </p:nvSpPr>
        <p:spPr>
          <a:xfrm>
            <a:off x="511017" y="1349834"/>
            <a:ext cx="7589374" cy="2923877"/>
          </a:xfrm>
          <a:prstGeom prst="rect">
            <a:avLst/>
          </a:prstGeom>
        </p:spPr>
        <p:txBody>
          <a:bodyPr wrap="square">
            <a:spAutoFit/>
          </a:bodyPr>
          <a:lstStyle/>
          <a:p>
            <a:r>
              <a:rPr lang="zh-CN" altLang="zh-CN" sz="2400" b="1" dirty="0">
                <a:solidFill>
                  <a:srgbClr val="3CA0FE"/>
                </a:solidFill>
              </a:rPr>
              <a:t>个体与个体的社交</a:t>
            </a:r>
            <a:endParaRPr lang="zh-CN" altLang="zh-CN" sz="2400" b="1" dirty="0">
              <a:solidFill>
                <a:srgbClr val="3CA0FE"/>
              </a:solidFill>
            </a:endParaRPr>
          </a:p>
          <a:p>
            <a:r>
              <a:rPr lang="zh-CN" altLang="zh-CN" sz="1800" dirty="0"/>
              <a:t>个体与个体的社交是指个人与个人之间的直接交往。这种方式是日常生活中最常见的一种社交形式，它对象明确，过程简单</a:t>
            </a:r>
            <a:r>
              <a:rPr lang="zh-CN" altLang="zh-CN" sz="1800" dirty="0" smtClean="0"/>
              <a:t>。</a:t>
            </a:r>
            <a:r>
              <a:rPr lang="en-US" altLang="zh-CN" sz="1800" dirty="0"/>
              <a:t> </a:t>
            </a:r>
            <a:endParaRPr lang="zh-CN" altLang="zh-CN" sz="1800" dirty="0"/>
          </a:p>
          <a:p>
            <a:r>
              <a:rPr lang="zh-CN" altLang="zh-CN" sz="2400" b="1" dirty="0">
                <a:solidFill>
                  <a:srgbClr val="3CA0FE"/>
                </a:solidFill>
              </a:rPr>
              <a:t>个体与群体的社交</a:t>
            </a:r>
            <a:endParaRPr lang="zh-CN" altLang="zh-CN" sz="2400" b="1" dirty="0">
              <a:solidFill>
                <a:srgbClr val="3CA0FE"/>
              </a:solidFill>
            </a:endParaRPr>
          </a:p>
          <a:p>
            <a:r>
              <a:rPr lang="zh-CN" altLang="zh-CN" sz="1800" dirty="0"/>
              <a:t>个体与群体的社交是指个人与某一群体之间的直接交往。这种方式可以针对一群人的特殊要求、特殊问题、特殊背景作专题性的交流</a:t>
            </a:r>
            <a:r>
              <a:rPr lang="zh-CN" altLang="zh-CN" sz="1800" dirty="0" smtClean="0"/>
              <a:t>。</a:t>
            </a:r>
            <a:endParaRPr lang="en-US" altLang="zh-CN" sz="1800" dirty="0" smtClean="0"/>
          </a:p>
          <a:p>
            <a:r>
              <a:rPr lang="zh-CN" altLang="zh-CN" sz="2400" b="1" dirty="0" smtClean="0">
                <a:solidFill>
                  <a:srgbClr val="3CA0FE"/>
                </a:solidFill>
              </a:rPr>
              <a:t>群体</a:t>
            </a:r>
            <a:r>
              <a:rPr lang="zh-CN" altLang="zh-CN" sz="2400" b="1" dirty="0">
                <a:solidFill>
                  <a:srgbClr val="3CA0FE"/>
                </a:solidFill>
              </a:rPr>
              <a:t>与群体的社交</a:t>
            </a:r>
            <a:endParaRPr lang="zh-CN" altLang="zh-CN" sz="2400" b="1" dirty="0">
              <a:solidFill>
                <a:srgbClr val="3CA0FE"/>
              </a:solidFill>
            </a:endParaRPr>
          </a:p>
          <a:p>
            <a:r>
              <a:rPr lang="zh-CN" altLang="zh-CN" sz="1800" dirty="0"/>
              <a:t>群体与群体的社交是指各个群体之间的联系和交往活动，一般是通过不同群体之间代表的交际活动来实现的。</a:t>
            </a:r>
            <a:endParaRPr lang="zh-CN" altLang="zh-CN" sz="18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二、交谈</a:t>
            </a:r>
            <a:endParaRPr lang="zh-CN" altLang="zh-CN" sz="2800" dirty="0">
              <a:latin typeface="微软雅黑" panose="020B0503020204020204" pitchFamily="34" charset="-122"/>
              <a:ea typeface="微软雅黑" panose="020B0503020204020204" pitchFamily="34" charset="-122"/>
            </a:endParaRPr>
          </a:p>
        </p:txBody>
      </p:sp>
      <p:sp>
        <p:nvSpPr>
          <p:cNvPr id="7" name="矩形 6"/>
          <p:cNvSpPr/>
          <p:nvPr/>
        </p:nvSpPr>
        <p:spPr>
          <a:xfrm>
            <a:off x="511017" y="771550"/>
            <a:ext cx="7589374" cy="461665"/>
          </a:xfrm>
          <a:prstGeom prst="rect">
            <a:avLst/>
          </a:prstGeom>
        </p:spPr>
        <p:txBody>
          <a:bodyPr wrap="square">
            <a:spAutoFit/>
          </a:bodyPr>
          <a:lstStyle/>
          <a:p>
            <a:r>
              <a:rPr lang="en-US" altLang="zh-CN" sz="2400" b="1" dirty="0"/>
              <a:t>1.</a:t>
            </a:r>
            <a:r>
              <a:rPr lang="zh-CN" altLang="zh-CN" sz="2400" b="1" dirty="0"/>
              <a:t>交谈的技巧</a:t>
            </a:r>
            <a:endParaRPr lang="zh-CN" altLang="zh-CN" sz="2400" dirty="0"/>
          </a:p>
        </p:txBody>
      </p:sp>
      <p:sp>
        <p:nvSpPr>
          <p:cNvPr id="9" name="矩形 8"/>
          <p:cNvSpPr/>
          <p:nvPr/>
        </p:nvSpPr>
        <p:spPr>
          <a:xfrm>
            <a:off x="445938" y="1347614"/>
            <a:ext cx="8381464" cy="400110"/>
          </a:xfrm>
          <a:prstGeom prst="rect">
            <a:avLst/>
          </a:prstGeom>
        </p:spPr>
        <p:txBody>
          <a:bodyPr wrap="square">
            <a:spAutoFit/>
          </a:bodyPr>
          <a:lstStyle/>
          <a:p>
            <a:r>
              <a:rPr lang="en-US" altLang="zh-CN" sz="2000" b="1" dirty="0" smtClean="0">
                <a:solidFill>
                  <a:srgbClr val="3CA0FE"/>
                </a:solidFill>
              </a:rPr>
              <a:t> </a:t>
            </a:r>
            <a:r>
              <a:rPr lang="zh-CN" altLang="zh-CN" sz="2000" b="1" dirty="0" smtClean="0">
                <a:solidFill>
                  <a:srgbClr val="3CA0FE"/>
                </a:solidFill>
              </a:rPr>
              <a:t>学</a:t>
            </a:r>
            <a:r>
              <a:rPr lang="zh-CN" altLang="zh-CN" sz="2000" b="1" dirty="0">
                <a:solidFill>
                  <a:srgbClr val="3CA0FE"/>
                </a:solidFill>
              </a:rPr>
              <a:t>会表达感谢</a:t>
            </a:r>
            <a:r>
              <a:rPr lang="en-US" altLang="zh-CN" sz="2000" b="1" dirty="0">
                <a:solidFill>
                  <a:srgbClr val="3CA0FE"/>
                </a:solidFill>
              </a:rPr>
              <a:t> </a:t>
            </a:r>
            <a:endParaRPr lang="zh-CN" altLang="zh-CN" sz="2000" b="1" dirty="0">
              <a:solidFill>
                <a:srgbClr val="3CA0FE"/>
              </a:solidFill>
            </a:endParaRPr>
          </a:p>
        </p:txBody>
      </p:sp>
      <p:sp>
        <p:nvSpPr>
          <p:cNvPr id="2" name="矩形 1"/>
          <p:cNvSpPr/>
          <p:nvPr/>
        </p:nvSpPr>
        <p:spPr>
          <a:xfrm>
            <a:off x="511016" y="1851670"/>
            <a:ext cx="8021423" cy="1754326"/>
          </a:xfrm>
          <a:prstGeom prst="rect">
            <a:avLst/>
          </a:prstGeom>
        </p:spPr>
        <p:txBody>
          <a:bodyPr wrap="square">
            <a:spAutoFit/>
          </a:bodyPr>
          <a:lstStyle/>
          <a:p>
            <a:r>
              <a:rPr lang="zh-CN" altLang="zh-CN" sz="1800" dirty="0"/>
              <a:t>☆真心诚意、充满感情、郑重其事而不是随随便便地表示感谢。</a:t>
            </a:r>
            <a:endParaRPr lang="zh-CN" altLang="zh-CN" sz="1800" dirty="0"/>
          </a:p>
          <a:p>
            <a:r>
              <a:rPr lang="zh-CN" altLang="zh-CN" sz="1800" dirty="0"/>
              <a:t>☆不扭扭捏捏，而是大大方方、口齿清楚地表示感谢。</a:t>
            </a:r>
            <a:endParaRPr lang="zh-CN" altLang="zh-CN" sz="1800" dirty="0"/>
          </a:p>
          <a:p>
            <a:r>
              <a:rPr lang="zh-CN" altLang="zh-CN" sz="1800" dirty="0"/>
              <a:t>☆不笼统地向大家一并表示感谢，而是指名道姓地向每个人表示感谢。</a:t>
            </a:r>
            <a:endParaRPr lang="zh-CN" altLang="zh-CN" sz="1800" dirty="0"/>
          </a:p>
          <a:p>
            <a:r>
              <a:rPr lang="zh-CN" altLang="zh-CN" sz="1800" dirty="0"/>
              <a:t>☆感谢时眼睛应看着对方。</a:t>
            </a:r>
            <a:endParaRPr lang="zh-CN" altLang="zh-CN" sz="1800" dirty="0"/>
          </a:p>
          <a:p>
            <a:r>
              <a:rPr lang="zh-CN" altLang="zh-CN" sz="1800" dirty="0"/>
              <a:t>☆细心地、有意识地寻找值得感激之事进行感谢。</a:t>
            </a:r>
            <a:endParaRPr lang="zh-CN" altLang="zh-CN" sz="1800" dirty="0"/>
          </a:p>
          <a:p>
            <a:r>
              <a:rPr lang="zh-CN" altLang="zh-CN" sz="1800" dirty="0"/>
              <a:t>☆在对方并不期待感谢或认为根本不可能受到感谢时表示感谢，效果更好。</a:t>
            </a:r>
            <a:endParaRPr lang="zh-CN" altLang="zh-CN" sz="18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二、交谈</a:t>
            </a:r>
            <a:endParaRPr lang="zh-CN" altLang="zh-CN" sz="2800" dirty="0">
              <a:latin typeface="微软雅黑" panose="020B0503020204020204" pitchFamily="34" charset="-122"/>
              <a:ea typeface="微软雅黑" panose="020B0503020204020204" pitchFamily="34" charset="-122"/>
            </a:endParaRPr>
          </a:p>
        </p:txBody>
      </p:sp>
      <p:sp>
        <p:nvSpPr>
          <p:cNvPr id="7" name="矩形 6"/>
          <p:cNvSpPr/>
          <p:nvPr/>
        </p:nvSpPr>
        <p:spPr>
          <a:xfrm>
            <a:off x="511017" y="771550"/>
            <a:ext cx="7589374" cy="461665"/>
          </a:xfrm>
          <a:prstGeom prst="rect">
            <a:avLst/>
          </a:prstGeom>
        </p:spPr>
        <p:txBody>
          <a:bodyPr wrap="square">
            <a:spAutoFit/>
          </a:bodyPr>
          <a:lstStyle/>
          <a:p>
            <a:r>
              <a:rPr lang="en-US" altLang="zh-CN" sz="2400" b="1" dirty="0"/>
              <a:t>2.</a:t>
            </a:r>
            <a:r>
              <a:rPr lang="zh-CN" altLang="zh-CN" sz="2400" b="1" dirty="0"/>
              <a:t>交谈的方式</a:t>
            </a:r>
            <a:endParaRPr lang="zh-CN" altLang="zh-CN" sz="2400" dirty="0"/>
          </a:p>
        </p:txBody>
      </p:sp>
      <p:sp>
        <p:nvSpPr>
          <p:cNvPr id="2" name="矩形 1"/>
          <p:cNvSpPr/>
          <p:nvPr/>
        </p:nvSpPr>
        <p:spPr>
          <a:xfrm>
            <a:off x="511016" y="1347614"/>
            <a:ext cx="8021423" cy="3139321"/>
          </a:xfrm>
          <a:prstGeom prst="rect">
            <a:avLst/>
          </a:prstGeom>
        </p:spPr>
        <p:txBody>
          <a:bodyPr wrap="square">
            <a:spAutoFit/>
          </a:bodyPr>
          <a:lstStyle/>
          <a:p>
            <a:r>
              <a:rPr lang="zh-CN" altLang="zh-CN" sz="1800" b="1" i="1" u="sng" dirty="0"/>
              <a:t>倾泻式</a:t>
            </a:r>
            <a:endParaRPr lang="zh-CN" altLang="zh-CN" sz="1800" dirty="0"/>
          </a:p>
          <a:p>
            <a:r>
              <a:rPr lang="zh-CN" altLang="zh-CN" sz="1800" dirty="0"/>
              <a:t>它以对听者最大的信赖为基础，敞开自己的心灵之窗，将自己的喜、怒、哀、乐统统告诉对方，让其帮助评判和选择；</a:t>
            </a:r>
            <a:endParaRPr lang="zh-CN" altLang="zh-CN" sz="1800" dirty="0"/>
          </a:p>
          <a:p>
            <a:r>
              <a:rPr lang="zh-CN" altLang="zh-CN" sz="1800" b="1" i="1" u="sng" dirty="0"/>
              <a:t>评判式</a:t>
            </a:r>
            <a:endParaRPr lang="zh-CN" altLang="zh-CN" sz="1800" dirty="0"/>
          </a:p>
          <a:p>
            <a:r>
              <a:rPr lang="zh-CN" altLang="zh-CN" sz="1800" dirty="0"/>
              <a:t>这需要抓住对方谈话时的间隙，恰如其分地插话，以表明自己的看法或表示自己的关切，这有益于促进思想感情的交流；</a:t>
            </a:r>
            <a:endParaRPr lang="zh-CN" altLang="zh-CN" sz="1800" dirty="0"/>
          </a:p>
          <a:p>
            <a:r>
              <a:rPr lang="zh-CN" altLang="zh-CN" sz="1800" b="1" i="1" u="sng" dirty="0"/>
              <a:t>启发式</a:t>
            </a:r>
            <a:endParaRPr lang="zh-CN" altLang="zh-CN" sz="1800" dirty="0"/>
          </a:p>
          <a:p>
            <a:r>
              <a:rPr lang="zh-CN" altLang="zh-CN" sz="1800" dirty="0"/>
              <a:t>即对于那些拙于词令的人，要循循善诱，多方面进行启发，让其吐露心声；</a:t>
            </a:r>
            <a:endParaRPr lang="zh-CN" altLang="zh-CN" sz="1800" dirty="0"/>
          </a:p>
          <a:p>
            <a:r>
              <a:rPr lang="zh-CN" altLang="zh-CN" sz="1800" b="1" i="1" u="sng" dirty="0"/>
              <a:t>跳跃式</a:t>
            </a:r>
            <a:endParaRPr lang="zh-CN" altLang="zh-CN" sz="1800" dirty="0"/>
          </a:p>
          <a:p>
            <a:r>
              <a:rPr lang="zh-CN" altLang="zh-CN" sz="1800" dirty="0"/>
              <a:t>因为日常交往中的交谈，大部分是聊天性的，没有固定的目的和题目，这就要注意适当转换话题，找出那些大家都感兴趣的话题来谈。</a:t>
            </a:r>
            <a:endParaRPr lang="zh-CN" altLang="zh-CN" sz="18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二、交谈</a:t>
            </a:r>
            <a:endParaRPr lang="zh-CN" altLang="zh-CN" sz="2800" dirty="0">
              <a:latin typeface="微软雅黑" panose="020B0503020204020204" pitchFamily="34" charset="-122"/>
              <a:ea typeface="微软雅黑" panose="020B0503020204020204" pitchFamily="34" charset="-122"/>
            </a:endParaRPr>
          </a:p>
        </p:txBody>
      </p:sp>
      <p:sp>
        <p:nvSpPr>
          <p:cNvPr id="7" name="矩形 6"/>
          <p:cNvSpPr/>
          <p:nvPr/>
        </p:nvSpPr>
        <p:spPr>
          <a:xfrm>
            <a:off x="511017" y="771550"/>
            <a:ext cx="7589374" cy="461665"/>
          </a:xfrm>
          <a:prstGeom prst="rect">
            <a:avLst/>
          </a:prstGeom>
        </p:spPr>
        <p:txBody>
          <a:bodyPr wrap="square">
            <a:spAutoFit/>
          </a:bodyPr>
          <a:lstStyle/>
          <a:p>
            <a:r>
              <a:rPr lang="en-US" altLang="zh-CN" sz="2400" b="1" dirty="0"/>
              <a:t>3.</a:t>
            </a:r>
            <a:r>
              <a:rPr lang="zh-CN" altLang="zh-CN" sz="2400" b="1" dirty="0"/>
              <a:t>交谈的注意事项</a:t>
            </a:r>
            <a:endParaRPr lang="zh-CN" altLang="zh-CN" sz="2400" dirty="0"/>
          </a:p>
        </p:txBody>
      </p:sp>
      <p:sp>
        <p:nvSpPr>
          <p:cNvPr id="2" name="矩形 1"/>
          <p:cNvSpPr/>
          <p:nvPr/>
        </p:nvSpPr>
        <p:spPr>
          <a:xfrm>
            <a:off x="511016" y="1347614"/>
            <a:ext cx="8021423" cy="400110"/>
          </a:xfrm>
          <a:prstGeom prst="rect">
            <a:avLst/>
          </a:prstGeom>
        </p:spPr>
        <p:txBody>
          <a:bodyPr wrap="square">
            <a:spAutoFit/>
          </a:bodyPr>
          <a:lstStyle/>
          <a:p>
            <a:r>
              <a:rPr lang="zh-CN" altLang="zh-CN" sz="2000" b="1" dirty="0">
                <a:solidFill>
                  <a:srgbClr val="3CA0FE"/>
                </a:solidFill>
              </a:rPr>
              <a:t>给他人说话的机会</a:t>
            </a:r>
            <a:endParaRPr lang="zh-CN" altLang="zh-CN" sz="2000" b="1" dirty="0">
              <a:solidFill>
                <a:srgbClr val="3CA0FE"/>
              </a:solidFill>
            </a:endParaRPr>
          </a:p>
        </p:txBody>
      </p:sp>
      <p:sp>
        <p:nvSpPr>
          <p:cNvPr id="3" name="矩形 2"/>
          <p:cNvSpPr/>
          <p:nvPr/>
        </p:nvSpPr>
        <p:spPr>
          <a:xfrm>
            <a:off x="511017" y="1747724"/>
            <a:ext cx="8093431" cy="3170099"/>
          </a:xfrm>
          <a:prstGeom prst="rect">
            <a:avLst/>
          </a:prstGeom>
        </p:spPr>
        <p:txBody>
          <a:bodyPr wrap="square">
            <a:spAutoFit/>
          </a:bodyPr>
          <a:lstStyle/>
          <a:p>
            <a:r>
              <a:rPr lang="zh-CN" altLang="zh-CN" sz="2000" dirty="0"/>
              <a:t>交谈取得成功的重要秘诀就是多听。在与别人交谈中，不要一个劲自己滔滔不绝，说个没完，要给别人说话的机会。</a:t>
            </a:r>
            <a:endParaRPr lang="zh-CN" altLang="zh-CN" sz="2000" dirty="0"/>
          </a:p>
          <a:p>
            <a:r>
              <a:rPr lang="zh-CN" altLang="zh-CN" sz="2000" dirty="0"/>
              <a:t>在对方谈话时，不要随便打断，也不要东张西望，做出不耐烦的样子。可以适当作出一些反响，最好在赞同对方的意见时，说：“我完全同意”或“你说的绝对正确”或“我看我们的看法一致”之类的话；而在不同意对方的意见时，则可以说：“我们以后还可以就这个问题交换看法”或“我还有一点不同的想法”或“我不敢肯定同意你的意见”等等。更巧妙的说法是“你也许对”，言外之意是“我不尽同意”。总之，在社交场合一般不宜过多纠缠，不要激烈争论，更不可出言不逊，恶语伤人。</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二、交谈</a:t>
            </a:r>
            <a:endParaRPr lang="zh-CN" altLang="zh-CN" sz="2800" dirty="0">
              <a:latin typeface="微软雅黑" panose="020B0503020204020204" pitchFamily="34" charset="-122"/>
              <a:ea typeface="微软雅黑" panose="020B0503020204020204" pitchFamily="34" charset="-122"/>
            </a:endParaRPr>
          </a:p>
        </p:txBody>
      </p:sp>
      <p:sp>
        <p:nvSpPr>
          <p:cNvPr id="7" name="矩形 6"/>
          <p:cNvSpPr/>
          <p:nvPr/>
        </p:nvSpPr>
        <p:spPr>
          <a:xfrm>
            <a:off x="511017" y="771550"/>
            <a:ext cx="7589374" cy="461665"/>
          </a:xfrm>
          <a:prstGeom prst="rect">
            <a:avLst/>
          </a:prstGeom>
        </p:spPr>
        <p:txBody>
          <a:bodyPr wrap="square">
            <a:spAutoFit/>
          </a:bodyPr>
          <a:lstStyle/>
          <a:p>
            <a:r>
              <a:rPr lang="en-US" altLang="zh-CN" sz="2400" b="1" dirty="0"/>
              <a:t>3.</a:t>
            </a:r>
            <a:r>
              <a:rPr lang="zh-CN" altLang="zh-CN" sz="2400" b="1" dirty="0"/>
              <a:t>交谈的注意事项</a:t>
            </a:r>
            <a:endParaRPr lang="zh-CN" altLang="zh-CN" sz="2400" dirty="0"/>
          </a:p>
        </p:txBody>
      </p:sp>
      <p:sp>
        <p:nvSpPr>
          <p:cNvPr id="2" name="矩形 1"/>
          <p:cNvSpPr/>
          <p:nvPr/>
        </p:nvSpPr>
        <p:spPr>
          <a:xfrm>
            <a:off x="511016" y="1347614"/>
            <a:ext cx="8021423" cy="400110"/>
          </a:xfrm>
          <a:prstGeom prst="rect">
            <a:avLst/>
          </a:prstGeom>
        </p:spPr>
        <p:txBody>
          <a:bodyPr wrap="square">
            <a:spAutoFit/>
          </a:bodyPr>
          <a:lstStyle/>
          <a:p>
            <a:r>
              <a:rPr lang="zh-CN" altLang="zh-CN" sz="2000" b="1" dirty="0">
                <a:solidFill>
                  <a:srgbClr val="3CA0FE"/>
                </a:solidFill>
              </a:rPr>
              <a:t>交谈内容要得体</a:t>
            </a:r>
            <a:endParaRPr lang="zh-CN" altLang="zh-CN" sz="2000" b="1" dirty="0">
              <a:solidFill>
                <a:srgbClr val="3CA0FE"/>
              </a:solidFill>
            </a:endParaRPr>
          </a:p>
        </p:txBody>
      </p:sp>
      <p:sp>
        <p:nvSpPr>
          <p:cNvPr id="3" name="矩形 2"/>
          <p:cNvSpPr/>
          <p:nvPr/>
        </p:nvSpPr>
        <p:spPr>
          <a:xfrm>
            <a:off x="511017" y="1747724"/>
            <a:ext cx="8093431" cy="2862322"/>
          </a:xfrm>
          <a:prstGeom prst="rect">
            <a:avLst/>
          </a:prstGeom>
        </p:spPr>
        <p:txBody>
          <a:bodyPr wrap="square">
            <a:spAutoFit/>
          </a:bodyPr>
          <a:lstStyle/>
          <a:p>
            <a:r>
              <a:rPr lang="zh-CN" altLang="zh-CN" sz="2000" dirty="0"/>
              <a:t>谈话的内容可以海阔天空，从天气、新闻、工作、业务、直到一些政治、经济、社会问题，均可成为交谈的话题，但是应当避免谈论会引起不愉快的事情。</a:t>
            </a:r>
            <a:endParaRPr lang="zh-CN" altLang="zh-CN" sz="2000" dirty="0"/>
          </a:p>
          <a:p>
            <a:r>
              <a:rPr lang="zh-CN" altLang="zh-CN" sz="2000" dirty="0"/>
              <a:t>在交谈中，有些话题是要小心避免的。例如，对于你不知道的事情，不要充内行；不要向陌生人夸耀你的成绩和富有；也不要在公共场合去谈论朋友的失败、缺陷和隐私；不要谈容易引起争执的话题；也不要像“祥林嫂”那样逢人就诉苦和“阿</a:t>
            </a:r>
            <a:r>
              <a:rPr lang="en-US" altLang="zh-CN" sz="2000" dirty="0"/>
              <a:t>Q</a:t>
            </a:r>
            <a:r>
              <a:rPr lang="zh-CN" altLang="zh-CN" sz="2000" dirty="0"/>
              <a:t>式”到处发牢骚。</a:t>
            </a:r>
            <a:endParaRPr lang="zh-CN" altLang="zh-CN" sz="2000" dirty="0"/>
          </a:p>
          <a:p>
            <a:r>
              <a:rPr lang="zh-CN" altLang="zh-CN" sz="2000" dirty="0"/>
              <a:t>一个比较好的办法就是向对方询问有关他本人的事情，例如：他的成功经验、业余爱好、家庭成员等。</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二、交谈</a:t>
            </a:r>
            <a:endParaRPr lang="zh-CN" altLang="zh-CN" sz="2800" dirty="0">
              <a:latin typeface="微软雅黑" panose="020B0503020204020204" pitchFamily="34" charset="-122"/>
              <a:ea typeface="微软雅黑" panose="020B0503020204020204" pitchFamily="34" charset="-122"/>
            </a:endParaRPr>
          </a:p>
        </p:txBody>
      </p:sp>
      <p:sp>
        <p:nvSpPr>
          <p:cNvPr id="7" name="矩形 6"/>
          <p:cNvSpPr/>
          <p:nvPr/>
        </p:nvSpPr>
        <p:spPr>
          <a:xfrm>
            <a:off x="511017" y="771550"/>
            <a:ext cx="7589374" cy="461665"/>
          </a:xfrm>
          <a:prstGeom prst="rect">
            <a:avLst/>
          </a:prstGeom>
        </p:spPr>
        <p:txBody>
          <a:bodyPr wrap="square">
            <a:spAutoFit/>
          </a:bodyPr>
          <a:lstStyle/>
          <a:p>
            <a:r>
              <a:rPr lang="en-US" altLang="zh-CN" sz="2400" b="1" dirty="0"/>
              <a:t>3.</a:t>
            </a:r>
            <a:r>
              <a:rPr lang="zh-CN" altLang="zh-CN" sz="2400" b="1" dirty="0"/>
              <a:t>交谈的注意事项</a:t>
            </a:r>
            <a:endParaRPr lang="zh-CN" altLang="zh-CN" sz="2400" dirty="0"/>
          </a:p>
        </p:txBody>
      </p:sp>
      <p:sp>
        <p:nvSpPr>
          <p:cNvPr id="2" name="矩形 1"/>
          <p:cNvSpPr/>
          <p:nvPr/>
        </p:nvSpPr>
        <p:spPr>
          <a:xfrm>
            <a:off x="511016" y="1347614"/>
            <a:ext cx="8021423" cy="400110"/>
          </a:xfrm>
          <a:prstGeom prst="rect">
            <a:avLst/>
          </a:prstGeom>
        </p:spPr>
        <p:txBody>
          <a:bodyPr wrap="square">
            <a:spAutoFit/>
          </a:bodyPr>
          <a:lstStyle/>
          <a:p>
            <a:r>
              <a:rPr lang="zh-CN" altLang="zh-CN" sz="2000" b="1" dirty="0">
                <a:solidFill>
                  <a:srgbClr val="3CA0FE"/>
                </a:solidFill>
              </a:rPr>
              <a:t>稳重的谈风</a:t>
            </a:r>
            <a:endParaRPr lang="zh-CN" altLang="zh-CN" sz="2000" b="1" dirty="0">
              <a:solidFill>
                <a:srgbClr val="3CA0FE"/>
              </a:solidFill>
            </a:endParaRPr>
          </a:p>
        </p:txBody>
      </p:sp>
      <p:sp>
        <p:nvSpPr>
          <p:cNvPr id="3" name="矩形 2"/>
          <p:cNvSpPr/>
          <p:nvPr/>
        </p:nvSpPr>
        <p:spPr>
          <a:xfrm>
            <a:off x="511017" y="1747724"/>
            <a:ext cx="8093431" cy="1015663"/>
          </a:xfrm>
          <a:prstGeom prst="rect">
            <a:avLst/>
          </a:prstGeom>
        </p:spPr>
        <p:txBody>
          <a:bodyPr wrap="square">
            <a:spAutoFit/>
          </a:bodyPr>
          <a:lstStyle/>
          <a:p>
            <a:r>
              <a:rPr lang="zh-CN" altLang="zh-CN" sz="2000" dirty="0"/>
              <a:t>在交谈过程中，适度的幽默和风趣是必要的，可以活跃交谈的气氛。但交谈着一定要要保持稳重得谈风，避免卖弄机智和学识，不要说些庸俗的俏皮话语带讥讽。不能为了吸引人们的注意而哗众取宠，口若悬河。</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二、交谈</a:t>
            </a:r>
            <a:endParaRPr lang="zh-CN" altLang="zh-CN" sz="2800" dirty="0">
              <a:latin typeface="微软雅黑" panose="020B0503020204020204" pitchFamily="34" charset="-122"/>
              <a:ea typeface="微软雅黑" panose="020B0503020204020204" pitchFamily="34" charset="-122"/>
            </a:endParaRPr>
          </a:p>
        </p:txBody>
      </p:sp>
      <p:sp>
        <p:nvSpPr>
          <p:cNvPr id="7" name="矩形 6"/>
          <p:cNvSpPr/>
          <p:nvPr/>
        </p:nvSpPr>
        <p:spPr>
          <a:xfrm>
            <a:off x="511017" y="771550"/>
            <a:ext cx="7589374" cy="461665"/>
          </a:xfrm>
          <a:prstGeom prst="rect">
            <a:avLst/>
          </a:prstGeom>
        </p:spPr>
        <p:txBody>
          <a:bodyPr wrap="square">
            <a:spAutoFit/>
          </a:bodyPr>
          <a:lstStyle/>
          <a:p>
            <a:r>
              <a:rPr lang="en-US" altLang="zh-CN" sz="2400" b="1" dirty="0"/>
              <a:t>3.</a:t>
            </a:r>
            <a:r>
              <a:rPr lang="zh-CN" altLang="zh-CN" sz="2400" b="1" dirty="0"/>
              <a:t>交谈的注意事项</a:t>
            </a:r>
            <a:endParaRPr lang="zh-CN" altLang="zh-CN" sz="2400" dirty="0"/>
          </a:p>
        </p:txBody>
      </p:sp>
      <p:sp>
        <p:nvSpPr>
          <p:cNvPr id="2" name="矩形 1"/>
          <p:cNvSpPr/>
          <p:nvPr/>
        </p:nvSpPr>
        <p:spPr>
          <a:xfrm>
            <a:off x="511016" y="1347614"/>
            <a:ext cx="8021423" cy="400110"/>
          </a:xfrm>
          <a:prstGeom prst="rect">
            <a:avLst/>
          </a:prstGeom>
        </p:spPr>
        <p:txBody>
          <a:bodyPr wrap="square">
            <a:spAutoFit/>
          </a:bodyPr>
          <a:lstStyle/>
          <a:p>
            <a:r>
              <a:rPr lang="zh-CN" altLang="zh-CN" sz="2000" b="1" dirty="0">
                <a:solidFill>
                  <a:srgbClr val="3CA0FE"/>
                </a:solidFill>
              </a:rPr>
              <a:t>礼貌地结束谈话</a:t>
            </a:r>
            <a:endParaRPr lang="zh-CN" altLang="zh-CN" sz="2000" b="1" dirty="0">
              <a:solidFill>
                <a:srgbClr val="3CA0FE"/>
              </a:solidFill>
            </a:endParaRPr>
          </a:p>
        </p:txBody>
      </p:sp>
      <p:sp>
        <p:nvSpPr>
          <p:cNvPr id="3" name="矩形 2"/>
          <p:cNvSpPr/>
          <p:nvPr/>
        </p:nvSpPr>
        <p:spPr>
          <a:xfrm>
            <a:off x="511017" y="1747724"/>
            <a:ext cx="8093431" cy="1015663"/>
          </a:xfrm>
          <a:prstGeom prst="rect">
            <a:avLst/>
          </a:prstGeom>
        </p:spPr>
        <p:txBody>
          <a:bodyPr wrap="square">
            <a:spAutoFit/>
          </a:bodyPr>
          <a:lstStyle/>
          <a:p>
            <a:r>
              <a:rPr lang="zh-CN" altLang="zh-CN" sz="2000" dirty="0"/>
              <a:t>在交谈中遇到有急事处理或需要离开，应与对方打招呼并致歉。交谈结束时，应简单话别，而木能毫无表示就一言不发地走开，那会使别人感到难堪。</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9      (向天歌演示原创作品：www.TopPPT.cn)"/>
          <p:cNvSpPr/>
          <p:nvPr/>
        </p:nvSpPr>
        <p:spPr>
          <a:xfrm>
            <a:off x="1" y="1792129"/>
            <a:ext cx="9144000" cy="135568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zh-CN" sz="3600" b="1" dirty="0"/>
              <a:t>第四节 赞美与批评</a:t>
            </a:r>
            <a:endParaRPr lang="zh-CN" altLang="zh-CN" sz="36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一、赞美</a:t>
            </a:r>
            <a:endParaRPr lang="zh-CN" altLang="zh-CN" sz="2800" dirty="0">
              <a:latin typeface="微软雅黑" panose="020B0503020204020204" pitchFamily="34" charset="-122"/>
              <a:ea typeface="微软雅黑" panose="020B0503020204020204" pitchFamily="34" charset="-122"/>
            </a:endParaRPr>
          </a:p>
        </p:txBody>
      </p:sp>
      <p:sp>
        <p:nvSpPr>
          <p:cNvPr id="7" name="矩形 6"/>
          <p:cNvSpPr/>
          <p:nvPr/>
        </p:nvSpPr>
        <p:spPr>
          <a:xfrm>
            <a:off x="511017" y="771550"/>
            <a:ext cx="7589374" cy="461665"/>
          </a:xfrm>
          <a:prstGeom prst="rect">
            <a:avLst/>
          </a:prstGeom>
        </p:spPr>
        <p:txBody>
          <a:bodyPr wrap="square">
            <a:spAutoFit/>
          </a:bodyPr>
          <a:lstStyle/>
          <a:p>
            <a:r>
              <a:rPr lang="en-US" altLang="zh-CN" sz="2400" b="1" dirty="0"/>
              <a:t>1.</a:t>
            </a:r>
            <a:r>
              <a:rPr lang="zh-CN" altLang="zh-CN" sz="2400" b="1" dirty="0"/>
              <a:t>发自内心地赞美</a:t>
            </a:r>
            <a:endParaRPr lang="zh-CN" altLang="zh-CN" sz="2400" dirty="0"/>
          </a:p>
        </p:txBody>
      </p:sp>
      <p:sp>
        <p:nvSpPr>
          <p:cNvPr id="3" name="矩形 2"/>
          <p:cNvSpPr/>
          <p:nvPr/>
        </p:nvSpPr>
        <p:spPr>
          <a:xfrm>
            <a:off x="511017" y="1347614"/>
            <a:ext cx="8093431" cy="1631216"/>
          </a:xfrm>
          <a:prstGeom prst="rect">
            <a:avLst/>
          </a:prstGeom>
        </p:spPr>
        <p:txBody>
          <a:bodyPr wrap="square">
            <a:spAutoFit/>
          </a:bodyPr>
          <a:lstStyle/>
          <a:p>
            <a:r>
              <a:rPr lang="zh-CN" altLang="zh-CN" sz="2000" dirty="0"/>
              <a:t>赞美他人首先必须真诚。每个人都珍视真心诚意，它是人际交往中最重要的尺度。赞美他人也是如此，如果你的赞美不是出于真心，对方就不会接受这种赞美，甚至怀疑你的意图。</a:t>
            </a:r>
            <a:endParaRPr lang="zh-CN" altLang="zh-CN" sz="2000" dirty="0"/>
          </a:p>
          <a:p>
            <a:r>
              <a:rPr lang="zh-CN" altLang="zh-CN" sz="2000" dirty="0"/>
              <a:t>赞美他人还必须诚心，对他人的优点和长处你必须是真心真意地佩服，虚情假意的赞美只能让人觉得你是在嘲笑或嫉妒他人。</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一、赞美</a:t>
            </a:r>
            <a:endParaRPr lang="zh-CN" altLang="zh-CN" sz="2800" dirty="0">
              <a:latin typeface="微软雅黑" panose="020B0503020204020204" pitchFamily="34" charset="-122"/>
              <a:ea typeface="微软雅黑" panose="020B0503020204020204" pitchFamily="34" charset="-122"/>
            </a:endParaRPr>
          </a:p>
        </p:txBody>
      </p:sp>
      <p:sp>
        <p:nvSpPr>
          <p:cNvPr id="7" name="矩形 6"/>
          <p:cNvSpPr/>
          <p:nvPr/>
        </p:nvSpPr>
        <p:spPr>
          <a:xfrm>
            <a:off x="511017" y="771550"/>
            <a:ext cx="7589374" cy="461665"/>
          </a:xfrm>
          <a:prstGeom prst="rect">
            <a:avLst/>
          </a:prstGeom>
        </p:spPr>
        <p:txBody>
          <a:bodyPr wrap="square">
            <a:spAutoFit/>
          </a:bodyPr>
          <a:lstStyle/>
          <a:p>
            <a:r>
              <a:rPr lang="en-US" altLang="zh-CN" sz="2400" b="1" dirty="0"/>
              <a:t>2.</a:t>
            </a:r>
            <a:r>
              <a:rPr lang="zh-CN" altLang="zh-CN" sz="2400" b="1" dirty="0"/>
              <a:t>越具体的赞美效果越好</a:t>
            </a:r>
            <a:endParaRPr lang="zh-CN" altLang="zh-CN" sz="2400" dirty="0"/>
          </a:p>
        </p:txBody>
      </p:sp>
      <p:sp>
        <p:nvSpPr>
          <p:cNvPr id="3" name="矩形 2"/>
          <p:cNvSpPr/>
          <p:nvPr/>
        </p:nvSpPr>
        <p:spPr>
          <a:xfrm>
            <a:off x="511017" y="1347614"/>
            <a:ext cx="8093431" cy="2246769"/>
          </a:xfrm>
          <a:prstGeom prst="rect">
            <a:avLst/>
          </a:prstGeom>
        </p:spPr>
        <p:txBody>
          <a:bodyPr wrap="square">
            <a:spAutoFit/>
          </a:bodyPr>
          <a:lstStyle/>
          <a:p>
            <a:r>
              <a:rPr lang="zh-CN" altLang="zh-CN" sz="2000" dirty="0"/>
              <a:t>赞美时越具体明确，其有效性就越高</a:t>
            </a:r>
            <a:r>
              <a:rPr lang="zh-CN" altLang="zh-CN" sz="2000" dirty="0" smtClean="0"/>
              <a:t>。</a:t>
            </a:r>
            <a:endParaRPr lang="en-US" altLang="zh-CN" sz="2000" dirty="0" smtClean="0"/>
          </a:p>
          <a:p>
            <a:r>
              <a:rPr lang="zh-CN" altLang="zh-CN" sz="2000" dirty="0"/>
              <a:t>赞美要恰如其分。所谓恰如其分，就是要避免空泛、含混、夸大，而要具体、确切。但是我们赞扬别人时不一定非要是一件大事不可，而别人的一个很小的优点或长处，只要我们能给予恰如其分的赞美，同样能收到好的效果。</a:t>
            </a:r>
            <a:endParaRPr lang="zh-CN" altLang="zh-CN" sz="2000" dirty="0"/>
          </a:p>
          <a:p>
            <a:r>
              <a:rPr lang="zh-CN" altLang="zh-CN" sz="2000" dirty="0"/>
              <a:t>对一些不突出的优点而赞美别人，人们会对你的赞美感到更加兴奋不已，其原因便是你记住了赞美他人必须具体的原则</a:t>
            </a:r>
            <a:r>
              <a:rPr lang="zh-CN" altLang="zh-CN" sz="2000" dirty="0" smtClean="0"/>
              <a:t>。</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一、赞美</a:t>
            </a:r>
            <a:endParaRPr lang="zh-CN" altLang="zh-CN" sz="2800" dirty="0">
              <a:latin typeface="微软雅黑" panose="020B0503020204020204" pitchFamily="34" charset="-122"/>
              <a:ea typeface="微软雅黑" panose="020B0503020204020204" pitchFamily="34" charset="-122"/>
            </a:endParaRPr>
          </a:p>
        </p:txBody>
      </p:sp>
      <p:sp>
        <p:nvSpPr>
          <p:cNvPr id="7" name="矩形 6"/>
          <p:cNvSpPr/>
          <p:nvPr/>
        </p:nvSpPr>
        <p:spPr>
          <a:xfrm>
            <a:off x="511017" y="771550"/>
            <a:ext cx="7589374" cy="461665"/>
          </a:xfrm>
          <a:prstGeom prst="rect">
            <a:avLst/>
          </a:prstGeom>
        </p:spPr>
        <p:txBody>
          <a:bodyPr wrap="square">
            <a:spAutoFit/>
          </a:bodyPr>
          <a:lstStyle/>
          <a:p>
            <a:r>
              <a:rPr lang="en-US" altLang="zh-CN" sz="2400" b="1" dirty="0"/>
              <a:t>3.</a:t>
            </a:r>
            <a:r>
              <a:rPr lang="zh-CN" altLang="zh-CN" sz="2400" b="1" dirty="0"/>
              <a:t>不要为了赞美而赞美</a:t>
            </a:r>
            <a:endParaRPr lang="zh-CN" altLang="zh-CN" sz="2400" dirty="0"/>
          </a:p>
        </p:txBody>
      </p:sp>
      <p:sp>
        <p:nvSpPr>
          <p:cNvPr id="3" name="矩形 2"/>
          <p:cNvSpPr/>
          <p:nvPr/>
        </p:nvSpPr>
        <p:spPr>
          <a:xfrm>
            <a:off x="511017" y="1347614"/>
            <a:ext cx="8093431" cy="2246769"/>
          </a:xfrm>
          <a:prstGeom prst="rect">
            <a:avLst/>
          </a:prstGeom>
        </p:spPr>
        <p:txBody>
          <a:bodyPr wrap="square">
            <a:spAutoFit/>
          </a:bodyPr>
          <a:lstStyle/>
          <a:p>
            <a:r>
              <a:rPr lang="zh-CN" altLang="zh-CN" sz="2000" dirty="0"/>
              <a:t>无意为之的赞美才是最能打动人的赞美。它不是有意说给被赞美者听的赞美，这种赞美往往被人认为是出于内心，不带私人动机</a:t>
            </a:r>
            <a:r>
              <a:rPr lang="zh-CN" altLang="zh-CN" sz="2000" dirty="0" smtClean="0"/>
              <a:t>。</a:t>
            </a:r>
            <a:endParaRPr lang="en-US" altLang="zh-CN" sz="2000" dirty="0" smtClean="0"/>
          </a:p>
          <a:p>
            <a:endParaRPr lang="en-US" altLang="zh-CN" sz="2000" dirty="0"/>
          </a:p>
          <a:p>
            <a:r>
              <a:rPr lang="zh-CN" altLang="zh-CN" sz="2000" dirty="0"/>
              <a:t>如果你毫无根据地赞美一个人，他不仅感到费解，还会莫名其妙，觉得你油嘴滑舌，有诡诈，想利用他，进而引起他对你的防范。所以在赞美他人时，为避免引起类似误会，你必须确认你所赞美的人确有其事，并且要有充分的理由去赞美他。</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一、社交的含义</a:t>
            </a:r>
            <a:endParaRPr lang="zh-CN" altLang="zh-CN" sz="2800" dirty="0">
              <a:latin typeface="微软雅黑" panose="020B0503020204020204" pitchFamily="34" charset="-122"/>
              <a:ea typeface="微软雅黑" panose="020B0503020204020204" pitchFamily="34" charset="-122"/>
            </a:endParaRPr>
          </a:p>
        </p:txBody>
      </p:sp>
      <p:sp>
        <p:nvSpPr>
          <p:cNvPr id="4" name="矩形 3"/>
          <p:cNvSpPr/>
          <p:nvPr/>
        </p:nvSpPr>
        <p:spPr>
          <a:xfrm>
            <a:off x="511017" y="771550"/>
            <a:ext cx="7589374" cy="461665"/>
          </a:xfrm>
          <a:prstGeom prst="rect">
            <a:avLst/>
          </a:prstGeom>
        </p:spPr>
        <p:txBody>
          <a:bodyPr wrap="square">
            <a:spAutoFit/>
          </a:bodyPr>
          <a:lstStyle/>
          <a:p>
            <a:r>
              <a:rPr lang="en-US" altLang="zh-CN" sz="2400" b="1" dirty="0"/>
              <a:t>2.</a:t>
            </a:r>
            <a:r>
              <a:rPr lang="zh-CN" altLang="zh-CN" sz="2400" b="1" dirty="0"/>
              <a:t>社交的基本原则</a:t>
            </a:r>
            <a:endParaRPr lang="zh-CN" altLang="zh-CN" sz="2400" dirty="0"/>
          </a:p>
        </p:txBody>
      </p:sp>
      <p:sp>
        <p:nvSpPr>
          <p:cNvPr id="7" name="矩形 6"/>
          <p:cNvSpPr/>
          <p:nvPr/>
        </p:nvSpPr>
        <p:spPr>
          <a:xfrm>
            <a:off x="511017" y="1349834"/>
            <a:ext cx="2664296" cy="461665"/>
          </a:xfrm>
          <a:prstGeom prst="rect">
            <a:avLst/>
          </a:prstGeom>
          <a:solidFill>
            <a:srgbClr val="3CA0FE"/>
          </a:solidFill>
        </p:spPr>
        <p:txBody>
          <a:bodyPr wrap="square">
            <a:spAutoFit/>
          </a:bodyPr>
          <a:lstStyle/>
          <a:p>
            <a:r>
              <a:rPr lang="zh-CN" altLang="zh-CN" sz="2400" dirty="0">
                <a:solidFill>
                  <a:schemeClr val="bg1"/>
                </a:solidFill>
              </a:rPr>
              <a:t>互利原则</a:t>
            </a:r>
            <a:endParaRPr lang="zh-CN" altLang="zh-CN" sz="2400" dirty="0">
              <a:solidFill>
                <a:schemeClr val="bg1"/>
              </a:solidFill>
            </a:endParaRPr>
          </a:p>
        </p:txBody>
      </p:sp>
      <p:sp>
        <p:nvSpPr>
          <p:cNvPr id="8" name="矩形 7"/>
          <p:cNvSpPr/>
          <p:nvPr/>
        </p:nvSpPr>
        <p:spPr>
          <a:xfrm>
            <a:off x="3225584" y="1349834"/>
            <a:ext cx="2664296" cy="461665"/>
          </a:xfrm>
          <a:prstGeom prst="rect">
            <a:avLst/>
          </a:prstGeom>
          <a:solidFill>
            <a:srgbClr val="3CA0FE"/>
          </a:solidFill>
        </p:spPr>
        <p:txBody>
          <a:bodyPr wrap="square">
            <a:spAutoFit/>
          </a:bodyPr>
          <a:lstStyle/>
          <a:p>
            <a:r>
              <a:rPr lang="zh-CN" altLang="zh-CN" sz="2400" dirty="0">
                <a:solidFill>
                  <a:schemeClr val="bg1"/>
                </a:solidFill>
              </a:rPr>
              <a:t>平等适度原则</a:t>
            </a:r>
            <a:endParaRPr lang="zh-CN" altLang="zh-CN" sz="2400" dirty="0">
              <a:solidFill>
                <a:schemeClr val="bg1"/>
              </a:solidFill>
            </a:endParaRPr>
          </a:p>
        </p:txBody>
      </p:sp>
      <p:sp>
        <p:nvSpPr>
          <p:cNvPr id="9" name="矩形 8"/>
          <p:cNvSpPr/>
          <p:nvPr/>
        </p:nvSpPr>
        <p:spPr>
          <a:xfrm>
            <a:off x="5940152" y="1349834"/>
            <a:ext cx="2664296" cy="461665"/>
          </a:xfrm>
          <a:prstGeom prst="rect">
            <a:avLst/>
          </a:prstGeom>
          <a:solidFill>
            <a:srgbClr val="3CA0FE"/>
          </a:solidFill>
        </p:spPr>
        <p:txBody>
          <a:bodyPr wrap="square">
            <a:spAutoFit/>
          </a:bodyPr>
          <a:lstStyle/>
          <a:p>
            <a:r>
              <a:rPr lang="zh-CN" altLang="zh-CN" sz="2400" dirty="0">
                <a:solidFill>
                  <a:schemeClr val="bg1"/>
                </a:solidFill>
              </a:rPr>
              <a:t>信用原则</a:t>
            </a:r>
            <a:endParaRPr lang="zh-CN" altLang="zh-CN" sz="2400" dirty="0">
              <a:solidFill>
                <a:schemeClr val="bg1"/>
              </a:solidFill>
            </a:endParaRPr>
          </a:p>
        </p:txBody>
      </p:sp>
      <p:sp>
        <p:nvSpPr>
          <p:cNvPr id="10" name="矩形 9"/>
          <p:cNvSpPr/>
          <p:nvPr/>
        </p:nvSpPr>
        <p:spPr>
          <a:xfrm>
            <a:off x="511017" y="3147814"/>
            <a:ext cx="2664296" cy="461665"/>
          </a:xfrm>
          <a:prstGeom prst="rect">
            <a:avLst/>
          </a:prstGeom>
          <a:solidFill>
            <a:srgbClr val="3CA0FE"/>
          </a:solidFill>
        </p:spPr>
        <p:txBody>
          <a:bodyPr wrap="square">
            <a:spAutoFit/>
          </a:bodyPr>
          <a:lstStyle/>
          <a:p>
            <a:r>
              <a:rPr lang="zh-CN" altLang="zh-CN" sz="2400" dirty="0">
                <a:solidFill>
                  <a:schemeClr val="bg1"/>
                </a:solidFill>
              </a:rPr>
              <a:t>宽容原则</a:t>
            </a:r>
            <a:endParaRPr lang="zh-CN" altLang="zh-CN" sz="2400" dirty="0">
              <a:solidFill>
                <a:schemeClr val="bg1"/>
              </a:solidFill>
            </a:endParaRPr>
          </a:p>
        </p:txBody>
      </p:sp>
      <p:sp>
        <p:nvSpPr>
          <p:cNvPr id="11" name="矩形 10"/>
          <p:cNvSpPr/>
          <p:nvPr/>
        </p:nvSpPr>
        <p:spPr>
          <a:xfrm>
            <a:off x="3225584" y="3147814"/>
            <a:ext cx="2664296" cy="461665"/>
          </a:xfrm>
          <a:prstGeom prst="rect">
            <a:avLst/>
          </a:prstGeom>
          <a:solidFill>
            <a:srgbClr val="3CA0FE"/>
          </a:solidFill>
        </p:spPr>
        <p:txBody>
          <a:bodyPr wrap="square">
            <a:spAutoFit/>
          </a:bodyPr>
          <a:lstStyle/>
          <a:p>
            <a:r>
              <a:rPr lang="zh-CN" altLang="zh-CN" sz="2400" dirty="0">
                <a:solidFill>
                  <a:schemeClr val="bg1"/>
                </a:solidFill>
              </a:rPr>
              <a:t>真诚尊重原则</a:t>
            </a:r>
            <a:endParaRPr lang="zh-CN" altLang="zh-CN" sz="2400" dirty="0">
              <a:solidFill>
                <a:schemeClr val="bg1"/>
              </a:solidFill>
            </a:endParaRPr>
          </a:p>
        </p:txBody>
      </p:sp>
      <p:sp>
        <p:nvSpPr>
          <p:cNvPr id="12" name="矩形 11"/>
          <p:cNvSpPr/>
          <p:nvPr/>
        </p:nvSpPr>
        <p:spPr>
          <a:xfrm>
            <a:off x="5940152" y="3147814"/>
            <a:ext cx="2664296" cy="461665"/>
          </a:xfrm>
          <a:prstGeom prst="rect">
            <a:avLst/>
          </a:prstGeom>
          <a:solidFill>
            <a:srgbClr val="3CA0FE"/>
          </a:solidFill>
        </p:spPr>
        <p:txBody>
          <a:bodyPr wrap="square">
            <a:spAutoFit/>
          </a:bodyPr>
          <a:lstStyle/>
          <a:p>
            <a:r>
              <a:rPr lang="zh-CN" altLang="zh-CN" sz="2400" dirty="0">
                <a:solidFill>
                  <a:schemeClr val="bg1"/>
                </a:solidFill>
              </a:rPr>
              <a:t>协调原则</a:t>
            </a:r>
            <a:endParaRPr lang="zh-CN" altLang="zh-CN" sz="2400" dirty="0">
              <a:solidFill>
                <a:schemeClr val="bg1"/>
              </a:solidFill>
            </a:endParaRPr>
          </a:p>
        </p:txBody>
      </p:sp>
      <p:sp>
        <p:nvSpPr>
          <p:cNvPr id="2" name="矩形 1"/>
          <p:cNvSpPr/>
          <p:nvPr/>
        </p:nvSpPr>
        <p:spPr>
          <a:xfrm>
            <a:off x="511017" y="1811127"/>
            <a:ext cx="2664296" cy="646331"/>
          </a:xfrm>
          <a:prstGeom prst="rect">
            <a:avLst/>
          </a:prstGeom>
        </p:spPr>
        <p:txBody>
          <a:bodyPr wrap="square">
            <a:spAutoFit/>
          </a:bodyPr>
          <a:lstStyle/>
          <a:p>
            <a:r>
              <a:rPr lang="zh-CN" altLang="zh-CN" sz="1200" dirty="0"/>
              <a:t>指人们在人际交往中考虑双方的共同价值和共同利益，满足共同的心理需要，使彼此都能从交往中得到实惠。</a:t>
            </a:r>
            <a:endParaRPr lang="zh-CN" altLang="en-US" sz="1200" dirty="0"/>
          </a:p>
        </p:txBody>
      </p:sp>
      <p:sp>
        <p:nvSpPr>
          <p:cNvPr id="14" name="矩形 13"/>
          <p:cNvSpPr/>
          <p:nvPr/>
        </p:nvSpPr>
        <p:spPr>
          <a:xfrm>
            <a:off x="3225585" y="1811127"/>
            <a:ext cx="2664296" cy="1200329"/>
          </a:xfrm>
          <a:prstGeom prst="rect">
            <a:avLst/>
          </a:prstGeom>
        </p:spPr>
        <p:txBody>
          <a:bodyPr wrap="square">
            <a:spAutoFit/>
          </a:bodyPr>
          <a:lstStyle/>
          <a:p>
            <a:r>
              <a:rPr lang="zh-CN" altLang="zh-CN" sz="1200" dirty="0"/>
              <a:t>平等在交往中，表现为不要骄狂，不要我行我素，不要自以为是，不要厚此薄彼，更不要傲视一切，目空无人，更不能</a:t>
            </a:r>
            <a:r>
              <a:rPr lang="zh-CN" altLang="zh-CN" sz="1200" dirty="0" smtClean="0"/>
              <a:t>以貌取人</a:t>
            </a:r>
            <a:r>
              <a:rPr lang="zh-CN" altLang="en-US" sz="1200" dirty="0" smtClean="0"/>
              <a:t>。</a:t>
            </a:r>
            <a:r>
              <a:rPr lang="zh-CN" altLang="zh-CN" sz="1200" dirty="0"/>
              <a:t>适度的原则是交往中把握分寸，根据具体情况，具体情境而行使相应的礼仪</a:t>
            </a:r>
            <a:endParaRPr lang="zh-CN" altLang="en-US" sz="1200" dirty="0"/>
          </a:p>
        </p:txBody>
      </p:sp>
      <p:sp>
        <p:nvSpPr>
          <p:cNvPr id="15" name="矩形 14"/>
          <p:cNvSpPr/>
          <p:nvPr/>
        </p:nvSpPr>
        <p:spPr>
          <a:xfrm>
            <a:off x="5954241" y="1811127"/>
            <a:ext cx="2664296" cy="646331"/>
          </a:xfrm>
          <a:prstGeom prst="rect">
            <a:avLst/>
          </a:prstGeom>
        </p:spPr>
        <p:txBody>
          <a:bodyPr wrap="square">
            <a:spAutoFit/>
          </a:bodyPr>
          <a:lstStyle/>
          <a:p>
            <a:r>
              <a:rPr lang="zh-CN" altLang="zh-CN" sz="1200" dirty="0"/>
              <a:t>信用即讲信誉的原则。在人与人的交往中，从古到今都把信用看得非常重要。</a:t>
            </a:r>
            <a:endParaRPr lang="zh-CN" altLang="en-US" sz="1200" dirty="0"/>
          </a:p>
        </p:txBody>
      </p:sp>
      <p:sp>
        <p:nvSpPr>
          <p:cNvPr id="16" name="矩形 15"/>
          <p:cNvSpPr/>
          <p:nvPr/>
        </p:nvSpPr>
        <p:spPr>
          <a:xfrm>
            <a:off x="511017" y="3609479"/>
            <a:ext cx="2664296" cy="461665"/>
          </a:xfrm>
          <a:prstGeom prst="rect">
            <a:avLst/>
          </a:prstGeom>
        </p:spPr>
        <p:txBody>
          <a:bodyPr wrap="square">
            <a:spAutoFit/>
          </a:bodyPr>
          <a:lstStyle/>
          <a:p>
            <a:r>
              <a:rPr lang="zh-CN" altLang="zh-CN" sz="1200" dirty="0"/>
              <a:t>宽容忍让是为人处世的较高境界，易于博得他人的爱戴和敬重。</a:t>
            </a:r>
            <a:endParaRPr lang="zh-CN" altLang="en-US" sz="1200" dirty="0"/>
          </a:p>
        </p:txBody>
      </p:sp>
      <p:sp>
        <p:nvSpPr>
          <p:cNvPr id="17" name="矩形 16"/>
          <p:cNvSpPr/>
          <p:nvPr/>
        </p:nvSpPr>
        <p:spPr>
          <a:xfrm>
            <a:off x="3225585" y="3609479"/>
            <a:ext cx="2664296" cy="830997"/>
          </a:xfrm>
          <a:prstGeom prst="rect">
            <a:avLst/>
          </a:prstGeom>
        </p:spPr>
        <p:txBody>
          <a:bodyPr wrap="square">
            <a:spAutoFit/>
          </a:bodyPr>
          <a:lstStyle/>
          <a:p>
            <a:r>
              <a:rPr lang="zh-CN" altLang="zh-CN" sz="1200" dirty="0"/>
              <a:t>真诚是对人对事的一种实事求是的态度，是待人真心真意的友善表现，真诚和尊重首先表现为对人不说谎、不虚伪、不骗人、不侮辱人。</a:t>
            </a:r>
            <a:endParaRPr lang="zh-CN" altLang="zh-CN" sz="1200" dirty="0"/>
          </a:p>
        </p:txBody>
      </p:sp>
      <p:sp>
        <p:nvSpPr>
          <p:cNvPr id="18" name="矩形 17"/>
          <p:cNvSpPr/>
          <p:nvPr/>
        </p:nvSpPr>
        <p:spPr>
          <a:xfrm>
            <a:off x="5954241" y="3609479"/>
            <a:ext cx="2664296" cy="1384995"/>
          </a:xfrm>
          <a:prstGeom prst="rect">
            <a:avLst/>
          </a:prstGeom>
        </p:spPr>
        <p:txBody>
          <a:bodyPr wrap="square">
            <a:spAutoFit/>
          </a:bodyPr>
          <a:lstStyle/>
          <a:p>
            <a:r>
              <a:rPr lang="zh-CN" altLang="zh-CN" sz="1200" dirty="0"/>
              <a:t>由于人际交往活动的开展是多方面的、多层次的，如果缺乏整体协调，相互之间不配合、不支持，那么多方面、多层次的人际交往活动就不能为实现人际交往目标起积极作用，甚至还可能对某些起积极作用的人际交往效果起抵制作用。</a:t>
            </a:r>
            <a:endParaRPr lang="zh-CN" altLang="zh-CN" sz="12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一、赞美</a:t>
            </a:r>
            <a:endParaRPr lang="zh-CN" altLang="zh-CN" sz="2800" dirty="0">
              <a:latin typeface="微软雅黑" panose="020B0503020204020204" pitchFamily="34" charset="-122"/>
              <a:ea typeface="微软雅黑" panose="020B0503020204020204" pitchFamily="34" charset="-122"/>
            </a:endParaRPr>
          </a:p>
        </p:txBody>
      </p:sp>
      <p:sp>
        <p:nvSpPr>
          <p:cNvPr id="7" name="矩形 6"/>
          <p:cNvSpPr/>
          <p:nvPr/>
        </p:nvSpPr>
        <p:spPr>
          <a:xfrm>
            <a:off x="511017" y="771550"/>
            <a:ext cx="7589374" cy="461665"/>
          </a:xfrm>
          <a:prstGeom prst="rect">
            <a:avLst/>
          </a:prstGeom>
        </p:spPr>
        <p:txBody>
          <a:bodyPr wrap="square">
            <a:spAutoFit/>
          </a:bodyPr>
          <a:lstStyle/>
          <a:p>
            <a:r>
              <a:rPr lang="en-US" altLang="zh-CN" sz="2400" b="1" dirty="0"/>
              <a:t>4.</a:t>
            </a:r>
            <a:r>
              <a:rPr lang="zh-CN" altLang="zh-CN" sz="2400" b="1" dirty="0"/>
              <a:t>看准赞美的时宜</a:t>
            </a:r>
            <a:endParaRPr lang="zh-CN" altLang="zh-CN" sz="2400" dirty="0"/>
          </a:p>
        </p:txBody>
      </p:sp>
      <p:sp>
        <p:nvSpPr>
          <p:cNvPr id="3" name="矩形 2"/>
          <p:cNvSpPr/>
          <p:nvPr/>
        </p:nvSpPr>
        <p:spPr>
          <a:xfrm>
            <a:off x="511017" y="1347614"/>
            <a:ext cx="8093431" cy="1631216"/>
          </a:xfrm>
          <a:prstGeom prst="rect">
            <a:avLst/>
          </a:prstGeom>
        </p:spPr>
        <p:txBody>
          <a:bodyPr wrap="square">
            <a:spAutoFit/>
          </a:bodyPr>
          <a:lstStyle/>
          <a:p>
            <a:r>
              <a:rPr lang="zh-CN" altLang="zh-CN" sz="2000" dirty="0"/>
              <a:t>合乎时宜赞美的效果在于见机行事、适可而止，真正做到“美酒饮到微醉好”。</a:t>
            </a:r>
            <a:endParaRPr lang="zh-CN" altLang="zh-CN" sz="2000" dirty="0"/>
          </a:p>
          <a:p>
            <a:r>
              <a:rPr lang="zh-CN" altLang="zh-CN" sz="2000" dirty="0"/>
              <a:t>当别人计划做一件有意义的事时，开头的赞美能激励他下决心做出成绩，中途的赞美能益于对方再接再厉，结尾的赞美则可以肯定成绩，指出进一步的努力方向。</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一、赞美</a:t>
            </a:r>
            <a:endParaRPr lang="zh-CN" altLang="zh-CN" sz="2800" dirty="0">
              <a:latin typeface="微软雅黑" panose="020B0503020204020204" pitchFamily="34" charset="-122"/>
              <a:ea typeface="微软雅黑" panose="020B0503020204020204" pitchFamily="34" charset="-122"/>
            </a:endParaRPr>
          </a:p>
        </p:txBody>
      </p:sp>
      <p:sp>
        <p:nvSpPr>
          <p:cNvPr id="7" name="矩形 6"/>
          <p:cNvSpPr/>
          <p:nvPr/>
        </p:nvSpPr>
        <p:spPr>
          <a:xfrm>
            <a:off x="511017" y="771550"/>
            <a:ext cx="7589374" cy="461665"/>
          </a:xfrm>
          <a:prstGeom prst="rect">
            <a:avLst/>
          </a:prstGeom>
        </p:spPr>
        <p:txBody>
          <a:bodyPr wrap="square">
            <a:spAutoFit/>
          </a:bodyPr>
          <a:lstStyle/>
          <a:p>
            <a:r>
              <a:rPr lang="en-US" altLang="zh-CN" sz="2400" b="1" dirty="0"/>
              <a:t>5.</a:t>
            </a:r>
            <a:r>
              <a:rPr lang="zh-CN" altLang="zh-CN" sz="2400" b="1" dirty="0"/>
              <a:t>把握赞美的频率</a:t>
            </a:r>
            <a:endParaRPr lang="zh-CN" altLang="zh-CN" sz="2400" dirty="0"/>
          </a:p>
        </p:txBody>
      </p:sp>
      <p:sp>
        <p:nvSpPr>
          <p:cNvPr id="3" name="矩形 2"/>
          <p:cNvSpPr/>
          <p:nvPr/>
        </p:nvSpPr>
        <p:spPr>
          <a:xfrm>
            <a:off x="511017" y="1347614"/>
            <a:ext cx="8093431" cy="1631216"/>
          </a:xfrm>
          <a:prstGeom prst="rect">
            <a:avLst/>
          </a:prstGeom>
        </p:spPr>
        <p:txBody>
          <a:bodyPr wrap="square">
            <a:spAutoFit/>
          </a:bodyPr>
          <a:lstStyle/>
          <a:p>
            <a:r>
              <a:rPr lang="zh-CN" altLang="zh-CN" sz="2000" dirty="0"/>
              <a:t>事实证明，在特定时间内，一个人赞美他人的次数，尤其是赞美同一个人的次数越多，其作用力也就越低。所以我们应该记住，人们需要赞美，但千万不要轻易赞美。如果你太频繁地赞美别人，别人对你的赞美就觉得无所谓了，甚至还会认为你是一个以虚誉钓人的献媚者。在这种情况下，你赞美别人一次，别人就会增加一份对你的警惕和反感。</a:t>
            </a:r>
            <a:r>
              <a:rPr lang="en-US" altLang="zh-CN" sz="2000" dirty="0"/>
              <a:t> </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二、批评</a:t>
            </a:r>
            <a:endParaRPr lang="zh-CN" altLang="zh-CN" sz="2800" dirty="0">
              <a:latin typeface="微软雅黑" panose="020B0503020204020204" pitchFamily="34" charset="-122"/>
              <a:ea typeface="微软雅黑" panose="020B0503020204020204" pitchFamily="34" charset="-122"/>
            </a:endParaRPr>
          </a:p>
        </p:txBody>
      </p:sp>
      <p:sp>
        <p:nvSpPr>
          <p:cNvPr id="3" name="矩形 2"/>
          <p:cNvSpPr/>
          <p:nvPr/>
        </p:nvSpPr>
        <p:spPr>
          <a:xfrm>
            <a:off x="511017" y="1059582"/>
            <a:ext cx="8093431" cy="1938992"/>
          </a:xfrm>
          <a:prstGeom prst="rect">
            <a:avLst/>
          </a:prstGeom>
        </p:spPr>
        <p:txBody>
          <a:bodyPr wrap="square">
            <a:spAutoFit/>
          </a:bodyPr>
          <a:lstStyle/>
          <a:p>
            <a:r>
              <a:rPr lang="zh-CN" altLang="zh-CN" sz="2000" dirty="0"/>
              <a:t>批评专指对缺点和错误提出意见的一种语言行为。</a:t>
            </a:r>
            <a:endParaRPr lang="zh-CN" altLang="zh-CN" sz="2000" dirty="0"/>
          </a:p>
          <a:p>
            <a:r>
              <a:rPr lang="zh-CN" altLang="zh-CN" sz="2000" dirty="0"/>
              <a:t>“忠言逆耳利于行”总被用来告诫人们要虚心接受批评，不应计较别人批评自己的方式。但是，批评虽然是出于好意，也应该讲究方法问题和分寸问题。批评时用词不同，方式不同，产生的效果就大不一样。方法得当的批评既可以达到纠正对方缺点的预期目的，又可以促进双方感情，可谓一箭双雕。</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二、批评</a:t>
            </a:r>
            <a:endParaRPr lang="zh-CN" altLang="zh-CN" sz="2800" dirty="0">
              <a:latin typeface="微软雅黑" panose="020B0503020204020204" pitchFamily="34" charset="-122"/>
              <a:ea typeface="微软雅黑" panose="020B0503020204020204" pitchFamily="34" charset="-122"/>
            </a:endParaRPr>
          </a:p>
        </p:txBody>
      </p:sp>
      <p:sp>
        <p:nvSpPr>
          <p:cNvPr id="7" name="矩形 6"/>
          <p:cNvSpPr/>
          <p:nvPr/>
        </p:nvSpPr>
        <p:spPr>
          <a:xfrm>
            <a:off x="511017" y="771550"/>
            <a:ext cx="7589374" cy="461665"/>
          </a:xfrm>
          <a:prstGeom prst="rect">
            <a:avLst/>
          </a:prstGeom>
        </p:spPr>
        <p:txBody>
          <a:bodyPr wrap="square">
            <a:spAutoFit/>
          </a:bodyPr>
          <a:lstStyle/>
          <a:p>
            <a:r>
              <a:rPr lang="en-US" altLang="zh-CN" sz="2400" b="1" dirty="0"/>
              <a:t>1.</a:t>
            </a:r>
            <a:r>
              <a:rPr lang="zh-CN" altLang="zh-CN" sz="2400" b="1" dirty="0"/>
              <a:t>批评的原则</a:t>
            </a:r>
            <a:endParaRPr lang="zh-CN" altLang="zh-CN" sz="2400" dirty="0"/>
          </a:p>
        </p:txBody>
      </p:sp>
      <p:sp>
        <p:nvSpPr>
          <p:cNvPr id="2" name="矩形 1"/>
          <p:cNvSpPr/>
          <p:nvPr/>
        </p:nvSpPr>
        <p:spPr>
          <a:xfrm>
            <a:off x="511017" y="1419622"/>
            <a:ext cx="8093431" cy="800219"/>
          </a:xfrm>
          <a:prstGeom prst="rect">
            <a:avLst/>
          </a:prstGeom>
        </p:spPr>
        <p:txBody>
          <a:bodyPr wrap="square">
            <a:spAutoFit/>
          </a:bodyPr>
          <a:lstStyle/>
          <a:p>
            <a:r>
              <a:rPr lang="zh-CN" altLang="zh-CN" sz="1800" b="1" dirty="0"/>
              <a:t>批评要出于关心和责任心</a:t>
            </a:r>
            <a:endParaRPr lang="zh-CN" altLang="zh-CN" sz="1800" b="1" dirty="0"/>
          </a:p>
          <a:p>
            <a:r>
              <a:rPr lang="zh-CN" altLang="zh-CN" dirty="0"/>
              <a:t>批评必须是出于关心与责任心。批评的目的是为了指出缺点与错误，找出其薄弱环节，意在使其今后能够扬长避短，是对他人负责任的表现。批评不是“找麻烦”，不应该带着个人情绪进行。</a:t>
            </a:r>
            <a:endParaRPr lang="zh-CN" altLang="zh-CN" dirty="0"/>
          </a:p>
        </p:txBody>
      </p:sp>
      <p:sp>
        <p:nvSpPr>
          <p:cNvPr id="10" name="矩形 9"/>
          <p:cNvSpPr/>
          <p:nvPr/>
        </p:nvSpPr>
        <p:spPr>
          <a:xfrm>
            <a:off x="511017" y="2427734"/>
            <a:ext cx="8093431" cy="584775"/>
          </a:xfrm>
          <a:prstGeom prst="rect">
            <a:avLst/>
          </a:prstGeom>
        </p:spPr>
        <p:txBody>
          <a:bodyPr wrap="square">
            <a:spAutoFit/>
          </a:bodyPr>
          <a:lstStyle/>
          <a:p>
            <a:r>
              <a:rPr lang="zh-CN" altLang="zh-CN" sz="1800" b="1" dirty="0"/>
              <a:t>批评必须是善意的</a:t>
            </a:r>
            <a:endParaRPr lang="zh-CN" altLang="zh-CN" sz="1800" b="1" dirty="0"/>
          </a:p>
          <a:p>
            <a:r>
              <a:rPr lang="zh-CN" altLang="zh-CN" dirty="0"/>
              <a:t>如果批评不是善意的，批评只能成为制造交谈双方冲突的导火索。</a:t>
            </a:r>
            <a:endParaRPr lang="zh-CN" altLang="zh-CN" dirty="0"/>
          </a:p>
        </p:txBody>
      </p:sp>
      <p:sp>
        <p:nvSpPr>
          <p:cNvPr id="11" name="矩形 10"/>
          <p:cNvSpPr/>
          <p:nvPr/>
        </p:nvSpPr>
        <p:spPr>
          <a:xfrm>
            <a:off x="511017" y="3291830"/>
            <a:ext cx="8093431" cy="800219"/>
          </a:xfrm>
          <a:prstGeom prst="rect">
            <a:avLst/>
          </a:prstGeom>
        </p:spPr>
        <p:txBody>
          <a:bodyPr wrap="square">
            <a:spAutoFit/>
          </a:bodyPr>
          <a:lstStyle/>
          <a:p>
            <a:r>
              <a:rPr lang="zh-CN" altLang="zh-CN" sz="1800" b="1" dirty="0"/>
              <a:t>“对事不对人”</a:t>
            </a:r>
            <a:endParaRPr lang="zh-CN" altLang="zh-CN" sz="1800" b="1" dirty="0"/>
          </a:p>
          <a:p>
            <a:r>
              <a:rPr lang="zh-CN" altLang="zh-CN" dirty="0"/>
              <a:t>一般来说，批评行为的产生是因为对方的行为违反了规则，致使事情办得不好。因此，批评内容应当与对方的行为紧密联系在一起，而不是与对方的人品联系在一起。</a:t>
            </a:r>
            <a:endParaRPr lang="zh-CN" altLang="zh-CN"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二、批评</a:t>
            </a:r>
            <a:endParaRPr lang="zh-CN" altLang="zh-CN" sz="2800" dirty="0">
              <a:latin typeface="微软雅黑" panose="020B0503020204020204" pitchFamily="34" charset="-122"/>
              <a:ea typeface="微软雅黑" panose="020B0503020204020204" pitchFamily="34" charset="-122"/>
            </a:endParaRPr>
          </a:p>
        </p:txBody>
      </p:sp>
      <p:sp>
        <p:nvSpPr>
          <p:cNvPr id="7" name="矩形 6"/>
          <p:cNvSpPr/>
          <p:nvPr/>
        </p:nvSpPr>
        <p:spPr>
          <a:xfrm>
            <a:off x="511017" y="771550"/>
            <a:ext cx="7589374" cy="461665"/>
          </a:xfrm>
          <a:prstGeom prst="rect">
            <a:avLst/>
          </a:prstGeom>
        </p:spPr>
        <p:txBody>
          <a:bodyPr wrap="square">
            <a:spAutoFit/>
          </a:bodyPr>
          <a:lstStyle/>
          <a:p>
            <a:r>
              <a:rPr lang="en-US" altLang="zh-CN" sz="2400" b="1" dirty="0"/>
              <a:t>2.</a:t>
            </a:r>
            <a:r>
              <a:rPr lang="zh-CN" altLang="zh-CN" sz="2400" b="1" dirty="0"/>
              <a:t>批评的技巧</a:t>
            </a:r>
            <a:endParaRPr lang="zh-CN" altLang="zh-CN" sz="2400" dirty="0"/>
          </a:p>
        </p:txBody>
      </p:sp>
      <p:sp>
        <p:nvSpPr>
          <p:cNvPr id="2" name="矩形 1"/>
          <p:cNvSpPr/>
          <p:nvPr/>
        </p:nvSpPr>
        <p:spPr>
          <a:xfrm>
            <a:off x="511017" y="1290121"/>
            <a:ext cx="8093431" cy="400110"/>
          </a:xfrm>
          <a:prstGeom prst="rect">
            <a:avLst/>
          </a:prstGeom>
        </p:spPr>
        <p:txBody>
          <a:bodyPr wrap="square">
            <a:spAutoFit/>
          </a:bodyPr>
          <a:lstStyle/>
          <a:p>
            <a:r>
              <a:rPr lang="zh-CN" altLang="zh-CN" sz="2000" b="1" dirty="0"/>
              <a:t>主题明确</a:t>
            </a:r>
            <a:endParaRPr lang="zh-CN" altLang="zh-CN" sz="2000" b="1" dirty="0"/>
          </a:p>
        </p:txBody>
      </p:sp>
      <p:sp>
        <p:nvSpPr>
          <p:cNvPr id="3" name="矩形 2"/>
          <p:cNvSpPr/>
          <p:nvPr/>
        </p:nvSpPr>
        <p:spPr>
          <a:xfrm>
            <a:off x="511017" y="1659453"/>
            <a:ext cx="8093431" cy="1200329"/>
          </a:xfrm>
          <a:prstGeom prst="rect">
            <a:avLst/>
          </a:prstGeom>
        </p:spPr>
        <p:txBody>
          <a:bodyPr wrap="square">
            <a:spAutoFit/>
          </a:bodyPr>
          <a:lstStyle/>
          <a:p>
            <a:r>
              <a:rPr lang="zh-CN" altLang="zh-CN" sz="1800" dirty="0"/>
              <a:t>没人愿意接受不明不白的批评，所以在进行批评时，批评者要让被批评者明白是因为什么事情而受到指责，原因是什么。</a:t>
            </a:r>
            <a:endParaRPr lang="zh-CN" altLang="zh-CN" sz="1800" dirty="0"/>
          </a:p>
          <a:p>
            <a:r>
              <a:rPr lang="zh-CN" altLang="zh-CN" sz="1800" dirty="0"/>
              <a:t>批评前一定要把原因调查清楚，受到当事人的确认之后再进行批评，以免造成“冤假错”案。</a:t>
            </a:r>
            <a:endParaRPr lang="zh-CN" altLang="zh-CN" sz="1800" dirty="0"/>
          </a:p>
        </p:txBody>
      </p:sp>
      <p:sp>
        <p:nvSpPr>
          <p:cNvPr id="12" name="矩形 11"/>
          <p:cNvSpPr/>
          <p:nvPr/>
        </p:nvSpPr>
        <p:spPr>
          <a:xfrm>
            <a:off x="511017" y="3018313"/>
            <a:ext cx="8093431" cy="400110"/>
          </a:xfrm>
          <a:prstGeom prst="rect">
            <a:avLst/>
          </a:prstGeom>
        </p:spPr>
        <p:txBody>
          <a:bodyPr wrap="square">
            <a:spAutoFit/>
          </a:bodyPr>
          <a:lstStyle/>
          <a:p>
            <a:r>
              <a:rPr lang="zh-CN" altLang="zh-CN" sz="2000" b="1" dirty="0"/>
              <a:t>事实具体</a:t>
            </a:r>
            <a:endParaRPr lang="zh-CN" altLang="zh-CN" sz="2000" b="1" dirty="0"/>
          </a:p>
        </p:txBody>
      </p:sp>
      <p:sp>
        <p:nvSpPr>
          <p:cNvPr id="13" name="矩形 12"/>
          <p:cNvSpPr/>
          <p:nvPr/>
        </p:nvSpPr>
        <p:spPr>
          <a:xfrm>
            <a:off x="511439" y="3387645"/>
            <a:ext cx="8093431" cy="1200329"/>
          </a:xfrm>
          <a:prstGeom prst="rect">
            <a:avLst/>
          </a:prstGeom>
        </p:spPr>
        <p:txBody>
          <a:bodyPr wrap="square">
            <a:spAutoFit/>
          </a:bodyPr>
          <a:lstStyle/>
          <a:p>
            <a:r>
              <a:rPr lang="zh-CN" altLang="zh-CN" sz="1800" dirty="0"/>
              <a:t>没人愿意接受不明不白的批评，所以在进行批评时，批评者要让被批评者明白是因为什么事情而受到指责，原因是什么。</a:t>
            </a:r>
            <a:endParaRPr lang="zh-CN" altLang="zh-CN" sz="1800" dirty="0"/>
          </a:p>
          <a:p>
            <a:r>
              <a:rPr lang="zh-CN" altLang="zh-CN" sz="1800" dirty="0"/>
              <a:t>批评前一定要把原因调查清楚，受到当事人的确认之后再进行批评，以免造成“冤假错”案。</a:t>
            </a:r>
            <a:endParaRPr lang="zh-CN" altLang="zh-CN" sz="18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二、批评</a:t>
            </a:r>
            <a:endParaRPr lang="zh-CN" altLang="zh-CN" sz="2800" dirty="0">
              <a:latin typeface="微软雅黑" panose="020B0503020204020204" pitchFamily="34" charset="-122"/>
              <a:ea typeface="微软雅黑" panose="020B0503020204020204" pitchFamily="34" charset="-122"/>
            </a:endParaRPr>
          </a:p>
        </p:txBody>
      </p:sp>
      <p:sp>
        <p:nvSpPr>
          <p:cNvPr id="7" name="矩形 6"/>
          <p:cNvSpPr/>
          <p:nvPr/>
        </p:nvSpPr>
        <p:spPr>
          <a:xfrm>
            <a:off x="511017" y="771550"/>
            <a:ext cx="7589374" cy="461665"/>
          </a:xfrm>
          <a:prstGeom prst="rect">
            <a:avLst/>
          </a:prstGeom>
        </p:spPr>
        <p:txBody>
          <a:bodyPr wrap="square">
            <a:spAutoFit/>
          </a:bodyPr>
          <a:lstStyle/>
          <a:p>
            <a:r>
              <a:rPr lang="en-US" altLang="zh-CN" sz="2400" b="1" dirty="0"/>
              <a:t>2.</a:t>
            </a:r>
            <a:r>
              <a:rPr lang="zh-CN" altLang="zh-CN" sz="2400" b="1" dirty="0"/>
              <a:t>批评的技巧</a:t>
            </a:r>
            <a:endParaRPr lang="zh-CN" altLang="zh-CN" sz="2400" dirty="0"/>
          </a:p>
        </p:txBody>
      </p:sp>
      <p:sp>
        <p:nvSpPr>
          <p:cNvPr id="2" name="矩形 1"/>
          <p:cNvSpPr/>
          <p:nvPr/>
        </p:nvSpPr>
        <p:spPr>
          <a:xfrm>
            <a:off x="511017" y="1490910"/>
            <a:ext cx="8093431" cy="400110"/>
          </a:xfrm>
          <a:prstGeom prst="rect">
            <a:avLst/>
          </a:prstGeom>
        </p:spPr>
        <p:txBody>
          <a:bodyPr wrap="square">
            <a:spAutoFit/>
          </a:bodyPr>
          <a:lstStyle/>
          <a:p>
            <a:r>
              <a:rPr lang="zh-CN" altLang="zh-CN" sz="2000" b="1" dirty="0"/>
              <a:t>公正客观</a:t>
            </a:r>
            <a:endParaRPr lang="zh-CN" altLang="zh-CN" sz="2000" b="1" dirty="0"/>
          </a:p>
        </p:txBody>
      </p:sp>
      <p:sp>
        <p:nvSpPr>
          <p:cNvPr id="3" name="矩形 2"/>
          <p:cNvSpPr/>
          <p:nvPr/>
        </p:nvSpPr>
        <p:spPr>
          <a:xfrm>
            <a:off x="511017" y="1860242"/>
            <a:ext cx="8237447" cy="646331"/>
          </a:xfrm>
          <a:prstGeom prst="rect">
            <a:avLst/>
          </a:prstGeom>
        </p:spPr>
        <p:txBody>
          <a:bodyPr wrap="square">
            <a:spAutoFit/>
          </a:bodyPr>
          <a:lstStyle/>
          <a:p>
            <a:r>
              <a:rPr lang="zh-CN" altLang="zh-CN" sz="1800" dirty="0"/>
              <a:t>当事件涉及到几个人时，批评者应对相关人员都要进行相应的批评，一视同仁，而不是仅仅只批评其中的一个。如果有失公平，会引起被批评者的强烈不满。</a:t>
            </a:r>
            <a:endParaRPr lang="zh-CN" altLang="zh-CN" sz="1800" dirty="0"/>
          </a:p>
        </p:txBody>
      </p:sp>
      <p:sp>
        <p:nvSpPr>
          <p:cNvPr id="12" name="矩形 11"/>
          <p:cNvSpPr/>
          <p:nvPr/>
        </p:nvSpPr>
        <p:spPr>
          <a:xfrm>
            <a:off x="511017" y="2818258"/>
            <a:ext cx="8093431" cy="400110"/>
          </a:xfrm>
          <a:prstGeom prst="rect">
            <a:avLst/>
          </a:prstGeom>
        </p:spPr>
        <p:txBody>
          <a:bodyPr wrap="square">
            <a:spAutoFit/>
          </a:bodyPr>
          <a:lstStyle/>
          <a:p>
            <a:r>
              <a:rPr lang="zh-CN" altLang="zh-CN" sz="2000" b="1" dirty="0"/>
              <a:t>先扬后抑</a:t>
            </a:r>
            <a:endParaRPr lang="zh-CN" altLang="zh-CN" sz="2000" b="1" dirty="0"/>
          </a:p>
        </p:txBody>
      </p:sp>
      <p:sp>
        <p:nvSpPr>
          <p:cNvPr id="13" name="矩形 12"/>
          <p:cNvSpPr/>
          <p:nvPr/>
        </p:nvSpPr>
        <p:spPr>
          <a:xfrm>
            <a:off x="511439" y="3187590"/>
            <a:ext cx="8093431" cy="923330"/>
          </a:xfrm>
          <a:prstGeom prst="rect">
            <a:avLst/>
          </a:prstGeom>
        </p:spPr>
        <p:txBody>
          <a:bodyPr wrap="square">
            <a:spAutoFit/>
          </a:bodyPr>
          <a:lstStyle/>
          <a:p>
            <a:r>
              <a:rPr lang="zh-CN" altLang="zh-CN" sz="1800" dirty="0"/>
              <a:t>著名公关专家、美国人卡耐基曾说：“当我们听到别人对我们的某些长处表示赞赏后，再听他的批评，我们的心里往往就会好受得多。”如果用到批评中去，这是不是一个很好的方法？通俗点讲，就是“先扬后抑”。</a:t>
            </a:r>
            <a:endParaRPr lang="zh-CN" altLang="zh-CN" sz="18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二、批评</a:t>
            </a:r>
            <a:endParaRPr lang="zh-CN" altLang="zh-CN" sz="2800" dirty="0">
              <a:latin typeface="微软雅黑" panose="020B0503020204020204" pitchFamily="34" charset="-122"/>
              <a:ea typeface="微软雅黑" panose="020B0503020204020204" pitchFamily="34" charset="-122"/>
            </a:endParaRPr>
          </a:p>
        </p:txBody>
      </p:sp>
      <p:sp>
        <p:nvSpPr>
          <p:cNvPr id="7" name="矩形 6"/>
          <p:cNvSpPr/>
          <p:nvPr/>
        </p:nvSpPr>
        <p:spPr>
          <a:xfrm>
            <a:off x="511017" y="771550"/>
            <a:ext cx="7589374" cy="461665"/>
          </a:xfrm>
          <a:prstGeom prst="rect">
            <a:avLst/>
          </a:prstGeom>
        </p:spPr>
        <p:txBody>
          <a:bodyPr wrap="square">
            <a:spAutoFit/>
          </a:bodyPr>
          <a:lstStyle/>
          <a:p>
            <a:r>
              <a:rPr lang="en-US" altLang="zh-CN" sz="2400" b="1" dirty="0"/>
              <a:t>3.</a:t>
            </a:r>
            <a:r>
              <a:rPr lang="zh-CN" altLang="zh-CN" sz="2400" b="1" dirty="0"/>
              <a:t>“忠言逆耳”的误区</a:t>
            </a:r>
            <a:endParaRPr lang="zh-CN" altLang="zh-CN" sz="2400" dirty="0"/>
          </a:p>
        </p:txBody>
      </p:sp>
      <p:sp>
        <p:nvSpPr>
          <p:cNvPr id="2" name="矩形 1"/>
          <p:cNvSpPr/>
          <p:nvPr/>
        </p:nvSpPr>
        <p:spPr>
          <a:xfrm>
            <a:off x="511017" y="1490910"/>
            <a:ext cx="8093431" cy="2246769"/>
          </a:xfrm>
          <a:prstGeom prst="rect">
            <a:avLst/>
          </a:prstGeom>
        </p:spPr>
        <p:txBody>
          <a:bodyPr wrap="square">
            <a:spAutoFit/>
          </a:bodyPr>
          <a:lstStyle/>
          <a:p>
            <a:pPr marL="342900" indent="-342900">
              <a:buFont typeface="Wingdings" panose="05000000000000000000" pitchFamily="2" charset="2"/>
              <a:buChar char="Ø"/>
            </a:pPr>
            <a:r>
              <a:rPr lang="zh-CN" altLang="zh-CN" sz="2000" dirty="0" smtClean="0"/>
              <a:t>重话</a:t>
            </a:r>
            <a:r>
              <a:rPr lang="zh-CN" altLang="zh-CN" sz="2000" dirty="0"/>
              <a:t>轻说：话说得太难听了，谁听了都会不高兴。在批评规劝他人时，完全可以把同一种意思表达得更中听一些。</a:t>
            </a:r>
            <a:endParaRPr lang="zh-CN" altLang="zh-CN" sz="2000" dirty="0"/>
          </a:p>
          <a:p>
            <a:pPr marL="342900" indent="-342900">
              <a:buFont typeface="Wingdings" panose="05000000000000000000" pitchFamily="2" charset="2"/>
              <a:buChar char="Ø"/>
            </a:pPr>
            <a:r>
              <a:rPr lang="zh-CN" altLang="zh-CN" sz="2000" dirty="0" smtClean="0"/>
              <a:t>表情</a:t>
            </a:r>
            <a:r>
              <a:rPr lang="zh-CN" altLang="zh-CN" sz="2000" dirty="0"/>
              <a:t>平稳：批评他人时，语气要尽量放缓，勿失尊重。</a:t>
            </a:r>
            <a:endParaRPr lang="zh-CN" altLang="zh-CN" sz="2000" dirty="0"/>
          </a:p>
          <a:p>
            <a:pPr marL="342900" indent="-342900">
              <a:buFont typeface="Wingdings" panose="05000000000000000000" pitchFamily="2" charset="2"/>
              <a:buChar char="Ø"/>
            </a:pPr>
            <a:r>
              <a:rPr lang="zh-CN" altLang="zh-CN" sz="2000" dirty="0" smtClean="0"/>
              <a:t>尽可能</a:t>
            </a:r>
            <a:r>
              <a:rPr lang="zh-CN" altLang="zh-CN" sz="2000" dirty="0"/>
              <a:t>的缩小批评的范围：不要在公开场合批评别人，尤其是批评那些有地位、有身份的下属时，更要注意技巧。在外人面前规劝同事、批评下属，有时会有“借题发挥”、“指桑骂槐”的嫌疑。若找对方单独交谈，哪怕批评的话说得重一些，也易为对方接受。</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9      (向天歌演示原创作品：www.TopPPT.cn)"/>
          <p:cNvSpPr/>
          <p:nvPr/>
        </p:nvSpPr>
        <p:spPr>
          <a:xfrm>
            <a:off x="1" y="1792129"/>
            <a:ext cx="9144000" cy="135568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zh-CN" sz="3600" b="1" dirty="0"/>
              <a:t>第五节 劝慰与道歉</a:t>
            </a:r>
            <a:endParaRPr lang="zh-CN" altLang="zh-CN" sz="36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一、劝慰</a:t>
            </a:r>
            <a:endParaRPr lang="zh-CN" altLang="zh-CN" sz="2800" dirty="0">
              <a:latin typeface="微软雅黑" panose="020B0503020204020204" pitchFamily="34" charset="-122"/>
              <a:ea typeface="微软雅黑" panose="020B0503020204020204" pitchFamily="34" charset="-122"/>
            </a:endParaRPr>
          </a:p>
        </p:txBody>
      </p:sp>
      <p:sp>
        <p:nvSpPr>
          <p:cNvPr id="8" name="矩形 7"/>
          <p:cNvSpPr/>
          <p:nvPr/>
        </p:nvSpPr>
        <p:spPr>
          <a:xfrm>
            <a:off x="511017" y="771550"/>
            <a:ext cx="7589374" cy="400110"/>
          </a:xfrm>
          <a:prstGeom prst="rect">
            <a:avLst/>
          </a:prstGeom>
        </p:spPr>
        <p:txBody>
          <a:bodyPr wrap="square">
            <a:spAutoFit/>
          </a:bodyPr>
          <a:lstStyle/>
          <a:p>
            <a:r>
              <a:rPr lang="en-US" altLang="zh-CN" sz="2000" b="1" dirty="0"/>
              <a:t>1.</a:t>
            </a:r>
            <a:r>
              <a:rPr lang="zh-CN" altLang="zh-CN" sz="2000" b="1" dirty="0"/>
              <a:t>劝慰的基本要求</a:t>
            </a:r>
            <a:endParaRPr lang="zh-CN" altLang="zh-CN" sz="2000" dirty="0"/>
          </a:p>
        </p:txBody>
      </p:sp>
      <p:sp>
        <p:nvSpPr>
          <p:cNvPr id="3" name="矩形 2"/>
          <p:cNvSpPr/>
          <p:nvPr/>
        </p:nvSpPr>
        <p:spPr>
          <a:xfrm>
            <a:off x="511017" y="1171660"/>
            <a:ext cx="8093431" cy="3724096"/>
          </a:xfrm>
          <a:prstGeom prst="rect">
            <a:avLst/>
          </a:prstGeom>
        </p:spPr>
        <p:txBody>
          <a:bodyPr wrap="square">
            <a:spAutoFit/>
          </a:bodyPr>
          <a:lstStyle/>
          <a:p>
            <a:r>
              <a:rPr lang="zh-CN" altLang="zh-CN" sz="2000" b="1" dirty="0"/>
              <a:t>要同情，不要怜悯</a:t>
            </a:r>
            <a:endParaRPr lang="zh-CN" altLang="zh-CN" sz="2000" b="1" dirty="0"/>
          </a:p>
          <a:p>
            <a:r>
              <a:rPr lang="zh-CN" altLang="zh-CN" sz="1600" dirty="0"/>
              <a:t>当一个人遇到挫折和不幸的时候，十分需要别人的同情。真挚的同情是站在完全平等的地位上交流思想感情，给对方以精神支持来消除心理上的压抑和孤独。相比之下，怜悯不是平等的思想感情的交流，而是强者对于弱者的感情施舍</a:t>
            </a:r>
            <a:r>
              <a:rPr lang="zh-CN" altLang="zh-CN" sz="1600" dirty="0" smtClean="0"/>
              <a:t>。</a:t>
            </a:r>
            <a:endParaRPr lang="zh-CN" altLang="zh-CN" sz="1600" dirty="0"/>
          </a:p>
          <a:p>
            <a:r>
              <a:rPr lang="en-US" altLang="zh-CN" sz="1600" dirty="0"/>
              <a:t> </a:t>
            </a:r>
            <a:endParaRPr lang="zh-CN" altLang="zh-CN" sz="1600" dirty="0"/>
          </a:p>
          <a:p>
            <a:r>
              <a:rPr lang="zh-CN" altLang="zh-CN" sz="2000" b="1" dirty="0"/>
              <a:t>要鼓励，不要埋怨</a:t>
            </a:r>
            <a:endParaRPr lang="zh-CN" altLang="zh-CN" sz="2000" b="1" dirty="0"/>
          </a:p>
          <a:p>
            <a:r>
              <a:rPr lang="zh-CN" altLang="zh-CN" sz="1600" dirty="0"/>
              <a:t>遭遇不幸的人，由于一时无法振作，往往会表现得消极悲观、唉声叹气。此时最重要的是要通过积极的鼓励，给予他们信心和勇气，让他们在困难的时候看到光明的前景。一味的埋怨只会继续增加不幸者心理上所背负的压力，甚至造成惨剧。</a:t>
            </a:r>
            <a:endParaRPr lang="zh-CN" altLang="zh-CN" sz="1600" dirty="0"/>
          </a:p>
          <a:p>
            <a:r>
              <a:rPr lang="en-US" altLang="zh-CN" sz="1600" dirty="0"/>
              <a:t> </a:t>
            </a:r>
            <a:endParaRPr lang="zh-CN" altLang="zh-CN" sz="1600" dirty="0"/>
          </a:p>
          <a:p>
            <a:r>
              <a:rPr lang="zh-CN" altLang="zh-CN" sz="2000" b="1" dirty="0"/>
              <a:t>要安抚，不要斥责</a:t>
            </a:r>
            <a:endParaRPr lang="zh-CN" altLang="zh-CN" sz="2000" b="1" dirty="0"/>
          </a:p>
          <a:p>
            <a:r>
              <a:rPr lang="zh-CN" altLang="zh-CN" sz="1600" dirty="0"/>
              <a:t>当一个人遇到挫折，需要人给他真诚的开导。此时需要我们循循善诱，帮助他理清思绪，找到解决问题的方法。夸夸其谈地讲大道理，用一副教训的口吻斥责，只能引起他更大的不安。</a:t>
            </a:r>
            <a:endParaRPr lang="zh-CN" altLang="zh-CN" sz="16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一、劝慰</a:t>
            </a:r>
            <a:endParaRPr lang="zh-CN" altLang="zh-CN" sz="2800" dirty="0">
              <a:latin typeface="微软雅黑" panose="020B0503020204020204" pitchFamily="34" charset="-122"/>
              <a:ea typeface="微软雅黑" panose="020B0503020204020204" pitchFamily="34" charset="-122"/>
            </a:endParaRPr>
          </a:p>
        </p:txBody>
      </p:sp>
      <p:sp>
        <p:nvSpPr>
          <p:cNvPr id="8" name="矩形 7"/>
          <p:cNvSpPr/>
          <p:nvPr/>
        </p:nvSpPr>
        <p:spPr>
          <a:xfrm>
            <a:off x="511017" y="771550"/>
            <a:ext cx="7589374" cy="400110"/>
          </a:xfrm>
          <a:prstGeom prst="rect">
            <a:avLst/>
          </a:prstGeom>
        </p:spPr>
        <p:txBody>
          <a:bodyPr wrap="square">
            <a:spAutoFit/>
          </a:bodyPr>
          <a:lstStyle/>
          <a:p>
            <a:r>
              <a:rPr lang="en-US" altLang="zh-CN" sz="2000" b="1" dirty="0"/>
              <a:t>2.</a:t>
            </a:r>
            <a:r>
              <a:rPr lang="zh-CN" altLang="zh-CN" sz="2000" b="1" dirty="0"/>
              <a:t>劝慰的技巧</a:t>
            </a:r>
            <a:endParaRPr lang="zh-CN" altLang="zh-CN" sz="2000" dirty="0"/>
          </a:p>
        </p:txBody>
      </p:sp>
      <p:sp>
        <p:nvSpPr>
          <p:cNvPr id="3" name="矩形 2"/>
          <p:cNvSpPr/>
          <p:nvPr/>
        </p:nvSpPr>
        <p:spPr>
          <a:xfrm>
            <a:off x="511017" y="1171660"/>
            <a:ext cx="8093431" cy="1231106"/>
          </a:xfrm>
          <a:prstGeom prst="rect">
            <a:avLst/>
          </a:prstGeom>
        </p:spPr>
        <p:txBody>
          <a:bodyPr wrap="square">
            <a:spAutoFit/>
          </a:bodyPr>
          <a:lstStyle/>
          <a:p>
            <a:r>
              <a:rPr lang="zh-CN" altLang="zh-CN" sz="2000" b="1" dirty="0">
                <a:solidFill>
                  <a:srgbClr val="3CA0FE"/>
                </a:solidFill>
              </a:rPr>
              <a:t>聆听</a:t>
            </a:r>
            <a:endParaRPr lang="zh-CN" altLang="zh-CN" sz="2000" b="1" dirty="0">
              <a:solidFill>
                <a:srgbClr val="3CA0FE"/>
              </a:solidFill>
            </a:endParaRPr>
          </a:p>
          <a:p>
            <a:r>
              <a:rPr lang="zh-CN" altLang="zh-CN" sz="1800" dirty="0" smtClean="0"/>
              <a:t>聆听</a:t>
            </a:r>
            <a:r>
              <a:rPr lang="zh-CN" altLang="zh-CN" sz="1800" dirty="0"/>
              <a:t>不是保持沉默，而是仔细听听对方说了什么、没说什么，以及真正的含意。所谓的聆听，应该是用我们的眼、耳和心去听对方的声音，同时不急着立刻知道事情的前因后果。</a:t>
            </a:r>
            <a:endParaRPr lang="zh-CN" altLang="zh-CN" dirty="0"/>
          </a:p>
        </p:txBody>
      </p:sp>
      <p:sp>
        <p:nvSpPr>
          <p:cNvPr id="9" name="矩形 8"/>
          <p:cNvSpPr/>
          <p:nvPr/>
        </p:nvSpPr>
        <p:spPr>
          <a:xfrm>
            <a:off x="511017" y="2571750"/>
            <a:ext cx="8093431" cy="1508105"/>
          </a:xfrm>
          <a:prstGeom prst="rect">
            <a:avLst/>
          </a:prstGeom>
        </p:spPr>
        <p:txBody>
          <a:bodyPr wrap="square">
            <a:spAutoFit/>
          </a:bodyPr>
          <a:lstStyle/>
          <a:p>
            <a:r>
              <a:rPr lang="zh-CN" altLang="zh-CN" sz="2000" b="1" dirty="0" smtClean="0">
                <a:solidFill>
                  <a:srgbClr val="3CA0FE"/>
                </a:solidFill>
              </a:rPr>
              <a:t>停顿</a:t>
            </a:r>
            <a:endParaRPr lang="zh-CN" altLang="zh-CN" sz="2000" b="1" dirty="0">
              <a:solidFill>
                <a:srgbClr val="3CA0FE"/>
              </a:solidFill>
            </a:endParaRPr>
          </a:p>
          <a:p>
            <a:r>
              <a:rPr lang="zh-CN" altLang="zh-CN" sz="1800" dirty="0"/>
              <a:t>在对话之间，有时说，有时听；我们还必须提醒自己，放慢不自觉产生的机械式反应，例如，想快速解决对方的不安，便直接跳到采取行动的阶段──说些或做些我们认为对对方有益的事。安慰的艺术，在于“在适当的时机，说适当的话”，以及“不在一时冲动下，说出不该说的话”。</a:t>
            </a:r>
            <a:endParaRPr lang="zh-CN" altLang="zh-CN" sz="18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二、社交语言的基本要求</a:t>
            </a:r>
            <a:endParaRPr lang="zh-CN" altLang="zh-CN" sz="2800" dirty="0">
              <a:latin typeface="微软雅黑" panose="020B0503020204020204" pitchFamily="34" charset="-122"/>
              <a:ea typeface="微软雅黑" panose="020B0503020204020204" pitchFamily="34" charset="-122"/>
            </a:endParaRPr>
          </a:p>
        </p:txBody>
      </p:sp>
      <p:sp>
        <p:nvSpPr>
          <p:cNvPr id="4" name="矩形 3"/>
          <p:cNvSpPr/>
          <p:nvPr/>
        </p:nvSpPr>
        <p:spPr>
          <a:xfrm>
            <a:off x="511017" y="771550"/>
            <a:ext cx="7589374" cy="461665"/>
          </a:xfrm>
          <a:prstGeom prst="rect">
            <a:avLst/>
          </a:prstGeom>
        </p:spPr>
        <p:txBody>
          <a:bodyPr wrap="square">
            <a:spAutoFit/>
          </a:bodyPr>
          <a:lstStyle/>
          <a:p>
            <a:r>
              <a:rPr lang="en-US" altLang="zh-CN" sz="2400" b="1" dirty="0">
                <a:solidFill>
                  <a:srgbClr val="3CA0FE"/>
                </a:solidFill>
              </a:rPr>
              <a:t>1.</a:t>
            </a:r>
            <a:r>
              <a:rPr lang="zh-CN" altLang="zh-CN" sz="2400" b="1" dirty="0">
                <a:solidFill>
                  <a:srgbClr val="3CA0FE"/>
                </a:solidFill>
              </a:rPr>
              <a:t>言之有的——紧扣主题</a:t>
            </a:r>
            <a:endParaRPr lang="zh-CN" altLang="zh-CN" sz="2400" dirty="0">
              <a:solidFill>
                <a:srgbClr val="3CA0FE"/>
              </a:solidFill>
            </a:endParaRPr>
          </a:p>
        </p:txBody>
      </p:sp>
      <p:sp>
        <p:nvSpPr>
          <p:cNvPr id="7" name="矩形 6"/>
          <p:cNvSpPr/>
          <p:nvPr/>
        </p:nvSpPr>
        <p:spPr>
          <a:xfrm>
            <a:off x="511017" y="1349834"/>
            <a:ext cx="7589374" cy="2308324"/>
          </a:xfrm>
          <a:prstGeom prst="rect">
            <a:avLst/>
          </a:prstGeom>
        </p:spPr>
        <p:txBody>
          <a:bodyPr wrap="square">
            <a:spAutoFit/>
          </a:bodyPr>
          <a:lstStyle/>
          <a:p>
            <a:r>
              <a:rPr lang="zh-CN" altLang="zh-CN" sz="2400" dirty="0"/>
              <a:t>社交言语与一般言语不同的特点之一是，它有明确的表达目的。一般日常用语的内容，往往涉及生活琐事，东家长西家短等，交谈方式想说什么就说什么，比较随意自如。而社交言语的内容涉及广泛，交谈方式多种多样，无论是称呼语、还是寒暄语；无论是接待语，还是介绍语都有十分明确的目的。</a:t>
            </a:r>
            <a:endParaRPr lang="zh-CN" altLang="zh-CN" sz="24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一、劝慰</a:t>
            </a:r>
            <a:endParaRPr lang="zh-CN" altLang="zh-CN" sz="2800" dirty="0">
              <a:latin typeface="微软雅黑" panose="020B0503020204020204" pitchFamily="34" charset="-122"/>
              <a:ea typeface="微软雅黑" panose="020B0503020204020204" pitchFamily="34" charset="-122"/>
            </a:endParaRPr>
          </a:p>
        </p:txBody>
      </p:sp>
      <p:sp>
        <p:nvSpPr>
          <p:cNvPr id="8" name="矩形 7"/>
          <p:cNvSpPr/>
          <p:nvPr/>
        </p:nvSpPr>
        <p:spPr>
          <a:xfrm>
            <a:off x="511017" y="771550"/>
            <a:ext cx="7589374" cy="400110"/>
          </a:xfrm>
          <a:prstGeom prst="rect">
            <a:avLst/>
          </a:prstGeom>
        </p:spPr>
        <p:txBody>
          <a:bodyPr wrap="square">
            <a:spAutoFit/>
          </a:bodyPr>
          <a:lstStyle/>
          <a:p>
            <a:r>
              <a:rPr lang="en-US" altLang="zh-CN" sz="2000" b="1" dirty="0"/>
              <a:t>2.</a:t>
            </a:r>
            <a:r>
              <a:rPr lang="zh-CN" altLang="zh-CN" sz="2000" b="1" dirty="0"/>
              <a:t>劝慰的技巧</a:t>
            </a:r>
            <a:endParaRPr lang="zh-CN" altLang="zh-CN" sz="2000" dirty="0"/>
          </a:p>
        </p:txBody>
      </p:sp>
      <p:sp>
        <p:nvSpPr>
          <p:cNvPr id="3" name="矩形 2"/>
          <p:cNvSpPr/>
          <p:nvPr/>
        </p:nvSpPr>
        <p:spPr>
          <a:xfrm>
            <a:off x="511017" y="1171660"/>
            <a:ext cx="8093431" cy="2062103"/>
          </a:xfrm>
          <a:prstGeom prst="rect">
            <a:avLst/>
          </a:prstGeom>
        </p:spPr>
        <p:txBody>
          <a:bodyPr wrap="square">
            <a:spAutoFit/>
          </a:bodyPr>
          <a:lstStyle/>
          <a:p>
            <a:r>
              <a:rPr lang="zh-CN" altLang="zh-CN" sz="2000" b="1" dirty="0" smtClean="0">
                <a:solidFill>
                  <a:srgbClr val="3CA0FE"/>
                </a:solidFill>
              </a:rPr>
              <a:t>当</a:t>
            </a:r>
            <a:r>
              <a:rPr lang="zh-CN" altLang="zh-CN" sz="2000" b="1" dirty="0">
                <a:solidFill>
                  <a:srgbClr val="3CA0FE"/>
                </a:solidFill>
              </a:rPr>
              <a:t>朋友不当英雄</a:t>
            </a:r>
            <a:endParaRPr lang="zh-CN" altLang="zh-CN" sz="2000" b="1" dirty="0">
              <a:solidFill>
                <a:srgbClr val="3CA0FE"/>
              </a:solidFill>
            </a:endParaRPr>
          </a:p>
          <a:p>
            <a:r>
              <a:rPr lang="zh-CN" altLang="zh-CN" sz="1800" dirty="0"/>
              <a:t>帮助别人度过艰难岁月，不等同于将他们从痛苦的处境中“拯救”出来。我们应该认同他们的痛苦，让他们去感觉痛苦，并且不试着快速驱散痛苦。我们仅试着提供让他们越过“恐惧之河”的桥梁。当朋友、家人陷于情绪或身体的痛苦之中时，支持他们的最基本方法是：允许对方哭泣。哭泣是人体尝试将情绪毒素排出体外的一种方式，而掉泪则是疗伤的一种过程。所以，请别急着拿面巾纸给对方，只要让他知道你支持他的心意。</a:t>
            </a:r>
            <a:endParaRPr lang="zh-CN" altLang="zh-CN" sz="1800" dirty="0"/>
          </a:p>
        </p:txBody>
      </p:sp>
      <p:sp>
        <p:nvSpPr>
          <p:cNvPr id="10" name="矩形 9"/>
          <p:cNvSpPr/>
          <p:nvPr/>
        </p:nvSpPr>
        <p:spPr>
          <a:xfrm>
            <a:off x="511017" y="3291830"/>
            <a:ext cx="8093431" cy="954107"/>
          </a:xfrm>
          <a:prstGeom prst="rect">
            <a:avLst/>
          </a:prstGeom>
        </p:spPr>
        <p:txBody>
          <a:bodyPr wrap="square">
            <a:spAutoFit/>
          </a:bodyPr>
          <a:lstStyle/>
          <a:p>
            <a:r>
              <a:rPr lang="zh-CN" altLang="zh-CN" sz="2000" b="1" dirty="0">
                <a:solidFill>
                  <a:srgbClr val="3CA0FE"/>
                </a:solidFill>
              </a:rPr>
              <a:t>不把意志</a:t>
            </a:r>
            <a:r>
              <a:rPr lang="zh-CN" altLang="zh-CN" sz="2000" b="1" dirty="0" smtClean="0">
                <a:solidFill>
                  <a:srgbClr val="3CA0FE"/>
                </a:solidFill>
              </a:rPr>
              <a:t>强加于人</a:t>
            </a:r>
            <a:endParaRPr lang="en-US" altLang="zh-CN" sz="2000" b="1" dirty="0" smtClean="0">
              <a:solidFill>
                <a:srgbClr val="3CA0FE"/>
              </a:solidFill>
            </a:endParaRPr>
          </a:p>
          <a:p>
            <a:r>
              <a:rPr lang="zh-CN" altLang="zh-CN" sz="1800" dirty="0"/>
              <a:t>给予他们空间去做自己、并认同自己的感觉。我们不需要透过“同意或反对”他们的选择或处理困境的方法，来表达关心</a:t>
            </a:r>
            <a:r>
              <a:rPr lang="zh-CN" altLang="zh-CN" sz="1800" dirty="0" smtClean="0"/>
              <a:t>。</a:t>
            </a:r>
            <a:endParaRPr lang="zh-CN" altLang="zh-CN" sz="18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一、劝慰</a:t>
            </a:r>
            <a:endParaRPr lang="zh-CN" altLang="zh-CN" sz="2800" dirty="0">
              <a:latin typeface="微软雅黑" panose="020B0503020204020204" pitchFamily="34" charset="-122"/>
              <a:ea typeface="微软雅黑" panose="020B0503020204020204" pitchFamily="34" charset="-122"/>
            </a:endParaRPr>
          </a:p>
        </p:txBody>
      </p:sp>
      <p:sp>
        <p:nvSpPr>
          <p:cNvPr id="8" name="矩形 7"/>
          <p:cNvSpPr/>
          <p:nvPr/>
        </p:nvSpPr>
        <p:spPr>
          <a:xfrm>
            <a:off x="511017" y="771550"/>
            <a:ext cx="7589374" cy="400110"/>
          </a:xfrm>
          <a:prstGeom prst="rect">
            <a:avLst/>
          </a:prstGeom>
        </p:spPr>
        <p:txBody>
          <a:bodyPr wrap="square">
            <a:spAutoFit/>
          </a:bodyPr>
          <a:lstStyle/>
          <a:p>
            <a:r>
              <a:rPr lang="en-US" altLang="zh-CN" sz="2000" b="1" dirty="0"/>
              <a:t>2.</a:t>
            </a:r>
            <a:r>
              <a:rPr lang="zh-CN" altLang="zh-CN" sz="2000" b="1" dirty="0"/>
              <a:t>劝慰的技巧</a:t>
            </a:r>
            <a:endParaRPr lang="zh-CN" altLang="zh-CN" sz="2000" dirty="0"/>
          </a:p>
        </p:txBody>
      </p:sp>
      <p:sp>
        <p:nvSpPr>
          <p:cNvPr id="3" name="矩形 2"/>
          <p:cNvSpPr/>
          <p:nvPr/>
        </p:nvSpPr>
        <p:spPr>
          <a:xfrm>
            <a:off x="511017" y="1419622"/>
            <a:ext cx="8093431" cy="1231106"/>
          </a:xfrm>
          <a:prstGeom prst="rect">
            <a:avLst/>
          </a:prstGeom>
        </p:spPr>
        <p:txBody>
          <a:bodyPr wrap="square">
            <a:spAutoFit/>
          </a:bodyPr>
          <a:lstStyle/>
          <a:p>
            <a:r>
              <a:rPr lang="zh-CN" altLang="zh-CN" sz="2000" b="1" dirty="0" smtClean="0">
                <a:solidFill>
                  <a:srgbClr val="3CA0FE"/>
                </a:solidFill>
              </a:rPr>
              <a:t>长期</a:t>
            </a:r>
            <a:r>
              <a:rPr lang="zh-CN" altLang="zh-CN" sz="2000" b="1" dirty="0">
                <a:solidFill>
                  <a:srgbClr val="3CA0FE"/>
                </a:solidFill>
              </a:rPr>
              <a:t>守候</a:t>
            </a:r>
            <a:endParaRPr lang="zh-CN" altLang="zh-CN" sz="2000" b="1" dirty="0">
              <a:solidFill>
                <a:srgbClr val="3CA0FE"/>
              </a:solidFill>
            </a:endParaRPr>
          </a:p>
          <a:p>
            <a:r>
              <a:rPr lang="zh-CN" altLang="zh-CN" sz="1800" dirty="0"/>
              <a:t>改变会带来许多混乱，没有人可以迅速整顿那样的混乱。人们需要时间去调适、检讨、改变和询问“假如……会怎样？”的问题。我们的家庭成员、同事或邻居，有时候仅需要我们当他们的“共鸣箱”，且能不厌其烦地供其反复使用。</a:t>
            </a:r>
            <a:endParaRPr lang="zh-CN" altLang="zh-CN" sz="1800" dirty="0"/>
          </a:p>
        </p:txBody>
      </p:sp>
      <p:sp>
        <p:nvSpPr>
          <p:cNvPr id="10" name="矩形 9"/>
          <p:cNvSpPr/>
          <p:nvPr/>
        </p:nvSpPr>
        <p:spPr>
          <a:xfrm>
            <a:off x="511017" y="3003798"/>
            <a:ext cx="8093431" cy="1231106"/>
          </a:xfrm>
          <a:prstGeom prst="rect">
            <a:avLst/>
          </a:prstGeom>
        </p:spPr>
        <p:txBody>
          <a:bodyPr wrap="square">
            <a:spAutoFit/>
          </a:bodyPr>
          <a:lstStyle/>
          <a:p>
            <a:r>
              <a:rPr lang="zh-CN" altLang="zh-CN" sz="2000" b="1" dirty="0" smtClean="0">
                <a:solidFill>
                  <a:srgbClr val="3CA0FE"/>
                </a:solidFill>
              </a:rPr>
              <a:t>勇敢</a:t>
            </a:r>
            <a:r>
              <a:rPr lang="zh-CN" altLang="zh-CN" sz="2000" b="1" dirty="0">
                <a:solidFill>
                  <a:srgbClr val="3CA0FE"/>
                </a:solidFill>
              </a:rPr>
              <a:t>挺身而出</a:t>
            </a:r>
            <a:endParaRPr lang="zh-CN" altLang="zh-CN" sz="2000" b="1" dirty="0">
              <a:solidFill>
                <a:srgbClr val="3CA0FE"/>
              </a:solidFill>
            </a:endParaRPr>
          </a:p>
          <a:p>
            <a:r>
              <a:rPr lang="zh-CN" altLang="zh-CN" sz="1800" dirty="0"/>
              <a:t>不论身处任何状况，对自己不知该说什么而感到困窘，是无妨的；让我们想帮助的人知道我们的感觉，也是无妨的。甚至可以老实地说：“我不知道你的感觉，也不知道自己该说什么，但是我真的很关心你。</a:t>
            </a:r>
            <a:r>
              <a:rPr lang="zh-CN" altLang="zh-CN" sz="1800" dirty="0" smtClean="0"/>
              <a:t>”</a:t>
            </a:r>
            <a:endParaRPr lang="zh-CN" altLang="zh-CN" sz="16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一、劝慰</a:t>
            </a:r>
            <a:endParaRPr lang="zh-CN" altLang="zh-CN" sz="2800" dirty="0">
              <a:latin typeface="微软雅黑" panose="020B0503020204020204" pitchFamily="34" charset="-122"/>
              <a:ea typeface="微软雅黑" panose="020B0503020204020204" pitchFamily="34" charset="-122"/>
            </a:endParaRPr>
          </a:p>
        </p:txBody>
      </p:sp>
      <p:sp>
        <p:nvSpPr>
          <p:cNvPr id="8" name="矩形 7"/>
          <p:cNvSpPr/>
          <p:nvPr/>
        </p:nvSpPr>
        <p:spPr>
          <a:xfrm>
            <a:off x="511017" y="771550"/>
            <a:ext cx="7589374" cy="400110"/>
          </a:xfrm>
          <a:prstGeom prst="rect">
            <a:avLst/>
          </a:prstGeom>
        </p:spPr>
        <p:txBody>
          <a:bodyPr wrap="square">
            <a:spAutoFit/>
          </a:bodyPr>
          <a:lstStyle/>
          <a:p>
            <a:r>
              <a:rPr lang="en-US" altLang="zh-CN" sz="2000" b="1" dirty="0"/>
              <a:t>2.</a:t>
            </a:r>
            <a:r>
              <a:rPr lang="zh-CN" altLang="zh-CN" sz="2000" b="1" dirty="0"/>
              <a:t>劝慰的技巧</a:t>
            </a:r>
            <a:endParaRPr lang="zh-CN" altLang="zh-CN" sz="2000" dirty="0"/>
          </a:p>
        </p:txBody>
      </p:sp>
      <p:sp>
        <p:nvSpPr>
          <p:cNvPr id="3" name="矩形 2"/>
          <p:cNvSpPr/>
          <p:nvPr/>
        </p:nvSpPr>
        <p:spPr>
          <a:xfrm>
            <a:off x="511017" y="1419622"/>
            <a:ext cx="8093431" cy="1508105"/>
          </a:xfrm>
          <a:prstGeom prst="rect">
            <a:avLst/>
          </a:prstGeom>
        </p:spPr>
        <p:txBody>
          <a:bodyPr wrap="square">
            <a:spAutoFit/>
          </a:bodyPr>
          <a:lstStyle/>
          <a:p>
            <a:r>
              <a:rPr lang="zh-CN" altLang="zh-CN" sz="2000" b="1" dirty="0" smtClean="0">
                <a:solidFill>
                  <a:srgbClr val="3CA0FE"/>
                </a:solidFill>
              </a:rPr>
              <a:t>提供</a:t>
            </a:r>
            <a:r>
              <a:rPr lang="zh-CN" altLang="zh-CN" sz="2000" b="1" dirty="0">
                <a:solidFill>
                  <a:srgbClr val="3CA0FE"/>
                </a:solidFill>
              </a:rPr>
              <a:t>有效建议</a:t>
            </a:r>
            <a:endParaRPr lang="zh-CN" altLang="zh-CN" sz="2000" b="1" dirty="0">
              <a:solidFill>
                <a:srgbClr val="3CA0FE"/>
              </a:solidFill>
            </a:endParaRPr>
          </a:p>
          <a:p>
            <a:r>
              <a:rPr lang="zh-CN" altLang="zh-CN" sz="1800" dirty="0" smtClean="0"/>
              <a:t>不</a:t>
            </a:r>
            <a:r>
              <a:rPr lang="zh-CN" altLang="zh-CN" sz="1800" dirty="0"/>
              <a:t>需帮别人找到所有问题的答案，但可以尽力提供可用资源──别的朋友、专家、朋友的朋友，来帮忙他们找到答案。可以为对方打几通电话，连结人脉；也可以找相关的书籍给他们阅读；或是干脆提供一个躲避的空间，让他们得以平静地寻找自己的答案。</a:t>
            </a:r>
            <a:endParaRPr lang="zh-CN" altLang="zh-CN" sz="18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二、道歉</a:t>
            </a:r>
            <a:endParaRPr lang="zh-CN" altLang="zh-CN" sz="2800" dirty="0">
              <a:latin typeface="微软雅黑" panose="020B0503020204020204" pitchFamily="34" charset="-122"/>
              <a:ea typeface="微软雅黑" panose="020B0503020204020204" pitchFamily="34" charset="-122"/>
            </a:endParaRPr>
          </a:p>
        </p:txBody>
      </p:sp>
      <p:sp>
        <p:nvSpPr>
          <p:cNvPr id="8" name="矩形 7"/>
          <p:cNvSpPr/>
          <p:nvPr/>
        </p:nvSpPr>
        <p:spPr>
          <a:xfrm>
            <a:off x="511017" y="771550"/>
            <a:ext cx="7589374" cy="400110"/>
          </a:xfrm>
          <a:prstGeom prst="rect">
            <a:avLst/>
          </a:prstGeom>
        </p:spPr>
        <p:txBody>
          <a:bodyPr wrap="square">
            <a:spAutoFit/>
          </a:bodyPr>
          <a:lstStyle/>
          <a:p>
            <a:r>
              <a:rPr lang="en-US" altLang="zh-CN" sz="2000" b="1" dirty="0"/>
              <a:t>1.</a:t>
            </a:r>
            <a:r>
              <a:rPr lang="zh-CN" altLang="zh-CN" sz="2000" b="1" dirty="0"/>
              <a:t>道歉的基本原则</a:t>
            </a:r>
            <a:endParaRPr lang="zh-CN" altLang="zh-CN" sz="2000" dirty="0"/>
          </a:p>
        </p:txBody>
      </p:sp>
      <p:sp>
        <p:nvSpPr>
          <p:cNvPr id="3" name="矩形 2"/>
          <p:cNvSpPr/>
          <p:nvPr/>
        </p:nvSpPr>
        <p:spPr>
          <a:xfrm>
            <a:off x="511017" y="1171660"/>
            <a:ext cx="8093431" cy="400110"/>
          </a:xfrm>
          <a:prstGeom prst="rect">
            <a:avLst/>
          </a:prstGeom>
        </p:spPr>
        <p:txBody>
          <a:bodyPr wrap="square">
            <a:spAutoFit/>
          </a:bodyPr>
          <a:lstStyle/>
          <a:p>
            <a:r>
              <a:rPr lang="zh-CN" altLang="zh-CN" sz="2000" b="1" dirty="0">
                <a:solidFill>
                  <a:srgbClr val="3CA0FE"/>
                </a:solidFill>
              </a:rPr>
              <a:t>用语规范</a:t>
            </a:r>
            <a:endParaRPr lang="zh-CN" altLang="zh-CN" sz="2000" b="1" dirty="0">
              <a:solidFill>
                <a:srgbClr val="3CA0FE"/>
              </a:solidFill>
            </a:endParaRPr>
          </a:p>
        </p:txBody>
      </p:sp>
      <p:sp>
        <p:nvSpPr>
          <p:cNvPr id="2" name="矩形 1"/>
          <p:cNvSpPr/>
          <p:nvPr/>
        </p:nvSpPr>
        <p:spPr>
          <a:xfrm>
            <a:off x="511016" y="1635646"/>
            <a:ext cx="7877407" cy="1569660"/>
          </a:xfrm>
          <a:prstGeom prst="rect">
            <a:avLst/>
          </a:prstGeom>
        </p:spPr>
        <p:txBody>
          <a:bodyPr wrap="square">
            <a:spAutoFit/>
          </a:bodyPr>
          <a:lstStyle/>
          <a:p>
            <a:r>
              <a:rPr lang="zh-CN" altLang="zh-CN" sz="1600" dirty="0"/>
              <a:t>道歉作为一种重要的口与表达形式，对语言同样有着严格的要求。</a:t>
            </a:r>
            <a:endParaRPr lang="zh-CN" altLang="zh-CN" sz="1600" dirty="0"/>
          </a:p>
          <a:p>
            <a:r>
              <a:rPr lang="zh-CN" altLang="zh-CN" sz="1600" dirty="0"/>
              <a:t>道歉的用语要规范：</a:t>
            </a:r>
            <a:endParaRPr lang="zh-CN" altLang="zh-CN" sz="1600" dirty="0"/>
          </a:p>
          <a:p>
            <a:r>
              <a:rPr lang="zh-CN" altLang="zh-CN" sz="1600" dirty="0"/>
              <a:t>一般场合，可以讲：“对不起”，“很抱歉”，“失礼了”；</a:t>
            </a:r>
            <a:endParaRPr lang="zh-CN" altLang="zh-CN" sz="1600" dirty="0"/>
          </a:p>
          <a:p>
            <a:r>
              <a:rPr lang="zh-CN" altLang="zh-CN" sz="1600" dirty="0"/>
              <a:t>有愧对他人之处，宜说：“深感歉疚”，“非常惭愧”；</a:t>
            </a:r>
            <a:endParaRPr lang="zh-CN" altLang="zh-CN" sz="1600" dirty="0"/>
          </a:p>
          <a:p>
            <a:r>
              <a:rPr lang="zh-CN" altLang="zh-CN" sz="1600" dirty="0"/>
              <a:t>渴望原谅，应说：“多多包涵”，“请您原谅”；</a:t>
            </a:r>
            <a:endParaRPr lang="zh-CN" altLang="zh-CN" sz="1600" dirty="0"/>
          </a:p>
          <a:p>
            <a:r>
              <a:rPr lang="zh-CN" altLang="zh-CN" sz="1600" dirty="0"/>
              <a:t>给别人带来不便，可说：“打扰了”，“麻烦了”。</a:t>
            </a:r>
            <a:endParaRPr lang="zh-CN" altLang="zh-CN" sz="16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二、道歉</a:t>
            </a:r>
            <a:endParaRPr lang="zh-CN" altLang="zh-CN" sz="2800" dirty="0">
              <a:latin typeface="微软雅黑" panose="020B0503020204020204" pitchFamily="34" charset="-122"/>
              <a:ea typeface="微软雅黑" panose="020B0503020204020204" pitchFamily="34" charset="-122"/>
            </a:endParaRPr>
          </a:p>
        </p:txBody>
      </p:sp>
      <p:sp>
        <p:nvSpPr>
          <p:cNvPr id="8" name="矩形 7"/>
          <p:cNvSpPr/>
          <p:nvPr/>
        </p:nvSpPr>
        <p:spPr>
          <a:xfrm>
            <a:off x="511017" y="771550"/>
            <a:ext cx="7589374" cy="400110"/>
          </a:xfrm>
          <a:prstGeom prst="rect">
            <a:avLst/>
          </a:prstGeom>
        </p:spPr>
        <p:txBody>
          <a:bodyPr wrap="square">
            <a:spAutoFit/>
          </a:bodyPr>
          <a:lstStyle/>
          <a:p>
            <a:r>
              <a:rPr lang="en-US" altLang="zh-CN" sz="2000" b="1" dirty="0"/>
              <a:t>1.</a:t>
            </a:r>
            <a:r>
              <a:rPr lang="zh-CN" altLang="zh-CN" sz="2000" b="1" dirty="0"/>
              <a:t>道歉的基本原则</a:t>
            </a:r>
            <a:endParaRPr lang="zh-CN" altLang="zh-CN" sz="2000" dirty="0"/>
          </a:p>
        </p:txBody>
      </p:sp>
      <p:sp>
        <p:nvSpPr>
          <p:cNvPr id="2" name="矩形 1"/>
          <p:cNvSpPr/>
          <p:nvPr/>
        </p:nvSpPr>
        <p:spPr>
          <a:xfrm>
            <a:off x="511016" y="1317511"/>
            <a:ext cx="7877407" cy="1938992"/>
          </a:xfrm>
          <a:prstGeom prst="rect">
            <a:avLst/>
          </a:prstGeom>
        </p:spPr>
        <p:txBody>
          <a:bodyPr wrap="square">
            <a:spAutoFit/>
          </a:bodyPr>
          <a:lstStyle/>
          <a:p>
            <a:r>
              <a:rPr lang="zh-CN" altLang="zh-CN" sz="2000" b="1" dirty="0" smtClean="0">
                <a:solidFill>
                  <a:srgbClr val="3CA0FE"/>
                </a:solidFill>
              </a:rPr>
              <a:t>及时</a:t>
            </a:r>
            <a:endParaRPr lang="zh-CN" altLang="zh-CN" sz="2000" b="1" dirty="0">
              <a:solidFill>
                <a:srgbClr val="3CA0FE"/>
              </a:solidFill>
            </a:endParaRPr>
          </a:p>
          <a:p>
            <a:r>
              <a:rPr lang="zh-CN" altLang="zh-CN" sz="1600" dirty="0"/>
              <a:t>知道自己错了，马上就要说“对不起”，否则越拖得久，就越会使矛盾扩大，越容易使人误解。道歉及时，还有助于当事人“退一步海阔天宽”，大事化小小事化了。</a:t>
            </a:r>
            <a:endParaRPr lang="zh-CN" altLang="zh-CN" sz="1600" dirty="0"/>
          </a:p>
          <a:p>
            <a:r>
              <a:rPr lang="zh-CN" altLang="zh-CN" sz="1600" dirty="0"/>
              <a:t>　　</a:t>
            </a:r>
            <a:endParaRPr lang="zh-CN" altLang="zh-CN" sz="1600" dirty="0"/>
          </a:p>
          <a:p>
            <a:r>
              <a:rPr lang="zh-CN" altLang="zh-CN" sz="2000" b="1" dirty="0" smtClean="0">
                <a:solidFill>
                  <a:srgbClr val="3CA0FE"/>
                </a:solidFill>
              </a:rPr>
              <a:t>大方</a:t>
            </a:r>
            <a:r>
              <a:rPr lang="zh-CN" altLang="zh-CN" sz="2000" b="1" dirty="0">
                <a:solidFill>
                  <a:srgbClr val="3CA0FE"/>
                </a:solidFill>
              </a:rPr>
              <a:t>得体</a:t>
            </a:r>
            <a:endParaRPr lang="zh-CN" altLang="zh-CN" sz="2000" b="1" dirty="0">
              <a:solidFill>
                <a:srgbClr val="3CA0FE"/>
              </a:solidFill>
            </a:endParaRPr>
          </a:p>
          <a:p>
            <a:r>
              <a:rPr lang="zh-CN" altLang="zh-CN" sz="1600" dirty="0"/>
              <a:t>道歉绝非耻辱，故而应当大大方方，堂堂正正，不要遮遮掩掩。不要过分贬低自己，说一些于错事无关的话，显得没有诚意。</a:t>
            </a:r>
            <a:endParaRPr lang="zh-CN" altLang="zh-CN" sz="16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二、道歉</a:t>
            </a:r>
            <a:endParaRPr lang="zh-CN" altLang="zh-CN" sz="2800" dirty="0">
              <a:latin typeface="微软雅黑" panose="020B0503020204020204" pitchFamily="34" charset="-122"/>
              <a:ea typeface="微软雅黑" panose="020B0503020204020204" pitchFamily="34" charset="-122"/>
            </a:endParaRPr>
          </a:p>
        </p:txBody>
      </p:sp>
      <p:sp>
        <p:nvSpPr>
          <p:cNvPr id="8" name="矩形 7"/>
          <p:cNvSpPr/>
          <p:nvPr/>
        </p:nvSpPr>
        <p:spPr>
          <a:xfrm>
            <a:off x="511017" y="771550"/>
            <a:ext cx="7589374" cy="400110"/>
          </a:xfrm>
          <a:prstGeom prst="rect">
            <a:avLst/>
          </a:prstGeom>
        </p:spPr>
        <p:txBody>
          <a:bodyPr wrap="square">
            <a:spAutoFit/>
          </a:bodyPr>
          <a:lstStyle/>
          <a:p>
            <a:r>
              <a:rPr lang="en-US" altLang="zh-CN" sz="2000" b="1" dirty="0"/>
              <a:t>2.</a:t>
            </a:r>
            <a:r>
              <a:rPr lang="zh-CN" altLang="zh-CN" sz="2000" b="1" dirty="0"/>
              <a:t>道歉的技巧</a:t>
            </a:r>
            <a:endParaRPr lang="zh-CN" altLang="zh-CN" sz="2000" dirty="0"/>
          </a:p>
        </p:txBody>
      </p:sp>
      <p:sp>
        <p:nvSpPr>
          <p:cNvPr id="3" name="矩形 2"/>
          <p:cNvSpPr/>
          <p:nvPr/>
        </p:nvSpPr>
        <p:spPr>
          <a:xfrm>
            <a:off x="511017" y="1171660"/>
            <a:ext cx="8093431" cy="400110"/>
          </a:xfrm>
          <a:prstGeom prst="rect">
            <a:avLst/>
          </a:prstGeom>
        </p:spPr>
        <p:txBody>
          <a:bodyPr wrap="square">
            <a:spAutoFit/>
          </a:bodyPr>
          <a:lstStyle/>
          <a:p>
            <a:r>
              <a:rPr lang="zh-CN" altLang="zh-CN" sz="2000" b="1" dirty="0">
                <a:solidFill>
                  <a:srgbClr val="3CA0FE"/>
                </a:solidFill>
              </a:rPr>
              <a:t>先道歉后解释</a:t>
            </a:r>
            <a:endParaRPr lang="zh-CN" altLang="zh-CN" sz="2000" b="1" dirty="0">
              <a:solidFill>
                <a:srgbClr val="3CA0FE"/>
              </a:solidFill>
            </a:endParaRPr>
          </a:p>
        </p:txBody>
      </p:sp>
      <p:sp>
        <p:nvSpPr>
          <p:cNvPr id="2" name="矩形 1"/>
          <p:cNvSpPr/>
          <p:nvPr/>
        </p:nvSpPr>
        <p:spPr>
          <a:xfrm>
            <a:off x="511016" y="1559591"/>
            <a:ext cx="7877407" cy="1200329"/>
          </a:xfrm>
          <a:prstGeom prst="rect">
            <a:avLst/>
          </a:prstGeom>
        </p:spPr>
        <p:txBody>
          <a:bodyPr wrap="square">
            <a:spAutoFit/>
          </a:bodyPr>
          <a:lstStyle/>
          <a:p>
            <a:r>
              <a:rPr lang="zh-CN" altLang="zh-CN" sz="1800" dirty="0"/>
              <a:t>有错就应当先认错，以诚恳的态度取得对方的谅解。千万不要找客观原因，为自己的错误作过多的辩解和开脱。如果确实有必要进行解释，也应在道歉之后进行，例如：“真对不起，我来迟了，非常抱歉！今天车子忽然在半路抛锚……”</a:t>
            </a:r>
            <a:endParaRPr lang="zh-CN" altLang="zh-CN" sz="1800" dirty="0"/>
          </a:p>
        </p:txBody>
      </p:sp>
      <p:sp>
        <p:nvSpPr>
          <p:cNvPr id="9" name="矩形 8"/>
          <p:cNvSpPr/>
          <p:nvPr/>
        </p:nvSpPr>
        <p:spPr>
          <a:xfrm>
            <a:off x="511017" y="2759920"/>
            <a:ext cx="8093431" cy="400110"/>
          </a:xfrm>
          <a:prstGeom prst="rect">
            <a:avLst/>
          </a:prstGeom>
        </p:spPr>
        <p:txBody>
          <a:bodyPr wrap="square">
            <a:spAutoFit/>
          </a:bodyPr>
          <a:lstStyle/>
          <a:p>
            <a:r>
              <a:rPr lang="zh-CN" altLang="zh-CN" sz="2000" b="1" dirty="0">
                <a:solidFill>
                  <a:srgbClr val="3CA0FE"/>
                </a:solidFill>
              </a:rPr>
              <a:t>客观陈述失误原因</a:t>
            </a:r>
            <a:endParaRPr lang="zh-CN" altLang="zh-CN" sz="2000" b="1" dirty="0">
              <a:solidFill>
                <a:srgbClr val="3CA0FE"/>
              </a:solidFill>
            </a:endParaRPr>
          </a:p>
        </p:txBody>
      </p:sp>
      <p:sp>
        <p:nvSpPr>
          <p:cNvPr id="10" name="矩形 9"/>
          <p:cNvSpPr/>
          <p:nvPr/>
        </p:nvSpPr>
        <p:spPr>
          <a:xfrm>
            <a:off x="511016" y="3147851"/>
            <a:ext cx="7877407" cy="923330"/>
          </a:xfrm>
          <a:prstGeom prst="rect">
            <a:avLst/>
          </a:prstGeom>
        </p:spPr>
        <p:txBody>
          <a:bodyPr wrap="square">
            <a:spAutoFit/>
          </a:bodyPr>
          <a:lstStyle/>
          <a:p>
            <a:r>
              <a:rPr lang="zh-CN" altLang="zh-CN" sz="1800" dirty="0" smtClean="0"/>
              <a:t>当</a:t>
            </a:r>
            <a:r>
              <a:rPr lang="zh-CN" altLang="zh-CN" sz="1800" dirty="0"/>
              <a:t>错误已经酿成的时候，当事人首先要坦率承认错误，真诚道歉使对方的怒气渐渐平息下来。然后再从主观方面出发，向对方分析自己失误的原因，述说自己的难处，在一般情况下，对方都会理解你的苦衷，谅解你的过失。</a:t>
            </a:r>
            <a:endParaRPr lang="zh-CN" altLang="zh-CN" sz="18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二、道歉</a:t>
            </a:r>
            <a:endParaRPr lang="zh-CN" altLang="zh-CN" sz="2800" dirty="0">
              <a:latin typeface="微软雅黑" panose="020B0503020204020204" pitchFamily="34" charset="-122"/>
              <a:ea typeface="微软雅黑" panose="020B0503020204020204" pitchFamily="34" charset="-122"/>
            </a:endParaRPr>
          </a:p>
        </p:txBody>
      </p:sp>
      <p:sp>
        <p:nvSpPr>
          <p:cNvPr id="8" name="矩形 7"/>
          <p:cNvSpPr/>
          <p:nvPr/>
        </p:nvSpPr>
        <p:spPr>
          <a:xfrm>
            <a:off x="511017" y="771550"/>
            <a:ext cx="7589374" cy="400110"/>
          </a:xfrm>
          <a:prstGeom prst="rect">
            <a:avLst/>
          </a:prstGeom>
        </p:spPr>
        <p:txBody>
          <a:bodyPr wrap="square">
            <a:spAutoFit/>
          </a:bodyPr>
          <a:lstStyle/>
          <a:p>
            <a:r>
              <a:rPr lang="en-US" altLang="zh-CN" sz="2000" b="1" dirty="0"/>
              <a:t>2.</a:t>
            </a:r>
            <a:r>
              <a:rPr lang="zh-CN" altLang="zh-CN" sz="2000" b="1" dirty="0"/>
              <a:t>道歉的技巧</a:t>
            </a:r>
            <a:endParaRPr lang="zh-CN" altLang="zh-CN" sz="2000" dirty="0"/>
          </a:p>
        </p:txBody>
      </p:sp>
      <p:sp>
        <p:nvSpPr>
          <p:cNvPr id="3" name="矩形 2"/>
          <p:cNvSpPr/>
          <p:nvPr/>
        </p:nvSpPr>
        <p:spPr>
          <a:xfrm>
            <a:off x="511017" y="1171660"/>
            <a:ext cx="8093431" cy="400110"/>
          </a:xfrm>
          <a:prstGeom prst="rect">
            <a:avLst/>
          </a:prstGeom>
        </p:spPr>
        <p:txBody>
          <a:bodyPr wrap="square">
            <a:spAutoFit/>
          </a:bodyPr>
          <a:lstStyle/>
          <a:p>
            <a:r>
              <a:rPr lang="zh-CN" altLang="zh-CN" sz="2000" b="1" dirty="0" smtClean="0">
                <a:solidFill>
                  <a:srgbClr val="3CA0FE"/>
                </a:solidFill>
              </a:rPr>
              <a:t>利</a:t>
            </a:r>
            <a:r>
              <a:rPr lang="zh-CN" altLang="zh-CN" sz="2000" b="1" dirty="0">
                <a:solidFill>
                  <a:srgbClr val="3CA0FE"/>
                </a:solidFill>
              </a:rPr>
              <a:t>用第三者转致歉意</a:t>
            </a:r>
            <a:endParaRPr lang="zh-CN" altLang="zh-CN" sz="2000" b="1" dirty="0">
              <a:solidFill>
                <a:srgbClr val="3CA0FE"/>
              </a:solidFill>
            </a:endParaRPr>
          </a:p>
        </p:txBody>
      </p:sp>
      <p:sp>
        <p:nvSpPr>
          <p:cNvPr id="2" name="矩形 1"/>
          <p:cNvSpPr/>
          <p:nvPr/>
        </p:nvSpPr>
        <p:spPr>
          <a:xfrm>
            <a:off x="511016" y="1559591"/>
            <a:ext cx="7877407" cy="646331"/>
          </a:xfrm>
          <a:prstGeom prst="rect">
            <a:avLst/>
          </a:prstGeom>
        </p:spPr>
        <p:txBody>
          <a:bodyPr wrap="square">
            <a:spAutoFit/>
          </a:bodyPr>
          <a:lstStyle/>
          <a:p>
            <a:r>
              <a:rPr lang="zh-CN" altLang="zh-CN" sz="1800" dirty="0"/>
              <a:t>当双方成见很深，不宜直接见面的时候，最好请第三者转致歉意，等待对方火气平息之后，在当面赔礼道歉，作进一步沟通。</a:t>
            </a:r>
            <a:endParaRPr lang="zh-CN" altLang="zh-CN" sz="1800" dirty="0"/>
          </a:p>
        </p:txBody>
      </p:sp>
      <p:sp>
        <p:nvSpPr>
          <p:cNvPr id="9" name="矩形 8"/>
          <p:cNvSpPr/>
          <p:nvPr/>
        </p:nvSpPr>
        <p:spPr>
          <a:xfrm>
            <a:off x="511017" y="2427734"/>
            <a:ext cx="8093431" cy="400110"/>
          </a:xfrm>
          <a:prstGeom prst="rect">
            <a:avLst/>
          </a:prstGeom>
        </p:spPr>
        <p:txBody>
          <a:bodyPr wrap="square">
            <a:spAutoFit/>
          </a:bodyPr>
          <a:lstStyle/>
          <a:p>
            <a:r>
              <a:rPr lang="zh-CN" altLang="zh-CN" sz="2000" b="1" dirty="0">
                <a:solidFill>
                  <a:srgbClr val="3CA0FE"/>
                </a:solidFill>
              </a:rPr>
              <a:t>没有错时亦可道歉</a:t>
            </a:r>
            <a:endParaRPr lang="zh-CN" altLang="zh-CN" sz="2000" b="1" dirty="0">
              <a:solidFill>
                <a:srgbClr val="3CA0FE"/>
              </a:solidFill>
            </a:endParaRPr>
          </a:p>
        </p:txBody>
      </p:sp>
      <p:sp>
        <p:nvSpPr>
          <p:cNvPr id="10" name="矩形 9"/>
          <p:cNvSpPr/>
          <p:nvPr/>
        </p:nvSpPr>
        <p:spPr>
          <a:xfrm>
            <a:off x="511016" y="2815665"/>
            <a:ext cx="7877407" cy="1200329"/>
          </a:xfrm>
          <a:prstGeom prst="rect">
            <a:avLst/>
          </a:prstGeom>
        </p:spPr>
        <p:txBody>
          <a:bodyPr wrap="square">
            <a:spAutoFit/>
          </a:bodyPr>
          <a:lstStyle/>
          <a:p>
            <a:r>
              <a:rPr lang="zh-CN" altLang="zh-CN" sz="1800" dirty="0"/>
              <a:t>这种情况通常适用于管理者。当你的下属在工作中未能恪守职责，或者完全尽力但仍然是某一方面的工作未尽人意，给他人造成损失时，为了促使下属进一步反省，也为了挽回单位的信誉，作为管理者应诚恳庄重地向对方或公众表达歉意，以求得到谅解。</a:t>
            </a:r>
            <a:endParaRPr lang="zh-CN" altLang="zh-CN" sz="18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9      (向天歌演示原创作品：www.TopPPT.cn)"/>
          <p:cNvSpPr/>
          <p:nvPr/>
        </p:nvSpPr>
        <p:spPr>
          <a:xfrm>
            <a:off x="1" y="1792129"/>
            <a:ext cx="9144000" cy="135568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zh-CN" sz="3600" b="1" dirty="0" smtClean="0"/>
              <a:t>第</a:t>
            </a:r>
            <a:r>
              <a:rPr lang="zh-CN" altLang="en-US" sz="3600" b="1" dirty="0" smtClean="0"/>
              <a:t>六</a:t>
            </a:r>
            <a:r>
              <a:rPr lang="zh-CN" altLang="zh-CN" sz="3600" b="1" dirty="0" smtClean="0"/>
              <a:t>节</a:t>
            </a:r>
            <a:r>
              <a:rPr lang="en-US" altLang="zh-CN" sz="3600" b="1" dirty="0" smtClean="0"/>
              <a:t> </a:t>
            </a:r>
            <a:r>
              <a:rPr lang="zh-CN" altLang="zh-CN" sz="3600" b="1" dirty="0" smtClean="0"/>
              <a:t>主持人</a:t>
            </a:r>
            <a:r>
              <a:rPr lang="zh-CN" altLang="zh-CN" sz="3600" b="1" dirty="0"/>
              <a:t>口才</a:t>
            </a:r>
            <a:endParaRPr lang="zh-CN" altLang="zh-CN" sz="36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一、主持人</a:t>
            </a:r>
            <a:endParaRPr lang="zh-CN" altLang="zh-CN" sz="2800" dirty="0">
              <a:latin typeface="微软雅黑" panose="020B0503020204020204" pitchFamily="34" charset="-122"/>
              <a:ea typeface="微软雅黑" panose="020B0503020204020204" pitchFamily="34" charset="-122"/>
            </a:endParaRPr>
          </a:p>
        </p:txBody>
      </p:sp>
      <p:sp>
        <p:nvSpPr>
          <p:cNvPr id="8" name="矩形 7"/>
          <p:cNvSpPr/>
          <p:nvPr/>
        </p:nvSpPr>
        <p:spPr>
          <a:xfrm>
            <a:off x="511017" y="771550"/>
            <a:ext cx="7589374" cy="1323439"/>
          </a:xfrm>
          <a:prstGeom prst="rect">
            <a:avLst/>
          </a:prstGeom>
        </p:spPr>
        <p:txBody>
          <a:bodyPr wrap="square">
            <a:spAutoFit/>
          </a:bodyPr>
          <a:lstStyle/>
          <a:p>
            <a:r>
              <a:rPr lang="zh-CN" altLang="zh-CN" sz="2000" dirty="0"/>
              <a:t>主持人就是负责节目的编排、组织、解说以及对节目实施过程加以积极协调和有效推进的人。主持人是传播者和受传播者之间的一座桥梁，其根本任务就是通过发挥自身的传播作用，有效地传达节目内容。</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二、主持的技巧</a:t>
            </a:r>
            <a:endParaRPr lang="zh-CN" altLang="zh-CN" sz="2800" dirty="0">
              <a:latin typeface="微软雅黑" panose="020B0503020204020204" pitchFamily="34" charset="-122"/>
              <a:ea typeface="微软雅黑" panose="020B0503020204020204" pitchFamily="34" charset="-122"/>
            </a:endParaRPr>
          </a:p>
        </p:txBody>
      </p:sp>
      <p:sp>
        <p:nvSpPr>
          <p:cNvPr id="8" name="矩形 7"/>
          <p:cNvSpPr/>
          <p:nvPr/>
        </p:nvSpPr>
        <p:spPr>
          <a:xfrm>
            <a:off x="511017" y="771550"/>
            <a:ext cx="7589374" cy="400110"/>
          </a:xfrm>
          <a:prstGeom prst="rect">
            <a:avLst/>
          </a:prstGeom>
        </p:spPr>
        <p:txBody>
          <a:bodyPr wrap="square">
            <a:spAutoFit/>
          </a:bodyPr>
          <a:lstStyle/>
          <a:p>
            <a:r>
              <a:rPr lang="en-US" altLang="zh-CN" sz="2000" b="1" dirty="0"/>
              <a:t>1.</a:t>
            </a:r>
            <a:r>
              <a:rPr lang="zh-CN" altLang="zh-CN" sz="2000" b="1" dirty="0"/>
              <a:t>工于开场</a:t>
            </a:r>
            <a:endParaRPr lang="zh-CN" altLang="zh-CN" sz="2000" dirty="0"/>
          </a:p>
        </p:txBody>
      </p:sp>
      <p:sp>
        <p:nvSpPr>
          <p:cNvPr id="2" name="矩形 1"/>
          <p:cNvSpPr/>
          <p:nvPr/>
        </p:nvSpPr>
        <p:spPr>
          <a:xfrm>
            <a:off x="511017" y="1171660"/>
            <a:ext cx="8093431" cy="1477328"/>
          </a:xfrm>
          <a:prstGeom prst="rect">
            <a:avLst/>
          </a:prstGeom>
        </p:spPr>
        <p:txBody>
          <a:bodyPr wrap="square">
            <a:spAutoFit/>
          </a:bodyPr>
          <a:lstStyle/>
          <a:p>
            <a:r>
              <a:rPr lang="zh-CN" altLang="zh-CN" sz="1800" dirty="0"/>
              <a:t>良好的开场白，对于主持人十分重要。主持人必须设计出精美灵巧的开场白。因为开场白可以确定节目的基调、营造气氛、表明主旨、沟通感情，使受众情绪高涨。</a:t>
            </a:r>
            <a:endParaRPr lang="zh-CN" altLang="zh-CN" sz="1800" dirty="0"/>
          </a:p>
          <a:p>
            <a:r>
              <a:rPr lang="zh-CN" altLang="zh-CN" sz="1800" dirty="0"/>
              <a:t>开场白的具体内容可以根据具体的活动内容，或讲形式、或道特点、或提要求、或谈历史上的今天、或借助季节等喻示主题和中心思想。</a:t>
            </a:r>
            <a:endParaRPr lang="zh-CN" altLang="zh-CN" sz="1800" dirty="0"/>
          </a:p>
        </p:txBody>
      </p:sp>
      <p:sp>
        <p:nvSpPr>
          <p:cNvPr id="9" name="矩形 8"/>
          <p:cNvSpPr/>
          <p:nvPr/>
        </p:nvSpPr>
        <p:spPr>
          <a:xfrm>
            <a:off x="511017" y="2649073"/>
            <a:ext cx="7589374" cy="400110"/>
          </a:xfrm>
          <a:prstGeom prst="rect">
            <a:avLst/>
          </a:prstGeom>
        </p:spPr>
        <p:txBody>
          <a:bodyPr wrap="square">
            <a:spAutoFit/>
          </a:bodyPr>
          <a:lstStyle/>
          <a:p>
            <a:r>
              <a:rPr lang="en-US" altLang="zh-CN" sz="2000" b="1" dirty="0"/>
              <a:t>2.</a:t>
            </a:r>
            <a:r>
              <a:rPr lang="zh-CN" altLang="zh-CN" sz="2000" b="1" dirty="0"/>
              <a:t>巧于连接</a:t>
            </a:r>
            <a:endParaRPr lang="zh-CN" altLang="zh-CN" sz="2000" dirty="0"/>
          </a:p>
        </p:txBody>
      </p:sp>
      <p:sp>
        <p:nvSpPr>
          <p:cNvPr id="10" name="矩形 9"/>
          <p:cNvSpPr/>
          <p:nvPr/>
        </p:nvSpPr>
        <p:spPr>
          <a:xfrm>
            <a:off x="511017" y="3049183"/>
            <a:ext cx="8093431" cy="646331"/>
          </a:xfrm>
          <a:prstGeom prst="rect">
            <a:avLst/>
          </a:prstGeom>
        </p:spPr>
        <p:txBody>
          <a:bodyPr wrap="square">
            <a:spAutoFit/>
          </a:bodyPr>
          <a:lstStyle/>
          <a:p>
            <a:r>
              <a:rPr lang="zh-CN" altLang="zh-CN" sz="1800" dirty="0"/>
              <a:t>主持一场活动或节目，一般都少不了用一些语言进行连接，在活动的中间搭桥连线，过度照应，使整个活动形成一个整体。</a:t>
            </a:r>
            <a:endParaRPr lang="zh-CN" altLang="zh-CN" sz="18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二、社交语言的基本要求</a:t>
            </a:r>
            <a:endParaRPr lang="zh-CN" altLang="zh-CN" sz="2800" dirty="0">
              <a:latin typeface="微软雅黑" panose="020B0503020204020204" pitchFamily="34" charset="-122"/>
              <a:ea typeface="微软雅黑" panose="020B0503020204020204" pitchFamily="34" charset="-122"/>
            </a:endParaRPr>
          </a:p>
        </p:txBody>
      </p:sp>
      <p:sp>
        <p:nvSpPr>
          <p:cNvPr id="4" name="矩形 3"/>
          <p:cNvSpPr/>
          <p:nvPr/>
        </p:nvSpPr>
        <p:spPr>
          <a:xfrm>
            <a:off x="511017" y="771550"/>
            <a:ext cx="7589374" cy="461665"/>
          </a:xfrm>
          <a:prstGeom prst="rect">
            <a:avLst/>
          </a:prstGeom>
        </p:spPr>
        <p:txBody>
          <a:bodyPr wrap="square">
            <a:spAutoFit/>
          </a:bodyPr>
          <a:lstStyle/>
          <a:p>
            <a:r>
              <a:rPr lang="en-US" altLang="zh-CN" sz="2400" b="1" dirty="0">
                <a:solidFill>
                  <a:srgbClr val="3CA0FE"/>
                </a:solidFill>
              </a:rPr>
              <a:t>2.</a:t>
            </a:r>
            <a:r>
              <a:rPr lang="zh-CN" altLang="zh-CN" sz="2400" b="1" dirty="0">
                <a:solidFill>
                  <a:srgbClr val="3CA0FE"/>
                </a:solidFill>
              </a:rPr>
              <a:t>言之有礼——得体的话题和用词</a:t>
            </a:r>
            <a:endParaRPr lang="zh-CN" altLang="zh-CN" sz="2400" dirty="0">
              <a:solidFill>
                <a:srgbClr val="3CA0FE"/>
              </a:solidFill>
            </a:endParaRPr>
          </a:p>
        </p:txBody>
      </p:sp>
      <p:sp>
        <p:nvSpPr>
          <p:cNvPr id="7" name="矩形 6"/>
          <p:cNvSpPr/>
          <p:nvPr/>
        </p:nvSpPr>
        <p:spPr>
          <a:xfrm>
            <a:off x="511017" y="1349834"/>
            <a:ext cx="7589374" cy="1569660"/>
          </a:xfrm>
          <a:prstGeom prst="rect">
            <a:avLst/>
          </a:prstGeom>
        </p:spPr>
        <p:txBody>
          <a:bodyPr wrap="square">
            <a:spAutoFit/>
          </a:bodyPr>
          <a:lstStyle/>
          <a:p>
            <a:r>
              <a:rPr lang="zh-CN" altLang="zh-CN" sz="2400" dirty="0"/>
              <a:t>社交语言是在社交活动中交流思想最常见的一种形式。社交场合多种多样，千差万别，有庄重的场合，也有随便的场合；有公开场合，也有秘密场合；有喜庆欢乐的场合，也有伤心悲痛的场合等。</a:t>
            </a:r>
            <a:endParaRPr lang="zh-CN" altLang="zh-CN" sz="24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二、主持的技巧</a:t>
            </a:r>
            <a:endParaRPr lang="zh-CN" altLang="zh-CN" sz="2800" dirty="0">
              <a:latin typeface="微软雅黑" panose="020B0503020204020204" pitchFamily="34" charset="-122"/>
              <a:ea typeface="微软雅黑" panose="020B0503020204020204" pitchFamily="34" charset="-122"/>
            </a:endParaRPr>
          </a:p>
        </p:txBody>
      </p:sp>
      <p:sp>
        <p:nvSpPr>
          <p:cNvPr id="8" name="矩形 7"/>
          <p:cNvSpPr/>
          <p:nvPr/>
        </p:nvSpPr>
        <p:spPr>
          <a:xfrm>
            <a:off x="511017" y="771550"/>
            <a:ext cx="7589374" cy="400110"/>
          </a:xfrm>
          <a:prstGeom prst="rect">
            <a:avLst/>
          </a:prstGeom>
        </p:spPr>
        <p:txBody>
          <a:bodyPr wrap="square">
            <a:spAutoFit/>
          </a:bodyPr>
          <a:lstStyle/>
          <a:p>
            <a:r>
              <a:rPr lang="en-US" altLang="zh-CN" sz="2000" b="1" dirty="0"/>
              <a:t>3.</a:t>
            </a:r>
            <a:r>
              <a:rPr lang="zh-CN" altLang="zh-CN" sz="2000" b="1" dirty="0"/>
              <a:t>灵于应变</a:t>
            </a:r>
            <a:endParaRPr lang="zh-CN" altLang="zh-CN" sz="2000" dirty="0"/>
          </a:p>
        </p:txBody>
      </p:sp>
      <p:sp>
        <p:nvSpPr>
          <p:cNvPr id="2" name="矩形 1"/>
          <p:cNvSpPr/>
          <p:nvPr/>
        </p:nvSpPr>
        <p:spPr>
          <a:xfrm>
            <a:off x="511017" y="1171660"/>
            <a:ext cx="8093431" cy="923330"/>
          </a:xfrm>
          <a:prstGeom prst="rect">
            <a:avLst/>
          </a:prstGeom>
        </p:spPr>
        <p:txBody>
          <a:bodyPr wrap="square">
            <a:spAutoFit/>
          </a:bodyPr>
          <a:lstStyle/>
          <a:p>
            <a:r>
              <a:rPr lang="zh-CN" altLang="zh-CN" sz="1800" dirty="0"/>
              <a:t>活动中谁都不愿意出现变故，但又难免不出现麻烦事，一旦出现，就需要主持人沉着应变，巧妙地化解问题和调节气氛。主持的“持”也就在于此，主持人能够灵活地应对事故，对整个活动的成功与否有着举足轻重的作用。</a:t>
            </a:r>
            <a:endParaRPr lang="zh-CN" altLang="zh-CN" sz="1800" dirty="0"/>
          </a:p>
        </p:txBody>
      </p:sp>
      <p:sp>
        <p:nvSpPr>
          <p:cNvPr id="3" name="矩形 2"/>
          <p:cNvSpPr/>
          <p:nvPr/>
        </p:nvSpPr>
        <p:spPr>
          <a:xfrm>
            <a:off x="511017" y="2094990"/>
            <a:ext cx="7949415" cy="2646878"/>
          </a:xfrm>
          <a:prstGeom prst="rect">
            <a:avLst/>
          </a:prstGeom>
        </p:spPr>
        <p:txBody>
          <a:bodyPr wrap="square">
            <a:spAutoFit/>
          </a:bodyPr>
          <a:lstStyle/>
          <a:p>
            <a:r>
              <a:rPr lang="zh-CN" altLang="zh-CN" sz="1800" b="1" dirty="0">
                <a:solidFill>
                  <a:srgbClr val="3CA0FE"/>
                </a:solidFill>
              </a:rPr>
              <a:t>将错就错</a:t>
            </a:r>
            <a:endParaRPr lang="zh-CN" altLang="zh-CN" sz="1800" b="1" dirty="0">
              <a:solidFill>
                <a:srgbClr val="3CA0FE"/>
              </a:solidFill>
            </a:endParaRPr>
          </a:p>
          <a:p>
            <a:r>
              <a:rPr lang="zh-CN" altLang="zh-CN" dirty="0"/>
              <a:t>将错就错，这个“错”的发生有两种可能，一种是发生在主持人的身上，还有一种是发生主持人以外的人的身上，比如灯光、乐队、音响出现疏漏等等。这种情况下，主持人与其改正错误，还不如将错就错。</a:t>
            </a:r>
            <a:endParaRPr lang="zh-CN" altLang="zh-CN" dirty="0"/>
          </a:p>
          <a:p>
            <a:r>
              <a:rPr lang="zh-CN" altLang="zh-CN" sz="1800" b="1" dirty="0">
                <a:solidFill>
                  <a:srgbClr val="3CA0FE"/>
                </a:solidFill>
              </a:rPr>
              <a:t>戏谑自嘲</a:t>
            </a:r>
            <a:endParaRPr lang="zh-CN" altLang="zh-CN" sz="1800" b="1" dirty="0">
              <a:solidFill>
                <a:srgbClr val="3CA0FE"/>
              </a:solidFill>
            </a:endParaRPr>
          </a:p>
          <a:p>
            <a:r>
              <a:rPr lang="zh-CN" altLang="zh-CN" dirty="0"/>
              <a:t>戏谑自嘲与将错就错有异曲同工之妙，主持人在舞台上行走，穿着礼服，难免会有磕磕碰碰、不便之感，相信同为女性的节目主持人多多少少遇到过这样的尴尬。这样的尴尬可大可小，只要主持人有足够的涵养，沉着应对，也可以化险为夷。</a:t>
            </a:r>
            <a:endParaRPr lang="zh-CN" altLang="zh-CN" dirty="0"/>
          </a:p>
          <a:p>
            <a:r>
              <a:rPr lang="zh-CN" altLang="zh-CN" sz="1800" b="1" dirty="0">
                <a:solidFill>
                  <a:srgbClr val="3CA0FE"/>
                </a:solidFill>
              </a:rPr>
              <a:t>填补空白</a:t>
            </a:r>
            <a:endParaRPr lang="zh-CN" altLang="zh-CN" sz="1800" b="1" dirty="0">
              <a:solidFill>
                <a:srgbClr val="3CA0FE"/>
              </a:solidFill>
            </a:endParaRPr>
          </a:p>
          <a:p>
            <a:r>
              <a:rPr lang="zh-CN" altLang="zh-CN" dirty="0"/>
              <a:t>无论是电视主持人还是会场主持人，都不能让观众冷场，因为在这种情况下每一秒钟的空白都会被放大几十倍，甚至上百倍。冷场带来的现场气氛压力能导致任何好节目、好晚会的失败。</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37      (向天歌演示原创作品：www.TopPPT.cn)"/>
          <p:cNvSpPr/>
          <p:nvPr/>
        </p:nvSpPr>
        <p:spPr>
          <a:xfrm rot="19177476">
            <a:off x="6119812" y="234554"/>
            <a:ext cx="4262438" cy="4010025"/>
          </a:xfrm>
          <a:custGeom>
            <a:avLst/>
            <a:gdLst>
              <a:gd name="connsiteX0" fmla="*/ 699354 w 5683751"/>
              <a:gd name="connsiteY0" fmla="*/ 2660654 h 5347153"/>
              <a:gd name="connsiteX1" fmla="*/ 699354 w 5683751"/>
              <a:gd name="connsiteY1" fmla="*/ 4647799 h 5347153"/>
              <a:gd name="connsiteX2" fmla="*/ 2720656 w 5683751"/>
              <a:gd name="connsiteY2" fmla="*/ 4654875 h 5347153"/>
              <a:gd name="connsiteX3" fmla="*/ 2131993 w 5683751"/>
              <a:gd name="connsiteY3" fmla="*/ 5347153 h 5347153"/>
              <a:gd name="connsiteX4" fmla="*/ 0 w 5683751"/>
              <a:gd name="connsiteY4" fmla="*/ 5347153 h 5347153"/>
              <a:gd name="connsiteX5" fmla="*/ 0 w 5683751"/>
              <a:gd name="connsiteY5" fmla="*/ 2660489 h 5347153"/>
              <a:gd name="connsiteX6" fmla="*/ 2808800 w 5683751"/>
              <a:gd name="connsiteY6" fmla="*/ 0 h 5347153"/>
              <a:gd name="connsiteX7" fmla="*/ 2832652 w 5683751"/>
              <a:gd name="connsiteY7" fmla="*/ 699354 h 5347153"/>
              <a:gd name="connsiteX8" fmla="*/ 699354 w 5683751"/>
              <a:gd name="connsiteY8" fmla="*/ 699354 h 5347153"/>
              <a:gd name="connsiteX9" fmla="*/ 699354 w 5683751"/>
              <a:gd name="connsiteY9" fmla="*/ 2481295 h 5347153"/>
              <a:gd name="connsiteX10" fmla="*/ 0 w 5683751"/>
              <a:gd name="connsiteY10" fmla="*/ 2481130 h 5347153"/>
              <a:gd name="connsiteX11" fmla="*/ 0 w 5683751"/>
              <a:gd name="connsiteY11" fmla="*/ 0 h 5347153"/>
              <a:gd name="connsiteX12" fmla="*/ 4307551 w 5683751"/>
              <a:gd name="connsiteY12" fmla="*/ 0 h 5347153"/>
              <a:gd name="connsiteX13" fmla="*/ 5683751 w 5683751"/>
              <a:gd name="connsiteY13" fmla="*/ 1170220 h 5347153"/>
              <a:gd name="connsiteX14" fmla="*/ 5080222 w 5683751"/>
              <a:gd name="connsiteY14" fmla="*/ 1879981 h 5347153"/>
              <a:gd name="connsiteX15" fmla="*/ 5080546 w 5683751"/>
              <a:gd name="connsiteY15" fmla="*/ 1701265 h 5347153"/>
              <a:gd name="connsiteX16" fmla="*/ 5081521 w 5683751"/>
              <a:gd name="connsiteY16" fmla="*/ 699354 h 5347153"/>
              <a:gd name="connsiteX17" fmla="*/ 3041115 w 5683751"/>
              <a:gd name="connsiteY17" fmla="*/ 699354 h 5347153"/>
              <a:gd name="connsiteX18" fmla="*/ 3017264 w 5683751"/>
              <a:gd name="connsiteY18" fmla="*/ 0 h 5347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683751" h="5347153">
                <a:moveTo>
                  <a:pt x="699354" y="2660654"/>
                </a:moveTo>
                <a:lnTo>
                  <a:pt x="699354" y="4647799"/>
                </a:lnTo>
                <a:lnTo>
                  <a:pt x="2720656" y="4654875"/>
                </a:lnTo>
                <a:lnTo>
                  <a:pt x="2131993" y="5347153"/>
                </a:lnTo>
                <a:lnTo>
                  <a:pt x="0" y="5347153"/>
                </a:lnTo>
                <a:lnTo>
                  <a:pt x="0" y="2660489"/>
                </a:lnTo>
                <a:close/>
                <a:moveTo>
                  <a:pt x="2808800" y="0"/>
                </a:moveTo>
                <a:lnTo>
                  <a:pt x="2832652" y="699354"/>
                </a:lnTo>
                <a:lnTo>
                  <a:pt x="699354" y="699354"/>
                </a:lnTo>
                <a:lnTo>
                  <a:pt x="699354" y="2481295"/>
                </a:lnTo>
                <a:lnTo>
                  <a:pt x="0" y="2481130"/>
                </a:lnTo>
                <a:lnTo>
                  <a:pt x="0" y="0"/>
                </a:lnTo>
                <a:close/>
                <a:moveTo>
                  <a:pt x="4307551" y="0"/>
                </a:moveTo>
                <a:lnTo>
                  <a:pt x="5683751" y="1170220"/>
                </a:lnTo>
                <a:lnTo>
                  <a:pt x="5080222" y="1879981"/>
                </a:lnTo>
                <a:lnTo>
                  <a:pt x="5080546" y="1701265"/>
                </a:lnTo>
                <a:cubicBezTo>
                  <a:pt x="5081157" y="1364859"/>
                  <a:pt x="5081625" y="1029670"/>
                  <a:pt x="5081521" y="699354"/>
                </a:cubicBezTo>
                <a:lnTo>
                  <a:pt x="3041115" y="699354"/>
                </a:lnTo>
                <a:lnTo>
                  <a:pt x="3017264" y="0"/>
                </a:lnTo>
                <a:close/>
              </a:path>
            </a:pathLst>
          </a:cu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9" name="Freeform 38      (向天歌演示原创作品：www.TopPPT.cn)"/>
          <p:cNvSpPr/>
          <p:nvPr/>
        </p:nvSpPr>
        <p:spPr>
          <a:xfrm rot="19177476">
            <a:off x="7845029" y="988219"/>
            <a:ext cx="2597944" cy="3056335"/>
          </a:xfrm>
          <a:custGeom>
            <a:avLst/>
            <a:gdLst>
              <a:gd name="connsiteX0" fmla="*/ 699354 w 3464896"/>
              <a:gd name="connsiteY0" fmla="*/ 2076448 h 4074783"/>
              <a:gd name="connsiteX1" fmla="*/ 699354 w 3464896"/>
              <a:gd name="connsiteY1" fmla="*/ 3252330 h 4074783"/>
              <a:gd name="connsiteX2" fmla="*/ 0 w 3464896"/>
              <a:gd name="connsiteY2" fmla="*/ 4074783 h 4074783"/>
              <a:gd name="connsiteX3" fmla="*/ 0 w 3464896"/>
              <a:gd name="connsiteY3" fmla="*/ 2076283 h 4074783"/>
              <a:gd name="connsiteX4" fmla="*/ 1684570 w 3464896"/>
              <a:gd name="connsiteY4" fmla="*/ 0 h 4074783"/>
              <a:gd name="connsiteX5" fmla="*/ 1708421 w 3464896"/>
              <a:gd name="connsiteY5" fmla="*/ 699355 h 4074783"/>
              <a:gd name="connsiteX6" fmla="*/ 699354 w 3464896"/>
              <a:gd name="connsiteY6" fmla="*/ 699354 h 4074783"/>
              <a:gd name="connsiteX7" fmla="*/ 699354 w 3464896"/>
              <a:gd name="connsiteY7" fmla="*/ 1859921 h 4074783"/>
              <a:gd name="connsiteX8" fmla="*/ 0 w 3464896"/>
              <a:gd name="connsiteY8" fmla="*/ 1859755 h 4074783"/>
              <a:gd name="connsiteX9" fmla="*/ 0 w 3464896"/>
              <a:gd name="connsiteY9" fmla="*/ 0 h 4074783"/>
              <a:gd name="connsiteX10" fmla="*/ 3464896 w 3464896"/>
              <a:gd name="connsiteY10" fmla="*/ 1 h 4074783"/>
              <a:gd name="connsiteX11" fmla="*/ 2870217 w 3464896"/>
              <a:gd name="connsiteY11" fmla="*/ 699354 h 4074783"/>
              <a:gd name="connsiteX12" fmla="*/ 1916884 w 3464896"/>
              <a:gd name="connsiteY12" fmla="*/ 699354 h 4074783"/>
              <a:gd name="connsiteX13" fmla="*/ 1893033 w 3464896"/>
              <a:gd name="connsiteY13" fmla="*/ 1 h 4074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64896" h="4074783">
                <a:moveTo>
                  <a:pt x="699354" y="2076448"/>
                </a:moveTo>
                <a:lnTo>
                  <a:pt x="699354" y="3252330"/>
                </a:lnTo>
                <a:lnTo>
                  <a:pt x="0" y="4074783"/>
                </a:lnTo>
                <a:lnTo>
                  <a:pt x="0" y="2076283"/>
                </a:lnTo>
                <a:close/>
                <a:moveTo>
                  <a:pt x="1684570" y="0"/>
                </a:moveTo>
                <a:lnTo>
                  <a:pt x="1708421" y="699355"/>
                </a:lnTo>
                <a:lnTo>
                  <a:pt x="699354" y="699354"/>
                </a:lnTo>
                <a:lnTo>
                  <a:pt x="699354" y="1859921"/>
                </a:lnTo>
                <a:lnTo>
                  <a:pt x="0" y="1859755"/>
                </a:lnTo>
                <a:lnTo>
                  <a:pt x="0" y="0"/>
                </a:lnTo>
                <a:close/>
                <a:moveTo>
                  <a:pt x="3464896" y="1"/>
                </a:moveTo>
                <a:lnTo>
                  <a:pt x="2870217" y="699354"/>
                </a:lnTo>
                <a:lnTo>
                  <a:pt x="1916884" y="699354"/>
                </a:lnTo>
                <a:lnTo>
                  <a:pt x="1893033" y="1"/>
                </a:lnTo>
                <a:close/>
              </a:path>
            </a:pathLst>
          </a:cu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076" name="TextBox 18      (向天歌演示原创作品：www.TopPPT.cn)"/>
          <p:cNvSpPr txBox="1"/>
          <p:nvPr/>
        </p:nvSpPr>
        <p:spPr>
          <a:xfrm>
            <a:off x="1547664" y="2106563"/>
            <a:ext cx="2621771" cy="623248"/>
          </a:xfrm>
          <a:prstGeom prst="rect">
            <a:avLst/>
          </a:prstGeom>
          <a:noFill/>
          <a:ln w="9525">
            <a:noFill/>
          </a:ln>
        </p:spPr>
        <p:txBody>
          <a:bodyPr wrap="square" lIns="68580" tIns="34290" rIns="68580" bIns="34290">
            <a:spAutoFit/>
          </a:bodyPr>
          <a:lstStyle/>
          <a:p>
            <a:pPr eaLnBrk="1" hangingPunct="1"/>
            <a:r>
              <a:rPr lang="zh-CN" altLang="en-US" sz="3600" b="1" dirty="0" smtClean="0">
                <a:solidFill>
                  <a:srgbClr val="2B2E30"/>
                </a:solidFill>
                <a:latin typeface="微软雅黑" panose="020B0503020204020204" pitchFamily="34" charset="-122"/>
                <a:ea typeface="微软雅黑" panose="020B0503020204020204" pitchFamily="34" charset="-122"/>
              </a:rPr>
              <a:t>本章结束！</a:t>
            </a:r>
            <a:endParaRPr lang="zh-CN" altLang="en-US" sz="3600" b="1" dirty="0">
              <a:solidFill>
                <a:srgbClr val="2B2E3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二、社交语言的基本要求</a:t>
            </a:r>
            <a:endParaRPr lang="zh-CN" altLang="zh-CN" sz="2800" dirty="0">
              <a:latin typeface="微软雅黑" panose="020B0503020204020204" pitchFamily="34" charset="-122"/>
              <a:ea typeface="微软雅黑" panose="020B0503020204020204" pitchFamily="34" charset="-122"/>
            </a:endParaRPr>
          </a:p>
        </p:txBody>
      </p:sp>
      <p:sp>
        <p:nvSpPr>
          <p:cNvPr id="4" name="矩形 3"/>
          <p:cNvSpPr/>
          <p:nvPr/>
        </p:nvSpPr>
        <p:spPr>
          <a:xfrm>
            <a:off x="511017" y="771550"/>
            <a:ext cx="7589374" cy="461665"/>
          </a:xfrm>
          <a:prstGeom prst="rect">
            <a:avLst/>
          </a:prstGeom>
        </p:spPr>
        <p:txBody>
          <a:bodyPr wrap="square">
            <a:spAutoFit/>
          </a:bodyPr>
          <a:lstStyle/>
          <a:p>
            <a:r>
              <a:rPr lang="en-US" altLang="zh-CN" sz="2400" b="1" dirty="0">
                <a:solidFill>
                  <a:srgbClr val="3CA0FE"/>
                </a:solidFill>
              </a:rPr>
              <a:t>3.</a:t>
            </a:r>
            <a:r>
              <a:rPr lang="zh-CN" altLang="zh-CN" sz="2400" b="1" dirty="0">
                <a:solidFill>
                  <a:srgbClr val="3CA0FE"/>
                </a:solidFill>
              </a:rPr>
              <a:t>言之有物——不尚空谈</a:t>
            </a:r>
            <a:endParaRPr lang="zh-CN" altLang="zh-CN" sz="2400" dirty="0">
              <a:solidFill>
                <a:srgbClr val="3CA0FE"/>
              </a:solidFill>
            </a:endParaRPr>
          </a:p>
        </p:txBody>
      </p:sp>
      <p:sp>
        <p:nvSpPr>
          <p:cNvPr id="7" name="矩形 6"/>
          <p:cNvSpPr/>
          <p:nvPr/>
        </p:nvSpPr>
        <p:spPr>
          <a:xfrm>
            <a:off x="511017" y="1349834"/>
            <a:ext cx="7589374" cy="1569660"/>
          </a:xfrm>
          <a:prstGeom prst="rect">
            <a:avLst/>
          </a:prstGeom>
        </p:spPr>
        <p:txBody>
          <a:bodyPr wrap="square">
            <a:spAutoFit/>
          </a:bodyPr>
          <a:lstStyle/>
          <a:p>
            <a:r>
              <a:rPr lang="zh-CN" altLang="zh-CN" sz="2400" dirty="0"/>
              <a:t>一般来说，在社交中能公开自我，坦陈看法的人更容易与他人建立良好的人际关系，而那些总把自己的真实想法包裹上厚厚外衣的人，则被人指责为“城府太深”，令人无法亲近。</a:t>
            </a:r>
            <a:endParaRPr lang="zh-CN" altLang="zh-CN" sz="24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theme/theme1.xml><?xml version="1.0" encoding="utf-8"?>
<a:theme xmlns:a="http://schemas.openxmlformats.org/drawingml/2006/main" name="新浪微博：@注龙">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13716</Words>
  <Application>WPS 演示</Application>
  <PresentationFormat>全屏显示(16:9)</PresentationFormat>
  <Paragraphs>757</Paragraphs>
  <Slides>81</Slides>
  <Notes>81</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81</vt:i4>
      </vt:variant>
    </vt:vector>
  </HeadingPairs>
  <TitlesOfParts>
    <vt:vector size="92" baseType="lpstr">
      <vt:lpstr>Arial</vt:lpstr>
      <vt:lpstr>宋体</vt:lpstr>
      <vt:lpstr>Wingdings</vt:lpstr>
      <vt:lpstr>Calibri</vt:lpstr>
      <vt:lpstr>微软雅黑</vt:lpstr>
      <vt:lpstr>Verdana</vt:lpstr>
      <vt:lpstr>MingLiU</vt:lpstr>
      <vt:lpstr>Arial Unicode MS</vt:lpstr>
      <vt:lpstr>Segoe UI</vt:lpstr>
      <vt:lpstr>Symbol</vt:lpstr>
      <vt:lpstr>新浪微博：@注龙</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Peter-冯</dc:creator>
  <cp:lastModifiedBy>Administrator</cp:lastModifiedBy>
  <cp:revision>906</cp:revision>
  <dcterms:created xsi:type="dcterms:W3CDTF">2013-10-08T09:05:00Z</dcterms:created>
  <dcterms:modified xsi:type="dcterms:W3CDTF">2017-08-24T06:38:00Z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ame">
    <vt:lpwstr>向天歌官方免费模板01：蓝灰配色年终工作总结模板.ppt</vt:lpwstr>
  </property>
  <property fmtid="{D5CDD505-2E9C-101B-9397-08002B2CF9AE}" pid="3" name="fileid">
    <vt:lpwstr>719222</vt:lpwstr>
  </property>
  <property fmtid="{D5CDD505-2E9C-101B-9397-08002B2CF9AE}" pid="4" name="KSOProductBuildVer">
    <vt:lpwstr>2052-10.1.0.6749</vt:lpwstr>
  </property>
</Properties>
</file>