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9"/>
  </p:notesMasterIdLst>
  <p:sldIdLst>
    <p:sldId id="256" r:id="rId2"/>
    <p:sldId id="259" r:id="rId3"/>
    <p:sldId id="290" r:id="rId4"/>
    <p:sldId id="291" r:id="rId5"/>
    <p:sldId id="326" r:id="rId6"/>
    <p:sldId id="327" r:id="rId7"/>
    <p:sldId id="328" r:id="rId8"/>
    <p:sldId id="329" r:id="rId9"/>
    <p:sldId id="331" r:id="rId10"/>
    <p:sldId id="330" r:id="rId11"/>
    <p:sldId id="332" r:id="rId12"/>
    <p:sldId id="333" r:id="rId13"/>
    <p:sldId id="334" r:id="rId14"/>
    <p:sldId id="335" r:id="rId15"/>
    <p:sldId id="336" r:id="rId16"/>
    <p:sldId id="337" r:id="rId17"/>
    <p:sldId id="338" r:id="rId18"/>
    <p:sldId id="339" r:id="rId19"/>
    <p:sldId id="340" r:id="rId20"/>
    <p:sldId id="341" r:id="rId21"/>
    <p:sldId id="342" r:id="rId22"/>
    <p:sldId id="343" r:id="rId23"/>
    <p:sldId id="344" r:id="rId24"/>
    <p:sldId id="345" r:id="rId25"/>
    <p:sldId id="346" r:id="rId26"/>
    <p:sldId id="347" r:id="rId27"/>
    <p:sldId id="348" r:id="rId28"/>
    <p:sldId id="349" r:id="rId29"/>
    <p:sldId id="350" r:id="rId30"/>
    <p:sldId id="351" r:id="rId31"/>
    <p:sldId id="353" r:id="rId32"/>
    <p:sldId id="352" r:id="rId33"/>
    <p:sldId id="354" r:id="rId34"/>
    <p:sldId id="355" r:id="rId35"/>
    <p:sldId id="356" r:id="rId36"/>
    <p:sldId id="357" r:id="rId37"/>
    <p:sldId id="358" r:id="rId38"/>
    <p:sldId id="359" r:id="rId39"/>
    <p:sldId id="360" r:id="rId40"/>
    <p:sldId id="361" r:id="rId41"/>
    <p:sldId id="362" r:id="rId42"/>
    <p:sldId id="363" r:id="rId43"/>
    <p:sldId id="364" r:id="rId44"/>
    <p:sldId id="365" r:id="rId45"/>
    <p:sldId id="366" r:id="rId46"/>
    <p:sldId id="367" r:id="rId47"/>
    <p:sldId id="325" r:id="rId48"/>
  </p:sldIdLst>
  <p:sldSz cx="9144000" cy="5143500" type="screen16x9"/>
  <p:notesSz cx="6858000" cy="9144000"/>
  <p:defaultTextStyle>
    <a:defPPr>
      <a:defRPr lang="zh-CN"/>
    </a:defPPr>
    <a:lvl1pPr marL="0" lvl="0"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1pPr>
    <a:lvl2pPr marL="342900" lvl="1"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2pPr>
    <a:lvl3pPr marL="685800" lvl="2"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3pPr>
    <a:lvl4pPr marL="1028700" lvl="3"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4pPr>
    <a:lvl5pPr marL="1371600" lvl="4"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5pPr>
    <a:lvl6pPr marL="1714500" lvl="5"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6pPr>
    <a:lvl7pPr marL="2057400" lvl="6"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7pPr>
    <a:lvl8pPr marL="2400300" lvl="7"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8pPr>
    <a:lvl9pPr marL="2743200" lvl="8"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A0FE"/>
    <a:srgbClr val="21A3D0"/>
    <a:srgbClr val="2B2E30"/>
    <a:srgbClr val="E8E8E6"/>
    <a:srgbClr val="C3545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84"/>
    <p:restoredTop sz="90667" autoAdjust="0"/>
  </p:normalViewPr>
  <p:slideViewPr>
    <p:cSldViewPr showGuides="1">
      <p:cViewPr>
        <p:scale>
          <a:sx n="100" d="100"/>
          <a:sy n="100" d="100"/>
        </p:scale>
        <p:origin x="-936" y="-204"/>
      </p:cViewPr>
      <p:guideLst>
        <p:guide orient="horz" pos="1571"/>
        <p:guide pos="2885"/>
      </p:guideLst>
    </p:cSldViewPr>
  </p:slideViewPr>
  <p:notesTextViewPr>
    <p:cViewPr>
      <p:scale>
        <a:sx n="100" d="100"/>
        <a:sy n="100" d="100"/>
      </p:scale>
      <p:origin x="0" y="0"/>
    </p:cViewPr>
  </p:notesTextViewPr>
  <p:sorterViewPr showFormatting="0">
    <p:cViewPr>
      <p:scale>
        <a:sx n="125" d="100"/>
        <a:sy n="125"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p>
          <a:p>
            <a:pPr marL="457200" marR="0" lvl="1"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p>
          <a:p>
            <a:pPr marL="914400" marR="0" lvl="2"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p>
          <a:p>
            <a:pPr marL="1371600" marR="0" lvl="3"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p>
          <a:p>
            <a:pPr marL="1828800" marR="0" lvl="4"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defRPr/>
            </a:pPr>
            <a:fld id="{91DFD9B9-D9FA-471C-AAB0-04E85B0A779F}"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defRPr/>
              </a:pPr>
              <a:t>‹#›</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xmlns="" val="787085839"/>
      </p:ext>
    </p:extLst>
  </p:cSld>
  <p:clrMap bg1="lt1" tx1="dk1" bg2="lt2" tx2="dk2" accent1="accent1" accent2="accent2" accent3="accent3" accent4="accent4" accent5="accent5" accent6="accent6" hlink="hlink" folHlink="folHlink"/>
  <p:hf sldNum="0" hdr="0" ftr="0" dt="0"/>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ln>
            <a:solidFill>
              <a:srgbClr val="000000"/>
            </a:solidFill>
            <a:miter/>
          </a:ln>
        </p:spPr>
      </p:sp>
      <p:sp>
        <p:nvSpPr>
          <p:cNvPr id="4099"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4100"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1</a:t>
            </a:fld>
            <a:endParaRPr lang="zh-CN" altLang="en-US" sz="12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10</a:t>
            </a:fld>
            <a:endParaRPr lang="zh-CN" altLang="en-US" sz="12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11</a:t>
            </a:fld>
            <a:endParaRPr lang="zh-CN" altLang="en-US" sz="12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12</a:t>
            </a:fld>
            <a:endParaRPr lang="zh-CN" altLang="en-US" sz="12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13</a:t>
            </a:fld>
            <a:endParaRPr lang="zh-CN" altLang="en-US" sz="12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14</a:t>
            </a:fld>
            <a:endParaRPr lang="zh-CN" altLang="en-US" sz="12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15</a:t>
            </a:fld>
            <a:endParaRPr lang="zh-CN" altLang="en-US" sz="12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16</a:t>
            </a:fld>
            <a:endParaRPr lang="zh-CN" altLang="en-US" sz="12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17</a:t>
            </a:fld>
            <a:endParaRPr lang="zh-CN" altLang="en-US" sz="12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18</a:t>
            </a:fld>
            <a:endParaRPr lang="zh-CN" altLang="en-US" sz="12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19</a:t>
            </a:fld>
            <a:endParaRPr lang="zh-CN" alt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a:ln>
            <a:solidFill>
              <a:srgbClr val="000000"/>
            </a:solidFill>
            <a:miter/>
          </a:ln>
        </p:spPr>
      </p:sp>
      <p:sp>
        <p:nvSpPr>
          <p:cNvPr id="717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717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2</a:t>
            </a:fld>
            <a:endParaRPr lang="zh-CN" altLang="en-US" sz="12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20</a:t>
            </a:fld>
            <a:endParaRPr lang="zh-CN" altLang="en-US" sz="12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21</a:t>
            </a:fld>
            <a:endParaRPr lang="zh-CN" altLang="en-US" sz="12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22</a:t>
            </a:fld>
            <a:endParaRPr lang="zh-CN" altLang="en-US" sz="12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23</a:t>
            </a:fld>
            <a:endParaRPr lang="zh-CN" altLang="en-US" sz="12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24</a:t>
            </a:fld>
            <a:endParaRPr lang="zh-CN" altLang="en-US" sz="12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25</a:t>
            </a:fld>
            <a:endParaRPr lang="zh-CN" altLang="en-US" sz="12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26</a:t>
            </a:fld>
            <a:endParaRPr lang="zh-CN" altLang="en-US" sz="120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27</a:t>
            </a:fld>
            <a:endParaRPr lang="zh-CN" altLang="en-US" sz="12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28</a:t>
            </a:fld>
            <a:endParaRPr lang="zh-CN" altLang="en-US" sz="12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29</a:t>
            </a:fld>
            <a:endParaRPr lang="zh-CN" alt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3</a:t>
            </a:fld>
            <a:endParaRPr lang="zh-CN" altLang="en-US" sz="1200"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30</a:t>
            </a:fld>
            <a:endParaRPr lang="zh-CN" altLang="en-US" sz="1200"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31</a:t>
            </a:fld>
            <a:endParaRPr lang="zh-CN" altLang="en-US" sz="12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32</a:t>
            </a:fld>
            <a:endParaRPr lang="zh-CN" altLang="en-US" sz="1200"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33</a:t>
            </a:fld>
            <a:endParaRPr lang="zh-CN" altLang="en-US" sz="1200"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34</a:t>
            </a:fld>
            <a:endParaRPr lang="zh-CN" altLang="en-US" sz="1200"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35</a:t>
            </a:fld>
            <a:endParaRPr lang="zh-CN" altLang="en-US" sz="1200"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36</a:t>
            </a:fld>
            <a:endParaRPr lang="zh-CN" altLang="en-US" sz="1200"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37</a:t>
            </a:fld>
            <a:endParaRPr lang="zh-CN" altLang="en-US" sz="1200"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38</a:t>
            </a:fld>
            <a:endParaRPr lang="zh-CN" altLang="en-US" sz="1200"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39</a:t>
            </a:fld>
            <a:endParaRPr lang="zh-CN" alt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4</a:t>
            </a:fld>
            <a:endParaRPr lang="zh-CN" altLang="en-US" sz="1200"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40</a:t>
            </a:fld>
            <a:endParaRPr lang="zh-CN" altLang="en-US" sz="1200"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41</a:t>
            </a:fld>
            <a:endParaRPr lang="zh-CN" altLang="en-US" sz="1200"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42</a:t>
            </a:fld>
            <a:endParaRPr lang="zh-CN" altLang="en-US" sz="1200"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43</a:t>
            </a:fld>
            <a:endParaRPr lang="zh-CN" altLang="en-US" sz="1200"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44</a:t>
            </a:fld>
            <a:endParaRPr lang="zh-CN" altLang="en-US" sz="1200"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45</a:t>
            </a:fld>
            <a:endParaRPr lang="zh-CN" altLang="en-US" sz="1200"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46</a:t>
            </a:fld>
            <a:endParaRPr lang="zh-CN" altLang="en-US" sz="1200"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ln>
            <a:solidFill>
              <a:srgbClr val="000000"/>
            </a:solidFill>
            <a:miter/>
          </a:ln>
        </p:spPr>
      </p:sp>
      <p:sp>
        <p:nvSpPr>
          <p:cNvPr id="4099"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4100"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47</a:t>
            </a:fld>
            <a:endParaRPr lang="zh-CN" alt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5</a:t>
            </a:fld>
            <a:endParaRPr lang="zh-CN" alt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6</a:t>
            </a:fld>
            <a:endParaRPr lang="zh-CN" altLang="en-US"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7</a:t>
            </a:fld>
            <a:endParaRPr lang="zh-CN" altLang="en-US" sz="12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8</a:t>
            </a:fld>
            <a:endParaRPr lang="zh-CN" altLang="en-US" sz="12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9</a:t>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pPr rtl="0" eaLnBrk="1" fontAlgn="auto" hangingPunct="1">
                <a:spcBef>
                  <a:spcPts val="0"/>
                </a:spcBef>
                <a:spcAft>
                  <a:spcPts val="0"/>
                </a:spcAft>
                <a:defRPr/>
              </a:pPr>
              <a:t>‹#›</a:t>
            </a:fld>
            <a:endParaRPr lang="zh-CN" altLang="en-US" dirty="0">
              <a:latin typeface="+mn-lt"/>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pPr rtl="0" eaLnBrk="1" fontAlgn="auto" hangingPunct="1">
                <a:spcBef>
                  <a:spcPts val="0"/>
                </a:spcBef>
                <a:spcAft>
                  <a:spcPts val="0"/>
                </a:spcAft>
                <a:defRPr/>
              </a:pPr>
              <a:t>‹#›</a:t>
            </a:fld>
            <a:endParaRPr lang="zh-CN" altLang="en-US" dirty="0">
              <a:latin typeface="+mn-lt"/>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pPr rtl="0" eaLnBrk="1" fontAlgn="auto" hangingPunct="1">
                <a:spcBef>
                  <a:spcPts val="0"/>
                </a:spcBef>
                <a:spcAft>
                  <a:spcPts val="0"/>
                </a:spcAft>
                <a:defRPr/>
              </a:pPr>
              <a:t>‹#›</a:t>
            </a:fld>
            <a:endParaRPr lang="zh-CN" altLang="en-US" dirty="0">
              <a:latin typeface="+mn-lt"/>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pPr rtl="0" eaLnBrk="1" fontAlgn="auto" hangingPunct="1">
                <a:spcBef>
                  <a:spcPts val="0"/>
                </a:spcBef>
                <a:spcAft>
                  <a:spcPts val="0"/>
                </a:spcAft>
                <a:defRPr/>
              </a:pPr>
              <a:t>‹#›</a:t>
            </a:fld>
            <a:endParaRPr lang="zh-CN" altLang="en-US" dirty="0">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pPr rtl="0" eaLnBrk="1" fontAlgn="auto" hangingPunct="1">
                <a:spcBef>
                  <a:spcPts val="0"/>
                </a:spcBef>
                <a:spcAft>
                  <a:spcPts val="0"/>
                </a:spcAft>
                <a:defRPr/>
              </a:pPr>
              <a:t>‹#›</a:t>
            </a:fld>
            <a:endParaRPr lang="zh-CN" altLang="en-US" dirty="0">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页脚占位符 5"/>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7" name="灯片编号占位符 6"/>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pPr rtl="0" eaLnBrk="1" fontAlgn="auto" hangingPunct="1">
                <a:spcBef>
                  <a:spcPts val="0"/>
                </a:spcBef>
                <a:spcAft>
                  <a:spcPts val="0"/>
                </a:spcAft>
                <a:defRPr/>
              </a:pPr>
              <a:t>‹#›</a:t>
            </a:fld>
            <a:endParaRPr lang="zh-CN" altLang="en-US" dirty="0">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8" name="页脚占位符 7"/>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9" name="灯片编号占位符 8"/>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pPr rtl="0" eaLnBrk="1" fontAlgn="auto" hangingPunct="1">
                <a:spcBef>
                  <a:spcPts val="0"/>
                </a:spcBef>
                <a:spcAft>
                  <a:spcPts val="0"/>
                </a:spcAft>
                <a:defRPr/>
              </a:pPr>
              <a:t>‹#›</a:t>
            </a:fld>
            <a:endParaRPr lang="zh-CN" altLang="en-US" dirty="0">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4" name="页脚占位符 3"/>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灯片编号占位符 4"/>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pPr rtl="0" eaLnBrk="1" fontAlgn="auto" hangingPunct="1">
                <a:spcBef>
                  <a:spcPts val="0"/>
                </a:spcBef>
                <a:spcAft>
                  <a:spcPts val="0"/>
                </a:spcAft>
                <a:defRPr/>
              </a:pPr>
              <a:t>‹#›</a:t>
            </a:fld>
            <a:endParaRPr lang="zh-CN" altLang="en-US" dirty="0">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页脚占位符 5"/>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7" name="灯片编号占位符 6"/>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pPr rtl="0" eaLnBrk="1" fontAlgn="auto" hangingPunct="1">
                <a:spcBef>
                  <a:spcPts val="0"/>
                </a:spcBef>
                <a:spcAft>
                  <a:spcPts val="0"/>
                </a:spcAft>
                <a:defRPr/>
              </a:pPr>
              <a:t>‹#›</a:t>
            </a:fld>
            <a:endParaRPr lang="zh-CN" altLang="en-US" dirty="0">
              <a:latin typeface="+mn-lt"/>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vert="horz" lIns="68580" tIns="34290" rIns="68580" bIns="34290"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defRPr/>
            </a:pPr>
            <a:endParaRPr kumimoji="0" lang="zh-CN" altLang="en-US" sz="2400" b="0" i="0" u="none" strike="noStrike" kern="1200" cap="none" spc="0" normalizeH="0" baseline="0" noProof="0">
              <a:ln>
                <a:noFill/>
              </a:ln>
              <a:solidFill>
                <a:schemeClr val="tx1"/>
              </a:solidFill>
              <a:effectLst/>
              <a:uLnTx/>
              <a:uFillTx/>
              <a:latin typeface="+mn-lt"/>
              <a:ea typeface="微软雅黑" panose="020B0503020204020204" pitchFamily="34" charset="-122"/>
              <a:cs typeface="+mn-cs"/>
            </a:endParaRPr>
          </a:p>
        </p:txBody>
      </p:sp>
      <p:sp>
        <p:nvSpPr>
          <p:cNvPr id="4" name="文本占位符 3"/>
          <p:cNvSpPr>
            <a:spLocks noGrp="1"/>
          </p:cNvSpPr>
          <p:nvPr>
            <p:ph type="body" sz="half" idx="2"/>
          </p:nvPr>
        </p:nvSpPr>
        <p:spPr>
          <a:xfrm>
            <a:off x="1792288" y="4025503"/>
            <a:ext cx="5486400" cy="60364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页脚占位符 5"/>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7" name="灯片编号占位符 6"/>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pPr rtl="0" eaLnBrk="1" fontAlgn="auto" hangingPunct="1">
                <a:spcBef>
                  <a:spcPts val="0"/>
                </a:spcBef>
                <a:spcAft>
                  <a:spcPts val="0"/>
                </a:spcAft>
                <a:defRPr/>
              </a:pPr>
              <a:t>‹#›</a:t>
            </a:fld>
            <a:endParaRPr lang="zh-CN" altLang="en-US" dirty="0">
              <a:latin typeface="+mn-lt"/>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E8E8E6"/>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05979"/>
            <a:ext cx="8229600" cy="857250"/>
          </a:xfrm>
          <a:prstGeom prst="rect">
            <a:avLst/>
          </a:prstGeom>
          <a:noFill/>
          <a:ln w="9525">
            <a:noFill/>
          </a:ln>
        </p:spPr>
        <p:txBody>
          <a:bodyPr lIns="68580" tIns="34290" rIns="68580" bIns="34290" anchor="ctr"/>
          <a:lstStyle/>
          <a:p>
            <a:pPr lvl="0"/>
            <a:r>
              <a:rPr lang="zh-CN" altLang="en-US" dirty="0"/>
              <a:t>单击此处编辑母版标题样式</a:t>
            </a:r>
          </a:p>
        </p:txBody>
      </p:sp>
      <p:sp>
        <p:nvSpPr>
          <p:cNvPr id="1027" name="文本占位符 2"/>
          <p:cNvSpPr>
            <a:spLocks noGrp="1"/>
          </p:cNvSpPr>
          <p:nvPr>
            <p:ph type="body" idx="1"/>
          </p:nvPr>
        </p:nvSpPr>
        <p:spPr>
          <a:xfrm>
            <a:off x="457200" y="1200151"/>
            <a:ext cx="8229600" cy="3394472"/>
          </a:xfrm>
          <a:prstGeom prst="rect">
            <a:avLst/>
          </a:prstGeom>
          <a:noFill/>
          <a:ln w="9525">
            <a:noFill/>
          </a:ln>
        </p:spPr>
        <p:txBody>
          <a:bodyPr lIns="68580" tIns="34290" rIns="68580" bIns="3429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68580" tIns="34290" rIns="68580" bIns="34290" rtlCol="0" anchor="ctr"/>
          <a:lstStyle>
            <a:lvl1pPr algn="l">
              <a:defRPr sz="900">
                <a:solidFill>
                  <a:schemeClr val="tx1">
                    <a:tint val="75000"/>
                  </a:schemeClr>
                </a:solidFill>
                <a:ea typeface="微软雅黑" panose="020B0503020204020204" pitchFamily="34" charset="-122"/>
              </a:defRPr>
            </a:lvl1p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68580" tIns="34290" rIns="68580" bIns="34290" rtlCol="0" anchor="ctr"/>
          <a:lstStyle>
            <a:lvl1pPr algn="ctr">
              <a:defRPr sz="900">
                <a:solidFill>
                  <a:schemeClr val="tx1">
                    <a:tint val="75000"/>
                  </a:schemeClr>
                </a:solidFill>
                <a:ea typeface="微软雅黑" panose="020B0503020204020204" pitchFamily="34" charset="-122"/>
              </a:defRPr>
            </a:lvl1p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68580" tIns="34290" rIns="68580" bIns="34290" rtlCol="0" anchor="ctr"/>
          <a:lstStyle>
            <a:lvl1pPr algn="r">
              <a:defRPr sz="900">
                <a:solidFill>
                  <a:schemeClr val="tx1">
                    <a:tint val="75000"/>
                  </a:schemeClr>
                </a:solidFill>
                <a:ea typeface="微软雅黑" panose="020B0503020204020204" pitchFamily="34" charset="-122"/>
              </a:defRPr>
            </a:lvl1pPr>
          </a:lstStyle>
          <a:p>
            <a:pPr rtl="0" eaLnBrk="1" fontAlgn="auto" hangingPunct="1">
              <a:spcBef>
                <a:spcPts val="0"/>
              </a:spcBef>
              <a:spcAft>
                <a:spcPts val="0"/>
              </a:spcAft>
              <a:defRPr/>
            </a:pPr>
            <a:fld id="{0C913308-F349-4B6D-A68A-DD1791B4A57B}" type="slidenum">
              <a:rPr lang="zh-CN" altLang="en-US" smtClean="0">
                <a:latin typeface="+mn-lt"/>
                <a:cs typeface="+mn-cs"/>
              </a:rPr>
              <a:pPr rtl="0" eaLnBrk="1" fontAlgn="auto" hangingPunct="1">
                <a:spcBef>
                  <a:spcPts val="0"/>
                </a:spcBef>
                <a:spcAft>
                  <a:spcPts val="0"/>
                </a:spcAft>
                <a:defRPr/>
              </a:pPr>
              <a:t>‹#›</a:t>
            </a:fld>
            <a:endParaRPr lang="zh-CN" altLang="en-US" dirty="0">
              <a:latin typeface="+mn-lt"/>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685800" rtl="0" eaLnBrk="1" latinLnBrk="0" hangingPunct="1">
        <a:spcBef>
          <a:spcPct val="0"/>
        </a:spcBef>
        <a:buNone/>
        <a:defRPr sz="3300" kern="1200">
          <a:solidFill>
            <a:schemeClr val="tx1"/>
          </a:solidFill>
          <a:latin typeface="+mj-lt"/>
          <a:ea typeface="微软雅黑" panose="020B0503020204020204" pitchFamily="34" charset="-122"/>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微软雅黑" panose="020B0503020204020204" pitchFamily="34" charset="-122"/>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微软雅黑" panose="020B0503020204020204" pitchFamily="34" charset="-122"/>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微软雅黑" panose="020B0503020204020204" pitchFamily="34" charset="-122"/>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microsoft.com/office/2007/relationships/hdphoto" Target="../media/hdphoto1.wdp"/></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6119812" y="234554"/>
            <a:ext cx="4262438" cy="4010025"/>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7845029" y="988219"/>
            <a:ext cx="2597944" cy="3056335"/>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076" name="TextBox 18      (向天歌演示原创作品：www.TopPPT.cn)"/>
          <p:cNvSpPr txBox="1"/>
          <p:nvPr/>
        </p:nvSpPr>
        <p:spPr>
          <a:xfrm>
            <a:off x="870109" y="2463404"/>
            <a:ext cx="4277955" cy="623248"/>
          </a:xfrm>
          <a:prstGeom prst="rect">
            <a:avLst/>
          </a:prstGeom>
          <a:noFill/>
          <a:ln w="9525">
            <a:noFill/>
          </a:ln>
        </p:spPr>
        <p:txBody>
          <a:bodyPr wrap="square" lIns="68580" tIns="34290" rIns="68580" bIns="34290">
            <a:spAutoFit/>
          </a:bodyPr>
          <a:lstStyle/>
          <a:p>
            <a:pPr eaLnBrk="1" hangingPunct="1"/>
            <a:r>
              <a:rPr lang="zh-CN" altLang="en-US" sz="3600" b="1" dirty="0" smtClean="0">
                <a:solidFill>
                  <a:srgbClr val="2B2E30"/>
                </a:solidFill>
                <a:latin typeface="微软雅黑" panose="020B0503020204020204" pitchFamily="34" charset="-122"/>
                <a:ea typeface="微软雅黑" panose="020B0503020204020204" pitchFamily="34" charset="-122"/>
              </a:rPr>
              <a:t>服务行业</a:t>
            </a:r>
            <a:r>
              <a:rPr lang="zh-CN" altLang="en-US" sz="3600" b="1" dirty="0">
                <a:solidFill>
                  <a:srgbClr val="2B2E30"/>
                </a:solidFill>
                <a:latin typeface="微软雅黑" panose="020B0503020204020204" pitchFamily="34" charset="-122"/>
                <a:ea typeface="微软雅黑" panose="020B0503020204020204" pitchFamily="34" charset="-122"/>
              </a:rPr>
              <a:t>的口才艺术</a:t>
            </a:r>
          </a:p>
        </p:txBody>
      </p:sp>
      <p:sp>
        <p:nvSpPr>
          <p:cNvPr id="20" name="Rectangle 19      (向天歌演示原创作品：www.TopPPT.cn)"/>
          <p:cNvSpPr/>
          <p:nvPr/>
        </p:nvSpPr>
        <p:spPr>
          <a:xfrm>
            <a:off x="870109" y="1792129"/>
            <a:ext cx="1604311" cy="49339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600" b="1" dirty="0" smtClean="0"/>
              <a:t>第五章</a:t>
            </a:r>
            <a:endParaRPr lang="zh-CN" altLang="en-US" sz="3600" b="1" dirty="0"/>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一、营销服务语言的特点</a:t>
            </a:r>
            <a:endParaRPr lang="zh-CN" altLang="zh-CN" sz="2800" dirty="0">
              <a:latin typeface="微软雅黑" pitchFamily="34" charset="-122"/>
              <a:ea typeface="微软雅黑" pitchFamily="34" charset="-122"/>
            </a:endParaRPr>
          </a:p>
        </p:txBody>
      </p:sp>
      <p:sp>
        <p:nvSpPr>
          <p:cNvPr id="3" name="矩形 2"/>
          <p:cNvSpPr/>
          <p:nvPr/>
        </p:nvSpPr>
        <p:spPr>
          <a:xfrm>
            <a:off x="609797" y="771550"/>
            <a:ext cx="1157689" cy="400110"/>
          </a:xfrm>
          <a:prstGeom prst="rect">
            <a:avLst/>
          </a:prstGeom>
        </p:spPr>
        <p:txBody>
          <a:bodyPr wrap="none">
            <a:spAutoFit/>
          </a:bodyPr>
          <a:lstStyle/>
          <a:p>
            <a:r>
              <a:rPr lang="en-US" altLang="zh-CN" sz="2000" b="1" dirty="0"/>
              <a:t>1.</a:t>
            </a:r>
            <a:r>
              <a:rPr lang="zh-CN" altLang="zh-CN" sz="2000" b="1" dirty="0"/>
              <a:t>灵活性</a:t>
            </a:r>
            <a:endParaRPr lang="zh-CN" altLang="zh-CN" sz="2000" dirty="0"/>
          </a:p>
        </p:txBody>
      </p:sp>
      <p:sp>
        <p:nvSpPr>
          <p:cNvPr id="5" name="矩形 4"/>
          <p:cNvSpPr/>
          <p:nvPr/>
        </p:nvSpPr>
        <p:spPr>
          <a:xfrm>
            <a:off x="609796" y="1149660"/>
            <a:ext cx="7778628" cy="2031325"/>
          </a:xfrm>
          <a:prstGeom prst="rect">
            <a:avLst/>
          </a:prstGeom>
        </p:spPr>
        <p:txBody>
          <a:bodyPr wrap="square">
            <a:spAutoFit/>
          </a:bodyPr>
          <a:lstStyle/>
          <a:p>
            <a:r>
              <a:rPr lang="zh-CN" altLang="zh-CN" sz="1800" dirty="0"/>
              <a:t>柜台语言的灵活性要求营业员接待顾客时反应要快，应变能力强，善于根据特定环境和特定的服务对象，机动灵活地运用营销语言。</a:t>
            </a:r>
          </a:p>
          <a:p>
            <a:r>
              <a:rPr lang="zh-CN" altLang="zh-CN" sz="1800" dirty="0"/>
              <a:t>营销服务语言的灵活性要体现在营销服务的全过程：</a:t>
            </a:r>
          </a:p>
          <a:p>
            <a:r>
              <a:rPr lang="zh-CN" altLang="zh-CN" sz="1800" dirty="0"/>
              <a:t>主动灵活地同顾客打招呼；</a:t>
            </a:r>
          </a:p>
          <a:p>
            <a:r>
              <a:rPr lang="zh-CN" altLang="zh-CN" sz="1800" dirty="0"/>
              <a:t>善于运用灵活热情的语言接待不同身份、不同性格的顾客；</a:t>
            </a:r>
          </a:p>
          <a:p>
            <a:r>
              <a:rPr lang="zh-CN" altLang="zh-CN" sz="1800" dirty="0"/>
              <a:t>善于巧妙灵活地回答顾客的各种问题；</a:t>
            </a:r>
          </a:p>
          <a:p>
            <a:r>
              <a:rPr lang="zh-CN" altLang="zh-CN" sz="1800" dirty="0"/>
              <a:t>善于灵活地运用送别顾客的语言。</a:t>
            </a:r>
          </a:p>
        </p:txBody>
      </p:sp>
    </p:spTree>
    <p:extLst>
      <p:ext uri="{BB962C8B-B14F-4D97-AF65-F5344CB8AC3E}">
        <p14:creationId xmlns:p14="http://schemas.microsoft.com/office/powerpoint/2010/main" xmlns="" val="1109950266"/>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一、营销服务语言的特点</a:t>
            </a:r>
            <a:endParaRPr lang="zh-CN" altLang="zh-CN" sz="2800" dirty="0">
              <a:latin typeface="微软雅黑" pitchFamily="34" charset="-122"/>
              <a:ea typeface="微软雅黑" pitchFamily="34" charset="-122"/>
            </a:endParaRPr>
          </a:p>
        </p:txBody>
      </p:sp>
      <p:sp>
        <p:nvSpPr>
          <p:cNvPr id="3" name="矩形 2"/>
          <p:cNvSpPr/>
          <p:nvPr/>
        </p:nvSpPr>
        <p:spPr>
          <a:xfrm>
            <a:off x="609797" y="771550"/>
            <a:ext cx="1157689" cy="400110"/>
          </a:xfrm>
          <a:prstGeom prst="rect">
            <a:avLst/>
          </a:prstGeom>
        </p:spPr>
        <p:txBody>
          <a:bodyPr wrap="none">
            <a:spAutoFit/>
          </a:bodyPr>
          <a:lstStyle/>
          <a:p>
            <a:r>
              <a:rPr lang="en-US" altLang="zh-CN" sz="2000" b="1" dirty="0"/>
              <a:t>2.</a:t>
            </a:r>
            <a:r>
              <a:rPr lang="zh-CN" altLang="zh-CN" sz="2000" b="1" dirty="0"/>
              <a:t>尊重性</a:t>
            </a:r>
            <a:endParaRPr lang="zh-CN" altLang="zh-CN" sz="2000" dirty="0"/>
          </a:p>
        </p:txBody>
      </p:sp>
      <p:sp>
        <p:nvSpPr>
          <p:cNvPr id="5" name="矩形 4"/>
          <p:cNvSpPr/>
          <p:nvPr/>
        </p:nvSpPr>
        <p:spPr>
          <a:xfrm>
            <a:off x="609796" y="1149660"/>
            <a:ext cx="7778628" cy="3139321"/>
          </a:xfrm>
          <a:prstGeom prst="rect">
            <a:avLst/>
          </a:prstGeom>
        </p:spPr>
        <p:txBody>
          <a:bodyPr wrap="square">
            <a:spAutoFit/>
          </a:bodyPr>
          <a:lstStyle/>
          <a:p>
            <a:r>
              <a:rPr lang="zh-CN" altLang="zh-CN" sz="1800" dirty="0"/>
              <a:t>尊重人和受人尊重是人类的两种需要。尊重人是服务人员成功的重要条件。尊重性要求营销人员树立顾客至上、以礼敬人和以诚感人的观念。营销人员应该以为顾客服务和满足顾客需求为已任，从而使尊重顾客的观念牢牢扎根于心间。对顾客表示尊重必须以礼相待。</a:t>
            </a:r>
          </a:p>
          <a:p>
            <a:r>
              <a:rPr lang="zh-CN" altLang="zh-CN" sz="1800" dirty="0"/>
              <a:t>每位营销人员都应该以自己彬彬有礼的言谈举止去感染顾客。礼貌反映出营业员的职业意识、品德个性、文化素养，也能使顾客感觉到服务人员所销售的品牌的内在魅力。一个有礼貌的营销人员</a:t>
            </a:r>
            <a:r>
              <a:rPr lang="en-US" altLang="zh-CN" sz="1800" dirty="0"/>
              <a:t>,</a:t>
            </a:r>
            <a:r>
              <a:rPr lang="zh-CN" altLang="zh-CN" sz="1800" dirty="0"/>
              <a:t>就是一个懂得尊重他人的人，处处表现出对顾客的尊敬和热情、亲切和爱护</a:t>
            </a:r>
            <a:r>
              <a:rPr lang="en-US" altLang="zh-CN" sz="1800" dirty="0"/>
              <a:t>,</a:t>
            </a:r>
            <a:r>
              <a:rPr lang="zh-CN" altLang="zh-CN" sz="1800" dirty="0"/>
              <a:t>同时又是一个遵守纪律、讲信用的人。</a:t>
            </a:r>
          </a:p>
          <a:p>
            <a:r>
              <a:rPr lang="zh-CN" altLang="zh-CN" sz="1800" dirty="0"/>
              <a:t>尊重性也体现在尊重顾客的选择上，顾客是上帝，有权利选择买或不买、买这种商品还是买那种商品。</a:t>
            </a:r>
          </a:p>
        </p:txBody>
      </p:sp>
    </p:spTree>
    <p:extLst>
      <p:ext uri="{BB962C8B-B14F-4D97-AF65-F5344CB8AC3E}">
        <p14:creationId xmlns:p14="http://schemas.microsoft.com/office/powerpoint/2010/main" xmlns="" val="603649591"/>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一、营销服务语言的特点</a:t>
            </a:r>
            <a:endParaRPr lang="zh-CN" altLang="zh-CN" sz="2800" dirty="0">
              <a:latin typeface="微软雅黑" pitchFamily="34" charset="-122"/>
              <a:ea typeface="微软雅黑" pitchFamily="34" charset="-122"/>
            </a:endParaRPr>
          </a:p>
        </p:txBody>
      </p:sp>
      <p:sp>
        <p:nvSpPr>
          <p:cNvPr id="3" name="矩形 2"/>
          <p:cNvSpPr/>
          <p:nvPr/>
        </p:nvSpPr>
        <p:spPr>
          <a:xfrm>
            <a:off x="609797" y="771550"/>
            <a:ext cx="1157689" cy="400110"/>
          </a:xfrm>
          <a:prstGeom prst="rect">
            <a:avLst/>
          </a:prstGeom>
        </p:spPr>
        <p:txBody>
          <a:bodyPr wrap="none">
            <a:spAutoFit/>
          </a:bodyPr>
          <a:lstStyle/>
          <a:p>
            <a:r>
              <a:rPr lang="en-US" altLang="zh-CN" sz="2000" b="1" dirty="0"/>
              <a:t>3.</a:t>
            </a:r>
            <a:r>
              <a:rPr lang="zh-CN" altLang="zh-CN" sz="2000" b="1" dirty="0"/>
              <a:t>丰富性</a:t>
            </a:r>
            <a:endParaRPr lang="zh-CN" altLang="zh-CN" sz="2000" dirty="0"/>
          </a:p>
        </p:txBody>
      </p:sp>
      <p:sp>
        <p:nvSpPr>
          <p:cNvPr id="5" name="矩形 4"/>
          <p:cNvSpPr/>
          <p:nvPr/>
        </p:nvSpPr>
        <p:spPr>
          <a:xfrm>
            <a:off x="609796" y="1149660"/>
            <a:ext cx="7778628" cy="1200329"/>
          </a:xfrm>
          <a:prstGeom prst="rect">
            <a:avLst/>
          </a:prstGeom>
        </p:spPr>
        <p:txBody>
          <a:bodyPr wrap="square">
            <a:spAutoFit/>
          </a:bodyPr>
          <a:lstStyle/>
          <a:p>
            <a:r>
              <a:rPr lang="zh-CN" altLang="zh-CN" sz="1800" dirty="0"/>
              <a:t>商品的丰富性决定了柜台语言的丰富性。琳琅满目的商品背后是庞杂的使用常识、性能特点等信息，它们构成了柜台语言的大部分内容。营销服务人员每天都要接受许多新的商品知识，要做一个优秀的营销服务人员，不仅要掌握礼貌用语，更应储备丰富的商品知识。</a:t>
            </a:r>
          </a:p>
        </p:txBody>
      </p:sp>
    </p:spTree>
    <p:extLst>
      <p:ext uri="{BB962C8B-B14F-4D97-AF65-F5344CB8AC3E}">
        <p14:creationId xmlns:p14="http://schemas.microsoft.com/office/powerpoint/2010/main" xmlns="" val="2764550577"/>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一、营销服务语言的特点</a:t>
            </a:r>
            <a:endParaRPr lang="zh-CN" altLang="zh-CN" sz="2800" dirty="0">
              <a:latin typeface="微软雅黑" pitchFamily="34" charset="-122"/>
              <a:ea typeface="微软雅黑" pitchFamily="34" charset="-122"/>
            </a:endParaRPr>
          </a:p>
        </p:txBody>
      </p:sp>
      <p:sp>
        <p:nvSpPr>
          <p:cNvPr id="3" name="矩形 2"/>
          <p:cNvSpPr/>
          <p:nvPr/>
        </p:nvSpPr>
        <p:spPr>
          <a:xfrm>
            <a:off x="609797" y="771550"/>
            <a:ext cx="1157689" cy="400110"/>
          </a:xfrm>
          <a:prstGeom prst="rect">
            <a:avLst/>
          </a:prstGeom>
        </p:spPr>
        <p:txBody>
          <a:bodyPr wrap="none">
            <a:spAutoFit/>
          </a:bodyPr>
          <a:lstStyle/>
          <a:p>
            <a:r>
              <a:rPr lang="en-US" altLang="zh-CN" sz="2000" b="1" dirty="0"/>
              <a:t>4.</a:t>
            </a:r>
            <a:r>
              <a:rPr lang="zh-CN" altLang="zh-CN" sz="2000" b="1" dirty="0"/>
              <a:t>简洁性</a:t>
            </a:r>
            <a:endParaRPr lang="zh-CN" altLang="zh-CN" sz="2000" dirty="0"/>
          </a:p>
        </p:txBody>
      </p:sp>
      <p:sp>
        <p:nvSpPr>
          <p:cNvPr id="5" name="矩形 4"/>
          <p:cNvSpPr/>
          <p:nvPr/>
        </p:nvSpPr>
        <p:spPr>
          <a:xfrm>
            <a:off x="609796" y="1149660"/>
            <a:ext cx="7778628" cy="2862322"/>
          </a:xfrm>
          <a:prstGeom prst="rect">
            <a:avLst/>
          </a:prstGeom>
        </p:spPr>
        <p:txBody>
          <a:bodyPr wrap="square">
            <a:spAutoFit/>
          </a:bodyPr>
          <a:lstStyle/>
          <a:p>
            <a:r>
              <a:rPr lang="zh-CN" altLang="zh-CN" sz="1800" dirty="0"/>
              <a:t>“言简意赅”，就是要言语简单、意思概括、表述简明。营销人员在接待顾客时，语言既要简洁明了，又要具备最大的信息量。在营业服务中，简明的语言首先就是质朴。质朴的语言不加修饰、平白如话，给顾客的感觉是自然、亲切、朴素。但并非质朴平易就是单调乏味或浅薄粗俗</a:t>
            </a:r>
            <a:r>
              <a:rPr lang="zh-CN" altLang="zh-CN" sz="1800" dirty="0" smtClean="0"/>
              <a:t>。</a:t>
            </a:r>
            <a:endParaRPr lang="en-US" altLang="zh-CN" sz="1800" dirty="0" smtClean="0"/>
          </a:p>
          <a:p>
            <a:endParaRPr lang="en-US" altLang="zh-CN" sz="1800" dirty="0" smtClean="0"/>
          </a:p>
          <a:p>
            <a:r>
              <a:rPr lang="zh-CN" altLang="zh-CN" sz="1800" dirty="0"/>
              <a:t>柜台语言要明白通畅，说话不呆板，不拐弯抹角，不故弄玄虚，不装腔作势，不拖泥带水，会使顾客感觉营业员说话直截了当、爽快明朗。柜台语言要求简明扼要，不使用多余的词句，繁琐的语言会浪费顾客的时间，会引起顾客的反感，也难表达自己的意图。</a:t>
            </a:r>
          </a:p>
          <a:p>
            <a:endParaRPr lang="zh-CN" altLang="zh-CN" sz="1800" dirty="0"/>
          </a:p>
        </p:txBody>
      </p:sp>
    </p:spTree>
    <p:extLst>
      <p:ext uri="{BB962C8B-B14F-4D97-AF65-F5344CB8AC3E}">
        <p14:creationId xmlns:p14="http://schemas.microsoft.com/office/powerpoint/2010/main" xmlns="" val="594166009"/>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一、营销服务语言的特点</a:t>
            </a:r>
            <a:endParaRPr lang="zh-CN" altLang="zh-CN" sz="2800" dirty="0">
              <a:latin typeface="微软雅黑" pitchFamily="34" charset="-122"/>
              <a:ea typeface="微软雅黑" pitchFamily="34" charset="-122"/>
            </a:endParaRPr>
          </a:p>
        </p:txBody>
      </p:sp>
      <p:sp>
        <p:nvSpPr>
          <p:cNvPr id="3" name="矩形 2"/>
          <p:cNvSpPr/>
          <p:nvPr/>
        </p:nvSpPr>
        <p:spPr>
          <a:xfrm>
            <a:off x="609797" y="771550"/>
            <a:ext cx="1157689" cy="400110"/>
          </a:xfrm>
          <a:prstGeom prst="rect">
            <a:avLst/>
          </a:prstGeom>
        </p:spPr>
        <p:txBody>
          <a:bodyPr wrap="none">
            <a:spAutoFit/>
          </a:bodyPr>
          <a:lstStyle/>
          <a:p>
            <a:r>
              <a:rPr lang="en-US" altLang="zh-CN" sz="2000" b="1" dirty="0"/>
              <a:t>5.</a:t>
            </a:r>
            <a:r>
              <a:rPr lang="zh-CN" altLang="zh-CN" sz="2000" b="1" dirty="0"/>
              <a:t>针对性</a:t>
            </a:r>
            <a:endParaRPr lang="zh-CN" altLang="zh-CN" sz="2000" dirty="0"/>
          </a:p>
        </p:txBody>
      </p:sp>
      <p:sp>
        <p:nvSpPr>
          <p:cNvPr id="5" name="矩形 4"/>
          <p:cNvSpPr/>
          <p:nvPr/>
        </p:nvSpPr>
        <p:spPr>
          <a:xfrm>
            <a:off x="609796" y="1149660"/>
            <a:ext cx="7778628" cy="2031325"/>
          </a:xfrm>
          <a:prstGeom prst="rect">
            <a:avLst/>
          </a:prstGeom>
        </p:spPr>
        <p:txBody>
          <a:bodyPr wrap="square">
            <a:spAutoFit/>
          </a:bodyPr>
          <a:lstStyle/>
          <a:p>
            <a:r>
              <a:rPr lang="zh-CN" altLang="zh-CN" sz="1800" dirty="0"/>
              <a:t>在服务语言表达过程中，营销人员对语言形式的选择既要注意其对特定思想内容的贴近，又要注意是否能被特定顾客所准确理解，并容易接受。因为语言接受对象不同，在领会语言思想内容的能力方面也就存在差异</a:t>
            </a:r>
            <a:r>
              <a:rPr lang="zh-CN" altLang="zh-CN" sz="1800" dirty="0" smtClean="0"/>
              <a:t>。</a:t>
            </a:r>
            <a:endParaRPr lang="en-US" altLang="zh-CN" sz="1800" dirty="0" smtClean="0"/>
          </a:p>
          <a:p>
            <a:endParaRPr lang="zh-CN" altLang="zh-CN" sz="1800" dirty="0"/>
          </a:p>
          <a:p>
            <a:r>
              <a:rPr lang="zh-CN" altLang="zh-CN" sz="1800" dirty="0"/>
              <a:t>语言表达效果的好坏，体现在听者的领会与否及其领会的数量与质量上。营销人员要保证自己的思想感情既不走样，又能准确、轻松地被对方理解，就一定要讲究服务语言的表达</a:t>
            </a:r>
            <a:r>
              <a:rPr lang="en-US" altLang="zh-CN" sz="1800" dirty="0"/>
              <a:t>,</a:t>
            </a:r>
            <a:r>
              <a:rPr lang="zh-CN" altLang="zh-CN" sz="1800" dirty="0"/>
              <a:t>使表达尽量适应不同顾客的不同特点。</a:t>
            </a:r>
          </a:p>
        </p:txBody>
      </p:sp>
    </p:spTree>
    <p:extLst>
      <p:ext uri="{BB962C8B-B14F-4D97-AF65-F5344CB8AC3E}">
        <p14:creationId xmlns:p14="http://schemas.microsoft.com/office/powerpoint/2010/main" xmlns="" val="4204773014"/>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二、营销语言的实用技巧</a:t>
            </a:r>
            <a:endParaRPr lang="zh-CN" altLang="zh-CN" sz="2800" dirty="0">
              <a:latin typeface="微软雅黑" pitchFamily="34" charset="-122"/>
              <a:ea typeface="微软雅黑" pitchFamily="34" charset="-122"/>
            </a:endParaRPr>
          </a:p>
        </p:txBody>
      </p:sp>
      <p:sp>
        <p:nvSpPr>
          <p:cNvPr id="3" name="矩形 2"/>
          <p:cNvSpPr/>
          <p:nvPr/>
        </p:nvSpPr>
        <p:spPr>
          <a:xfrm>
            <a:off x="609797" y="771550"/>
            <a:ext cx="2706190" cy="400110"/>
          </a:xfrm>
          <a:prstGeom prst="rect">
            <a:avLst/>
          </a:prstGeom>
        </p:spPr>
        <p:txBody>
          <a:bodyPr wrap="none">
            <a:spAutoFit/>
          </a:bodyPr>
          <a:lstStyle/>
          <a:p>
            <a:r>
              <a:rPr lang="en-US" altLang="zh-CN" sz="2000" b="1" dirty="0"/>
              <a:t>1.</a:t>
            </a:r>
            <a:r>
              <a:rPr lang="zh-CN" altLang="zh-CN" sz="2000" b="1" dirty="0"/>
              <a:t>营销中打招呼的技巧</a:t>
            </a:r>
            <a:endParaRPr lang="zh-CN" altLang="zh-CN" sz="2000" dirty="0"/>
          </a:p>
        </p:txBody>
      </p:sp>
      <p:sp>
        <p:nvSpPr>
          <p:cNvPr id="6" name="矩形 5"/>
          <p:cNvSpPr/>
          <p:nvPr/>
        </p:nvSpPr>
        <p:spPr>
          <a:xfrm>
            <a:off x="1043608" y="1466701"/>
            <a:ext cx="7416824" cy="1046440"/>
          </a:xfrm>
          <a:prstGeom prst="rect">
            <a:avLst/>
          </a:prstGeom>
          <a:solidFill>
            <a:schemeClr val="bg1">
              <a:lumMod val="95000"/>
            </a:schemeClr>
          </a:solidFill>
        </p:spPr>
        <p:txBody>
          <a:bodyPr wrap="square">
            <a:spAutoFit/>
          </a:bodyPr>
          <a:lstStyle/>
          <a:p>
            <a:r>
              <a:rPr lang="zh-CN" altLang="zh-CN" sz="2000" dirty="0"/>
              <a:t>打招呼的时机</a:t>
            </a:r>
          </a:p>
          <a:p>
            <a:r>
              <a:rPr lang="zh-CN" altLang="zh-CN" dirty="0"/>
              <a:t>有的顾客没有既定的购物目标，有的顾客则是目标明确，营销人员应当掌握适时、及时打招呼的技巧。注意观察顾客巡视的热点，当顾客在柜台前停留并观察某种商品，或在柜台前漫步寻找某类商品时，营销人员应该在最得体的时间上前打招呼。</a:t>
            </a:r>
          </a:p>
        </p:txBody>
      </p:sp>
      <p:sp>
        <p:nvSpPr>
          <p:cNvPr id="12" name="矩形 11"/>
          <p:cNvSpPr/>
          <p:nvPr/>
        </p:nvSpPr>
        <p:spPr>
          <a:xfrm>
            <a:off x="1043608" y="2637368"/>
            <a:ext cx="7416824" cy="830997"/>
          </a:xfrm>
          <a:prstGeom prst="rect">
            <a:avLst/>
          </a:prstGeom>
          <a:solidFill>
            <a:schemeClr val="bg1">
              <a:lumMod val="95000"/>
            </a:schemeClr>
          </a:solidFill>
        </p:spPr>
        <p:txBody>
          <a:bodyPr wrap="square">
            <a:spAutoFit/>
          </a:bodyPr>
          <a:lstStyle/>
          <a:p>
            <a:r>
              <a:rPr lang="zh-CN" altLang="zh-CN" sz="2000" dirty="0"/>
              <a:t>打招呼的方式</a:t>
            </a:r>
          </a:p>
          <a:p>
            <a:r>
              <a:rPr lang="zh-CN" altLang="zh-CN" dirty="0"/>
              <a:t>虽然我们每天都会和不同的人不断地打招呼，但是打招呼中也是讲究学问的。一个小小的“打招呼”，包含了点头、微笑、注视、恰当的用语、合适的称谓等五个元素。</a:t>
            </a:r>
          </a:p>
        </p:txBody>
      </p:sp>
      <p:sp>
        <p:nvSpPr>
          <p:cNvPr id="13" name="矩形 12"/>
          <p:cNvSpPr/>
          <p:nvPr/>
        </p:nvSpPr>
        <p:spPr>
          <a:xfrm>
            <a:off x="1043608" y="3612381"/>
            <a:ext cx="7416824" cy="830997"/>
          </a:xfrm>
          <a:prstGeom prst="rect">
            <a:avLst/>
          </a:prstGeom>
          <a:solidFill>
            <a:schemeClr val="bg1">
              <a:lumMod val="95000"/>
            </a:schemeClr>
          </a:solidFill>
        </p:spPr>
        <p:txBody>
          <a:bodyPr wrap="square">
            <a:spAutoFit/>
          </a:bodyPr>
          <a:lstStyle/>
          <a:p>
            <a:r>
              <a:rPr lang="en-US" altLang="zh-CN" sz="2000" dirty="0"/>
              <a:t> </a:t>
            </a:r>
            <a:r>
              <a:rPr lang="zh-CN" altLang="zh-CN" sz="2000" dirty="0"/>
              <a:t>打招呼的常用语</a:t>
            </a:r>
          </a:p>
          <a:p>
            <a:r>
              <a:rPr lang="zh-CN" altLang="zh-CN" dirty="0"/>
              <a:t>营销服务过程的第一句话既可以是表示问候的，也可以是表示欢迎的，还可以是试探性的询问。</a:t>
            </a:r>
          </a:p>
        </p:txBody>
      </p:sp>
      <p:sp>
        <p:nvSpPr>
          <p:cNvPr id="7" name="矩形 6"/>
          <p:cNvSpPr/>
          <p:nvPr/>
        </p:nvSpPr>
        <p:spPr>
          <a:xfrm>
            <a:off x="723003" y="1466700"/>
            <a:ext cx="108893" cy="2976677"/>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3325001983"/>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二、营销语言的实用技巧</a:t>
            </a:r>
            <a:endParaRPr lang="zh-CN" altLang="zh-CN" sz="2800" dirty="0">
              <a:latin typeface="微软雅黑" pitchFamily="34" charset="-122"/>
              <a:ea typeface="微软雅黑" pitchFamily="34" charset="-122"/>
            </a:endParaRPr>
          </a:p>
        </p:txBody>
      </p:sp>
      <p:sp>
        <p:nvSpPr>
          <p:cNvPr id="3" name="矩形 2"/>
          <p:cNvSpPr/>
          <p:nvPr/>
        </p:nvSpPr>
        <p:spPr>
          <a:xfrm>
            <a:off x="609797" y="771550"/>
            <a:ext cx="2964273" cy="400110"/>
          </a:xfrm>
          <a:prstGeom prst="rect">
            <a:avLst/>
          </a:prstGeom>
        </p:spPr>
        <p:txBody>
          <a:bodyPr wrap="none">
            <a:spAutoFit/>
          </a:bodyPr>
          <a:lstStyle/>
          <a:p>
            <a:r>
              <a:rPr lang="en-US" altLang="zh-CN" sz="2000" b="1" dirty="0"/>
              <a:t>2.</a:t>
            </a:r>
            <a:r>
              <a:rPr lang="zh-CN" altLang="zh-CN" sz="2000" b="1" dirty="0"/>
              <a:t>营销中介绍商品的技巧</a:t>
            </a:r>
            <a:endParaRPr lang="zh-CN" altLang="zh-CN" sz="2000" dirty="0"/>
          </a:p>
        </p:txBody>
      </p:sp>
      <p:sp>
        <p:nvSpPr>
          <p:cNvPr id="2" name="矩形 1"/>
          <p:cNvSpPr/>
          <p:nvPr/>
        </p:nvSpPr>
        <p:spPr>
          <a:xfrm>
            <a:off x="683568" y="1171660"/>
            <a:ext cx="1103059" cy="400110"/>
          </a:xfrm>
          <a:prstGeom prst="rect">
            <a:avLst/>
          </a:prstGeom>
        </p:spPr>
        <p:txBody>
          <a:bodyPr wrap="none">
            <a:spAutoFit/>
          </a:bodyPr>
          <a:lstStyle/>
          <a:p>
            <a:r>
              <a:rPr lang="en-US" altLang="zh-CN" sz="2000" b="1" dirty="0">
                <a:solidFill>
                  <a:srgbClr val="3CA0FE"/>
                </a:solidFill>
              </a:rPr>
              <a:t>FAB</a:t>
            </a:r>
            <a:r>
              <a:rPr lang="zh-CN" altLang="zh-CN" sz="2000" b="1" dirty="0">
                <a:solidFill>
                  <a:srgbClr val="3CA0FE"/>
                </a:solidFill>
              </a:rPr>
              <a:t>原则</a:t>
            </a:r>
          </a:p>
        </p:txBody>
      </p:sp>
      <p:sp>
        <p:nvSpPr>
          <p:cNvPr id="14" name="矩形 13"/>
          <p:cNvSpPr/>
          <p:nvPr/>
        </p:nvSpPr>
        <p:spPr>
          <a:xfrm>
            <a:off x="683569" y="1571770"/>
            <a:ext cx="7776864" cy="646331"/>
          </a:xfrm>
          <a:prstGeom prst="rect">
            <a:avLst/>
          </a:prstGeom>
        </p:spPr>
        <p:txBody>
          <a:bodyPr wrap="square">
            <a:spAutoFit/>
          </a:bodyPr>
          <a:lstStyle/>
          <a:p>
            <a:r>
              <a:rPr lang="zh-CN" altLang="zh-CN" sz="1800" dirty="0"/>
              <a:t>介绍商品的技巧有一条国际流行的准则，即</a:t>
            </a:r>
            <a:r>
              <a:rPr lang="en-US" altLang="zh-CN" sz="1800" dirty="0"/>
              <a:t>FAB</a:t>
            </a:r>
            <a:r>
              <a:rPr lang="zh-CN" altLang="zh-CN" sz="1800" dirty="0"/>
              <a:t>原则。所谓的“</a:t>
            </a:r>
            <a:r>
              <a:rPr lang="en-US" altLang="zh-CN" sz="1800" dirty="0"/>
              <a:t>FAB</a:t>
            </a:r>
            <a:r>
              <a:rPr lang="zh-CN" altLang="zh-CN" sz="1800" dirty="0"/>
              <a:t>”就是特点（</a:t>
            </a:r>
            <a:r>
              <a:rPr lang="en-US" altLang="zh-CN" sz="1800" dirty="0"/>
              <a:t>feature</a:t>
            </a:r>
            <a:r>
              <a:rPr lang="zh-CN" altLang="zh-CN" sz="1800" dirty="0"/>
              <a:t>）、优点（</a:t>
            </a:r>
            <a:r>
              <a:rPr lang="en-US" altLang="zh-CN" sz="1800" dirty="0"/>
              <a:t>advantage</a:t>
            </a:r>
            <a:r>
              <a:rPr lang="zh-CN" altLang="zh-CN" sz="1800" dirty="0"/>
              <a:t>）、利益（</a:t>
            </a:r>
            <a:r>
              <a:rPr lang="en-US" altLang="zh-CN" sz="1800" dirty="0"/>
              <a:t>benefit</a:t>
            </a:r>
            <a:r>
              <a:rPr lang="zh-CN" altLang="zh-CN" sz="1800" dirty="0"/>
              <a:t>）。 </a:t>
            </a:r>
          </a:p>
        </p:txBody>
      </p:sp>
      <p:sp>
        <p:nvSpPr>
          <p:cNvPr id="4" name="矩形 3"/>
          <p:cNvSpPr/>
          <p:nvPr/>
        </p:nvSpPr>
        <p:spPr>
          <a:xfrm>
            <a:off x="683569" y="2355726"/>
            <a:ext cx="7776864" cy="1200329"/>
          </a:xfrm>
          <a:prstGeom prst="rect">
            <a:avLst/>
          </a:prstGeom>
          <a:solidFill>
            <a:schemeClr val="bg1">
              <a:lumMod val="75000"/>
            </a:schemeClr>
          </a:solidFill>
        </p:spPr>
        <p:txBody>
          <a:bodyPr wrap="square">
            <a:spAutoFit/>
          </a:bodyPr>
          <a:lstStyle/>
          <a:p>
            <a:r>
              <a:rPr lang="zh-CN" altLang="zh-CN" sz="1800" dirty="0"/>
              <a:t>营销人员在向顾客推销商品时，不仅仅是在推销商品，而且是要给顾客带来某种利益，这就是非常重要的利益推销法。所以，在介绍商品时所陈述的产品特点和优点都应当围绕顾客所需要的“利益”来展开。作为营销人员，一定要掌握这个技巧，并且在工作中应用这个技巧。</a:t>
            </a:r>
          </a:p>
        </p:txBody>
      </p:sp>
    </p:spTree>
    <p:extLst>
      <p:ext uri="{BB962C8B-B14F-4D97-AF65-F5344CB8AC3E}">
        <p14:creationId xmlns:p14="http://schemas.microsoft.com/office/powerpoint/2010/main" xmlns="" val="1353547005"/>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二、营销语言的实用技巧</a:t>
            </a:r>
            <a:endParaRPr lang="zh-CN" altLang="zh-CN" sz="2800" dirty="0">
              <a:latin typeface="微软雅黑" pitchFamily="34" charset="-122"/>
              <a:ea typeface="微软雅黑" pitchFamily="34" charset="-122"/>
            </a:endParaRPr>
          </a:p>
        </p:txBody>
      </p:sp>
      <p:sp>
        <p:nvSpPr>
          <p:cNvPr id="3" name="矩形 2"/>
          <p:cNvSpPr/>
          <p:nvPr/>
        </p:nvSpPr>
        <p:spPr>
          <a:xfrm>
            <a:off x="609797" y="771550"/>
            <a:ext cx="2964273" cy="400110"/>
          </a:xfrm>
          <a:prstGeom prst="rect">
            <a:avLst/>
          </a:prstGeom>
        </p:spPr>
        <p:txBody>
          <a:bodyPr wrap="none">
            <a:spAutoFit/>
          </a:bodyPr>
          <a:lstStyle/>
          <a:p>
            <a:r>
              <a:rPr lang="en-US" altLang="zh-CN" sz="2000" b="1" dirty="0"/>
              <a:t>3.</a:t>
            </a:r>
            <a:r>
              <a:rPr lang="zh-CN" altLang="zh-CN" sz="2000" b="1" dirty="0"/>
              <a:t>营销中回答提问的技巧</a:t>
            </a:r>
            <a:endParaRPr lang="zh-CN" altLang="zh-CN" sz="2000" dirty="0"/>
          </a:p>
        </p:txBody>
      </p:sp>
      <p:sp>
        <p:nvSpPr>
          <p:cNvPr id="2" name="矩形 1"/>
          <p:cNvSpPr/>
          <p:nvPr/>
        </p:nvSpPr>
        <p:spPr>
          <a:xfrm>
            <a:off x="683568" y="1171660"/>
            <a:ext cx="2236510" cy="400110"/>
          </a:xfrm>
          <a:prstGeom prst="rect">
            <a:avLst/>
          </a:prstGeom>
        </p:spPr>
        <p:txBody>
          <a:bodyPr wrap="none">
            <a:spAutoFit/>
          </a:bodyPr>
          <a:lstStyle/>
          <a:p>
            <a:r>
              <a:rPr lang="zh-CN" altLang="zh-CN" sz="2000" b="1" dirty="0">
                <a:solidFill>
                  <a:srgbClr val="3CA0FE"/>
                </a:solidFill>
              </a:rPr>
              <a:t>掌握好迂回的技巧</a:t>
            </a:r>
          </a:p>
        </p:txBody>
      </p:sp>
      <p:sp>
        <p:nvSpPr>
          <p:cNvPr id="14" name="矩形 13"/>
          <p:cNvSpPr/>
          <p:nvPr/>
        </p:nvSpPr>
        <p:spPr>
          <a:xfrm>
            <a:off x="683569" y="1571770"/>
            <a:ext cx="7776864" cy="923330"/>
          </a:xfrm>
          <a:prstGeom prst="rect">
            <a:avLst/>
          </a:prstGeom>
        </p:spPr>
        <p:txBody>
          <a:bodyPr wrap="square">
            <a:spAutoFit/>
          </a:bodyPr>
          <a:lstStyle/>
          <a:p>
            <a:r>
              <a:rPr lang="zh-CN" altLang="zh-CN" sz="1800" dirty="0"/>
              <a:t>对顾客提出的疑问，有时不便直接回答，特别是顾客对购买产生“异议”时，更不宜“针锋相对”。此时采取迂回曲折的方法从侧面进攻，可能会收到事半功倍的效果。</a:t>
            </a:r>
            <a:r>
              <a:rPr lang="en-US" altLang="zh-CN" sz="1800" dirty="0"/>
              <a:t> </a:t>
            </a:r>
            <a:endParaRPr lang="zh-CN" altLang="zh-CN" sz="1800" dirty="0"/>
          </a:p>
        </p:txBody>
      </p:sp>
      <p:sp>
        <p:nvSpPr>
          <p:cNvPr id="10" name="矩形 9"/>
          <p:cNvSpPr/>
          <p:nvPr/>
        </p:nvSpPr>
        <p:spPr>
          <a:xfrm>
            <a:off x="683568" y="2531680"/>
            <a:ext cx="1980029" cy="400110"/>
          </a:xfrm>
          <a:prstGeom prst="rect">
            <a:avLst/>
          </a:prstGeom>
        </p:spPr>
        <p:txBody>
          <a:bodyPr wrap="none">
            <a:spAutoFit/>
          </a:bodyPr>
          <a:lstStyle/>
          <a:p>
            <a:r>
              <a:rPr lang="zh-CN" altLang="zh-CN" sz="2000" b="1" dirty="0">
                <a:solidFill>
                  <a:srgbClr val="3CA0FE"/>
                </a:solidFill>
              </a:rPr>
              <a:t>变换句式的技巧</a:t>
            </a:r>
          </a:p>
        </p:txBody>
      </p:sp>
      <p:sp>
        <p:nvSpPr>
          <p:cNvPr id="11" name="矩形 10"/>
          <p:cNvSpPr/>
          <p:nvPr/>
        </p:nvSpPr>
        <p:spPr>
          <a:xfrm>
            <a:off x="683569" y="2931790"/>
            <a:ext cx="7776864" cy="646331"/>
          </a:xfrm>
          <a:prstGeom prst="rect">
            <a:avLst/>
          </a:prstGeom>
        </p:spPr>
        <p:txBody>
          <a:bodyPr wrap="square">
            <a:spAutoFit/>
          </a:bodyPr>
          <a:lstStyle/>
          <a:p>
            <a:r>
              <a:rPr lang="zh-CN" altLang="zh-CN" sz="1800" dirty="0"/>
              <a:t>任何商品都有优缺点，对于不同的人所体现出来的优缺点也不同。此时，就需要营销人员灵活地变换句式，强调优点弱化缺点。</a:t>
            </a:r>
          </a:p>
        </p:txBody>
      </p:sp>
      <p:sp>
        <p:nvSpPr>
          <p:cNvPr id="12" name="矩形 11"/>
          <p:cNvSpPr/>
          <p:nvPr/>
        </p:nvSpPr>
        <p:spPr>
          <a:xfrm>
            <a:off x="683568" y="3585736"/>
            <a:ext cx="3262432" cy="400110"/>
          </a:xfrm>
          <a:prstGeom prst="rect">
            <a:avLst/>
          </a:prstGeom>
        </p:spPr>
        <p:txBody>
          <a:bodyPr wrap="none">
            <a:spAutoFit/>
          </a:bodyPr>
          <a:lstStyle/>
          <a:p>
            <a:r>
              <a:rPr lang="zh-CN" altLang="zh-CN" sz="2000" b="1" dirty="0">
                <a:solidFill>
                  <a:srgbClr val="3CA0FE"/>
                </a:solidFill>
              </a:rPr>
              <a:t>“两多”、“两少”的技巧</a:t>
            </a:r>
          </a:p>
        </p:txBody>
      </p:sp>
      <p:sp>
        <p:nvSpPr>
          <p:cNvPr id="13" name="矩形 12"/>
          <p:cNvSpPr/>
          <p:nvPr/>
        </p:nvSpPr>
        <p:spPr>
          <a:xfrm>
            <a:off x="683569" y="3985846"/>
            <a:ext cx="7776864" cy="646331"/>
          </a:xfrm>
          <a:prstGeom prst="rect">
            <a:avLst/>
          </a:prstGeom>
        </p:spPr>
        <p:txBody>
          <a:bodyPr wrap="square">
            <a:spAutoFit/>
          </a:bodyPr>
          <a:lstStyle/>
          <a:p>
            <a:r>
              <a:rPr lang="zh-CN" altLang="zh-CN" sz="1800" dirty="0"/>
              <a:t>这种技巧是指回答顾客的询问时，多用请求式，少用命令式；多用肯定式，少用否定式。</a:t>
            </a:r>
          </a:p>
        </p:txBody>
      </p:sp>
    </p:spTree>
    <p:extLst>
      <p:ext uri="{BB962C8B-B14F-4D97-AF65-F5344CB8AC3E}">
        <p14:creationId xmlns:p14="http://schemas.microsoft.com/office/powerpoint/2010/main" xmlns="" val="1157138298"/>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二、营销语言的实用技巧</a:t>
            </a:r>
            <a:endParaRPr lang="zh-CN" altLang="zh-CN" sz="2800" dirty="0">
              <a:latin typeface="微软雅黑" pitchFamily="34" charset="-122"/>
              <a:ea typeface="微软雅黑" pitchFamily="34" charset="-122"/>
            </a:endParaRPr>
          </a:p>
        </p:txBody>
      </p:sp>
      <p:sp>
        <p:nvSpPr>
          <p:cNvPr id="3" name="矩形 2"/>
          <p:cNvSpPr/>
          <p:nvPr/>
        </p:nvSpPr>
        <p:spPr>
          <a:xfrm>
            <a:off x="609797" y="771550"/>
            <a:ext cx="2895344" cy="400110"/>
          </a:xfrm>
          <a:prstGeom prst="rect">
            <a:avLst/>
          </a:prstGeom>
        </p:spPr>
        <p:txBody>
          <a:bodyPr wrap="none">
            <a:spAutoFit/>
          </a:bodyPr>
          <a:lstStyle/>
          <a:p>
            <a:r>
              <a:rPr lang="en-US" altLang="zh-CN" sz="2000" b="1" dirty="0"/>
              <a:t>4</a:t>
            </a:r>
            <a:r>
              <a:rPr lang="zh-CN" altLang="zh-CN" sz="2000" b="1" dirty="0"/>
              <a:t>营销中送别顾客的技巧</a:t>
            </a:r>
            <a:endParaRPr lang="zh-CN" altLang="zh-CN" sz="2000" dirty="0"/>
          </a:p>
        </p:txBody>
      </p:sp>
      <p:sp>
        <p:nvSpPr>
          <p:cNvPr id="2" name="矩形 1"/>
          <p:cNvSpPr/>
          <p:nvPr/>
        </p:nvSpPr>
        <p:spPr>
          <a:xfrm>
            <a:off x="683568" y="1171660"/>
            <a:ext cx="1723549" cy="400110"/>
          </a:xfrm>
          <a:prstGeom prst="rect">
            <a:avLst/>
          </a:prstGeom>
        </p:spPr>
        <p:txBody>
          <a:bodyPr wrap="none">
            <a:spAutoFit/>
          </a:bodyPr>
          <a:lstStyle/>
          <a:p>
            <a:r>
              <a:rPr lang="zh-CN" altLang="zh-CN" sz="2000" b="1" dirty="0">
                <a:solidFill>
                  <a:srgbClr val="3CA0FE"/>
                </a:solidFill>
              </a:rPr>
              <a:t>通用的送别语</a:t>
            </a:r>
          </a:p>
        </p:txBody>
      </p:sp>
      <p:sp>
        <p:nvSpPr>
          <p:cNvPr id="14" name="矩形 13"/>
          <p:cNvSpPr/>
          <p:nvPr/>
        </p:nvSpPr>
        <p:spPr>
          <a:xfrm>
            <a:off x="683569" y="1571770"/>
            <a:ext cx="7776864" cy="646331"/>
          </a:xfrm>
          <a:prstGeom prst="rect">
            <a:avLst/>
          </a:prstGeom>
        </p:spPr>
        <p:txBody>
          <a:bodyPr wrap="square">
            <a:spAutoFit/>
          </a:bodyPr>
          <a:lstStyle/>
          <a:p>
            <a:r>
              <a:rPr lang="zh-CN" altLang="zh-CN" sz="1800" dirty="0"/>
              <a:t>通用的送别语往往是和结束服务的动作连在一起的。例如：“谢谢光临”、“慢走”、“欢迎再来”、“再见”等等。</a:t>
            </a:r>
          </a:p>
        </p:txBody>
      </p:sp>
      <p:sp>
        <p:nvSpPr>
          <p:cNvPr id="10" name="矩形 9"/>
          <p:cNvSpPr/>
          <p:nvPr/>
        </p:nvSpPr>
        <p:spPr>
          <a:xfrm>
            <a:off x="683568" y="2218101"/>
            <a:ext cx="2236510" cy="400110"/>
          </a:xfrm>
          <a:prstGeom prst="rect">
            <a:avLst/>
          </a:prstGeom>
        </p:spPr>
        <p:txBody>
          <a:bodyPr wrap="none">
            <a:spAutoFit/>
          </a:bodyPr>
          <a:lstStyle/>
          <a:p>
            <a:r>
              <a:rPr lang="zh-CN" altLang="zh-CN" sz="2000" b="1" dirty="0">
                <a:solidFill>
                  <a:srgbClr val="3CA0FE"/>
                </a:solidFill>
              </a:rPr>
              <a:t>关心性的送别技巧</a:t>
            </a:r>
          </a:p>
        </p:txBody>
      </p:sp>
      <p:sp>
        <p:nvSpPr>
          <p:cNvPr id="11" name="矩形 10"/>
          <p:cNvSpPr/>
          <p:nvPr/>
        </p:nvSpPr>
        <p:spPr>
          <a:xfrm>
            <a:off x="683569" y="2618211"/>
            <a:ext cx="7776864" cy="369332"/>
          </a:xfrm>
          <a:prstGeom prst="rect">
            <a:avLst/>
          </a:prstGeom>
        </p:spPr>
        <p:txBody>
          <a:bodyPr wrap="square">
            <a:spAutoFit/>
          </a:bodyPr>
          <a:lstStyle/>
          <a:p>
            <a:r>
              <a:rPr lang="zh-CN" altLang="zh-CN" sz="1800" dirty="0"/>
              <a:t>这种送别技巧用于特殊顾客和粗心顾客。</a:t>
            </a:r>
          </a:p>
        </p:txBody>
      </p:sp>
      <p:sp>
        <p:nvSpPr>
          <p:cNvPr id="12" name="矩形 11"/>
          <p:cNvSpPr/>
          <p:nvPr/>
        </p:nvSpPr>
        <p:spPr>
          <a:xfrm>
            <a:off x="683568" y="3020454"/>
            <a:ext cx="2236510" cy="400110"/>
          </a:xfrm>
          <a:prstGeom prst="rect">
            <a:avLst/>
          </a:prstGeom>
        </p:spPr>
        <p:txBody>
          <a:bodyPr wrap="none">
            <a:spAutoFit/>
          </a:bodyPr>
          <a:lstStyle/>
          <a:p>
            <a:r>
              <a:rPr lang="zh-CN" altLang="zh-CN" sz="2000" b="1" dirty="0">
                <a:solidFill>
                  <a:srgbClr val="3CA0FE"/>
                </a:solidFill>
              </a:rPr>
              <a:t>祝福性的送别技巧</a:t>
            </a:r>
          </a:p>
        </p:txBody>
      </p:sp>
      <p:sp>
        <p:nvSpPr>
          <p:cNvPr id="13" name="矩形 12"/>
          <p:cNvSpPr/>
          <p:nvPr/>
        </p:nvSpPr>
        <p:spPr>
          <a:xfrm>
            <a:off x="683569" y="3420564"/>
            <a:ext cx="7776864" cy="646331"/>
          </a:xfrm>
          <a:prstGeom prst="rect">
            <a:avLst/>
          </a:prstGeom>
        </p:spPr>
        <p:txBody>
          <a:bodyPr wrap="square">
            <a:spAutoFit/>
          </a:bodyPr>
          <a:lstStyle/>
          <a:p>
            <a:r>
              <a:rPr lang="zh-CN" altLang="zh-CN" sz="1800" dirty="0"/>
              <a:t>当顾客选购完商品将要离开柜台时，营业员用祝愿幸福、长寿、健康、美满之类的语言送别顾客。</a:t>
            </a:r>
          </a:p>
        </p:txBody>
      </p:sp>
    </p:spTree>
    <p:extLst>
      <p:ext uri="{BB962C8B-B14F-4D97-AF65-F5344CB8AC3E}">
        <p14:creationId xmlns:p14="http://schemas.microsoft.com/office/powerpoint/2010/main" xmlns="" val="2676341394"/>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三、营销语言中的禁忌</a:t>
            </a:r>
            <a:endParaRPr lang="zh-CN" altLang="zh-CN" sz="2800" dirty="0">
              <a:latin typeface="微软雅黑" pitchFamily="34" charset="-122"/>
              <a:ea typeface="微软雅黑" pitchFamily="34" charset="-122"/>
            </a:endParaRPr>
          </a:p>
        </p:txBody>
      </p:sp>
      <p:sp>
        <p:nvSpPr>
          <p:cNvPr id="3" name="矩形 2"/>
          <p:cNvSpPr/>
          <p:nvPr/>
        </p:nvSpPr>
        <p:spPr>
          <a:xfrm>
            <a:off x="609797" y="771550"/>
            <a:ext cx="4065537" cy="3293209"/>
          </a:xfrm>
          <a:prstGeom prst="rect">
            <a:avLst/>
          </a:prstGeom>
        </p:spPr>
        <p:txBody>
          <a:bodyPr wrap="none">
            <a:spAutoFit/>
          </a:bodyPr>
          <a:lstStyle/>
          <a:p>
            <a:r>
              <a:rPr lang="en-US" altLang="zh-CN" sz="1600" b="1" dirty="0"/>
              <a:t>1.</a:t>
            </a:r>
            <a:r>
              <a:rPr lang="zh-CN" altLang="zh-CN" sz="1600" b="1" dirty="0"/>
              <a:t>顾客询问时</a:t>
            </a:r>
            <a:r>
              <a:rPr lang="zh-CN" altLang="zh-CN" sz="1600" b="1" dirty="0" smtClean="0"/>
              <a:t>，禁</a:t>
            </a:r>
            <a:r>
              <a:rPr lang="zh-CN" altLang="zh-CN" sz="1600" b="1" dirty="0"/>
              <a:t>说</a:t>
            </a:r>
            <a:r>
              <a:rPr lang="zh-CN" altLang="zh-CN" sz="1600" b="1" dirty="0" smtClean="0"/>
              <a:t>：</a:t>
            </a:r>
            <a:endParaRPr lang="en-US" altLang="zh-CN" sz="1600" b="1" dirty="0" smtClean="0"/>
          </a:p>
          <a:p>
            <a:r>
              <a:rPr lang="zh-CN" altLang="zh-CN" sz="1600" dirty="0" smtClean="0"/>
              <a:t>你</a:t>
            </a:r>
            <a:r>
              <a:rPr lang="zh-CN" altLang="zh-CN" sz="1600" dirty="0"/>
              <a:t>不会看吗？</a:t>
            </a:r>
          </a:p>
          <a:p>
            <a:r>
              <a:rPr lang="zh-CN" altLang="zh-CN" sz="1600" dirty="0"/>
              <a:t>不见我正忙吗？</a:t>
            </a:r>
          </a:p>
          <a:p>
            <a:r>
              <a:rPr lang="zh-CN" altLang="zh-CN" sz="1600" dirty="0"/>
              <a:t>不知道。</a:t>
            </a:r>
          </a:p>
          <a:p>
            <a:r>
              <a:rPr lang="en-US" altLang="zh-CN" sz="1600" b="1" dirty="0"/>
              <a:t>2.</a:t>
            </a:r>
            <a:r>
              <a:rPr lang="zh-CN" altLang="zh-CN" sz="1600" b="1" dirty="0"/>
              <a:t>顾客打听作业流程、相关信息时，禁说</a:t>
            </a:r>
            <a:r>
              <a:rPr lang="zh-CN" altLang="zh-CN" sz="1600" b="1" dirty="0" smtClean="0"/>
              <a:t>：</a:t>
            </a:r>
            <a:endParaRPr lang="en-US" altLang="zh-CN" sz="1600" b="1" dirty="0" smtClean="0"/>
          </a:p>
          <a:p>
            <a:r>
              <a:rPr lang="zh-CN" altLang="zh-CN" sz="1600" dirty="0" smtClean="0"/>
              <a:t>不知道</a:t>
            </a:r>
            <a:r>
              <a:rPr lang="zh-CN" altLang="zh-CN" sz="1600" dirty="0"/>
              <a:t>。</a:t>
            </a:r>
          </a:p>
          <a:p>
            <a:r>
              <a:rPr lang="zh-CN" altLang="zh-CN" sz="1600" dirty="0" smtClean="0"/>
              <a:t>你</a:t>
            </a:r>
            <a:r>
              <a:rPr lang="zh-CN" altLang="zh-CN" sz="1600" dirty="0"/>
              <a:t>问我，我问谁？</a:t>
            </a:r>
          </a:p>
          <a:p>
            <a:r>
              <a:rPr lang="zh-CN" altLang="zh-CN" sz="1600" dirty="0" smtClean="0"/>
              <a:t>旁边</a:t>
            </a:r>
            <a:r>
              <a:rPr lang="zh-CN" altLang="zh-CN" sz="1600" dirty="0"/>
              <a:t>贴着，自己看。</a:t>
            </a:r>
          </a:p>
          <a:p>
            <a:r>
              <a:rPr lang="zh-CN" altLang="zh-CN" sz="1600" dirty="0"/>
              <a:t>我不懂。</a:t>
            </a:r>
          </a:p>
          <a:p>
            <a:r>
              <a:rPr lang="en-US" altLang="zh-CN" sz="1600" b="1" dirty="0"/>
              <a:t> </a:t>
            </a:r>
            <a:endParaRPr lang="zh-CN" altLang="zh-CN" sz="1600" dirty="0"/>
          </a:p>
          <a:p>
            <a:r>
              <a:rPr lang="en-US" altLang="zh-CN" sz="1600" b="1" dirty="0"/>
              <a:t>3.</a:t>
            </a:r>
            <a:r>
              <a:rPr lang="zh-CN" altLang="zh-CN" sz="1600" b="1" dirty="0"/>
              <a:t>顾客犹豫考虑时，禁说</a:t>
            </a:r>
            <a:r>
              <a:rPr lang="zh-CN" altLang="zh-CN" sz="1600" b="1" dirty="0" smtClean="0"/>
              <a:t>：</a:t>
            </a:r>
            <a:endParaRPr lang="en-US" altLang="zh-CN" sz="1600" b="1" dirty="0" smtClean="0"/>
          </a:p>
          <a:p>
            <a:r>
              <a:rPr lang="zh-CN" altLang="zh-CN" sz="1600" dirty="0" smtClean="0"/>
              <a:t>有没有</a:t>
            </a:r>
            <a:r>
              <a:rPr lang="zh-CN" altLang="zh-CN" sz="1600" dirty="0"/>
              <a:t>决定好？</a:t>
            </a:r>
          </a:p>
          <a:p>
            <a:r>
              <a:rPr lang="zh-CN" altLang="zh-CN" sz="1600" dirty="0" smtClean="0"/>
              <a:t>你</a:t>
            </a:r>
            <a:r>
              <a:rPr lang="zh-CN" altLang="zh-CN" sz="1600" dirty="0"/>
              <a:t>快点说啊，到底怎么办</a:t>
            </a:r>
            <a:r>
              <a:rPr lang="zh-CN" altLang="zh-CN" sz="1600" dirty="0" smtClean="0"/>
              <a:t>？</a:t>
            </a:r>
            <a:r>
              <a:rPr lang="en-US" altLang="zh-CN" sz="1600" dirty="0"/>
              <a:t> </a:t>
            </a:r>
            <a:endParaRPr lang="zh-CN" altLang="zh-CN" sz="1600" dirty="0"/>
          </a:p>
        </p:txBody>
      </p:sp>
      <p:sp>
        <p:nvSpPr>
          <p:cNvPr id="16" name="矩形 15"/>
          <p:cNvSpPr/>
          <p:nvPr/>
        </p:nvSpPr>
        <p:spPr>
          <a:xfrm>
            <a:off x="4932040" y="607281"/>
            <a:ext cx="3467616" cy="4278094"/>
          </a:xfrm>
          <a:prstGeom prst="rect">
            <a:avLst/>
          </a:prstGeom>
        </p:spPr>
        <p:txBody>
          <a:bodyPr wrap="none">
            <a:spAutoFit/>
          </a:bodyPr>
          <a:lstStyle/>
          <a:p>
            <a:r>
              <a:rPr lang="en-US" altLang="zh-CN" sz="1600" b="1" dirty="0"/>
              <a:t>4.</a:t>
            </a:r>
            <a:r>
              <a:rPr lang="zh-CN" altLang="zh-CN" sz="1600" b="1" dirty="0"/>
              <a:t>业务忙时，禁说</a:t>
            </a:r>
            <a:r>
              <a:rPr lang="zh-CN" altLang="zh-CN" sz="1600" b="1" dirty="0" smtClean="0"/>
              <a:t>：</a:t>
            </a:r>
            <a:endParaRPr lang="en-US" altLang="zh-CN" sz="1600" b="1" dirty="0" smtClean="0"/>
          </a:p>
          <a:p>
            <a:r>
              <a:rPr lang="zh-CN" altLang="zh-CN" sz="1600" dirty="0" smtClean="0"/>
              <a:t>喊</a:t>
            </a:r>
            <a:r>
              <a:rPr lang="zh-CN" altLang="zh-CN" sz="1600" dirty="0"/>
              <a:t>什么，等一会儿。</a:t>
            </a:r>
          </a:p>
          <a:p>
            <a:r>
              <a:rPr lang="zh-CN" altLang="zh-CN" sz="1600" dirty="0" smtClean="0"/>
              <a:t>没</a:t>
            </a:r>
            <a:r>
              <a:rPr lang="zh-CN" altLang="zh-CN" sz="1600" dirty="0"/>
              <a:t>看见我正忙着吗？</a:t>
            </a:r>
          </a:p>
          <a:p>
            <a:r>
              <a:rPr lang="zh-CN" altLang="zh-CN" sz="1600" dirty="0" smtClean="0"/>
              <a:t>就</a:t>
            </a:r>
            <a:r>
              <a:rPr lang="zh-CN" altLang="zh-CN" sz="1600" dirty="0"/>
              <a:t>你有急事？！</a:t>
            </a:r>
          </a:p>
          <a:p>
            <a:r>
              <a:rPr lang="en-US" altLang="zh-CN" sz="1600" b="1" dirty="0"/>
              <a:t> </a:t>
            </a:r>
            <a:endParaRPr lang="zh-CN" altLang="zh-CN" sz="1600" dirty="0"/>
          </a:p>
          <a:p>
            <a:r>
              <a:rPr lang="en-US" altLang="zh-CN" sz="1600" b="1" dirty="0"/>
              <a:t>5</a:t>
            </a:r>
            <a:r>
              <a:rPr lang="zh-CN" altLang="zh-CN" sz="1600" b="1" dirty="0"/>
              <a:t>顾客交款时，禁说</a:t>
            </a:r>
            <a:r>
              <a:rPr lang="zh-CN" altLang="zh-CN" sz="1600" b="1" dirty="0" smtClean="0"/>
              <a:t>：</a:t>
            </a:r>
            <a:endParaRPr lang="en-US" altLang="zh-CN" sz="1600" b="1" dirty="0" smtClean="0"/>
          </a:p>
          <a:p>
            <a:r>
              <a:rPr lang="zh-CN" altLang="zh-CN" sz="1600" dirty="0" smtClean="0"/>
              <a:t>快</a:t>
            </a:r>
            <a:r>
              <a:rPr lang="zh-CN" altLang="zh-CN" sz="1600" dirty="0"/>
              <a:t>点哪！不见后面这么多人等着吗？</a:t>
            </a:r>
          </a:p>
          <a:p>
            <a:r>
              <a:rPr lang="zh-CN" altLang="zh-CN" sz="1600" dirty="0"/>
              <a:t>怎么不提前准备好？</a:t>
            </a:r>
          </a:p>
          <a:p>
            <a:r>
              <a:rPr lang="en-US" altLang="zh-CN" sz="1600" dirty="0"/>
              <a:t> </a:t>
            </a:r>
            <a:endParaRPr lang="zh-CN" altLang="zh-CN" sz="1600" dirty="0"/>
          </a:p>
          <a:p>
            <a:r>
              <a:rPr lang="en-US" altLang="zh-CN" sz="1600" b="1" dirty="0"/>
              <a:t>6.</a:t>
            </a:r>
            <a:r>
              <a:rPr lang="zh-CN" altLang="zh-CN" sz="1600" b="1" dirty="0"/>
              <a:t>顾客问价时，禁说</a:t>
            </a:r>
            <a:r>
              <a:rPr lang="zh-CN" altLang="zh-CN" sz="1600" b="1" dirty="0" smtClean="0"/>
              <a:t>：</a:t>
            </a:r>
            <a:endParaRPr lang="en-US" altLang="zh-CN" sz="1600" b="1" dirty="0" smtClean="0"/>
          </a:p>
          <a:p>
            <a:r>
              <a:rPr lang="zh-CN" altLang="zh-CN" sz="1600" dirty="0" smtClean="0"/>
              <a:t>上面</a:t>
            </a:r>
            <a:r>
              <a:rPr lang="zh-CN" altLang="zh-CN" sz="1600" dirty="0"/>
              <a:t>写着呢，自己看。</a:t>
            </a:r>
          </a:p>
          <a:p>
            <a:r>
              <a:rPr lang="zh-CN" altLang="zh-CN" sz="1600" dirty="0" smtClean="0"/>
              <a:t>不知道</a:t>
            </a:r>
            <a:r>
              <a:rPr lang="zh-CN" altLang="zh-CN" sz="1600" dirty="0"/>
              <a:t>。</a:t>
            </a:r>
          </a:p>
          <a:p>
            <a:r>
              <a:rPr lang="en-US" altLang="zh-CN" sz="1600" dirty="0"/>
              <a:t> </a:t>
            </a:r>
            <a:endParaRPr lang="zh-CN" altLang="zh-CN" sz="1600" dirty="0"/>
          </a:p>
          <a:p>
            <a:r>
              <a:rPr lang="en-US" altLang="zh-CN" sz="1600" b="1" dirty="0"/>
              <a:t>7.</a:t>
            </a:r>
            <a:r>
              <a:rPr lang="zh-CN" altLang="zh-CN" sz="1600" b="1" dirty="0"/>
              <a:t>下班时，禁说</a:t>
            </a:r>
            <a:r>
              <a:rPr lang="zh-CN" altLang="zh-CN" sz="1600" b="1" dirty="0" smtClean="0"/>
              <a:t>：</a:t>
            </a:r>
            <a:endParaRPr lang="en-US" altLang="zh-CN" sz="1600" b="1" dirty="0" smtClean="0"/>
          </a:p>
          <a:p>
            <a:r>
              <a:rPr lang="zh-CN" altLang="zh-CN" sz="1600" dirty="0" smtClean="0"/>
              <a:t>我们下班了。</a:t>
            </a:r>
          </a:p>
          <a:p>
            <a:r>
              <a:rPr lang="zh-CN" altLang="zh-CN" sz="1600" dirty="0" smtClean="0"/>
              <a:t>款都交了，不收了。</a:t>
            </a:r>
          </a:p>
          <a:p>
            <a:r>
              <a:rPr lang="zh-CN" altLang="zh-CN" sz="1600" dirty="0" smtClean="0"/>
              <a:t>我们</a:t>
            </a:r>
            <a:r>
              <a:rPr lang="zh-CN" altLang="zh-CN" sz="1600" dirty="0"/>
              <a:t>已经清帐了，你明天再来吧！</a:t>
            </a:r>
          </a:p>
        </p:txBody>
      </p:sp>
    </p:spTree>
    <p:extLst>
      <p:ext uri="{BB962C8B-B14F-4D97-AF65-F5344CB8AC3E}">
        <p14:creationId xmlns:p14="http://schemas.microsoft.com/office/powerpoint/2010/main" xmlns="" val="3392239073"/>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6149" name="TextBox 6      (向天歌演示原创作品：www.TopPPT.cn)"/>
          <p:cNvSpPr txBox="1"/>
          <p:nvPr/>
        </p:nvSpPr>
        <p:spPr>
          <a:xfrm>
            <a:off x="510779" y="107119"/>
            <a:ext cx="1828973" cy="500137"/>
          </a:xfrm>
          <a:prstGeom prst="rect">
            <a:avLst/>
          </a:prstGeom>
          <a:noFill/>
          <a:ln w="9525">
            <a:noFill/>
          </a:ln>
        </p:spPr>
        <p:txBody>
          <a:bodyPr wrap="square" lIns="68580" tIns="34290" rIns="68580" bIns="34290">
            <a:spAutoFit/>
          </a:bodyPr>
          <a:lstStyle/>
          <a:p>
            <a:pPr lvl="0" eaLnBrk="1" hangingPunct="1"/>
            <a:r>
              <a:rPr lang="zh-CN" altLang="en-US" sz="2800" b="1" dirty="0">
                <a:latin typeface="微软雅黑" panose="020B0503020204020204" pitchFamily="34" charset="-122"/>
                <a:ea typeface="微软雅黑" panose="020B0503020204020204" pitchFamily="34" charset="-122"/>
              </a:rPr>
              <a:t>目录</a:t>
            </a:r>
          </a:p>
        </p:txBody>
      </p:sp>
      <p:pic>
        <p:nvPicPr>
          <p:cNvPr id="6150" name="Picture 15      (向天歌演示原创作品：www.TopPPT.cn)"/>
          <p:cNvPicPr>
            <a:picLocks noChangeAspect="1"/>
          </p:cNvPicPr>
          <p:nvPr/>
        </p:nvPicPr>
        <p:blipFill>
          <a:blip r:embed="rId3" cstate="print"/>
          <a:stretch>
            <a:fillRect/>
          </a:stretch>
        </p:blipFill>
        <p:spPr>
          <a:xfrm>
            <a:off x="791766" y="1221582"/>
            <a:ext cx="3564210" cy="2518896"/>
          </a:xfrm>
          <a:prstGeom prst="rect">
            <a:avLst/>
          </a:prstGeom>
          <a:noFill/>
          <a:ln w="9525">
            <a:noFill/>
          </a:ln>
        </p:spPr>
      </p:pic>
      <p:sp>
        <p:nvSpPr>
          <p:cNvPr id="17" name="Rectangle 16      (向天歌演示原创作品：www.TopPPT.cn)"/>
          <p:cNvSpPr/>
          <p:nvPr/>
        </p:nvSpPr>
        <p:spPr>
          <a:xfrm>
            <a:off x="4499992" y="1221582"/>
            <a:ext cx="3888432" cy="459908"/>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zh-CN" sz="2000" b="1" dirty="0"/>
              <a:t>第一节 服务语言</a:t>
            </a:r>
            <a:endParaRPr lang="zh-CN" altLang="zh-CN" sz="2000" dirty="0"/>
          </a:p>
        </p:txBody>
      </p:sp>
      <p:sp>
        <p:nvSpPr>
          <p:cNvPr id="18" name="Rectangle 17      (向天歌演示原创作品：www.TopPPT.cn)"/>
          <p:cNvSpPr/>
          <p:nvPr/>
        </p:nvSpPr>
        <p:spPr>
          <a:xfrm>
            <a:off x="4499992" y="1736329"/>
            <a:ext cx="3888432" cy="459908"/>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zh-CN" sz="2000" b="1" dirty="0"/>
              <a:t>第二节 营销服务语言</a:t>
            </a:r>
            <a:endParaRPr lang="zh-CN" altLang="zh-CN" sz="2000" dirty="0"/>
          </a:p>
        </p:txBody>
      </p:sp>
      <p:sp>
        <p:nvSpPr>
          <p:cNvPr id="9" name="Rectangle 8      (向天歌演示原创作品：www.TopPPT.cn)"/>
          <p:cNvSpPr/>
          <p:nvPr/>
        </p:nvSpPr>
        <p:spPr>
          <a:xfrm>
            <a:off x="4499992" y="2251076"/>
            <a:ext cx="3888432" cy="459908"/>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zh-CN" sz="2000" b="1" dirty="0"/>
              <a:t>第三节 餐饮服务语言</a:t>
            </a:r>
            <a:endParaRPr lang="zh-CN" altLang="zh-CN" sz="2000" dirty="0"/>
          </a:p>
        </p:txBody>
      </p:sp>
      <p:sp>
        <p:nvSpPr>
          <p:cNvPr id="10" name="Rectangle 8      (向天歌演示原创作品：www.TopPPT.cn)"/>
          <p:cNvSpPr/>
          <p:nvPr/>
        </p:nvSpPr>
        <p:spPr>
          <a:xfrm>
            <a:off x="4499992" y="2765823"/>
            <a:ext cx="3888432" cy="459908"/>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zh-CN" sz="2000" b="1" dirty="0"/>
              <a:t>第四节 宾馆服务语言</a:t>
            </a:r>
            <a:endParaRPr lang="zh-CN" altLang="zh-CN" sz="2000" dirty="0"/>
          </a:p>
        </p:txBody>
      </p:sp>
      <p:sp>
        <p:nvSpPr>
          <p:cNvPr id="11" name="Rectangle 8      (向天歌演示原创作品：www.TopPPT.cn)"/>
          <p:cNvSpPr/>
          <p:nvPr/>
        </p:nvSpPr>
        <p:spPr>
          <a:xfrm>
            <a:off x="4499992" y="3280570"/>
            <a:ext cx="3888432" cy="459908"/>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zh-CN" sz="2000" b="1" dirty="0"/>
              <a:t>第五节 导游服务语言</a:t>
            </a:r>
            <a:endParaRPr lang="zh-CN" altLang="zh-CN" sz="2000" dirty="0"/>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zh-CN" sz="3600" b="1" dirty="0"/>
              <a:t>第三节 餐饮服务语言</a:t>
            </a:r>
            <a:endParaRPr lang="zh-CN" altLang="zh-CN" sz="3600" dirty="0"/>
          </a:p>
        </p:txBody>
      </p:sp>
    </p:spTree>
    <p:extLst>
      <p:ext uri="{BB962C8B-B14F-4D97-AF65-F5344CB8AC3E}">
        <p14:creationId xmlns:p14="http://schemas.microsoft.com/office/powerpoint/2010/main" xmlns="" val="2143696533"/>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一、餐饮服务语言的特点</a:t>
            </a:r>
            <a:endParaRPr lang="zh-CN" altLang="zh-CN" sz="2800" dirty="0">
              <a:latin typeface="微软雅黑" pitchFamily="34" charset="-122"/>
              <a:ea typeface="微软雅黑" pitchFamily="34" charset="-122"/>
            </a:endParaRPr>
          </a:p>
        </p:txBody>
      </p:sp>
      <p:sp>
        <p:nvSpPr>
          <p:cNvPr id="3" name="矩形 2"/>
          <p:cNvSpPr/>
          <p:nvPr/>
        </p:nvSpPr>
        <p:spPr>
          <a:xfrm>
            <a:off x="609797" y="771550"/>
            <a:ext cx="1989647" cy="400110"/>
          </a:xfrm>
          <a:prstGeom prst="rect">
            <a:avLst/>
          </a:prstGeom>
        </p:spPr>
        <p:txBody>
          <a:bodyPr wrap="none">
            <a:spAutoFit/>
          </a:bodyPr>
          <a:lstStyle/>
          <a:p>
            <a:r>
              <a:rPr lang="en-US" altLang="zh-CN" sz="2000" b="1" dirty="0"/>
              <a:t>1.</a:t>
            </a:r>
            <a:r>
              <a:rPr lang="en-US" altLang="zh-CN" sz="2000" dirty="0"/>
              <a:t> </a:t>
            </a:r>
            <a:r>
              <a:rPr lang="zh-CN" altLang="zh-CN" sz="2000" b="1" dirty="0"/>
              <a:t>形式上的要求</a:t>
            </a:r>
            <a:endParaRPr lang="zh-CN" altLang="zh-CN" sz="2000" dirty="0"/>
          </a:p>
        </p:txBody>
      </p:sp>
      <p:sp>
        <p:nvSpPr>
          <p:cNvPr id="2" name="矩形 1"/>
          <p:cNvSpPr/>
          <p:nvPr/>
        </p:nvSpPr>
        <p:spPr>
          <a:xfrm>
            <a:off x="683568" y="1171660"/>
            <a:ext cx="2492990" cy="400110"/>
          </a:xfrm>
          <a:prstGeom prst="rect">
            <a:avLst/>
          </a:prstGeom>
        </p:spPr>
        <p:txBody>
          <a:bodyPr wrap="none">
            <a:spAutoFit/>
          </a:bodyPr>
          <a:lstStyle/>
          <a:p>
            <a:r>
              <a:rPr lang="zh-CN" altLang="zh-CN" sz="2000" b="1" dirty="0">
                <a:solidFill>
                  <a:srgbClr val="3CA0FE"/>
                </a:solidFill>
              </a:rPr>
              <a:t>恰到好处，点到为止</a:t>
            </a:r>
          </a:p>
        </p:txBody>
      </p:sp>
      <p:sp>
        <p:nvSpPr>
          <p:cNvPr id="14" name="矩形 13"/>
          <p:cNvSpPr/>
          <p:nvPr/>
        </p:nvSpPr>
        <p:spPr>
          <a:xfrm>
            <a:off x="683569" y="1571770"/>
            <a:ext cx="7776864" cy="1200329"/>
          </a:xfrm>
          <a:prstGeom prst="rect">
            <a:avLst/>
          </a:prstGeom>
        </p:spPr>
        <p:txBody>
          <a:bodyPr wrap="square">
            <a:spAutoFit/>
          </a:bodyPr>
          <a:lstStyle/>
          <a:p>
            <a:r>
              <a:rPr lang="zh-CN" altLang="zh-CN" sz="1800" dirty="0"/>
              <a:t>服务不是演讲也不是讲课，服务人员在服务时只要清楚、亲切、准确地表达出自己的意思即可，不宜多说话。主要的是启发顾客多说话，让他们能在这里得到尊重，得到放松，释放自己心理的压力，尽可能地表达自己消费的意愿和对餐厅的意见。</a:t>
            </a:r>
          </a:p>
        </p:txBody>
      </p:sp>
      <p:sp>
        <p:nvSpPr>
          <p:cNvPr id="15" name="矩形 14"/>
          <p:cNvSpPr/>
          <p:nvPr/>
        </p:nvSpPr>
        <p:spPr>
          <a:xfrm>
            <a:off x="683568" y="2931790"/>
            <a:ext cx="1210588" cy="400110"/>
          </a:xfrm>
          <a:prstGeom prst="rect">
            <a:avLst/>
          </a:prstGeom>
        </p:spPr>
        <p:txBody>
          <a:bodyPr wrap="none">
            <a:spAutoFit/>
          </a:bodyPr>
          <a:lstStyle/>
          <a:p>
            <a:r>
              <a:rPr lang="zh-CN" altLang="zh-CN" sz="2000" b="1" dirty="0">
                <a:solidFill>
                  <a:srgbClr val="3CA0FE"/>
                </a:solidFill>
              </a:rPr>
              <a:t>有声服务</a:t>
            </a:r>
          </a:p>
        </p:txBody>
      </p:sp>
      <p:sp>
        <p:nvSpPr>
          <p:cNvPr id="16" name="矩形 15"/>
          <p:cNvSpPr/>
          <p:nvPr/>
        </p:nvSpPr>
        <p:spPr>
          <a:xfrm>
            <a:off x="683569" y="3331900"/>
            <a:ext cx="7776864" cy="646331"/>
          </a:xfrm>
          <a:prstGeom prst="rect">
            <a:avLst/>
          </a:prstGeom>
        </p:spPr>
        <p:txBody>
          <a:bodyPr wrap="square">
            <a:spAutoFit/>
          </a:bodyPr>
          <a:lstStyle/>
          <a:p>
            <a:r>
              <a:rPr lang="zh-CN" altLang="zh-CN" sz="1800" dirty="0"/>
              <a:t>没有声音的服务，是缺乏热情与没有魅力的。服务过程中不能只有鞠躬、点头，没有问候，只有手势，没有语言的配合。</a:t>
            </a:r>
          </a:p>
        </p:txBody>
      </p:sp>
    </p:spTree>
    <p:extLst>
      <p:ext uri="{BB962C8B-B14F-4D97-AF65-F5344CB8AC3E}">
        <p14:creationId xmlns:p14="http://schemas.microsoft.com/office/powerpoint/2010/main" xmlns="" val="274511914"/>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一、餐饮服务语言的特点</a:t>
            </a:r>
            <a:endParaRPr lang="zh-CN" altLang="zh-CN" sz="2800" dirty="0">
              <a:latin typeface="微软雅黑" pitchFamily="34" charset="-122"/>
              <a:ea typeface="微软雅黑" pitchFamily="34" charset="-122"/>
            </a:endParaRPr>
          </a:p>
        </p:txBody>
      </p:sp>
      <p:sp>
        <p:nvSpPr>
          <p:cNvPr id="3" name="矩形 2"/>
          <p:cNvSpPr/>
          <p:nvPr/>
        </p:nvSpPr>
        <p:spPr>
          <a:xfrm>
            <a:off x="609797" y="771550"/>
            <a:ext cx="1989647" cy="400110"/>
          </a:xfrm>
          <a:prstGeom prst="rect">
            <a:avLst/>
          </a:prstGeom>
        </p:spPr>
        <p:txBody>
          <a:bodyPr wrap="none">
            <a:spAutoFit/>
          </a:bodyPr>
          <a:lstStyle/>
          <a:p>
            <a:r>
              <a:rPr lang="en-US" altLang="zh-CN" sz="2000" b="1" dirty="0"/>
              <a:t>1.</a:t>
            </a:r>
            <a:r>
              <a:rPr lang="en-US" altLang="zh-CN" sz="2000" dirty="0"/>
              <a:t> </a:t>
            </a:r>
            <a:r>
              <a:rPr lang="zh-CN" altLang="zh-CN" sz="2000" b="1" dirty="0"/>
              <a:t>形式上的要求</a:t>
            </a:r>
            <a:endParaRPr lang="zh-CN" altLang="zh-CN" sz="2000" dirty="0"/>
          </a:p>
        </p:txBody>
      </p:sp>
      <p:sp>
        <p:nvSpPr>
          <p:cNvPr id="2" name="矩形 1"/>
          <p:cNvSpPr/>
          <p:nvPr/>
        </p:nvSpPr>
        <p:spPr>
          <a:xfrm>
            <a:off x="683568" y="1171660"/>
            <a:ext cx="1217000" cy="400110"/>
          </a:xfrm>
          <a:prstGeom prst="rect">
            <a:avLst/>
          </a:prstGeom>
        </p:spPr>
        <p:txBody>
          <a:bodyPr wrap="none">
            <a:spAutoFit/>
          </a:bodyPr>
          <a:lstStyle/>
          <a:p>
            <a:r>
              <a:rPr lang="zh-CN" altLang="zh-CN" sz="2000" b="1" dirty="0" smtClean="0">
                <a:solidFill>
                  <a:srgbClr val="3CA0FE"/>
                </a:solidFill>
              </a:rPr>
              <a:t>轻</a:t>
            </a:r>
            <a:r>
              <a:rPr lang="zh-CN" altLang="zh-CN" sz="2000" b="1" dirty="0">
                <a:solidFill>
                  <a:srgbClr val="3CA0FE"/>
                </a:solidFill>
              </a:rPr>
              <a:t>声服务</a:t>
            </a:r>
          </a:p>
        </p:txBody>
      </p:sp>
      <p:sp>
        <p:nvSpPr>
          <p:cNvPr id="14" name="矩形 13"/>
          <p:cNvSpPr/>
          <p:nvPr/>
        </p:nvSpPr>
        <p:spPr>
          <a:xfrm>
            <a:off x="683569" y="1571770"/>
            <a:ext cx="7776864" cy="646331"/>
          </a:xfrm>
          <a:prstGeom prst="rect">
            <a:avLst/>
          </a:prstGeom>
        </p:spPr>
        <p:txBody>
          <a:bodyPr wrap="square">
            <a:spAutoFit/>
          </a:bodyPr>
          <a:lstStyle/>
          <a:p>
            <a:r>
              <a:rPr lang="zh-CN" altLang="zh-CN" sz="1800" dirty="0"/>
              <a:t>传统服务是吆喝服务，鸣堂叫菜、唱收唱付，现代服务则讲究轻声服务，为客人保留一片宁静的天地，要求三轻，即说话轻、走路轻、操作轻。</a:t>
            </a:r>
          </a:p>
        </p:txBody>
      </p:sp>
      <p:sp>
        <p:nvSpPr>
          <p:cNvPr id="15" name="矩形 14"/>
          <p:cNvSpPr/>
          <p:nvPr/>
        </p:nvSpPr>
        <p:spPr>
          <a:xfrm>
            <a:off x="683568" y="2218101"/>
            <a:ext cx="1210588" cy="400110"/>
          </a:xfrm>
          <a:prstGeom prst="rect">
            <a:avLst/>
          </a:prstGeom>
        </p:spPr>
        <p:txBody>
          <a:bodyPr wrap="none">
            <a:spAutoFit/>
          </a:bodyPr>
          <a:lstStyle/>
          <a:p>
            <a:r>
              <a:rPr lang="zh-CN" altLang="zh-CN" sz="2000" b="1" dirty="0">
                <a:solidFill>
                  <a:srgbClr val="3CA0FE"/>
                </a:solidFill>
              </a:rPr>
              <a:t>清楚服务</a:t>
            </a:r>
          </a:p>
        </p:txBody>
      </p:sp>
      <p:sp>
        <p:nvSpPr>
          <p:cNvPr id="16" name="矩形 15"/>
          <p:cNvSpPr/>
          <p:nvPr/>
        </p:nvSpPr>
        <p:spPr>
          <a:xfrm>
            <a:off x="683569" y="2618211"/>
            <a:ext cx="7776864" cy="923330"/>
          </a:xfrm>
          <a:prstGeom prst="rect">
            <a:avLst/>
          </a:prstGeom>
        </p:spPr>
        <p:txBody>
          <a:bodyPr wrap="square">
            <a:spAutoFit/>
          </a:bodyPr>
          <a:lstStyle/>
          <a:p>
            <a:r>
              <a:rPr lang="zh-CN" altLang="zh-CN" sz="1800" dirty="0"/>
              <a:t>一些服务人员往往由于腼腆，或者普通话说得不好，在服务过程中不能向客人提供清楚明了的服务，造成了客人的不满。特别是报菜名，经常使顾客听得一头雾水，不得不再问。由此妨碍主客之间的沟通，耽误正常的工作。</a:t>
            </a:r>
          </a:p>
        </p:txBody>
      </p:sp>
      <p:sp>
        <p:nvSpPr>
          <p:cNvPr id="11" name="矩形 10"/>
          <p:cNvSpPr/>
          <p:nvPr/>
        </p:nvSpPr>
        <p:spPr>
          <a:xfrm>
            <a:off x="683568" y="3549902"/>
            <a:ext cx="1524776" cy="400110"/>
          </a:xfrm>
          <a:prstGeom prst="rect">
            <a:avLst/>
          </a:prstGeom>
        </p:spPr>
        <p:txBody>
          <a:bodyPr wrap="none">
            <a:spAutoFit/>
          </a:bodyPr>
          <a:lstStyle/>
          <a:p>
            <a:r>
              <a:rPr lang="zh-CN" altLang="zh-CN" sz="2000" b="1" dirty="0" smtClean="0">
                <a:solidFill>
                  <a:srgbClr val="3CA0FE"/>
                </a:solidFill>
              </a:rPr>
              <a:t>普通话</a:t>
            </a:r>
            <a:r>
              <a:rPr lang="zh-CN" altLang="zh-CN" sz="2000" b="1" dirty="0">
                <a:solidFill>
                  <a:srgbClr val="3CA0FE"/>
                </a:solidFill>
              </a:rPr>
              <a:t>服务</a:t>
            </a:r>
          </a:p>
        </p:txBody>
      </p:sp>
      <p:sp>
        <p:nvSpPr>
          <p:cNvPr id="12" name="矩形 11"/>
          <p:cNvSpPr/>
          <p:nvPr/>
        </p:nvSpPr>
        <p:spPr>
          <a:xfrm>
            <a:off x="683569" y="3950012"/>
            <a:ext cx="7776864" cy="923330"/>
          </a:xfrm>
          <a:prstGeom prst="rect">
            <a:avLst/>
          </a:prstGeom>
        </p:spPr>
        <p:txBody>
          <a:bodyPr wrap="square">
            <a:spAutoFit/>
          </a:bodyPr>
          <a:lstStyle/>
          <a:p>
            <a:r>
              <a:rPr lang="zh-CN" altLang="zh-CN" sz="1800" dirty="0"/>
              <a:t>即使是因为地方风味和风格突出的餐厅，要采用方言服务才能显现出个性，也不能妨碍正常的交流。因此这类餐厅的服务员也应该会说普通话，以便于用双语服务，既能体现其个性，又能使交流做到晓畅明白。</a:t>
            </a:r>
          </a:p>
        </p:txBody>
      </p:sp>
    </p:spTree>
    <p:extLst>
      <p:ext uri="{BB962C8B-B14F-4D97-AF65-F5344CB8AC3E}">
        <p14:creationId xmlns:p14="http://schemas.microsoft.com/office/powerpoint/2010/main" xmlns="" val="1334173599"/>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二、餐饮服务语言的“第一句话”原则</a:t>
            </a:r>
            <a:endParaRPr lang="zh-CN" altLang="zh-CN" sz="2800" dirty="0">
              <a:latin typeface="微软雅黑" pitchFamily="34" charset="-122"/>
              <a:ea typeface="微软雅黑" pitchFamily="34" charset="-122"/>
            </a:endParaRPr>
          </a:p>
        </p:txBody>
      </p:sp>
      <p:sp>
        <p:nvSpPr>
          <p:cNvPr id="4" name="矩形 3"/>
          <p:cNvSpPr/>
          <p:nvPr/>
        </p:nvSpPr>
        <p:spPr>
          <a:xfrm>
            <a:off x="511016" y="1017479"/>
            <a:ext cx="8093432" cy="3477875"/>
          </a:xfrm>
          <a:prstGeom prst="rect">
            <a:avLst/>
          </a:prstGeom>
        </p:spPr>
        <p:txBody>
          <a:bodyPr wrap="square">
            <a:spAutoFit/>
          </a:bodyPr>
          <a:lstStyle/>
          <a:p>
            <a:r>
              <a:rPr lang="zh-CN" altLang="zh-CN" sz="2000" dirty="0"/>
              <a:t>俗话说：人受一句话。餐饮服务中的第一句话尤为重要，说得恰当，简单的几个字就可以拉紧彼此的距离。</a:t>
            </a:r>
          </a:p>
          <a:p>
            <a:r>
              <a:rPr lang="zh-CN" altLang="zh-CN" sz="2000" dirty="0"/>
              <a:t>餐饮服务虽然是社会公共服务的一个类别，但是却往往因为“一日三餐”与我们个人生活的密切而变得私人化了。餐饮服务少了些公事公办的意味，而多了些“人情味”。</a:t>
            </a:r>
          </a:p>
          <a:p>
            <a:r>
              <a:rPr lang="zh-CN" altLang="zh-CN" sz="2000" dirty="0"/>
              <a:t>如果客人一进门，服务员就能用他的名字打招呼，顾客的心理反应自然会很高兴。如果得体的第一句话讲得好，就可以赢得每一位来此就餐的顾客的信赖，也就可以网罗一批忠实的老顾客了。</a:t>
            </a:r>
          </a:p>
          <a:p>
            <a:r>
              <a:rPr lang="zh-CN" altLang="zh-CN" sz="2000" dirty="0"/>
              <a:t>常用的餐饮服务第一句话有：“您来了”、“今天您过来了，还点上次一样的菜吗？”、“能为您服务是我们餐厅的荣幸”、“谢谢您对我们的支持”等等</a:t>
            </a:r>
            <a:r>
              <a:rPr lang="zh-CN" altLang="zh-CN" sz="2000" dirty="0" smtClean="0"/>
              <a:t>。</a:t>
            </a:r>
            <a:endParaRPr lang="zh-CN" altLang="zh-CN" sz="2000" dirty="0"/>
          </a:p>
        </p:txBody>
      </p:sp>
    </p:spTree>
    <p:extLst>
      <p:ext uri="{BB962C8B-B14F-4D97-AF65-F5344CB8AC3E}">
        <p14:creationId xmlns:p14="http://schemas.microsoft.com/office/powerpoint/2010/main" xmlns="" val="2484810253"/>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三、餐饮服务语言的实用技巧</a:t>
            </a:r>
            <a:endParaRPr lang="zh-CN" altLang="zh-CN" sz="2800" dirty="0">
              <a:latin typeface="微软雅黑" pitchFamily="34" charset="-122"/>
              <a:ea typeface="微软雅黑" pitchFamily="34" charset="-122"/>
            </a:endParaRPr>
          </a:p>
        </p:txBody>
      </p:sp>
      <p:sp>
        <p:nvSpPr>
          <p:cNvPr id="4" name="矩形 3"/>
          <p:cNvSpPr/>
          <p:nvPr/>
        </p:nvSpPr>
        <p:spPr>
          <a:xfrm>
            <a:off x="511016" y="815728"/>
            <a:ext cx="8093432" cy="400110"/>
          </a:xfrm>
          <a:prstGeom prst="rect">
            <a:avLst/>
          </a:prstGeom>
        </p:spPr>
        <p:txBody>
          <a:bodyPr wrap="square">
            <a:spAutoFit/>
          </a:bodyPr>
          <a:lstStyle/>
          <a:p>
            <a:r>
              <a:rPr lang="en-US" altLang="zh-CN" sz="2000" b="1" dirty="0"/>
              <a:t>1.</a:t>
            </a:r>
            <a:r>
              <a:rPr lang="zh-CN" altLang="zh-CN" sz="2000" b="1" dirty="0"/>
              <a:t>称谓语</a:t>
            </a:r>
            <a:endParaRPr lang="zh-CN" altLang="zh-CN" sz="2000" dirty="0"/>
          </a:p>
        </p:txBody>
      </p:sp>
      <p:sp>
        <p:nvSpPr>
          <p:cNvPr id="5" name="Rectangle 3"/>
          <p:cNvSpPr>
            <a:spLocks noChangeArrowheads="1"/>
          </p:cNvSpPr>
          <p:nvPr/>
        </p:nvSpPr>
        <p:spPr bwMode="auto">
          <a:xfrm>
            <a:off x="511016" y="1275606"/>
            <a:ext cx="8093432" cy="258532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algn="l" defTabSz="914400" rtl="0" eaLnBrk="1" fontAlgn="base" latinLnBrk="0" hangingPunct="1">
              <a:lnSpc>
                <a:spcPct val="100000"/>
              </a:lnSpc>
              <a:spcBef>
                <a:spcPct val="0"/>
              </a:spcBef>
              <a:spcAft>
                <a:spcPct val="0"/>
              </a:spcAft>
              <a:buClrTx/>
              <a:buSzTx/>
              <a:tabLst/>
            </a:pPr>
            <a:r>
              <a:rPr lang="zh-CN" sz="1800" dirty="0"/>
              <a:t>称谓语的要求是恰如其分，清楚亲切，灵活变通</a:t>
            </a:r>
            <a:r>
              <a:rPr lang="zh-CN" sz="1800" dirty="0" smtClean="0"/>
              <a:t>。</a:t>
            </a:r>
            <a:endParaRPr lang="en-US" altLang="zh-CN" sz="1800" dirty="0" smtClean="0"/>
          </a:p>
          <a:p>
            <a:pPr marR="0" lvl="0" algn="l" defTabSz="914400" rtl="0" eaLnBrk="1" fontAlgn="base" latinLnBrk="0" hangingPunct="1">
              <a:lnSpc>
                <a:spcPct val="100000"/>
              </a:lnSpc>
              <a:spcBef>
                <a:spcPct val="0"/>
              </a:spcBef>
              <a:spcAft>
                <a:spcPct val="0"/>
              </a:spcAft>
              <a:buClrTx/>
              <a:buSzTx/>
              <a:tabLst/>
            </a:pPr>
            <a:endParaRPr lang="zh-CN" sz="1800" dirty="0"/>
          </a:p>
          <a:p>
            <a:pPr marR="0" lvl="0" algn="l" defTabSz="914400" rtl="0" eaLnBrk="0" fontAlgn="base" latinLnBrk="0" hangingPunct="0">
              <a:lnSpc>
                <a:spcPct val="100000"/>
              </a:lnSpc>
              <a:spcBef>
                <a:spcPct val="0"/>
              </a:spcBef>
              <a:spcAft>
                <a:spcPct val="0"/>
              </a:spcAft>
              <a:buClrTx/>
              <a:buSzTx/>
              <a:tabLst/>
            </a:pPr>
            <a:r>
              <a:rPr lang="zh-CN" altLang="en-US" sz="1800" dirty="0" smtClean="0"/>
              <a:t>例如</a:t>
            </a:r>
            <a:r>
              <a:rPr lang="zh-CN" altLang="en-US" sz="1800" dirty="0"/>
              <a:t>，当已经知道客人是母亲和女儿一起来用餐，如果称呼女儿为小姐，再称呼母亲也为小姐就不太恰当了</a:t>
            </a:r>
            <a:r>
              <a:rPr lang="zh-CN" altLang="en-US" sz="1800" dirty="0" smtClean="0"/>
              <a:t>。</a:t>
            </a:r>
            <a:endParaRPr lang="en-US" altLang="zh-CN" sz="1800" dirty="0" smtClean="0"/>
          </a:p>
          <a:p>
            <a:pPr marR="0" lvl="0" algn="l" defTabSz="914400" rtl="0" eaLnBrk="0" fontAlgn="base" latinLnBrk="0" hangingPunct="0">
              <a:lnSpc>
                <a:spcPct val="100000"/>
              </a:lnSpc>
              <a:spcBef>
                <a:spcPct val="0"/>
              </a:spcBef>
              <a:spcAft>
                <a:spcPct val="0"/>
              </a:spcAft>
              <a:buClrTx/>
              <a:buSzTx/>
              <a:tabLst/>
            </a:pPr>
            <a:endParaRPr lang="zh-CN" altLang="en-US" sz="1800" dirty="0"/>
          </a:p>
          <a:p>
            <a:pPr marR="0" lvl="0" algn="l" defTabSz="914400" rtl="0" eaLnBrk="0" fontAlgn="base" latinLnBrk="0" hangingPunct="0">
              <a:lnSpc>
                <a:spcPct val="100000"/>
              </a:lnSpc>
              <a:spcBef>
                <a:spcPct val="0"/>
              </a:spcBef>
              <a:spcAft>
                <a:spcPct val="0"/>
              </a:spcAft>
              <a:buClrTx/>
              <a:buSzTx/>
              <a:tabLst/>
            </a:pPr>
            <a:r>
              <a:rPr lang="zh-CN" altLang="en-US" sz="1800" dirty="0"/>
              <a:t>有一定身份的女士来用餐，称为小姐似乎分量不够，这时就应该称其为老师或女士；</a:t>
            </a:r>
          </a:p>
          <a:p>
            <a:pPr marR="0" lvl="0" algn="l" defTabSz="914400" rtl="0" eaLnBrk="0" fontAlgn="base" latinLnBrk="0" hangingPunct="0">
              <a:lnSpc>
                <a:spcPct val="100000"/>
              </a:lnSpc>
              <a:spcBef>
                <a:spcPct val="0"/>
              </a:spcBef>
              <a:spcAft>
                <a:spcPct val="0"/>
              </a:spcAft>
              <a:buClrTx/>
              <a:buSzTx/>
              <a:tabLst/>
            </a:pPr>
            <a:r>
              <a:rPr lang="zh-CN" altLang="en-US" sz="1800" dirty="0"/>
              <a:t>当老顾客来用餐，服务人员应当尽量记住老顾客的姓氏、职称和职务，并以此相称呼，营造服务人员与顾客之间亲密熟悉的气氛。</a:t>
            </a:r>
          </a:p>
        </p:txBody>
      </p:sp>
    </p:spTree>
    <p:extLst>
      <p:ext uri="{BB962C8B-B14F-4D97-AF65-F5344CB8AC3E}">
        <p14:creationId xmlns:p14="http://schemas.microsoft.com/office/powerpoint/2010/main" xmlns="" val="1788654040"/>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三、餐饮服务语言的实用技巧</a:t>
            </a:r>
            <a:endParaRPr lang="zh-CN" altLang="zh-CN" sz="2800" dirty="0">
              <a:latin typeface="微软雅黑" pitchFamily="34" charset="-122"/>
              <a:ea typeface="微软雅黑" pitchFamily="34" charset="-122"/>
            </a:endParaRPr>
          </a:p>
        </p:txBody>
      </p:sp>
      <p:sp>
        <p:nvSpPr>
          <p:cNvPr id="4" name="矩形 3"/>
          <p:cNvSpPr/>
          <p:nvPr/>
        </p:nvSpPr>
        <p:spPr>
          <a:xfrm>
            <a:off x="511016" y="815728"/>
            <a:ext cx="8093432" cy="400110"/>
          </a:xfrm>
          <a:prstGeom prst="rect">
            <a:avLst/>
          </a:prstGeom>
        </p:spPr>
        <p:txBody>
          <a:bodyPr wrap="square">
            <a:spAutoFit/>
          </a:bodyPr>
          <a:lstStyle/>
          <a:p>
            <a:r>
              <a:rPr lang="en-US" altLang="zh-CN" sz="2000" b="1" dirty="0"/>
              <a:t>2.</a:t>
            </a:r>
            <a:r>
              <a:rPr lang="zh-CN" altLang="zh-CN" sz="2000" b="1" dirty="0"/>
              <a:t>问候语</a:t>
            </a:r>
            <a:endParaRPr lang="zh-CN" altLang="zh-CN" sz="2000" dirty="0"/>
          </a:p>
        </p:txBody>
      </p:sp>
      <p:sp>
        <p:nvSpPr>
          <p:cNvPr id="5" name="Rectangle 3"/>
          <p:cNvSpPr>
            <a:spLocks noChangeArrowheads="1"/>
          </p:cNvSpPr>
          <p:nvPr/>
        </p:nvSpPr>
        <p:spPr bwMode="auto">
          <a:xfrm>
            <a:off x="511016" y="1332225"/>
            <a:ext cx="2476808" cy="400110"/>
          </a:xfrm>
          <a:prstGeom prst="rect">
            <a:avLst/>
          </a:prstGeom>
          <a:solidFill>
            <a:schemeClr val="bg1">
              <a:lumMod val="50000"/>
            </a:schemeClr>
          </a:solidFill>
          <a:ln>
            <a:noFill/>
          </a:ln>
          <a:effectLst/>
        </p:spPr>
        <p:txBody>
          <a:bodyPr vert="horz" wrap="square" lIns="91440" tIns="45720" rIns="91440" bIns="45720" numCol="1" anchor="ctr" anchorCtr="0" compatLnSpc="1">
            <a:prstTxWarp prst="textNoShape">
              <a:avLst/>
            </a:prstTxWarp>
            <a:spAutoFit/>
          </a:bodyPr>
          <a:lstStyle/>
          <a:p>
            <a:pPr algn="ctr"/>
            <a:r>
              <a:rPr lang="zh-CN" altLang="zh-CN" sz="2000" b="1" dirty="0">
                <a:solidFill>
                  <a:schemeClr val="bg1"/>
                </a:solidFill>
              </a:rPr>
              <a:t>注意时空感</a:t>
            </a:r>
          </a:p>
        </p:txBody>
      </p:sp>
      <p:sp>
        <p:nvSpPr>
          <p:cNvPr id="8" name="Rectangle 3"/>
          <p:cNvSpPr>
            <a:spLocks noChangeArrowheads="1"/>
          </p:cNvSpPr>
          <p:nvPr/>
        </p:nvSpPr>
        <p:spPr bwMode="auto">
          <a:xfrm>
            <a:off x="486370" y="1836569"/>
            <a:ext cx="2501454" cy="2031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zh-CN" altLang="zh-CN" sz="1800" dirty="0"/>
              <a:t>为问候语增加时空感，可以避免常用问候语带来的单调乏味的感觉。如果结合节日、节气等来灵活地与顾客打招呼，就能达到更好的效果了</a:t>
            </a:r>
            <a:r>
              <a:rPr lang="zh-CN" altLang="zh-CN" sz="1800" dirty="0" smtClean="0"/>
              <a:t>。</a:t>
            </a:r>
            <a:endParaRPr lang="zh-CN" altLang="zh-CN" sz="1800" dirty="0"/>
          </a:p>
        </p:txBody>
      </p:sp>
      <p:sp>
        <p:nvSpPr>
          <p:cNvPr id="9" name="Rectangle 3"/>
          <p:cNvSpPr>
            <a:spLocks noChangeArrowheads="1"/>
          </p:cNvSpPr>
          <p:nvPr/>
        </p:nvSpPr>
        <p:spPr bwMode="auto">
          <a:xfrm>
            <a:off x="3131840" y="1332226"/>
            <a:ext cx="2476808" cy="400110"/>
          </a:xfrm>
          <a:prstGeom prst="rect">
            <a:avLst/>
          </a:prstGeom>
          <a:solidFill>
            <a:schemeClr val="bg1">
              <a:lumMod val="50000"/>
            </a:schemeClr>
          </a:solidFill>
          <a:ln>
            <a:noFill/>
          </a:ln>
          <a:effectLst/>
        </p:spPr>
        <p:txBody>
          <a:bodyPr vert="horz" wrap="square" lIns="91440" tIns="45720" rIns="91440" bIns="45720" numCol="1" anchor="ctr" anchorCtr="0" compatLnSpc="1">
            <a:prstTxWarp prst="textNoShape">
              <a:avLst/>
            </a:prstTxWarp>
            <a:spAutoFit/>
          </a:bodyPr>
          <a:lstStyle/>
          <a:p>
            <a:pPr algn="ctr"/>
            <a:r>
              <a:rPr lang="zh-CN" altLang="zh-CN" sz="2000" b="1" dirty="0">
                <a:solidFill>
                  <a:schemeClr val="bg1"/>
                </a:solidFill>
              </a:rPr>
              <a:t>把握时机</a:t>
            </a:r>
          </a:p>
        </p:txBody>
      </p:sp>
      <p:sp>
        <p:nvSpPr>
          <p:cNvPr id="10" name="Rectangle 3"/>
          <p:cNvSpPr>
            <a:spLocks noChangeArrowheads="1"/>
          </p:cNvSpPr>
          <p:nvPr/>
        </p:nvSpPr>
        <p:spPr bwMode="auto">
          <a:xfrm>
            <a:off x="3131840" y="1836569"/>
            <a:ext cx="2476808" cy="17543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zh-CN" altLang="zh-CN" sz="1800" dirty="0"/>
              <a:t>问候语应该把握时机，一般在客人离你</a:t>
            </a:r>
            <a:r>
              <a:rPr lang="en-US" altLang="zh-CN" sz="1800" dirty="0"/>
              <a:t>1.5</a:t>
            </a:r>
            <a:r>
              <a:rPr lang="zh-CN" altLang="zh-CN" sz="1800" dirty="0"/>
              <a:t>米的时候进行问候最为合适。对于距离较远的客人，只宜微笑点头示意，不宜打招呼。</a:t>
            </a:r>
          </a:p>
        </p:txBody>
      </p:sp>
      <p:sp>
        <p:nvSpPr>
          <p:cNvPr id="11" name="Rectangle 3"/>
          <p:cNvSpPr>
            <a:spLocks noChangeArrowheads="1"/>
          </p:cNvSpPr>
          <p:nvPr/>
        </p:nvSpPr>
        <p:spPr bwMode="auto">
          <a:xfrm>
            <a:off x="5796136" y="1332227"/>
            <a:ext cx="2592288" cy="400110"/>
          </a:xfrm>
          <a:prstGeom prst="rect">
            <a:avLst/>
          </a:prstGeom>
          <a:solidFill>
            <a:schemeClr val="bg1">
              <a:lumMod val="50000"/>
            </a:schemeClr>
          </a:solidFill>
          <a:ln>
            <a:noFill/>
          </a:ln>
          <a:effectLst/>
        </p:spPr>
        <p:txBody>
          <a:bodyPr vert="horz" wrap="square" lIns="91440" tIns="45720" rIns="91440" bIns="45720" numCol="1" anchor="ctr" anchorCtr="0" compatLnSpc="1">
            <a:prstTxWarp prst="textNoShape">
              <a:avLst/>
            </a:prstTxWarp>
            <a:spAutoFit/>
          </a:bodyPr>
          <a:lstStyle/>
          <a:p>
            <a:r>
              <a:rPr lang="zh-CN" altLang="zh-CN" sz="2000" b="1" dirty="0">
                <a:solidFill>
                  <a:schemeClr val="bg1"/>
                </a:solidFill>
              </a:rPr>
              <a:t>配合得体的身体语言</a:t>
            </a:r>
          </a:p>
        </p:txBody>
      </p:sp>
      <p:sp>
        <p:nvSpPr>
          <p:cNvPr id="12" name="Rectangle 3"/>
          <p:cNvSpPr>
            <a:spLocks noChangeArrowheads="1"/>
          </p:cNvSpPr>
          <p:nvPr/>
        </p:nvSpPr>
        <p:spPr bwMode="auto">
          <a:xfrm>
            <a:off x="5796136" y="1836569"/>
            <a:ext cx="2592288" cy="147732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zh-CN" altLang="zh-CN" sz="1800" dirty="0"/>
              <a:t>对客人光有语言上的问候，没有点头或鞠躬的配合是不太礼貌的。在问候中，有声语言和身体语言缺一不可。</a:t>
            </a:r>
          </a:p>
        </p:txBody>
      </p:sp>
    </p:spTree>
    <p:extLst>
      <p:ext uri="{BB962C8B-B14F-4D97-AF65-F5344CB8AC3E}">
        <p14:creationId xmlns:p14="http://schemas.microsoft.com/office/powerpoint/2010/main" xmlns="" val="3089923765"/>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三、餐饮服务语言的实用技巧</a:t>
            </a:r>
            <a:endParaRPr lang="zh-CN" altLang="zh-CN" sz="2800" dirty="0">
              <a:latin typeface="微软雅黑" pitchFamily="34" charset="-122"/>
              <a:ea typeface="微软雅黑" pitchFamily="34" charset="-122"/>
            </a:endParaRPr>
          </a:p>
        </p:txBody>
      </p:sp>
      <p:sp>
        <p:nvSpPr>
          <p:cNvPr id="4" name="矩形 3"/>
          <p:cNvSpPr/>
          <p:nvPr/>
        </p:nvSpPr>
        <p:spPr>
          <a:xfrm>
            <a:off x="511016" y="815728"/>
            <a:ext cx="8093432" cy="400110"/>
          </a:xfrm>
          <a:prstGeom prst="rect">
            <a:avLst/>
          </a:prstGeom>
        </p:spPr>
        <p:txBody>
          <a:bodyPr wrap="square">
            <a:spAutoFit/>
          </a:bodyPr>
          <a:lstStyle/>
          <a:p>
            <a:r>
              <a:rPr lang="en-US" altLang="zh-CN" sz="2000" b="1" dirty="0"/>
              <a:t>3.</a:t>
            </a:r>
            <a:r>
              <a:rPr lang="zh-CN" altLang="zh-CN" sz="2000" b="1" dirty="0"/>
              <a:t>征询语</a:t>
            </a:r>
            <a:endParaRPr lang="zh-CN" altLang="zh-CN" sz="2000" dirty="0"/>
          </a:p>
        </p:txBody>
      </p:sp>
      <p:sp>
        <p:nvSpPr>
          <p:cNvPr id="5" name="Rectangle 3"/>
          <p:cNvSpPr>
            <a:spLocks noChangeArrowheads="1"/>
          </p:cNvSpPr>
          <p:nvPr/>
        </p:nvSpPr>
        <p:spPr bwMode="auto">
          <a:xfrm>
            <a:off x="511015" y="2355726"/>
            <a:ext cx="3513187" cy="400110"/>
          </a:xfrm>
          <a:prstGeom prst="rect">
            <a:avLst/>
          </a:prstGeom>
          <a:solidFill>
            <a:schemeClr val="bg1">
              <a:lumMod val="50000"/>
            </a:schemeClr>
          </a:solidFill>
          <a:ln>
            <a:noFill/>
          </a:ln>
          <a:effectLst/>
        </p:spPr>
        <p:txBody>
          <a:bodyPr vert="horz" wrap="square" lIns="91440" tIns="45720" rIns="91440" bIns="45720" numCol="1" anchor="ctr" anchorCtr="0" compatLnSpc="1">
            <a:prstTxWarp prst="textNoShape">
              <a:avLst/>
            </a:prstTxWarp>
            <a:spAutoFit/>
          </a:bodyPr>
          <a:lstStyle/>
          <a:p>
            <a:pPr algn="ctr"/>
            <a:r>
              <a:rPr lang="zh-CN" altLang="zh-CN" sz="2000" b="1" dirty="0">
                <a:solidFill>
                  <a:schemeClr val="bg1"/>
                </a:solidFill>
              </a:rPr>
              <a:t>留意客人的形体语言</a:t>
            </a:r>
          </a:p>
        </p:txBody>
      </p:sp>
      <p:sp>
        <p:nvSpPr>
          <p:cNvPr id="8" name="Rectangle 3"/>
          <p:cNvSpPr>
            <a:spLocks noChangeArrowheads="1"/>
          </p:cNvSpPr>
          <p:nvPr/>
        </p:nvSpPr>
        <p:spPr bwMode="auto">
          <a:xfrm>
            <a:off x="486370" y="1225154"/>
            <a:ext cx="8118078" cy="923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zh-CN" altLang="zh-CN" sz="1800" dirty="0" smtClean="0"/>
              <a:t>征</a:t>
            </a:r>
            <a:r>
              <a:rPr lang="zh-CN" altLang="zh-CN" sz="1800" dirty="0"/>
              <a:t>询语运用不当，会使顾客很不愉快。例如，服务员不征询客人的意见就自作主张开始上菜，如果客人在等待其他重要客人，或者还有一些重要谈话没有结束，这样的行为就会引起客人的不悦。</a:t>
            </a:r>
          </a:p>
        </p:txBody>
      </p:sp>
      <p:sp>
        <p:nvSpPr>
          <p:cNvPr id="2" name="矩形 1"/>
          <p:cNvSpPr/>
          <p:nvPr/>
        </p:nvSpPr>
        <p:spPr>
          <a:xfrm>
            <a:off x="511015" y="2787774"/>
            <a:ext cx="3513187" cy="1815882"/>
          </a:xfrm>
          <a:prstGeom prst="rect">
            <a:avLst/>
          </a:prstGeom>
        </p:spPr>
        <p:txBody>
          <a:bodyPr wrap="square">
            <a:spAutoFit/>
          </a:bodyPr>
          <a:lstStyle/>
          <a:p>
            <a:r>
              <a:rPr lang="zh-CN" altLang="zh-CN" sz="1600" dirty="0"/>
              <a:t>例如当客人东张西望的时候，或从坐位上站起来的时候，或招手的时候，都是在用自己的形体语言表示他有想法或者要求了。这时服务员应该立即走过去说“先生</a:t>
            </a:r>
            <a:r>
              <a:rPr lang="en-US" altLang="zh-CN" sz="1600" dirty="0"/>
              <a:t>/</a:t>
            </a:r>
            <a:r>
              <a:rPr lang="zh-CN" altLang="zh-CN" sz="1600" dirty="0"/>
              <a:t>小姐，请问我能帮助您做点什么吗？”，“先生</a:t>
            </a:r>
            <a:r>
              <a:rPr lang="en-US" altLang="zh-CN" sz="1600" dirty="0"/>
              <a:t>/</a:t>
            </a:r>
            <a:r>
              <a:rPr lang="zh-CN" altLang="zh-CN" sz="1600" dirty="0"/>
              <a:t>小姐，您有什么吩咐吗？”。</a:t>
            </a:r>
            <a:endParaRPr lang="zh-CN" altLang="en-US" sz="1600" dirty="0"/>
          </a:p>
        </p:txBody>
      </p:sp>
      <p:sp>
        <p:nvSpPr>
          <p:cNvPr id="14" name="Rectangle 3"/>
          <p:cNvSpPr>
            <a:spLocks noChangeArrowheads="1"/>
          </p:cNvSpPr>
          <p:nvPr/>
        </p:nvSpPr>
        <p:spPr bwMode="auto">
          <a:xfrm>
            <a:off x="4644008" y="2355727"/>
            <a:ext cx="3513187" cy="400110"/>
          </a:xfrm>
          <a:prstGeom prst="rect">
            <a:avLst/>
          </a:prstGeom>
          <a:solidFill>
            <a:schemeClr val="bg1">
              <a:lumMod val="50000"/>
            </a:schemeClr>
          </a:solidFill>
          <a:ln>
            <a:noFill/>
          </a:ln>
          <a:effectLst/>
        </p:spPr>
        <p:txBody>
          <a:bodyPr vert="horz" wrap="square" lIns="91440" tIns="45720" rIns="91440" bIns="45720" numCol="1" anchor="ctr" anchorCtr="0" compatLnSpc="1">
            <a:prstTxWarp prst="textNoShape">
              <a:avLst/>
            </a:prstTxWarp>
            <a:spAutoFit/>
          </a:bodyPr>
          <a:lstStyle/>
          <a:p>
            <a:pPr algn="ctr"/>
            <a:r>
              <a:rPr lang="zh-CN" altLang="zh-CN" sz="2000" b="1" dirty="0">
                <a:solidFill>
                  <a:schemeClr val="bg1"/>
                </a:solidFill>
              </a:rPr>
              <a:t>采用协商</a:t>
            </a:r>
            <a:r>
              <a:rPr lang="zh-CN" altLang="zh-CN" sz="2000" b="1" dirty="0" smtClean="0">
                <a:solidFill>
                  <a:schemeClr val="bg1"/>
                </a:solidFill>
              </a:rPr>
              <a:t>的</a:t>
            </a:r>
            <a:r>
              <a:rPr lang="zh-CN" altLang="en-US" sz="2000" b="1" dirty="0" smtClean="0">
                <a:solidFill>
                  <a:schemeClr val="bg1"/>
                </a:solidFill>
              </a:rPr>
              <a:t>口吻</a:t>
            </a:r>
            <a:endParaRPr lang="zh-CN" altLang="zh-CN" sz="2000" b="1" dirty="0">
              <a:solidFill>
                <a:schemeClr val="bg1"/>
              </a:solidFill>
            </a:endParaRPr>
          </a:p>
        </p:txBody>
      </p:sp>
      <p:sp>
        <p:nvSpPr>
          <p:cNvPr id="15" name="矩形 14"/>
          <p:cNvSpPr/>
          <p:nvPr/>
        </p:nvSpPr>
        <p:spPr>
          <a:xfrm>
            <a:off x="4644008" y="2787774"/>
            <a:ext cx="3513187" cy="1815882"/>
          </a:xfrm>
          <a:prstGeom prst="rect">
            <a:avLst/>
          </a:prstGeom>
        </p:spPr>
        <p:txBody>
          <a:bodyPr wrap="square">
            <a:spAutoFit/>
          </a:bodyPr>
          <a:lstStyle/>
          <a:p>
            <a:r>
              <a:rPr lang="zh-CN" altLang="zh-CN" sz="1600" dirty="0"/>
              <a:t>经常将“这样可不可以？”“您还满意吗？”之类的征询语加在句末，显得更加谦恭，服务工作也更容易得到客人的支持。</a:t>
            </a:r>
          </a:p>
          <a:p>
            <a:r>
              <a:rPr lang="en-US" altLang="zh-CN" sz="1600" dirty="0"/>
              <a:t>    </a:t>
            </a:r>
            <a:r>
              <a:rPr lang="en-US" altLang="zh-CN" sz="1600" dirty="0" smtClean="0"/>
              <a:t>   </a:t>
            </a:r>
            <a:r>
              <a:rPr lang="zh-CN" altLang="zh-CN" sz="1600" dirty="0" smtClean="0"/>
              <a:t>总</a:t>
            </a:r>
            <a:r>
              <a:rPr lang="zh-CN" altLang="zh-CN" sz="1600" dirty="0"/>
              <a:t>之，应该把征询当作服务的一个程序，先征询意见，得到客人同意后再行动，不要自作主张。</a:t>
            </a:r>
          </a:p>
        </p:txBody>
      </p:sp>
    </p:spTree>
    <p:extLst>
      <p:ext uri="{BB962C8B-B14F-4D97-AF65-F5344CB8AC3E}">
        <p14:creationId xmlns:p14="http://schemas.microsoft.com/office/powerpoint/2010/main" xmlns="" val="214411547"/>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三、餐饮服务语言的实用技巧</a:t>
            </a:r>
            <a:endParaRPr lang="zh-CN" altLang="zh-CN" sz="2800" dirty="0">
              <a:latin typeface="微软雅黑" pitchFamily="34" charset="-122"/>
              <a:ea typeface="微软雅黑" pitchFamily="34" charset="-122"/>
            </a:endParaRPr>
          </a:p>
        </p:txBody>
      </p:sp>
      <p:sp>
        <p:nvSpPr>
          <p:cNvPr id="4" name="矩形 3"/>
          <p:cNvSpPr/>
          <p:nvPr/>
        </p:nvSpPr>
        <p:spPr>
          <a:xfrm>
            <a:off x="511016" y="815728"/>
            <a:ext cx="8093432" cy="400110"/>
          </a:xfrm>
          <a:prstGeom prst="rect">
            <a:avLst/>
          </a:prstGeom>
        </p:spPr>
        <p:txBody>
          <a:bodyPr wrap="square">
            <a:spAutoFit/>
          </a:bodyPr>
          <a:lstStyle/>
          <a:p>
            <a:r>
              <a:rPr lang="en-US" altLang="zh-CN" sz="2000" b="1" dirty="0"/>
              <a:t>4</a:t>
            </a:r>
            <a:r>
              <a:rPr lang="zh-CN" altLang="zh-CN" sz="2000" b="1" dirty="0"/>
              <a:t>．拒绝语</a:t>
            </a:r>
            <a:endParaRPr lang="zh-CN" altLang="zh-CN" sz="2000" dirty="0"/>
          </a:p>
        </p:txBody>
      </p:sp>
      <p:sp>
        <p:nvSpPr>
          <p:cNvPr id="8" name="Rectangle 3"/>
          <p:cNvSpPr>
            <a:spLocks noChangeArrowheads="1"/>
          </p:cNvSpPr>
          <p:nvPr/>
        </p:nvSpPr>
        <p:spPr bwMode="auto">
          <a:xfrm>
            <a:off x="486370" y="1225154"/>
            <a:ext cx="8118078" cy="923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zh-CN" altLang="zh-CN" sz="1800" dirty="0"/>
              <a:t>服务行业就是为了满足顾客的需要而存在的，但很多时候也会遇到无法满足顾客要求的情况。这种情况下就要求服务人员能够客气委婉地使用拒绝语。</a:t>
            </a:r>
          </a:p>
          <a:p>
            <a:r>
              <a:rPr lang="zh-CN" altLang="zh-CN" sz="1800" dirty="0"/>
              <a:t>得体的拒绝语的原则是“先肯定，后否定。”，而不是简单的拒绝。</a:t>
            </a:r>
          </a:p>
        </p:txBody>
      </p:sp>
    </p:spTree>
    <p:extLst>
      <p:ext uri="{BB962C8B-B14F-4D97-AF65-F5344CB8AC3E}">
        <p14:creationId xmlns:p14="http://schemas.microsoft.com/office/powerpoint/2010/main" xmlns="" val="619415568"/>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三、餐饮服务语言的实用技巧</a:t>
            </a:r>
            <a:endParaRPr lang="zh-CN" altLang="zh-CN" sz="2800" dirty="0">
              <a:latin typeface="微软雅黑" pitchFamily="34" charset="-122"/>
              <a:ea typeface="微软雅黑" pitchFamily="34" charset="-122"/>
            </a:endParaRPr>
          </a:p>
        </p:txBody>
      </p:sp>
      <p:sp>
        <p:nvSpPr>
          <p:cNvPr id="4" name="矩形 3"/>
          <p:cNvSpPr/>
          <p:nvPr/>
        </p:nvSpPr>
        <p:spPr>
          <a:xfrm>
            <a:off x="511016" y="815728"/>
            <a:ext cx="8093432" cy="400110"/>
          </a:xfrm>
          <a:prstGeom prst="rect">
            <a:avLst/>
          </a:prstGeom>
        </p:spPr>
        <p:txBody>
          <a:bodyPr wrap="square">
            <a:spAutoFit/>
          </a:bodyPr>
          <a:lstStyle/>
          <a:p>
            <a:r>
              <a:rPr lang="en-US" altLang="zh-CN" sz="2000" b="1" dirty="0"/>
              <a:t>5</a:t>
            </a:r>
            <a:r>
              <a:rPr lang="zh-CN" altLang="zh-CN" sz="2000" b="1" dirty="0"/>
              <a:t>．指示语</a:t>
            </a:r>
            <a:endParaRPr lang="zh-CN" altLang="zh-CN" sz="2000" dirty="0"/>
          </a:p>
        </p:txBody>
      </p:sp>
      <p:sp>
        <p:nvSpPr>
          <p:cNvPr id="8" name="Rectangle 3"/>
          <p:cNvSpPr>
            <a:spLocks noChangeArrowheads="1"/>
          </p:cNvSpPr>
          <p:nvPr/>
        </p:nvSpPr>
        <p:spPr bwMode="auto">
          <a:xfrm>
            <a:off x="486370" y="1215838"/>
            <a:ext cx="8118078"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zh-CN" altLang="zh-CN" sz="1800" b="1" dirty="0">
                <a:solidFill>
                  <a:srgbClr val="3CA0FE"/>
                </a:solidFill>
              </a:rPr>
              <a:t>语气缓和，避免命令式</a:t>
            </a:r>
          </a:p>
        </p:txBody>
      </p:sp>
      <p:sp>
        <p:nvSpPr>
          <p:cNvPr id="9" name="Rectangle 3"/>
          <p:cNvSpPr>
            <a:spLocks noChangeArrowheads="1"/>
          </p:cNvSpPr>
          <p:nvPr/>
        </p:nvSpPr>
        <p:spPr bwMode="auto">
          <a:xfrm>
            <a:off x="486370" y="1601961"/>
            <a:ext cx="8118078" cy="923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zh-CN" altLang="zh-CN" sz="1800" dirty="0"/>
              <a:t>顾客和服务者之间常常会出现小小的摩擦或意见分歧。服务者要耐心地向他们——尤其是一些不了解情况或刻意搅扰的顾客，解释店内规定，切忌发生直接冲突将矛盾激化。</a:t>
            </a:r>
          </a:p>
        </p:txBody>
      </p:sp>
      <p:sp>
        <p:nvSpPr>
          <p:cNvPr id="10" name="Rectangle 3"/>
          <p:cNvSpPr>
            <a:spLocks noChangeArrowheads="1"/>
          </p:cNvSpPr>
          <p:nvPr/>
        </p:nvSpPr>
        <p:spPr bwMode="auto">
          <a:xfrm>
            <a:off x="486370" y="2529312"/>
            <a:ext cx="8118078"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zh-CN" altLang="zh-CN" sz="1800" b="1" dirty="0">
                <a:solidFill>
                  <a:srgbClr val="3CA0FE"/>
                </a:solidFill>
              </a:rPr>
              <a:t>配合得体的手势</a:t>
            </a:r>
          </a:p>
        </p:txBody>
      </p:sp>
      <p:sp>
        <p:nvSpPr>
          <p:cNvPr id="11" name="Rectangle 3"/>
          <p:cNvSpPr>
            <a:spLocks noChangeArrowheads="1"/>
          </p:cNvSpPr>
          <p:nvPr/>
        </p:nvSpPr>
        <p:spPr bwMode="auto">
          <a:xfrm>
            <a:off x="486370" y="2892542"/>
            <a:ext cx="8118078" cy="120032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zh-CN" altLang="zh-CN" sz="1800" dirty="0"/>
              <a:t>有些服务人员在碰到客人询问地址时，仅用简单的语言指示，甚至挥挥手、努努嘴，这是很不礼貌的。正确的做法是运用明确和客气的指示语，并辅以远端手势、近端手势或者下端手势，在可能的情况下，还要主动地走在前面给客人带路。</a:t>
            </a:r>
          </a:p>
        </p:txBody>
      </p:sp>
    </p:spTree>
    <p:extLst>
      <p:ext uri="{BB962C8B-B14F-4D97-AF65-F5344CB8AC3E}">
        <p14:creationId xmlns:p14="http://schemas.microsoft.com/office/powerpoint/2010/main" xmlns="" val="3756488641"/>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三、餐饮服务语言的实用技巧</a:t>
            </a:r>
            <a:endParaRPr lang="zh-CN" altLang="zh-CN" sz="2800" dirty="0">
              <a:latin typeface="微软雅黑" pitchFamily="34" charset="-122"/>
              <a:ea typeface="微软雅黑" pitchFamily="34" charset="-122"/>
            </a:endParaRPr>
          </a:p>
        </p:txBody>
      </p:sp>
      <p:sp>
        <p:nvSpPr>
          <p:cNvPr id="4" name="矩形 3"/>
          <p:cNvSpPr/>
          <p:nvPr/>
        </p:nvSpPr>
        <p:spPr>
          <a:xfrm>
            <a:off x="511016" y="815728"/>
            <a:ext cx="8093432" cy="400110"/>
          </a:xfrm>
          <a:prstGeom prst="rect">
            <a:avLst/>
          </a:prstGeom>
        </p:spPr>
        <p:txBody>
          <a:bodyPr wrap="square">
            <a:spAutoFit/>
          </a:bodyPr>
          <a:lstStyle/>
          <a:p>
            <a:r>
              <a:rPr lang="en-US" altLang="zh-CN" sz="2000" b="1" dirty="0"/>
              <a:t>6</a:t>
            </a:r>
            <a:r>
              <a:rPr lang="zh-CN" altLang="zh-CN" sz="2000" b="1" dirty="0"/>
              <a:t>．答谢语</a:t>
            </a:r>
            <a:endParaRPr lang="zh-CN" altLang="zh-CN" sz="2000" dirty="0"/>
          </a:p>
        </p:txBody>
      </p:sp>
      <p:sp>
        <p:nvSpPr>
          <p:cNvPr id="8" name="Rectangle 3"/>
          <p:cNvSpPr>
            <a:spLocks noChangeArrowheads="1"/>
          </p:cNvSpPr>
          <p:nvPr/>
        </p:nvSpPr>
        <p:spPr bwMode="auto">
          <a:xfrm>
            <a:off x="486370" y="1275606"/>
            <a:ext cx="8118078" cy="147732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zh-CN" altLang="zh-CN" sz="1800" dirty="0"/>
              <a:t>当客人表扬、帮忙或者提意见的时候，餐饮服务人员要清楚爽快地使用答谢语，向顾客对自己工作的肯定表示感谢。</a:t>
            </a:r>
          </a:p>
          <a:p>
            <a:r>
              <a:rPr lang="en-US" altLang="zh-CN" sz="1800"/>
              <a:t>    </a:t>
            </a:r>
            <a:r>
              <a:rPr lang="en-US" altLang="zh-CN" sz="1800" smtClean="0"/>
              <a:t>   </a:t>
            </a:r>
            <a:r>
              <a:rPr lang="zh-CN" altLang="zh-CN" sz="1800" smtClean="0"/>
              <a:t>就</a:t>
            </a:r>
            <a:r>
              <a:rPr lang="zh-CN" altLang="zh-CN" sz="1800" dirty="0"/>
              <a:t>餐客人提出一些菜品和服务方面的意见，有的意见不一定提得对，这时服务人员不应急于争辩，而是首先向顾客表示谢意，如：“好的，谢谢您的好意！”或者“谢谢您的提醒！” </a:t>
            </a:r>
          </a:p>
        </p:txBody>
      </p:sp>
    </p:spTree>
    <p:extLst>
      <p:ext uri="{BB962C8B-B14F-4D97-AF65-F5344CB8AC3E}">
        <p14:creationId xmlns:p14="http://schemas.microsoft.com/office/powerpoint/2010/main" xmlns="" val="3751607363"/>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zh-CN" sz="3600" b="1" dirty="0"/>
              <a:t>第一节 服务语言</a:t>
            </a:r>
            <a:endParaRPr lang="zh-CN" altLang="zh-CN" sz="3600" dirty="0"/>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三、餐饮服务语言的实用技巧</a:t>
            </a:r>
            <a:endParaRPr lang="zh-CN" altLang="zh-CN" sz="2800" dirty="0">
              <a:latin typeface="微软雅黑" pitchFamily="34" charset="-122"/>
              <a:ea typeface="微软雅黑" pitchFamily="34" charset="-122"/>
            </a:endParaRPr>
          </a:p>
        </p:txBody>
      </p:sp>
      <p:sp>
        <p:nvSpPr>
          <p:cNvPr id="4" name="矩形 3"/>
          <p:cNvSpPr/>
          <p:nvPr/>
        </p:nvSpPr>
        <p:spPr>
          <a:xfrm>
            <a:off x="511016" y="815728"/>
            <a:ext cx="8093432" cy="400110"/>
          </a:xfrm>
          <a:prstGeom prst="rect">
            <a:avLst/>
          </a:prstGeom>
        </p:spPr>
        <p:txBody>
          <a:bodyPr wrap="square">
            <a:spAutoFit/>
          </a:bodyPr>
          <a:lstStyle/>
          <a:p>
            <a:r>
              <a:rPr lang="en-US" altLang="zh-CN" sz="2000" b="1" dirty="0"/>
              <a:t>7</a:t>
            </a:r>
            <a:r>
              <a:rPr lang="zh-CN" altLang="zh-CN" sz="2000" b="1" dirty="0"/>
              <a:t>．提醒道歉语</a:t>
            </a:r>
            <a:endParaRPr lang="zh-CN" altLang="zh-CN" sz="2000" dirty="0"/>
          </a:p>
        </p:txBody>
      </p:sp>
      <p:sp>
        <p:nvSpPr>
          <p:cNvPr id="8" name="Rectangle 3"/>
          <p:cNvSpPr>
            <a:spLocks noChangeArrowheads="1"/>
          </p:cNvSpPr>
          <p:nvPr/>
        </p:nvSpPr>
        <p:spPr bwMode="auto">
          <a:xfrm>
            <a:off x="486370" y="1225393"/>
            <a:ext cx="8118078" cy="923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zh-CN" altLang="zh-CN" sz="1800" dirty="0"/>
              <a:t>提醒道歉语是服务语言的重要组成部分，使用得好，会使客人在用餐的随时都感受到了尊重，对餐厅留下良好的印象。同时提醒道歉语又是一个必要的服务程序，缺少了这一个程序，往往会使服务出现问题。</a:t>
            </a:r>
          </a:p>
        </p:txBody>
      </p:sp>
      <p:sp>
        <p:nvSpPr>
          <p:cNvPr id="9" name="矩形 8"/>
          <p:cNvSpPr/>
          <p:nvPr/>
        </p:nvSpPr>
        <p:spPr>
          <a:xfrm>
            <a:off x="511016" y="2355525"/>
            <a:ext cx="8093432" cy="400110"/>
          </a:xfrm>
          <a:prstGeom prst="rect">
            <a:avLst/>
          </a:prstGeom>
        </p:spPr>
        <p:txBody>
          <a:bodyPr wrap="square">
            <a:spAutoFit/>
          </a:bodyPr>
          <a:lstStyle/>
          <a:p>
            <a:r>
              <a:rPr lang="en-US" altLang="zh-CN" sz="2000" b="1" dirty="0"/>
              <a:t>8</a:t>
            </a:r>
            <a:r>
              <a:rPr lang="zh-CN" altLang="zh-CN" sz="2000" b="1" dirty="0"/>
              <a:t>．告别语</a:t>
            </a:r>
            <a:endParaRPr lang="zh-CN" altLang="zh-CN" sz="2000" dirty="0"/>
          </a:p>
        </p:txBody>
      </p:sp>
      <p:sp>
        <p:nvSpPr>
          <p:cNvPr id="10" name="Rectangle 3"/>
          <p:cNvSpPr>
            <a:spLocks noChangeArrowheads="1"/>
          </p:cNvSpPr>
          <p:nvPr/>
        </p:nvSpPr>
        <p:spPr bwMode="auto">
          <a:xfrm>
            <a:off x="486370" y="2773493"/>
            <a:ext cx="8118078" cy="120032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zh-CN" altLang="zh-CN" sz="1800" dirty="0"/>
              <a:t>送别顾客是结束服务的礼节性表示。送别顾客的目的是希望顾客再来光顾，因此告别语要响亮而有余韵，同时配合点头或鞠躬。切忌将与客人道别的语言和仪式，搞成缺乏情感的公式。要使道别语言余音袅袅不绝于耳，给客人留下美好的回忆。</a:t>
            </a:r>
          </a:p>
        </p:txBody>
      </p:sp>
    </p:spTree>
    <p:extLst>
      <p:ext uri="{BB962C8B-B14F-4D97-AF65-F5344CB8AC3E}">
        <p14:creationId xmlns:p14="http://schemas.microsoft.com/office/powerpoint/2010/main" xmlns="" val="2279744636"/>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zh-CN" sz="3600" b="1" dirty="0"/>
              <a:t>第四节 宾馆服务语言</a:t>
            </a:r>
            <a:endParaRPr lang="zh-CN" altLang="zh-CN" sz="3600" dirty="0"/>
          </a:p>
        </p:txBody>
      </p:sp>
    </p:spTree>
    <p:extLst>
      <p:ext uri="{BB962C8B-B14F-4D97-AF65-F5344CB8AC3E}">
        <p14:creationId xmlns:p14="http://schemas.microsoft.com/office/powerpoint/2010/main" xmlns="" val="1406350861"/>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一、宾馆服务语言的特点</a:t>
            </a:r>
            <a:endParaRPr lang="zh-CN" altLang="zh-CN" sz="2800" dirty="0">
              <a:latin typeface="微软雅黑" pitchFamily="34" charset="-122"/>
              <a:ea typeface="微软雅黑" pitchFamily="34" charset="-122"/>
            </a:endParaRPr>
          </a:p>
        </p:txBody>
      </p:sp>
      <p:sp>
        <p:nvSpPr>
          <p:cNvPr id="4" name="矩形 3"/>
          <p:cNvSpPr/>
          <p:nvPr/>
        </p:nvSpPr>
        <p:spPr>
          <a:xfrm>
            <a:off x="511016" y="815728"/>
            <a:ext cx="8093432" cy="400110"/>
          </a:xfrm>
          <a:prstGeom prst="rect">
            <a:avLst/>
          </a:prstGeom>
        </p:spPr>
        <p:txBody>
          <a:bodyPr wrap="square">
            <a:spAutoFit/>
          </a:bodyPr>
          <a:lstStyle/>
          <a:p>
            <a:r>
              <a:rPr lang="en-US" altLang="zh-CN" sz="2000" b="1" dirty="0"/>
              <a:t>1.</a:t>
            </a:r>
            <a:r>
              <a:rPr lang="zh-CN" altLang="zh-CN" sz="2000" b="1" dirty="0"/>
              <a:t>委婉灵活</a:t>
            </a:r>
            <a:endParaRPr lang="zh-CN" altLang="zh-CN" sz="2000" dirty="0"/>
          </a:p>
        </p:txBody>
      </p:sp>
      <p:sp>
        <p:nvSpPr>
          <p:cNvPr id="2" name="矩形 1"/>
          <p:cNvSpPr/>
          <p:nvPr/>
        </p:nvSpPr>
        <p:spPr>
          <a:xfrm>
            <a:off x="511016" y="1232922"/>
            <a:ext cx="8093432" cy="2585323"/>
          </a:xfrm>
          <a:prstGeom prst="rect">
            <a:avLst/>
          </a:prstGeom>
        </p:spPr>
        <p:txBody>
          <a:bodyPr wrap="square">
            <a:spAutoFit/>
          </a:bodyPr>
          <a:lstStyle/>
          <a:p>
            <a:r>
              <a:rPr lang="zh-CN" altLang="zh-CN" sz="1800" dirty="0"/>
              <a:t>宾馆服务语言要委婉灵活。客人和服务员之间，客人和宾馆之间一旦出现一些不愉快时，委婉灵活的语言则会使问题得到圆满的解决。</a:t>
            </a:r>
          </a:p>
          <a:p>
            <a:r>
              <a:rPr lang="zh-CN" altLang="zh-CN" sz="1800" dirty="0"/>
              <a:t>委婉语，也叫“婉言”，是指讲话时出于对客人尊重的考虑，不直接说明本意，而是用婉转的词语加以暗示，既能达到使对方意会的语言效果，又不致让对方尴尬，甚至伤害对方的情感。</a:t>
            </a:r>
          </a:p>
          <a:p>
            <a:r>
              <a:rPr lang="zh-CN" altLang="zh-CN" sz="1800" dirty="0"/>
              <a:t>在旅游服务工作中，委婉语的作用不能低估，它可以减少刺激性，帮助消除矛盾，使交往双方免于难堪，或者给说话者留有余地，免于被动。得体的委婉语，能表达善意和尊重，体现说话者良好的语言素养，进而显示出文明和高雅的风度。</a:t>
            </a:r>
          </a:p>
        </p:txBody>
      </p:sp>
    </p:spTree>
    <p:extLst>
      <p:ext uri="{BB962C8B-B14F-4D97-AF65-F5344CB8AC3E}">
        <p14:creationId xmlns:p14="http://schemas.microsoft.com/office/powerpoint/2010/main" xmlns="" val="2901079069"/>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一、宾馆服务语言的特点</a:t>
            </a:r>
            <a:endParaRPr lang="zh-CN" altLang="zh-CN" sz="2800" dirty="0">
              <a:latin typeface="微软雅黑" pitchFamily="34" charset="-122"/>
              <a:ea typeface="微软雅黑" pitchFamily="34" charset="-122"/>
            </a:endParaRPr>
          </a:p>
        </p:txBody>
      </p:sp>
      <p:sp>
        <p:nvSpPr>
          <p:cNvPr id="4" name="矩形 3"/>
          <p:cNvSpPr/>
          <p:nvPr/>
        </p:nvSpPr>
        <p:spPr>
          <a:xfrm>
            <a:off x="511016" y="815728"/>
            <a:ext cx="8093432" cy="400110"/>
          </a:xfrm>
          <a:prstGeom prst="rect">
            <a:avLst/>
          </a:prstGeom>
        </p:spPr>
        <p:txBody>
          <a:bodyPr wrap="square">
            <a:spAutoFit/>
          </a:bodyPr>
          <a:lstStyle/>
          <a:p>
            <a:r>
              <a:rPr lang="en-US" altLang="zh-CN" sz="2000" b="1" dirty="0"/>
              <a:t>2.</a:t>
            </a:r>
            <a:r>
              <a:rPr lang="zh-CN" altLang="zh-CN" sz="2000" b="1" dirty="0"/>
              <a:t>以宾客为中心</a:t>
            </a:r>
            <a:endParaRPr lang="zh-CN" altLang="zh-CN" sz="2000" dirty="0"/>
          </a:p>
        </p:txBody>
      </p:sp>
      <p:sp>
        <p:nvSpPr>
          <p:cNvPr id="2" name="矩形 1"/>
          <p:cNvSpPr/>
          <p:nvPr/>
        </p:nvSpPr>
        <p:spPr>
          <a:xfrm>
            <a:off x="511016" y="1232922"/>
            <a:ext cx="8093432" cy="369332"/>
          </a:xfrm>
          <a:prstGeom prst="rect">
            <a:avLst/>
          </a:prstGeom>
        </p:spPr>
        <p:txBody>
          <a:bodyPr wrap="square">
            <a:spAutoFit/>
          </a:bodyPr>
          <a:lstStyle/>
          <a:p>
            <a:r>
              <a:rPr lang="zh-CN" altLang="zh-CN" sz="1800" b="1" dirty="0">
                <a:solidFill>
                  <a:srgbClr val="3CA0FE"/>
                </a:solidFill>
              </a:rPr>
              <a:t>给错了的客人一个体面的台阶</a:t>
            </a:r>
          </a:p>
        </p:txBody>
      </p:sp>
      <p:sp>
        <p:nvSpPr>
          <p:cNvPr id="3" name="矩形 2"/>
          <p:cNvSpPr/>
          <p:nvPr/>
        </p:nvSpPr>
        <p:spPr>
          <a:xfrm>
            <a:off x="511016" y="1663809"/>
            <a:ext cx="7949416" cy="1754326"/>
          </a:xfrm>
          <a:prstGeom prst="rect">
            <a:avLst/>
          </a:prstGeom>
          <a:solidFill>
            <a:schemeClr val="tx1">
              <a:lumMod val="50000"/>
              <a:lumOff val="50000"/>
            </a:schemeClr>
          </a:solidFill>
        </p:spPr>
        <p:txBody>
          <a:bodyPr wrap="square">
            <a:spAutoFit/>
          </a:bodyPr>
          <a:lstStyle/>
          <a:p>
            <a:r>
              <a:rPr lang="zh-CN" altLang="zh-CN" sz="1800" dirty="0">
                <a:solidFill>
                  <a:schemeClr val="bg1"/>
                </a:solidFill>
              </a:rPr>
              <a:t>服务员追上企图逃帐的客人：“对不起，先生，我忘记给您结算房费了。”客人付帐后，服务员又说：“谢谢，耽误您时间了，欢迎下次再来我们宾馆。”显然，服务员既避免了宾馆的损失，又给客人一个体面的台阶，客人会在心里感激服务员的。但是，如果服务员抓住客人指责他企图逃帐，客人很可能为了面子死不认帐，反而投诉你污辱了他的人格，给解决矛盾带来了麻烦</a:t>
            </a:r>
            <a:r>
              <a:rPr lang="zh-CN" altLang="zh-CN" sz="1800" dirty="0" smtClean="0">
                <a:solidFill>
                  <a:schemeClr val="bg1"/>
                </a:solidFill>
              </a:rPr>
              <a:t>。</a:t>
            </a:r>
            <a:endParaRPr lang="zh-CN" altLang="zh-CN" sz="1800" dirty="0">
              <a:solidFill>
                <a:schemeClr val="bg1"/>
              </a:solidFill>
            </a:endParaRPr>
          </a:p>
        </p:txBody>
      </p:sp>
    </p:spTree>
    <p:extLst>
      <p:ext uri="{BB962C8B-B14F-4D97-AF65-F5344CB8AC3E}">
        <p14:creationId xmlns:p14="http://schemas.microsoft.com/office/powerpoint/2010/main" xmlns="" val="1340354449"/>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一、宾馆服务语言的特点</a:t>
            </a:r>
            <a:endParaRPr lang="zh-CN" altLang="zh-CN" sz="2800" dirty="0">
              <a:latin typeface="微软雅黑" pitchFamily="34" charset="-122"/>
              <a:ea typeface="微软雅黑" pitchFamily="34" charset="-122"/>
            </a:endParaRPr>
          </a:p>
        </p:txBody>
      </p:sp>
      <p:sp>
        <p:nvSpPr>
          <p:cNvPr id="4" name="矩形 3"/>
          <p:cNvSpPr/>
          <p:nvPr/>
        </p:nvSpPr>
        <p:spPr>
          <a:xfrm>
            <a:off x="511016" y="815728"/>
            <a:ext cx="8093432" cy="400110"/>
          </a:xfrm>
          <a:prstGeom prst="rect">
            <a:avLst/>
          </a:prstGeom>
        </p:spPr>
        <p:txBody>
          <a:bodyPr wrap="square">
            <a:spAutoFit/>
          </a:bodyPr>
          <a:lstStyle/>
          <a:p>
            <a:r>
              <a:rPr lang="en-US" altLang="zh-CN" sz="2000" b="1" dirty="0"/>
              <a:t>2.</a:t>
            </a:r>
            <a:r>
              <a:rPr lang="zh-CN" altLang="zh-CN" sz="2000" b="1" dirty="0"/>
              <a:t>以宾客为中心</a:t>
            </a:r>
            <a:endParaRPr lang="zh-CN" altLang="zh-CN" sz="2000" dirty="0"/>
          </a:p>
        </p:txBody>
      </p:sp>
      <p:sp>
        <p:nvSpPr>
          <p:cNvPr id="2" name="矩形 1"/>
          <p:cNvSpPr/>
          <p:nvPr/>
        </p:nvSpPr>
        <p:spPr>
          <a:xfrm>
            <a:off x="511016" y="1232922"/>
            <a:ext cx="8093432" cy="369332"/>
          </a:xfrm>
          <a:prstGeom prst="rect">
            <a:avLst/>
          </a:prstGeom>
        </p:spPr>
        <p:txBody>
          <a:bodyPr wrap="square">
            <a:spAutoFit/>
          </a:bodyPr>
          <a:lstStyle/>
          <a:p>
            <a:r>
              <a:rPr lang="zh-CN" altLang="zh-CN" sz="1800" b="1" dirty="0">
                <a:solidFill>
                  <a:srgbClr val="3CA0FE"/>
                </a:solidFill>
              </a:rPr>
              <a:t>给吵闹的客人一点面子</a:t>
            </a:r>
          </a:p>
        </p:txBody>
      </p:sp>
      <p:sp>
        <p:nvSpPr>
          <p:cNvPr id="3" name="矩形 2"/>
          <p:cNvSpPr/>
          <p:nvPr/>
        </p:nvSpPr>
        <p:spPr>
          <a:xfrm>
            <a:off x="511016" y="1663809"/>
            <a:ext cx="7949416" cy="1477328"/>
          </a:xfrm>
          <a:prstGeom prst="rect">
            <a:avLst/>
          </a:prstGeom>
          <a:solidFill>
            <a:schemeClr val="tx1">
              <a:lumMod val="50000"/>
              <a:lumOff val="50000"/>
            </a:schemeClr>
          </a:solidFill>
        </p:spPr>
        <p:txBody>
          <a:bodyPr wrap="square">
            <a:spAutoFit/>
          </a:bodyPr>
          <a:lstStyle/>
          <a:p>
            <a:r>
              <a:rPr lang="zh-CN" altLang="zh-CN" sz="1800" dirty="0">
                <a:solidFill>
                  <a:schemeClr val="bg1"/>
                </a:solidFill>
              </a:rPr>
              <a:t>大堂副理把一位高声吵闹的客人礼貌地让进会客室，“您先喝口水消消气”，然后以足够的耐心让客人把话讲完</a:t>
            </a:r>
            <a:r>
              <a:rPr lang="en-US" altLang="zh-CN" sz="1800" dirty="0">
                <a:solidFill>
                  <a:schemeClr val="bg1"/>
                </a:solidFill>
              </a:rPr>
              <a:t>,</a:t>
            </a:r>
            <a:r>
              <a:rPr lang="zh-CN" altLang="zh-CN" sz="1800" dirty="0">
                <a:solidFill>
                  <a:schemeClr val="bg1"/>
                </a:solidFill>
              </a:rPr>
              <a:t>本着大事化小，小事化了的原则提出解决问题的办法。在解决问题时，甚至宁可在经济上作一点儿让步也不要与客人据理力争。因为，一旦争执起来，难免会惊动其他客人，势必造成不良影响。</a:t>
            </a:r>
          </a:p>
        </p:txBody>
      </p:sp>
    </p:spTree>
    <p:extLst>
      <p:ext uri="{BB962C8B-B14F-4D97-AF65-F5344CB8AC3E}">
        <p14:creationId xmlns:p14="http://schemas.microsoft.com/office/powerpoint/2010/main" xmlns="" val="619161153"/>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一、宾馆服务语言的特点</a:t>
            </a:r>
            <a:endParaRPr lang="zh-CN" altLang="zh-CN" sz="2800" dirty="0">
              <a:latin typeface="微软雅黑" pitchFamily="34" charset="-122"/>
              <a:ea typeface="微软雅黑" pitchFamily="34" charset="-122"/>
            </a:endParaRPr>
          </a:p>
        </p:txBody>
      </p:sp>
      <p:sp>
        <p:nvSpPr>
          <p:cNvPr id="4" name="矩形 3"/>
          <p:cNvSpPr/>
          <p:nvPr/>
        </p:nvSpPr>
        <p:spPr>
          <a:xfrm>
            <a:off x="511016" y="815728"/>
            <a:ext cx="8093432" cy="400110"/>
          </a:xfrm>
          <a:prstGeom prst="rect">
            <a:avLst/>
          </a:prstGeom>
        </p:spPr>
        <p:txBody>
          <a:bodyPr wrap="square">
            <a:spAutoFit/>
          </a:bodyPr>
          <a:lstStyle/>
          <a:p>
            <a:r>
              <a:rPr lang="en-US" altLang="zh-CN" sz="2000" b="1" dirty="0"/>
              <a:t>2.</a:t>
            </a:r>
            <a:r>
              <a:rPr lang="zh-CN" altLang="zh-CN" sz="2000" b="1" dirty="0"/>
              <a:t>以宾客为中心</a:t>
            </a:r>
            <a:endParaRPr lang="zh-CN" altLang="zh-CN" sz="2000" dirty="0"/>
          </a:p>
        </p:txBody>
      </p:sp>
      <p:sp>
        <p:nvSpPr>
          <p:cNvPr id="2" name="矩形 1"/>
          <p:cNvSpPr/>
          <p:nvPr/>
        </p:nvSpPr>
        <p:spPr>
          <a:xfrm>
            <a:off x="511016" y="1232922"/>
            <a:ext cx="8093432" cy="369332"/>
          </a:xfrm>
          <a:prstGeom prst="rect">
            <a:avLst/>
          </a:prstGeom>
        </p:spPr>
        <p:txBody>
          <a:bodyPr wrap="square">
            <a:spAutoFit/>
          </a:bodyPr>
          <a:lstStyle/>
          <a:p>
            <a:r>
              <a:rPr lang="zh-CN" altLang="zh-CN" sz="1800" b="1" dirty="0">
                <a:solidFill>
                  <a:srgbClr val="3CA0FE"/>
                </a:solidFill>
              </a:rPr>
              <a:t>给并无恶意的客人一些体谅</a:t>
            </a:r>
          </a:p>
        </p:txBody>
      </p:sp>
      <p:sp>
        <p:nvSpPr>
          <p:cNvPr id="3" name="矩形 2"/>
          <p:cNvSpPr/>
          <p:nvPr/>
        </p:nvSpPr>
        <p:spPr>
          <a:xfrm>
            <a:off x="511016" y="1663809"/>
            <a:ext cx="7949416" cy="1754326"/>
          </a:xfrm>
          <a:prstGeom prst="rect">
            <a:avLst/>
          </a:prstGeom>
          <a:solidFill>
            <a:schemeClr val="tx1">
              <a:lumMod val="50000"/>
              <a:lumOff val="50000"/>
            </a:schemeClr>
          </a:solidFill>
        </p:spPr>
        <p:txBody>
          <a:bodyPr wrap="square">
            <a:spAutoFit/>
          </a:bodyPr>
          <a:lstStyle/>
          <a:p>
            <a:r>
              <a:rPr lang="zh-CN" altLang="zh-CN" sz="1800" dirty="0">
                <a:solidFill>
                  <a:schemeClr val="bg1"/>
                </a:solidFill>
              </a:rPr>
              <a:t>一位在餐厅就餐的外宾，用十分笨拙的汉语对为他忙前忙后的服务员说：“小姐，我爱你。”训练有素的服务员当即分析外宾这个“爱”字，除了友好和称赞之外并无恶意，只是没弄清含意和用法。于是，她微笑着说：“谢谢您，我也‘爱’您，爱所有的客人。”周围的人提着的心这时一下就放下了。可见对客人一些不恰当举动要分析主观原因，作好语言处理避免冤枉并无恶意的客人。</a:t>
            </a:r>
          </a:p>
        </p:txBody>
      </p:sp>
    </p:spTree>
    <p:extLst>
      <p:ext uri="{BB962C8B-B14F-4D97-AF65-F5344CB8AC3E}">
        <p14:creationId xmlns:p14="http://schemas.microsoft.com/office/powerpoint/2010/main" xmlns="" val="3195937941"/>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一、宾馆服务语言的特点</a:t>
            </a:r>
            <a:endParaRPr lang="zh-CN" altLang="zh-CN" sz="2800" dirty="0">
              <a:latin typeface="微软雅黑" pitchFamily="34" charset="-122"/>
              <a:ea typeface="微软雅黑" pitchFamily="34" charset="-122"/>
            </a:endParaRPr>
          </a:p>
        </p:txBody>
      </p:sp>
      <p:sp>
        <p:nvSpPr>
          <p:cNvPr id="4" name="矩形 3"/>
          <p:cNvSpPr/>
          <p:nvPr/>
        </p:nvSpPr>
        <p:spPr>
          <a:xfrm>
            <a:off x="511016" y="815728"/>
            <a:ext cx="8093432" cy="400110"/>
          </a:xfrm>
          <a:prstGeom prst="rect">
            <a:avLst/>
          </a:prstGeom>
        </p:spPr>
        <p:txBody>
          <a:bodyPr wrap="square">
            <a:spAutoFit/>
          </a:bodyPr>
          <a:lstStyle/>
          <a:p>
            <a:r>
              <a:rPr lang="en-US" altLang="zh-CN" sz="2000" b="1" dirty="0"/>
              <a:t>2.</a:t>
            </a:r>
            <a:r>
              <a:rPr lang="zh-CN" altLang="zh-CN" sz="2000" b="1" dirty="0"/>
              <a:t>以宾客为中心</a:t>
            </a:r>
            <a:endParaRPr lang="zh-CN" altLang="zh-CN" sz="2000" dirty="0"/>
          </a:p>
        </p:txBody>
      </p:sp>
      <p:sp>
        <p:nvSpPr>
          <p:cNvPr id="2" name="矩形 1"/>
          <p:cNvSpPr/>
          <p:nvPr/>
        </p:nvSpPr>
        <p:spPr>
          <a:xfrm>
            <a:off x="511016" y="1232922"/>
            <a:ext cx="8093432" cy="369332"/>
          </a:xfrm>
          <a:prstGeom prst="rect">
            <a:avLst/>
          </a:prstGeom>
        </p:spPr>
        <p:txBody>
          <a:bodyPr wrap="square">
            <a:spAutoFit/>
          </a:bodyPr>
          <a:lstStyle/>
          <a:p>
            <a:r>
              <a:rPr lang="zh-CN" altLang="zh-CN" sz="1800" b="1" dirty="0">
                <a:solidFill>
                  <a:srgbClr val="3CA0FE"/>
                </a:solidFill>
              </a:rPr>
              <a:t>给道歉的客人一份安慰</a:t>
            </a:r>
          </a:p>
        </p:txBody>
      </p:sp>
      <p:sp>
        <p:nvSpPr>
          <p:cNvPr id="3" name="矩形 2"/>
          <p:cNvSpPr/>
          <p:nvPr/>
        </p:nvSpPr>
        <p:spPr>
          <a:xfrm>
            <a:off x="511016" y="1663809"/>
            <a:ext cx="7949416" cy="923330"/>
          </a:xfrm>
          <a:prstGeom prst="rect">
            <a:avLst/>
          </a:prstGeom>
          <a:solidFill>
            <a:schemeClr val="tx1">
              <a:lumMod val="50000"/>
              <a:lumOff val="50000"/>
            </a:schemeClr>
          </a:solidFill>
        </p:spPr>
        <p:txBody>
          <a:bodyPr wrap="square">
            <a:spAutoFit/>
          </a:bodyPr>
          <a:lstStyle/>
          <a:p>
            <a:r>
              <a:rPr lang="zh-CN" altLang="zh-CN" sz="1800" dirty="0">
                <a:solidFill>
                  <a:schemeClr val="bg1"/>
                </a:solidFill>
              </a:rPr>
              <a:t>客人因为误会了服务员而深感内疚，于是当面道歉。服务员真诚地说：“没关系，您不是有意的。”这些宽慰的话，让他不安的心理得到了抚慰，体现了服务人员的豁达，周到。</a:t>
            </a:r>
          </a:p>
        </p:txBody>
      </p:sp>
    </p:spTree>
    <p:extLst>
      <p:ext uri="{BB962C8B-B14F-4D97-AF65-F5344CB8AC3E}">
        <p14:creationId xmlns:p14="http://schemas.microsoft.com/office/powerpoint/2010/main" xmlns="" val="1547258304"/>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二、宾馆服务语言的实用技巧</a:t>
            </a:r>
            <a:endParaRPr lang="zh-CN" altLang="zh-CN" sz="2800" dirty="0">
              <a:latin typeface="微软雅黑" pitchFamily="34" charset="-122"/>
              <a:ea typeface="微软雅黑" pitchFamily="34" charset="-122"/>
            </a:endParaRPr>
          </a:p>
        </p:txBody>
      </p:sp>
      <p:sp>
        <p:nvSpPr>
          <p:cNvPr id="4" name="矩形 3"/>
          <p:cNvSpPr/>
          <p:nvPr/>
        </p:nvSpPr>
        <p:spPr>
          <a:xfrm>
            <a:off x="511016" y="815728"/>
            <a:ext cx="8093432" cy="400110"/>
          </a:xfrm>
          <a:prstGeom prst="rect">
            <a:avLst/>
          </a:prstGeom>
        </p:spPr>
        <p:txBody>
          <a:bodyPr wrap="square">
            <a:spAutoFit/>
          </a:bodyPr>
          <a:lstStyle/>
          <a:p>
            <a:r>
              <a:rPr lang="en-US" altLang="zh-CN" sz="2000" b="1" dirty="0"/>
              <a:t>1.</a:t>
            </a:r>
            <a:r>
              <a:rPr lang="zh-CN" altLang="zh-CN" sz="2000" b="1" dirty="0"/>
              <a:t>总服务台服务语言的技巧</a:t>
            </a:r>
            <a:endParaRPr lang="zh-CN" altLang="zh-CN" sz="2000" dirty="0"/>
          </a:p>
        </p:txBody>
      </p:sp>
      <p:sp>
        <p:nvSpPr>
          <p:cNvPr id="2" name="矩形 1"/>
          <p:cNvSpPr/>
          <p:nvPr/>
        </p:nvSpPr>
        <p:spPr>
          <a:xfrm>
            <a:off x="511016" y="1232922"/>
            <a:ext cx="8093432" cy="369332"/>
          </a:xfrm>
          <a:prstGeom prst="rect">
            <a:avLst/>
          </a:prstGeom>
          <a:solidFill>
            <a:schemeClr val="tx2">
              <a:lumMod val="60000"/>
              <a:lumOff val="40000"/>
            </a:schemeClr>
          </a:solidFill>
        </p:spPr>
        <p:txBody>
          <a:bodyPr wrap="square">
            <a:spAutoFit/>
          </a:bodyPr>
          <a:lstStyle/>
          <a:p>
            <a:r>
              <a:rPr lang="zh-CN" altLang="zh-CN" sz="1800" b="1" dirty="0">
                <a:solidFill>
                  <a:schemeClr val="bg1"/>
                </a:solidFill>
              </a:rPr>
              <a:t>总服务台的基本语言要求</a:t>
            </a:r>
          </a:p>
        </p:txBody>
      </p:sp>
      <p:sp>
        <p:nvSpPr>
          <p:cNvPr id="5" name="矩形 4"/>
          <p:cNvSpPr/>
          <p:nvPr/>
        </p:nvSpPr>
        <p:spPr>
          <a:xfrm>
            <a:off x="511016" y="1707654"/>
            <a:ext cx="8237448" cy="2031325"/>
          </a:xfrm>
          <a:prstGeom prst="rect">
            <a:avLst/>
          </a:prstGeom>
        </p:spPr>
        <p:txBody>
          <a:bodyPr wrap="square">
            <a:spAutoFit/>
          </a:bodyPr>
          <a:lstStyle/>
          <a:p>
            <a:pPr marL="285750" indent="-285750">
              <a:buFont typeface="Wingdings" pitchFamily="2" charset="2"/>
              <a:buChar char="Ø"/>
            </a:pPr>
            <a:r>
              <a:rPr lang="zh-CN" altLang="zh-CN" sz="1800" dirty="0" smtClean="0"/>
              <a:t>说</a:t>
            </a:r>
            <a:r>
              <a:rPr lang="zh-CN" altLang="zh-CN" sz="1800" dirty="0"/>
              <a:t>普通话，如果因宾馆地处环境的需要，还应适当掌握一些常用的方言和外语。</a:t>
            </a:r>
          </a:p>
          <a:p>
            <a:pPr marL="285750" indent="-285750">
              <a:buFont typeface="Wingdings" pitchFamily="2" charset="2"/>
              <a:buChar char="Ø"/>
            </a:pPr>
            <a:r>
              <a:rPr lang="zh-CN" altLang="zh-CN" sz="1800" dirty="0" smtClean="0"/>
              <a:t>发音</a:t>
            </a:r>
            <a:r>
              <a:rPr lang="zh-CN" altLang="zh-CN" sz="1800" dirty="0"/>
              <a:t>准确、音量适中、表达流畅，并具有相应的理解能力。</a:t>
            </a:r>
          </a:p>
          <a:p>
            <a:pPr marL="285750" indent="-285750">
              <a:buFont typeface="Wingdings" pitchFamily="2" charset="2"/>
              <a:buChar char="Ø"/>
            </a:pPr>
            <a:r>
              <a:rPr lang="zh-CN" altLang="zh-CN" sz="1800" dirty="0" smtClean="0"/>
              <a:t>有</a:t>
            </a:r>
            <a:r>
              <a:rPr lang="zh-CN" altLang="zh-CN" sz="1800" dirty="0"/>
              <a:t>幽默感。与宾客交谈时运用生动幽默的语言，不仅能打破僵局便于处理问题，而且能让客人觉得宾馆员工有较高的文化艺术素养，塑造宾馆的良好形象。</a:t>
            </a:r>
          </a:p>
          <a:p>
            <a:pPr marL="285750" indent="-285750">
              <a:buFont typeface="Wingdings" pitchFamily="2" charset="2"/>
              <a:buChar char="Ø"/>
            </a:pPr>
            <a:r>
              <a:rPr lang="zh-CN" altLang="zh-CN" sz="1800" dirty="0" smtClean="0"/>
              <a:t>灵活</a:t>
            </a:r>
            <a:r>
              <a:rPr lang="zh-CN" altLang="zh-CN" sz="1800" dirty="0"/>
              <a:t>，根据客人的不同需要和不同身份，灵活地向客人解答问题。</a:t>
            </a:r>
          </a:p>
        </p:txBody>
      </p:sp>
    </p:spTree>
    <p:extLst>
      <p:ext uri="{BB962C8B-B14F-4D97-AF65-F5344CB8AC3E}">
        <p14:creationId xmlns:p14="http://schemas.microsoft.com/office/powerpoint/2010/main" xmlns="" val="3651066223"/>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二、宾馆服务语言的实用技巧</a:t>
            </a:r>
            <a:endParaRPr lang="zh-CN" altLang="zh-CN" sz="2800" dirty="0">
              <a:latin typeface="微软雅黑" pitchFamily="34" charset="-122"/>
              <a:ea typeface="微软雅黑" pitchFamily="34" charset="-122"/>
            </a:endParaRPr>
          </a:p>
        </p:txBody>
      </p:sp>
      <p:sp>
        <p:nvSpPr>
          <p:cNvPr id="4" name="矩形 3"/>
          <p:cNvSpPr/>
          <p:nvPr/>
        </p:nvSpPr>
        <p:spPr>
          <a:xfrm>
            <a:off x="511016" y="815728"/>
            <a:ext cx="8093432" cy="400110"/>
          </a:xfrm>
          <a:prstGeom prst="rect">
            <a:avLst/>
          </a:prstGeom>
        </p:spPr>
        <p:txBody>
          <a:bodyPr wrap="square">
            <a:spAutoFit/>
          </a:bodyPr>
          <a:lstStyle/>
          <a:p>
            <a:r>
              <a:rPr lang="en-US" altLang="zh-CN" sz="2000" b="1" dirty="0"/>
              <a:t>1.</a:t>
            </a:r>
            <a:r>
              <a:rPr lang="zh-CN" altLang="zh-CN" sz="2000" b="1" dirty="0"/>
              <a:t>总服务台服务语言的技巧</a:t>
            </a:r>
            <a:endParaRPr lang="zh-CN" altLang="zh-CN" sz="2000" dirty="0"/>
          </a:p>
        </p:txBody>
      </p:sp>
      <p:sp>
        <p:nvSpPr>
          <p:cNvPr id="2" name="矩形 1"/>
          <p:cNvSpPr/>
          <p:nvPr/>
        </p:nvSpPr>
        <p:spPr>
          <a:xfrm>
            <a:off x="511016" y="1232922"/>
            <a:ext cx="8093432" cy="369332"/>
          </a:xfrm>
          <a:prstGeom prst="rect">
            <a:avLst/>
          </a:prstGeom>
          <a:solidFill>
            <a:schemeClr val="tx2">
              <a:lumMod val="60000"/>
              <a:lumOff val="40000"/>
            </a:schemeClr>
          </a:solidFill>
        </p:spPr>
        <p:txBody>
          <a:bodyPr wrap="square">
            <a:spAutoFit/>
          </a:bodyPr>
          <a:lstStyle/>
          <a:p>
            <a:r>
              <a:rPr lang="zh-CN" altLang="zh-CN" sz="1800" b="1" dirty="0">
                <a:solidFill>
                  <a:schemeClr val="bg1"/>
                </a:solidFill>
              </a:rPr>
              <a:t>接待服务语言</a:t>
            </a:r>
          </a:p>
        </p:txBody>
      </p:sp>
      <p:sp>
        <p:nvSpPr>
          <p:cNvPr id="5" name="矩形 4"/>
          <p:cNvSpPr/>
          <p:nvPr/>
        </p:nvSpPr>
        <p:spPr>
          <a:xfrm>
            <a:off x="511016" y="1707654"/>
            <a:ext cx="8237448" cy="3139321"/>
          </a:xfrm>
          <a:prstGeom prst="rect">
            <a:avLst/>
          </a:prstGeom>
        </p:spPr>
        <p:txBody>
          <a:bodyPr wrap="square">
            <a:spAutoFit/>
          </a:bodyPr>
          <a:lstStyle/>
          <a:p>
            <a:r>
              <a:rPr lang="zh-CN" altLang="zh-CN" sz="1800" dirty="0"/>
              <a:t>第一印象往往决定了宾客对宾馆的印象，接待服务成为了宾客服务中的首要环节。接待宾客时，总服务台的服务人员应站立服务，精神饱满，举止自然大方，精力集中，随时准备接待宾客</a:t>
            </a:r>
            <a:r>
              <a:rPr lang="zh-CN" altLang="zh-CN" sz="1800" dirty="0" smtClean="0"/>
              <a:t>。</a:t>
            </a:r>
            <a:endParaRPr lang="en-US" altLang="zh-CN" sz="1800" dirty="0" smtClean="0"/>
          </a:p>
          <a:p>
            <a:r>
              <a:rPr lang="zh-CN" altLang="zh-CN" sz="1800" dirty="0"/>
              <a:t>总台接待员在工作中，要积极主动，对前来的客人要主动打招呼，并提供必要的服务，而不允许守株待兔，非等客人开口之后才去搭理人家。客人来到总服务台后，接待员应面带微笑，热情问候：“先生（女士），您好！欢迎光临！请问您预订客房了吗？”或者“先生（女士），您好！请问您需要我帮忙吗？”</a:t>
            </a:r>
          </a:p>
          <a:p>
            <a:r>
              <a:rPr lang="zh-CN" altLang="zh-CN" sz="1800" dirty="0"/>
              <a:t>如果客人是第一次入住，就要主动地向客人介绍宾馆客房的情况。在接待过程中，话要讲明白、说清楚，要耐心细致地解答客人的疑难。什么“不清楚”、“不了解”、“不知道”、“没听说过”、“您找旁人去吧”等等失礼的回答，均不许使用</a:t>
            </a:r>
            <a:r>
              <a:rPr lang="zh-CN" altLang="zh-CN" sz="1800" dirty="0" smtClean="0"/>
              <a:t>。</a:t>
            </a:r>
            <a:endParaRPr lang="zh-CN" altLang="zh-CN" sz="1800" dirty="0"/>
          </a:p>
        </p:txBody>
      </p:sp>
    </p:spTree>
    <p:extLst>
      <p:ext uri="{BB962C8B-B14F-4D97-AF65-F5344CB8AC3E}">
        <p14:creationId xmlns:p14="http://schemas.microsoft.com/office/powerpoint/2010/main" xmlns="" val="234253135"/>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二、宾馆服务语言的实用技巧</a:t>
            </a:r>
            <a:endParaRPr lang="zh-CN" altLang="zh-CN" sz="2800" dirty="0">
              <a:latin typeface="微软雅黑" pitchFamily="34" charset="-122"/>
              <a:ea typeface="微软雅黑" pitchFamily="34" charset="-122"/>
            </a:endParaRPr>
          </a:p>
        </p:txBody>
      </p:sp>
      <p:sp>
        <p:nvSpPr>
          <p:cNvPr id="4" name="矩形 3"/>
          <p:cNvSpPr/>
          <p:nvPr/>
        </p:nvSpPr>
        <p:spPr>
          <a:xfrm>
            <a:off x="511016" y="815728"/>
            <a:ext cx="8093432" cy="400110"/>
          </a:xfrm>
          <a:prstGeom prst="rect">
            <a:avLst/>
          </a:prstGeom>
        </p:spPr>
        <p:txBody>
          <a:bodyPr wrap="square">
            <a:spAutoFit/>
          </a:bodyPr>
          <a:lstStyle/>
          <a:p>
            <a:r>
              <a:rPr lang="en-US" altLang="zh-CN" sz="2000" b="1" dirty="0"/>
              <a:t>2.</a:t>
            </a:r>
            <a:r>
              <a:rPr lang="zh-CN" altLang="zh-CN" sz="2000" b="1" dirty="0"/>
              <a:t>客房接待服务语言的技巧</a:t>
            </a:r>
            <a:endParaRPr lang="zh-CN" altLang="zh-CN" sz="2000" dirty="0"/>
          </a:p>
        </p:txBody>
      </p:sp>
      <p:sp>
        <p:nvSpPr>
          <p:cNvPr id="2" name="矩形 1"/>
          <p:cNvSpPr/>
          <p:nvPr/>
        </p:nvSpPr>
        <p:spPr>
          <a:xfrm>
            <a:off x="511016" y="1232922"/>
            <a:ext cx="8093432" cy="369332"/>
          </a:xfrm>
          <a:prstGeom prst="rect">
            <a:avLst/>
          </a:prstGeom>
          <a:solidFill>
            <a:schemeClr val="tx2">
              <a:lumMod val="60000"/>
              <a:lumOff val="40000"/>
            </a:schemeClr>
          </a:solidFill>
        </p:spPr>
        <p:txBody>
          <a:bodyPr wrap="square">
            <a:spAutoFit/>
          </a:bodyPr>
          <a:lstStyle/>
          <a:p>
            <a:r>
              <a:rPr lang="zh-CN" altLang="zh-CN" sz="1800" b="1" dirty="0">
                <a:solidFill>
                  <a:schemeClr val="bg1"/>
                </a:solidFill>
              </a:rPr>
              <a:t>接待服务语言</a:t>
            </a:r>
          </a:p>
        </p:txBody>
      </p:sp>
      <p:sp>
        <p:nvSpPr>
          <p:cNvPr id="5" name="矩形 4"/>
          <p:cNvSpPr/>
          <p:nvPr/>
        </p:nvSpPr>
        <p:spPr>
          <a:xfrm>
            <a:off x="511016" y="1707654"/>
            <a:ext cx="8237448" cy="2800767"/>
          </a:xfrm>
          <a:prstGeom prst="rect">
            <a:avLst/>
          </a:prstGeom>
        </p:spPr>
        <p:txBody>
          <a:bodyPr wrap="square">
            <a:spAutoFit/>
          </a:bodyPr>
          <a:lstStyle/>
          <a:p>
            <a:r>
              <a:rPr lang="zh-CN" altLang="zh-CN" sz="1600" dirty="0"/>
              <a:t>客房在接到总服务台的迎客通知后，应做好迎接准备，等在楼梯口或电梯口，客人一到便热情亲切地问候：“您好，欢迎您！请问您是住××房间的×先生（×小姐）吗？”</a:t>
            </a:r>
          </a:p>
          <a:p>
            <a:r>
              <a:rPr lang="zh-CN" altLang="zh-CN" sz="1600" dirty="0"/>
              <a:t>在得到客人的确认信息后，招呼客人：“请跟我来。”带房途中应走在宾客前一米左右。打开房间后，要站在一侧，示意客人：“请进。”当问明客人再无疑问之后，应立即退出，以免妨碍客人休息。</a:t>
            </a:r>
          </a:p>
          <a:p>
            <a:r>
              <a:rPr lang="zh-CN" altLang="zh-CN" sz="1600" dirty="0"/>
              <a:t>在向客人告别时，应告诉对方：“您有什么问题，随时可以找我”。当客人离开宾馆时，应将其送至电梯间门口，并热情地与之告别。</a:t>
            </a:r>
          </a:p>
          <a:p>
            <a:r>
              <a:rPr lang="en-US" altLang="zh-CN" sz="1600"/>
              <a:t>    </a:t>
            </a:r>
            <a:r>
              <a:rPr lang="en-US" altLang="zh-CN" sz="1600" smtClean="0"/>
              <a:t>   </a:t>
            </a:r>
            <a:r>
              <a:rPr lang="zh-CN" altLang="zh-CN" sz="1600" smtClean="0"/>
              <a:t>客</a:t>
            </a:r>
            <a:r>
              <a:rPr lang="zh-CN" altLang="zh-CN" sz="1600" dirty="0"/>
              <a:t>人行李如果较多，通常其行李应由行李员协助送至大厅或房间之内。将客人的行李送到大厅里的话，应在客人数好行李的件数后，再与其作别。如需将客人行李送至客房，则进入正门后，应一直随行于客人身后。当客人与总台接待员交谈时，应在一边恭候。步入电梯间时，应当后入；步出电梯间时，则应当后出。</a:t>
            </a:r>
          </a:p>
        </p:txBody>
      </p:sp>
    </p:spTree>
    <p:extLst>
      <p:ext uri="{BB962C8B-B14F-4D97-AF65-F5344CB8AC3E}">
        <p14:creationId xmlns:p14="http://schemas.microsoft.com/office/powerpoint/2010/main" xmlns="" val="572584543"/>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一、服务人员的语言素质要求</a:t>
            </a:r>
            <a:endParaRPr lang="zh-CN" altLang="zh-CN" sz="2800" dirty="0">
              <a:latin typeface="微软雅黑" pitchFamily="34" charset="-122"/>
              <a:ea typeface="微软雅黑" pitchFamily="34" charset="-122"/>
            </a:endParaRPr>
          </a:p>
        </p:txBody>
      </p:sp>
      <p:sp>
        <p:nvSpPr>
          <p:cNvPr id="4" name="矩形 3"/>
          <p:cNvSpPr/>
          <p:nvPr/>
        </p:nvSpPr>
        <p:spPr>
          <a:xfrm>
            <a:off x="511017" y="699542"/>
            <a:ext cx="7589374" cy="461665"/>
          </a:xfrm>
          <a:prstGeom prst="rect">
            <a:avLst/>
          </a:prstGeom>
        </p:spPr>
        <p:txBody>
          <a:bodyPr wrap="square">
            <a:spAutoFit/>
          </a:bodyPr>
          <a:lstStyle/>
          <a:p>
            <a:r>
              <a:rPr lang="en-US" altLang="zh-CN" sz="2400" b="1" dirty="0">
                <a:solidFill>
                  <a:srgbClr val="3CA0FE"/>
                </a:solidFill>
              </a:rPr>
              <a:t>1.</a:t>
            </a:r>
            <a:r>
              <a:rPr lang="zh-CN" altLang="zh-CN" sz="2400" b="1" dirty="0">
                <a:solidFill>
                  <a:srgbClr val="3CA0FE"/>
                </a:solidFill>
              </a:rPr>
              <a:t>出色的语言表达能力</a:t>
            </a:r>
            <a:endParaRPr lang="zh-CN" altLang="zh-CN" sz="2400" dirty="0">
              <a:solidFill>
                <a:srgbClr val="3CA0FE"/>
              </a:solidFill>
            </a:endParaRPr>
          </a:p>
        </p:txBody>
      </p:sp>
      <p:sp>
        <p:nvSpPr>
          <p:cNvPr id="2" name="矩形 1"/>
          <p:cNvSpPr/>
          <p:nvPr/>
        </p:nvSpPr>
        <p:spPr>
          <a:xfrm>
            <a:off x="511042" y="1155579"/>
            <a:ext cx="8093406" cy="1077218"/>
          </a:xfrm>
          <a:prstGeom prst="rect">
            <a:avLst/>
          </a:prstGeom>
        </p:spPr>
        <p:txBody>
          <a:bodyPr wrap="square">
            <a:spAutoFit/>
          </a:bodyPr>
          <a:lstStyle/>
          <a:p>
            <a:r>
              <a:rPr lang="zh-CN" altLang="zh-CN" sz="1600" dirty="0"/>
              <a:t>服务人员为了更方便的为天南海北的顾客提供服务，应当使用标准的普通话，但也要了解方言土语，并学习掌握服务行业常用的一些外语用法，使客户感到易于交往。声音要甜美，音量和语句要适中；字音要清晰，语调要抑扬顿挫，根据表达内容的需要调整适当的语速。</a:t>
            </a:r>
          </a:p>
        </p:txBody>
      </p:sp>
      <p:sp>
        <p:nvSpPr>
          <p:cNvPr id="8" name="矩形 7"/>
          <p:cNvSpPr/>
          <p:nvPr/>
        </p:nvSpPr>
        <p:spPr>
          <a:xfrm>
            <a:off x="511017" y="2232797"/>
            <a:ext cx="7589374" cy="461665"/>
          </a:xfrm>
          <a:prstGeom prst="rect">
            <a:avLst/>
          </a:prstGeom>
        </p:spPr>
        <p:txBody>
          <a:bodyPr wrap="square">
            <a:spAutoFit/>
          </a:bodyPr>
          <a:lstStyle/>
          <a:p>
            <a:r>
              <a:rPr lang="en-US" altLang="zh-CN" sz="2400" b="1" dirty="0">
                <a:solidFill>
                  <a:srgbClr val="3CA0FE"/>
                </a:solidFill>
              </a:rPr>
              <a:t>2.</a:t>
            </a:r>
            <a:r>
              <a:rPr lang="zh-CN" altLang="zh-CN" sz="2400" b="1" dirty="0">
                <a:solidFill>
                  <a:srgbClr val="3CA0FE"/>
                </a:solidFill>
              </a:rPr>
              <a:t>语言的艺术性</a:t>
            </a:r>
            <a:endParaRPr lang="zh-CN" altLang="zh-CN" sz="2400" dirty="0">
              <a:solidFill>
                <a:srgbClr val="3CA0FE"/>
              </a:solidFill>
            </a:endParaRPr>
          </a:p>
        </p:txBody>
      </p:sp>
      <p:sp>
        <p:nvSpPr>
          <p:cNvPr id="9" name="矩形 8"/>
          <p:cNvSpPr/>
          <p:nvPr/>
        </p:nvSpPr>
        <p:spPr>
          <a:xfrm>
            <a:off x="511042" y="2688834"/>
            <a:ext cx="8093406" cy="584775"/>
          </a:xfrm>
          <a:prstGeom prst="rect">
            <a:avLst/>
          </a:prstGeom>
        </p:spPr>
        <p:txBody>
          <a:bodyPr wrap="square">
            <a:spAutoFit/>
          </a:bodyPr>
          <a:lstStyle/>
          <a:p>
            <a:r>
              <a:rPr lang="zh-CN" altLang="zh-CN" sz="1600" dirty="0"/>
              <a:t>服务人员要尽可能地了解客人的文化背景，更多地了解客人的信息，真正做到语言得体，使工作顺利进行。</a:t>
            </a:r>
          </a:p>
        </p:txBody>
      </p:sp>
      <p:sp>
        <p:nvSpPr>
          <p:cNvPr id="10" name="矩形 9"/>
          <p:cNvSpPr/>
          <p:nvPr/>
        </p:nvSpPr>
        <p:spPr>
          <a:xfrm>
            <a:off x="511017" y="3276393"/>
            <a:ext cx="7589374" cy="461665"/>
          </a:xfrm>
          <a:prstGeom prst="rect">
            <a:avLst/>
          </a:prstGeom>
        </p:spPr>
        <p:txBody>
          <a:bodyPr wrap="square">
            <a:spAutoFit/>
          </a:bodyPr>
          <a:lstStyle/>
          <a:p>
            <a:r>
              <a:rPr lang="en-US" altLang="zh-CN" sz="2400" b="1" dirty="0">
                <a:solidFill>
                  <a:srgbClr val="3CA0FE"/>
                </a:solidFill>
              </a:rPr>
              <a:t>3.</a:t>
            </a:r>
            <a:r>
              <a:rPr lang="zh-CN" altLang="zh-CN" sz="2400" b="1" dirty="0">
                <a:solidFill>
                  <a:srgbClr val="3CA0FE"/>
                </a:solidFill>
              </a:rPr>
              <a:t>语言的应变能力</a:t>
            </a:r>
            <a:endParaRPr lang="zh-CN" altLang="zh-CN" sz="2400" dirty="0">
              <a:solidFill>
                <a:srgbClr val="3CA0FE"/>
              </a:solidFill>
            </a:endParaRPr>
          </a:p>
        </p:txBody>
      </p:sp>
      <p:sp>
        <p:nvSpPr>
          <p:cNvPr id="11" name="矩形 10"/>
          <p:cNvSpPr/>
          <p:nvPr/>
        </p:nvSpPr>
        <p:spPr>
          <a:xfrm>
            <a:off x="511042" y="3732430"/>
            <a:ext cx="8093406" cy="584775"/>
          </a:xfrm>
          <a:prstGeom prst="rect">
            <a:avLst/>
          </a:prstGeom>
        </p:spPr>
        <p:txBody>
          <a:bodyPr wrap="square">
            <a:spAutoFit/>
          </a:bodyPr>
          <a:lstStyle/>
          <a:p>
            <a:r>
              <a:rPr lang="zh-CN" altLang="zh-CN" sz="1600" dirty="0"/>
              <a:t>应变能力是指交际过程中遇到障碍时能灵活机动地跨越障碍成功地了解对方的信息</a:t>
            </a:r>
            <a:r>
              <a:rPr lang="en-US" altLang="zh-CN" sz="1600" dirty="0"/>
              <a:t>,</a:t>
            </a:r>
            <a:r>
              <a:rPr lang="zh-CN" altLang="zh-CN" sz="1600" dirty="0"/>
              <a:t>使交际得以继续下去的能力。</a:t>
            </a:r>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二、宾馆服务语言的实用技巧</a:t>
            </a:r>
            <a:endParaRPr lang="zh-CN" altLang="zh-CN" sz="2800" dirty="0">
              <a:latin typeface="微软雅黑" pitchFamily="34" charset="-122"/>
              <a:ea typeface="微软雅黑" pitchFamily="34" charset="-122"/>
            </a:endParaRPr>
          </a:p>
        </p:txBody>
      </p:sp>
      <p:sp>
        <p:nvSpPr>
          <p:cNvPr id="4" name="矩形 3"/>
          <p:cNvSpPr/>
          <p:nvPr/>
        </p:nvSpPr>
        <p:spPr>
          <a:xfrm>
            <a:off x="511016" y="815728"/>
            <a:ext cx="8093432" cy="400110"/>
          </a:xfrm>
          <a:prstGeom prst="rect">
            <a:avLst/>
          </a:prstGeom>
        </p:spPr>
        <p:txBody>
          <a:bodyPr wrap="square">
            <a:spAutoFit/>
          </a:bodyPr>
          <a:lstStyle/>
          <a:p>
            <a:r>
              <a:rPr lang="en-US" altLang="zh-CN" sz="2000" b="1" dirty="0"/>
              <a:t>3.</a:t>
            </a:r>
            <a:r>
              <a:rPr lang="zh-CN" altLang="zh-CN" sz="2000" b="1" dirty="0"/>
              <a:t>细微之处体现人文关怀</a:t>
            </a:r>
            <a:endParaRPr lang="zh-CN" altLang="zh-CN" sz="2000" dirty="0"/>
          </a:p>
        </p:txBody>
      </p:sp>
      <p:sp>
        <p:nvSpPr>
          <p:cNvPr id="5" name="矩形 4"/>
          <p:cNvSpPr/>
          <p:nvPr/>
        </p:nvSpPr>
        <p:spPr>
          <a:xfrm>
            <a:off x="511016" y="1266142"/>
            <a:ext cx="8237448" cy="2308324"/>
          </a:xfrm>
          <a:prstGeom prst="rect">
            <a:avLst/>
          </a:prstGeom>
        </p:spPr>
        <p:txBody>
          <a:bodyPr wrap="square">
            <a:spAutoFit/>
          </a:bodyPr>
          <a:lstStyle/>
          <a:p>
            <a:r>
              <a:rPr lang="zh-CN" altLang="zh-CN" sz="1800" dirty="0"/>
              <a:t>宾馆礼仪除了要求热情待客之外，还要求主动给予一切上门之客以无微不至的温馨关怀。</a:t>
            </a:r>
          </a:p>
          <a:p>
            <a:r>
              <a:rPr lang="zh-CN" altLang="zh-CN" sz="1800" dirty="0"/>
              <a:t>任何人都需要被关怀、被重视，住宿在宾馆里的旅客们当然亦是如此。对于宾馆而言，给予客人的关怀，是应当包括在服务之中的。</a:t>
            </a:r>
          </a:p>
          <a:p>
            <a:r>
              <a:rPr lang="en-US" altLang="zh-CN" sz="1800"/>
              <a:t>    </a:t>
            </a:r>
            <a:r>
              <a:rPr lang="en-US" altLang="zh-CN" sz="1800" smtClean="0"/>
              <a:t>   </a:t>
            </a:r>
            <a:r>
              <a:rPr lang="zh-CN" altLang="zh-CN" sz="1800" smtClean="0"/>
              <a:t>宾</a:t>
            </a:r>
            <a:r>
              <a:rPr lang="zh-CN" altLang="zh-CN" sz="1800" dirty="0"/>
              <a:t>馆所给子客人的关怀，并不仅仅局限于“客来有人迎，进房有人引，用餐有人领，购物有人荐，有事有人办，客走有人送”这一类的具体环节的操作上，而是要在为客人所提供的服务中，注入感情色彩，对客人进行合乎礼仪的感情投资。这也就是当前所提倡的宾馆服务的高层次：温馨的关怀。</a:t>
            </a:r>
          </a:p>
        </p:txBody>
      </p:sp>
    </p:spTree>
    <p:extLst>
      <p:ext uri="{BB962C8B-B14F-4D97-AF65-F5344CB8AC3E}">
        <p14:creationId xmlns:p14="http://schemas.microsoft.com/office/powerpoint/2010/main" xmlns="" val="3271937089"/>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三、宾馆服务语言中的禁忌</a:t>
            </a:r>
            <a:endParaRPr lang="zh-CN" altLang="zh-CN" sz="2800" dirty="0">
              <a:latin typeface="微软雅黑" pitchFamily="34" charset="-122"/>
              <a:ea typeface="微软雅黑" pitchFamily="34" charset="-122"/>
            </a:endParaRPr>
          </a:p>
        </p:txBody>
      </p:sp>
      <p:pic>
        <p:nvPicPr>
          <p:cNvPr id="9218" name="Picture 2"/>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aturation sat="0"/>
                    </a14:imgEffect>
                  </a14:imgLayer>
                </a14:imgProps>
              </a:ext>
              <a:ext uri="{28A0092B-C50C-407E-A947-70E740481C1C}">
                <a14:useLocalDpi xmlns:a14="http://schemas.microsoft.com/office/drawing/2010/main" xmlns="" val="0"/>
              </a:ext>
            </a:extLst>
          </a:blip>
          <a:srcRect/>
          <a:stretch>
            <a:fillRect/>
          </a:stretch>
        </p:blipFill>
        <p:spPr bwMode="auto">
          <a:xfrm>
            <a:off x="971600" y="618691"/>
            <a:ext cx="7456487" cy="4238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271370490"/>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zh-CN" sz="3600" b="1" dirty="0"/>
              <a:t>第五节 导游服务语言</a:t>
            </a:r>
            <a:endParaRPr lang="zh-CN" altLang="zh-CN" sz="3600" dirty="0"/>
          </a:p>
        </p:txBody>
      </p:sp>
    </p:spTree>
    <p:extLst>
      <p:ext uri="{BB962C8B-B14F-4D97-AF65-F5344CB8AC3E}">
        <p14:creationId xmlns:p14="http://schemas.microsoft.com/office/powerpoint/2010/main" xmlns="" val="3270267637"/>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一、导游服务语言的特点</a:t>
            </a:r>
            <a:endParaRPr lang="zh-CN" altLang="zh-CN" sz="2800" dirty="0">
              <a:latin typeface="微软雅黑" pitchFamily="34" charset="-122"/>
              <a:ea typeface="微软雅黑" pitchFamily="34" charset="-122"/>
            </a:endParaRPr>
          </a:p>
        </p:txBody>
      </p:sp>
      <p:sp>
        <p:nvSpPr>
          <p:cNvPr id="8" name="任意多边形 7"/>
          <p:cNvSpPr/>
          <p:nvPr/>
        </p:nvSpPr>
        <p:spPr>
          <a:xfrm>
            <a:off x="611560" y="1595411"/>
            <a:ext cx="576063" cy="679320"/>
          </a:xfrm>
          <a:custGeom>
            <a:avLst/>
            <a:gdLst>
              <a:gd name="connsiteX0" fmla="*/ 195263 w 1009650"/>
              <a:gd name="connsiteY0" fmla="*/ 695326 h 1190625"/>
              <a:gd name="connsiteX1" fmla="*/ 133350 w 1009650"/>
              <a:gd name="connsiteY1" fmla="*/ 757239 h 1190625"/>
              <a:gd name="connsiteX2" fmla="*/ 195263 w 1009650"/>
              <a:gd name="connsiteY2" fmla="*/ 819152 h 1190625"/>
              <a:gd name="connsiteX3" fmla="*/ 257176 w 1009650"/>
              <a:gd name="connsiteY3" fmla="*/ 757239 h 1190625"/>
              <a:gd name="connsiteX4" fmla="*/ 195263 w 1009650"/>
              <a:gd name="connsiteY4" fmla="*/ 695326 h 1190625"/>
              <a:gd name="connsiteX5" fmla="*/ 185738 w 1009650"/>
              <a:gd name="connsiteY5" fmla="*/ 238126 h 1190625"/>
              <a:gd name="connsiteX6" fmla="*/ 123825 w 1009650"/>
              <a:gd name="connsiteY6" fmla="*/ 300039 h 1190625"/>
              <a:gd name="connsiteX7" fmla="*/ 185738 w 1009650"/>
              <a:gd name="connsiteY7" fmla="*/ 361952 h 1190625"/>
              <a:gd name="connsiteX8" fmla="*/ 247651 w 1009650"/>
              <a:gd name="connsiteY8" fmla="*/ 300039 h 1190625"/>
              <a:gd name="connsiteX9" fmla="*/ 185738 w 1009650"/>
              <a:gd name="connsiteY9" fmla="*/ 238126 h 1190625"/>
              <a:gd name="connsiteX10" fmla="*/ 168278 w 1009650"/>
              <a:gd name="connsiteY10" fmla="*/ 0 h 1190625"/>
              <a:gd name="connsiteX11" fmla="*/ 841372 w 1009650"/>
              <a:gd name="connsiteY11" fmla="*/ 0 h 1190625"/>
              <a:gd name="connsiteX12" fmla="*/ 1009650 w 1009650"/>
              <a:gd name="connsiteY12" fmla="*/ 168278 h 1190625"/>
              <a:gd name="connsiteX13" fmla="*/ 1009650 w 1009650"/>
              <a:gd name="connsiteY13" fmla="*/ 1022347 h 1190625"/>
              <a:gd name="connsiteX14" fmla="*/ 841372 w 1009650"/>
              <a:gd name="connsiteY14" fmla="*/ 1190625 h 1190625"/>
              <a:gd name="connsiteX15" fmla="*/ 168278 w 1009650"/>
              <a:gd name="connsiteY15" fmla="*/ 1190625 h 1190625"/>
              <a:gd name="connsiteX16" fmla="*/ 0 w 1009650"/>
              <a:gd name="connsiteY16" fmla="*/ 1022347 h 1190625"/>
              <a:gd name="connsiteX17" fmla="*/ 0 w 1009650"/>
              <a:gd name="connsiteY17" fmla="*/ 168278 h 1190625"/>
              <a:gd name="connsiteX18" fmla="*/ 168278 w 1009650"/>
              <a:gd name="connsiteY18" fmla="*/ 0 h 1190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09650" h="1190625">
                <a:moveTo>
                  <a:pt x="195263" y="695326"/>
                </a:moveTo>
                <a:cubicBezTo>
                  <a:pt x="161069" y="695326"/>
                  <a:pt x="133350" y="723045"/>
                  <a:pt x="133350" y="757239"/>
                </a:cubicBezTo>
                <a:cubicBezTo>
                  <a:pt x="133350" y="791433"/>
                  <a:pt x="161069" y="819152"/>
                  <a:pt x="195263" y="819152"/>
                </a:cubicBezTo>
                <a:cubicBezTo>
                  <a:pt x="229457" y="819152"/>
                  <a:pt x="257176" y="791433"/>
                  <a:pt x="257176" y="757239"/>
                </a:cubicBezTo>
                <a:cubicBezTo>
                  <a:pt x="257176" y="723045"/>
                  <a:pt x="229457" y="695326"/>
                  <a:pt x="195263" y="695326"/>
                </a:cubicBezTo>
                <a:close/>
                <a:moveTo>
                  <a:pt x="185738" y="238126"/>
                </a:moveTo>
                <a:cubicBezTo>
                  <a:pt x="151544" y="238126"/>
                  <a:pt x="123825" y="265845"/>
                  <a:pt x="123825" y="300039"/>
                </a:cubicBezTo>
                <a:cubicBezTo>
                  <a:pt x="123825" y="334233"/>
                  <a:pt x="151544" y="361952"/>
                  <a:pt x="185738" y="361952"/>
                </a:cubicBezTo>
                <a:cubicBezTo>
                  <a:pt x="219932" y="361952"/>
                  <a:pt x="247651" y="334233"/>
                  <a:pt x="247651" y="300039"/>
                </a:cubicBezTo>
                <a:cubicBezTo>
                  <a:pt x="247651" y="265845"/>
                  <a:pt x="219932" y="238126"/>
                  <a:pt x="185738" y="238126"/>
                </a:cubicBezTo>
                <a:close/>
                <a:moveTo>
                  <a:pt x="168278" y="0"/>
                </a:moveTo>
                <a:lnTo>
                  <a:pt x="841372" y="0"/>
                </a:lnTo>
                <a:cubicBezTo>
                  <a:pt x="934309" y="0"/>
                  <a:pt x="1009650" y="75341"/>
                  <a:pt x="1009650" y="168278"/>
                </a:cubicBezTo>
                <a:lnTo>
                  <a:pt x="1009650" y="1022347"/>
                </a:lnTo>
                <a:cubicBezTo>
                  <a:pt x="1009650" y="1115284"/>
                  <a:pt x="934309" y="1190625"/>
                  <a:pt x="841372" y="1190625"/>
                </a:cubicBezTo>
                <a:lnTo>
                  <a:pt x="168278" y="1190625"/>
                </a:lnTo>
                <a:cubicBezTo>
                  <a:pt x="75341" y="1190625"/>
                  <a:pt x="0" y="1115284"/>
                  <a:pt x="0" y="1022347"/>
                </a:cubicBezTo>
                <a:lnTo>
                  <a:pt x="0" y="168278"/>
                </a:lnTo>
                <a:cubicBezTo>
                  <a:pt x="0" y="75341"/>
                  <a:pt x="75341" y="0"/>
                  <a:pt x="168278" y="0"/>
                </a:cubicBezTo>
                <a:close/>
              </a:path>
            </a:pathLst>
          </a:custGeom>
          <a:gradFill>
            <a:gsLst>
              <a:gs pos="0">
                <a:srgbClr val="FFA005"/>
              </a:gs>
              <a:gs pos="100000">
                <a:srgbClr val="FFB63F"/>
              </a:gs>
            </a:gsLst>
            <a:lin ang="5400000" scaled="1"/>
          </a:gradFill>
          <a:ln>
            <a:noFill/>
          </a:ln>
          <a:effectLst/>
          <a:scene3d>
            <a:camera prst="perspectiveRelaxedModerately" fov="900000">
              <a:rot lat="19572454" lon="20511263" rev="619826"/>
            </a:camera>
            <a:lightRig rig="threePt" dir="t">
              <a:rot lat="0" lon="0" rev="16200000"/>
            </a:lightRig>
          </a:scene3d>
          <a:sp3d extrusionH="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b="1" dirty="0" smtClean="0"/>
              <a:t>02</a:t>
            </a:r>
            <a:endParaRPr lang="zh-CN" altLang="en-US" sz="1800" b="1" dirty="0"/>
          </a:p>
        </p:txBody>
      </p:sp>
      <p:sp>
        <p:nvSpPr>
          <p:cNvPr id="9" name="任意多边形 8"/>
          <p:cNvSpPr/>
          <p:nvPr/>
        </p:nvSpPr>
        <p:spPr>
          <a:xfrm>
            <a:off x="611560" y="2359928"/>
            <a:ext cx="576063" cy="679320"/>
          </a:xfrm>
          <a:custGeom>
            <a:avLst/>
            <a:gdLst>
              <a:gd name="connsiteX0" fmla="*/ 195263 w 1009650"/>
              <a:gd name="connsiteY0" fmla="*/ 695326 h 1190625"/>
              <a:gd name="connsiteX1" fmla="*/ 133350 w 1009650"/>
              <a:gd name="connsiteY1" fmla="*/ 757239 h 1190625"/>
              <a:gd name="connsiteX2" fmla="*/ 195263 w 1009650"/>
              <a:gd name="connsiteY2" fmla="*/ 819152 h 1190625"/>
              <a:gd name="connsiteX3" fmla="*/ 257176 w 1009650"/>
              <a:gd name="connsiteY3" fmla="*/ 757239 h 1190625"/>
              <a:gd name="connsiteX4" fmla="*/ 195263 w 1009650"/>
              <a:gd name="connsiteY4" fmla="*/ 695326 h 1190625"/>
              <a:gd name="connsiteX5" fmla="*/ 185738 w 1009650"/>
              <a:gd name="connsiteY5" fmla="*/ 238126 h 1190625"/>
              <a:gd name="connsiteX6" fmla="*/ 123825 w 1009650"/>
              <a:gd name="connsiteY6" fmla="*/ 300039 h 1190625"/>
              <a:gd name="connsiteX7" fmla="*/ 185738 w 1009650"/>
              <a:gd name="connsiteY7" fmla="*/ 361952 h 1190625"/>
              <a:gd name="connsiteX8" fmla="*/ 247651 w 1009650"/>
              <a:gd name="connsiteY8" fmla="*/ 300039 h 1190625"/>
              <a:gd name="connsiteX9" fmla="*/ 185738 w 1009650"/>
              <a:gd name="connsiteY9" fmla="*/ 238126 h 1190625"/>
              <a:gd name="connsiteX10" fmla="*/ 168278 w 1009650"/>
              <a:gd name="connsiteY10" fmla="*/ 0 h 1190625"/>
              <a:gd name="connsiteX11" fmla="*/ 841372 w 1009650"/>
              <a:gd name="connsiteY11" fmla="*/ 0 h 1190625"/>
              <a:gd name="connsiteX12" fmla="*/ 1009650 w 1009650"/>
              <a:gd name="connsiteY12" fmla="*/ 168278 h 1190625"/>
              <a:gd name="connsiteX13" fmla="*/ 1009650 w 1009650"/>
              <a:gd name="connsiteY13" fmla="*/ 1022347 h 1190625"/>
              <a:gd name="connsiteX14" fmla="*/ 841372 w 1009650"/>
              <a:gd name="connsiteY14" fmla="*/ 1190625 h 1190625"/>
              <a:gd name="connsiteX15" fmla="*/ 168278 w 1009650"/>
              <a:gd name="connsiteY15" fmla="*/ 1190625 h 1190625"/>
              <a:gd name="connsiteX16" fmla="*/ 0 w 1009650"/>
              <a:gd name="connsiteY16" fmla="*/ 1022347 h 1190625"/>
              <a:gd name="connsiteX17" fmla="*/ 0 w 1009650"/>
              <a:gd name="connsiteY17" fmla="*/ 168278 h 1190625"/>
              <a:gd name="connsiteX18" fmla="*/ 168278 w 1009650"/>
              <a:gd name="connsiteY18" fmla="*/ 0 h 1190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09650" h="1190625">
                <a:moveTo>
                  <a:pt x="195263" y="695326"/>
                </a:moveTo>
                <a:cubicBezTo>
                  <a:pt x="161069" y="695326"/>
                  <a:pt x="133350" y="723045"/>
                  <a:pt x="133350" y="757239"/>
                </a:cubicBezTo>
                <a:cubicBezTo>
                  <a:pt x="133350" y="791433"/>
                  <a:pt x="161069" y="819152"/>
                  <a:pt x="195263" y="819152"/>
                </a:cubicBezTo>
                <a:cubicBezTo>
                  <a:pt x="229457" y="819152"/>
                  <a:pt x="257176" y="791433"/>
                  <a:pt x="257176" y="757239"/>
                </a:cubicBezTo>
                <a:cubicBezTo>
                  <a:pt x="257176" y="723045"/>
                  <a:pt x="229457" y="695326"/>
                  <a:pt x="195263" y="695326"/>
                </a:cubicBezTo>
                <a:close/>
                <a:moveTo>
                  <a:pt x="185738" y="238126"/>
                </a:moveTo>
                <a:cubicBezTo>
                  <a:pt x="151544" y="238126"/>
                  <a:pt x="123825" y="265845"/>
                  <a:pt x="123825" y="300039"/>
                </a:cubicBezTo>
                <a:cubicBezTo>
                  <a:pt x="123825" y="334233"/>
                  <a:pt x="151544" y="361952"/>
                  <a:pt x="185738" y="361952"/>
                </a:cubicBezTo>
                <a:cubicBezTo>
                  <a:pt x="219932" y="361952"/>
                  <a:pt x="247651" y="334233"/>
                  <a:pt x="247651" y="300039"/>
                </a:cubicBezTo>
                <a:cubicBezTo>
                  <a:pt x="247651" y="265845"/>
                  <a:pt x="219932" y="238126"/>
                  <a:pt x="185738" y="238126"/>
                </a:cubicBezTo>
                <a:close/>
                <a:moveTo>
                  <a:pt x="168278" y="0"/>
                </a:moveTo>
                <a:lnTo>
                  <a:pt x="841372" y="0"/>
                </a:lnTo>
                <a:cubicBezTo>
                  <a:pt x="934309" y="0"/>
                  <a:pt x="1009650" y="75341"/>
                  <a:pt x="1009650" y="168278"/>
                </a:cubicBezTo>
                <a:lnTo>
                  <a:pt x="1009650" y="1022347"/>
                </a:lnTo>
                <a:cubicBezTo>
                  <a:pt x="1009650" y="1115284"/>
                  <a:pt x="934309" y="1190625"/>
                  <a:pt x="841372" y="1190625"/>
                </a:cubicBezTo>
                <a:lnTo>
                  <a:pt x="168278" y="1190625"/>
                </a:lnTo>
                <a:cubicBezTo>
                  <a:pt x="75341" y="1190625"/>
                  <a:pt x="0" y="1115284"/>
                  <a:pt x="0" y="1022347"/>
                </a:cubicBezTo>
                <a:lnTo>
                  <a:pt x="0" y="168278"/>
                </a:lnTo>
                <a:cubicBezTo>
                  <a:pt x="0" y="75341"/>
                  <a:pt x="75341" y="0"/>
                  <a:pt x="168278" y="0"/>
                </a:cubicBezTo>
                <a:close/>
              </a:path>
            </a:pathLst>
          </a:custGeom>
          <a:gradFill>
            <a:gsLst>
              <a:gs pos="0">
                <a:srgbClr val="009CAC"/>
              </a:gs>
              <a:gs pos="100000">
                <a:srgbClr val="00C5DA"/>
              </a:gs>
            </a:gsLst>
            <a:lin ang="5400000" scaled="1"/>
          </a:gradFill>
          <a:ln>
            <a:noFill/>
          </a:ln>
          <a:effectLst/>
          <a:scene3d>
            <a:camera prst="perspectiveRelaxedModerately" fov="900000">
              <a:rot lat="19572454" lon="20511263" rev="619826"/>
            </a:camera>
            <a:lightRig rig="threePt" dir="t">
              <a:rot lat="0" lon="0" rev="16200000"/>
            </a:lightRig>
          </a:scene3d>
          <a:sp3d extrusionH="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b="1" dirty="0" smtClean="0"/>
              <a:t>03</a:t>
            </a:r>
            <a:endParaRPr lang="zh-CN" altLang="en-US" sz="1800" b="1" dirty="0"/>
          </a:p>
        </p:txBody>
      </p:sp>
      <p:sp>
        <p:nvSpPr>
          <p:cNvPr id="10" name="任意多边形 9"/>
          <p:cNvSpPr/>
          <p:nvPr/>
        </p:nvSpPr>
        <p:spPr>
          <a:xfrm>
            <a:off x="611560" y="3124445"/>
            <a:ext cx="576063" cy="679320"/>
          </a:xfrm>
          <a:custGeom>
            <a:avLst/>
            <a:gdLst>
              <a:gd name="connsiteX0" fmla="*/ 195263 w 1009650"/>
              <a:gd name="connsiteY0" fmla="*/ 695326 h 1190625"/>
              <a:gd name="connsiteX1" fmla="*/ 133350 w 1009650"/>
              <a:gd name="connsiteY1" fmla="*/ 757239 h 1190625"/>
              <a:gd name="connsiteX2" fmla="*/ 195263 w 1009650"/>
              <a:gd name="connsiteY2" fmla="*/ 819152 h 1190625"/>
              <a:gd name="connsiteX3" fmla="*/ 257176 w 1009650"/>
              <a:gd name="connsiteY3" fmla="*/ 757239 h 1190625"/>
              <a:gd name="connsiteX4" fmla="*/ 195263 w 1009650"/>
              <a:gd name="connsiteY4" fmla="*/ 695326 h 1190625"/>
              <a:gd name="connsiteX5" fmla="*/ 185738 w 1009650"/>
              <a:gd name="connsiteY5" fmla="*/ 238126 h 1190625"/>
              <a:gd name="connsiteX6" fmla="*/ 123825 w 1009650"/>
              <a:gd name="connsiteY6" fmla="*/ 300039 h 1190625"/>
              <a:gd name="connsiteX7" fmla="*/ 185738 w 1009650"/>
              <a:gd name="connsiteY7" fmla="*/ 361952 h 1190625"/>
              <a:gd name="connsiteX8" fmla="*/ 247651 w 1009650"/>
              <a:gd name="connsiteY8" fmla="*/ 300039 h 1190625"/>
              <a:gd name="connsiteX9" fmla="*/ 185738 w 1009650"/>
              <a:gd name="connsiteY9" fmla="*/ 238126 h 1190625"/>
              <a:gd name="connsiteX10" fmla="*/ 168278 w 1009650"/>
              <a:gd name="connsiteY10" fmla="*/ 0 h 1190625"/>
              <a:gd name="connsiteX11" fmla="*/ 841372 w 1009650"/>
              <a:gd name="connsiteY11" fmla="*/ 0 h 1190625"/>
              <a:gd name="connsiteX12" fmla="*/ 1009650 w 1009650"/>
              <a:gd name="connsiteY12" fmla="*/ 168278 h 1190625"/>
              <a:gd name="connsiteX13" fmla="*/ 1009650 w 1009650"/>
              <a:gd name="connsiteY13" fmla="*/ 1022347 h 1190625"/>
              <a:gd name="connsiteX14" fmla="*/ 841372 w 1009650"/>
              <a:gd name="connsiteY14" fmla="*/ 1190625 h 1190625"/>
              <a:gd name="connsiteX15" fmla="*/ 168278 w 1009650"/>
              <a:gd name="connsiteY15" fmla="*/ 1190625 h 1190625"/>
              <a:gd name="connsiteX16" fmla="*/ 0 w 1009650"/>
              <a:gd name="connsiteY16" fmla="*/ 1022347 h 1190625"/>
              <a:gd name="connsiteX17" fmla="*/ 0 w 1009650"/>
              <a:gd name="connsiteY17" fmla="*/ 168278 h 1190625"/>
              <a:gd name="connsiteX18" fmla="*/ 168278 w 1009650"/>
              <a:gd name="connsiteY18" fmla="*/ 0 h 1190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09650" h="1190625">
                <a:moveTo>
                  <a:pt x="195263" y="695326"/>
                </a:moveTo>
                <a:cubicBezTo>
                  <a:pt x="161069" y="695326"/>
                  <a:pt x="133350" y="723045"/>
                  <a:pt x="133350" y="757239"/>
                </a:cubicBezTo>
                <a:cubicBezTo>
                  <a:pt x="133350" y="791433"/>
                  <a:pt x="161069" y="819152"/>
                  <a:pt x="195263" y="819152"/>
                </a:cubicBezTo>
                <a:cubicBezTo>
                  <a:pt x="229457" y="819152"/>
                  <a:pt x="257176" y="791433"/>
                  <a:pt x="257176" y="757239"/>
                </a:cubicBezTo>
                <a:cubicBezTo>
                  <a:pt x="257176" y="723045"/>
                  <a:pt x="229457" y="695326"/>
                  <a:pt x="195263" y="695326"/>
                </a:cubicBezTo>
                <a:close/>
                <a:moveTo>
                  <a:pt x="185738" y="238126"/>
                </a:moveTo>
                <a:cubicBezTo>
                  <a:pt x="151544" y="238126"/>
                  <a:pt x="123825" y="265845"/>
                  <a:pt x="123825" y="300039"/>
                </a:cubicBezTo>
                <a:cubicBezTo>
                  <a:pt x="123825" y="334233"/>
                  <a:pt x="151544" y="361952"/>
                  <a:pt x="185738" y="361952"/>
                </a:cubicBezTo>
                <a:cubicBezTo>
                  <a:pt x="219932" y="361952"/>
                  <a:pt x="247651" y="334233"/>
                  <a:pt x="247651" y="300039"/>
                </a:cubicBezTo>
                <a:cubicBezTo>
                  <a:pt x="247651" y="265845"/>
                  <a:pt x="219932" y="238126"/>
                  <a:pt x="185738" y="238126"/>
                </a:cubicBezTo>
                <a:close/>
                <a:moveTo>
                  <a:pt x="168278" y="0"/>
                </a:moveTo>
                <a:lnTo>
                  <a:pt x="841372" y="0"/>
                </a:lnTo>
                <a:cubicBezTo>
                  <a:pt x="934309" y="0"/>
                  <a:pt x="1009650" y="75341"/>
                  <a:pt x="1009650" y="168278"/>
                </a:cubicBezTo>
                <a:lnTo>
                  <a:pt x="1009650" y="1022347"/>
                </a:lnTo>
                <a:cubicBezTo>
                  <a:pt x="1009650" y="1115284"/>
                  <a:pt x="934309" y="1190625"/>
                  <a:pt x="841372" y="1190625"/>
                </a:cubicBezTo>
                <a:lnTo>
                  <a:pt x="168278" y="1190625"/>
                </a:lnTo>
                <a:cubicBezTo>
                  <a:pt x="75341" y="1190625"/>
                  <a:pt x="0" y="1115284"/>
                  <a:pt x="0" y="1022347"/>
                </a:cubicBezTo>
                <a:lnTo>
                  <a:pt x="0" y="168278"/>
                </a:lnTo>
                <a:cubicBezTo>
                  <a:pt x="0" y="75341"/>
                  <a:pt x="75341" y="0"/>
                  <a:pt x="168278" y="0"/>
                </a:cubicBezTo>
                <a:close/>
              </a:path>
            </a:pathLst>
          </a:custGeom>
          <a:gradFill>
            <a:gsLst>
              <a:gs pos="0">
                <a:srgbClr val="A51347"/>
              </a:gs>
              <a:gs pos="100000">
                <a:srgbClr val="D2185A"/>
              </a:gs>
            </a:gsLst>
            <a:lin ang="5400000" scaled="1"/>
          </a:gradFill>
          <a:ln>
            <a:noFill/>
          </a:ln>
          <a:effectLst/>
          <a:scene3d>
            <a:camera prst="perspectiveRelaxedModerately" fov="900000">
              <a:rot lat="19572454" lon="20511263" rev="619826"/>
            </a:camera>
            <a:lightRig rig="threePt" dir="t">
              <a:rot lat="0" lon="0" rev="16200000"/>
            </a:lightRig>
          </a:scene3d>
          <a:sp3d extrusionH="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b="1" dirty="0" smtClean="0"/>
              <a:t>04</a:t>
            </a:r>
            <a:endParaRPr lang="zh-CN" altLang="en-US" sz="1800" b="1" dirty="0"/>
          </a:p>
        </p:txBody>
      </p:sp>
      <p:sp>
        <p:nvSpPr>
          <p:cNvPr id="11" name="任意多边形 10"/>
          <p:cNvSpPr/>
          <p:nvPr/>
        </p:nvSpPr>
        <p:spPr>
          <a:xfrm>
            <a:off x="611560" y="3888962"/>
            <a:ext cx="576063" cy="679320"/>
          </a:xfrm>
          <a:custGeom>
            <a:avLst/>
            <a:gdLst>
              <a:gd name="connsiteX0" fmla="*/ 195263 w 1009650"/>
              <a:gd name="connsiteY0" fmla="*/ 695326 h 1190625"/>
              <a:gd name="connsiteX1" fmla="*/ 133350 w 1009650"/>
              <a:gd name="connsiteY1" fmla="*/ 757239 h 1190625"/>
              <a:gd name="connsiteX2" fmla="*/ 195263 w 1009650"/>
              <a:gd name="connsiteY2" fmla="*/ 819152 h 1190625"/>
              <a:gd name="connsiteX3" fmla="*/ 257176 w 1009650"/>
              <a:gd name="connsiteY3" fmla="*/ 757239 h 1190625"/>
              <a:gd name="connsiteX4" fmla="*/ 195263 w 1009650"/>
              <a:gd name="connsiteY4" fmla="*/ 695326 h 1190625"/>
              <a:gd name="connsiteX5" fmla="*/ 185738 w 1009650"/>
              <a:gd name="connsiteY5" fmla="*/ 238126 h 1190625"/>
              <a:gd name="connsiteX6" fmla="*/ 123825 w 1009650"/>
              <a:gd name="connsiteY6" fmla="*/ 300039 h 1190625"/>
              <a:gd name="connsiteX7" fmla="*/ 185738 w 1009650"/>
              <a:gd name="connsiteY7" fmla="*/ 361952 h 1190625"/>
              <a:gd name="connsiteX8" fmla="*/ 247651 w 1009650"/>
              <a:gd name="connsiteY8" fmla="*/ 300039 h 1190625"/>
              <a:gd name="connsiteX9" fmla="*/ 185738 w 1009650"/>
              <a:gd name="connsiteY9" fmla="*/ 238126 h 1190625"/>
              <a:gd name="connsiteX10" fmla="*/ 168278 w 1009650"/>
              <a:gd name="connsiteY10" fmla="*/ 0 h 1190625"/>
              <a:gd name="connsiteX11" fmla="*/ 841372 w 1009650"/>
              <a:gd name="connsiteY11" fmla="*/ 0 h 1190625"/>
              <a:gd name="connsiteX12" fmla="*/ 1009650 w 1009650"/>
              <a:gd name="connsiteY12" fmla="*/ 168278 h 1190625"/>
              <a:gd name="connsiteX13" fmla="*/ 1009650 w 1009650"/>
              <a:gd name="connsiteY13" fmla="*/ 1022347 h 1190625"/>
              <a:gd name="connsiteX14" fmla="*/ 841372 w 1009650"/>
              <a:gd name="connsiteY14" fmla="*/ 1190625 h 1190625"/>
              <a:gd name="connsiteX15" fmla="*/ 168278 w 1009650"/>
              <a:gd name="connsiteY15" fmla="*/ 1190625 h 1190625"/>
              <a:gd name="connsiteX16" fmla="*/ 0 w 1009650"/>
              <a:gd name="connsiteY16" fmla="*/ 1022347 h 1190625"/>
              <a:gd name="connsiteX17" fmla="*/ 0 w 1009650"/>
              <a:gd name="connsiteY17" fmla="*/ 168278 h 1190625"/>
              <a:gd name="connsiteX18" fmla="*/ 168278 w 1009650"/>
              <a:gd name="connsiteY18" fmla="*/ 0 h 1190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09650" h="1190625">
                <a:moveTo>
                  <a:pt x="195263" y="695326"/>
                </a:moveTo>
                <a:cubicBezTo>
                  <a:pt x="161069" y="695326"/>
                  <a:pt x="133350" y="723045"/>
                  <a:pt x="133350" y="757239"/>
                </a:cubicBezTo>
                <a:cubicBezTo>
                  <a:pt x="133350" y="791433"/>
                  <a:pt x="161069" y="819152"/>
                  <a:pt x="195263" y="819152"/>
                </a:cubicBezTo>
                <a:cubicBezTo>
                  <a:pt x="229457" y="819152"/>
                  <a:pt x="257176" y="791433"/>
                  <a:pt x="257176" y="757239"/>
                </a:cubicBezTo>
                <a:cubicBezTo>
                  <a:pt x="257176" y="723045"/>
                  <a:pt x="229457" y="695326"/>
                  <a:pt x="195263" y="695326"/>
                </a:cubicBezTo>
                <a:close/>
                <a:moveTo>
                  <a:pt x="185738" y="238126"/>
                </a:moveTo>
                <a:cubicBezTo>
                  <a:pt x="151544" y="238126"/>
                  <a:pt x="123825" y="265845"/>
                  <a:pt x="123825" y="300039"/>
                </a:cubicBezTo>
                <a:cubicBezTo>
                  <a:pt x="123825" y="334233"/>
                  <a:pt x="151544" y="361952"/>
                  <a:pt x="185738" y="361952"/>
                </a:cubicBezTo>
                <a:cubicBezTo>
                  <a:pt x="219932" y="361952"/>
                  <a:pt x="247651" y="334233"/>
                  <a:pt x="247651" y="300039"/>
                </a:cubicBezTo>
                <a:cubicBezTo>
                  <a:pt x="247651" y="265845"/>
                  <a:pt x="219932" y="238126"/>
                  <a:pt x="185738" y="238126"/>
                </a:cubicBezTo>
                <a:close/>
                <a:moveTo>
                  <a:pt x="168278" y="0"/>
                </a:moveTo>
                <a:lnTo>
                  <a:pt x="841372" y="0"/>
                </a:lnTo>
                <a:cubicBezTo>
                  <a:pt x="934309" y="0"/>
                  <a:pt x="1009650" y="75341"/>
                  <a:pt x="1009650" y="168278"/>
                </a:cubicBezTo>
                <a:lnTo>
                  <a:pt x="1009650" y="1022347"/>
                </a:lnTo>
                <a:cubicBezTo>
                  <a:pt x="1009650" y="1115284"/>
                  <a:pt x="934309" y="1190625"/>
                  <a:pt x="841372" y="1190625"/>
                </a:cubicBezTo>
                <a:lnTo>
                  <a:pt x="168278" y="1190625"/>
                </a:lnTo>
                <a:cubicBezTo>
                  <a:pt x="75341" y="1190625"/>
                  <a:pt x="0" y="1115284"/>
                  <a:pt x="0" y="1022347"/>
                </a:cubicBezTo>
                <a:lnTo>
                  <a:pt x="0" y="168278"/>
                </a:lnTo>
                <a:cubicBezTo>
                  <a:pt x="0" y="75341"/>
                  <a:pt x="75341" y="0"/>
                  <a:pt x="168278" y="0"/>
                </a:cubicBezTo>
                <a:close/>
              </a:path>
            </a:pathLst>
          </a:custGeom>
          <a:gradFill>
            <a:gsLst>
              <a:gs pos="0">
                <a:srgbClr val="5B336B"/>
              </a:gs>
              <a:gs pos="100000">
                <a:srgbClr val="79448E"/>
              </a:gs>
            </a:gsLst>
            <a:lin ang="5400000" scaled="1"/>
          </a:gradFill>
          <a:ln>
            <a:noFill/>
          </a:ln>
          <a:effectLst/>
          <a:scene3d>
            <a:camera prst="perspectiveRelaxedModerately" fov="900000">
              <a:rot lat="19572454" lon="20511263" rev="619826"/>
            </a:camera>
            <a:lightRig rig="threePt" dir="t">
              <a:rot lat="0" lon="0" rev="16200000"/>
            </a:lightRig>
          </a:scene3d>
          <a:sp3d extrusionH="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b="1" dirty="0" smtClean="0"/>
              <a:t>05</a:t>
            </a:r>
            <a:endParaRPr lang="zh-CN" altLang="en-US" sz="1800" b="1" dirty="0"/>
          </a:p>
        </p:txBody>
      </p:sp>
      <p:sp>
        <p:nvSpPr>
          <p:cNvPr id="12" name="任意多边形 11"/>
          <p:cNvSpPr/>
          <p:nvPr/>
        </p:nvSpPr>
        <p:spPr>
          <a:xfrm>
            <a:off x="611560" y="830894"/>
            <a:ext cx="576063" cy="679320"/>
          </a:xfrm>
          <a:custGeom>
            <a:avLst/>
            <a:gdLst>
              <a:gd name="connsiteX0" fmla="*/ 195263 w 1009650"/>
              <a:gd name="connsiteY0" fmla="*/ 695326 h 1190625"/>
              <a:gd name="connsiteX1" fmla="*/ 133350 w 1009650"/>
              <a:gd name="connsiteY1" fmla="*/ 757239 h 1190625"/>
              <a:gd name="connsiteX2" fmla="*/ 195263 w 1009650"/>
              <a:gd name="connsiteY2" fmla="*/ 819152 h 1190625"/>
              <a:gd name="connsiteX3" fmla="*/ 257176 w 1009650"/>
              <a:gd name="connsiteY3" fmla="*/ 757239 h 1190625"/>
              <a:gd name="connsiteX4" fmla="*/ 195263 w 1009650"/>
              <a:gd name="connsiteY4" fmla="*/ 695326 h 1190625"/>
              <a:gd name="connsiteX5" fmla="*/ 185738 w 1009650"/>
              <a:gd name="connsiteY5" fmla="*/ 238126 h 1190625"/>
              <a:gd name="connsiteX6" fmla="*/ 123825 w 1009650"/>
              <a:gd name="connsiteY6" fmla="*/ 300039 h 1190625"/>
              <a:gd name="connsiteX7" fmla="*/ 185738 w 1009650"/>
              <a:gd name="connsiteY7" fmla="*/ 361952 h 1190625"/>
              <a:gd name="connsiteX8" fmla="*/ 247651 w 1009650"/>
              <a:gd name="connsiteY8" fmla="*/ 300039 h 1190625"/>
              <a:gd name="connsiteX9" fmla="*/ 185738 w 1009650"/>
              <a:gd name="connsiteY9" fmla="*/ 238126 h 1190625"/>
              <a:gd name="connsiteX10" fmla="*/ 168278 w 1009650"/>
              <a:gd name="connsiteY10" fmla="*/ 0 h 1190625"/>
              <a:gd name="connsiteX11" fmla="*/ 841372 w 1009650"/>
              <a:gd name="connsiteY11" fmla="*/ 0 h 1190625"/>
              <a:gd name="connsiteX12" fmla="*/ 1009650 w 1009650"/>
              <a:gd name="connsiteY12" fmla="*/ 168278 h 1190625"/>
              <a:gd name="connsiteX13" fmla="*/ 1009650 w 1009650"/>
              <a:gd name="connsiteY13" fmla="*/ 1022347 h 1190625"/>
              <a:gd name="connsiteX14" fmla="*/ 841372 w 1009650"/>
              <a:gd name="connsiteY14" fmla="*/ 1190625 h 1190625"/>
              <a:gd name="connsiteX15" fmla="*/ 168278 w 1009650"/>
              <a:gd name="connsiteY15" fmla="*/ 1190625 h 1190625"/>
              <a:gd name="connsiteX16" fmla="*/ 0 w 1009650"/>
              <a:gd name="connsiteY16" fmla="*/ 1022347 h 1190625"/>
              <a:gd name="connsiteX17" fmla="*/ 0 w 1009650"/>
              <a:gd name="connsiteY17" fmla="*/ 168278 h 1190625"/>
              <a:gd name="connsiteX18" fmla="*/ 168278 w 1009650"/>
              <a:gd name="connsiteY18" fmla="*/ 0 h 1190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09650" h="1190625">
                <a:moveTo>
                  <a:pt x="195263" y="695326"/>
                </a:moveTo>
                <a:cubicBezTo>
                  <a:pt x="161069" y="695326"/>
                  <a:pt x="133350" y="723045"/>
                  <a:pt x="133350" y="757239"/>
                </a:cubicBezTo>
                <a:cubicBezTo>
                  <a:pt x="133350" y="791433"/>
                  <a:pt x="161069" y="819152"/>
                  <a:pt x="195263" y="819152"/>
                </a:cubicBezTo>
                <a:cubicBezTo>
                  <a:pt x="229457" y="819152"/>
                  <a:pt x="257176" y="791433"/>
                  <a:pt x="257176" y="757239"/>
                </a:cubicBezTo>
                <a:cubicBezTo>
                  <a:pt x="257176" y="723045"/>
                  <a:pt x="229457" y="695326"/>
                  <a:pt x="195263" y="695326"/>
                </a:cubicBezTo>
                <a:close/>
                <a:moveTo>
                  <a:pt x="185738" y="238126"/>
                </a:moveTo>
                <a:cubicBezTo>
                  <a:pt x="151544" y="238126"/>
                  <a:pt x="123825" y="265845"/>
                  <a:pt x="123825" y="300039"/>
                </a:cubicBezTo>
                <a:cubicBezTo>
                  <a:pt x="123825" y="334233"/>
                  <a:pt x="151544" y="361952"/>
                  <a:pt x="185738" y="361952"/>
                </a:cubicBezTo>
                <a:cubicBezTo>
                  <a:pt x="219932" y="361952"/>
                  <a:pt x="247651" y="334233"/>
                  <a:pt x="247651" y="300039"/>
                </a:cubicBezTo>
                <a:cubicBezTo>
                  <a:pt x="247651" y="265845"/>
                  <a:pt x="219932" y="238126"/>
                  <a:pt x="185738" y="238126"/>
                </a:cubicBezTo>
                <a:close/>
                <a:moveTo>
                  <a:pt x="168278" y="0"/>
                </a:moveTo>
                <a:lnTo>
                  <a:pt x="841372" y="0"/>
                </a:lnTo>
                <a:cubicBezTo>
                  <a:pt x="934309" y="0"/>
                  <a:pt x="1009650" y="75341"/>
                  <a:pt x="1009650" y="168278"/>
                </a:cubicBezTo>
                <a:lnTo>
                  <a:pt x="1009650" y="1022347"/>
                </a:lnTo>
                <a:cubicBezTo>
                  <a:pt x="1009650" y="1115284"/>
                  <a:pt x="934309" y="1190625"/>
                  <a:pt x="841372" y="1190625"/>
                </a:cubicBezTo>
                <a:lnTo>
                  <a:pt x="168278" y="1190625"/>
                </a:lnTo>
                <a:cubicBezTo>
                  <a:pt x="75341" y="1190625"/>
                  <a:pt x="0" y="1115284"/>
                  <a:pt x="0" y="1022347"/>
                </a:cubicBezTo>
                <a:lnTo>
                  <a:pt x="0" y="168278"/>
                </a:lnTo>
                <a:cubicBezTo>
                  <a:pt x="0" y="75341"/>
                  <a:pt x="75341" y="0"/>
                  <a:pt x="168278" y="0"/>
                </a:cubicBezTo>
                <a:close/>
              </a:path>
            </a:pathLst>
          </a:custGeom>
          <a:solidFill>
            <a:schemeClr val="accent6">
              <a:lumMod val="75000"/>
            </a:schemeClr>
          </a:solidFill>
          <a:ln>
            <a:noFill/>
          </a:ln>
          <a:effectLst/>
          <a:scene3d>
            <a:camera prst="perspectiveRelaxedModerately" fov="900000">
              <a:rot lat="19572454" lon="20511263" rev="619826"/>
            </a:camera>
            <a:lightRig rig="threePt" dir="t">
              <a:rot lat="0" lon="0" rev="16200000"/>
            </a:lightRig>
          </a:scene3d>
          <a:sp3d extrusionH="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b="1" dirty="0" smtClean="0"/>
              <a:t>01</a:t>
            </a:r>
            <a:endParaRPr lang="zh-CN" altLang="en-US" sz="1800" b="1" dirty="0"/>
          </a:p>
        </p:txBody>
      </p:sp>
      <p:sp>
        <p:nvSpPr>
          <p:cNvPr id="2" name="矩形 1"/>
          <p:cNvSpPr/>
          <p:nvPr/>
        </p:nvSpPr>
        <p:spPr>
          <a:xfrm>
            <a:off x="1259632" y="1016665"/>
            <a:ext cx="1167307" cy="369332"/>
          </a:xfrm>
          <a:prstGeom prst="rect">
            <a:avLst/>
          </a:prstGeom>
        </p:spPr>
        <p:txBody>
          <a:bodyPr wrap="none">
            <a:spAutoFit/>
          </a:bodyPr>
          <a:lstStyle/>
          <a:p>
            <a:r>
              <a:rPr lang="zh-CN" altLang="zh-CN" sz="1800" b="1" dirty="0" smtClean="0"/>
              <a:t>准确</a:t>
            </a:r>
            <a:r>
              <a:rPr lang="zh-CN" altLang="zh-CN" sz="1800" b="1" dirty="0"/>
              <a:t>恰当</a:t>
            </a:r>
            <a:r>
              <a:rPr lang="en-US" altLang="zh-CN" sz="1800" b="1" dirty="0"/>
              <a:t> </a:t>
            </a:r>
            <a:endParaRPr lang="zh-CN" altLang="zh-CN" sz="1800" dirty="0"/>
          </a:p>
        </p:txBody>
      </p:sp>
      <p:sp>
        <p:nvSpPr>
          <p:cNvPr id="3" name="矩形 2"/>
          <p:cNvSpPr/>
          <p:nvPr/>
        </p:nvSpPr>
        <p:spPr>
          <a:xfrm>
            <a:off x="2843808" y="771550"/>
            <a:ext cx="5904656" cy="738664"/>
          </a:xfrm>
          <a:prstGeom prst="rect">
            <a:avLst/>
          </a:prstGeom>
        </p:spPr>
        <p:txBody>
          <a:bodyPr wrap="square">
            <a:spAutoFit/>
          </a:bodyPr>
          <a:lstStyle/>
          <a:p>
            <a:r>
              <a:rPr lang="zh-CN" altLang="zh-CN" dirty="0"/>
              <a:t>导游人员的口语质量如何</a:t>
            </a:r>
            <a:r>
              <a:rPr lang="en-US" altLang="zh-CN" dirty="0"/>
              <a:t>, </a:t>
            </a:r>
            <a:r>
              <a:rPr lang="zh-CN" altLang="zh-CN" dirty="0"/>
              <a:t>在很大程度上取决于遣词用语的准确性。讲解的词语必须以事实为依据，准确地反映客观事实</a:t>
            </a:r>
            <a:r>
              <a:rPr lang="en-US" altLang="zh-CN" dirty="0"/>
              <a:t>,</a:t>
            </a:r>
            <a:r>
              <a:rPr lang="zh-CN" altLang="zh-CN" dirty="0"/>
              <a:t>，做到就实论虚，入情入理，切忌空洞无物或言过其实的词语。</a:t>
            </a:r>
          </a:p>
        </p:txBody>
      </p:sp>
      <p:sp>
        <p:nvSpPr>
          <p:cNvPr id="15" name="矩形 14"/>
          <p:cNvSpPr/>
          <p:nvPr/>
        </p:nvSpPr>
        <p:spPr>
          <a:xfrm>
            <a:off x="1259632" y="1754465"/>
            <a:ext cx="1114408" cy="369332"/>
          </a:xfrm>
          <a:prstGeom prst="rect">
            <a:avLst/>
          </a:prstGeom>
        </p:spPr>
        <p:txBody>
          <a:bodyPr wrap="none">
            <a:spAutoFit/>
          </a:bodyPr>
          <a:lstStyle/>
          <a:p>
            <a:r>
              <a:rPr lang="zh-CN" altLang="zh-CN" sz="1800" b="1" dirty="0"/>
              <a:t>鲜明生动</a:t>
            </a:r>
            <a:endParaRPr lang="zh-CN" altLang="zh-CN" sz="1800" dirty="0"/>
          </a:p>
        </p:txBody>
      </p:sp>
      <p:sp>
        <p:nvSpPr>
          <p:cNvPr id="16" name="矩形 15"/>
          <p:cNvSpPr/>
          <p:nvPr/>
        </p:nvSpPr>
        <p:spPr>
          <a:xfrm>
            <a:off x="2843808" y="1509350"/>
            <a:ext cx="5904656" cy="523220"/>
          </a:xfrm>
          <a:prstGeom prst="rect">
            <a:avLst/>
          </a:prstGeom>
        </p:spPr>
        <p:txBody>
          <a:bodyPr wrap="square">
            <a:spAutoFit/>
          </a:bodyPr>
          <a:lstStyle/>
          <a:p>
            <a:r>
              <a:rPr lang="zh-CN" altLang="zh-CN" dirty="0"/>
              <a:t>在讲解内容准确、情感健康的前提下，导游的语言还要力求鲜明生动，言之有神，切忌死板、老套、平铺直叙。</a:t>
            </a:r>
          </a:p>
        </p:txBody>
      </p:sp>
      <p:sp>
        <p:nvSpPr>
          <p:cNvPr id="17" name="矩形 16"/>
          <p:cNvSpPr/>
          <p:nvPr/>
        </p:nvSpPr>
        <p:spPr>
          <a:xfrm>
            <a:off x="1259632" y="2506165"/>
            <a:ext cx="1114408" cy="369332"/>
          </a:xfrm>
          <a:prstGeom prst="rect">
            <a:avLst/>
          </a:prstGeom>
        </p:spPr>
        <p:txBody>
          <a:bodyPr wrap="none">
            <a:spAutoFit/>
          </a:bodyPr>
          <a:lstStyle/>
          <a:p>
            <a:r>
              <a:rPr lang="zh-CN" altLang="zh-CN" sz="1800" b="1" dirty="0"/>
              <a:t>风趣活泼</a:t>
            </a:r>
            <a:endParaRPr lang="zh-CN" altLang="zh-CN" sz="1800" dirty="0"/>
          </a:p>
        </p:txBody>
      </p:sp>
      <p:sp>
        <p:nvSpPr>
          <p:cNvPr id="18" name="矩形 17"/>
          <p:cNvSpPr/>
          <p:nvPr/>
        </p:nvSpPr>
        <p:spPr>
          <a:xfrm>
            <a:off x="2843808" y="2085141"/>
            <a:ext cx="5904656" cy="954107"/>
          </a:xfrm>
          <a:prstGeom prst="rect">
            <a:avLst/>
          </a:prstGeom>
        </p:spPr>
        <p:txBody>
          <a:bodyPr wrap="square">
            <a:spAutoFit/>
          </a:bodyPr>
          <a:lstStyle/>
          <a:p>
            <a:r>
              <a:rPr lang="zh-CN" altLang="zh-CN" dirty="0"/>
              <a:t>风趣活泼是导游语言生动性的一种表现。导游人员要善于借题发挥，用夸张、比喻、讽刺、双关语等，活跃讲解气氛，增强艺术表现力。机智、风趣的讲解语言，不仅能融洽感情，活跃气氛，而且能增添客人们的游兴，获得一种精神享受。</a:t>
            </a:r>
          </a:p>
        </p:txBody>
      </p:sp>
      <p:sp>
        <p:nvSpPr>
          <p:cNvPr id="19" name="矩形 18"/>
          <p:cNvSpPr/>
          <p:nvPr/>
        </p:nvSpPr>
        <p:spPr>
          <a:xfrm>
            <a:off x="1259632" y="3236740"/>
            <a:ext cx="1167307" cy="369332"/>
          </a:xfrm>
          <a:prstGeom prst="rect">
            <a:avLst/>
          </a:prstGeom>
        </p:spPr>
        <p:txBody>
          <a:bodyPr wrap="none">
            <a:spAutoFit/>
          </a:bodyPr>
          <a:lstStyle/>
          <a:p>
            <a:r>
              <a:rPr lang="zh-CN" altLang="zh-CN" sz="1800" b="1" dirty="0"/>
              <a:t>浅白易懂 </a:t>
            </a:r>
            <a:endParaRPr lang="zh-CN" altLang="zh-CN" sz="1800" dirty="0"/>
          </a:p>
        </p:txBody>
      </p:sp>
      <p:sp>
        <p:nvSpPr>
          <p:cNvPr id="20" name="矩形 19"/>
          <p:cNvSpPr/>
          <p:nvPr/>
        </p:nvSpPr>
        <p:spPr>
          <a:xfrm>
            <a:off x="2843808" y="3159796"/>
            <a:ext cx="5904656" cy="523220"/>
          </a:xfrm>
          <a:prstGeom prst="rect">
            <a:avLst/>
          </a:prstGeom>
        </p:spPr>
        <p:txBody>
          <a:bodyPr wrap="square">
            <a:spAutoFit/>
          </a:bodyPr>
          <a:lstStyle/>
          <a:p>
            <a:r>
              <a:rPr lang="zh-CN" altLang="zh-CN" dirty="0"/>
              <a:t>导游讲解的内容重要靠口语来表达，口语声过即逝，游客不可能像看书面文字那样可以反复阅读。</a:t>
            </a:r>
          </a:p>
        </p:txBody>
      </p:sp>
      <p:sp>
        <p:nvSpPr>
          <p:cNvPr id="21" name="矩形 20"/>
          <p:cNvSpPr/>
          <p:nvPr/>
        </p:nvSpPr>
        <p:spPr>
          <a:xfrm>
            <a:off x="1259632" y="4103194"/>
            <a:ext cx="1579278" cy="369332"/>
          </a:xfrm>
          <a:prstGeom prst="rect">
            <a:avLst/>
          </a:prstGeom>
        </p:spPr>
        <p:txBody>
          <a:bodyPr wrap="none">
            <a:spAutoFit/>
          </a:bodyPr>
          <a:lstStyle/>
          <a:p>
            <a:r>
              <a:rPr lang="zh-CN" altLang="zh-CN" sz="1800" b="1" dirty="0"/>
              <a:t>声音清楚圆润</a:t>
            </a:r>
            <a:endParaRPr lang="zh-CN" altLang="zh-CN" sz="1800" dirty="0"/>
          </a:p>
        </p:txBody>
      </p:sp>
      <p:sp>
        <p:nvSpPr>
          <p:cNvPr id="22" name="矩形 21"/>
          <p:cNvSpPr/>
          <p:nvPr/>
        </p:nvSpPr>
        <p:spPr>
          <a:xfrm>
            <a:off x="2843808" y="3858079"/>
            <a:ext cx="5904656" cy="954107"/>
          </a:xfrm>
          <a:prstGeom prst="rect">
            <a:avLst/>
          </a:prstGeom>
        </p:spPr>
        <p:txBody>
          <a:bodyPr wrap="square">
            <a:spAutoFit/>
          </a:bodyPr>
          <a:lstStyle/>
          <a:p>
            <a:r>
              <a:rPr lang="zh-CN" altLang="zh-CN" dirty="0"/>
              <a:t>导游讲解的口语要吐字正确清楚，无论是普通话、粤语、闽南语，还是外国语都要力求发音准确，吐字清楚</a:t>
            </a:r>
            <a:r>
              <a:rPr lang="zh-CN" altLang="zh-CN" dirty="0" smtClean="0"/>
              <a:t>。</a:t>
            </a:r>
            <a:r>
              <a:rPr lang="zh-CN" altLang="zh-CN" dirty="0"/>
              <a:t>其次，要讲究声音的清亮圆润，避免粗糙生硬、嘶哑的重喉音、鼻音和气声，学习正确的发声方法，使声音和谐、纯正、适度</a:t>
            </a:r>
            <a:r>
              <a:rPr lang="zh-CN" altLang="zh-CN" dirty="0" smtClean="0"/>
              <a:t>。</a:t>
            </a:r>
            <a:endParaRPr lang="zh-CN" altLang="zh-CN" dirty="0"/>
          </a:p>
        </p:txBody>
      </p:sp>
    </p:spTree>
    <p:extLst>
      <p:ext uri="{BB962C8B-B14F-4D97-AF65-F5344CB8AC3E}">
        <p14:creationId xmlns:p14="http://schemas.microsoft.com/office/powerpoint/2010/main" xmlns="" val="634327688"/>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二、导游服务语言的实用技巧</a:t>
            </a:r>
            <a:endParaRPr lang="zh-CN" altLang="zh-CN" sz="2800" dirty="0">
              <a:latin typeface="微软雅黑" pitchFamily="34" charset="-122"/>
              <a:ea typeface="微软雅黑" pitchFamily="34" charset="-122"/>
            </a:endParaRPr>
          </a:p>
        </p:txBody>
      </p:sp>
      <p:sp>
        <p:nvSpPr>
          <p:cNvPr id="4" name="矩形 3"/>
          <p:cNvSpPr/>
          <p:nvPr/>
        </p:nvSpPr>
        <p:spPr>
          <a:xfrm>
            <a:off x="611560" y="843558"/>
            <a:ext cx="3222357" cy="400110"/>
          </a:xfrm>
          <a:prstGeom prst="rect">
            <a:avLst/>
          </a:prstGeom>
          <a:solidFill>
            <a:srgbClr val="3CA0FE"/>
          </a:solidFill>
        </p:spPr>
        <p:txBody>
          <a:bodyPr wrap="none">
            <a:spAutoFit/>
          </a:bodyPr>
          <a:lstStyle/>
          <a:p>
            <a:r>
              <a:rPr lang="en-US" altLang="zh-CN" sz="2000" b="1" dirty="0">
                <a:solidFill>
                  <a:schemeClr val="bg1"/>
                </a:solidFill>
              </a:rPr>
              <a:t>1.</a:t>
            </a:r>
            <a:r>
              <a:rPr lang="zh-CN" altLang="zh-CN" sz="2000" b="1" dirty="0">
                <a:solidFill>
                  <a:schemeClr val="bg1"/>
                </a:solidFill>
              </a:rPr>
              <a:t>诱发游客兴趣的语言技巧</a:t>
            </a:r>
            <a:endParaRPr lang="zh-CN" altLang="zh-CN" sz="2000" dirty="0">
              <a:solidFill>
                <a:schemeClr val="bg1"/>
              </a:solidFill>
            </a:endParaRPr>
          </a:p>
        </p:txBody>
      </p:sp>
      <p:sp>
        <p:nvSpPr>
          <p:cNvPr id="5" name="矩形 4"/>
          <p:cNvSpPr/>
          <p:nvPr/>
        </p:nvSpPr>
        <p:spPr>
          <a:xfrm>
            <a:off x="611560" y="1347614"/>
            <a:ext cx="7848872" cy="1754326"/>
          </a:xfrm>
          <a:prstGeom prst="rect">
            <a:avLst/>
          </a:prstGeom>
        </p:spPr>
        <p:txBody>
          <a:bodyPr wrap="square">
            <a:spAutoFit/>
          </a:bodyPr>
          <a:lstStyle/>
          <a:p>
            <a:r>
              <a:rPr lang="zh-CN" altLang="zh-CN" sz="1800" dirty="0"/>
              <a:t>导游的作用就是通过对旅游景点的说明和介绍，帮助旅游者了解和进行欣赏，获得必要的知识和美的享受，达到游览的最佳效果。导游必须运用生动和趣味性的语言进行讲解，针对不同身份、年龄、背景的游客调整讲解词。比如：对儿童进行讲解应力求浅显易懂，多用比喻，多讲故事；对文化水平较高的游客讲解则可以引经据典，加入一些哲学知识、历史典故来丰富景点所蕴含的深层魅力。</a:t>
            </a:r>
          </a:p>
        </p:txBody>
      </p:sp>
    </p:spTree>
    <p:extLst>
      <p:ext uri="{BB962C8B-B14F-4D97-AF65-F5344CB8AC3E}">
        <p14:creationId xmlns:p14="http://schemas.microsoft.com/office/powerpoint/2010/main" xmlns="" val="722816811"/>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二、导游服务语言的实用技巧</a:t>
            </a:r>
            <a:endParaRPr lang="zh-CN" altLang="zh-CN" sz="2800" dirty="0">
              <a:latin typeface="微软雅黑" pitchFamily="34" charset="-122"/>
              <a:ea typeface="微软雅黑" pitchFamily="34" charset="-122"/>
            </a:endParaRPr>
          </a:p>
        </p:txBody>
      </p:sp>
      <p:sp>
        <p:nvSpPr>
          <p:cNvPr id="4" name="矩形 3"/>
          <p:cNvSpPr/>
          <p:nvPr/>
        </p:nvSpPr>
        <p:spPr>
          <a:xfrm>
            <a:off x="611560" y="843558"/>
            <a:ext cx="2448106" cy="400110"/>
          </a:xfrm>
          <a:prstGeom prst="rect">
            <a:avLst/>
          </a:prstGeom>
          <a:solidFill>
            <a:srgbClr val="3CA0FE"/>
          </a:solidFill>
        </p:spPr>
        <p:txBody>
          <a:bodyPr wrap="none">
            <a:spAutoFit/>
          </a:bodyPr>
          <a:lstStyle/>
          <a:p>
            <a:r>
              <a:rPr lang="en-US" altLang="zh-CN" sz="2000" b="1" dirty="0">
                <a:solidFill>
                  <a:schemeClr val="bg1"/>
                </a:solidFill>
              </a:rPr>
              <a:t>2.</a:t>
            </a:r>
            <a:r>
              <a:rPr lang="zh-CN" altLang="zh-CN" sz="2000" b="1" dirty="0">
                <a:solidFill>
                  <a:schemeClr val="bg1"/>
                </a:solidFill>
              </a:rPr>
              <a:t>寻找游客的兴趣点</a:t>
            </a:r>
            <a:endParaRPr lang="zh-CN" altLang="zh-CN" sz="2000" dirty="0">
              <a:solidFill>
                <a:schemeClr val="bg1"/>
              </a:solidFill>
            </a:endParaRPr>
          </a:p>
        </p:txBody>
      </p:sp>
      <p:sp>
        <p:nvSpPr>
          <p:cNvPr id="5" name="矩形 4"/>
          <p:cNvSpPr/>
          <p:nvPr/>
        </p:nvSpPr>
        <p:spPr>
          <a:xfrm>
            <a:off x="611560" y="1347614"/>
            <a:ext cx="7848872" cy="2585323"/>
          </a:xfrm>
          <a:prstGeom prst="rect">
            <a:avLst/>
          </a:prstGeom>
        </p:spPr>
        <p:txBody>
          <a:bodyPr wrap="square">
            <a:spAutoFit/>
          </a:bodyPr>
          <a:lstStyle/>
          <a:p>
            <a:r>
              <a:rPr lang="zh-CN" altLang="zh-CN" sz="1800" dirty="0"/>
              <a:t>导游只有把握了游客的兴趣点，才能充分满足游客的心理需求，顺利完成导游任务。</a:t>
            </a:r>
          </a:p>
          <a:p>
            <a:r>
              <a:rPr lang="zh-CN" altLang="zh-CN" sz="1800" dirty="0"/>
              <a:t>例如，清代乾隆皇帝在游览宁波天童亭时，由圆智和尚导游，两人一前一后一路欣赏风景。乾隆兴致颇高，便说：“今日朕躬上山，你能不能把我比一比。”圆智和尚随口答道：“万岁上山，好比佛爷带你登天，一步更比一步高。”乾隆听了他的话乐不可支。圆智和尚的话准确地找到了乾隆皇帝游览寺庙希望讨个好兆头的兴趣点。</a:t>
            </a:r>
          </a:p>
          <a:p>
            <a:r>
              <a:rPr lang="zh-CN" altLang="zh-CN" sz="1800" dirty="0"/>
              <a:t>要掌握这种导游的即兴口才，应注意根据游客的情绪变化、思维特点和心理变化来调节导游语言。</a:t>
            </a:r>
          </a:p>
        </p:txBody>
      </p:sp>
    </p:spTree>
    <p:extLst>
      <p:ext uri="{BB962C8B-B14F-4D97-AF65-F5344CB8AC3E}">
        <p14:creationId xmlns:p14="http://schemas.microsoft.com/office/powerpoint/2010/main" xmlns="" val="825544110"/>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二、导游服务语言的实用技巧</a:t>
            </a:r>
            <a:endParaRPr lang="zh-CN" altLang="zh-CN" sz="2800" dirty="0">
              <a:latin typeface="微软雅黑" pitchFamily="34" charset="-122"/>
              <a:ea typeface="微软雅黑" pitchFamily="34" charset="-122"/>
            </a:endParaRPr>
          </a:p>
        </p:txBody>
      </p:sp>
      <p:sp>
        <p:nvSpPr>
          <p:cNvPr id="4" name="矩形 3"/>
          <p:cNvSpPr/>
          <p:nvPr/>
        </p:nvSpPr>
        <p:spPr>
          <a:xfrm>
            <a:off x="611560" y="843558"/>
            <a:ext cx="2247731" cy="400110"/>
          </a:xfrm>
          <a:prstGeom prst="rect">
            <a:avLst/>
          </a:prstGeom>
          <a:solidFill>
            <a:srgbClr val="3CA0FE"/>
          </a:solidFill>
        </p:spPr>
        <p:txBody>
          <a:bodyPr wrap="none">
            <a:spAutoFit/>
          </a:bodyPr>
          <a:lstStyle/>
          <a:p>
            <a:r>
              <a:rPr lang="en-US" altLang="zh-CN" sz="2000" b="1" dirty="0">
                <a:solidFill>
                  <a:schemeClr val="bg1"/>
                </a:solidFill>
              </a:rPr>
              <a:t>3. </a:t>
            </a:r>
            <a:r>
              <a:rPr lang="zh-CN" altLang="zh-CN" sz="2000" b="1" dirty="0">
                <a:solidFill>
                  <a:schemeClr val="bg1"/>
                </a:solidFill>
              </a:rPr>
              <a:t>控制讲解的时间</a:t>
            </a:r>
            <a:endParaRPr lang="zh-CN" altLang="zh-CN" sz="2000" dirty="0">
              <a:solidFill>
                <a:schemeClr val="bg1"/>
              </a:solidFill>
            </a:endParaRPr>
          </a:p>
        </p:txBody>
      </p:sp>
      <p:sp>
        <p:nvSpPr>
          <p:cNvPr id="5" name="矩形 4"/>
          <p:cNvSpPr/>
          <p:nvPr/>
        </p:nvSpPr>
        <p:spPr>
          <a:xfrm>
            <a:off x="611560" y="1347614"/>
            <a:ext cx="7992888" cy="646331"/>
          </a:xfrm>
          <a:prstGeom prst="rect">
            <a:avLst/>
          </a:prstGeom>
        </p:spPr>
        <p:txBody>
          <a:bodyPr wrap="square">
            <a:spAutoFit/>
          </a:bodyPr>
          <a:lstStyle/>
          <a:p>
            <a:r>
              <a:rPr lang="zh-CN" altLang="zh-CN" sz="1800" dirty="0"/>
              <a:t>心理学研究表明，在</a:t>
            </a:r>
            <a:r>
              <a:rPr lang="en-US" altLang="zh-CN" sz="1800" dirty="0"/>
              <a:t> 45 </a:t>
            </a:r>
            <a:r>
              <a:rPr lang="zh-CN" altLang="zh-CN" sz="1800" dirty="0"/>
              <a:t>分钟的独白式讲解中，听者最有效的时间是前面的</a:t>
            </a:r>
            <a:r>
              <a:rPr lang="en-US" altLang="zh-CN" sz="1800" dirty="0"/>
              <a:t> 15 </a:t>
            </a:r>
            <a:r>
              <a:rPr lang="zh-CN" altLang="zh-CN" sz="1800" dirty="0"/>
              <a:t>分钟</a:t>
            </a:r>
            <a:r>
              <a:rPr lang="zh-CN" altLang="zh-CN" sz="1800" dirty="0" smtClean="0"/>
              <a:t>，而</a:t>
            </a:r>
            <a:r>
              <a:rPr lang="zh-CN" altLang="zh-CN" sz="1800" dirty="0"/>
              <a:t>之后的</a:t>
            </a:r>
            <a:r>
              <a:rPr lang="en-US" altLang="zh-CN" sz="1800" dirty="0"/>
              <a:t> 30 </a:t>
            </a:r>
            <a:r>
              <a:rPr lang="zh-CN" altLang="zh-CN" sz="1800" dirty="0"/>
              <a:t>分钟则收益较浅。因此，导游要把握讲解的时间艺术。</a:t>
            </a:r>
          </a:p>
        </p:txBody>
      </p:sp>
      <p:sp>
        <p:nvSpPr>
          <p:cNvPr id="8" name="矩形 7"/>
          <p:cNvSpPr/>
          <p:nvPr/>
        </p:nvSpPr>
        <p:spPr>
          <a:xfrm>
            <a:off x="611560" y="1993945"/>
            <a:ext cx="7992888" cy="646331"/>
          </a:xfrm>
          <a:prstGeom prst="rect">
            <a:avLst/>
          </a:prstGeom>
          <a:solidFill>
            <a:schemeClr val="bg1">
              <a:lumMod val="85000"/>
            </a:schemeClr>
          </a:solidFill>
        </p:spPr>
        <p:txBody>
          <a:bodyPr wrap="square">
            <a:spAutoFit/>
          </a:bodyPr>
          <a:lstStyle/>
          <a:p>
            <a:r>
              <a:rPr lang="zh-CN" altLang="zh-CN" sz="1800" dirty="0"/>
              <a:t>一是讲解时间不宜太长太久，因为讲的时间太长太久，显得过于单调，难以集中游客的注意力。</a:t>
            </a:r>
          </a:p>
        </p:txBody>
      </p:sp>
      <p:sp>
        <p:nvSpPr>
          <p:cNvPr id="9" name="矩形 8"/>
          <p:cNvSpPr/>
          <p:nvPr/>
        </p:nvSpPr>
        <p:spPr>
          <a:xfrm>
            <a:off x="611560" y="2806178"/>
            <a:ext cx="7992888" cy="646331"/>
          </a:xfrm>
          <a:prstGeom prst="rect">
            <a:avLst/>
          </a:prstGeom>
          <a:solidFill>
            <a:schemeClr val="bg1">
              <a:lumMod val="85000"/>
            </a:schemeClr>
          </a:solidFill>
        </p:spPr>
        <p:txBody>
          <a:bodyPr wrap="square">
            <a:spAutoFit/>
          </a:bodyPr>
          <a:lstStyle/>
          <a:p>
            <a:r>
              <a:rPr lang="zh-CN" altLang="zh-CN" sz="1800" dirty="0"/>
              <a:t>二是讲解的时间要与游客的观赏时间相交叉，即讲一段时间，再让游客自己观赏一段时间，或又讲一段时间，如此反复。</a:t>
            </a:r>
          </a:p>
        </p:txBody>
      </p:sp>
      <p:sp>
        <p:nvSpPr>
          <p:cNvPr id="10" name="矩形 9"/>
          <p:cNvSpPr/>
          <p:nvPr/>
        </p:nvSpPr>
        <p:spPr>
          <a:xfrm>
            <a:off x="611560" y="3618410"/>
            <a:ext cx="7992888" cy="646331"/>
          </a:xfrm>
          <a:prstGeom prst="rect">
            <a:avLst/>
          </a:prstGeom>
          <a:solidFill>
            <a:schemeClr val="bg1">
              <a:lumMod val="85000"/>
            </a:schemeClr>
          </a:solidFill>
        </p:spPr>
        <p:txBody>
          <a:bodyPr wrap="square">
            <a:spAutoFit/>
          </a:bodyPr>
          <a:lstStyle/>
          <a:p>
            <a:r>
              <a:rPr lang="zh-CN" altLang="zh-CN" sz="1800" dirty="0"/>
              <a:t>三是讲解时间的长短，一般视游客的兴趣而定，发现游客有兴趣，讲的时间长一点，不然就要适当减少讲解的内容。</a:t>
            </a:r>
          </a:p>
        </p:txBody>
      </p:sp>
    </p:spTree>
    <p:extLst>
      <p:ext uri="{BB962C8B-B14F-4D97-AF65-F5344CB8AC3E}">
        <p14:creationId xmlns:p14="http://schemas.microsoft.com/office/powerpoint/2010/main" xmlns="" val="4214326568"/>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6119812" y="234554"/>
            <a:ext cx="4262438" cy="4010025"/>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7845029" y="988219"/>
            <a:ext cx="2597944" cy="3056335"/>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076" name="TextBox 18      (向天歌演示原创作品：www.TopPPT.cn)"/>
          <p:cNvSpPr txBox="1"/>
          <p:nvPr/>
        </p:nvSpPr>
        <p:spPr>
          <a:xfrm>
            <a:off x="1547664" y="2106563"/>
            <a:ext cx="2621771" cy="623248"/>
          </a:xfrm>
          <a:prstGeom prst="rect">
            <a:avLst/>
          </a:prstGeom>
          <a:noFill/>
          <a:ln w="9525">
            <a:noFill/>
          </a:ln>
        </p:spPr>
        <p:txBody>
          <a:bodyPr wrap="square" lIns="68580" tIns="34290" rIns="68580" bIns="34290">
            <a:spAutoFit/>
          </a:bodyPr>
          <a:lstStyle/>
          <a:p>
            <a:pPr eaLnBrk="1" hangingPunct="1"/>
            <a:r>
              <a:rPr lang="zh-CN" altLang="en-US" sz="3600" b="1" dirty="0" smtClean="0">
                <a:solidFill>
                  <a:srgbClr val="2B2E30"/>
                </a:solidFill>
                <a:latin typeface="微软雅黑" panose="020B0503020204020204" pitchFamily="34" charset="-122"/>
                <a:ea typeface="微软雅黑" panose="020B0503020204020204" pitchFamily="34" charset="-122"/>
              </a:rPr>
              <a:t>本章结束！</a:t>
            </a:r>
            <a:endParaRPr lang="zh-CN" altLang="en-US" sz="3600" b="1" dirty="0">
              <a:solidFill>
                <a:srgbClr val="2B2E3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088954191"/>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二、服务语言的原则</a:t>
            </a:r>
            <a:endParaRPr lang="zh-CN" altLang="zh-CN" sz="2800" dirty="0">
              <a:latin typeface="微软雅黑" pitchFamily="34" charset="-122"/>
              <a:ea typeface="微软雅黑" pitchFamily="34" charset="-122"/>
            </a:endParaRPr>
          </a:p>
        </p:txBody>
      </p:sp>
      <p:sp>
        <p:nvSpPr>
          <p:cNvPr id="4" name="矩形 3"/>
          <p:cNvSpPr/>
          <p:nvPr/>
        </p:nvSpPr>
        <p:spPr>
          <a:xfrm>
            <a:off x="511017" y="699542"/>
            <a:ext cx="7589374" cy="461665"/>
          </a:xfrm>
          <a:prstGeom prst="rect">
            <a:avLst/>
          </a:prstGeom>
        </p:spPr>
        <p:txBody>
          <a:bodyPr wrap="square">
            <a:spAutoFit/>
          </a:bodyPr>
          <a:lstStyle/>
          <a:p>
            <a:r>
              <a:rPr lang="en-US" altLang="zh-CN" sz="2400" b="1" dirty="0">
                <a:solidFill>
                  <a:srgbClr val="3CA0FE"/>
                </a:solidFill>
              </a:rPr>
              <a:t>1.</a:t>
            </a:r>
            <a:r>
              <a:rPr lang="zh-CN" altLang="zh-CN" sz="2400" b="1" dirty="0">
                <a:solidFill>
                  <a:srgbClr val="3CA0FE"/>
                </a:solidFill>
              </a:rPr>
              <a:t>主动</a:t>
            </a:r>
            <a:endParaRPr lang="zh-CN" altLang="zh-CN" sz="2400" dirty="0">
              <a:solidFill>
                <a:srgbClr val="3CA0FE"/>
              </a:solidFill>
            </a:endParaRPr>
          </a:p>
        </p:txBody>
      </p:sp>
      <p:sp>
        <p:nvSpPr>
          <p:cNvPr id="2" name="矩形 1"/>
          <p:cNvSpPr/>
          <p:nvPr/>
        </p:nvSpPr>
        <p:spPr>
          <a:xfrm>
            <a:off x="511042" y="1155579"/>
            <a:ext cx="8093406" cy="584775"/>
          </a:xfrm>
          <a:prstGeom prst="rect">
            <a:avLst/>
          </a:prstGeom>
        </p:spPr>
        <p:txBody>
          <a:bodyPr wrap="square">
            <a:spAutoFit/>
          </a:bodyPr>
          <a:lstStyle/>
          <a:p>
            <a:r>
              <a:rPr lang="zh-CN" altLang="zh-CN" sz="1600" dirty="0"/>
              <a:t>主动地进行服务，就是说当顾客需要某种服务而尚未开口要求的时候，服务人员就抢先一步予以提供。</a:t>
            </a:r>
          </a:p>
        </p:txBody>
      </p:sp>
      <p:sp>
        <p:nvSpPr>
          <p:cNvPr id="12" name="矩形 11"/>
          <p:cNvSpPr/>
          <p:nvPr/>
        </p:nvSpPr>
        <p:spPr>
          <a:xfrm>
            <a:off x="511017" y="1771983"/>
            <a:ext cx="7589374" cy="461665"/>
          </a:xfrm>
          <a:prstGeom prst="rect">
            <a:avLst/>
          </a:prstGeom>
        </p:spPr>
        <p:txBody>
          <a:bodyPr wrap="square">
            <a:spAutoFit/>
          </a:bodyPr>
          <a:lstStyle/>
          <a:p>
            <a:r>
              <a:rPr lang="en-US" altLang="zh-CN" sz="2400" b="1" dirty="0">
                <a:solidFill>
                  <a:srgbClr val="3CA0FE"/>
                </a:solidFill>
              </a:rPr>
              <a:t>2.</a:t>
            </a:r>
            <a:r>
              <a:rPr lang="zh-CN" altLang="zh-CN" sz="2400" b="1" dirty="0">
                <a:solidFill>
                  <a:srgbClr val="3CA0FE"/>
                </a:solidFill>
              </a:rPr>
              <a:t>热情</a:t>
            </a:r>
            <a:endParaRPr lang="zh-CN" altLang="zh-CN" sz="2400" dirty="0">
              <a:solidFill>
                <a:srgbClr val="3CA0FE"/>
              </a:solidFill>
            </a:endParaRPr>
          </a:p>
        </p:txBody>
      </p:sp>
      <p:sp>
        <p:nvSpPr>
          <p:cNvPr id="13" name="矩形 12"/>
          <p:cNvSpPr/>
          <p:nvPr/>
        </p:nvSpPr>
        <p:spPr>
          <a:xfrm>
            <a:off x="511042" y="2228020"/>
            <a:ext cx="8093406" cy="584775"/>
          </a:xfrm>
          <a:prstGeom prst="rect">
            <a:avLst/>
          </a:prstGeom>
        </p:spPr>
        <p:txBody>
          <a:bodyPr wrap="square">
            <a:spAutoFit/>
          </a:bodyPr>
          <a:lstStyle/>
          <a:p>
            <a:r>
              <a:rPr lang="zh-CN" altLang="zh-CN" sz="1600" dirty="0"/>
              <a:t>一个真诚的社会，应当是一个人人都热情待人的和谐社会，这样才能让人们感觉到社会的温暖和阳光。服务行业作为一个社会的窗口，更应该掌握服务热情的原则。</a:t>
            </a:r>
          </a:p>
        </p:txBody>
      </p:sp>
      <p:sp>
        <p:nvSpPr>
          <p:cNvPr id="14" name="矩形 13"/>
          <p:cNvSpPr/>
          <p:nvPr/>
        </p:nvSpPr>
        <p:spPr>
          <a:xfrm>
            <a:off x="511017" y="2811965"/>
            <a:ext cx="7589374" cy="461665"/>
          </a:xfrm>
          <a:prstGeom prst="rect">
            <a:avLst/>
          </a:prstGeom>
        </p:spPr>
        <p:txBody>
          <a:bodyPr wrap="square">
            <a:spAutoFit/>
          </a:bodyPr>
          <a:lstStyle/>
          <a:p>
            <a:r>
              <a:rPr lang="en-US" altLang="zh-CN" sz="2400" b="1" dirty="0">
                <a:solidFill>
                  <a:srgbClr val="3CA0FE"/>
                </a:solidFill>
              </a:rPr>
              <a:t>3.</a:t>
            </a:r>
            <a:r>
              <a:rPr lang="zh-CN" altLang="zh-CN" sz="2400" b="1" dirty="0">
                <a:solidFill>
                  <a:srgbClr val="3CA0FE"/>
                </a:solidFill>
              </a:rPr>
              <a:t>真诚</a:t>
            </a:r>
            <a:endParaRPr lang="zh-CN" altLang="zh-CN" sz="2400" dirty="0">
              <a:solidFill>
                <a:srgbClr val="3CA0FE"/>
              </a:solidFill>
            </a:endParaRPr>
          </a:p>
        </p:txBody>
      </p:sp>
      <p:sp>
        <p:nvSpPr>
          <p:cNvPr id="15" name="矩形 14"/>
          <p:cNvSpPr/>
          <p:nvPr/>
        </p:nvSpPr>
        <p:spPr>
          <a:xfrm>
            <a:off x="511042" y="3268002"/>
            <a:ext cx="8093406" cy="584775"/>
          </a:xfrm>
          <a:prstGeom prst="rect">
            <a:avLst/>
          </a:prstGeom>
        </p:spPr>
        <p:txBody>
          <a:bodyPr wrap="square">
            <a:spAutoFit/>
          </a:bodyPr>
          <a:lstStyle/>
          <a:p>
            <a:r>
              <a:rPr lang="zh-CN" altLang="zh-CN" sz="1600" dirty="0"/>
              <a:t>真诚二字，其实是真与诚的结合。真，是指真心实意。诚，是指诚实守信。这也是为人处事的原则，更是为顾客服务的原则。</a:t>
            </a:r>
          </a:p>
        </p:txBody>
      </p:sp>
    </p:spTree>
    <p:extLst>
      <p:ext uri="{BB962C8B-B14F-4D97-AF65-F5344CB8AC3E}">
        <p14:creationId xmlns:p14="http://schemas.microsoft.com/office/powerpoint/2010/main" xmlns="" val="1974733788"/>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二、服务语言的原则</a:t>
            </a:r>
            <a:endParaRPr lang="zh-CN" altLang="zh-CN" sz="2800" dirty="0">
              <a:latin typeface="微软雅黑" pitchFamily="34" charset="-122"/>
              <a:ea typeface="微软雅黑" pitchFamily="34" charset="-122"/>
            </a:endParaRPr>
          </a:p>
        </p:txBody>
      </p:sp>
      <p:sp>
        <p:nvSpPr>
          <p:cNvPr id="4" name="矩形 3"/>
          <p:cNvSpPr/>
          <p:nvPr/>
        </p:nvSpPr>
        <p:spPr>
          <a:xfrm>
            <a:off x="511017" y="699542"/>
            <a:ext cx="7589374" cy="461665"/>
          </a:xfrm>
          <a:prstGeom prst="rect">
            <a:avLst/>
          </a:prstGeom>
        </p:spPr>
        <p:txBody>
          <a:bodyPr wrap="square">
            <a:spAutoFit/>
          </a:bodyPr>
          <a:lstStyle/>
          <a:p>
            <a:r>
              <a:rPr lang="en-US" altLang="zh-CN" sz="2400" b="1" dirty="0">
                <a:solidFill>
                  <a:srgbClr val="3CA0FE"/>
                </a:solidFill>
              </a:rPr>
              <a:t>4.</a:t>
            </a:r>
            <a:r>
              <a:rPr lang="zh-CN" altLang="zh-CN" sz="2400" b="1" dirty="0">
                <a:solidFill>
                  <a:srgbClr val="3CA0FE"/>
                </a:solidFill>
              </a:rPr>
              <a:t>平等待人</a:t>
            </a:r>
            <a:endParaRPr lang="zh-CN" altLang="zh-CN" sz="2400" dirty="0">
              <a:solidFill>
                <a:srgbClr val="3CA0FE"/>
              </a:solidFill>
            </a:endParaRPr>
          </a:p>
        </p:txBody>
      </p:sp>
      <p:sp>
        <p:nvSpPr>
          <p:cNvPr id="2" name="矩形 1"/>
          <p:cNvSpPr/>
          <p:nvPr/>
        </p:nvSpPr>
        <p:spPr>
          <a:xfrm>
            <a:off x="511042" y="1155579"/>
            <a:ext cx="8093406" cy="830997"/>
          </a:xfrm>
          <a:prstGeom prst="rect">
            <a:avLst/>
          </a:prstGeom>
        </p:spPr>
        <p:txBody>
          <a:bodyPr wrap="square">
            <a:spAutoFit/>
          </a:bodyPr>
          <a:lstStyle/>
          <a:p>
            <a:r>
              <a:rPr lang="zh-CN" altLang="zh-CN" sz="1600" dirty="0"/>
              <a:t>以貌取人、崇洋媚外、地方偏见等都是违反平等待人原则的做法。其根本原因在于服务人员没有摆正服务者与接受者的关系，不能以平等的原则对待顾客，从而损害了服务的质量和信誉。</a:t>
            </a:r>
          </a:p>
        </p:txBody>
      </p:sp>
      <p:sp>
        <p:nvSpPr>
          <p:cNvPr id="14" name="矩形 13"/>
          <p:cNvSpPr/>
          <p:nvPr/>
        </p:nvSpPr>
        <p:spPr>
          <a:xfrm>
            <a:off x="511017" y="2067694"/>
            <a:ext cx="7589374" cy="461665"/>
          </a:xfrm>
          <a:prstGeom prst="rect">
            <a:avLst/>
          </a:prstGeom>
        </p:spPr>
        <p:txBody>
          <a:bodyPr wrap="square">
            <a:spAutoFit/>
          </a:bodyPr>
          <a:lstStyle/>
          <a:p>
            <a:r>
              <a:rPr lang="en-US" altLang="zh-CN" sz="2400" b="1" dirty="0">
                <a:solidFill>
                  <a:srgbClr val="3CA0FE"/>
                </a:solidFill>
              </a:rPr>
              <a:t>5.</a:t>
            </a:r>
            <a:r>
              <a:rPr lang="zh-CN" altLang="zh-CN" sz="2400" b="1" dirty="0">
                <a:solidFill>
                  <a:srgbClr val="3CA0FE"/>
                </a:solidFill>
              </a:rPr>
              <a:t>友好</a:t>
            </a:r>
            <a:endParaRPr lang="zh-CN" altLang="zh-CN" sz="2400" dirty="0">
              <a:solidFill>
                <a:srgbClr val="3CA0FE"/>
              </a:solidFill>
            </a:endParaRPr>
          </a:p>
        </p:txBody>
      </p:sp>
      <p:sp>
        <p:nvSpPr>
          <p:cNvPr id="15" name="矩形 14"/>
          <p:cNvSpPr/>
          <p:nvPr/>
        </p:nvSpPr>
        <p:spPr>
          <a:xfrm>
            <a:off x="511042" y="2523731"/>
            <a:ext cx="8093406" cy="830997"/>
          </a:xfrm>
          <a:prstGeom prst="rect">
            <a:avLst/>
          </a:prstGeom>
        </p:spPr>
        <p:txBody>
          <a:bodyPr wrap="square">
            <a:spAutoFit/>
          </a:bodyPr>
          <a:lstStyle/>
          <a:p>
            <a:r>
              <a:rPr lang="zh-CN" altLang="zh-CN" sz="1600" dirty="0"/>
              <a:t>友好在服务活动中，主要体现在礼貌用语的运用。在服务场所，服务工作者与顾客接触时最常使用的基本礼貌用语有“欢迎光临”、“欢迎您再次光临”、“请恕冒昧……”、“让您久等了”等等。</a:t>
            </a:r>
          </a:p>
        </p:txBody>
      </p:sp>
    </p:spTree>
    <p:extLst>
      <p:ext uri="{BB962C8B-B14F-4D97-AF65-F5344CB8AC3E}">
        <p14:creationId xmlns:p14="http://schemas.microsoft.com/office/powerpoint/2010/main" xmlns="" val="1727718077"/>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三、服务语言的基本要求</a:t>
            </a:r>
            <a:endParaRPr lang="zh-CN" altLang="zh-CN" sz="2800" dirty="0">
              <a:latin typeface="微软雅黑" pitchFamily="34" charset="-122"/>
              <a:ea typeface="微软雅黑" pitchFamily="34" charset="-122"/>
            </a:endParaRPr>
          </a:p>
        </p:txBody>
      </p:sp>
      <p:sp>
        <p:nvSpPr>
          <p:cNvPr id="10" name="半闭框 9"/>
          <p:cNvSpPr/>
          <p:nvPr/>
        </p:nvSpPr>
        <p:spPr>
          <a:xfrm rot="13500000">
            <a:off x="3929325" y="972539"/>
            <a:ext cx="1139065" cy="1139065"/>
          </a:xfrm>
          <a:prstGeom prst="halfFrame">
            <a:avLst>
              <a:gd name="adj1" fmla="val 11758"/>
              <a:gd name="adj2" fmla="val 12443"/>
            </a:avLst>
          </a:prstGeom>
          <a:solidFill>
            <a:srgbClr val="FFAD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半闭框 10"/>
          <p:cNvSpPr/>
          <p:nvPr/>
        </p:nvSpPr>
        <p:spPr>
          <a:xfrm rot="2700000">
            <a:off x="3927685" y="2780952"/>
            <a:ext cx="1139065" cy="1139065"/>
          </a:xfrm>
          <a:prstGeom prst="halfFrame">
            <a:avLst>
              <a:gd name="adj1" fmla="val 11758"/>
              <a:gd name="adj2" fmla="val 12443"/>
            </a:avLst>
          </a:prstGeom>
          <a:solidFill>
            <a:srgbClr val="00B3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半闭框 11"/>
          <p:cNvSpPr/>
          <p:nvPr/>
        </p:nvSpPr>
        <p:spPr>
          <a:xfrm rot="18900000">
            <a:off x="4853210" y="1888345"/>
            <a:ext cx="1139065" cy="1139065"/>
          </a:xfrm>
          <a:prstGeom prst="halfFrame">
            <a:avLst>
              <a:gd name="adj1" fmla="val 11758"/>
              <a:gd name="adj2" fmla="val 12443"/>
            </a:avLst>
          </a:prstGeom>
          <a:solidFill>
            <a:srgbClr val="B715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半闭框 12"/>
          <p:cNvSpPr/>
          <p:nvPr/>
        </p:nvSpPr>
        <p:spPr>
          <a:xfrm rot="8100000">
            <a:off x="3053011" y="1888345"/>
            <a:ext cx="1139065" cy="1139065"/>
          </a:xfrm>
          <a:prstGeom prst="halfFrame">
            <a:avLst>
              <a:gd name="adj1" fmla="val 11758"/>
              <a:gd name="adj2" fmla="val 12443"/>
            </a:avLst>
          </a:prstGeom>
          <a:solidFill>
            <a:srgbClr val="6A3C7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矩形 2"/>
          <p:cNvSpPr/>
          <p:nvPr/>
        </p:nvSpPr>
        <p:spPr>
          <a:xfrm>
            <a:off x="609797" y="904994"/>
            <a:ext cx="1415772" cy="400110"/>
          </a:xfrm>
          <a:prstGeom prst="rect">
            <a:avLst/>
          </a:prstGeom>
        </p:spPr>
        <p:txBody>
          <a:bodyPr wrap="none">
            <a:spAutoFit/>
          </a:bodyPr>
          <a:lstStyle/>
          <a:p>
            <a:r>
              <a:rPr lang="en-US" altLang="zh-CN" sz="2000" b="1" dirty="0"/>
              <a:t>1.</a:t>
            </a:r>
            <a:r>
              <a:rPr lang="zh-CN" altLang="zh-CN" sz="2000" b="1" dirty="0"/>
              <a:t>称呼恰当</a:t>
            </a:r>
            <a:endParaRPr lang="zh-CN" altLang="zh-CN" sz="2000" dirty="0"/>
          </a:p>
        </p:txBody>
      </p:sp>
      <p:sp>
        <p:nvSpPr>
          <p:cNvPr id="5" name="矩形 4"/>
          <p:cNvSpPr/>
          <p:nvPr/>
        </p:nvSpPr>
        <p:spPr>
          <a:xfrm>
            <a:off x="609797" y="1283104"/>
            <a:ext cx="2868730" cy="954107"/>
          </a:xfrm>
          <a:prstGeom prst="rect">
            <a:avLst/>
          </a:prstGeom>
        </p:spPr>
        <p:txBody>
          <a:bodyPr wrap="square">
            <a:spAutoFit/>
          </a:bodyPr>
          <a:lstStyle/>
          <a:p>
            <a:r>
              <a:rPr lang="zh-CN" altLang="zh-CN" dirty="0"/>
              <a:t>称呼虽然是一件比较简单的事情，但服务时如果不加以注意，称呼不当会容易引起顾客的反感和误会，影响服务质量。</a:t>
            </a:r>
          </a:p>
        </p:txBody>
      </p:sp>
      <p:sp>
        <p:nvSpPr>
          <p:cNvPr id="18" name="矩形 17"/>
          <p:cNvSpPr/>
          <p:nvPr/>
        </p:nvSpPr>
        <p:spPr>
          <a:xfrm>
            <a:off x="5508104" y="904994"/>
            <a:ext cx="1415772" cy="400110"/>
          </a:xfrm>
          <a:prstGeom prst="rect">
            <a:avLst/>
          </a:prstGeom>
        </p:spPr>
        <p:txBody>
          <a:bodyPr wrap="none">
            <a:spAutoFit/>
          </a:bodyPr>
          <a:lstStyle/>
          <a:p>
            <a:r>
              <a:rPr lang="en-US" altLang="zh-CN" sz="2000" b="1" dirty="0"/>
              <a:t>2.</a:t>
            </a:r>
            <a:r>
              <a:rPr lang="zh-CN" altLang="zh-CN" sz="2000" b="1" dirty="0"/>
              <a:t>简明扼要</a:t>
            </a:r>
            <a:endParaRPr lang="zh-CN" altLang="zh-CN" sz="2000" dirty="0"/>
          </a:p>
        </p:txBody>
      </p:sp>
      <p:sp>
        <p:nvSpPr>
          <p:cNvPr id="19" name="矩形 18"/>
          <p:cNvSpPr/>
          <p:nvPr/>
        </p:nvSpPr>
        <p:spPr>
          <a:xfrm>
            <a:off x="5508104" y="1283104"/>
            <a:ext cx="2880320" cy="1169551"/>
          </a:xfrm>
          <a:prstGeom prst="rect">
            <a:avLst/>
          </a:prstGeom>
        </p:spPr>
        <p:txBody>
          <a:bodyPr wrap="square">
            <a:spAutoFit/>
          </a:bodyPr>
          <a:lstStyle/>
          <a:p>
            <a:r>
              <a:rPr lang="zh-CN" altLang="zh-CN" dirty="0"/>
              <a:t>服务场所，顾客来去匆匆，无暇顾及长篇大论，这就要求服务语言简明扼要、重点突出。既能使顾客在短时间内了解其内容，又能使顾客对服务内容一下子就能完全明白。</a:t>
            </a:r>
          </a:p>
        </p:txBody>
      </p:sp>
      <p:sp>
        <p:nvSpPr>
          <p:cNvPr id="20" name="矩形 19"/>
          <p:cNvSpPr/>
          <p:nvPr/>
        </p:nvSpPr>
        <p:spPr>
          <a:xfrm>
            <a:off x="609797" y="2698876"/>
            <a:ext cx="1415772" cy="400110"/>
          </a:xfrm>
          <a:prstGeom prst="rect">
            <a:avLst/>
          </a:prstGeom>
        </p:spPr>
        <p:txBody>
          <a:bodyPr wrap="none">
            <a:spAutoFit/>
          </a:bodyPr>
          <a:lstStyle/>
          <a:p>
            <a:r>
              <a:rPr lang="en-US" altLang="zh-CN" sz="2000" b="1" dirty="0"/>
              <a:t>3.</a:t>
            </a:r>
            <a:r>
              <a:rPr lang="zh-CN" altLang="zh-CN" sz="2000" b="1" dirty="0"/>
              <a:t>清晰明确</a:t>
            </a:r>
            <a:endParaRPr lang="zh-CN" altLang="zh-CN" sz="2000" dirty="0"/>
          </a:p>
        </p:txBody>
      </p:sp>
      <p:sp>
        <p:nvSpPr>
          <p:cNvPr id="21" name="矩形 20"/>
          <p:cNvSpPr/>
          <p:nvPr/>
        </p:nvSpPr>
        <p:spPr>
          <a:xfrm>
            <a:off x="609797" y="3076986"/>
            <a:ext cx="2868730" cy="1384995"/>
          </a:xfrm>
          <a:prstGeom prst="rect">
            <a:avLst/>
          </a:prstGeom>
        </p:spPr>
        <p:txBody>
          <a:bodyPr wrap="square">
            <a:spAutoFit/>
          </a:bodyPr>
          <a:lstStyle/>
          <a:p>
            <a:r>
              <a:rPr lang="zh-CN" altLang="zh-CN" dirty="0"/>
              <a:t>清晰明确是口语表到最基本的要求，在服务语言方面这一要求表现的尤为突出。因为，服务人员在与顾客交流的短暂时间内，必须能够顺利地将话语传送到顾客的耳朵里，使顾客迅速得到信息。</a:t>
            </a:r>
          </a:p>
        </p:txBody>
      </p:sp>
      <p:sp>
        <p:nvSpPr>
          <p:cNvPr id="22" name="矩形 21"/>
          <p:cNvSpPr/>
          <p:nvPr/>
        </p:nvSpPr>
        <p:spPr>
          <a:xfrm>
            <a:off x="5508104" y="2698876"/>
            <a:ext cx="1415772" cy="400110"/>
          </a:xfrm>
          <a:prstGeom prst="rect">
            <a:avLst/>
          </a:prstGeom>
        </p:spPr>
        <p:txBody>
          <a:bodyPr wrap="none">
            <a:spAutoFit/>
          </a:bodyPr>
          <a:lstStyle/>
          <a:p>
            <a:r>
              <a:rPr lang="en-US" altLang="zh-CN" sz="2000" b="1" dirty="0"/>
              <a:t>4.</a:t>
            </a:r>
            <a:r>
              <a:rPr lang="zh-CN" altLang="zh-CN" sz="2000" b="1" dirty="0"/>
              <a:t>态度和蔼</a:t>
            </a:r>
            <a:endParaRPr lang="zh-CN" altLang="zh-CN" sz="2000" dirty="0"/>
          </a:p>
        </p:txBody>
      </p:sp>
      <p:sp>
        <p:nvSpPr>
          <p:cNvPr id="23" name="矩形 22"/>
          <p:cNvSpPr/>
          <p:nvPr/>
        </p:nvSpPr>
        <p:spPr>
          <a:xfrm>
            <a:off x="5508104" y="3076986"/>
            <a:ext cx="2880320" cy="954107"/>
          </a:xfrm>
          <a:prstGeom prst="rect">
            <a:avLst/>
          </a:prstGeom>
        </p:spPr>
        <p:txBody>
          <a:bodyPr wrap="square">
            <a:spAutoFit/>
          </a:bodyPr>
          <a:lstStyle/>
          <a:p>
            <a:r>
              <a:rPr lang="zh-CN" altLang="zh-CN" dirty="0"/>
              <a:t>服务人员在为顾客服务时，一要和气地与顾客讲话，使顾客高兴而来满意而去；而要耐心周到，使顾客感觉亲切温暖。</a:t>
            </a:r>
          </a:p>
        </p:txBody>
      </p:sp>
    </p:spTree>
    <p:extLst>
      <p:ext uri="{BB962C8B-B14F-4D97-AF65-F5344CB8AC3E}">
        <p14:creationId xmlns:p14="http://schemas.microsoft.com/office/powerpoint/2010/main" xmlns="" val="2309195539"/>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四、服务语言的禁忌</a:t>
            </a:r>
            <a:endParaRPr lang="zh-CN" altLang="zh-CN" sz="2800" dirty="0">
              <a:latin typeface="微软雅黑" pitchFamily="34" charset="-122"/>
              <a:ea typeface="微软雅黑" pitchFamily="34" charset="-122"/>
            </a:endParaRPr>
          </a:p>
        </p:txBody>
      </p:sp>
      <p:sp>
        <p:nvSpPr>
          <p:cNvPr id="3" name="矩形 2"/>
          <p:cNvSpPr/>
          <p:nvPr/>
        </p:nvSpPr>
        <p:spPr>
          <a:xfrm>
            <a:off x="609797" y="904994"/>
            <a:ext cx="1931939" cy="400110"/>
          </a:xfrm>
          <a:prstGeom prst="rect">
            <a:avLst/>
          </a:prstGeom>
        </p:spPr>
        <p:txBody>
          <a:bodyPr wrap="none">
            <a:spAutoFit/>
          </a:bodyPr>
          <a:lstStyle/>
          <a:p>
            <a:r>
              <a:rPr lang="en-US" altLang="zh-CN" sz="2000" b="1" dirty="0"/>
              <a:t>1.</a:t>
            </a:r>
            <a:r>
              <a:rPr lang="zh-CN" altLang="zh-CN" sz="2000" b="1" dirty="0"/>
              <a:t>称呼中的禁忌</a:t>
            </a:r>
            <a:endParaRPr lang="zh-CN" altLang="zh-CN" sz="2000" dirty="0"/>
          </a:p>
        </p:txBody>
      </p:sp>
      <p:sp>
        <p:nvSpPr>
          <p:cNvPr id="5" name="矩形 4"/>
          <p:cNvSpPr/>
          <p:nvPr/>
        </p:nvSpPr>
        <p:spPr>
          <a:xfrm>
            <a:off x="609796" y="1283104"/>
            <a:ext cx="4034212" cy="523220"/>
          </a:xfrm>
          <a:prstGeom prst="rect">
            <a:avLst/>
          </a:prstGeom>
        </p:spPr>
        <p:txBody>
          <a:bodyPr wrap="square">
            <a:spAutoFit/>
          </a:bodyPr>
          <a:lstStyle/>
          <a:p>
            <a:r>
              <a:rPr lang="zh-CN" altLang="zh-CN" dirty="0"/>
              <a:t>在人际交往中，相互称呼是必不可少的，然而，称呼不当也会有违忌讳。</a:t>
            </a:r>
          </a:p>
        </p:txBody>
      </p:sp>
      <p:sp>
        <p:nvSpPr>
          <p:cNvPr id="25" name="矩形 24"/>
          <p:cNvSpPr/>
          <p:nvPr/>
        </p:nvSpPr>
        <p:spPr>
          <a:xfrm>
            <a:off x="5004048" y="904994"/>
            <a:ext cx="1931939" cy="400110"/>
          </a:xfrm>
          <a:prstGeom prst="rect">
            <a:avLst/>
          </a:prstGeom>
        </p:spPr>
        <p:txBody>
          <a:bodyPr wrap="none">
            <a:spAutoFit/>
          </a:bodyPr>
          <a:lstStyle/>
          <a:p>
            <a:r>
              <a:rPr lang="en-US" altLang="zh-CN" sz="2000" b="1" dirty="0"/>
              <a:t>2.</a:t>
            </a:r>
            <a:r>
              <a:rPr lang="zh-CN" altLang="zh-CN" sz="2000" b="1" dirty="0"/>
              <a:t>问候中的禁忌</a:t>
            </a:r>
            <a:endParaRPr lang="zh-CN" altLang="zh-CN" sz="2000" dirty="0"/>
          </a:p>
        </p:txBody>
      </p:sp>
      <p:sp>
        <p:nvSpPr>
          <p:cNvPr id="26" name="矩形 25"/>
          <p:cNvSpPr/>
          <p:nvPr/>
        </p:nvSpPr>
        <p:spPr>
          <a:xfrm>
            <a:off x="5004048" y="1283104"/>
            <a:ext cx="3312368" cy="1384995"/>
          </a:xfrm>
          <a:prstGeom prst="rect">
            <a:avLst/>
          </a:prstGeom>
        </p:spPr>
        <p:txBody>
          <a:bodyPr wrap="square">
            <a:spAutoFit/>
          </a:bodyPr>
          <a:lstStyle/>
          <a:p>
            <a:r>
              <a:rPr lang="zh-CN" altLang="zh-CN" dirty="0"/>
              <a:t>问候语是日常生活用语中使用最为广泛的交际语言，具有鲜明的民族习惯色彩。我们中国人习惯使用的问候中国人之间运用，如果外宾表示问候则需表示问候则需按他们的语言习惯使用相应的问候语</a:t>
            </a:r>
          </a:p>
        </p:txBody>
      </p:sp>
      <p:sp>
        <p:nvSpPr>
          <p:cNvPr id="27" name="矩形 26"/>
          <p:cNvSpPr/>
          <p:nvPr/>
        </p:nvSpPr>
        <p:spPr>
          <a:xfrm>
            <a:off x="609797" y="2021768"/>
            <a:ext cx="1931939" cy="400110"/>
          </a:xfrm>
          <a:prstGeom prst="rect">
            <a:avLst/>
          </a:prstGeom>
        </p:spPr>
        <p:txBody>
          <a:bodyPr wrap="none">
            <a:spAutoFit/>
          </a:bodyPr>
          <a:lstStyle/>
          <a:p>
            <a:r>
              <a:rPr lang="en-US" altLang="zh-CN" sz="2000" b="1" dirty="0"/>
              <a:t>3.</a:t>
            </a:r>
            <a:r>
              <a:rPr lang="zh-CN" altLang="zh-CN" sz="2000" b="1" dirty="0"/>
              <a:t>发问中的禁忌</a:t>
            </a:r>
            <a:endParaRPr lang="zh-CN" altLang="zh-CN" sz="2000" dirty="0"/>
          </a:p>
        </p:txBody>
      </p:sp>
      <p:sp>
        <p:nvSpPr>
          <p:cNvPr id="28" name="矩形 27"/>
          <p:cNvSpPr/>
          <p:nvPr/>
        </p:nvSpPr>
        <p:spPr>
          <a:xfrm>
            <a:off x="609796" y="2399878"/>
            <a:ext cx="4034212" cy="954107"/>
          </a:xfrm>
          <a:prstGeom prst="rect">
            <a:avLst/>
          </a:prstGeom>
        </p:spPr>
        <p:txBody>
          <a:bodyPr wrap="square">
            <a:spAutoFit/>
          </a:bodyPr>
          <a:lstStyle/>
          <a:p>
            <a:r>
              <a:rPr lang="zh-CN" altLang="zh-CN" dirty="0"/>
              <a:t>人们交谈中必定会有问有答，其中问语就有不少讲究。问话不当常会因忌讳引起不快，如：对女性、初次相识的人不能冒失地去问对方的年龄、职业、收入、住址和其他个人的隐私等。</a:t>
            </a:r>
          </a:p>
        </p:txBody>
      </p:sp>
      <p:sp>
        <p:nvSpPr>
          <p:cNvPr id="29" name="矩形 28"/>
          <p:cNvSpPr/>
          <p:nvPr/>
        </p:nvSpPr>
        <p:spPr>
          <a:xfrm>
            <a:off x="609797" y="3587978"/>
            <a:ext cx="1931939" cy="400110"/>
          </a:xfrm>
          <a:prstGeom prst="rect">
            <a:avLst/>
          </a:prstGeom>
        </p:spPr>
        <p:txBody>
          <a:bodyPr wrap="none">
            <a:spAutoFit/>
          </a:bodyPr>
          <a:lstStyle/>
          <a:p>
            <a:r>
              <a:rPr lang="en-US" altLang="zh-CN" sz="2000" b="1" dirty="0"/>
              <a:t>4.</a:t>
            </a:r>
            <a:r>
              <a:rPr lang="zh-CN" altLang="zh-CN" sz="2000" b="1" dirty="0"/>
              <a:t>回答中的禁忌</a:t>
            </a:r>
            <a:endParaRPr lang="zh-CN" altLang="zh-CN" sz="2000" dirty="0"/>
          </a:p>
        </p:txBody>
      </p:sp>
      <p:sp>
        <p:nvSpPr>
          <p:cNvPr id="30" name="矩形 29"/>
          <p:cNvSpPr/>
          <p:nvPr/>
        </p:nvSpPr>
        <p:spPr>
          <a:xfrm>
            <a:off x="609796" y="3966088"/>
            <a:ext cx="4034212" cy="523220"/>
          </a:xfrm>
          <a:prstGeom prst="rect">
            <a:avLst/>
          </a:prstGeom>
        </p:spPr>
        <p:txBody>
          <a:bodyPr wrap="square">
            <a:spAutoFit/>
          </a:bodyPr>
          <a:lstStyle/>
          <a:p>
            <a:r>
              <a:rPr lang="zh-CN" altLang="zh-CN" dirty="0"/>
              <a:t>在宾客对我们的服务有所需求时，我们给他们的答复却使他们失望，这就是回答的忌讳。</a:t>
            </a:r>
          </a:p>
        </p:txBody>
      </p:sp>
      <p:sp>
        <p:nvSpPr>
          <p:cNvPr id="31" name="矩形 30"/>
          <p:cNvSpPr/>
          <p:nvPr/>
        </p:nvSpPr>
        <p:spPr>
          <a:xfrm>
            <a:off x="5004048" y="2726203"/>
            <a:ext cx="3480440" cy="400110"/>
          </a:xfrm>
          <a:prstGeom prst="rect">
            <a:avLst/>
          </a:prstGeom>
        </p:spPr>
        <p:txBody>
          <a:bodyPr wrap="none">
            <a:spAutoFit/>
          </a:bodyPr>
          <a:lstStyle/>
          <a:p>
            <a:r>
              <a:rPr lang="en-US" altLang="zh-CN" sz="2000" b="1" dirty="0"/>
              <a:t>5.</a:t>
            </a:r>
            <a:r>
              <a:rPr lang="zh-CN" altLang="zh-CN" sz="2000" b="1" dirty="0"/>
              <a:t>杜绝使用粗俗用语和口头禅</a:t>
            </a:r>
            <a:endParaRPr lang="zh-CN" altLang="zh-CN" sz="2000" dirty="0"/>
          </a:p>
        </p:txBody>
      </p:sp>
      <p:sp>
        <p:nvSpPr>
          <p:cNvPr id="32" name="矩形 31"/>
          <p:cNvSpPr/>
          <p:nvPr/>
        </p:nvSpPr>
        <p:spPr>
          <a:xfrm>
            <a:off x="5004048" y="3104313"/>
            <a:ext cx="3312368" cy="1169551"/>
          </a:xfrm>
          <a:prstGeom prst="rect">
            <a:avLst/>
          </a:prstGeom>
        </p:spPr>
        <p:txBody>
          <a:bodyPr wrap="square">
            <a:spAutoFit/>
          </a:bodyPr>
          <a:lstStyle/>
          <a:p>
            <a:r>
              <a:rPr lang="zh-CN" altLang="zh-CN" dirty="0"/>
              <a:t>从事服务性行业和人都应忌讳粗话，要体现自身的素质就不可在服务工作中说粗话。因为顾客听了粗话自然不会高兴，而且说粗话破坏了行业形象，也有损于整个员工队伍的素质水平。</a:t>
            </a:r>
          </a:p>
        </p:txBody>
      </p:sp>
    </p:spTree>
    <p:extLst>
      <p:ext uri="{BB962C8B-B14F-4D97-AF65-F5344CB8AC3E}">
        <p14:creationId xmlns:p14="http://schemas.microsoft.com/office/powerpoint/2010/main" xmlns="" val="4150051779"/>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zh-CN" sz="3600" b="1" dirty="0"/>
              <a:t>第二节 营销服务语言</a:t>
            </a:r>
            <a:endParaRPr lang="zh-CN" altLang="zh-CN" sz="3600" dirty="0"/>
          </a:p>
        </p:txBody>
      </p:sp>
    </p:spTree>
    <p:extLst>
      <p:ext uri="{BB962C8B-B14F-4D97-AF65-F5344CB8AC3E}">
        <p14:creationId xmlns:p14="http://schemas.microsoft.com/office/powerpoint/2010/main" xmlns="" val="1595260164"/>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theme/theme1.xml><?xml version="1.0" encoding="utf-8"?>
<a:theme xmlns:a="http://schemas.openxmlformats.org/drawingml/2006/main" name="新浪微博：@注龙">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1316</TotalTime>
  <Words>8843</Words>
  <Application>Microsoft Office PowerPoint</Application>
  <PresentationFormat>全屏显示(16:9)</PresentationFormat>
  <Paragraphs>325</Paragraphs>
  <Slides>47</Slides>
  <Notes>47</Notes>
  <HiddenSlides>0</HiddenSlides>
  <MMClips>0</MMClips>
  <ScaleCrop>false</ScaleCrop>
  <HeadingPairs>
    <vt:vector size="4" baseType="variant">
      <vt:variant>
        <vt:lpstr>主题</vt:lpstr>
      </vt:variant>
      <vt:variant>
        <vt:i4>1</vt:i4>
      </vt:variant>
      <vt:variant>
        <vt:lpstr>幻灯片标题</vt:lpstr>
      </vt:variant>
      <vt:variant>
        <vt:i4>47</vt:i4>
      </vt:variant>
    </vt:vector>
  </HeadingPairs>
  <TitlesOfParts>
    <vt:vector size="48" baseType="lpstr">
      <vt:lpstr>新浪微博：@注龙</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Peter-冯</dc:creator>
  <cp:lastModifiedBy>Administrator</cp:lastModifiedBy>
  <cp:revision>1184</cp:revision>
  <dcterms:created xsi:type="dcterms:W3CDTF">2013-10-08T09:05:00Z</dcterms:created>
  <dcterms:modified xsi:type="dcterms:W3CDTF">2017-08-24T03:33:39Z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ame">
    <vt:lpwstr>向天歌官方免费模板01：蓝灰配色年终工作总结模板.ppt</vt:lpwstr>
  </property>
  <property fmtid="{D5CDD505-2E9C-101B-9397-08002B2CF9AE}" pid="3" name="fileid">
    <vt:lpwstr>719222</vt:lpwstr>
  </property>
  <property fmtid="{D5CDD505-2E9C-101B-9397-08002B2CF9AE}" pid="4" name="KSOProductBuildVer">
    <vt:lpwstr>2052-10.1.0.6393</vt:lpwstr>
  </property>
</Properties>
</file>