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90" r:id="rId6"/>
    <p:sldId id="291" r:id="rId7"/>
    <p:sldId id="326" r:id="rId8"/>
    <p:sldId id="327" r:id="rId9"/>
    <p:sldId id="329" r:id="rId10"/>
    <p:sldId id="328" r:id="rId11"/>
    <p:sldId id="330" r:id="rId12"/>
    <p:sldId id="331" r:id="rId13"/>
    <p:sldId id="332" r:id="rId14"/>
    <p:sldId id="333" r:id="rId15"/>
    <p:sldId id="334" r:id="rId16"/>
    <p:sldId id="335" r:id="rId17"/>
    <p:sldId id="337" r:id="rId18"/>
    <p:sldId id="336" r:id="rId19"/>
    <p:sldId id="338" r:id="rId20"/>
    <p:sldId id="325" r:id="rId21"/>
  </p:sldIdLst>
  <p:sldSz cx="9144000" cy="5143500" type="screen16x9"/>
  <p:notesSz cx="6858000" cy="9144000"/>
  <p:defaultTextStyle>
    <a:defPPr>
      <a:defRPr lang="zh-CN"/>
    </a:defPPr>
    <a:lvl1pPr marL="0" lvl="0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342900" lvl="1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685800" lvl="2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028700" lvl="3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371600" lvl="4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1714500" lvl="5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057400" lvl="6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2400300" lvl="7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2743200" lvl="8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A0FE"/>
    <a:srgbClr val="21A3D0"/>
    <a:srgbClr val="2B2E30"/>
    <a:srgbClr val="E8E8E6"/>
    <a:srgbClr val="C354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4"/>
    <p:restoredTop sz="90667" autoAdjust="0"/>
  </p:normalViewPr>
  <p:slideViewPr>
    <p:cSldViewPr showGuides="1">
      <p:cViewPr>
        <p:scale>
          <a:sx n="100" d="100"/>
          <a:sy n="100" d="100"/>
        </p:scale>
        <p:origin x="-936" y="-204"/>
      </p:cViewPr>
      <p:guideLst>
        <p:guide orient="horz" pos="1571"/>
        <p:guide pos="28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1DFD9B9-D9FA-471C-AAB0-04E85B0A77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lIns="68580" tIns="34290" rIns="68580" bIns="3429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8E8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      (向天歌演示原创作品：www.TopPPT.cn)"/>
          <p:cNvSpPr/>
          <p:nvPr/>
        </p:nvSpPr>
        <p:spPr>
          <a:xfrm rot="19177476">
            <a:off x="6119812" y="234554"/>
            <a:ext cx="4262438" cy="4010025"/>
          </a:xfrm>
          <a:custGeom>
            <a:avLst/>
            <a:gdLst>
              <a:gd name="connsiteX0" fmla="*/ 699354 w 5683751"/>
              <a:gd name="connsiteY0" fmla="*/ 2660654 h 5347153"/>
              <a:gd name="connsiteX1" fmla="*/ 699354 w 5683751"/>
              <a:gd name="connsiteY1" fmla="*/ 4647799 h 5347153"/>
              <a:gd name="connsiteX2" fmla="*/ 2720656 w 5683751"/>
              <a:gd name="connsiteY2" fmla="*/ 4654875 h 5347153"/>
              <a:gd name="connsiteX3" fmla="*/ 2131993 w 5683751"/>
              <a:gd name="connsiteY3" fmla="*/ 5347153 h 5347153"/>
              <a:gd name="connsiteX4" fmla="*/ 0 w 5683751"/>
              <a:gd name="connsiteY4" fmla="*/ 5347153 h 5347153"/>
              <a:gd name="connsiteX5" fmla="*/ 0 w 5683751"/>
              <a:gd name="connsiteY5" fmla="*/ 2660489 h 5347153"/>
              <a:gd name="connsiteX6" fmla="*/ 2808800 w 5683751"/>
              <a:gd name="connsiteY6" fmla="*/ 0 h 5347153"/>
              <a:gd name="connsiteX7" fmla="*/ 2832652 w 5683751"/>
              <a:gd name="connsiteY7" fmla="*/ 699354 h 5347153"/>
              <a:gd name="connsiteX8" fmla="*/ 699354 w 5683751"/>
              <a:gd name="connsiteY8" fmla="*/ 699354 h 5347153"/>
              <a:gd name="connsiteX9" fmla="*/ 699354 w 5683751"/>
              <a:gd name="connsiteY9" fmla="*/ 2481295 h 5347153"/>
              <a:gd name="connsiteX10" fmla="*/ 0 w 5683751"/>
              <a:gd name="connsiteY10" fmla="*/ 2481130 h 5347153"/>
              <a:gd name="connsiteX11" fmla="*/ 0 w 5683751"/>
              <a:gd name="connsiteY11" fmla="*/ 0 h 5347153"/>
              <a:gd name="connsiteX12" fmla="*/ 4307551 w 5683751"/>
              <a:gd name="connsiteY12" fmla="*/ 0 h 5347153"/>
              <a:gd name="connsiteX13" fmla="*/ 5683751 w 5683751"/>
              <a:gd name="connsiteY13" fmla="*/ 1170220 h 5347153"/>
              <a:gd name="connsiteX14" fmla="*/ 5080222 w 5683751"/>
              <a:gd name="connsiteY14" fmla="*/ 1879981 h 5347153"/>
              <a:gd name="connsiteX15" fmla="*/ 5080546 w 5683751"/>
              <a:gd name="connsiteY15" fmla="*/ 1701265 h 5347153"/>
              <a:gd name="connsiteX16" fmla="*/ 5081521 w 5683751"/>
              <a:gd name="connsiteY16" fmla="*/ 699354 h 5347153"/>
              <a:gd name="connsiteX17" fmla="*/ 3041115 w 5683751"/>
              <a:gd name="connsiteY17" fmla="*/ 699354 h 5347153"/>
              <a:gd name="connsiteX18" fmla="*/ 3017264 w 5683751"/>
              <a:gd name="connsiteY18" fmla="*/ 0 h 534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3751" h="5347153">
                <a:moveTo>
                  <a:pt x="699354" y="2660654"/>
                </a:moveTo>
                <a:lnTo>
                  <a:pt x="699354" y="4647799"/>
                </a:lnTo>
                <a:lnTo>
                  <a:pt x="2720656" y="4654875"/>
                </a:lnTo>
                <a:lnTo>
                  <a:pt x="2131993" y="5347153"/>
                </a:lnTo>
                <a:lnTo>
                  <a:pt x="0" y="5347153"/>
                </a:lnTo>
                <a:lnTo>
                  <a:pt x="0" y="2660489"/>
                </a:lnTo>
                <a:close/>
                <a:moveTo>
                  <a:pt x="2808800" y="0"/>
                </a:moveTo>
                <a:lnTo>
                  <a:pt x="2832652" y="699354"/>
                </a:lnTo>
                <a:lnTo>
                  <a:pt x="699354" y="699354"/>
                </a:lnTo>
                <a:lnTo>
                  <a:pt x="699354" y="2481295"/>
                </a:lnTo>
                <a:lnTo>
                  <a:pt x="0" y="2481130"/>
                </a:lnTo>
                <a:lnTo>
                  <a:pt x="0" y="0"/>
                </a:lnTo>
                <a:close/>
                <a:moveTo>
                  <a:pt x="4307551" y="0"/>
                </a:moveTo>
                <a:lnTo>
                  <a:pt x="5683751" y="1170220"/>
                </a:lnTo>
                <a:lnTo>
                  <a:pt x="5080222" y="1879981"/>
                </a:lnTo>
                <a:lnTo>
                  <a:pt x="5080546" y="1701265"/>
                </a:lnTo>
                <a:cubicBezTo>
                  <a:pt x="5081157" y="1364859"/>
                  <a:pt x="5081625" y="1029670"/>
                  <a:pt x="5081521" y="699354"/>
                </a:cubicBezTo>
                <a:lnTo>
                  <a:pt x="3041115" y="699354"/>
                </a:lnTo>
                <a:lnTo>
                  <a:pt x="3017264" y="0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Freeform 38      (向天歌演示原创作品：www.TopPPT.cn)"/>
          <p:cNvSpPr/>
          <p:nvPr/>
        </p:nvSpPr>
        <p:spPr>
          <a:xfrm rot="19177476">
            <a:off x="7845029" y="988219"/>
            <a:ext cx="2597944" cy="3056335"/>
          </a:xfrm>
          <a:custGeom>
            <a:avLst/>
            <a:gdLst>
              <a:gd name="connsiteX0" fmla="*/ 699354 w 3464896"/>
              <a:gd name="connsiteY0" fmla="*/ 2076448 h 4074783"/>
              <a:gd name="connsiteX1" fmla="*/ 699354 w 3464896"/>
              <a:gd name="connsiteY1" fmla="*/ 3252330 h 4074783"/>
              <a:gd name="connsiteX2" fmla="*/ 0 w 3464896"/>
              <a:gd name="connsiteY2" fmla="*/ 4074783 h 4074783"/>
              <a:gd name="connsiteX3" fmla="*/ 0 w 3464896"/>
              <a:gd name="connsiteY3" fmla="*/ 2076283 h 4074783"/>
              <a:gd name="connsiteX4" fmla="*/ 1684570 w 3464896"/>
              <a:gd name="connsiteY4" fmla="*/ 0 h 4074783"/>
              <a:gd name="connsiteX5" fmla="*/ 1708421 w 3464896"/>
              <a:gd name="connsiteY5" fmla="*/ 699355 h 4074783"/>
              <a:gd name="connsiteX6" fmla="*/ 699354 w 3464896"/>
              <a:gd name="connsiteY6" fmla="*/ 699354 h 4074783"/>
              <a:gd name="connsiteX7" fmla="*/ 699354 w 3464896"/>
              <a:gd name="connsiteY7" fmla="*/ 1859921 h 4074783"/>
              <a:gd name="connsiteX8" fmla="*/ 0 w 3464896"/>
              <a:gd name="connsiteY8" fmla="*/ 1859755 h 4074783"/>
              <a:gd name="connsiteX9" fmla="*/ 0 w 3464896"/>
              <a:gd name="connsiteY9" fmla="*/ 0 h 4074783"/>
              <a:gd name="connsiteX10" fmla="*/ 3464896 w 3464896"/>
              <a:gd name="connsiteY10" fmla="*/ 1 h 4074783"/>
              <a:gd name="connsiteX11" fmla="*/ 2870217 w 3464896"/>
              <a:gd name="connsiteY11" fmla="*/ 699354 h 4074783"/>
              <a:gd name="connsiteX12" fmla="*/ 1916884 w 3464896"/>
              <a:gd name="connsiteY12" fmla="*/ 699354 h 4074783"/>
              <a:gd name="connsiteX13" fmla="*/ 1893033 w 3464896"/>
              <a:gd name="connsiteY13" fmla="*/ 1 h 407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64896" h="4074783">
                <a:moveTo>
                  <a:pt x="699354" y="2076448"/>
                </a:moveTo>
                <a:lnTo>
                  <a:pt x="699354" y="3252330"/>
                </a:lnTo>
                <a:lnTo>
                  <a:pt x="0" y="4074783"/>
                </a:lnTo>
                <a:lnTo>
                  <a:pt x="0" y="2076283"/>
                </a:lnTo>
                <a:close/>
                <a:moveTo>
                  <a:pt x="1684570" y="0"/>
                </a:moveTo>
                <a:lnTo>
                  <a:pt x="1708421" y="699355"/>
                </a:lnTo>
                <a:lnTo>
                  <a:pt x="699354" y="699354"/>
                </a:lnTo>
                <a:lnTo>
                  <a:pt x="699354" y="1859921"/>
                </a:lnTo>
                <a:lnTo>
                  <a:pt x="0" y="1859755"/>
                </a:lnTo>
                <a:lnTo>
                  <a:pt x="0" y="0"/>
                </a:lnTo>
                <a:close/>
                <a:moveTo>
                  <a:pt x="3464896" y="1"/>
                </a:moveTo>
                <a:lnTo>
                  <a:pt x="2870217" y="699354"/>
                </a:lnTo>
                <a:lnTo>
                  <a:pt x="1916884" y="699354"/>
                </a:lnTo>
                <a:lnTo>
                  <a:pt x="1893033" y="1"/>
                </a:lnTo>
                <a:close/>
              </a:path>
            </a:pathLst>
          </a:cu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076" name="TextBox 18      (向天歌演示原创作品：www.TopPPT.cn)"/>
          <p:cNvSpPr txBox="1"/>
          <p:nvPr/>
        </p:nvSpPr>
        <p:spPr>
          <a:xfrm>
            <a:off x="870109" y="2463404"/>
            <a:ext cx="4277955" cy="6223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论辩</a:t>
            </a:r>
            <a:r>
              <a:rPr lang="zh-CN" altLang="en-US" sz="3600" b="1" dirty="0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的口才艺术</a:t>
            </a:r>
            <a:endParaRPr lang="zh-CN" altLang="en-US" sz="3600" b="1" dirty="0">
              <a:solidFill>
                <a:srgbClr val="2B2E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19      (向天歌演示原创作品：www.TopPPT.cn)"/>
          <p:cNvSpPr/>
          <p:nvPr/>
        </p:nvSpPr>
        <p:spPr>
          <a:xfrm>
            <a:off x="870109" y="1792129"/>
            <a:ext cx="1604311" cy="49339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 smtClean="0"/>
              <a:t>第九章</a:t>
            </a:r>
            <a:endParaRPr lang="zh-CN" altLang="en-US" sz="36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一、论辩的基本原则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4.</a:t>
            </a:r>
            <a:r>
              <a:rPr lang="zh-CN" altLang="zh-CN" sz="2400" b="1" dirty="0"/>
              <a:t>态度要客观公正，措辞要准确犀利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文明的谈判准则要求不论辨论双方如何针锋相对，争论多么激烈，都必须以客观公正的态度、准确的措辞进行表述，切忌用侮辱诽谤、尖酸刻薄的语言进行人身攻击。如果某一方违背了这一准则，其结果只能是损害自己的形象，降低了已方的谈判质量和谈判实力，不会给谈判带来丝毫帮助，反而可能置谈判于破裂的边缘。</a:t>
            </a:r>
            <a:endParaRPr lang="zh-CN" altLang="zh-CN" sz="1600" dirty="0"/>
          </a:p>
        </p:txBody>
      </p:sp>
      <p:sp>
        <p:nvSpPr>
          <p:cNvPr id="10" name="矩形 9"/>
          <p:cNvSpPr/>
          <p:nvPr/>
        </p:nvSpPr>
        <p:spPr>
          <a:xfrm>
            <a:off x="511017" y="2247107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5.</a:t>
            </a:r>
            <a:r>
              <a:rPr lang="zh-CN" altLang="zh-CN" sz="2400" b="1" dirty="0"/>
              <a:t>论辨时应掌握好进攻的尺度</a:t>
            </a:r>
            <a:endParaRPr lang="zh-CN" altLang="zh-CN" sz="2400" dirty="0"/>
          </a:p>
        </p:txBody>
      </p:sp>
      <p:sp>
        <p:nvSpPr>
          <p:cNvPr id="11" name="矩形 10"/>
          <p:cNvSpPr/>
          <p:nvPr/>
        </p:nvSpPr>
        <p:spPr>
          <a:xfrm>
            <a:off x="511016" y="2708772"/>
            <a:ext cx="7949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谈判中论辩的目的是要证明已方的立场、观点的正确性。反驳对方的立场、观点的不妥或错误，以便能争取有利于已方的谈判结果。切不可认论辨是一场对抗赛，必须置对于死地。因此，论辩时应掌握好进攻的尺度，一旦已经达到目的，就应适可而止，切不应穷追不舍，得理不饶人。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一、论辩的基本原则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6.</a:t>
            </a:r>
            <a:r>
              <a:rPr lang="zh-CN" altLang="zh-CN" sz="2400" b="1" dirty="0"/>
              <a:t>要善于处理论辨中的优势与劣势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在论辨中，可能在某一阶段你占优势，我居劣势；可过一阶段又有可能你处劣势，我占优势。当双方分别处于两种不同状态时，就必须用不同方法处理好论辨中处于与处于劣势的不同对策，扬长避短。</a:t>
            </a:r>
            <a:endParaRPr lang="zh-CN" altLang="zh-CN" sz="1600" dirty="0"/>
          </a:p>
        </p:txBody>
      </p:sp>
      <p:sp>
        <p:nvSpPr>
          <p:cNvPr id="10" name="矩形 9"/>
          <p:cNvSpPr/>
          <p:nvPr/>
        </p:nvSpPr>
        <p:spPr>
          <a:xfrm>
            <a:off x="511017" y="2247107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7.</a:t>
            </a:r>
            <a:r>
              <a:rPr lang="zh-CN" altLang="zh-CN" sz="2400" b="1" dirty="0"/>
              <a:t>注意论辨中的举止和气度</a:t>
            </a:r>
            <a:endParaRPr lang="zh-CN" altLang="zh-CN" sz="2400" dirty="0"/>
          </a:p>
        </p:txBody>
      </p:sp>
      <p:sp>
        <p:nvSpPr>
          <p:cNvPr id="11" name="矩形 10"/>
          <p:cNvSpPr/>
          <p:nvPr/>
        </p:nvSpPr>
        <p:spPr>
          <a:xfrm>
            <a:off x="511016" y="2708772"/>
            <a:ext cx="7949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在论辨中，一定要注意自己的举止和气度。</a:t>
            </a:r>
            <a:endParaRPr lang="zh-CN" altLang="zh-CN" sz="1600" dirty="0"/>
          </a:p>
          <a:p>
            <a:r>
              <a:rPr lang="zh-CN" altLang="zh-CN" sz="1600" dirty="0"/>
              <a:t>辨论中良好的举止和气度，不仅会给人留下良好的印象，而且在一定程度上可以左右论辨气氛的健康发展。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二、论辩的实用技巧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1.</a:t>
            </a:r>
            <a:r>
              <a:rPr lang="zh-CN" altLang="zh-CN" sz="2400" b="1" dirty="0"/>
              <a:t>就事论事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就事论事，就是要求论辩者在论辩中抓住辩题，不能离题万里大发议论，而要始终注意主攻方向。陈述观点则不要太华丽，而一定要系统地说清楚；自由辩论则不能过多地纠缠在细枝末节上。</a:t>
            </a:r>
            <a:endParaRPr lang="zh-CN" altLang="zh-CN" sz="1600" dirty="0"/>
          </a:p>
        </p:txBody>
      </p:sp>
      <p:sp>
        <p:nvSpPr>
          <p:cNvPr id="12" name="矩形 11"/>
          <p:cNvSpPr/>
          <p:nvPr/>
        </p:nvSpPr>
        <p:spPr>
          <a:xfrm>
            <a:off x="511017" y="1992204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2.</a:t>
            </a:r>
            <a:r>
              <a:rPr lang="zh-CN" altLang="zh-CN" sz="2400" b="1" dirty="0"/>
              <a:t>一搏到底</a:t>
            </a:r>
            <a:endParaRPr lang="zh-CN" altLang="zh-CN" sz="2400" dirty="0"/>
          </a:p>
        </p:txBody>
      </p:sp>
      <p:sp>
        <p:nvSpPr>
          <p:cNvPr id="13" name="矩形 12"/>
          <p:cNvSpPr/>
          <p:nvPr/>
        </p:nvSpPr>
        <p:spPr>
          <a:xfrm>
            <a:off x="511016" y="2453869"/>
            <a:ext cx="7949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论辩中的原则性的问题必须紧抓不放，一搏到底，最值得注意的是不要被对方轻易脱身，在每一场比赛中都要设定令对方无法回答的“重炮”问题，把对手逼住不放。</a:t>
            </a:r>
            <a:endParaRPr lang="zh-CN" altLang="zh-CN" sz="1600" dirty="0"/>
          </a:p>
          <a:p>
            <a:r>
              <a:rPr lang="zh-CN" altLang="zh-CN" sz="1600" dirty="0"/>
              <a:t>辩论双方总是既有理又没理，总有些问题，特别是具体事理或者是哲学原理，对方是不能或无法正面回答的，应该把这些问题理出来。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二、论辩的实用技巧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3.</a:t>
            </a:r>
            <a:r>
              <a:rPr lang="zh-CN" altLang="zh-CN" sz="2400" b="1" dirty="0"/>
              <a:t>针锋相对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 smtClean="0"/>
              <a:t>在</a:t>
            </a:r>
            <a:r>
              <a:rPr lang="zh-CN" altLang="zh-CN" sz="1600" dirty="0"/>
              <a:t>辩论中要有“我即真理”的信念，并要把这种自信一浪高过一浪地推向听众，在气势和信心上都要与对手“针锋相对”。</a:t>
            </a:r>
            <a:endParaRPr lang="zh-CN" altLang="zh-CN" sz="1600" dirty="0"/>
          </a:p>
        </p:txBody>
      </p:sp>
      <p:sp>
        <p:nvSpPr>
          <p:cNvPr id="12" name="矩形 11"/>
          <p:cNvSpPr/>
          <p:nvPr/>
        </p:nvSpPr>
        <p:spPr>
          <a:xfrm>
            <a:off x="511017" y="1745982"/>
            <a:ext cx="758937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4.</a:t>
            </a:r>
            <a:r>
              <a:rPr lang="zh-CN" altLang="zh-CN" sz="2400" b="1" dirty="0"/>
              <a:t>顺水推舟</a:t>
            </a:r>
            <a:endParaRPr lang="zh-CN" altLang="zh-CN" sz="2400" dirty="0"/>
          </a:p>
        </p:txBody>
      </p:sp>
      <p:sp>
        <p:nvSpPr>
          <p:cNvPr id="13" name="矩形 12"/>
          <p:cNvSpPr/>
          <p:nvPr/>
        </p:nvSpPr>
        <p:spPr>
          <a:xfrm>
            <a:off x="511016" y="2207647"/>
            <a:ext cx="7949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也就是我们常说的“借力打力”，原力来自于对方，是当对方论证出一个逻辑推论，或者举出一个很有说服力的例子，但经过我们的语言引带，对方引用的观点和例证马上反过去为我所用。</a:t>
            </a:r>
            <a:r>
              <a:rPr lang="en-US" altLang="zh-CN" sz="1600" dirty="0"/>
              <a:t> </a:t>
            </a:r>
            <a:endParaRPr lang="zh-CN" altLang="zh-CN" sz="1600" dirty="0"/>
          </a:p>
        </p:txBody>
      </p:sp>
      <p:sp>
        <p:nvSpPr>
          <p:cNvPr id="10" name="矩形 9"/>
          <p:cNvSpPr/>
          <p:nvPr/>
        </p:nvSpPr>
        <p:spPr>
          <a:xfrm>
            <a:off x="511017" y="3026966"/>
            <a:ext cx="758937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5.</a:t>
            </a:r>
            <a:r>
              <a:rPr lang="zh-CN" altLang="zh-CN" sz="2400" b="1" dirty="0"/>
              <a:t>移花接木</a:t>
            </a:r>
            <a:endParaRPr lang="zh-CN" altLang="zh-CN" sz="2400" dirty="0"/>
          </a:p>
        </p:txBody>
      </p:sp>
      <p:sp>
        <p:nvSpPr>
          <p:cNvPr id="11" name="矩形 10"/>
          <p:cNvSpPr/>
          <p:nvPr/>
        </p:nvSpPr>
        <p:spPr>
          <a:xfrm>
            <a:off x="511016" y="3488631"/>
            <a:ext cx="7949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剔除对方论据中存在缺陷的部分，换上于我方有利的观点或材料，往往可以收到“四两拨千斤”的奇效。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二、论辩的实用技巧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6.</a:t>
            </a:r>
            <a:r>
              <a:rPr lang="zh-CN" altLang="zh-CN" sz="2400" b="1" dirty="0"/>
              <a:t>正本清源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 smtClean="0"/>
              <a:t>所谓</a:t>
            </a:r>
            <a:r>
              <a:rPr lang="zh-CN" altLang="zh-CN" sz="1600" dirty="0"/>
              <a:t>正本清源，就是指出对方论据与论题的关联不紧或者背道而驰，从根本上矫正对方论据的立足点，并使其恰好为我方观点服务。</a:t>
            </a:r>
            <a:endParaRPr lang="zh-CN" altLang="zh-CN" sz="1600" dirty="0"/>
          </a:p>
        </p:txBody>
      </p:sp>
      <p:sp>
        <p:nvSpPr>
          <p:cNvPr id="14" name="矩形 13"/>
          <p:cNvSpPr/>
          <p:nvPr/>
        </p:nvSpPr>
        <p:spPr>
          <a:xfrm>
            <a:off x="511017" y="1745982"/>
            <a:ext cx="758937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7.</a:t>
            </a:r>
            <a:r>
              <a:rPr lang="zh-CN" altLang="zh-CN" sz="2400" b="1" dirty="0"/>
              <a:t>釜底抽薪</a:t>
            </a:r>
            <a:endParaRPr lang="zh-CN" altLang="zh-CN" sz="2400" dirty="0"/>
          </a:p>
        </p:txBody>
      </p:sp>
      <p:sp>
        <p:nvSpPr>
          <p:cNvPr id="15" name="矩形 14"/>
          <p:cNvSpPr/>
          <p:nvPr/>
        </p:nvSpPr>
        <p:spPr>
          <a:xfrm>
            <a:off x="511016" y="2207647"/>
            <a:ext cx="7949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刁钻的选择性提问是许多辩手惯用的进攻招式之一。通常，这种提问是有预谋的，它能置人于“两难”境地，无论对方作哪种选择都于己不利。</a:t>
            </a:r>
            <a:endParaRPr lang="zh-CN" altLang="zh-CN" sz="1600" dirty="0"/>
          </a:p>
          <a:p>
            <a:r>
              <a:rPr lang="zh-CN" altLang="zh-CN" sz="1600" dirty="0"/>
              <a:t>对付这种提问的一个具体技法是，从对方的选择性提问中抽出一个预设选项进行强有力的反诘，从根本上挫败对方的锐气。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      (向天歌演示原创作品：www.TopPPT.cn)"/>
          <p:cNvSpPr/>
          <p:nvPr/>
        </p:nvSpPr>
        <p:spPr>
          <a:xfrm>
            <a:off x="1" y="1792129"/>
            <a:ext cx="9144000" cy="135568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zh-CN" sz="3600" b="1" dirty="0"/>
              <a:t>第三节 团队式论辩</a:t>
            </a:r>
            <a:endParaRPr lang="zh-CN" altLang="zh-CN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一、团队式论辩的含义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dirty="0"/>
              <a:t>团队式辩论是由两个分别由</a:t>
            </a:r>
            <a:r>
              <a:rPr lang="en-US" altLang="zh-CN" sz="2000" dirty="0"/>
              <a:t>2</a:t>
            </a:r>
            <a:r>
              <a:rPr lang="zh-CN" altLang="zh-CN" sz="2000" dirty="0"/>
              <a:t>至</a:t>
            </a:r>
            <a:r>
              <a:rPr lang="en-US" altLang="zh-CN" sz="2000" dirty="0"/>
              <a:t>4</a:t>
            </a:r>
            <a:r>
              <a:rPr lang="zh-CN" altLang="zh-CN" sz="2000" dirty="0"/>
              <a:t>名辩手组成的辩论团队，针对特定辩论题目在规定的时间内进行观点交锋的有一种论辩形式。</a:t>
            </a:r>
            <a:endParaRPr lang="zh-CN" altLang="zh-CN" sz="2000" dirty="0"/>
          </a:p>
        </p:txBody>
      </p:sp>
      <p:sp>
        <p:nvSpPr>
          <p:cNvPr id="10" name="矩形 9"/>
          <p:cNvSpPr/>
          <p:nvPr/>
        </p:nvSpPr>
        <p:spPr>
          <a:xfrm>
            <a:off x="511017" y="1407428"/>
            <a:ext cx="758937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每个团队的每名辩手都有不同的职责，以</a:t>
            </a:r>
            <a:r>
              <a:rPr lang="en-US" altLang="zh-CN" sz="1600" dirty="0"/>
              <a:t>4</a:t>
            </a:r>
            <a:r>
              <a:rPr lang="zh-CN" altLang="zh-CN" sz="1600" dirty="0"/>
              <a:t>：</a:t>
            </a:r>
            <a:r>
              <a:rPr lang="en-US" altLang="zh-CN" sz="1600" dirty="0"/>
              <a:t>4</a:t>
            </a:r>
            <a:r>
              <a:rPr lang="zh-CN" altLang="zh-CN" sz="1600" dirty="0"/>
              <a:t>论辩方式为例：</a:t>
            </a:r>
            <a:endParaRPr lang="zh-CN" altLang="zh-CN" sz="1600" dirty="0"/>
          </a:p>
          <a:p>
            <a:r>
              <a:rPr lang="zh-CN" altLang="zh-CN" sz="1600" b="1" dirty="0"/>
              <a:t>一</a:t>
            </a:r>
            <a:r>
              <a:rPr lang="en-US" altLang="zh-CN" sz="1600" b="1" dirty="0"/>
              <a:t> </a:t>
            </a:r>
            <a:r>
              <a:rPr lang="en-US" altLang="zh-CN" sz="1600" b="1" dirty="0" smtClean="0"/>
              <a:t>      </a:t>
            </a:r>
            <a:r>
              <a:rPr lang="zh-CN" altLang="zh-CN" sz="1600" b="1" dirty="0" smtClean="0"/>
              <a:t>辩</a:t>
            </a:r>
            <a:r>
              <a:rPr lang="zh-CN" altLang="zh-CN" sz="1600" dirty="0"/>
              <a:t>——是本队的前锋</a:t>
            </a:r>
            <a:r>
              <a:rPr lang="en-US" altLang="zh-CN" sz="1600" dirty="0"/>
              <a:t>,</a:t>
            </a:r>
            <a:r>
              <a:rPr lang="zh-CN" altLang="zh-CN" sz="1600" dirty="0"/>
              <a:t>担任着为本队开篇立论的职责。一辩要有严密的逻辑性和丰富而合理的语言逻辑结构。同时，在语言的运用上，既要平实准确避免繁琐和模糊，又要辅之以实例，使其生动有说服力。在表达方面可以灵活运用，如用盘问、反证等形式，从而在有限的时间内巩固、强化本方立场。</a:t>
            </a:r>
            <a:endParaRPr lang="zh-CN" altLang="zh-CN" sz="1600" dirty="0"/>
          </a:p>
          <a:p>
            <a:r>
              <a:rPr lang="zh-CN" altLang="zh-CN" sz="1600" b="1" dirty="0"/>
              <a:t>二、三辩</a:t>
            </a:r>
            <a:r>
              <a:rPr lang="zh-CN" altLang="zh-CN" sz="1600" dirty="0"/>
              <a:t>——二、三辩的首要任务是针对对方可能提出的观点进行猜测，以削弱对方进攻的强度。所以，这要求二、三辩对对方的辩题要分析透彻，清楚把握。</a:t>
            </a:r>
            <a:endParaRPr lang="zh-CN" altLang="zh-CN" sz="1600" dirty="0"/>
          </a:p>
          <a:p>
            <a:r>
              <a:rPr lang="zh-CN" altLang="zh-CN" sz="1600" b="1" dirty="0"/>
              <a:t>二、三辩</a:t>
            </a:r>
            <a:r>
              <a:rPr lang="zh-CN" altLang="zh-CN" sz="1600" dirty="0"/>
              <a:t>的另一重要任务是针对对方一辩的立论，对其进行盘问。提问应该有针对性，挖掘出对方立论中的漏洞和缺陷。提问还应注重技巧，所提的问题既不能太简单也不能太复杂，否则对你自己不利。在此过程中，二、三辩将与对方的二辩或三辩进行针锋相对的“</a:t>
            </a:r>
            <a:r>
              <a:rPr lang="en-US" altLang="zh-CN" sz="1600" dirty="0"/>
              <a:t>1</a:t>
            </a:r>
            <a:r>
              <a:rPr lang="zh-CN" altLang="zh-CN" sz="1600" dirty="0"/>
              <a:t>：</a:t>
            </a:r>
            <a:r>
              <a:rPr lang="en-US" altLang="zh-CN" sz="1600" dirty="0"/>
              <a:t>1</a:t>
            </a:r>
            <a:r>
              <a:rPr lang="zh-CN" altLang="zh-CN" sz="1600" dirty="0"/>
              <a:t>”对辩。</a:t>
            </a:r>
            <a:endParaRPr lang="zh-CN" altLang="zh-CN" sz="1600" dirty="0"/>
          </a:p>
          <a:p>
            <a:r>
              <a:rPr lang="en-US" altLang="zh-CN" sz="1600" b="1" dirty="0"/>
              <a:t> </a:t>
            </a:r>
            <a:r>
              <a:rPr lang="zh-CN" altLang="zh-CN" sz="1600" b="1" dirty="0" smtClean="0"/>
              <a:t>四</a:t>
            </a:r>
            <a:r>
              <a:rPr lang="en-US" altLang="zh-CN" sz="1600" b="1" dirty="0" smtClean="0"/>
              <a:t>      </a:t>
            </a:r>
            <a:r>
              <a:rPr lang="zh-CN" altLang="zh-CN" sz="1600" b="1" dirty="0" smtClean="0"/>
              <a:t>辩</a:t>
            </a:r>
            <a:r>
              <a:rPr lang="zh-CN" altLang="zh-CN" sz="1600" dirty="0"/>
              <a:t>——四辩应该擅长逻辑概括，在陈词中始终闪烁着理性和智慧的光芒。四辩一定不要被浮华的辞藻、无谓的煽情、多余的警句、人所共知的格言限制住。批判要适度，切忌无中生有；升华也不是无节制的。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二、团队式论辩赛的组织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dirty="0"/>
              <a:t>团队式论辩比赛是一种突出团队合作精神的论辩赛事。论辩比赛在主持人的主持下，由观点对立的两队，各由</a:t>
            </a:r>
            <a:r>
              <a:rPr lang="en-US" altLang="zh-CN" sz="2000" dirty="0"/>
              <a:t>2</a:t>
            </a:r>
            <a:r>
              <a:rPr lang="zh-CN" altLang="zh-CN" sz="2000" dirty="0"/>
              <a:t>至</a:t>
            </a:r>
            <a:r>
              <a:rPr lang="en-US" altLang="zh-CN" sz="2000" dirty="0"/>
              <a:t>4</a:t>
            </a:r>
            <a:r>
              <a:rPr lang="zh-CN" altLang="zh-CN" sz="2000" dirty="0"/>
              <a:t>人参赛，各队设主辩</a:t>
            </a:r>
            <a:r>
              <a:rPr lang="en-US" altLang="zh-CN" sz="2000" dirty="0"/>
              <a:t>1</a:t>
            </a:r>
            <a:r>
              <a:rPr lang="zh-CN" altLang="zh-CN" sz="2000" dirty="0"/>
              <a:t>人，其余为助辩。</a:t>
            </a:r>
            <a:endParaRPr lang="zh-CN" altLang="zh-CN" sz="2000" dirty="0"/>
          </a:p>
          <a:p>
            <a:r>
              <a:rPr lang="zh-CN" altLang="zh-CN" sz="2000" dirty="0"/>
              <a:t>比赛规定每一回合，每方发言</a:t>
            </a:r>
            <a:r>
              <a:rPr lang="en-US" altLang="zh-CN" sz="2000" dirty="0"/>
              <a:t>3</a:t>
            </a:r>
            <a:r>
              <a:rPr lang="zh-CN" altLang="zh-CN" sz="2000" dirty="0"/>
              <a:t>至</a:t>
            </a:r>
            <a:r>
              <a:rPr lang="en-US" altLang="zh-CN" sz="2000" dirty="0"/>
              <a:t>4</a:t>
            </a:r>
            <a:r>
              <a:rPr lang="zh-CN" altLang="zh-CN" sz="2000" dirty="0"/>
              <a:t>分钟，在规定的本方发言时间内，主辩发言后，助辩补充</a:t>
            </a:r>
            <a:r>
              <a:rPr lang="zh-CN" altLang="zh-CN" sz="2000" dirty="0" smtClean="0"/>
              <a:t>，一</a:t>
            </a:r>
            <a:r>
              <a:rPr lang="zh-CN" altLang="zh-CN" sz="2000" dirty="0"/>
              <a:t>般经过</a:t>
            </a:r>
            <a:r>
              <a:rPr lang="en-US" altLang="zh-CN" sz="2000" dirty="0"/>
              <a:t>4</a:t>
            </a:r>
            <a:r>
              <a:rPr lang="zh-CN" altLang="zh-CN" sz="2000" dirty="0"/>
              <a:t>至</a:t>
            </a:r>
            <a:r>
              <a:rPr lang="en-US" altLang="zh-CN" sz="2000" dirty="0"/>
              <a:t>5</a:t>
            </a:r>
            <a:r>
              <a:rPr lang="zh-CN" altLang="zh-CN" sz="2000" dirty="0"/>
              <a:t>个回合的论辩决定胜负。</a:t>
            </a:r>
            <a:endParaRPr lang="zh-CN" altLang="zh-CN" sz="2000" dirty="0"/>
          </a:p>
          <a:p>
            <a:r>
              <a:rPr lang="zh-CN" altLang="zh-CN" sz="2000" dirty="0"/>
              <a:t>这种方式，由于在每一回合本方规定的发言时间内多人发言，本方队员可以协同作战，互相配合，充分发挥集体优势，使论辩呈现出团体对团体的一对一阵势。</a:t>
            </a:r>
            <a:endParaRPr lang="zh-CN" altLang="zh-CN" sz="2000" dirty="0"/>
          </a:p>
          <a:p>
            <a:r>
              <a:rPr lang="zh-CN" altLang="zh-CN" sz="2000" dirty="0"/>
              <a:t>每场辩论赛具体的组织方法可以根据需要而定，没有一定之规，所以我们在这里只提供了一次</a:t>
            </a:r>
            <a:r>
              <a:rPr lang="en-US" altLang="zh-CN" sz="2000" dirty="0"/>
              <a:t>3</a:t>
            </a:r>
            <a:r>
              <a:rPr lang="zh-CN" altLang="zh-CN" sz="2000" dirty="0"/>
              <a:t>：</a:t>
            </a:r>
            <a:r>
              <a:rPr lang="en-US" altLang="zh-CN" sz="2000" dirty="0"/>
              <a:t>3</a:t>
            </a:r>
            <a:r>
              <a:rPr lang="zh-CN" altLang="zh-CN" sz="2000" dirty="0"/>
              <a:t>辩论赛的规程作为参考。</a:t>
            </a:r>
            <a:endParaRPr lang="zh-CN" altLang="zh-CN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      (向天歌演示原创作品：www.TopPPT.cn)"/>
          <p:cNvSpPr/>
          <p:nvPr/>
        </p:nvSpPr>
        <p:spPr>
          <a:xfrm rot="19177476">
            <a:off x="6119812" y="234554"/>
            <a:ext cx="4262438" cy="4010025"/>
          </a:xfrm>
          <a:custGeom>
            <a:avLst/>
            <a:gdLst>
              <a:gd name="connsiteX0" fmla="*/ 699354 w 5683751"/>
              <a:gd name="connsiteY0" fmla="*/ 2660654 h 5347153"/>
              <a:gd name="connsiteX1" fmla="*/ 699354 w 5683751"/>
              <a:gd name="connsiteY1" fmla="*/ 4647799 h 5347153"/>
              <a:gd name="connsiteX2" fmla="*/ 2720656 w 5683751"/>
              <a:gd name="connsiteY2" fmla="*/ 4654875 h 5347153"/>
              <a:gd name="connsiteX3" fmla="*/ 2131993 w 5683751"/>
              <a:gd name="connsiteY3" fmla="*/ 5347153 h 5347153"/>
              <a:gd name="connsiteX4" fmla="*/ 0 w 5683751"/>
              <a:gd name="connsiteY4" fmla="*/ 5347153 h 5347153"/>
              <a:gd name="connsiteX5" fmla="*/ 0 w 5683751"/>
              <a:gd name="connsiteY5" fmla="*/ 2660489 h 5347153"/>
              <a:gd name="connsiteX6" fmla="*/ 2808800 w 5683751"/>
              <a:gd name="connsiteY6" fmla="*/ 0 h 5347153"/>
              <a:gd name="connsiteX7" fmla="*/ 2832652 w 5683751"/>
              <a:gd name="connsiteY7" fmla="*/ 699354 h 5347153"/>
              <a:gd name="connsiteX8" fmla="*/ 699354 w 5683751"/>
              <a:gd name="connsiteY8" fmla="*/ 699354 h 5347153"/>
              <a:gd name="connsiteX9" fmla="*/ 699354 w 5683751"/>
              <a:gd name="connsiteY9" fmla="*/ 2481295 h 5347153"/>
              <a:gd name="connsiteX10" fmla="*/ 0 w 5683751"/>
              <a:gd name="connsiteY10" fmla="*/ 2481130 h 5347153"/>
              <a:gd name="connsiteX11" fmla="*/ 0 w 5683751"/>
              <a:gd name="connsiteY11" fmla="*/ 0 h 5347153"/>
              <a:gd name="connsiteX12" fmla="*/ 4307551 w 5683751"/>
              <a:gd name="connsiteY12" fmla="*/ 0 h 5347153"/>
              <a:gd name="connsiteX13" fmla="*/ 5683751 w 5683751"/>
              <a:gd name="connsiteY13" fmla="*/ 1170220 h 5347153"/>
              <a:gd name="connsiteX14" fmla="*/ 5080222 w 5683751"/>
              <a:gd name="connsiteY14" fmla="*/ 1879981 h 5347153"/>
              <a:gd name="connsiteX15" fmla="*/ 5080546 w 5683751"/>
              <a:gd name="connsiteY15" fmla="*/ 1701265 h 5347153"/>
              <a:gd name="connsiteX16" fmla="*/ 5081521 w 5683751"/>
              <a:gd name="connsiteY16" fmla="*/ 699354 h 5347153"/>
              <a:gd name="connsiteX17" fmla="*/ 3041115 w 5683751"/>
              <a:gd name="connsiteY17" fmla="*/ 699354 h 5347153"/>
              <a:gd name="connsiteX18" fmla="*/ 3017264 w 5683751"/>
              <a:gd name="connsiteY18" fmla="*/ 0 h 534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3751" h="5347153">
                <a:moveTo>
                  <a:pt x="699354" y="2660654"/>
                </a:moveTo>
                <a:lnTo>
                  <a:pt x="699354" y="4647799"/>
                </a:lnTo>
                <a:lnTo>
                  <a:pt x="2720656" y="4654875"/>
                </a:lnTo>
                <a:lnTo>
                  <a:pt x="2131993" y="5347153"/>
                </a:lnTo>
                <a:lnTo>
                  <a:pt x="0" y="5347153"/>
                </a:lnTo>
                <a:lnTo>
                  <a:pt x="0" y="2660489"/>
                </a:lnTo>
                <a:close/>
                <a:moveTo>
                  <a:pt x="2808800" y="0"/>
                </a:moveTo>
                <a:lnTo>
                  <a:pt x="2832652" y="699354"/>
                </a:lnTo>
                <a:lnTo>
                  <a:pt x="699354" y="699354"/>
                </a:lnTo>
                <a:lnTo>
                  <a:pt x="699354" y="2481295"/>
                </a:lnTo>
                <a:lnTo>
                  <a:pt x="0" y="2481130"/>
                </a:lnTo>
                <a:lnTo>
                  <a:pt x="0" y="0"/>
                </a:lnTo>
                <a:close/>
                <a:moveTo>
                  <a:pt x="4307551" y="0"/>
                </a:moveTo>
                <a:lnTo>
                  <a:pt x="5683751" y="1170220"/>
                </a:lnTo>
                <a:lnTo>
                  <a:pt x="5080222" y="1879981"/>
                </a:lnTo>
                <a:lnTo>
                  <a:pt x="5080546" y="1701265"/>
                </a:lnTo>
                <a:cubicBezTo>
                  <a:pt x="5081157" y="1364859"/>
                  <a:pt x="5081625" y="1029670"/>
                  <a:pt x="5081521" y="699354"/>
                </a:cubicBezTo>
                <a:lnTo>
                  <a:pt x="3041115" y="699354"/>
                </a:lnTo>
                <a:lnTo>
                  <a:pt x="3017264" y="0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Freeform 38      (向天歌演示原创作品：www.TopPPT.cn)"/>
          <p:cNvSpPr/>
          <p:nvPr/>
        </p:nvSpPr>
        <p:spPr>
          <a:xfrm rot="19177476">
            <a:off x="7845029" y="988219"/>
            <a:ext cx="2597944" cy="3056335"/>
          </a:xfrm>
          <a:custGeom>
            <a:avLst/>
            <a:gdLst>
              <a:gd name="connsiteX0" fmla="*/ 699354 w 3464896"/>
              <a:gd name="connsiteY0" fmla="*/ 2076448 h 4074783"/>
              <a:gd name="connsiteX1" fmla="*/ 699354 w 3464896"/>
              <a:gd name="connsiteY1" fmla="*/ 3252330 h 4074783"/>
              <a:gd name="connsiteX2" fmla="*/ 0 w 3464896"/>
              <a:gd name="connsiteY2" fmla="*/ 4074783 h 4074783"/>
              <a:gd name="connsiteX3" fmla="*/ 0 w 3464896"/>
              <a:gd name="connsiteY3" fmla="*/ 2076283 h 4074783"/>
              <a:gd name="connsiteX4" fmla="*/ 1684570 w 3464896"/>
              <a:gd name="connsiteY4" fmla="*/ 0 h 4074783"/>
              <a:gd name="connsiteX5" fmla="*/ 1708421 w 3464896"/>
              <a:gd name="connsiteY5" fmla="*/ 699355 h 4074783"/>
              <a:gd name="connsiteX6" fmla="*/ 699354 w 3464896"/>
              <a:gd name="connsiteY6" fmla="*/ 699354 h 4074783"/>
              <a:gd name="connsiteX7" fmla="*/ 699354 w 3464896"/>
              <a:gd name="connsiteY7" fmla="*/ 1859921 h 4074783"/>
              <a:gd name="connsiteX8" fmla="*/ 0 w 3464896"/>
              <a:gd name="connsiteY8" fmla="*/ 1859755 h 4074783"/>
              <a:gd name="connsiteX9" fmla="*/ 0 w 3464896"/>
              <a:gd name="connsiteY9" fmla="*/ 0 h 4074783"/>
              <a:gd name="connsiteX10" fmla="*/ 3464896 w 3464896"/>
              <a:gd name="connsiteY10" fmla="*/ 1 h 4074783"/>
              <a:gd name="connsiteX11" fmla="*/ 2870217 w 3464896"/>
              <a:gd name="connsiteY11" fmla="*/ 699354 h 4074783"/>
              <a:gd name="connsiteX12" fmla="*/ 1916884 w 3464896"/>
              <a:gd name="connsiteY12" fmla="*/ 699354 h 4074783"/>
              <a:gd name="connsiteX13" fmla="*/ 1893033 w 3464896"/>
              <a:gd name="connsiteY13" fmla="*/ 1 h 407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64896" h="4074783">
                <a:moveTo>
                  <a:pt x="699354" y="2076448"/>
                </a:moveTo>
                <a:lnTo>
                  <a:pt x="699354" y="3252330"/>
                </a:lnTo>
                <a:lnTo>
                  <a:pt x="0" y="4074783"/>
                </a:lnTo>
                <a:lnTo>
                  <a:pt x="0" y="2076283"/>
                </a:lnTo>
                <a:close/>
                <a:moveTo>
                  <a:pt x="1684570" y="0"/>
                </a:moveTo>
                <a:lnTo>
                  <a:pt x="1708421" y="699355"/>
                </a:lnTo>
                <a:lnTo>
                  <a:pt x="699354" y="699354"/>
                </a:lnTo>
                <a:lnTo>
                  <a:pt x="699354" y="1859921"/>
                </a:lnTo>
                <a:lnTo>
                  <a:pt x="0" y="1859755"/>
                </a:lnTo>
                <a:lnTo>
                  <a:pt x="0" y="0"/>
                </a:lnTo>
                <a:close/>
                <a:moveTo>
                  <a:pt x="3464896" y="1"/>
                </a:moveTo>
                <a:lnTo>
                  <a:pt x="2870217" y="699354"/>
                </a:lnTo>
                <a:lnTo>
                  <a:pt x="1916884" y="699354"/>
                </a:lnTo>
                <a:lnTo>
                  <a:pt x="1893033" y="1"/>
                </a:lnTo>
                <a:close/>
              </a:path>
            </a:pathLst>
          </a:cu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076" name="TextBox 18      (向天歌演示原创作品：www.TopPPT.cn)"/>
          <p:cNvSpPr txBox="1"/>
          <p:nvPr/>
        </p:nvSpPr>
        <p:spPr>
          <a:xfrm>
            <a:off x="1547664" y="2106563"/>
            <a:ext cx="2621771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本章结束！</a:t>
            </a:r>
            <a:endParaRPr lang="zh-CN" altLang="en-US" sz="3600" b="1" dirty="0">
              <a:solidFill>
                <a:srgbClr val="2B2E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149" name="TextBox 6      (向天歌演示原创作品：www.TopPPT.cn)"/>
          <p:cNvSpPr txBox="1"/>
          <p:nvPr/>
        </p:nvSpPr>
        <p:spPr>
          <a:xfrm>
            <a:off x="510779" y="107119"/>
            <a:ext cx="1828973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50" name="Picture 15      (向天歌演示原创作品：www.TopPPT.cn)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91766" y="1221582"/>
            <a:ext cx="3564210" cy="251889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Rectangle 16      (向天歌演示原创作品：www.TopPPT.cn)"/>
          <p:cNvSpPr/>
          <p:nvPr/>
        </p:nvSpPr>
        <p:spPr>
          <a:xfrm>
            <a:off x="4499992" y="1221582"/>
            <a:ext cx="3888432" cy="578734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zh-CN" sz="2000" b="1" dirty="0"/>
              <a:t>第一节 论辩之道</a:t>
            </a:r>
            <a:endParaRPr lang="zh-CN" altLang="zh-CN" sz="2000" dirty="0"/>
          </a:p>
        </p:txBody>
      </p:sp>
      <p:sp>
        <p:nvSpPr>
          <p:cNvPr id="18" name="Rectangle 17      (向天歌演示原创作品：www.TopPPT.cn)"/>
          <p:cNvSpPr/>
          <p:nvPr/>
        </p:nvSpPr>
        <p:spPr>
          <a:xfrm>
            <a:off x="4499992" y="1902296"/>
            <a:ext cx="3888432" cy="578734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zh-CN" sz="2000" b="1" dirty="0"/>
              <a:t>第二节 论辩的艺术</a:t>
            </a:r>
            <a:endParaRPr lang="zh-CN" altLang="zh-CN" sz="2000" dirty="0"/>
          </a:p>
        </p:txBody>
      </p:sp>
      <p:sp>
        <p:nvSpPr>
          <p:cNvPr id="9" name="Rectangle 8      (向天歌演示原创作品：www.TopPPT.cn)"/>
          <p:cNvSpPr/>
          <p:nvPr/>
        </p:nvSpPr>
        <p:spPr>
          <a:xfrm>
            <a:off x="4499992" y="2583010"/>
            <a:ext cx="3888432" cy="578734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zh-CN" sz="2000" b="1" dirty="0"/>
              <a:t>第三节 团队式论辩</a:t>
            </a:r>
            <a:endParaRPr lang="zh-CN" altLang="zh-CN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      (向天歌演示原创作品：www.TopPPT.cn)"/>
          <p:cNvSpPr/>
          <p:nvPr/>
        </p:nvSpPr>
        <p:spPr>
          <a:xfrm>
            <a:off x="1" y="1792129"/>
            <a:ext cx="9144000" cy="135568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zh-CN" sz="3600" b="1" dirty="0"/>
              <a:t>第一节 论辩之道</a:t>
            </a:r>
            <a:endParaRPr lang="zh-CN" altLang="zh-CN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一、论辩的特点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1</a:t>
            </a:r>
            <a:r>
              <a:rPr lang="zh-CN" altLang="zh-CN" sz="2400" b="1" dirty="0"/>
              <a:t>．观点的对立性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通常，论辩各方的观点是截然对立的，至少也是有明显分歧的。没有对立就没有论辩，例如，法庭论辩中的罪与非罪，重罪与轻罪之争，决策论辩中的优与劣之争，学术论辩中的真与伪之争，无不显示这种鲜明的对立性。</a:t>
            </a:r>
            <a:endParaRPr lang="zh-CN" altLang="zh-CN" sz="1600" dirty="0"/>
          </a:p>
        </p:txBody>
      </p:sp>
      <p:sp>
        <p:nvSpPr>
          <p:cNvPr id="12" name="矩形 11"/>
          <p:cNvSpPr/>
          <p:nvPr/>
        </p:nvSpPr>
        <p:spPr>
          <a:xfrm>
            <a:off x="511017" y="1981836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2</a:t>
            </a:r>
            <a:r>
              <a:rPr lang="zh-CN" altLang="zh-CN" sz="2400" b="1" dirty="0"/>
              <a:t>．说理的严密性</a:t>
            </a:r>
            <a:endParaRPr lang="zh-CN" altLang="zh-CN" sz="2400" dirty="0"/>
          </a:p>
        </p:txBody>
      </p:sp>
      <p:sp>
        <p:nvSpPr>
          <p:cNvPr id="13" name="矩形 12"/>
          <p:cNvSpPr/>
          <p:nvPr/>
        </p:nvSpPr>
        <p:spPr>
          <a:xfrm>
            <a:off x="511016" y="2443501"/>
            <a:ext cx="79494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 smtClean="0"/>
              <a:t>在</a:t>
            </a:r>
            <a:r>
              <a:rPr lang="zh-CN" altLang="zh-CN" sz="1600" dirty="0"/>
              <a:t>激烈的论战中，论辩者要使用锋利、明快的语言，迫使对方频频后退。论辩者既要千方百计地证明自己的观点正确，又要理由充分地驳斥对方的观点，就需要论据充分有力，阐述合乎逻辑，使本方立于不败之地，令对方无懈可击；面对对方的驳斥又要从其阐述中寻找漏洞，抓住破绽，打开突破口。这就要求阐述必须具有很强的严密性，以利于攻守而不致陷入被动。</a:t>
            </a:r>
            <a:r>
              <a:rPr lang="en-US" altLang="zh-CN" sz="1600" dirty="0"/>
              <a:t> 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一、论辩的特点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3</a:t>
            </a:r>
            <a:r>
              <a:rPr lang="zh-CN" altLang="zh-CN" sz="2400" b="1" dirty="0"/>
              <a:t>．表达的现场性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论辩各方在论辩前虽然都可以各作准备，但决不可能完全估计到变幻莫测的辩场风云，事先也很难完全把握对方的论点、论据，更难以洞悉对方的战略、战术。因此，论辩者必须随时注意观察、应付论辩现场随时出现的变化，以把握机会，取得胜利。</a:t>
            </a:r>
            <a:r>
              <a:rPr lang="en-US" altLang="zh-CN" sz="1600" dirty="0"/>
              <a:t> </a:t>
            </a:r>
            <a:endParaRPr lang="zh-CN" altLang="zh-CN" sz="1600" dirty="0"/>
          </a:p>
        </p:txBody>
      </p:sp>
      <p:sp>
        <p:nvSpPr>
          <p:cNvPr id="12" name="矩形 11"/>
          <p:cNvSpPr/>
          <p:nvPr/>
        </p:nvSpPr>
        <p:spPr>
          <a:xfrm>
            <a:off x="511017" y="2198719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4</a:t>
            </a:r>
            <a:r>
              <a:rPr lang="zh-CN" altLang="zh-CN" sz="2400" b="1" dirty="0"/>
              <a:t>．反馈的及时性</a:t>
            </a:r>
            <a:r>
              <a:rPr lang="en-US" altLang="zh-CN" sz="2400" b="1" dirty="0"/>
              <a:t> </a:t>
            </a:r>
            <a:endParaRPr lang="zh-CN" altLang="zh-CN" sz="2400" dirty="0"/>
          </a:p>
        </p:txBody>
      </p:sp>
      <p:sp>
        <p:nvSpPr>
          <p:cNvPr id="13" name="矩形 12"/>
          <p:cNvSpPr/>
          <p:nvPr/>
        </p:nvSpPr>
        <p:spPr>
          <a:xfrm>
            <a:off x="511016" y="2660384"/>
            <a:ext cx="7949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论辩是短兵相接的口舌之争，双方言来语去，且时常使用明枪暗箭。在论辩过程中，参辩人必须对对方提出的各种问题迅速作出反应，这种反应，往往是瞬间作出的，如果反应迟钝，反馈不及时，就会处于守势，形成被动局面。</a:t>
            </a:r>
            <a:r>
              <a:rPr lang="en-US" altLang="zh-CN" sz="1600" dirty="0"/>
              <a:t> 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二、论辩的分类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915566"/>
            <a:ext cx="75893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/>
              <a:t>以论辩的内容为标准，可以将论辩分为法庭论辩、外交论辩、学术论辩、决策论辩等多个类别。</a:t>
            </a:r>
            <a:endParaRPr lang="zh-CN" altLang="zh-CN" sz="2400" dirty="0"/>
          </a:p>
          <a:p>
            <a:r>
              <a:rPr lang="zh-CN" altLang="zh-CN" sz="2400" dirty="0"/>
              <a:t>以论辩的目的为标准，可分为应用论辩和赛场论辩两大类。</a:t>
            </a:r>
            <a:endParaRPr lang="zh-CN" altLang="zh-CN" sz="2400" dirty="0"/>
          </a:p>
          <a:p>
            <a:r>
              <a:rPr lang="zh-CN" altLang="zh-CN" sz="2400" dirty="0"/>
              <a:t>以辩论的进行形式为标准，又可以将论辩划分为竞赛式论辩、对话式论辩和答辩式论辩。</a:t>
            </a:r>
            <a:endParaRPr lang="zh-CN" altLang="zh-CN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      (向天歌演示原创作品：www.TopPPT.cn)"/>
          <p:cNvSpPr/>
          <p:nvPr/>
        </p:nvSpPr>
        <p:spPr>
          <a:xfrm>
            <a:off x="1" y="1792129"/>
            <a:ext cx="9144000" cy="135568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zh-CN" sz="3600" b="1" dirty="0"/>
              <a:t>第二节 论辩的艺术</a:t>
            </a:r>
            <a:endParaRPr lang="zh-CN" altLang="zh-CN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一、论辩的基本原则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1.</a:t>
            </a:r>
            <a:r>
              <a:rPr lang="zh-CN" altLang="zh-CN" sz="2400" b="1" dirty="0"/>
              <a:t>观点要明确，立场要坚定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论辩的目的，就是论证已方观点，反驳对方观点。为了能更清晰地论证自己的观点和立场的正确性及公正性，在论辩时要运用客观材料以及所有能够支持论点的论据，以增强自己的论辩效果，从而反驳对方的观点。</a:t>
            </a:r>
            <a:endParaRPr lang="zh-CN" altLang="zh-CN" sz="1600" dirty="0"/>
          </a:p>
        </p:txBody>
      </p:sp>
      <p:sp>
        <p:nvSpPr>
          <p:cNvPr id="12" name="矩形 11"/>
          <p:cNvSpPr/>
          <p:nvPr/>
        </p:nvSpPr>
        <p:spPr>
          <a:xfrm>
            <a:off x="511017" y="2198719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2. </a:t>
            </a:r>
            <a:r>
              <a:rPr lang="zh-CN" altLang="zh-CN" sz="2400" b="1" dirty="0"/>
              <a:t>逻辑性要强，坚持以理服人</a:t>
            </a:r>
            <a:endParaRPr lang="zh-CN" altLang="zh-CN" sz="2400" dirty="0"/>
          </a:p>
        </p:txBody>
      </p:sp>
      <p:sp>
        <p:nvSpPr>
          <p:cNvPr id="13" name="矩形 12"/>
          <p:cNvSpPr/>
          <p:nvPr/>
        </p:nvSpPr>
        <p:spPr>
          <a:xfrm>
            <a:off x="511016" y="2660384"/>
            <a:ext cx="7949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论辩中，无论阐叙自己的观点，还是辩驳对方的观点，要做到理据充足，这样才有辩驳致胜的力量；否则，纵使疾言厉色，也缺乏战斗力。</a:t>
            </a:r>
            <a:endParaRPr lang="zh-CN" altLang="zh-CN" sz="1600" dirty="0"/>
          </a:p>
          <a:p>
            <a:r>
              <a:rPr lang="zh-CN" altLang="zh-CN" sz="1600" dirty="0"/>
              <a:t>以理服人就意味着不要以势压人，以声吓人。真理面前，人人平等。不论其身份、地位有何不同，论辩中都应心平气各，而千万不能强词夺理，更不能以所谓权威压人。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80934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一、论辩的基本原则</a:t>
            </a:r>
            <a:endParaRPr lang="zh-CN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017" y="699542"/>
            <a:ext cx="75893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3.</a:t>
            </a:r>
            <a:r>
              <a:rPr lang="zh-CN" altLang="zh-CN" sz="2400" b="1" dirty="0"/>
              <a:t>掌握大原则，不纠缠枝节</a:t>
            </a:r>
            <a:endParaRPr lang="zh-CN" altLang="zh-CN" sz="2400" dirty="0"/>
          </a:p>
        </p:txBody>
      </p:sp>
      <p:sp>
        <p:nvSpPr>
          <p:cNvPr id="2" name="矩形 1"/>
          <p:cNvSpPr/>
          <p:nvPr/>
        </p:nvSpPr>
        <p:spPr>
          <a:xfrm>
            <a:off x="511016" y="1161207"/>
            <a:ext cx="79494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b="1" dirty="0"/>
              <a:t>要分清辩题的共认点</a:t>
            </a:r>
            <a:endParaRPr lang="zh-CN" altLang="zh-CN" sz="1600" b="1" dirty="0"/>
          </a:p>
        </p:txBody>
      </p:sp>
      <p:sp>
        <p:nvSpPr>
          <p:cNvPr id="10" name="矩形 9"/>
          <p:cNvSpPr/>
          <p:nvPr/>
        </p:nvSpPr>
        <p:spPr>
          <a:xfrm>
            <a:off x="511016" y="1499761"/>
            <a:ext cx="7949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共认点就是论辩各方在辩题范围内，观点一致的认业，它成为辩题范围内的不辩成分。分清共认点，对于划定辩题的外延，明确论辩的方向，具有重要的作用。</a:t>
            </a:r>
            <a:r>
              <a:rPr lang="en-US" altLang="zh-CN" sz="1600" dirty="0"/>
              <a:t> </a:t>
            </a:r>
            <a:endParaRPr lang="zh-CN" altLang="zh-CN" sz="1600" dirty="0"/>
          </a:p>
        </p:txBody>
      </p:sp>
      <p:sp>
        <p:nvSpPr>
          <p:cNvPr id="11" name="矩形 10"/>
          <p:cNvSpPr/>
          <p:nvPr/>
        </p:nvSpPr>
        <p:spPr>
          <a:xfrm>
            <a:off x="511016" y="2084536"/>
            <a:ext cx="79494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b="1" dirty="0"/>
              <a:t>要分清辩题的异认点</a:t>
            </a:r>
            <a:endParaRPr lang="zh-CN" altLang="zh-CN" sz="1600" b="1" dirty="0"/>
          </a:p>
        </p:txBody>
      </p:sp>
      <p:sp>
        <p:nvSpPr>
          <p:cNvPr id="14" name="矩形 13"/>
          <p:cNvSpPr/>
          <p:nvPr/>
        </p:nvSpPr>
        <p:spPr>
          <a:xfrm>
            <a:off x="511016" y="2423090"/>
            <a:ext cx="7949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异认点就是分歧点，只有准确地把握住辩题的异认点，才能使论辩抓住核心，抓住关键，把握住论辩的方向和中心。</a:t>
            </a:r>
            <a:endParaRPr lang="zh-CN" altLang="zh-CN" sz="1600" dirty="0"/>
          </a:p>
        </p:txBody>
      </p:sp>
      <p:sp>
        <p:nvSpPr>
          <p:cNvPr id="15" name="矩形 14"/>
          <p:cNvSpPr/>
          <p:nvPr/>
        </p:nvSpPr>
        <p:spPr>
          <a:xfrm>
            <a:off x="511016" y="3021130"/>
            <a:ext cx="79494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b="1" dirty="0"/>
              <a:t>紧紧抓住异认点的聚焦点</a:t>
            </a:r>
            <a:endParaRPr lang="zh-CN" altLang="zh-CN" sz="1600" b="1" dirty="0"/>
          </a:p>
        </p:txBody>
      </p:sp>
      <p:sp>
        <p:nvSpPr>
          <p:cNvPr id="16" name="矩形 15"/>
          <p:cNvSpPr/>
          <p:nvPr/>
        </p:nvSpPr>
        <p:spPr>
          <a:xfrm>
            <a:off x="511016" y="3359684"/>
            <a:ext cx="7949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/>
              <a:t>聚焦点是异认点的核心，是论辩的双方认识分歧的关键之处，有些辩题较为单纯，分歧比较鲜明而且集中，这时异认点和聚焦点可能重合。</a:t>
            </a:r>
            <a:endParaRPr lang="zh-CN" altLang="zh-CN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3137</Words>
  <Application>WPS 演示</Application>
  <PresentationFormat>全屏显示(16:9)</PresentationFormat>
  <Paragraphs>147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微软雅黑</vt:lpstr>
      <vt:lpstr>Verdana</vt:lpstr>
      <vt:lpstr>MingLiU</vt:lpstr>
      <vt:lpstr>Arial Unicode MS</vt:lpstr>
      <vt:lpstr>Segoe UI</vt:lpstr>
      <vt:lpstr>Symbol</vt:lpstr>
      <vt:lpstr>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Peter-冯</dc:creator>
  <cp:lastModifiedBy>Administrator</cp:lastModifiedBy>
  <cp:revision>1790</cp:revision>
  <dcterms:created xsi:type="dcterms:W3CDTF">2013-10-08T09:05:00Z</dcterms:created>
  <dcterms:modified xsi:type="dcterms:W3CDTF">2017-08-24T06:45:36Z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向天歌官方免费模板01：蓝灰配色年终工作总结模板.ppt</vt:lpwstr>
  </property>
  <property fmtid="{D5CDD505-2E9C-101B-9397-08002B2CF9AE}" pid="3" name="fileid">
    <vt:lpwstr>719222</vt:lpwstr>
  </property>
  <property fmtid="{D5CDD505-2E9C-101B-9397-08002B2CF9AE}" pid="4" name="KSOProductBuildVer">
    <vt:lpwstr>2052-10.1.0.6749</vt:lpwstr>
  </property>
</Properties>
</file>