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9" r:id="rId5"/>
    <p:sldId id="290" r:id="rId6"/>
    <p:sldId id="291" r:id="rId7"/>
    <p:sldId id="326" r:id="rId8"/>
    <p:sldId id="327" r:id="rId9"/>
    <p:sldId id="328" r:id="rId10"/>
    <p:sldId id="329" r:id="rId11"/>
    <p:sldId id="330" r:id="rId12"/>
    <p:sldId id="331" r:id="rId13"/>
    <p:sldId id="332" r:id="rId14"/>
    <p:sldId id="333" r:id="rId15"/>
    <p:sldId id="334" r:id="rId16"/>
    <p:sldId id="335" r:id="rId17"/>
    <p:sldId id="336" r:id="rId18"/>
    <p:sldId id="338" r:id="rId19"/>
    <p:sldId id="337" r:id="rId20"/>
    <p:sldId id="339" r:id="rId21"/>
    <p:sldId id="340" r:id="rId22"/>
    <p:sldId id="341" r:id="rId23"/>
    <p:sldId id="342" r:id="rId24"/>
    <p:sldId id="343" r:id="rId25"/>
    <p:sldId id="344" r:id="rId26"/>
    <p:sldId id="345" r:id="rId27"/>
    <p:sldId id="346" r:id="rId28"/>
    <p:sldId id="347" r:id="rId29"/>
    <p:sldId id="348" r:id="rId30"/>
    <p:sldId id="349" r:id="rId31"/>
    <p:sldId id="350" r:id="rId32"/>
    <p:sldId id="351" r:id="rId33"/>
    <p:sldId id="352" r:id="rId34"/>
    <p:sldId id="353" r:id="rId35"/>
    <p:sldId id="354" r:id="rId36"/>
    <p:sldId id="355" r:id="rId37"/>
    <p:sldId id="356" r:id="rId38"/>
    <p:sldId id="357" r:id="rId39"/>
    <p:sldId id="358" r:id="rId40"/>
    <p:sldId id="359" r:id="rId41"/>
    <p:sldId id="360" r:id="rId42"/>
    <p:sldId id="361" r:id="rId43"/>
    <p:sldId id="325" r:id="rId44"/>
  </p:sldIdLst>
  <p:sldSz cx="9144000" cy="5143500" type="screen16x9"/>
  <p:notesSz cx="6858000" cy="9144000"/>
  <p:defaultTextStyle>
    <a:defPPr>
      <a:defRPr lang="zh-CN"/>
    </a:defPPr>
    <a:lvl1pPr marL="0" lvl="0"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1pPr>
    <a:lvl2pPr marL="342900" lvl="1"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2pPr>
    <a:lvl3pPr marL="685800" lvl="2"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3pPr>
    <a:lvl4pPr marL="1028700" lvl="3"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4pPr>
    <a:lvl5pPr marL="1371600" lvl="4"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5pPr>
    <a:lvl6pPr marL="1714500" lvl="5"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6pPr>
    <a:lvl7pPr marL="2057400" lvl="6"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7pPr>
    <a:lvl8pPr marL="2400300" lvl="7"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8pPr>
    <a:lvl9pPr marL="2743200" lvl="8" indent="0" algn="l" defTabSz="685800" eaLnBrk="0" fontAlgn="base" latinLnBrk="0" hangingPunct="0">
      <a:lnSpc>
        <a:spcPct val="100000"/>
      </a:lnSpc>
      <a:spcBef>
        <a:spcPct val="0"/>
      </a:spcBef>
      <a:spcAft>
        <a:spcPct val="0"/>
      </a:spcAft>
      <a:buNone/>
      <a:defRPr sz="1400" b="0" i="0" u="none" kern="1200" baseline="0">
        <a:solidFill>
          <a:schemeClr val="tx1"/>
        </a:solidFill>
        <a:latin typeface="Calibri" panose="020F050202020403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84"/>
    <p:restoredTop sz="90667" autoAdjust="0"/>
  </p:normalViewPr>
  <p:slideViewPr>
    <p:cSldViewPr showGuides="1">
      <p:cViewPr>
        <p:scale>
          <a:sx n="100" d="100"/>
          <a:sy n="100" d="100"/>
        </p:scale>
        <p:origin x="-936" y="-204"/>
      </p:cViewPr>
      <p:guideLst>
        <p:guide orient="horz" pos="1571"/>
        <p:guide pos="2885"/>
      </p:guideLst>
    </p:cSldViewPr>
  </p:slideViewPr>
  <p:notesTextViewPr>
    <p:cViewPr>
      <p:scale>
        <a:sx n="100" d="100"/>
        <a:sy n="100" d="100"/>
      </p:scale>
      <p:origin x="0" y="0"/>
    </p:cViewPr>
  </p:notesTextViewPr>
  <p:sorterViewPr showFormatting="0">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fontAlgn="auto" latinLnBrk="0" hangingPunct="1">
              <a:lnSpc>
                <a:spcPct val="100000"/>
              </a:lnSpc>
              <a:spcBef>
                <a:spcPts val="0"/>
              </a:spcBef>
              <a:spcAft>
                <a:spcPts val="0"/>
              </a:spcAft>
              <a:buClrTx/>
              <a:buSzTx/>
              <a:buFontTx/>
              <a:buNone/>
              <a:defRPr/>
            </a:pPr>
            <a:fld id="{91DFD9B9-D9FA-471C-AAB0-04E85B0A779F}"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ln>
            <a:solidFill>
              <a:srgbClr val="000000"/>
            </a:solidFill>
            <a:miter/>
          </a:ln>
        </p:spPr>
      </p:sp>
      <p:sp>
        <p:nvSpPr>
          <p:cNvPr id="717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717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a:solidFill>
              <a:srgbClr val="000000"/>
            </a:solidFill>
            <a:miter/>
          </a:ln>
        </p:spPr>
      </p:sp>
      <p:sp>
        <p:nvSpPr>
          <p:cNvPr id="35843"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3584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ln>
            <a:solidFill>
              <a:srgbClr val="000000"/>
            </a:solidFill>
            <a:miter/>
          </a:ln>
        </p:spPr>
      </p:sp>
      <p:sp>
        <p:nvSpPr>
          <p:cNvPr id="4099"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4100"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a:ln>
            <a:solidFill>
              <a:srgbClr val="000000"/>
            </a:solidFill>
            <a:miter/>
          </a:ln>
        </p:spPr>
      </p:sp>
      <p:sp>
        <p:nvSpPr>
          <p:cNvPr id="17411"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dirty="0"/>
          </a:p>
        </p:txBody>
      </p:sp>
      <p:sp>
        <p:nvSpPr>
          <p:cNvPr id="17412"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8" name="页脚占位符 7"/>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9" name="灯片编号占位符 8"/>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4" name="页脚占位符 3"/>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5" name="灯片编号占位符 4"/>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vert="horz" lIns="68580" tIns="34290" rIns="68580" bIns="3429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2400" b="0" i="0" u="none" strike="noStrike" kern="1200" cap="none" spc="0" normalizeH="0" baseline="0" noProof="0">
              <a:ln>
                <a:noFill/>
              </a:ln>
              <a:solidFill>
                <a:schemeClr val="tx1"/>
              </a:solidFill>
              <a:effectLst/>
              <a:uLnTx/>
              <a:uFillTx/>
              <a:latin typeface="+mn-lt"/>
              <a:ea typeface="微软雅黑" panose="020B0503020204020204" pitchFamily="34" charset="-122"/>
              <a:cs typeface="+mn-cs"/>
            </a:endParaRPr>
          </a:p>
        </p:txBody>
      </p:sp>
      <p:sp>
        <p:nvSpPr>
          <p:cNvPr id="4" name="文本占位符 3"/>
          <p:cNvSpPr>
            <a:spLocks noGrp="1"/>
          </p:cNvSpPr>
          <p:nvPr>
            <p:ph type="body" sz="half" idx="2"/>
          </p:nvPr>
        </p:nvSpPr>
        <p:spPr>
          <a:xfrm>
            <a:off x="1792288"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6" name="页脚占位符 5"/>
          <p:cNvSpPr>
            <a:spLocks noGrp="1"/>
          </p:cNvSpPr>
          <p:nvPr>
            <p:ph type="ftr" sz="quarter" idx="11"/>
          </p:nvPr>
        </p:nvSpPr>
        <p:spPr/>
        <p:txBody>
          <a:bodyPr/>
          <a:lstStyle/>
          <a:p>
            <a:pPr rtl="0" eaLnBrk="1" fontAlgn="auto" hangingPunct="1">
              <a:spcBef>
                <a:spcPts val="0"/>
              </a:spcBef>
              <a:spcAft>
                <a:spcPts val="0"/>
              </a:spcAft>
              <a:defRPr/>
            </a:pPr>
            <a:endParaRPr lang="zh-CN" altLang="en-US" dirty="0">
              <a:latin typeface="+mn-lt"/>
              <a:cs typeface="+mn-cs"/>
            </a:endParaRPr>
          </a:p>
        </p:txBody>
      </p:sp>
      <p:sp>
        <p:nvSpPr>
          <p:cNvPr id="7" name="灯片编号占位符 6"/>
          <p:cNvSpPr>
            <a:spLocks noGrp="1"/>
          </p:cNvSpPr>
          <p:nvPr>
            <p:ph type="sldNum" sz="quarter" idx="12"/>
          </p:nvPr>
        </p:nvSpPr>
        <p:spPr/>
        <p:txBody>
          <a:body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05979"/>
            <a:ext cx="8229600" cy="857250"/>
          </a:xfrm>
          <a:prstGeom prst="rect">
            <a:avLst/>
          </a:prstGeom>
          <a:noFill/>
          <a:ln w="9525">
            <a:noFill/>
          </a:ln>
        </p:spPr>
        <p:txBody>
          <a:bodyPr lIns="68580" tIns="34290" rIns="68580" bIns="34290" anchor="ctr"/>
          <a:lstStyle/>
          <a:p>
            <a:pPr lvl="0"/>
            <a:r>
              <a:rPr lang="zh-CN" altLang="en-US" dirty="0"/>
              <a:t>单击此处编辑母版标题样式</a:t>
            </a:r>
            <a:endParaRPr lang="zh-CN" altLang="en-US" dirty="0"/>
          </a:p>
        </p:txBody>
      </p:sp>
      <p:sp>
        <p:nvSpPr>
          <p:cNvPr id="1027" name="文本占位符 2"/>
          <p:cNvSpPr>
            <a:spLocks noGrp="1"/>
          </p:cNvSpPr>
          <p:nvPr>
            <p:ph type="body" idx="1"/>
          </p:nvPr>
        </p:nvSpPr>
        <p:spPr>
          <a:xfrm>
            <a:off x="457200" y="1200151"/>
            <a:ext cx="8229600" cy="3394472"/>
          </a:xfrm>
          <a:prstGeom prst="rect">
            <a:avLst/>
          </a:prstGeom>
          <a:noFill/>
          <a:ln w="9525">
            <a:noFill/>
          </a:ln>
        </p:spPr>
        <p:txBody>
          <a:bodyPr lIns="68580" tIns="34290" rIns="68580" bIns="3429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68580" tIns="34290" rIns="68580" bIns="34290" rtlCol="0" anchor="ctr"/>
          <a:lstStyle>
            <a:lvl1pPr algn="l">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68580" tIns="34290" rIns="68580" bIns="34290" rtlCol="0" anchor="ctr"/>
          <a:lstStyle>
            <a:lvl1pPr algn="ct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endParaRPr lang="zh-CN" altLang="en-US" dirty="0">
              <a:latin typeface="+mn-lt"/>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68580" tIns="34290" rIns="68580" bIns="34290" rtlCol="0" anchor="ctr"/>
          <a:lstStyle>
            <a:lvl1pPr algn="r">
              <a:defRPr sz="900">
                <a:solidFill>
                  <a:schemeClr val="tx1">
                    <a:tint val="75000"/>
                  </a:schemeClr>
                </a:solidFill>
                <a:ea typeface="微软雅黑" panose="020B0503020204020204" pitchFamily="34" charset="-122"/>
              </a:defRPr>
            </a:lvl1pPr>
          </a:lstStyle>
          <a:p>
            <a:pPr rtl="0" eaLnBrk="1" fontAlgn="auto" hangingPunct="1">
              <a:spcBef>
                <a:spcPts val="0"/>
              </a:spcBef>
              <a:spcAft>
                <a:spcPts val="0"/>
              </a:spcAft>
              <a:defRPr/>
            </a:pPr>
            <a:fld id="{0C913308-F349-4B6D-A68A-DD1791B4A57B}" type="slidenum">
              <a:rPr lang="zh-CN" altLang="en-US" smtClean="0">
                <a:latin typeface="+mn-lt"/>
                <a:cs typeface="+mn-cs"/>
              </a:rPr>
            </a:fld>
            <a:endParaRPr lang="zh-CN" altLang="en-US" dirty="0">
              <a:latin typeface="+mn-lt"/>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685800" rtl="0" eaLnBrk="1" latinLnBrk="0" hangingPunct="1">
        <a:spcBef>
          <a:spcPct val="0"/>
        </a:spcBef>
        <a:buNone/>
        <a:defRPr sz="3300" kern="1200">
          <a:solidFill>
            <a:schemeClr val="tx1"/>
          </a:solidFill>
          <a:latin typeface="+mj-lt"/>
          <a:ea typeface="微软雅黑" panose="020B0503020204020204" pitchFamily="34" charset="-122"/>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微软雅黑" panose="020B0503020204020204" pitchFamily="34" charset="-122"/>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870109" y="2463404"/>
            <a:ext cx="4277955" cy="622300"/>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演讲</a:t>
            </a:r>
            <a:r>
              <a:rPr lang="zh-CN" altLang="en-US" sz="3600" b="1" dirty="0">
                <a:solidFill>
                  <a:srgbClr val="2B2E30"/>
                </a:solidFill>
                <a:latin typeface="微软雅黑" panose="020B0503020204020204" pitchFamily="34" charset="-122"/>
                <a:ea typeface="微软雅黑" panose="020B0503020204020204" pitchFamily="34" charset="-122"/>
              </a:rPr>
              <a:t>的口才艺术</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a:off x="870109" y="1792129"/>
            <a:ext cx="1604311" cy="49339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3600" b="1" dirty="0" smtClean="0"/>
              <a:t>第六章</a:t>
            </a:r>
            <a:endParaRPr lang="zh-CN" altLang="en-US" sz="3600" b="1"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三、演讲的分类</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1.</a:t>
            </a:r>
            <a:r>
              <a:rPr lang="zh-CN" altLang="zh-CN" sz="2400" b="1" dirty="0"/>
              <a:t>按演讲内容划分</a:t>
            </a:r>
            <a:endParaRPr lang="zh-CN" altLang="zh-CN" sz="2400" dirty="0"/>
          </a:p>
        </p:txBody>
      </p:sp>
      <p:sp>
        <p:nvSpPr>
          <p:cNvPr id="2" name="矩形 1"/>
          <p:cNvSpPr/>
          <p:nvPr/>
        </p:nvSpPr>
        <p:spPr>
          <a:xfrm>
            <a:off x="492001" y="1275606"/>
            <a:ext cx="1468695" cy="400110"/>
          </a:xfrm>
          <a:prstGeom prst="rect">
            <a:avLst/>
          </a:prstGeom>
          <a:solidFill>
            <a:srgbClr val="3CA0FE"/>
          </a:solidFill>
        </p:spPr>
        <p:txBody>
          <a:bodyPr wrap="square">
            <a:spAutoFit/>
          </a:bodyPr>
          <a:lstStyle/>
          <a:p>
            <a:pPr algn="ctr"/>
            <a:r>
              <a:rPr lang="zh-CN" altLang="zh-CN" sz="2000" b="1" dirty="0">
                <a:solidFill>
                  <a:schemeClr val="bg1"/>
                </a:solidFill>
              </a:rPr>
              <a:t>政治演讲</a:t>
            </a:r>
            <a:endParaRPr lang="zh-CN" altLang="zh-CN" sz="2000" b="1" dirty="0">
              <a:solidFill>
                <a:schemeClr val="bg1"/>
              </a:solidFill>
            </a:endParaRPr>
          </a:p>
        </p:txBody>
      </p:sp>
      <p:sp>
        <p:nvSpPr>
          <p:cNvPr id="8" name="矩形 7"/>
          <p:cNvSpPr/>
          <p:nvPr/>
        </p:nvSpPr>
        <p:spPr>
          <a:xfrm>
            <a:off x="492001" y="2045047"/>
            <a:ext cx="1468695" cy="400110"/>
          </a:xfrm>
          <a:prstGeom prst="rect">
            <a:avLst/>
          </a:prstGeom>
          <a:solidFill>
            <a:srgbClr val="3CA0FE"/>
          </a:solidFill>
        </p:spPr>
        <p:txBody>
          <a:bodyPr wrap="square">
            <a:spAutoFit/>
          </a:bodyPr>
          <a:lstStyle/>
          <a:p>
            <a:pPr algn="ctr"/>
            <a:r>
              <a:rPr lang="zh-CN" altLang="zh-CN" sz="2000" b="1" dirty="0">
                <a:solidFill>
                  <a:schemeClr val="bg1"/>
                </a:solidFill>
              </a:rPr>
              <a:t>教育演讲</a:t>
            </a:r>
            <a:endParaRPr lang="zh-CN" altLang="zh-CN" sz="2000" b="1" dirty="0">
              <a:solidFill>
                <a:schemeClr val="bg1"/>
              </a:solidFill>
            </a:endParaRPr>
          </a:p>
        </p:txBody>
      </p:sp>
      <p:sp>
        <p:nvSpPr>
          <p:cNvPr id="9" name="矩形 8"/>
          <p:cNvSpPr/>
          <p:nvPr/>
        </p:nvSpPr>
        <p:spPr>
          <a:xfrm>
            <a:off x="492001" y="2693118"/>
            <a:ext cx="1468695" cy="400110"/>
          </a:xfrm>
          <a:prstGeom prst="rect">
            <a:avLst/>
          </a:prstGeom>
          <a:solidFill>
            <a:srgbClr val="3CA0FE"/>
          </a:solidFill>
        </p:spPr>
        <p:txBody>
          <a:bodyPr wrap="square">
            <a:spAutoFit/>
          </a:bodyPr>
          <a:lstStyle/>
          <a:p>
            <a:pPr algn="ctr"/>
            <a:r>
              <a:rPr lang="zh-CN" altLang="zh-CN" sz="2000" b="1" dirty="0">
                <a:solidFill>
                  <a:schemeClr val="bg1"/>
                </a:solidFill>
              </a:rPr>
              <a:t>宗教演讲</a:t>
            </a:r>
            <a:endParaRPr lang="zh-CN" altLang="zh-CN" sz="2000" b="1" dirty="0">
              <a:solidFill>
                <a:schemeClr val="bg1"/>
              </a:solidFill>
            </a:endParaRPr>
          </a:p>
        </p:txBody>
      </p:sp>
      <p:sp>
        <p:nvSpPr>
          <p:cNvPr id="10" name="矩形 9"/>
          <p:cNvSpPr/>
          <p:nvPr/>
        </p:nvSpPr>
        <p:spPr>
          <a:xfrm>
            <a:off x="492001" y="3401875"/>
            <a:ext cx="1468695" cy="400110"/>
          </a:xfrm>
          <a:prstGeom prst="rect">
            <a:avLst/>
          </a:prstGeom>
          <a:solidFill>
            <a:srgbClr val="3CA0FE"/>
          </a:solidFill>
        </p:spPr>
        <p:txBody>
          <a:bodyPr wrap="square">
            <a:spAutoFit/>
          </a:bodyPr>
          <a:lstStyle/>
          <a:p>
            <a:pPr algn="ctr"/>
            <a:r>
              <a:rPr lang="zh-CN" altLang="zh-CN" sz="2000" b="1" dirty="0">
                <a:solidFill>
                  <a:schemeClr val="bg1"/>
                </a:solidFill>
              </a:rPr>
              <a:t>经济演讲</a:t>
            </a:r>
            <a:endParaRPr lang="zh-CN" altLang="zh-CN" sz="2000" b="1" dirty="0">
              <a:solidFill>
                <a:schemeClr val="bg1"/>
              </a:solidFill>
            </a:endParaRPr>
          </a:p>
        </p:txBody>
      </p:sp>
      <p:sp>
        <p:nvSpPr>
          <p:cNvPr id="11" name="矩形 10"/>
          <p:cNvSpPr/>
          <p:nvPr/>
        </p:nvSpPr>
        <p:spPr>
          <a:xfrm>
            <a:off x="492001" y="4110632"/>
            <a:ext cx="1468695" cy="400110"/>
          </a:xfrm>
          <a:prstGeom prst="rect">
            <a:avLst/>
          </a:prstGeom>
          <a:solidFill>
            <a:srgbClr val="3CA0FE"/>
          </a:solidFill>
        </p:spPr>
        <p:txBody>
          <a:bodyPr wrap="square">
            <a:spAutoFit/>
          </a:bodyPr>
          <a:lstStyle/>
          <a:p>
            <a:pPr algn="ctr"/>
            <a:r>
              <a:rPr lang="zh-CN" altLang="zh-CN" sz="2000" b="1" dirty="0">
                <a:solidFill>
                  <a:schemeClr val="bg1"/>
                </a:solidFill>
              </a:rPr>
              <a:t>军事演讲</a:t>
            </a:r>
            <a:endParaRPr lang="zh-CN" altLang="zh-CN" sz="2000" b="1" dirty="0">
              <a:solidFill>
                <a:schemeClr val="bg1"/>
              </a:solidFill>
            </a:endParaRPr>
          </a:p>
        </p:txBody>
      </p:sp>
      <p:sp>
        <p:nvSpPr>
          <p:cNvPr id="3" name="矩形 2"/>
          <p:cNvSpPr/>
          <p:nvPr/>
        </p:nvSpPr>
        <p:spPr>
          <a:xfrm>
            <a:off x="2051720" y="1152495"/>
            <a:ext cx="6552728" cy="646331"/>
          </a:xfrm>
          <a:prstGeom prst="rect">
            <a:avLst/>
          </a:prstGeom>
          <a:solidFill>
            <a:schemeClr val="bg1">
              <a:lumMod val="85000"/>
            </a:schemeClr>
          </a:solidFill>
        </p:spPr>
        <p:txBody>
          <a:bodyPr wrap="square">
            <a:spAutoFit/>
          </a:bodyPr>
          <a:lstStyle/>
          <a:p>
            <a:r>
              <a:rPr lang="zh-CN" altLang="zh-CN" sz="1800" dirty="0"/>
              <a:t>政治演讲是内容涉及政论国事的演讲，包括竞选演讲、就职演讲、会议论辩、集会演讲、外交演讲等。</a:t>
            </a:r>
            <a:endParaRPr lang="zh-CN" altLang="zh-CN" sz="1800" dirty="0"/>
          </a:p>
        </p:txBody>
      </p:sp>
      <p:sp>
        <p:nvSpPr>
          <p:cNvPr id="13" name="矩形 12"/>
          <p:cNvSpPr/>
          <p:nvPr/>
        </p:nvSpPr>
        <p:spPr>
          <a:xfrm>
            <a:off x="2051720" y="1861251"/>
            <a:ext cx="6552728" cy="646331"/>
          </a:xfrm>
          <a:prstGeom prst="rect">
            <a:avLst/>
          </a:prstGeom>
          <a:solidFill>
            <a:schemeClr val="bg1">
              <a:lumMod val="85000"/>
            </a:schemeClr>
          </a:solidFill>
        </p:spPr>
        <p:txBody>
          <a:bodyPr wrap="square">
            <a:spAutoFit/>
          </a:bodyPr>
          <a:lstStyle/>
          <a:p>
            <a:r>
              <a:rPr lang="zh-CN" altLang="zh-CN" sz="1800" dirty="0"/>
              <a:t>教育演讲是演讲者向听众传授文化科学知识的演讲。例如：知识讲座、学术报告、科普演示等。</a:t>
            </a:r>
            <a:endParaRPr lang="zh-CN" altLang="zh-CN" sz="1800" dirty="0"/>
          </a:p>
        </p:txBody>
      </p:sp>
      <p:sp>
        <p:nvSpPr>
          <p:cNvPr id="14" name="矩形 13"/>
          <p:cNvSpPr/>
          <p:nvPr/>
        </p:nvSpPr>
        <p:spPr>
          <a:xfrm>
            <a:off x="2051720" y="2570007"/>
            <a:ext cx="6552728" cy="646331"/>
          </a:xfrm>
          <a:prstGeom prst="rect">
            <a:avLst/>
          </a:prstGeom>
          <a:solidFill>
            <a:schemeClr val="bg1">
              <a:lumMod val="85000"/>
            </a:schemeClr>
          </a:solidFill>
        </p:spPr>
        <p:txBody>
          <a:bodyPr wrap="square">
            <a:spAutoFit/>
          </a:bodyPr>
          <a:lstStyle/>
          <a:p>
            <a:r>
              <a:rPr lang="zh-CN" altLang="zh-CN" sz="1800" dirty="0"/>
              <a:t>宗教演讲是宗教神职人员在教堂宣传宗教教义或进行其他宗教活动时作的讲演。</a:t>
            </a:r>
            <a:endParaRPr lang="zh-CN" altLang="zh-CN" sz="1800" dirty="0"/>
          </a:p>
        </p:txBody>
      </p:sp>
      <p:sp>
        <p:nvSpPr>
          <p:cNvPr id="15" name="矩形 14"/>
          <p:cNvSpPr/>
          <p:nvPr/>
        </p:nvSpPr>
        <p:spPr>
          <a:xfrm>
            <a:off x="2051720" y="3278763"/>
            <a:ext cx="6552728" cy="646331"/>
          </a:xfrm>
          <a:prstGeom prst="rect">
            <a:avLst/>
          </a:prstGeom>
          <a:solidFill>
            <a:schemeClr val="bg1">
              <a:lumMod val="85000"/>
            </a:schemeClr>
          </a:solidFill>
        </p:spPr>
        <p:txBody>
          <a:bodyPr wrap="square">
            <a:spAutoFit/>
          </a:bodyPr>
          <a:lstStyle/>
          <a:p>
            <a:r>
              <a:rPr lang="zh-CN" altLang="zh-CN" sz="1800" dirty="0"/>
              <a:t>经济演讲是政府或部门财经管理人员及企业家作的关于经济问题的演讲。</a:t>
            </a:r>
            <a:endParaRPr lang="zh-CN" altLang="zh-CN" sz="1800" dirty="0"/>
          </a:p>
        </p:txBody>
      </p:sp>
      <p:sp>
        <p:nvSpPr>
          <p:cNvPr id="16" name="矩形 15"/>
          <p:cNvSpPr/>
          <p:nvPr/>
        </p:nvSpPr>
        <p:spPr>
          <a:xfrm>
            <a:off x="2051720" y="3987521"/>
            <a:ext cx="6552728" cy="646331"/>
          </a:xfrm>
          <a:prstGeom prst="rect">
            <a:avLst/>
          </a:prstGeom>
          <a:solidFill>
            <a:schemeClr val="bg1">
              <a:lumMod val="85000"/>
            </a:schemeClr>
          </a:solidFill>
        </p:spPr>
        <p:txBody>
          <a:bodyPr wrap="square">
            <a:spAutoFit/>
          </a:bodyPr>
          <a:lstStyle/>
          <a:p>
            <a:r>
              <a:rPr lang="zh-CN" altLang="zh-CN" sz="1800" dirty="0"/>
              <a:t>军事演讲是战备训练和战争中，将军向士兵进行宣传鼓动和阐述战略战术问题所作的讲演。</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三、演讲的分类</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2.</a:t>
            </a:r>
            <a:r>
              <a:rPr lang="zh-CN" altLang="zh-CN" sz="2400" b="1" dirty="0"/>
              <a:t>按演讲的目的划分</a:t>
            </a:r>
            <a:endParaRPr lang="zh-CN" altLang="zh-CN" sz="2400" dirty="0"/>
          </a:p>
        </p:txBody>
      </p:sp>
      <p:sp>
        <p:nvSpPr>
          <p:cNvPr id="2" name="矩形 1"/>
          <p:cNvSpPr/>
          <p:nvPr/>
        </p:nvSpPr>
        <p:spPr>
          <a:xfrm>
            <a:off x="492001" y="1275606"/>
            <a:ext cx="1468695" cy="400110"/>
          </a:xfrm>
          <a:prstGeom prst="rect">
            <a:avLst/>
          </a:prstGeom>
          <a:solidFill>
            <a:srgbClr val="3CA0FE"/>
          </a:solidFill>
        </p:spPr>
        <p:txBody>
          <a:bodyPr wrap="square">
            <a:spAutoFit/>
          </a:bodyPr>
          <a:lstStyle/>
          <a:p>
            <a:r>
              <a:rPr lang="zh-CN" altLang="zh-CN" sz="2000" b="1" dirty="0">
                <a:solidFill>
                  <a:schemeClr val="bg1"/>
                </a:solidFill>
              </a:rPr>
              <a:t>娱乐性演讲</a:t>
            </a:r>
            <a:endParaRPr lang="zh-CN" altLang="zh-CN" sz="2000" b="1" dirty="0">
              <a:solidFill>
                <a:schemeClr val="bg1"/>
              </a:solidFill>
            </a:endParaRPr>
          </a:p>
        </p:txBody>
      </p:sp>
      <p:sp>
        <p:nvSpPr>
          <p:cNvPr id="8" name="矩形 7"/>
          <p:cNvSpPr/>
          <p:nvPr/>
        </p:nvSpPr>
        <p:spPr>
          <a:xfrm>
            <a:off x="492001" y="1909276"/>
            <a:ext cx="1468695" cy="400110"/>
          </a:xfrm>
          <a:prstGeom prst="rect">
            <a:avLst/>
          </a:prstGeom>
          <a:solidFill>
            <a:srgbClr val="3CA0FE"/>
          </a:solidFill>
        </p:spPr>
        <p:txBody>
          <a:bodyPr wrap="square">
            <a:spAutoFit/>
          </a:bodyPr>
          <a:lstStyle/>
          <a:p>
            <a:r>
              <a:rPr lang="zh-CN" altLang="zh-CN" sz="2000" b="1" dirty="0">
                <a:solidFill>
                  <a:schemeClr val="bg1"/>
                </a:solidFill>
              </a:rPr>
              <a:t>传授性演讲</a:t>
            </a:r>
            <a:endParaRPr lang="zh-CN" altLang="zh-CN" sz="2000" b="1" dirty="0">
              <a:solidFill>
                <a:schemeClr val="bg1"/>
              </a:solidFill>
            </a:endParaRPr>
          </a:p>
        </p:txBody>
      </p:sp>
      <p:sp>
        <p:nvSpPr>
          <p:cNvPr id="9" name="矩形 8"/>
          <p:cNvSpPr/>
          <p:nvPr/>
        </p:nvSpPr>
        <p:spPr>
          <a:xfrm>
            <a:off x="492001" y="2542946"/>
            <a:ext cx="1468695" cy="400110"/>
          </a:xfrm>
          <a:prstGeom prst="rect">
            <a:avLst/>
          </a:prstGeom>
          <a:solidFill>
            <a:srgbClr val="3CA0FE"/>
          </a:solidFill>
        </p:spPr>
        <p:txBody>
          <a:bodyPr wrap="square">
            <a:spAutoFit/>
          </a:bodyPr>
          <a:lstStyle/>
          <a:p>
            <a:r>
              <a:rPr lang="zh-CN" altLang="zh-CN" sz="2000" b="1" dirty="0">
                <a:solidFill>
                  <a:schemeClr val="bg1"/>
                </a:solidFill>
              </a:rPr>
              <a:t>说服性演讲</a:t>
            </a:r>
            <a:endParaRPr lang="zh-CN" altLang="zh-CN" sz="2000" b="1" dirty="0">
              <a:solidFill>
                <a:schemeClr val="bg1"/>
              </a:solidFill>
            </a:endParaRPr>
          </a:p>
        </p:txBody>
      </p:sp>
      <p:sp>
        <p:nvSpPr>
          <p:cNvPr id="10" name="矩形 9"/>
          <p:cNvSpPr/>
          <p:nvPr/>
        </p:nvSpPr>
        <p:spPr>
          <a:xfrm>
            <a:off x="492001" y="3176616"/>
            <a:ext cx="1468695" cy="400110"/>
          </a:xfrm>
          <a:prstGeom prst="rect">
            <a:avLst/>
          </a:prstGeom>
          <a:solidFill>
            <a:srgbClr val="3CA0FE"/>
          </a:solidFill>
        </p:spPr>
        <p:txBody>
          <a:bodyPr wrap="square">
            <a:spAutoFit/>
          </a:bodyPr>
          <a:lstStyle/>
          <a:p>
            <a:r>
              <a:rPr lang="zh-CN" altLang="zh-CN" sz="2000" b="1" dirty="0">
                <a:solidFill>
                  <a:schemeClr val="bg1"/>
                </a:solidFill>
              </a:rPr>
              <a:t>鼓动性演讲</a:t>
            </a:r>
            <a:endParaRPr lang="zh-CN" altLang="zh-CN" sz="2000" b="1" dirty="0">
              <a:solidFill>
                <a:schemeClr val="bg1"/>
              </a:solidFill>
            </a:endParaRPr>
          </a:p>
        </p:txBody>
      </p:sp>
      <p:sp>
        <p:nvSpPr>
          <p:cNvPr id="11" name="矩形 10"/>
          <p:cNvSpPr/>
          <p:nvPr/>
        </p:nvSpPr>
        <p:spPr>
          <a:xfrm>
            <a:off x="492001" y="3810286"/>
            <a:ext cx="1468695" cy="400110"/>
          </a:xfrm>
          <a:prstGeom prst="rect">
            <a:avLst/>
          </a:prstGeom>
          <a:solidFill>
            <a:srgbClr val="3CA0FE"/>
          </a:solidFill>
        </p:spPr>
        <p:txBody>
          <a:bodyPr wrap="square">
            <a:spAutoFit/>
          </a:bodyPr>
          <a:lstStyle/>
          <a:p>
            <a:r>
              <a:rPr lang="zh-CN" altLang="zh-CN" sz="2000" b="1" dirty="0">
                <a:solidFill>
                  <a:schemeClr val="bg1"/>
                </a:solidFill>
              </a:rPr>
              <a:t>凭吊性演讲</a:t>
            </a:r>
            <a:endParaRPr lang="zh-CN" altLang="zh-CN" sz="2000" b="1" dirty="0">
              <a:solidFill>
                <a:schemeClr val="bg1"/>
              </a:solidFill>
            </a:endParaRPr>
          </a:p>
        </p:txBody>
      </p:sp>
      <p:sp>
        <p:nvSpPr>
          <p:cNvPr id="3" name="矩形 2"/>
          <p:cNvSpPr/>
          <p:nvPr/>
        </p:nvSpPr>
        <p:spPr>
          <a:xfrm>
            <a:off x="2051720" y="1152495"/>
            <a:ext cx="6552728" cy="584775"/>
          </a:xfrm>
          <a:prstGeom prst="rect">
            <a:avLst/>
          </a:prstGeom>
          <a:solidFill>
            <a:schemeClr val="bg1">
              <a:lumMod val="85000"/>
            </a:schemeClr>
          </a:solidFill>
        </p:spPr>
        <p:txBody>
          <a:bodyPr wrap="square">
            <a:spAutoFit/>
          </a:bodyPr>
          <a:lstStyle/>
          <a:p>
            <a:r>
              <a:rPr lang="zh-CN" altLang="zh-CN" sz="1600" dirty="0"/>
              <a:t>娱乐性演讲是在庆祝和纪念活动中，演讲者为了让听众能够心情愉快所作的幽默风趣的演讲。</a:t>
            </a:r>
            <a:endParaRPr lang="zh-CN" altLang="zh-CN" sz="1600" dirty="0"/>
          </a:p>
        </p:txBody>
      </p:sp>
      <p:sp>
        <p:nvSpPr>
          <p:cNvPr id="13" name="矩形 12"/>
          <p:cNvSpPr/>
          <p:nvPr/>
        </p:nvSpPr>
        <p:spPr>
          <a:xfrm>
            <a:off x="2051720" y="1861251"/>
            <a:ext cx="6552728" cy="584775"/>
          </a:xfrm>
          <a:prstGeom prst="rect">
            <a:avLst/>
          </a:prstGeom>
          <a:solidFill>
            <a:schemeClr val="bg1">
              <a:lumMod val="85000"/>
            </a:schemeClr>
          </a:solidFill>
        </p:spPr>
        <p:txBody>
          <a:bodyPr wrap="square">
            <a:spAutoFit/>
          </a:bodyPr>
          <a:lstStyle/>
          <a:p>
            <a:r>
              <a:rPr lang="zh-CN" altLang="zh-CN" sz="1600" dirty="0"/>
              <a:t>传授性演讲是演讲者只是把自己所掌握的知识传授给别人，或把某些消息传播给听众，而一般不与听众发生什么争辩的</a:t>
            </a:r>
            <a:r>
              <a:rPr lang="zh-CN" altLang="zh-CN" sz="1600" dirty="0" smtClean="0"/>
              <a:t>演讲</a:t>
            </a:r>
            <a:endParaRPr lang="zh-CN" altLang="zh-CN" sz="1600" dirty="0"/>
          </a:p>
        </p:txBody>
      </p:sp>
      <p:sp>
        <p:nvSpPr>
          <p:cNvPr id="14" name="矩形 13"/>
          <p:cNvSpPr/>
          <p:nvPr/>
        </p:nvSpPr>
        <p:spPr>
          <a:xfrm>
            <a:off x="2051720" y="2573724"/>
            <a:ext cx="6552728" cy="338554"/>
          </a:xfrm>
          <a:prstGeom prst="rect">
            <a:avLst/>
          </a:prstGeom>
          <a:solidFill>
            <a:schemeClr val="bg1">
              <a:lumMod val="85000"/>
            </a:schemeClr>
          </a:solidFill>
        </p:spPr>
        <p:txBody>
          <a:bodyPr wrap="square">
            <a:spAutoFit/>
          </a:bodyPr>
          <a:lstStyle/>
          <a:p>
            <a:r>
              <a:rPr lang="zh-CN" altLang="zh-CN" sz="1600" dirty="0"/>
              <a:t>说服性演讲是演讲者要使听众明辨事理、服从自己观点的</a:t>
            </a:r>
            <a:r>
              <a:rPr lang="zh-CN" altLang="zh-CN" sz="1600" dirty="0" smtClean="0"/>
              <a:t>演讲</a:t>
            </a:r>
            <a:endParaRPr lang="zh-CN" altLang="zh-CN" sz="1600" dirty="0"/>
          </a:p>
        </p:txBody>
      </p:sp>
      <p:sp>
        <p:nvSpPr>
          <p:cNvPr id="15" name="矩形 14"/>
          <p:cNvSpPr/>
          <p:nvPr/>
        </p:nvSpPr>
        <p:spPr>
          <a:xfrm>
            <a:off x="2051720" y="3084283"/>
            <a:ext cx="6552728" cy="584775"/>
          </a:xfrm>
          <a:prstGeom prst="rect">
            <a:avLst/>
          </a:prstGeom>
          <a:solidFill>
            <a:schemeClr val="bg1">
              <a:lumMod val="85000"/>
            </a:schemeClr>
          </a:solidFill>
        </p:spPr>
        <p:txBody>
          <a:bodyPr wrap="square">
            <a:spAutoFit/>
          </a:bodyPr>
          <a:lstStyle/>
          <a:p>
            <a:r>
              <a:rPr lang="zh-CN" altLang="zh-CN" sz="1600" dirty="0"/>
              <a:t>鼓动性演讲是用热情的语言把听众的情绪鼓动起来，使之向着既定的目标奋斗的演讲。</a:t>
            </a:r>
            <a:endParaRPr lang="zh-CN" altLang="zh-CN" sz="1600" dirty="0"/>
          </a:p>
        </p:txBody>
      </p:sp>
      <p:sp>
        <p:nvSpPr>
          <p:cNvPr id="16" name="矩形 15"/>
          <p:cNvSpPr/>
          <p:nvPr/>
        </p:nvSpPr>
        <p:spPr>
          <a:xfrm>
            <a:off x="2051720" y="3841064"/>
            <a:ext cx="6552728" cy="338554"/>
          </a:xfrm>
          <a:prstGeom prst="rect">
            <a:avLst/>
          </a:prstGeom>
          <a:solidFill>
            <a:schemeClr val="bg1">
              <a:lumMod val="85000"/>
            </a:schemeClr>
          </a:solidFill>
        </p:spPr>
        <p:txBody>
          <a:bodyPr wrap="square">
            <a:spAutoFit/>
          </a:bodyPr>
          <a:lstStyle/>
          <a:p>
            <a:r>
              <a:rPr lang="zh-CN" altLang="zh-CN" sz="1600" dirty="0"/>
              <a:t>凭吊性演讲是在葬礼上或者在纪念某人逝世周年的大会上所作的演讲。</a:t>
            </a:r>
            <a:endParaRPr lang="zh-CN" altLang="zh-CN" sz="1600" dirty="0"/>
          </a:p>
        </p:txBody>
      </p:sp>
      <p:sp>
        <p:nvSpPr>
          <p:cNvPr id="17" name="矩形 16"/>
          <p:cNvSpPr/>
          <p:nvPr/>
        </p:nvSpPr>
        <p:spPr>
          <a:xfrm>
            <a:off x="492001" y="4443958"/>
            <a:ext cx="1468695" cy="400110"/>
          </a:xfrm>
          <a:prstGeom prst="rect">
            <a:avLst/>
          </a:prstGeom>
          <a:solidFill>
            <a:srgbClr val="3CA0FE"/>
          </a:solidFill>
        </p:spPr>
        <p:txBody>
          <a:bodyPr wrap="square">
            <a:spAutoFit/>
          </a:bodyPr>
          <a:lstStyle/>
          <a:p>
            <a:r>
              <a:rPr lang="zh-CN" altLang="zh-CN" sz="2000" b="1" dirty="0">
                <a:solidFill>
                  <a:schemeClr val="bg1"/>
                </a:solidFill>
              </a:rPr>
              <a:t>游说性演讲</a:t>
            </a:r>
            <a:endParaRPr lang="zh-CN" altLang="zh-CN" sz="2000" b="1" dirty="0">
              <a:solidFill>
                <a:schemeClr val="bg1"/>
              </a:solidFill>
            </a:endParaRPr>
          </a:p>
        </p:txBody>
      </p:sp>
      <p:sp>
        <p:nvSpPr>
          <p:cNvPr id="18" name="矩形 17"/>
          <p:cNvSpPr/>
          <p:nvPr/>
        </p:nvSpPr>
        <p:spPr>
          <a:xfrm>
            <a:off x="2051720" y="4455208"/>
            <a:ext cx="6552728" cy="338554"/>
          </a:xfrm>
          <a:prstGeom prst="rect">
            <a:avLst/>
          </a:prstGeom>
          <a:solidFill>
            <a:schemeClr val="bg1">
              <a:lumMod val="85000"/>
            </a:schemeClr>
          </a:solidFill>
        </p:spPr>
        <p:txBody>
          <a:bodyPr wrap="square">
            <a:spAutoFit/>
          </a:bodyPr>
          <a:lstStyle/>
          <a:p>
            <a:r>
              <a:rPr lang="zh-CN" altLang="zh-CN" sz="1600" dirty="0"/>
              <a:t>游说性演讲是没有固定场所的演讲。</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三、演讲的分类</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3.</a:t>
            </a:r>
            <a:r>
              <a:rPr lang="zh-CN" altLang="zh-CN" sz="2400" b="1" dirty="0"/>
              <a:t>按演讲方式划分</a:t>
            </a:r>
            <a:endParaRPr lang="zh-CN" altLang="zh-CN" sz="2400" dirty="0"/>
          </a:p>
        </p:txBody>
      </p:sp>
      <p:sp>
        <p:nvSpPr>
          <p:cNvPr id="2" name="矩形 1"/>
          <p:cNvSpPr/>
          <p:nvPr/>
        </p:nvSpPr>
        <p:spPr>
          <a:xfrm>
            <a:off x="492001" y="1275606"/>
            <a:ext cx="1468695" cy="400110"/>
          </a:xfrm>
          <a:prstGeom prst="rect">
            <a:avLst/>
          </a:prstGeom>
          <a:solidFill>
            <a:srgbClr val="3CA0FE"/>
          </a:solidFill>
        </p:spPr>
        <p:txBody>
          <a:bodyPr wrap="square">
            <a:spAutoFit/>
          </a:bodyPr>
          <a:lstStyle/>
          <a:p>
            <a:r>
              <a:rPr lang="zh-CN" altLang="zh-CN" sz="2000" b="1" dirty="0">
                <a:solidFill>
                  <a:schemeClr val="bg1"/>
                </a:solidFill>
              </a:rPr>
              <a:t>读稿式演讲</a:t>
            </a:r>
            <a:endParaRPr lang="zh-CN" altLang="zh-CN" sz="2000" b="1" dirty="0">
              <a:solidFill>
                <a:schemeClr val="bg1"/>
              </a:solidFill>
            </a:endParaRPr>
          </a:p>
        </p:txBody>
      </p:sp>
      <p:sp>
        <p:nvSpPr>
          <p:cNvPr id="8" name="矩形 7"/>
          <p:cNvSpPr/>
          <p:nvPr/>
        </p:nvSpPr>
        <p:spPr>
          <a:xfrm>
            <a:off x="492001" y="1909276"/>
            <a:ext cx="1468695" cy="400110"/>
          </a:xfrm>
          <a:prstGeom prst="rect">
            <a:avLst/>
          </a:prstGeom>
          <a:solidFill>
            <a:srgbClr val="3CA0FE"/>
          </a:solidFill>
        </p:spPr>
        <p:txBody>
          <a:bodyPr wrap="square">
            <a:spAutoFit/>
          </a:bodyPr>
          <a:lstStyle/>
          <a:p>
            <a:r>
              <a:rPr lang="zh-CN" altLang="zh-CN" sz="2000" b="1" dirty="0">
                <a:solidFill>
                  <a:schemeClr val="bg1"/>
                </a:solidFill>
              </a:rPr>
              <a:t>背诵式演讲</a:t>
            </a:r>
            <a:endParaRPr lang="zh-CN" altLang="zh-CN" sz="2000" b="1" dirty="0">
              <a:solidFill>
                <a:schemeClr val="bg1"/>
              </a:solidFill>
            </a:endParaRPr>
          </a:p>
        </p:txBody>
      </p:sp>
      <p:sp>
        <p:nvSpPr>
          <p:cNvPr id="9" name="矩形 8"/>
          <p:cNvSpPr/>
          <p:nvPr/>
        </p:nvSpPr>
        <p:spPr>
          <a:xfrm>
            <a:off x="492001" y="2586384"/>
            <a:ext cx="1468695" cy="400110"/>
          </a:xfrm>
          <a:prstGeom prst="rect">
            <a:avLst/>
          </a:prstGeom>
          <a:solidFill>
            <a:srgbClr val="3CA0FE"/>
          </a:solidFill>
        </p:spPr>
        <p:txBody>
          <a:bodyPr wrap="square">
            <a:spAutoFit/>
          </a:bodyPr>
          <a:lstStyle/>
          <a:p>
            <a:r>
              <a:rPr lang="zh-CN" altLang="zh-CN" sz="2000" b="1" dirty="0">
                <a:solidFill>
                  <a:schemeClr val="bg1"/>
                </a:solidFill>
              </a:rPr>
              <a:t>提纲式演讲</a:t>
            </a:r>
            <a:endParaRPr lang="zh-CN" altLang="zh-CN" sz="2000" b="1" dirty="0">
              <a:solidFill>
                <a:schemeClr val="bg1"/>
              </a:solidFill>
            </a:endParaRPr>
          </a:p>
        </p:txBody>
      </p:sp>
      <p:sp>
        <p:nvSpPr>
          <p:cNvPr id="10" name="矩形 9"/>
          <p:cNvSpPr/>
          <p:nvPr/>
        </p:nvSpPr>
        <p:spPr>
          <a:xfrm>
            <a:off x="492001" y="3312155"/>
            <a:ext cx="1468695" cy="400110"/>
          </a:xfrm>
          <a:prstGeom prst="rect">
            <a:avLst/>
          </a:prstGeom>
          <a:solidFill>
            <a:srgbClr val="3CA0FE"/>
          </a:solidFill>
        </p:spPr>
        <p:txBody>
          <a:bodyPr wrap="square">
            <a:spAutoFit/>
          </a:bodyPr>
          <a:lstStyle/>
          <a:p>
            <a:r>
              <a:rPr lang="zh-CN" altLang="zh-CN" sz="2000" b="1" dirty="0">
                <a:solidFill>
                  <a:schemeClr val="bg1"/>
                </a:solidFill>
              </a:rPr>
              <a:t>即兴式演讲</a:t>
            </a:r>
            <a:endParaRPr lang="zh-CN" altLang="zh-CN" sz="2000" b="1" dirty="0">
              <a:solidFill>
                <a:schemeClr val="bg1"/>
              </a:solidFill>
            </a:endParaRPr>
          </a:p>
        </p:txBody>
      </p:sp>
      <p:sp>
        <p:nvSpPr>
          <p:cNvPr id="11" name="矩形 10"/>
          <p:cNvSpPr/>
          <p:nvPr/>
        </p:nvSpPr>
        <p:spPr>
          <a:xfrm>
            <a:off x="492001" y="3963701"/>
            <a:ext cx="1468695" cy="400110"/>
          </a:xfrm>
          <a:prstGeom prst="rect">
            <a:avLst/>
          </a:prstGeom>
          <a:solidFill>
            <a:srgbClr val="3CA0FE"/>
          </a:solidFill>
        </p:spPr>
        <p:txBody>
          <a:bodyPr wrap="square">
            <a:spAutoFit/>
          </a:bodyPr>
          <a:lstStyle/>
          <a:p>
            <a:r>
              <a:rPr lang="zh-CN" altLang="zh-CN" sz="2000" b="1" dirty="0">
                <a:solidFill>
                  <a:schemeClr val="bg1"/>
                </a:solidFill>
              </a:rPr>
              <a:t>辩论式演讲</a:t>
            </a:r>
            <a:endParaRPr lang="zh-CN" altLang="zh-CN" sz="2000" b="1" dirty="0">
              <a:solidFill>
                <a:schemeClr val="bg1"/>
              </a:solidFill>
            </a:endParaRPr>
          </a:p>
        </p:txBody>
      </p:sp>
      <p:sp>
        <p:nvSpPr>
          <p:cNvPr id="3" name="矩形 2"/>
          <p:cNvSpPr/>
          <p:nvPr/>
        </p:nvSpPr>
        <p:spPr>
          <a:xfrm>
            <a:off x="2051720" y="1152495"/>
            <a:ext cx="6552728" cy="584775"/>
          </a:xfrm>
          <a:prstGeom prst="rect">
            <a:avLst/>
          </a:prstGeom>
          <a:solidFill>
            <a:schemeClr val="bg1">
              <a:lumMod val="85000"/>
            </a:schemeClr>
          </a:solidFill>
        </p:spPr>
        <p:txBody>
          <a:bodyPr wrap="square">
            <a:spAutoFit/>
          </a:bodyPr>
          <a:lstStyle/>
          <a:p>
            <a:r>
              <a:rPr lang="zh-CN" altLang="zh-CN" sz="1600" dirty="0"/>
              <a:t>演讲者事先准备好稿子，然后在大会上逐字逐句地向听众念一遍，比较适合于在比较重大的场面中运用。</a:t>
            </a:r>
            <a:endParaRPr lang="zh-CN" altLang="zh-CN" sz="1600" dirty="0"/>
          </a:p>
        </p:txBody>
      </p:sp>
      <p:sp>
        <p:nvSpPr>
          <p:cNvPr id="13" name="矩形 12"/>
          <p:cNvSpPr/>
          <p:nvPr/>
        </p:nvSpPr>
        <p:spPr>
          <a:xfrm>
            <a:off x="2051720" y="1861251"/>
            <a:ext cx="6552728" cy="584775"/>
          </a:xfrm>
          <a:prstGeom prst="rect">
            <a:avLst/>
          </a:prstGeom>
          <a:solidFill>
            <a:schemeClr val="bg1">
              <a:lumMod val="85000"/>
            </a:schemeClr>
          </a:solidFill>
        </p:spPr>
        <p:txBody>
          <a:bodyPr wrap="square">
            <a:spAutoFit/>
          </a:bodyPr>
          <a:lstStyle/>
          <a:p>
            <a:r>
              <a:rPr lang="zh-CN" altLang="zh-CN" sz="1600" dirty="0"/>
              <a:t>也叫脱稿演讲，要求演讲者事先写好稿子，并且反复练习，背熟后脱稿向听众演讲。</a:t>
            </a:r>
            <a:endParaRPr lang="zh-CN" altLang="zh-CN" sz="1600" dirty="0"/>
          </a:p>
        </p:txBody>
      </p:sp>
      <p:sp>
        <p:nvSpPr>
          <p:cNvPr id="14" name="矩形 13"/>
          <p:cNvSpPr/>
          <p:nvPr/>
        </p:nvSpPr>
        <p:spPr>
          <a:xfrm>
            <a:off x="2051720" y="2542946"/>
            <a:ext cx="6552728" cy="584775"/>
          </a:xfrm>
          <a:prstGeom prst="rect">
            <a:avLst/>
          </a:prstGeom>
          <a:solidFill>
            <a:schemeClr val="bg1">
              <a:lumMod val="85000"/>
            </a:schemeClr>
          </a:solidFill>
        </p:spPr>
        <p:txBody>
          <a:bodyPr wrap="square">
            <a:spAutoFit/>
          </a:bodyPr>
          <a:lstStyle/>
          <a:p>
            <a:r>
              <a:rPr lang="zh-CN" altLang="zh-CN" sz="1600" dirty="0"/>
              <a:t>它不要求演讲者一字一句写成完整的演讲稿，只要把演讲的层次结构按提纲形式写下来，然后就借助提纲进行演讲。</a:t>
            </a:r>
            <a:endParaRPr lang="zh-CN" altLang="zh-CN" sz="1600" dirty="0"/>
          </a:p>
        </p:txBody>
      </p:sp>
      <p:sp>
        <p:nvSpPr>
          <p:cNvPr id="15" name="矩形 14"/>
          <p:cNvSpPr/>
          <p:nvPr/>
        </p:nvSpPr>
        <p:spPr>
          <a:xfrm>
            <a:off x="2051720" y="3219822"/>
            <a:ext cx="6552728" cy="584775"/>
          </a:xfrm>
          <a:prstGeom prst="rect">
            <a:avLst/>
          </a:prstGeom>
          <a:solidFill>
            <a:schemeClr val="bg1">
              <a:lumMod val="85000"/>
            </a:schemeClr>
          </a:solidFill>
        </p:spPr>
        <p:txBody>
          <a:bodyPr wrap="square">
            <a:spAutoFit/>
          </a:bodyPr>
          <a:lstStyle/>
          <a:p>
            <a:r>
              <a:rPr lang="zh-CN" altLang="zh-CN" sz="1600" dirty="0"/>
              <a:t>即兴演讲是指演讲前没有充分准备而临时组织语言的演讲，有主动和被动两种。</a:t>
            </a:r>
            <a:endParaRPr lang="zh-CN" altLang="zh-CN" sz="1600" dirty="0"/>
          </a:p>
        </p:txBody>
      </p:sp>
      <p:sp>
        <p:nvSpPr>
          <p:cNvPr id="16" name="矩形 15"/>
          <p:cNvSpPr/>
          <p:nvPr/>
        </p:nvSpPr>
        <p:spPr>
          <a:xfrm>
            <a:off x="2051720" y="3871369"/>
            <a:ext cx="6552728" cy="584775"/>
          </a:xfrm>
          <a:prstGeom prst="rect">
            <a:avLst/>
          </a:prstGeom>
          <a:solidFill>
            <a:schemeClr val="bg1">
              <a:lumMod val="85000"/>
            </a:schemeClr>
          </a:solidFill>
        </p:spPr>
        <p:txBody>
          <a:bodyPr wrap="square">
            <a:spAutoFit/>
          </a:bodyPr>
          <a:lstStyle/>
          <a:p>
            <a:r>
              <a:rPr lang="zh-CN" altLang="zh-CN" sz="1600" dirty="0"/>
              <a:t>辩论式演讲是指就某个问题或某种情况进行论辩、比较，以断定其是非曲直的演讲。</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三、演讲的分类</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4.</a:t>
            </a:r>
            <a:r>
              <a:rPr lang="zh-CN" altLang="zh-CN" sz="2400" b="1" dirty="0"/>
              <a:t>按演讲功能划分</a:t>
            </a:r>
            <a:endParaRPr lang="zh-CN" altLang="zh-CN" sz="2400" dirty="0"/>
          </a:p>
        </p:txBody>
      </p:sp>
      <p:sp>
        <p:nvSpPr>
          <p:cNvPr id="2" name="矩形 1"/>
          <p:cNvSpPr/>
          <p:nvPr/>
        </p:nvSpPr>
        <p:spPr>
          <a:xfrm>
            <a:off x="492001" y="1275606"/>
            <a:ext cx="1847751" cy="368300"/>
          </a:xfrm>
          <a:prstGeom prst="rect">
            <a:avLst/>
          </a:prstGeom>
          <a:solidFill>
            <a:srgbClr val="3CA0FE"/>
          </a:solidFill>
        </p:spPr>
        <p:txBody>
          <a:bodyPr wrap="square">
            <a:spAutoFit/>
          </a:bodyPr>
          <a:lstStyle/>
          <a:p>
            <a:r>
              <a:rPr lang="zh-CN" altLang="zh-CN" sz="1800" b="1" dirty="0">
                <a:solidFill>
                  <a:schemeClr val="bg1"/>
                </a:solidFill>
              </a:rPr>
              <a:t>“使人知”演讲</a:t>
            </a:r>
            <a:endParaRPr lang="en-US" altLang="zh-CN" sz="1800" b="1" dirty="0">
              <a:solidFill>
                <a:schemeClr val="bg1"/>
              </a:solidFill>
            </a:endParaRPr>
          </a:p>
        </p:txBody>
      </p:sp>
      <p:sp>
        <p:nvSpPr>
          <p:cNvPr id="8" name="矩形 7"/>
          <p:cNvSpPr/>
          <p:nvPr/>
        </p:nvSpPr>
        <p:spPr>
          <a:xfrm>
            <a:off x="492001" y="1909276"/>
            <a:ext cx="1847751" cy="369332"/>
          </a:xfrm>
          <a:prstGeom prst="rect">
            <a:avLst/>
          </a:prstGeom>
          <a:solidFill>
            <a:srgbClr val="3CA0FE"/>
          </a:solidFill>
        </p:spPr>
        <p:txBody>
          <a:bodyPr wrap="square">
            <a:spAutoFit/>
          </a:bodyPr>
          <a:lstStyle/>
          <a:p>
            <a:r>
              <a:rPr lang="zh-CN" altLang="zh-CN" sz="1800" b="1" dirty="0">
                <a:solidFill>
                  <a:schemeClr val="bg1"/>
                </a:solidFill>
              </a:rPr>
              <a:t>“使人信”演讲</a:t>
            </a:r>
            <a:endParaRPr lang="zh-CN" altLang="zh-CN" sz="1800" b="1" dirty="0">
              <a:solidFill>
                <a:schemeClr val="bg1"/>
              </a:solidFill>
            </a:endParaRPr>
          </a:p>
        </p:txBody>
      </p:sp>
      <p:sp>
        <p:nvSpPr>
          <p:cNvPr id="9" name="矩形 8"/>
          <p:cNvSpPr/>
          <p:nvPr/>
        </p:nvSpPr>
        <p:spPr>
          <a:xfrm>
            <a:off x="492001" y="2586384"/>
            <a:ext cx="1847751" cy="369332"/>
          </a:xfrm>
          <a:prstGeom prst="rect">
            <a:avLst/>
          </a:prstGeom>
          <a:solidFill>
            <a:srgbClr val="3CA0FE"/>
          </a:solidFill>
        </p:spPr>
        <p:txBody>
          <a:bodyPr wrap="square">
            <a:spAutoFit/>
          </a:bodyPr>
          <a:lstStyle/>
          <a:p>
            <a:r>
              <a:rPr lang="zh-CN" altLang="zh-CN" sz="1800" b="1" dirty="0">
                <a:solidFill>
                  <a:schemeClr val="bg1"/>
                </a:solidFill>
              </a:rPr>
              <a:t>“使人激”演讲</a:t>
            </a:r>
            <a:endParaRPr lang="zh-CN" altLang="zh-CN" sz="1800" b="1" dirty="0">
              <a:solidFill>
                <a:schemeClr val="bg1"/>
              </a:solidFill>
            </a:endParaRPr>
          </a:p>
        </p:txBody>
      </p:sp>
      <p:sp>
        <p:nvSpPr>
          <p:cNvPr id="10" name="矩形 9"/>
          <p:cNvSpPr/>
          <p:nvPr/>
        </p:nvSpPr>
        <p:spPr>
          <a:xfrm>
            <a:off x="492001" y="3312155"/>
            <a:ext cx="1847751" cy="369332"/>
          </a:xfrm>
          <a:prstGeom prst="rect">
            <a:avLst/>
          </a:prstGeom>
          <a:solidFill>
            <a:srgbClr val="3CA0FE"/>
          </a:solidFill>
        </p:spPr>
        <p:txBody>
          <a:bodyPr wrap="square">
            <a:spAutoFit/>
          </a:bodyPr>
          <a:lstStyle/>
          <a:p>
            <a:r>
              <a:rPr lang="zh-CN" altLang="zh-CN" sz="1800" b="1" dirty="0">
                <a:solidFill>
                  <a:schemeClr val="bg1"/>
                </a:solidFill>
              </a:rPr>
              <a:t>“使人动”演讲</a:t>
            </a:r>
            <a:endParaRPr lang="zh-CN" altLang="zh-CN" sz="1800" b="1" dirty="0">
              <a:solidFill>
                <a:schemeClr val="bg1"/>
              </a:solidFill>
            </a:endParaRPr>
          </a:p>
        </p:txBody>
      </p:sp>
      <p:sp>
        <p:nvSpPr>
          <p:cNvPr id="11" name="矩形 10"/>
          <p:cNvSpPr/>
          <p:nvPr/>
        </p:nvSpPr>
        <p:spPr>
          <a:xfrm>
            <a:off x="492001" y="3963701"/>
            <a:ext cx="1847751" cy="369332"/>
          </a:xfrm>
          <a:prstGeom prst="rect">
            <a:avLst/>
          </a:prstGeom>
          <a:solidFill>
            <a:srgbClr val="3CA0FE"/>
          </a:solidFill>
        </p:spPr>
        <p:txBody>
          <a:bodyPr wrap="square">
            <a:spAutoFit/>
          </a:bodyPr>
          <a:lstStyle/>
          <a:p>
            <a:r>
              <a:rPr lang="zh-CN" altLang="zh-CN" sz="1800" b="1" dirty="0">
                <a:solidFill>
                  <a:schemeClr val="bg1"/>
                </a:solidFill>
              </a:rPr>
              <a:t>“使人乐”演讲</a:t>
            </a:r>
            <a:endParaRPr lang="zh-CN" altLang="zh-CN" sz="1800" b="1" dirty="0">
              <a:solidFill>
                <a:schemeClr val="bg1"/>
              </a:solidFill>
            </a:endParaRPr>
          </a:p>
        </p:txBody>
      </p:sp>
      <p:sp>
        <p:nvSpPr>
          <p:cNvPr id="3" name="矩形 2"/>
          <p:cNvSpPr/>
          <p:nvPr/>
        </p:nvSpPr>
        <p:spPr>
          <a:xfrm>
            <a:off x="2483768" y="1152495"/>
            <a:ext cx="6120680" cy="584775"/>
          </a:xfrm>
          <a:prstGeom prst="rect">
            <a:avLst/>
          </a:prstGeom>
          <a:solidFill>
            <a:schemeClr val="bg1">
              <a:lumMod val="85000"/>
            </a:schemeClr>
          </a:solidFill>
        </p:spPr>
        <p:txBody>
          <a:bodyPr wrap="square">
            <a:spAutoFit/>
          </a:bodyPr>
          <a:lstStyle/>
          <a:p>
            <a:r>
              <a:rPr lang="zh-CN" altLang="zh-CN" sz="1600" dirty="0"/>
              <a:t>这是一种以传达信息、阐明事理为主要功能的演讲。它的目的在于使人知道、明白。</a:t>
            </a:r>
            <a:endParaRPr lang="zh-CN" altLang="zh-CN" sz="1600" dirty="0"/>
          </a:p>
        </p:txBody>
      </p:sp>
      <p:sp>
        <p:nvSpPr>
          <p:cNvPr id="13" name="矩形 12"/>
          <p:cNvSpPr/>
          <p:nvPr/>
        </p:nvSpPr>
        <p:spPr>
          <a:xfrm>
            <a:off x="2483768" y="1861251"/>
            <a:ext cx="6120680" cy="584775"/>
          </a:xfrm>
          <a:prstGeom prst="rect">
            <a:avLst/>
          </a:prstGeom>
          <a:solidFill>
            <a:schemeClr val="bg1">
              <a:lumMod val="85000"/>
            </a:schemeClr>
          </a:solidFill>
        </p:spPr>
        <p:txBody>
          <a:bodyPr wrap="square">
            <a:spAutoFit/>
          </a:bodyPr>
          <a:lstStyle/>
          <a:p>
            <a:r>
              <a:rPr lang="zh-CN" altLang="zh-CN" sz="1600" dirty="0"/>
              <a:t>这种演讲的主要目的是使人信赖、相信。它从“使人知”演讲发展而来。</a:t>
            </a:r>
            <a:endParaRPr lang="zh-CN" altLang="zh-CN" sz="1600" dirty="0"/>
          </a:p>
        </p:txBody>
      </p:sp>
      <p:sp>
        <p:nvSpPr>
          <p:cNvPr id="14" name="矩形 13"/>
          <p:cNvSpPr/>
          <p:nvPr/>
        </p:nvSpPr>
        <p:spPr>
          <a:xfrm>
            <a:off x="2483768" y="2542946"/>
            <a:ext cx="6120680" cy="584775"/>
          </a:xfrm>
          <a:prstGeom prst="rect">
            <a:avLst/>
          </a:prstGeom>
          <a:solidFill>
            <a:schemeClr val="bg1">
              <a:lumMod val="85000"/>
            </a:schemeClr>
          </a:solidFill>
        </p:spPr>
        <p:txBody>
          <a:bodyPr wrap="square">
            <a:spAutoFit/>
          </a:bodyPr>
          <a:lstStyle/>
          <a:p>
            <a:r>
              <a:rPr lang="zh-CN" altLang="zh-CN" sz="1600" dirty="0"/>
              <a:t>这种演讲意在使听众激动起来，在思想感情上与你产生共鸣，从而欢呼、雀跃。</a:t>
            </a:r>
            <a:endParaRPr lang="zh-CN" altLang="zh-CN" sz="1600" dirty="0"/>
          </a:p>
        </p:txBody>
      </p:sp>
      <p:sp>
        <p:nvSpPr>
          <p:cNvPr id="15" name="矩形 14"/>
          <p:cNvSpPr/>
          <p:nvPr/>
        </p:nvSpPr>
        <p:spPr>
          <a:xfrm>
            <a:off x="2483768" y="3219822"/>
            <a:ext cx="6120680" cy="584775"/>
          </a:xfrm>
          <a:prstGeom prst="rect">
            <a:avLst/>
          </a:prstGeom>
          <a:solidFill>
            <a:schemeClr val="bg1">
              <a:lumMod val="85000"/>
            </a:schemeClr>
          </a:solidFill>
        </p:spPr>
        <p:txBody>
          <a:bodyPr wrap="square">
            <a:spAutoFit/>
          </a:bodyPr>
          <a:lstStyle/>
          <a:p>
            <a:r>
              <a:rPr lang="zh-CN" altLang="zh-CN" sz="1600" dirty="0"/>
              <a:t>“使人动”演讲比“使人激”演讲的作用更进了一步，它可使听众产生一种欲与演讲者一起行动的想法。</a:t>
            </a:r>
            <a:endParaRPr lang="zh-CN" altLang="zh-CN" sz="1600" dirty="0"/>
          </a:p>
        </p:txBody>
      </p:sp>
      <p:sp>
        <p:nvSpPr>
          <p:cNvPr id="16" name="矩形 15"/>
          <p:cNvSpPr/>
          <p:nvPr/>
        </p:nvSpPr>
        <p:spPr>
          <a:xfrm>
            <a:off x="2483768" y="3871369"/>
            <a:ext cx="6120680" cy="830997"/>
          </a:xfrm>
          <a:prstGeom prst="rect">
            <a:avLst/>
          </a:prstGeom>
          <a:solidFill>
            <a:schemeClr val="bg1">
              <a:lumMod val="85000"/>
            </a:schemeClr>
          </a:solidFill>
        </p:spPr>
        <p:txBody>
          <a:bodyPr wrap="square">
            <a:spAutoFit/>
          </a:bodyPr>
          <a:lstStyle/>
          <a:p>
            <a:r>
              <a:rPr lang="zh-CN" altLang="zh-CN" sz="1600" dirty="0"/>
              <a:t>“使人乐”演讲是一种以活跃气氛、调节情绪，使人快乐为主要功能的演讲，多以幽默、笑话或调侃为材料，一般常出现在喜庆的场合。</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四、演讲的作用</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1.</a:t>
            </a:r>
            <a:r>
              <a:rPr lang="zh-CN" altLang="zh-CN" sz="2400" b="1" dirty="0"/>
              <a:t>对演讲家的作用</a:t>
            </a:r>
            <a:endParaRPr lang="zh-CN" altLang="zh-CN" sz="2400" dirty="0"/>
          </a:p>
        </p:txBody>
      </p:sp>
      <p:sp>
        <p:nvSpPr>
          <p:cNvPr id="5" name="矩形 4"/>
          <p:cNvSpPr/>
          <p:nvPr/>
        </p:nvSpPr>
        <p:spPr>
          <a:xfrm>
            <a:off x="511017" y="1347614"/>
            <a:ext cx="8237447" cy="2554545"/>
          </a:xfrm>
          <a:prstGeom prst="rect">
            <a:avLst/>
          </a:prstGeom>
        </p:spPr>
        <p:txBody>
          <a:bodyPr wrap="square">
            <a:spAutoFit/>
          </a:bodyPr>
          <a:lstStyle/>
          <a:p>
            <a:r>
              <a:rPr lang="zh-CN" altLang="zh-CN" sz="2000" b="1" dirty="0">
                <a:solidFill>
                  <a:srgbClr val="3CA0FE"/>
                </a:solidFill>
              </a:rPr>
              <a:t>促进自我迅速成材</a:t>
            </a:r>
            <a:endParaRPr lang="zh-CN" altLang="zh-CN" sz="2000" b="1" dirty="0">
              <a:solidFill>
                <a:srgbClr val="3CA0FE"/>
              </a:solidFill>
            </a:endParaRPr>
          </a:p>
          <a:p>
            <a:r>
              <a:rPr lang="zh-CN" altLang="zh-CN" sz="2000" dirty="0"/>
              <a:t>演讲家都不是天生的，而是后天经过艰苦的多方面的努力才成功的</a:t>
            </a:r>
            <a:r>
              <a:rPr lang="zh-CN" altLang="zh-CN" sz="2000" dirty="0" smtClean="0"/>
              <a:t>。</a:t>
            </a:r>
            <a:endParaRPr lang="en-US" altLang="zh-CN" sz="2000" dirty="0" smtClean="0"/>
          </a:p>
          <a:p>
            <a:endParaRPr lang="zh-CN" altLang="zh-CN" sz="2000" dirty="0"/>
          </a:p>
          <a:p>
            <a:r>
              <a:rPr lang="zh-CN" altLang="zh-CN" sz="2000" b="1" dirty="0">
                <a:solidFill>
                  <a:srgbClr val="3CA0FE"/>
                </a:solidFill>
              </a:rPr>
              <a:t>提高社交能力，扩展关系网</a:t>
            </a:r>
            <a:endParaRPr lang="zh-CN" altLang="zh-CN" sz="2000" b="1" dirty="0">
              <a:solidFill>
                <a:srgbClr val="3CA0FE"/>
              </a:solidFill>
            </a:endParaRPr>
          </a:p>
          <a:p>
            <a:r>
              <a:rPr lang="zh-CN" altLang="zh-CN" sz="2000" dirty="0"/>
              <a:t>演讲家经过长期训练和实践所得的本领，不仅在演讲台上可以表现他们的文雅举止和出众口才，而且在日常交际生活中，他们的丰富的学识、敏捷的应对、良好的修养都很容易冲破种种人际关系的障碍，比一般人更能迅速、有效地与人际交往和沟通。</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四、演讲的作用</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2.</a:t>
            </a:r>
            <a:r>
              <a:rPr lang="zh-CN" altLang="zh-CN" sz="2400" b="1" dirty="0"/>
              <a:t>对社会的作用</a:t>
            </a:r>
            <a:endParaRPr lang="zh-CN" altLang="zh-CN" sz="2400" dirty="0"/>
          </a:p>
        </p:txBody>
      </p:sp>
      <p:sp>
        <p:nvSpPr>
          <p:cNvPr id="5" name="矩形 4"/>
          <p:cNvSpPr/>
          <p:nvPr/>
        </p:nvSpPr>
        <p:spPr>
          <a:xfrm>
            <a:off x="511017" y="1347614"/>
            <a:ext cx="8237447" cy="400110"/>
          </a:xfrm>
          <a:prstGeom prst="rect">
            <a:avLst/>
          </a:prstGeom>
        </p:spPr>
        <p:txBody>
          <a:bodyPr wrap="square">
            <a:spAutoFit/>
          </a:bodyPr>
          <a:lstStyle/>
          <a:p>
            <a:r>
              <a:rPr lang="zh-CN" altLang="zh-CN" sz="2000" b="1" dirty="0">
                <a:solidFill>
                  <a:srgbClr val="3CA0FE"/>
                </a:solidFill>
              </a:rPr>
              <a:t>引导正确的舆论，促进社会文明发展</a:t>
            </a:r>
            <a:endParaRPr lang="zh-CN" altLang="zh-CN" sz="2000" b="1" dirty="0">
              <a:solidFill>
                <a:srgbClr val="3CA0FE"/>
              </a:solidFill>
            </a:endParaRPr>
          </a:p>
        </p:txBody>
      </p:sp>
      <p:sp>
        <p:nvSpPr>
          <p:cNvPr id="2" name="矩形 1"/>
          <p:cNvSpPr/>
          <p:nvPr/>
        </p:nvSpPr>
        <p:spPr>
          <a:xfrm>
            <a:off x="511017" y="1747724"/>
            <a:ext cx="8237447" cy="584775"/>
          </a:xfrm>
          <a:prstGeom prst="rect">
            <a:avLst/>
          </a:prstGeom>
        </p:spPr>
        <p:txBody>
          <a:bodyPr wrap="square">
            <a:spAutoFit/>
          </a:bodyPr>
          <a:lstStyle/>
          <a:p>
            <a:r>
              <a:rPr lang="zh-CN" altLang="zh-CN" sz="1600" dirty="0"/>
              <a:t>古今中外一切正义的演讲家，都是拿着演讲这个武器，宣传真理，唤醒民众，推动社会进步。演讲可以启迪人心，传播文化，宣传真理，祛邪扶正，把人类社会推向理想境界。</a:t>
            </a:r>
            <a:endParaRPr lang="zh-CN" altLang="zh-CN" sz="1600" dirty="0"/>
          </a:p>
        </p:txBody>
      </p:sp>
      <p:sp>
        <p:nvSpPr>
          <p:cNvPr id="9" name="矩形 8"/>
          <p:cNvSpPr/>
          <p:nvPr/>
        </p:nvSpPr>
        <p:spPr>
          <a:xfrm>
            <a:off x="511017" y="2315656"/>
            <a:ext cx="8237447" cy="400110"/>
          </a:xfrm>
          <a:prstGeom prst="rect">
            <a:avLst/>
          </a:prstGeom>
        </p:spPr>
        <p:txBody>
          <a:bodyPr wrap="square">
            <a:spAutoFit/>
          </a:bodyPr>
          <a:lstStyle/>
          <a:p>
            <a:r>
              <a:rPr lang="zh-CN" altLang="zh-CN" sz="2000" b="1" dirty="0">
                <a:solidFill>
                  <a:srgbClr val="3CA0FE"/>
                </a:solidFill>
              </a:rPr>
              <a:t>培养高尚美好的情感，促进人类的文明建设</a:t>
            </a:r>
            <a:endParaRPr lang="zh-CN" altLang="zh-CN" sz="2000" b="1" dirty="0">
              <a:solidFill>
                <a:srgbClr val="3CA0FE"/>
              </a:solidFill>
            </a:endParaRPr>
          </a:p>
        </p:txBody>
      </p:sp>
      <p:sp>
        <p:nvSpPr>
          <p:cNvPr id="10" name="矩形 9"/>
          <p:cNvSpPr/>
          <p:nvPr/>
        </p:nvSpPr>
        <p:spPr>
          <a:xfrm>
            <a:off x="511017" y="2715766"/>
            <a:ext cx="8237447" cy="584775"/>
          </a:xfrm>
          <a:prstGeom prst="rect">
            <a:avLst/>
          </a:prstGeom>
        </p:spPr>
        <p:txBody>
          <a:bodyPr wrap="square">
            <a:spAutoFit/>
          </a:bodyPr>
          <a:lstStyle/>
          <a:p>
            <a:r>
              <a:rPr lang="zh-CN" altLang="zh-CN" sz="1600" dirty="0"/>
              <a:t>古今中外一切正义的演讲家，都是拿着演讲这个武器，宣传真理，唤醒民众，推动社会进步。演讲可以启迪人心，传播文化，宣传真理，祛邪扶正，把人类社会推向理想境界。</a:t>
            </a:r>
            <a:endParaRPr lang="zh-CN" altLang="zh-CN" sz="1600" dirty="0"/>
          </a:p>
        </p:txBody>
      </p:sp>
      <p:sp>
        <p:nvSpPr>
          <p:cNvPr id="11" name="矩形 10"/>
          <p:cNvSpPr/>
          <p:nvPr/>
        </p:nvSpPr>
        <p:spPr>
          <a:xfrm>
            <a:off x="511017" y="3300541"/>
            <a:ext cx="8237447" cy="400110"/>
          </a:xfrm>
          <a:prstGeom prst="rect">
            <a:avLst/>
          </a:prstGeom>
        </p:spPr>
        <p:txBody>
          <a:bodyPr wrap="square">
            <a:spAutoFit/>
          </a:bodyPr>
          <a:lstStyle/>
          <a:p>
            <a:r>
              <a:rPr lang="zh-CN" altLang="zh-CN" sz="2000" b="1" dirty="0">
                <a:solidFill>
                  <a:srgbClr val="3CA0FE"/>
                </a:solidFill>
              </a:rPr>
              <a:t>唤起听众的行动和实践</a:t>
            </a:r>
            <a:endParaRPr lang="zh-CN" altLang="zh-CN" sz="2000" b="1" dirty="0">
              <a:solidFill>
                <a:srgbClr val="3CA0FE"/>
              </a:solidFill>
            </a:endParaRPr>
          </a:p>
        </p:txBody>
      </p:sp>
      <p:sp>
        <p:nvSpPr>
          <p:cNvPr id="12" name="矩形 11"/>
          <p:cNvSpPr/>
          <p:nvPr/>
        </p:nvSpPr>
        <p:spPr>
          <a:xfrm>
            <a:off x="511017" y="3700651"/>
            <a:ext cx="8237447" cy="584775"/>
          </a:xfrm>
          <a:prstGeom prst="rect">
            <a:avLst/>
          </a:prstGeom>
        </p:spPr>
        <p:txBody>
          <a:bodyPr wrap="square">
            <a:spAutoFit/>
          </a:bodyPr>
          <a:lstStyle/>
          <a:p>
            <a:r>
              <a:rPr lang="zh-CN" altLang="zh-CN" sz="1600" dirty="0"/>
              <a:t>一次成功的演讲，除了启迪人心，传播真理，培养情感外，最终目的是唤起听众的行动和实践，使之投身于改造主、客观世界的社会活动中。</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第二节 演讲的准备</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一、完善的内容准备</a:t>
            </a:r>
            <a:endParaRPr lang="zh-CN" altLang="zh-CN" sz="2800" dirty="0">
              <a:latin typeface="微软雅黑" panose="020B0503020204020204" pitchFamily="34" charset="-122"/>
              <a:ea typeface="微软雅黑" panose="020B0503020204020204" pitchFamily="34" charset="-122"/>
            </a:endParaRPr>
          </a:p>
        </p:txBody>
      </p:sp>
      <p:sp>
        <p:nvSpPr>
          <p:cNvPr id="5" name="矩形 4"/>
          <p:cNvSpPr/>
          <p:nvPr/>
        </p:nvSpPr>
        <p:spPr>
          <a:xfrm>
            <a:off x="511017" y="987574"/>
            <a:ext cx="8237447" cy="1938992"/>
          </a:xfrm>
          <a:prstGeom prst="rect">
            <a:avLst/>
          </a:prstGeom>
        </p:spPr>
        <p:txBody>
          <a:bodyPr wrap="square">
            <a:spAutoFit/>
          </a:bodyPr>
          <a:lstStyle/>
          <a:p>
            <a:r>
              <a:rPr lang="zh-CN" altLang="zh-CN" sz="2000" dirty="0"/>
              <a:t>常言道“有备无患”，演讲者只有对演讲内容做到完善的准备，才能临场时冷静应对，甚至做到掌控现场气氛。演讲内容没有准备好就仓促登台，面对数量众多的听众，紧张、不自然，甚至开口忘词，都是必然发生的。那些成功的演讲家，一般在演讲前对演讲内容的准备都是反复推敲、精心准备的，当你心中已有“雄兵百万”时，自然也就会具有登台演讲成功的信心和勇气了。</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j-ea"/>
                <a:ea typeface="+mj-ea"/>
              </a:rPr>
              <a:t>1.</a:t>
            </a:r>
            <a:r>
              <a:rPr lang="zh-CN" altLang="zh-CN" sz="2800" b="1" dirty="0">
                <a:latin typeface="+mj-ea"/>
                <a:ea typeface="+mj-ea"/>
              </a:rPr>
              <a:t>确定演讲的主题</a:t>
            </a:r>
            <a:endParaRPr lang="zh-CN" altLang="zh-CN" sz="2800" dirty="0">
              <a:latin typeface="+mj-ea"/>
              <a:ea typeface="+mj-ea"/>
            </a:endParaRPr>
          </a:p>
        </p:txBody>
      </p:sp>
      <p:sp>
        <p:nvSpPr>
          <p:cNvPr id="5" name="矩形 4"/>
          <p:cNvSpPr/>
          <p:nvPr/>
        </p:nvSpPr>
        <p:spPr>
          <a:xfrm>
            <a:off x="511017" y="742139"/>
            <a:ext cx="8237447" cy="400110"/>
          </a:xfrm>
          <a:prstGeom prst="rect">
            <a:avLst/>
          </a:prstGeom>
          <a:solidFill>
            <a:srgbClr val="3CA0FE"/>
          </a:solidFill>
        </p:spPr>
        <p:txBody>
          <a:bodyPr wrap="square">
            <a:spAutoFit/>
          </a:bodyPr>
          <a:lstStyle/>
          <a:p>
            <a:r>
              <a:rPr lang="zh-CN" altLang="zh-CN" sz="2000" b="1" dirty="0">
                <a:solidFill>
                  <a:schemeClr val="bg1"/>
                </a:solidFill>
              </a:rPr>
              <a:t>选择话题</a:t>
            </a:r>
            <a:endParaRPr lang="zh-CN" altLang="zh-CN" sz="2000" b="1" dirty="0">
              <a:solidFill>
                <a:schemeClr val="bg1"/>
              </a:solidFill>
            </a:endParaRPr>
          </a:p>
        </p:txBody>
      </p:sp>
      <p:sp>
        <p:nvSpPr>
          <p:cNvPr id="2" name="矩形 1"/>
          <p:cNvSpPr/>
          <p:nvPr/>
        </p:nvSpPr>
        <p:spPr>
          <a:xfrm>
            <a:off x="511439" y="1470725"/>
            <a:ext cx="1467068" cy="400110"/>
          </a:xfrm>
          <a:prstGeom prst="rect">
            <a:avLst/>
          </a:prstGeom>
        </p:spPr>
        <p:txBody>
          <a:bodyPr wrap="none">
            <a:spAutoFit/>
          </a:bodyPr>
          <a:lstStyle/>
          <a:p>
            <a:r>
              <a:rPr lang="zh-CN" altLang="zh-CN" sz="2000" i="1" u="sng" dirty="0"/>
              <a:t>需要性原则</a:t>
            </a:r>
            <a:endParaRPr lang="zh-CN" altLang="zh-CN" sz="2000" dirty="0"/>
          </a:p>
        </p:txBody>
      </p:sp>
      <p:sp>
        <p:nvSpPr>
          <p:cNvPr id="3" name="矩形 2"/>
          <p:cNvSpPr/>
          <p:nvPr/>
        </p:nvSpPr>
        <p:spPr>
          <a:xfrm>
            <a:off x="2286000" y="1147559"/>
            <a:ext cx="6462464" cy="1200329"/>
          </a:xfrm>
          <a:prstGeom prst="rect">
            <a:avLst/>
          </a:prstGeom>
        </p:spPr>
        <p:txBody>
          <a:bodyPr wrap="square">
            <a:spAutoFit/>
          </a:bodyPr>
          <a:lstStyle/>
          <a:p>
            <a:r>
              <a:rPr lang="zh-CN" altLang="zh-CN" sz="1800" dirty="0"/>
              <a:t>需要性原则就是要选择现实需要亟待回答的论题。一篇生动的当众演讲，究竟能在多大程度上帮助听众弄清社会现实中的复杂现象，并在多大程度上有助于迫在眉睫的社会问题的解决，这是演讲艺术的本质特征。</a:t>
            </a:r>
            <a:endParaRPr lang="zh-CN" altLang="zh-CN" sz="1800" dirty="0"/>
          </a:p>
        </p:txBody>
      </p:sp>
      <p:sp>
        <p:nvSpPr>
          <p:cNvPr id="9" name="矩形 8"/>
          <p:cNvSpPr/>
          <p:nvPr/>
        </p:nvSpPr>
        <p:spPr>
          <a:xfrm>
            <a:off x="511439" y="2894916"/>
            <a:ext cx="1467068" cy="400110"/>
          </a:xfrm>
          <a:prstGeom prst="rect">
            <a:avLst/>
          </a:prstGeom>
        </p:spPr>
        <p:txBody>
          <a:bodyPr wrap="none">
            <a:spAutoFit/>
          </a:bodyPr>
          <a:lstStyle/>
          <a:p>
            <a:r>
              <a:rPr lang="zh-CN" altLang="zh-CN" sz="2000" i="1" u="sng" dirty="0"/>
              <a:t>适合性原则</a:t>
            </a:r>
            <a:endParaRPr lang="zh-CN" altLang="zh-CN" sz="2000" dirty="0"/>
          </a:p>
        </p:txBody>
      </p:sp>
      <p:sp>
        <p:nvSpPr>
          <p:cNvPr id="10" name="矩形 9"/>
          <p:cNvSpPr/>
          <p:nvPr/>
        </p:nvSpPr>
        <p:spPr>
          <a:xfrm>
            <a:off x="2286000" y="2571750"/>
            <a:ext cx="6462464" cy="2031325"/>
          </a:xfrm>
          <a:prstGeom prst="rect">
            <a:avLst/>
          </a:prstGeom>
        </p:spPr>
        <p:txBody>
          <a:bodyPr wrap="square">
            <a:spAutoFit/>
          </a:bodyPr>
          <a:lstStyle/>
          <a:p>
            <a:r>
              <a:rPr lang="zh-CN" altLang="zh-CN" sz="1800" dirty="0"/>
              <a:t>所谓适合性原则，就是要选择那些适合演讲者自己、演讲听众、演讲时间和演讲场合演。论题为客观现实需要，但如果不考虑听众的文化水平、思想修养、职业特点、阅历、心理和愿望，不考虑规定演讲的时间，不考虑演讲的场合和环境，不考虑演讲者的年龄、身份、气质、能力等，其论题再好，也无法搞好演讲。选择论题只有同时符合需要性和适合性这两个原则，才能把论师选好、选准。</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j-ea"/>
                <a:ea typeface="+mj-ea"/>
              </a:rPr>
              <a:t>1.</a:t>
            </a:r>
            <a:r>
              <a:rPr lang="zh-CN" altLang="zh-CN" sz="2800" b="1" dirty="0">
                <a:latin typeface="+mj-ea"/>
                <a:ea typeface="+mj-ea"/>
              </a:rPr>
              <a:t>确定演讲的主题</a:t>
            </a:r>
            <a:endParaRPr lang="zh-CN" altLang="zh-CN" sz="2800" dirty="0">
              <a:latin typeface="+mj-ea"/>
              <a:ea typeface="+mj-ea"/>
            </a:endParaRPr>
          </a:p>
        </p:txBody>
      </p:sp>
      <p:sp>
        <p:nvSpPr>
          <p:cNvPr id="5" name="矩形 4"/>
          <p:cNvSpPr/>
          <p:nvPr/>
        </p:nvSpPr>
        <p:spPr>
          <a:xfrm>
            <a:off x="511017" y="742139"/>
            <a:ext cx="8237447" cy="400110"/>
          </a:xfrm>
          <a:prstGeom prst="rect">
            <a:avLst/>
          </a:prstGeom>
        </p:spPr>
        <p:txBody>
          <a:bodyPr wrap="square">
            <a:spAutoFit/>
          </a:bodyPr>
          <a:lstStyle/>
          <a:p>
            <a:r>
              <a:rPr lang="zh-CN" altLang="zh-CN" sz="2000" b="1" dirty="0">
                <a:solidFill>
                  <a:srgbClr val="3CA0FE"/>
                </a:solidFill>
              </a:rPr>
              <a:t>☆演讲的主题要适合演讲者自己</a:t>
            </a:r>
            <a:endParaRPr lang="zh-CN" altLang="zh-CN" sz="2000" b="1" dirty="0">
              <a:solidFill>
                <a:srgbClr val="3CA0FE"/>
              </a:solidFill>
            </a:endParaRPr>
          </a:p>
        </p:txBody>
      </p:sp>
      <p:sp>
        <p:nvSpPr>
          <p:cNvPr id="4" name="矩形 3"/>
          <p:cNvSpPr/>
          <p:nvPr/>
        </p:nvSpPr>
        <p:spPr>
          <a:xfrm>
            <a:off x="611560" y="1275606"/>
            <a:ext cx="7992888" cy="1477328"/>
          </a:xfrm>
          <a:prstGeom prst="rect">
            <a:avLst/>
          </a:prstGeom>
        </p:spPr>
        <p:txBody>
          <a:bodyPr wrap="square">
            <a:spAutoFit/>
          </a:bodyPr>
          <a:lstStyle/>
          <a:p>
            <a:r>
              <a:rPr lang="zh-CN" altLang="zh-CN" sz="1800" dirty="0"/>
              <a:t>演讲者必须选择自己比较熟悉并能胜任的主题，即选择适合于自己的题目。因为熟悉才能有话说，才能展开深入分析，“感人心者，莫先乎情”，演讲者自己充满了对演讲主题的“情”，才能引起听众强烈的“感”。如一名解放军战士如果讲“高校管理与改革”，恐怕难以胜任，若讲“战士肩上的重任”，自然深有体会，滔滔不绝。</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6149" name="TextBox 6      (向天歌演示原创作品：www.TopPPT.cn)"/>
          <p:cNvSpPr txBox="1"/>
          <p:nvPr/>
        </p:nvSpPr>
        <p:spPr>
          <a:xfrm>
            <a:off x="510779" y="107119"/>
            <a:ext cx="1828973" cy="500137"/>
          </a:xfrm>
          <a:prstGeom prst="rect">
            <a:avLst/>
          </a:prstGeom>
          <a:noFill/>
          <a:ln w="9525">
            <a:noFill/>
          </a:ln>
        </p:spPr>
        <p:txBody>
          <a:bodyPr wrap="square" lIns="68580" tIns="34290" rIns="68580" bIns="34290">
            <a:spAutoFit/>
          </a:bodyPr>
          <a:lstStyle/>
          <a:p>
            <a:pPr lvl="0" eaLnBrk="1" hangingPunct="1"/>
            <a:r>
              <a:rPr lang="zh-CN" altLang="en-US" sz="2800" b="1" dirty="0">
                <a:latin typeface="微软雅黑" panose="020B0503020204020204" pitchFamily="34" charset="-122"/>
                <a:ea typeface="微软雅黑" panose="020B0503020204020204" pitchFamily="34" charset="-122"/>
              </a:rPr>
              <a:t>目录</a:t>
            </a:r>
            <a:endParaRPr lang="zh-CN" altLang="en-US" sz="2800" b="1" dirty="0">
              <a:latin typeface="微软雅黑" panose="020B0503020204020204" pitchFamily="34" charset="-122"/>
              <a:ea typeface="微软雅黑" panose="020B0503020204020204" pitchFamily="34" charset="-122"/>
            </a:endParaRPr>
          </a:p>
        </p:txBody>
      </p:sp>
      <p:pic>
        <p:nvPicPr>
          <p:cNvPr id="6150" name="Picture 15      (向天歌演示原创作品：www.TopPPT.cn)"/>
          <p:cNvPicPr>
            <a:picLocks noChangeAspect="1"/>
          </p:cNvPicPr>
          <p:nvPr/>
        </p:nvPicPr>
        <p:blipFill>
          <a:blip r:embed="rId1" cstate="print"/>
          <a:stretch>
            <a:fillRect/>
          </a:stretch>
        </p:blipFill>
        <p:spPr>
          <a:xfrm>
            <a:off x="791766" y="1221582"/>
            <a:ext cx="3564210" cy="2518896"/>
          </a:xfrm>
          <a:prstGeom prst="rect">
            <a:avLst/>
          </a:prstGeom>
          <a:noFill/>
          <a:ln w="9525">
            <a:noFill/>
          </a:ln>
        </p:spPr>
      </p:pic>
      <p:sp>
        <p:nvSpPr>
          <p:cNvPr id="17" name="Rectangle 16      (向天歌演示原创作品：www.TopPPT.cn)"/>
          <p:cNvSpPr/>
          <p:nvPr/>
        </p:nvSpPr>
        <p:spPr>
          <a:xfrm>
            <a:off x="4499992" y="1221582"/>
            <a:ext cx="3888432" cy="578734"/>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第一节 演讲概述</a:t>
            </a:r>
            <a:endParaRPr lang="zh-CN" altLang="zh-CN" sz="2000" dirty="0"/>
          </a:p>
        </p:txBody>
      </p:sp>
      <p:sp>
        <p:nvSpPr>
          <p:cNvPr id="18" name="Rectangle 17      (向天歌演示原创作品：www.TopPPT.cn)"/>
          <p:cNvSpPr/>
          <p:nvPr/>
        </p:nvSpPr>
        <p:spPr>
          <a:xfrm>
            <a:off x="4499992" y="1902296"/>
            <a:ext cx="3888432" cy="578734"/>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第二节 演讲的准备</a:t>
            </a:r>
            <a:endParaRPr lang="zh-CN" altLang="zh-CN" sz="2000" dirty="0"/>
          </a:p>
        </p:txBody>
      </p:sp>
      <p:sp>
        <p:nvSpPr>
          <p:cNvPr id="9" name="Rectangle 8      (向天歌演示原创作品：www.TopPPT.cn)"/>
          <p:cNvSpPr/>
          <p:nvPr/>
        </p:nvSpPr>
        <p:spPr>
          <a:xfrm>
            <a:off x="4499992" y="2583010"/>
            <a:ext cx="3888432" cy="578734"/>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zh-CN" sz="2000" b="1" dirty="0"/>
              <a:t>第三节 演讲的表达技巧</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j-ea"/>
                <a:ea typeface="+mj-ea"/>
              </a:rPr>
              <a:t>1.</a:t>
            </a:r>
            <a:r>
              <a:rPr lang="zh-CN" altLang="zh-CN" sz="2800" b="1" dirty="0">
                <a:latin typeface="+mj-ea"/>
                <a:ea typeface="+mj-ea"/>
              </a:rPr>
              <a:t>确定演讲的主题</a:t>
            </a:r>
            <a:endParaRPr lang="zh-CN" altLang="zh-CN" sz="2800" dirty="0">
              <a:latin typeface="+mj-ea"/>
              <a:ea typeface="+mj-ea"/>
            </a:endParaRPr>
          </a:p>
        </p:txBody>
      </p:sp>
      <p:sp>
        <p:nvSpPr>
          <p:cNvPr id="5" name="矩形 4"/>
          <p:cNvSpPr/>
          <p:nvPr/>
        </p:nvSpPr>
        <p:spPr>
          <a:xfrm>
            <a:off x="511017" y="742139"/>
            <a:ext cx="8237447" cy="400110"/>
          </a:xfrm>
          <a:prstGeom prst="rect">
            <a:avLst/>
          </a:prstGeom>
        </p:spPr>
        <p:txBody>
          <a:bodyPr wrap="square">
            <a:spAutoFit/>
          </a:bodyPr>
          <a:lstStyle/>
          <a:p>
            <a:r>
              <a:rPr lang="zh-CN" altLang="zh-CN" sz="2000" b="1" dirty="0">
                <a:solidFill>
                  <a:srgbClr val="3CA0FE"/>
                </a:solidFill>
              </a:rPr>
              <a:t>☆演讲的主题要适合听众</a:t>
            </a:r>
            <a:endParaRPr lang="zh-CN" altLang="zh-CN" sz="2000" b="1" dirty="0">
              <a:solidFill>
                <a:srgbClr val="3CA0FE"/>
              </a:solidFill>
            </a:endParaRPr>
          </a:p>
        </p:txBody>
      </p:sp>
      <p:sp>
        <p:nvSpPr>
          <p:cNvPr id="4" name="矩形 3"/>
          <p:cNvSpPr/>
          <p:nvPr/>
        </p:nvSpPr>
        <p:spPr>
          <a:xfrm>
            <a:off x="611560" y="1275606"/>
            <a:ext cx="7992888" cy="1200329"/>
          </a:xfrm>
          <a:prstGeom prst="rect">
            <a:avLst/>
          </a:prstGeom>
        </p:spPr>
        <p:txBody>
          <a:bodyPr wrap="square">
            <a:spAutoFit/>
          </a:bodyPr>
          <a:lstStyle/>
          <a:p>
            <a:r>
              <a:rPr lang="zh-CN" altLang="zh-CN" sz="1800" dirty="0"/>
              <a:t>演讲选题要看对象，做到有的放矢。演讲者应该大致摸清听众的年龄、职业、文化程度和思想状况，然后再根据这些具体情况进行实事求是的分析，选择听众最感兴趣的话题。只有演讲选题适合听众的心理和愿望，才能调动听众的注意力，唤起听众的热情和兴趣。</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j-ea"/>
                <a:ea typeface="+mj-ea"/>
              </a:rPr>
              <a:t>1.</a:t>
            </a:r>
            <a:r>
              <a:rPr lang="zh-CN" altLang="zh-CN" sz="2800" b="1" dirty="0">
                <a:latin typeface="+mj-ea"/>
                <a:ea typeface="+mj-ea"/>
              </a:rPr>
              <a:t>确定演讲的主题</a:t>
            </a:r>
            <a:endParaRPr lang="zh-CN" altLang="zh-CN" sz="2800" dirty="0">
              <a:latin typeface="+mj-ea"/>
              <a:ea typeface="+mj-ea"/>
            </a:endParaRPr>
          </a:p>
        </p:txBody>
      </p:sp>
      <p:sp>
        <p:nvSpPr>
          <p:cNvPr id="5" name="矩形 4"/>
          <p:cNvSpPr/>
          <p:nvPr/>
        </p:nvSpPr>
        <p:spPr>
          <a:xfrm>
            <a:off x="511017" y="742139"/>
            <a:ext cx="8237447" cy="400110"/>
          </a:xfrm>
          <a:prstGeom prst="rect">
            <a:avLst/>
          </a:prstGeom>
        </p:spPr>
        <p:txBody>
          <a:bodyPr wrap="square">
            <a:spAutoFit/>
          </a:bodyPr>
          <a:lstStyle/>
          <a:p>
            <a:r>
              <a:rPr lang="zh-CN" altLang="zh-CN" sz="2000" b="1" dirty="0">
                <a:solidFill>
                  <a:srgbClr val="3CA0FE"/>
                </a:solidFill>
              </a:rPr>
              <a:t>☆演讲的主题要适合特定的场合和时间</a:t>
            </a:r>
            <a:endParaRPr lang="zh-CN" altLang="zh-CN" sz="2000" b="1" dirty="0">
              <a:solidFill>
                <a:srgbClr val="3CA0FE"/>
              </a:solidFill>
            </a:endParaRPr>
          </a:p>
        </p:txBody>
      </p:sp>
      <p:sp>
        <p:nvSpPr>
          <p:cNvPr id="4" name="矩形 3"/>
          <p:cNvSpPr/>
          <p:nvPr/>
        </p:nvSpPr>
        <p:spPr>
          <a:xfrm>
            <a:off x="611560" y="1275606"/>
            <a:ext cx="7992888" cy="1477328"/>
          </a:xfrm>
          <a:prstGeom prst="rect">
            <a:avLst/>
          </a:prstGeom>
        </p:spPr>
        <p:txBody>
          <a:bodyPr wrap="square">
            <a:spAutoFit/>
          </a:bodyPr>
          <a:lstStyle/>
          <a:p>
            <a:r>
              <a:rPr lang="zh-CN" altLang="zh-CN" sz="1800" dirty="0"/>
              <a:t>选题要符合规定的时间，是指演讲者所选择的论题，必须能在规定的时间内充分加以阐述。从心理学的角度看，人的大脑在短时间内不可能同时接受许多新问题，因而演讲者也就不能在短时间内提出许多问题。时间短，就应该选择大论题中精彩的小问题来谈，让听众“窥一斑而见全豹”；时间长，演讲者就可以将若干有价值的小问题串联起来说明一个有意义的大论题。</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j-ea"/>
                <a:ea typeface="+mj-ea"/>
              </a:rPr>
              <a:t>1.</a:t>
            </a:r>
            <a:r>
              <a:rPr lang="zh-CN" altLang="zh-CN" sz="2800" b="1" dirty="0">
                <a:latin typeface="+mj-ea"/>
                <a:ea typeface="+mj-ea"/>
              </a:rPr>
              <a:t>确定演讲的主题</a:t>
            </a:r>
            <a:endParaRPr lang="zh-CN" altLang="zh-CN" sz="2800" dirty="0">
              <a:latin typeface="+mj-ea"/>
              <a:ea typeface="+mj-ea"/>
            </a:endParaRPr>
          </a:p>
        </p:txBody>
      </p:sp>
      <p:sp>
        <p:nvSpPr>
          <p:cNvPr id="5" name="矩形 4"/>
          <p:cNvSpPr/>
          <p:nvPr/>
        </p:nvSpPr>
        <p:spPr>
          <a:xfrm>
            <a:off x="511017" y="742139"/>
            <a:ext cx="8237447" cy="400110"/>
          </a:xfrm>
          <a:prstGeom prst="rect">
            <a:avLst/>
          </a:prstGeom>
          <a:solidFill>
            <a:srgbClr val="3CA0FE"/>
          </a:solidFill>
        </p:spPr>
        <p:txBody>
          <a:bodyPr wrap="square">
            <a:spAutoFit/>
          </a:bodyPr>
          <a:lstStyle/>
          <a:p>
            <a:r>
              <a:rPr lang="zh-CN" altLang="zh-CN" sz="2000" b="1" dirty="0">
                <a:solidFill>
                  <a:schemeClr val="bg1"/>
                </a:solidFill>
              </a:rPr>
              <a:t>明确主题</a:t>
            </a:r>
            <a:endParaRPr lang="zh-CN" altLang="zh-CN" sz="2000" b="1" dirty="0">
              <a:solidFill>
                <a:schemeClr val="bg1"/>
              </a:solidFill>
            </a:endParaRPr>
          </a:p>
        </p:txBody>
      </p:sp>
      <p:sp>
        <p:nvSpPr>
          <p:cNvPr id="4" name="矩形 3"/>
          <p:cNvSpPr/>
          <p:nvPr/>
        </p:nvSpPr>
        <p:spPr>
          <a:xfrm>
            <a:off x="611560" y="1275606"/>
            <a:ext cx="7992888" cy="1200329"/>
          </a:xfrm>
          <a:prstGeom prst="rect">
            <a:avLst/>
          </a:prstGeom>
        </p:spPr>
        <p:txBody>
          <a:bodyPr wrap="square">
            <a:spAutoFit/>
          </a:bodyPr>
          <a:lstStyle/>
          <a:p>
            <a:r>
              <a:rPr lang="zh-CN" altLang="zh-CN" sz="1800" dirty="0"/>
              <a:t>主题是演讲者在演讲中所要表达的中心思想或基本观点。它体现着演讲者对所阐述问题的总体性看法，是整个演讲的“灵魂”和“统帅”。</a:t>
            </a:r>
            <a:endParaRPr lang="zh-CN" altLang="zh-CN" sz="1800" dirty="0"/>
          </a:p>
          <a:p>
            <a:r>
              <a:rPr lang="zh-CN" altLang="zh-CN" sz="1800" dirty="0"/>
              <a:t>为了使演讲真正起到宣传群众、教育群众、鼓舞群众的作用，要求演讲的主题必须正确、鲜明、集中、深刻、新颖。</a:t>
            </a:r>
            <a:endParaRPr lang="zh-CN" altLang="zh-CN" sz="1800" dirty="0"/>
          </a:p>
        </p:txBody>
      </p:sp>
      <p:sp>
        <p:nvSpPr>
          <p:cNvPr id="2" name="矩形 1"/>
          <p:cNvSpPr/>
          <p:nvPr/>
        </p:nvSpPr>
        <p:spPr>
          <a:xfrm>
            <a:off x="755576" y="3081487"/>
            <a:ext cx="1224136" cy="461665"/>
          </a:xfrm>
          <a:prstGeom prst="rect">
            <a:avLst/>
          </a:prstGeom>
          <a:solidFill>
            <a:srgbClr val="3CA0FE"/>
          </a:solidFill>
        </p:spPr>
        <p:txBody>
          <a:bodyPr wrap="square">
            <a:spAutoFit/>
          </a:bodyPr>
          <a:lstStyle/>
          <a:p>
            <a:pPr algn="ctr"/>
            <a:r>
              <a:rPr lang="zh-CN" altLang="zh-CN" sz="2400" i="1" u="sng" dirty="0">
                <a:solidFill>
                  <a:schemeClr val="bg1"/>
                </a:solidFill>
              </a:rPr>
              <a:t>正确</a:t>
            </a:r>
            <a:endParaRPr lang="zh-CN" altLang="zh-CN" sz="2400" dirty="0">
              <a:solidFill>
                <a:schemeClr val="bg1"/>
              </a:solidFill>
            </a:endParaRPr>
          </a:p>
        </p:txBody>
      </p:sp>
      <p:sp>
        <p:nvSpPr>
          <p:cNvPr id="3" name="矩形 2"/>
          <p:cNvSpPr/>
          <p:nvPr/>
        </p:nvSpPr>
        <p:spPr>
          <a:xfrm>
            <a:off x="2393758" y="3081487"/>
            <a:ext cx="1224136" cy="461665"/>
          </a:xfrm>
          <a:prstGeom prst="rect">
            <a:avLst/>
          </a:prstGeom>
          <a:solidFill>
            <a:srgbClr val="3CA0FE"/>
          </a:solidFill>
        </p:spPr>
        <p:txBody>
          <a:bodyPr wrap="square">
            <a:spAutoFit/>
          </a:bodyPr>
          <a:lstStyle/>
          <a:p>
            <a:pPr algn="ctr"/>
            <a:r>
              <a:rPr lang="zh-CN" altLang="zh-CN" sz="2400" i="1" u="sng" dirty="0">
                <a:solidFill>
                  <a:schemeClr val="bg1"/>
                </a:solidFill>
              </a:rPr>
              <a:t>鲜明</a:t>
            </a:r>
            <a:endParaRPr lang="zh-CN" altLang="zh-CN" sz="2400" dirty="0">
              <a:solidFill>
                <a:schemeClr val="bg1"/>
              </a:solidFill>
            </a:endParaRPr>
          </a:p>
        </p:txBody>
      </p:sp>
      <p:sp>
        <p:nvSpPr>
          <p:cNvPr id="6" name="矩形 5"/>
          <p:cNvSpPr/>
          <p:nvPr/>
        </p:nvSpPr>
        <p:spPr>
          <a:xfrm>
            <a:off x="4031940" y="3081487"/>
            <a:ext cx="1224136" cy="461665"/>
          </a:xfrm>
          <a:prstGeom prst="rect">
            <a:avLst/>
          </a:prstGeom>
          <a:solidFill>
            <a:srgbClr val="3CA0FE"/>
          </a:solidFill>
        </p:spPr>
        <p:txBody>
          <a:bodyPr wrap="square">
            <a:spAutoFit/>
          </a:bodyPr>
          <a:lstStyle/>
          <a:p>
            <a:pPr algn="ctr"/>
            <a:r>
              <a:rPr lang="zh-CN" altLang="zh-CN" sz="2400" i="1" u="sng" dirty="0">
                <a:solidFill>
                  <a:schemeClr val="bg1"/>
                </a:solidFill>
              </a:rPr>
              <a:t>集中</a:t>
            </a:r>
            <a:endParaRPr lang="zh-CN" altLang="zh-CN" sz="2400" dirty="0">
              <a:solidFill>
                <a:schemeClr val="bg1"/>
              </a:solidFill>
            </a:endParaRPr>
          </a:p>
        </p:txBody>
      </p:sp>
      <p:sp>
        <p:nvSpPr>
          <p:cNvPr id="7" name="矩形 6"/>
          <p:cNvSpPr/>
          <p:nvPr/>
        </p:nvSpPr>
        <p:spPr>
          <a:xfrm>
            <a:off x="5670122" y="3081487"/>
            <a:ext cx="1224136" cy="461665"/>
          </a:xfrm>
          <a:prstGeom prst="rect">
            <a:avLst/>
          </a:prstGeom>
          <a:solidFill>
            <a:srgbClr val="3CA0FE"/>
          </a:solidFill>
        </p:spPr>
        <p:txBody>
          <a:bodyPr wrap="square">
            <a:spAutoFit/>
          </a:bodyPr>
          <a:lstStyle/>
          <a:p>
            <a:pPr algn="ctr"/>
            <a:r>
              <a:rPr lang="zh-CN" altLang="zh-CN" sz="2400" i="1" u="sng" dirty="0">
                <a:solidFill>
                  <a:schemeClr val="bg1"/>
                </a:solidFill>
              </a:rPr>
              <a:t>深刻</a:t>
            </a:r>
            <a:endParaRPr lang="zh-CN" altLang="zh-CN" sz="2400" dirty="0">
              <a:solidFill>
                <a:schemeClr val="bg1"/>
              </a:solidFill>
            </a:endParaRPr>
          </a:p>
        </p:txBody>
      </p:sp>
      <p:sp>
        <p:nvSpPr>
          <p:cNvPr id="8" name="矩形 7"/>
          <p:cNvSpPr/>
          <p:nvPr/>
        </p:nvSpPr>
        <p:spPr>
          <a:xfrm>
            <a:off x="7308304" y="3081487"/>
            <a:ext cx="1224136" cy="461665"/>
          </a:xfrm>
          <a:prstGeom prst="rect">
            <a:avLst/>
          </a:prstGeom>
          <a:solidFill>
            <a:srgbClr val="3CA0FE"/>
          </a:solidFill>
        </p:spPr>
        <p:txBody>
          <a:bodyPr wrap="square">
            <a:spAutoFit/>
          </a:bodyPr>
          <a:lstStyle/>
          <a:p>
            <a:pPr algn="ctr"/>
            <a:r>
              <a:rPr lang="zh-CN" altLang="zh-CN" sz="2400" i="1" u="sng" dirty="0">
                <a:solidFill>
                  <a:schemeClr val="bg1"/>
                </a:solidFill>
              </a:rPr>
              <a:t>新颖</a:t>
            </a:r>
            <a:endParaRPr lang="zh-CN" altLang="zh-CN" sz="24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j-ea"/>
                <a:ea typeface="+mj-ea"/>
              </a:rPr>
              <a:t>2.</a:t>
            </a:r>
            <a:r>
              <a:rPr lang="zh-CN" altLang="zh-CN" sz="2800" b="1" dirty="0">
                <a:latin typeface="+mj-ea"/>
                <a:ea typeface="+mj-ea"/>
              </a:rPr>
              <a:t>熟记讲稿</a:t>
            </a:r>
            <a:endParaRPr lang="zh-CN" altLang="zh-CN" sz="2800" dirty="0">
              <a:latin typeface="+mj-ea"/>
              <a:ea typeface="+mj-ea"/>
            </a:endParaRPr>
          </a:p>
        </p:txBody>
      </p:sp>
      <p:sp>
        <p:nvSpPr>
          <p:cNvPr id="5" name="矩形 4"/>
          <p:cNvSpPr/>
          <p:nvPr/>
        </p:nvSpPr>
        <p:spPr>
          <a:xfrm>
            <a:off x="511017" y="742139"/>
            <a:ext cx="8237447" cy="400110"/>
          </a:xfrm>
          <a:prstGeom prst="rect">
            <a:avLst/>
          </a:prstGeom>
          <a:solidFill>
            <a:srgbClr val="3CA0FE"/>
          </a:solidFill>
        </p:spPr>
        <p:txBody>
          <a:bodyPr wrap="square">
            <a:spAutoFit/>
          </a:bodyPr>
          <a:lstStyle/>
          <a:p>
            <a:r>
              <a:rPr lang="zh-CN" altLang="zh-CN" sz="2000" b="1" i="1" u="sng" dirty="0">
                <a:solidFill>
                  <a:schemeClr val="bg1"/>
                </a:solidFill>
              </a:rPr>
              <a:t>第一步：识读</a:t>
            </a:r>
            <a:endParaRPr lang="zh-CN" altLang="zh-CN" sz="2000" b="1" dirty="0">
              <a:solidFill>
                <a:schemeClr val="bg1"/>
              </a:solidFill>
            </a:endParaRPr>
          </a:p>
        </p:txBody>
      </p:sp>
      <p:sp>
        <p:nvSpPr>
          <p:cNvPr id="9" name="矩形 8"/>
          <p:cNvSpPr/>
          <p:nvPr/>
        </p:nvSpPr>
        <p:spPr>
          <a:xfrm>
            <a:off x="511017" y="1275606"/>
            <a:ext cx="8237447" cy="1477328"/>
          </a:xfrm>
          <a:prstGeom prst="rect">
            <a:avLst/>
          </a:prstGeom>
        </p:spPr>
        <p:txBody>
          <a:bodyPr wrap="square">
            <a:spAutoFit/>
          </a:bodyPr>
          <a:lstStyle/>
          <a:p>
            <a:r>
              <a:rPr lang="zh-CN" altLang="zh-CN" sz="1800" dirty="0"/>
              <a:t>识读即阅读，要求演讲者大体了解整体与细节，对稿子有个概观和微观，把握题旨，掌握例证阐述的关节，包括引述的事实、名人名言等，其中最有说服力的是准确无误的数字。阅读的意义不仅在于读熟，而且在于理解。只有演讲者深刻理解了演讲稿内部的逻辑关系，才能把握整个演讲的内容、结构和中心思想，进而在理解的基础上进行记忆。</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j-ea"/>
                <a:ea typeface="+mj-ea"/>
              </a:rPr>
              <a:t>2.</a:t>
            </a:r>
            <a:r>
              <a:rPr lang="zh-CN" altLang="zh-CN" sz="2800" b="1" dirty="0">
                <a:latin typeface="+mj-ea"/>
                <a:ea typeface="+mj-ea"/>
              </a:rPr>
              <a:t>熟记讲稿</a:t>
            </a:r>
            <a:endParaRPr lang="zh-CN" altLang="zh-CN" sz="2800" dirty="0">
              <a:latin typeface="+mj-ea"/>
              <a:ea typeface="+mj-ea"/>
            </a:endParaRPr>
          </a:p>
        </p:txBody>
      </p:sp>
      <p:sp>
        <p:nvSpPr>
          <p:cNvPr id="5" name="矩形 4"/>
          <p:cNvSpPr/>
          <p:nvPr/>
        </p:nvSpPr>
        <p:spPr>
          <a:xfrm>
            <a:off x="511017" y="742139"/>
            <a:ext cx="8237447" cy="400110"/>
          </a:xfrm>
          <a:prstGeom prst="rect">
            <a:avLst/>
          </a:prstGeom>
          <a:solidFill>
            <a:srgbClr val="3CA0FE"/>
          </a:solidFill>
        </p:spPr>
        <p:txBody>
          <a:bodyPr wrap="square">
            <a:spAutoFit/>
          </a:bodyPr>
          <a:lstStyle/>
          <a:p>
            <a:r>
              <a:rPr lang="zh-CN" altLang="zh-CN" sz="2000" b="1" i="1" u="sng" dirty="0">
                <a:solidFill>
                  <a:schemeClr val="bg1"/>
                </a:solidFill>
              </a:rPr>
              <a:t>第二步：响读</a:t>
            </a:r>
            <a:endParaRPr lang="zh-CN" altLang="zh-CN" sz="2000" b="1" dirty="0">
              <a:solidFill>
                <a:schemeClr val="bg1"/>
              </a:solidFill>
            </a:endParaRPr>
          </a:p>
        </p:txBody>
      </p:sp>
      <p:sp>
        <p:nvSpPr>
          <p:cNvPr id="9" name="矩形 8"/>
          <p:cNvSpPr/>
          <p:nvPr/>
        </p:nvSpPr>
        <p:spPr>
          <a:xfrm>
            <a:off x="511017" y="1275606"/>
            <a:ext cx="8237447" cy="2862322"/>
          </a:xfrm>
          <a:prstGeom prst="rect">
            <a:avLst/>
          </a:prstGeom>
        </p:spPr>
        <p:txBody>
          <a:bodyPr wrap="square">
            <a:spAutoFit/>
          </a:bodyPr>
          <a:lstStyle/>
          <a:p>
            <a:r>
              <a:rPr lang="zh-CN" altLang="zh-CN" sz="1800" dirty="0"/>
              <a:t>高声朗读对熟悉和记忆演讲稿非常有效。朱熹说过，凡读书，需要读得字字响亮，不可误一字，不可牵强暗记。这样，才能达到他所说的“逐句玩味”“反复精读”“诵之宜舒缓不迫，字字分明”。只有如此，演讲词才能从有理有据、有情有感、有声有色的响读中加以体会和记忆</a:t>
            </a:r>
            <a:r>
              <a:rPr lang="zh-CN" altLang="zh-CN" sz="1800" dirty="0" smtClean="0"/>
              <a:t>。</a:t>
            </a:r>
            <a:endParaRPr lang="en-US" altLang="zh-CN" sz="1800" dirty="0" smtClean="0"/>
          </a:p>
          <a:p>
            <a:endParaRPr lang="en-US" altLang="zh-CN" sz="1800" dirty="0"/>
          </a:p>
          <a:p>
            <a:r>
              <a:rPr lang="zh-CN" altLang="zh-CN" sz="1800" dirty="0"/>
              <a:t>高声的朗读不但可以增强对大脑的刺激，也可以促使演讲者在记忆过程中更好地集中精神，以便更快地记忆演讲稿。</a:t>
            </a:r>
            <a:endParaRPr lang="zh-CN" altLang="zh-CN" sz="1800" dirty="0"/>
          </a:p>
          <a:p>
            <a:r>
              <a:rPr lang="zh-CN" altLang="zh-CN" sz="1800" dirty="0"/>
              <a:t>此外，在响读的过程中演讲者才可设计演讲的动作、表情和姿态，琢磨演讲词临场情境与听众交流的心理和生理反馈。甚至是一个字的读音，一句话的抑扬顿挫，标点的作用，语气的恰到好处，也无不在其中</a:t>
            </a:r>
            <a:r>
              <a:rPr lang="zh-CN" altLang="zh-CN" sz="1800" dirty="0" smtClean="0"/>
              <a:t>。</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j-ea"/>
                <a:ea typeface="+mj-ea"/>
              </a:rPr>
              <a:t>2.</a:t>
            </a:r>
            <a:r>
              <a:rPr lang="zh-CN" altLang="zh-CN" sz="2800" b="1" dirty="0">
                <a:latin typeface="+mj-ea"/>
                <a:ea typeface="+mj-ea"/>
              </a:rPr>
              <a:t>熟记讲稿</a:t>
            </a:r>
            <a:endParaRPr lang="zh-CN" altLang="zh-CN" sz="2800" dirty="0">
              <a:latin typeface="+mj-ea"/>
              <a:ea typeface="+mj-ea"/>
            </a:endParaRPr>
          </a:p>
        </p:txBody>
      </p:sp>
      <p:sp>
        <p:nvSpPr>
          <p:cNvPr id="5" name="矩形 4"/>
          <p:cNvSpPr/>
          <p:nvPr/>
        </p:nvSpPr>
        <p:spPr>
          <a:xfrm>
            <a:off x="511017" y="742139"/>
            <a:ext cx="8237447" cy="400110"/>
          </a:xfrm>
          <a:prstGeom prst="rect">
            <a:avLst/>
          </a:prstGeom>
          <a:solidFill>
            <a:srgbClr val="3CA0FE"/>
          </a:solidFill>
        </p:spPr>
        <p:txBody>
          <a:bodyPr wrap="square">
            <a:spAutoFit/>
          </a:bodyPr>
          <a:lstStyle/>
          <a:p>
            <a:r>
              <a:rPr lang="zh-CN" altLang="zh-CN" sz="2000" b="1" i="1" u="sng" dirty="0">
                <a:solidFill>
                  <a:schemeClr val="bg1"/>
                </a:solidFill>
              </a:rPr>
              <a:t>第三步：情读</a:t>
            </a:r>
            <a:endParaRPr lang="zh-CN" altLang="zh-CN" sz="2000" b="1" dirty="0">
              <a:solidFill>
                <a:schemeClr val="bg1"/>
              </a:solidFill>
            </a:endParaRPr>
          </a:p>
        </p:txBody>
      </p:sp>
      <p:sp>
        <p:nvSpPr>
          <p:cNvPr id="9" name="矩形 8"/>
          <p:cNvSpPr/>
          <p:nvPr/>
        </p:nvSpPr>
        <p:spPr>
          <a:xfrm>
            <a:off x="511017" y="1275606"/>
            <a:ext cx="8237447" cy="1200329"/>
          </a:xfrm>
          <a:prstGeom prst="rect">
            <a:avLst/>
          </a:prstGeom>
        </p:spPr>
        <p:txBody>
          <a:bodyPr wrap="square">
            <a:spAutoFit/>
          </a:bodyPr>
          <a:lstStyle/>
          <a:p>
            <a:r>
              <a:rPr lang="zh-CN" altLang="zh-CN" sz="1800" dirty="0"/>
              <a:t>情读就是在理解感受演讲词情调的前提下，感情丰富地进行朗读。强烈而真实的感情如同记忆的“催化剂”，能使记忆加深。</a:t>
            </a:r>
            <a:endParaRPr lang="zh-CN" altLang="zh-CN" sz="1800" dirty="0"/>
          </a:p>
          <a:p>
            <a:r>
              <a:rPr lang="zh-CN" altLang="zh-CN" sz="1800" dirty="0"/>
              <a:t>演讲稿的语言，常常具有浓厚的感情色彩，能唤起演讲者的喜怒哀乐的情感，从而在语气、语调、音量、语速等方面得到体现。</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j-ea"/>
                <a:ea typeface="+mj-ea"/>
              </a:rPr>
              <a:t>2.</a:t>
            </a:r>
            <a:r>
              <a:rPr lang="zh-CN" altLang="zh-CN" sz="2800" b="1" dirty="0">
                <a:latin typeface="+mj-ea"/>
                <a:ea typeface="+mj-ea"/>
              </a:rPr>
              <a:t>熟记讲稿</a:t>
            </a:r>
            <a:endParaRPr lang="zh-CN" altLang="zh-CN" sz="2800" dirty="0">
              <a:latin typeface="+mj-ea"/>
              <a:ea typeface="+mj-ea"/>
            </a:endParaRPr>
          </a:p>
        </p:txBody>
      </p:sp>
      <p:sp>
        <p:nvSpPr>
          <p:cNvPr id="5" name="矩形 4"/>
          <p:cNvSpPr/>
          <p:nvPr/>
        </p:nvSpPr>
        <p:spPr>
          <a:xfrm>
            <a:off x="511017" y="742139"/>
            <a:ext cx="8237447" cy="400110"/>
          </a:xfrm>
          <a:prstGeom prst="rect">
            <a:avLst/>
          </a:prstGeom>
          <a:solidFill>
            <a:srgbClr val="3CA0FE"/>
          </a:solidFill>
        </p:spPr>
        <p:txBody>
          <a:bodyPr wrap="square">
            <a:spAutoFit/>
          </a:bodyPr>
          <a:lstStyle/>
          <a:p>
            <a:r>
              <a:rPr lang="zh-CN" altLang="zh-CN" sz="2000" b="1" dirty="0">
                <a:solidFill>
                  <a:schemeClr val="bg1"/>
                </a:solidFill>
              </a:rPr>
              <a:t>记忆演讲词的技巧</a:t>
            </a:r>
            <a:endParaRPr lang="zh-CN" altLang="zh-CN" sz="2000" b="1" dirty="0">
              <a:solidFill>
                <a:schemeClr val="bg1"/>
              </a:solidFill>
            </a:endParaRPr>
          </a:p>
        </p:txBody>
      </p:sp>
      <p:sp>
        <p:nvSpPr>
          <p:cNvPr id="9" name="矩形 8"/>
          <p:cNvSpPr/>
          <p:nvPr/>
        </p:nvSpPr>
        <p:spPr>
          <a:xfrm>
            <a:off x="511017" y="1275606"/>
            <a:ext cx="8237447" cy="1754326"/>
          </a:xfrm>
          <a:prstGeom prst="rect">
            <a:avLst/>
          </a:prstGeom>
        </p:spPr>
        <p:txBody>
          <a:bodyPr wrap="square">
            <a:spAutoFit/>
          </a:bodyPr>
          <a:lstStyle/>
          <a:p>
            <a:r>
              <a:rPr lang="zh-CN" altLang="zh-CN" sz="1800" i="1" u="sng" dirty="0"/>
              <a:t>基本型</a:t>
            </a:r>
            <a:endParaRPr lang="zh-CN" altLang="zh-CN" sz="1800" dirty="0"/>
          </a:p>
          <a:p>
            <a:r>
              <a:rPr lang="zh-CN" altLang="zh-CN" sz="1800" dirty="0"/>
              <a:t>基本型表现的思路序列为：</a:t>
            </a:r>
            <a:endParaRPr lang="zh-CN" altLang="zh-CN" sz="1800" dirty="0"/>
          </a:p>
          <a:p>
            <a:r>
              <a:rPr lang="zh-CN" altLang="zh-CN" sz="1800" dirty="0"/>
              <a:t>一是提出问题，即观点（论点）的提出，表示和强调；</a:t>
            </a:r>
            <a:endParaRPr lang="zh-CN" altLang="zh-CN" sz="1800" dirty="0"/>
          </a:p>
          <a:p>
            <a:r>
              <a:rPr lang="zh-CN" altLang="zh-CN" sz="1800" dirty="0"/>
              <a:t>二是分析问题，即论证观点（论点）正确与否。这要用材料——例证加以证明，事实真实可信令人信服；</a:t>
            </a:r>
            <a:endParaRPr lang="zh-CN" altLang="zh-CN" sz="1800" dirty="0"/>
          </a:p>
          <a:p>
            <a:r>
              <a:rPr lang="zh-CN" altLang="zh-CN" sz="1800" dirty="0"/>
              <a:t>三是解决问题，即得出结论，印证提出的观点，明确结论。</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j-ea"/>
                <a:ea typeface="+mj-ea"/>
              </a:rPr>
              <a:t>2.</a:t>
            </a:r>
            <a:r>
              <a:rPr lang="zh-CN" altLang="zh-CN" sz="2800" b="1" dirty="0">
                <a:latin typeface="+mj-ea"/>
                <a:ea typeface="+mj-ea"/>
              </a:rPr>
              <a:t>熟记讲稿</a:t>
            </a:r>
            <a:endParaRPr lang="zh-CN" altLang="zh-CN" sz="2800" dirty="0">
              <a:latin typeface="+mj-ea"/>
              <a:ea typeface="+mj-ea"/>
            </a:endParaRPr>
          </a:p>
        </p:txBody>
      </p:sp>
      <p:sp>
        <p:nvSpPr>
          <p:cNvPr id="5" name="矩形 4"/>
          <p:cNvSpPr/>
          <p:nvPr/>
        </p:nvSpPr>
        <p:spPr>
          <a:xfrm>
            <a:off x="511017" y="742139"/>
            <a:ext cx="8237447" cy="400110"/>
          </a:xfrm>
          <a:prstGeom prst="rect">
            <a:avLst/>
          </a:prstGeom>
          <a:solidFill>
            <a:srgbClr val="3CA0FE"/>
          </a:solidFill>
        </p:spPr>
        <p:txBody>
          <a:bodyPr wrap="square">
            <a:spAutoFit/>
          </a:bodyPr>
          <a:lstStyle/>
          <a:p>
            <a:r>
              <a:rPr lang="zh-CN" altLang="zh-CN" sz="2000" b="1" dirty="0">
                <a:solidFill>
                  <a:schemeClr val="bg1"/>
                </a:solidFill>
              </a:rPr>
              <a:t>记忆演讲词的技巧</a:t>
            </a:r>
            <a:endParaRPr lang="zh-CN" altLang="zh-CN" sz="2000" b="1" dirty="0">
              <a:solidFill>
                <a:schemeClr val="bg1"/>
              </a:solidFill>
            </a:endParaRPr>
          </a:p>
        </p:txBody>
      </p:sp>
      <p:sp>
        <p:nvSpPr>
          <p:cNvPr id="9" name="矩形 8"/>
          <p:cNvSpPr/>
          <p:nvPr/>
        </p:nvSpPr>
        <p:spPr>
          <a:xfrm>
            <a:off x="511017" y="1275606"/>
            <a:ext cx="8237447" cy="2862322"/>
          </a:xfrm>
          <a:prstGeom prst="rect">
            <a:avLst/>
          </a:prstGeom>
        </p:spPr>
        <p:txBody>
          <a:bodyPr wrap="square">
            <a:spAutoFit/>
          </a:bodyPr>
          <a:lstStyle/>
          <a:p>
            <a:r>
              <a:rPr lang="zh-CN" altLang="zh-CN" sz="1800" i="1" u="sng" dirty="0"/>
              <a:t>变化型</a:t>
            </a:r>
            <a:endParaRPr lang="zh-CN" altLang="zh-CN" sz="1800" dirty="0"/>
          </a:p>
          <a:p>
            <a:r>
              <a:rPr lang="zh-CN" altLang="zh-CN" sz="1800" dirty="0"/>
              <a:t>变化型一般包含几种类型：</a:t>
            </a:r>
            <a:endParaRPr lang="zh-CN" altLang="zh-CN" sz="1800" dirty="0"/>
          </a:p>
          <a:p>
            <a:r>
              <a:rPr lang="zh-CN" altLang="zh-CN" sz="1800" dirty="0"/>
              <a:t>一是简化式。即演讲词的三段式。一是序论，相当于基本型提出问题部分；二是本论，相当于基本型分析问题部分；三是结论，相当于基本型解决问题部分。常见的演讲词，尤其是即兴演讲，更以此式进行演讲为便。</a:t>
            </a:r>
            <a:endParaRPr lang="zh-CN" altLang="zh-CN" sz="1800" dirty="0"/>
          </a:p>
          <a:p>
            <a:r>
              <a:rPr lang="zh-CN" altLang="zh-CN" sz="1800" dirty="0"/>
              <a:t>二是互置式。即基本型解决问题部分将其结论放在开头，直截了当地把结论告诉听众，然后再进好分析问题和解决问题部分演讲。只不过首尾互置达到明显效果而已</a:t>
            </a:r>
            <a:endParaRPr lang="zh-CN" altLang="zh-CN" sz="1800" dirty="0"/>
          </a:p>
          <a:p>
            <a:r>
              <a:rPr lang="zh-CN" altLang="zh-CN" sz="1800" dirty="0"/>
              <a:t>三是散论式。即兴演讲常用此法。这种演讲词一般较短，只要抓住感情表达方式线索即可。</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en-US" altLang="zh-CN" sz="2800" b="1" dirty="0">
                <a:latin typeface="+mn-ea"/>
                <a:ea typeface="+mn-ea"/>
              </a:rPr>
              <a:t>3.</a:t>
            </a:r>
            <a:r>
              <a:rPr lang="zh-CN" altLang="zh-CN" sz="2800" b="1" dirty="0">
                <a:latin typeface="+mn-ea"/>
                <a:ea typeface="+mn-ea"/>
              </a:rPr>
              <a:t>反复试讲</a:t>
            </a:r>
            <a:endParaRPr lang="zh-CN" altLang="zh-CN" sz="2800" dirty="0">
              <a:latin typeface="+mn-ea"/>
              <a:ea typeface="+mn-ea"/>
            </a:endParaRPr>
          </a:p>
        </p:txBody>
      </p:sp>
      <p:sp>
        <p:nvSpPr>
          <p:cNvPr id="9" name="矩形 8"/>
          <p:cNvSpPr/>
          <p:nvPr/>
        </p:nvSpPr>
        <p:spPr>
          <a:xfrm>
            <a:off x="511017" y="1275606"/>
            <a:ext cx="8237447" cy="2031325"/>
          </a:xfrm>
          <a:prstGeom prst="rect">
            <a:avLst/>
          </a:prstGeom>
        </p:spPr>
        <p:txBody>
          <a:bodyPr wrap="square">
            <a:spAutoFit/>
          </a:bodyPr>
          <a:lstStyle/>
          <a:p>
            <a:r>
              <a:rPr lang="zh-CN" altLang="zh-CN" sz="1800" dirty="0"/>
              <a:t>从记熟演讲稿到演讲获得圆满成功，这中间还有一段很长的距离，试讲便是其中重要的环节。“临阵磨枪，不快也光”。模拟现场进行试讲能及时发现自己演讲过程中出现的疏漏，以便采取相应的措施，能进一步加深和巩固演讲的内容，使自己的演讲更顺畅、纯熟和动人。应该说，试讲的过程就是演讲者把自己记忆中的演讲词外化的过程，是使无声的语言变成抑扬顿挫的有声语言和恰当得体的身体语言的过程。</a:t>
            </a:r>
            <a:endParaRPr lang="zh-CN" altLang="zh-CN" sz="1800" dirty="0"/>
          </a:p>
          <a:p>
            <a:r>
              <a:rPr lang="en-US" altLang="zh-CN" sz="1800" dirty="0"/>
              <a:t> </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二、充分的心理准备</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511017" y="771550"/>
            <a:ext cx="8237447" cy="369332"/>
          </a:xfrm>
          <a:prstGeom prst="rect">
            <a:avLst/>
          </a:prstGeom>
        </p:spPr>
        <p:txBody>
          <a:bodyPr wrap="square">
            <a:spAutoFit/>
          </a:bodyPr>
          <a:lstStyle/>
          <a:p>
            <a:r>
              <a:rPr lang="en-US" altLang="zh-CN" sz="1800" b="1" dirty="0"/>
              <a:t>1.</a:t>
            </a:r>
            <a:r>
              <a:rPr lang="zh-CN" altLang="zh-CN" sz="1800" b="1" dirty="0"/>
              <a:t>演讲者应具备的心理素质</a:t>
            </a:r>
            <a:endParaRPr lang="zh-CN" altLang="zh-CN" sz="1800" dirty="0"/>
          </a:p>
        </p:txBody>
      </p:sp>
      <p:sp>
        <p:nvSpPr>
          <p:cNvPr id="2" name="矩形 1"/>
          <p:cNvSpPr/>
          <p:nvPr/>
        </p:nvSpPr>
        <p:spPr>
          <a:xfrm>
            <a:off x="611560" y="1140882"/>
            <a:ext cx="1980029" cy="400110"/>
          </a:xfrm>
          <a:prstGeom prst="rect">
            <a:avLst/>
          </a:prstGeom>
          <a:solidFill>
            <a:srgbClr val="3CA0FE"/>
          </a:solidFill>
        </p:spPr>
        <p:txBody>
          <a:bodyPr wrap="none">
            <a:spAutoFit/>
          </a:bodyPr>
          <a:lstStyle/>
          <a:p>
            <a:r>
              <a:rPr lang="zh-CN" altLang="zh-CN" sz="2000" b="1" dirty="0">
                <a:solidFill>
                  <a:schemeClr val="bg1"/>
                </a:solidFill>
              </a:rPr>
              <a:t>求真的心理素质</a:t>
            </a:r>
            <a:endParaRPr lang="zh-CN" altLang="zh-CN" sz="2000" b="1" dirty="0">
              <a:solidFill>
                <a:schemeClr val="bg1"/>
              </a:solidFill>
            </a:endParaRPr>
          </a:p>
        </p:txBody>
      </p:sp>
      <p:sp>
        <p:nvSpPr>
          <p:cNvPr id="3" name="矩形 2"/>
          <p:cNvSpPr/>
          <p:nvPr/>
        </p:nvSpPr>
        <p:spPr>
          <a:xfrm>
            <a:off x="511017" y="1540992"/>
            <a:ext cx="8093431" cy="1754326"/>
          </a:xfrm>
          <a:prstGeom prst="rect">
            <a:avLst/>
          </a:prstGeom>
        </p:spPr>
        <p:txBody>
          <a:bodyPr wrap="square">
            <a:spAutoFit/>
          </a:bodyPr>
          <a:lstStyle/>
          <a:p>
            <a:r>
              <a:rPr lang="zh-CN" altLang="zh-CN" sz="1800" dirty="0"/>
              <a:t>追求真理应该是我们每一个演讲者演讲中所追求的目的，而也只有追求真理、弘扬真理的演讲才是最具有生命力的演讲，才会是名垂青史的演讲。恩格斯的《在马克思墓前的讲话》如此，林肯的《葛提斯堡演讲》如此，闻一多的《最后一次演讲》也是如此。这些都是演讲者追求真理的结果，如果没有他们对真理追求的内在思想品质，良好的心理素质，那么要想产生这些名垂青史的演讲传世之作是不可能的。</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a:t>第一节 演讲概述</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二、充分的心理准备</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511017" y="771550"/>
            <a:ext cx="8237447" cy="369332"/>
          </a:xfrm>
          <a:prstGeom prst="rect">
            <a:avLst/>
          </a:prstGeom>
        </p:spPr>
        <p:txBody>
          <a:bodyPr wrap="square">
            <a:spAutoFit/>
          </a:bodyPr>
          <a:lstStyle/>
          <a:p>
            <a:r>
              <a:rPr lang="en-US" altLang="zh-CN" sz="1800" b="1" dirty="0"/>
              <a:t>1.</a:t>
            </a:r>
            <a:r>
              <a:rPr lang="zh-CN" altLang="zh-CN" sz="1800" b="1" dirty="0"/>
              <a:t>演讲者应具备的心理素质</a:t>
            </a:r>
            <a:endParaRPr lang="zh-CN" altLang="zh-CN" sz="1800" dirty="0"/>
          </a:p>
        </p:txBody>
      </p:sp>
      <p:sp>
        <p:nvSpPr>
          <p:cNvPr id="2" name="矩形 1"/>
          <p:cNvSpPr/>
          <p:nvPr/>
        </p:nvSpPr>
        <p:spPr>
          <a:xfrm>
            <a:off x="611560" y="1140882"/>
            <a:ext cx="2294218" cy="400110"/>
          </a:xfrm>
          <a:prstGeom prst="rect">
            <a:avLst/>
          </a:prstGeom>
          <a:solidFill>
            <a:srgbClr val="3CA0FE"/>
          </a:solidFill>
        </p:spPr>
        <p:txBody>
          <a:bodyPr wrap="none">
            <a:spAutoFit/>
          </a:bodyPr>
          <a:lstStyle/>
          <a:p>
            <a:r>
              <a:rPr lang="en-US" altLang="zh-CN" sz="2000" b="1" dirty="0">
                <a:solidFill>
                  <a:schemeClr val="bg1"/>
                </a:solidFill>
              </a:rPr>
              <a:t> </a:t>
            </a:r>
            <a:r>
              <a:rPr lang="zh-CN" altLang="zh-CN" sz="2000" b="1" dirty="0">
                <a:solidFill>
                  <a:schemeClr val="bg1"/>
                </a:solidFill>
              </a:rPr>
              <a:t>创作上的心理素质</a:t>
            </a:r>
            <a:endParaRPr lang="zh-CN" altLang="zh-CN" sz="2000" b="1" dirty="0">
              <a:solidFill>
                <a:schemeClr val="bg1"/>
              </a:solidFill>
            </a:endParaRPr>
          </a:p>
        </p:txBody>
      </p:sp>
      <p:sp>
        <p:nvSpPr>
          <p:cNvPr id="3" name="矩形 2"/>
          <p:cNvSpPr/>
          <p:nvPr/>
        </p:nvSpPr>
        <p:spPr>
          <a:xfrm>
            <a:off x="511017" y="1540992"/>
            <a:ext cx="8093431" cy="1754326"/>
          </a:xfrm>
          <a:prstGeom prst="rect">
            <a:avLst/>
          </a:prstGeom>
        </p:spPr>
        <p:txBody>
          <a:bodyPr wrap="square">
            <a:spAutoFit/>
          </a:bodyPr>
          <a:lstStyle/>
          <a:p>
            <a:r>
              <a:rPr lang="zh-CN" altLang="zh-CN" sz="1800" dirty="0"/>
              <a:t>在演讲创作中逻辑思维占主导地位，演讲创作者要通过自己的创作说明问题、解决问题，最后昭示给人们的也不是形象而是一个抽象的道理，因此，演讲辞在文体上更像是论说文或议论文。所以形象思维在演讲创作中只是暂时的、阶段性，占主导地位的是逻辑思维。但是形象思维在演讲创作中并不是可有可无的，它在演讲创作中也起着逻辑思维不可替代的作用，如事例的陈述、形象的描绘等等，离开了形象思维同样完不成任务。 </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二、充分的心理准备</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511017" y="771550"/>
            <a:ext cx="8237447" cy="369332"/>
          </a:xfrm>
          <a:prstGeom prst="rect">
            <a:avLst/>
          </a:prstGeom>
        </p:spPr>
        <p:txBody>
          <a:bodyPr wrap="square">
            <a:spAutoFit/>
          </a:bodyPr>
          <a:lstStyle/>
          <a:p>
            <a:r>
              <a:rPr lang="en-US" altLang="zh-CN" sz="1800" b="1" dirty="0"/>
              <a:t>1.</a:t>
            </a:r>
            <a:r>
              <a:rPr lang="zh-CN" altLang="zh-CN" sz="1800" b="1" dirty="0"/>
              <a:t>演讲者应具备的心理素质</a:t>
            </a:r>
            <a:endParaRPr lang="zh-CN" altLang="zh-CN" sz="1800" dirty="0"/>
          </a:p>
        </p:txBody>
      </p:sp>
      <p:sp>
        <p:nvSpPr>
          <p:cNvPr id="2" name="矩形 1"/>
          <p:cNvSpPr/>
          <p:nvPr/>
        </p:nvSpPr>
        <p:spPr>
          <a:xfrm>
            <a:off x="611560" y="1140882"/>
            <a:ext cx="2037737" cy="400110"/>
          </a:xfrm>
          <a:prstGeom prst="rect">
            <a:avLst/>
          </a:prstGeom>
          <a:solidFill>
            <a:srgbClr val="3CA0FE"/>
          </a:solidFill>
        </p:spPr>
        <p:txBody>
          <a:bodyPr wrap="none">
            <a:spAutoFit/>
          </a:bodyPr>
          <a:lstStyle/>
          <a:p>
            <a:r>
              <a:rPr lang="zh-CN" altLang="zh-CN" sz="2000" b="1" dirty="0">
                <a:solidFill>
                  <a:schemeClr val="bg1"/>
                </a:solidFill>
              </a:rPr>
              <a:t> 表达的心理素质</a:t>
            </a:r>
            <a:endParaRPr lang="zh-CN" altLang="zh-CN" sz="2000" b="1" dirty="0">
              <a:solidFill>
                <a:schemeClr val="bg1"/>
              </a:solidFill>
            </a:endParaRPr>
          </a:p>
        </p:txBody>
      </p:sp>
      <p:sp>
        <p:nvSpPr>
          <p:cNvPr id="3" name="矩形 2"/>
          <p:cNvSpPr/>
          <p:nvPr/>
        </p:nvSpPr>
        <p:spPr>
          <a:xfrm>
            <a:off x="511017" y="1540992"/>
            <a:ext cx="8093431" cy="923330"/>
          </a:xfrm>
          <a:prstGeom prst="rect">
            <a:avLst/>
          </a:prstGeom>
        </p:spPr>
        <p:txBody>
          <a:bodyPr wrap="square">
            <a:spAutoFit/>
          </a:bodyPr>
          <a:lstStyle/>
          <a:p>
            <a:r>
              <a:rPr lang="zh-CN" altLang="zh-CN" sz="1800" dirty="0" smtClean="0"/>
              <a:t>有</a:t>
            </a:r>
            <a:r>
              <a:rPr lang="zh-CN" altLang="zh-CN" sz="1800" dirty="0"/>
              <a:t>了演讲的动机，进行了良好的演讲创作，接下来需要的就是演讲的表达，也就是把演讲推入到最后的实施阶段。这一时期对演讲者心理素质的考验更为严峻。</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二、充分的心理准备</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511017" y="771550"/>
            <a:ext cx="8237447" cy="369332"/>
          </a:xfrm>
          <a:prstGeom prst="rect">
            <a:avLst/>
          </a:prstGeom>
        </p:spPr>
        <p:txBody>
          <a:bodyPr wrap="square">
            <a:spAutoFit/>
          </a:bodyPr>
          <a:lstStyle/>
          <a:p>
            <a:r>
              <a:rPr lang="en-US" altLang="zh-CN" sz="1800" b="1" dirty="0"/>
              <a:t>2.</a:t>
            </a:r>
            <a:r>
              <a:rPr lang="zh-CN" altLang="zh-CN" sz="1800" b="1" dirty="0"/>
              <a:t>克服演讲的恐惧心理</a:t>
            </a:r>
            <a:endParaRPr lang="zh-CN" altLang="zh-CN" sz="1800" dirty="0"/>
          </a:p>
        </p:txBody>
      </p:sp>
      <p:sp>
        <p:nvSpPr>
          <p:cNvPr id="2" name="矩形 1"/>
          <p:cNvSpPr/>
          <p:nvPr/>
        </p:nvSpPr>
        <p:spPr>
          <a:xfrm>
            <a:off x="611560" y="1140882"/>
            <a:ext cx="2749471" cy="400110"/>
          </a:xfrm>
          <a:prstGeom prst="rect">
            <a:avLst/>
          </a:prstGeom>
          <a:solidFill>
            <a:srgbClr val="3CA0FE"/>
          </a:solidFill>
        </p:spPr>
        <p:txBody>
          <a:bodyPr wrap="none">
            <a:spAutoFit/>
          </a:bodyPr>
          <a:lstStyle/>
          <a:p>
            <a:r>
              <a:rPr lang="zh-CN" altLang="zh-CN" sz="2000" b="1" dirty="0">
                <a:solidFill>
                  <a:schemeClr val="bg1"/>
                </a:solidFill>
              </a:rPr>
              <a:t>常见的恐惧心理和对策</a:t>
            </a:r>
            <a:endParaRPr lang="zh-CN" altLang="zh-CN" sz="2000" b="1" dirty="0">
              <a:solidFill>
                <a:schemeClr val="bg1"/>
              </a:solidFill>
            </a:endParaRPr>
          </a:p>
        </p:txBody>
      </p:sp>
      <p:sp>
        <p:nvSpPr>
          <p:cNvPr id="3" name="矩形 2"/>
          <p:cNvSpPr/>
          <p:nvPr/>
        </p:nvSpPr>
        <p:spPr>
          <a:xfrm>
            <a:off x="511018" y="1635646"/>
            <a:ext cx="2850014" cy="369332"/>
          </a:xfrm>
          <a:prstGeom prst="rect">
            <a:avLst/>
          </a:prstGeom>
        </p:spPr>
        <p:txBody>
          <a:bodyPr wrap="square">
            <a:spAutoFit/>
          </a:bodyPr>
          <a:lstStyle/>
          <a:p>
            <a:r>
              <a:rPr lang="zh-CN" altLang="zh-CN" sz="1800" i="1" u="sng" dirty="0"/>
              <a:t>担心材料准备不够充分</a:t>
            </a:r>
            <a:endParaRPr lang="zh-CN" altLang="zh-CN" sz="1800" dirty="0"/>
          </a:p>
        </p:txBody>
      </p:sp>
      <p:sp>
        <p:nvSpPr>
          <p:cNvPr id="10" name="矩形 9"/>
          <p:cNvSpPr/>
          <p:nvPr/>
        </p:nvSpPr>
        <p:spPr>
          <a:xfrm>
            <a:off x="511018" y="2000756"/>
            <a:ext cx="8237446" cy="2308324"/>
          </a:xfrm>
          <a:prstGeom prst="rect">
            <a:avLst/>
          </a:prstGeom>
        </p:spPr>
        <p:txBody>
          <a:bodyPr wrap="square">
            <a:spAutoFit/>
          </a:bodyPr>
          <a:lstStyle/>
          <a:p>
            <a:pPr marL="285750" indent="-285750">
              <a:buFont typeface="Wingdings" panose="05000000000000000000" pitchFamily="2" charset="2"/>
              <a:buChar char="Ø"/>
            </a:pPr>
            <a:r>
              <a:rPr lang="zh-CN" altLang="zh-CN" sz="1800" dirty="0" smtClean="0"/>
              <a:t>仔细</a:t>
            </a:r>
            <a:r>
              <a:rPr lang="zh-CN" altLang="zh-CN" sz="1800" dirty="0"/>
              <a:t>组织讲演。内容准备越充分，就越对材料的详细和精当有信心。一遍一遍地起草和重新加工讲话稿以确保讲演既有趣，又能够有意义。</a:t>
            </a:r>
            <a:endParaRPr lang="zh-CN" altLang="zh-CN" sz="1800" dirty="0"/>
          </a:p>
          <a:p>
            <a:pPr marL="285750" indent="-285750">
              <a:buFont typeface="Wingdings" panose="05000000000000000000" pitchFamily="2" charset="2"/>
              <a:buChar char="Ø"/>
            </a:pPr>
            <a:r>
              <a:rPr lang="zh-CN" altLang="zh-CN" sz="1800" dirty="0" smtClean="0"/>
              <a:t>勇于</a:t>
            </a:r>
            <a:r>
              <a:rPr lang="zh-CN" altLang="zh-CN" sz="1800" dirty="0"/>
              <a:t>尝试新事物。资历甚老的演讲者往往会害怕尝试新鲜的东西：改掉总是十分奏效的开场白，或者添加还未经过测试的新材料等等。正如当众演说令人惊恐一样，冒险也同样重要。别让恐惧阻碍了你尝试那些能有助于改善你的演讲的新鲜事物。</a:t>
            </a:r>
            <a:endParaRPr lang="zh-CN" altLang="zh-CN" sz="1800" dirty="0"/>
          </a:p>
          <a:p>
            <a:pPr marL="285750" indent="-285750">
              <a:buFont typeface="Wingdings" panose="05000000000000000000" pitchFamily="2" charset="2"/>
              <a:buChar char="Ø"/>
            </a:pPr>
            <a:r>
              <a:rPr lang="zh-CN" altLang="zh-CN" sz="1800" dirty="0" smtClean="0"/>
              <a:t>熟能生巧。讲演</a:t>
            </a:r>
            <a:r>
              <a:rPr lang="zh-CN" altLang="zh-CN" sz="1800" dirty="0"/>
              <a:t>中的每一分钟你都需要付出一小时甚至更多的练习时间。在不同的环境下和不同的时段训练，同时运用不同的演示技巧。</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二、充分的心理准备</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511017" y="771550"/>
            <a:ext cx="8237447" cy="369332"/>
          </a:xfrm>
          <a:prstGeom prst="rect">
            <a:avLst/>
          </a:prstGeom>
        </p:spPr>
        <p:txBody>
          <a:bodyPr wrap="square">
            <a:spAutoFit/>
          </a:bodyPr>
          <a:lstStyle/>
          <a:p>
            <a:r>
              <a:rPr lang="en-US" altLang="zh-CN" sz="1800" b="1" dirty="0"/>
              <a:t>2.</a:t>
            </a:r>
            <a:r>
              <a:rPr lang="zh-CN" altLang="zh-CN" sz="1800" b="1" dirty="0"/>
              <a:t>克服演讲的恐惧心理</a:t>
            </a:r>
            <a:endParaRPr lang="zh-CN" altLang="zh-CN" sz="1800" dirty="0"/>
          </a:p>
        </p:txBody>
      </p:sp>
      <p:sp>
        <p:nvSpPr>
          <p:cNvPr id="2" name="矩形 1"/>
          <p:cNvSpPr/>
          <p:nvPr/>
        </p:nvSpPr>
        <p:spPr>
          <a:xfrm>
            <a:off x="611560" y="1140882"/>
            <a:ext cx="2749471" cy="400110"/>
          </a:xfrm>
          <a:prstGeom prst="rect">
            <a:avLst/>
          </a:prstGeom>
          <a:solidFill>
            <a:srgbClr val="3CA0FE"/>
          </a:solidFill>
        </p:spPr>
        <p:txBody>
          <a:bodyPr wrap="none">
            <a:spAutoFit/>
          </a:bodyPr>
          <a:lstStyle/>
          <a:p>
            <a:r>
              <a:rPr lang="zh-CN" altLang="zh-CN" sz="2000" b="1" dirty="0">
                <a:solidFill>
                  <a:schemeClr val="bg1"/>
                </a:solidFill>
              </a:rPr>
              <a:t>常见的恐惧心理和对策</a:t>
            </a:r>
            <a:endParaRPr lang="zh-CN" altLang="zh-CN" sz="2000" b="1" dirty="0">
              <a:solidFill>
                <a:schemeClr val="bg1"/>
              </a:solidFill>
            </a:endParaRPr>
          </a:p>
        </p:txBody>
      </p:sp>
      <p:sp>
        <p:nvSpPr>
          <p:cNvPr id="3" name="矩形 2"/>
          <p:cNvSpPr/>
          <p:nvPr/>
        </p:nvSpPr>
        <p:spPr>
          <a:xfrm>
            <a:off x="511018" y="1635646"/>
            <a:ext cx="2850014" cy="369332"/>
          </a:xfrm>
          <a:prstGeom prst="rect">
            <a:avLst/>
          </a:prstGeom>
        </p:spPr>
        <p:txBody>
          <a:bodyPr wrap="square">
            <a:spAutoFit/>
          </a:bodyPr>
          <a:lstStyle/>
          <a:p>
            <a:r>
              <a:rPr lang="zh-CN" altLang="zh-CN" sz="1800" i="1" u="sng" dirty="0"/>
              <a:t>担心遭遇尴尬场面</a:t>
            </a:r>
            <a:endParaRPr lang="zh-CN" altLang="zh-CN" sz="1800" dirty="0"/>
          </a:p>
        </p:txBody>
      </p:sp>
      <p:sp>
        <p:nvSpPr>
          <p:cNvPr id="10" name="矩形 9"/>
          <p:cNvSpPr/>
          <p:nvPr/>
        </p:nvSpPr>
        <p:spPr>
          <a:xfrm>
            <a:off x="511018" y="2000756"/>
            <a:ext cx="8237446" cy="1477328"/>
          </a:xfrm>
          <a:prstGeom prst="rect">
            <a:avLst/>
          </a:prstGeom>
        </p:spPr>
        <p:txBody>
          <a:bodyPr wrap="square">
            <a:spAutoFit/>
          </a:bodyPr>
          <a:lstStyle/>
          <a:p>
            <a:r>
              <a:rPr lang="zh-CN" altLang="zh-CN" sz="1800" dirty="0"/>
              <a:t>许多人害怕站起来开口讲话是因为他们认为自己在做一件非常愚蠢的事情——他们会被某些词语嗑拌住，会结结巴巴，还会忘掉甚至是最关键的要点。而问题在于，他们是不可避免的！尴尬场面确实时有发生，而与此伴随而来的则是恐惧。</a:t>
            </a:r>
            <a:endParaRPr lang="zh-CN" altLang="zh-CN" sz="1800" dirty="0"/>
          </a:p>
          <a:p>
            <a:r>
              <a:rPr lang="zh-CN" altLang="zh-CN" sz="1800" dirty="0"/>
              <a:t>其实，听众能够理解我们每个人都会犯错误，而他们想知道的恰恰是你怎样巧妙地应付和处理。</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向天歌演示原创作品：www.TopPPT.cn)"/>
          <p:cNvSpPr/>
          <p:nvPr/>
        </p:nvSpPr>
        <p:spPr>
          <a:xfrm>
            <a:off x="1" y="1792129"/>
            <a:ext cx="9144000" cy="135568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zh-CN" sz="3600" b="1" dirty="0" smtClean="0"/>
              <a:t>第三节 演讲的表达技巧</a:t>
            </a:r>
            <a:endParaRPr lang="zh-CN" altLang="zh-CN" sz="3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一、语言表达</a:t>
            </a:r>
            <a:endParaRPr lang="zh-CN" altLang="zh-CN" sz="2800" dirty="0">
              <a:latin typeface="微软雅黑" panose="020B0503020204020204" pitchFamily="34" charset="-122"/>
              <a:ea typeface="微软雅黑" panose="020B0503020204020204" pitchFamily="34" charset="-122"/>
            </a:endParaRPr>
          </a:p>
        </p:txBody>
      </p:sp>
      <p:sp>
        <p:nvSpPr>
          <p:cNvPr id="9" name="矩形 8"/>
          <p:cNvSpPr/>
          <p:nvPr/>
        </p:nvSpPr>
        <p:spPr>
          <a:xfrm>
            <a:off x="511017" y="1475661"/>
            <a:ext cx="1396687" cy="400110"/>
          </a:xfrm>
          <a:prstGeom prst="rect">
            <a:avLst/>
          </a:prstGeom>
          <a:solidFill>
            <a:srgbClr val="3CA0FE"/>
          </a:solidFill>
        </p:spPr>
        <p:txBody>
          <a:bodyPr wrap="square">
            <a:spAutoFit/>
          </a:bodyPr>
          <a:lstStyle/>
          <a:p>
            <a:r>
              <a:rPr lang="en-US" altLang="zh-CN" sz="2000" b="1" dirty="0">
                <a:solidFill>
                  <a:schemeClr val="bg1"/>
                </a:solidFill>
              </a:rPr>
              <a:t>1.</a:t>
            </a:r>
            <a:r>
              <a:rPr lang="zh-CN" altLang="zh-CN" sz="2000" b="1" dirty="0">
                <a:solidFill>
                  <a:schemeClr val="bg1"/>
                </a:solidFill>
              </a:rPr>
              <a:t>准确性</a:t>
            </a:r>
            <a:endParaRPr lang="zh-CN" altLang="zh-CN" sz="2000" dirty="0">
              <a:solidFill>
                <a:schemeClr val="bg1"/>
              </a:solidFill>
            </a:endParaRPr>
          </a:p>
        </p:txBody>
      </p:sp>
      <p:sp>
        <p:nvSpPr>
          <p:cNvPr id="2" name="矩形 1"/>
          <p:cNvSpPr/>
          <p:nvPr/>
        </p:nvSpPr>
        <p:spPr>
          <a:xfrm>
            <a:off x="2195736" y="771550"/>
            <a:ext cx="2497926" cy="400110"/>
          </a:xfrm>
          <a:prstGeom prst="rect">
            <a:avLst/>
          </a:prstGeom>
          <a:solidFill>
            <a:schemeClr val="bg1">
              <a:lumMod val="50000"/>
            </a:schemeClr>
          </a:solidFill>
        </p:spPr>
        <p:txBody>
          <a:bodyPr wrap="square">
            <a:spAutoFit/>
          </a:bodyPr>
          <a:lstStyle/>
          <a:p>
            <a:r>
              <a:rPr lang="zh-CN" altLang="zh-CN" sz="2000" b="1" dirty="0">
                <a:solidFill>
                  <a:schemeClr val="bg1"/>
                </a:solidFill>
              </a:rPr>
              <a:t>思想要明确</a:t>
            </a:r>
            <a:endParaRPr lang="zh-CN" altLang="zh-CN" sz="2000" b="1" dirty="0">
              <a:solidFill>
                <a:schemeClr val="bg1"/>
              </a:solidFill>
            </a:endParaRPr>
          </a:p>
        </p:txBody>
      </p:sp>
      <p:sp>
        <p:nvSpPr>
          <p:cNvPr id="4" name="矩形 3"/>
          <p:cNvSpPr/>
          <p:nvPr/>
        </p:nvSpPr>
        <p:spPr>
          <a:xfrm>
            <a:off x="2195736" y="1275606"/>
            <a:ext cx="2492990" cy="400110"/>
          </a:xfrm>
          <a:prstGeom prst="rect">
            <a:avLst/>
          </a:prstGeom>
          <a:solidFill>
            <a:schemeClr val="bg1">
              <a:lumMod val="50000"/>
            </a:schemeClr>
          </a:solidFill>
        </p:spPr>
        <p:txBody>
          <a:bodyPr wrap="square">
            <a:spAutoFit/>
          </a:bodyPr>
          <a:lstStyle/>
          <a:p>
            <a:r>
              <a:rPr lang="en-US" altLang="zh-CN" sz="2000" b="1" dirty="0">
                <a:solidFill>
                  <a:schemeClr val="bg1"/>
                </a:solidFill>
              </a:rPr>
              <a:t> </a:t>
            </a:r>
            <a:r>
              <a:rPr lang="zh-CN" altLang="zh-CN" sz="2000" b="1" dirty="0">
                <a:solidFill>
                  <a:schemeClr val="bg1"/>
                </a:solidFill>
              </a:rPr>
              <a:t>具备丰富的词汇量</a:t>
            </a:r>
            <a:endParaRPr lang="zh-CN" altLang="en-US" sz="2000" b="1" dirty="0">
              <a:solidFill>
                <a:schemeClr val="bg1"/>
              </a:solidFill>
            </a:endParaRPr>
          </a:p>
        </p:txBody>
      </p:sp>
      <p:sp>
        <p:nvSpPr>
          <p:cNvPr id="5" name="矩形 4"/>
          <p:cNvSpPr/>
          <p:nvPr/>
        </p:nvSpPr>
        <p:spPr>
          <a:xfrm>
            <a:off x="2198390" y="1759822"/>
            <a:ext cx="2492990" cy="400110"/>
          </a:xfrm>
          <a:prstGeom prst="rect">
            <a:avLst/>
          </a:prstGeom>
          <a:solidFill>
            <a:schemeClr val="bg1">
              <a:lumMod val="50000"/>
            </a:schemeClr>
          </a:solidFill>
        </p:spPr>
        <p:txBody>
          <a:bodyPr wrap="none">
            <a:spAutoFit/>
          </a:bodyPr>
          <a:lstStyle/>
          <a:p>
            <a:r>
              <a:rPr lang="zh-CN" altLang="zh-CN" sz="2000" b="1" dirty="0">
                <a:solidFill>
                  <a:schemeClr val="bg1"/>
                </a:solidFill>
              </a:rPr>
              <a:t>注意词语的感情色彩</a:t>
            </a:r>
            <a:endParaRPr lang="zh-CN" altLang="en-US" sz="2000" b="1" dirty="0">
              <a:solidFill>
                <a:schemeClr val="bg1"/>
              </a:solidFill>
            </a:endParaRPr>
          </a:p>
        </p:txBody>
      </p:sp>
      <p:sp>
        <p:nvSpPr>
          <p:cNvPr id="12" name="矩形 11"/>
          <p:cNvSpPr/>
          <p:nvPr/>
        </p:nvSpPr>
        <p:spPr>
          <a:xfrm>
            <a:off x="511017" y="2529264"/>
            <a:ext cx="1396687" cy="400110"/>
          </a:xfrm>
          <a:prstGeom prst="rect">
            <a:avLst/>
          </a:prstGeom>
          <a:solidFill>
            <a:srgbClr val="3CA0FE"/>
          </a:solidFill>
        </p:spPr>
        <p:txBody>
          <a:bodyPr wrap="square">
            <a:spAutoFit/>
          </a:bodyPr>
          <a:lstStyle/>
          <a:p>
            <a:r>
              <a:rPr lang="en-US" altLang="zh-CN" sz="2000" b="1" dirty="0">
                <a:solidFill>
                  <a:schemeClr val="bg1"/>
                </a:solidFill>
              </a:rPr>
              <a:t>2.</a:t>
            </a:r>
            <a:r>
              <a:rPr lang="zh-CN" altLang="zh-CN" sz="2000" b="1" dirty="0">
                <a:solidFill>
                  <a:schemeClr val="bg1"/>
                </a:solidFill>
              </a:rPr>
              <a:t>简洁性</a:t>
            </a:r>
            <a:endParaRPr lang="zh-CN" altLang="zh-CN" sz="2000" dirty="0">
              <a:solidFill>
                <a:schemeClr val="bg1"/>
              </a:solidFill>
            </a:endParaRPr>
          </a:p>
        </p:txBody>
      </p:sp>
      <p:sp>
        <p:nvSpPr>
          <p:cNvPr id="13" name="矩形 12"/>
          <p:cNvSpPr/>
          <p:nvPr/>
        </p:nvSpPr>
        <p:spPr>
          <a:xfrm>
            <a:off x="511017" y="3622544"/>
            <a:ext cx="1396687" cy="400110"/>
          </a:xfrm>
          <a:prstGeom prst="rect">
            <a:avLst/>
          </a:prstGeom>
          <a:solidFill>
            <a:srgbClr val="3CA0FE"/>
          </a:solidFill>
        </p:spPr>
        <p:txBody>
          <a:bodyPr wrap="square">
            <a:spAutoFit/>
          </a:bodyPr>
          <a:lstStyle/>
          <a:p>
            <a:r>
              <a:rPr lang="en-US" altLang="zh-CN" sz="2000" b="1" dirty="0">
                <a:solidFill>
                  <a:schemeClr val="bg1"/>
                </a:solidFill>
              </a:rPr>
              <a:t>3.</a:t>
            </a:r>
            <a:r>
              <a:rPr lang="zh-CN" altLang="zh-CN" sz="2000" b="1" dirty="0">
                <a:solidFill>
                  <a:schemeClr val="bg1"/>
                </a:solidFill>
              </a:rPr>
              <a:t>通俗性</a:t>
            </a:r>
            <a:endParaRPr lang="zh-CN" altLang="zh-CN" sz="2000" dirty="0">
              <a:solidFill>
                <a:schemeClr val="bg1"/>
              </a:solidFill>
            </a:endParaRPr>
          </a:p>
        </p:txBody>
      </p:sp>
      <p:sp>
        <p:nvSpPr>
          <p:cNvPr id="14" name="矩形 13"/>
          <p:cNvSpPr/>
          <p:nvPr/>
        </p:nvSpPr>
        <p:spPr>
          <a:xfrm>
            <a:off x="2195736" y="2947759"/>
            <a:ext cx="2492990" cy="400110"/>
          </a:xfrm>
          <a:prstGeom prst="rect">
            <a:avLst/>
          </a:prstGeom>
          <a:solidFill>
            <a:schemeClr val="bg1">
              <a:lumMod val="50000"/>
            </a:schemeClr>
          </a:solidFill>
        </p:spPr>
        <p:txBody>
          <a:bodyPr wrap="none">
            <a:spAutoFit/>
          </a:bodyPr>
          <a:lstStyle/>
          <a:p>
            <a:r>
              <a:rPr lang="zh-CN" altLang="zh-CN" sz="2000" b="1" dirty="0">
                <a:solidFill>
                  <a:schemeClr val="bg1"/>
                </a:solidFill>
              </a:rPr>
              <a:t>演讲的语言要口语化</a:t>
            </a:r>
            <a:endParaRPr lang="zh-CN" altLang="zh-CN" sz="2000" b="1" dirty="0">
              <a:solidFill>
                <a:schemeClr val="bg1"/>
              </a:solidFill>
            </a:endParaRPr>
          </a:p>
        </p:txBody>
      </p:sp>
      <p:sp>
        <p:nvSpPr>
          <p:cNvPr id="15" name="矩形 14"/>
          <p:cNvSpPr/>
          <p:nvPr/>
        </p:nvSpPr>
        <p:spPr>
          <a:xfrm>
            <a:off x="2195736" y="3422489"/>
            <a:ext cx="2492990" cy="400110"/>
          </a:xfrm>
          <a:prstGeom prst="rect">
            <a:avLst/>
          </a:prstGeom>
          <a:solidFill>
            <a:schemeClr val="bg1">
              <a:lumMod val="50000"/>
            </a:schemeClr>
          </a:solidFill>
        </p:spPr>
        <p:txBody>
          <a:bodyPr wrap="none">
            <a:spAutoFit/>
          </a:bodyPr>
          <a:lstStyle/>
          <a:p>
            <a:r>
              <a:rPr lang="zh-CN" altLang="zh-CN" sz="2000" b="1" dirty="0">
                <a:solidFill>
                  <a:schemeClr val="bg1"/>
                </a:solidFill>
              </a:rPr>
              <a:t>演讲的语言要个性化</a:t>
            </a:r>
            <a:endParaRPr lang="zh-CN" altLang="zh-CN" sz="2000" b="1" dirty="0">
              <a:solidFill>
                <a:schemeClr val="bg1"/>
              </a:solidFill>
            </a:endParaRPr>
          </a:p>
        </p:txBody>
      </p:sp>
      <p:sp>
        <p:nvSpPr>
          <p:cNvPr id="16" name="矩形 15"/>
          <p:cNvSpPr/>
          <p:nvPr/>
        </p:nvSpPr>
        <p:spPr>
          <a:xfrm>
            <a:off x="2195736" y="3897219"/>
            <a:ext cx="2492990" cy="400110"/>
          </a:xfrm>
          <a:prstGeom prst="rect">
            <a:avLst/>
          </a:prstGeom>
          <a:solidFill>
            <a:schemeClr val="bg1">
              <a:lumMod val="50000"/>
            </a:schemeClr>
          </a:solidFill>
        </p:spPr>
        <p:txBody>
          <a:bodyPr wrap="square">
            <a:spAutoFit/>
          </a:bodyPr>
          <a:lstStyle/>
          <a:p>
            <a:r>
              <a:rPr lang="zh-CN" altLang="zh-CN" sz="2000" b="1" dirty="0">
                <a:solidFill>
                  <a:schemeClr val="bg1"/>
                </a:solidFill>
              </a:rPr>
              <a:t>语言要生动形象</a:t>
            </a:r>
            <a:endParaRPr lang="zh-CN" altLang="zh-CN" sz="2000" b="1" dirty="0">
              <a:solidFill>
                <a:schemeClr val="bg1"/>
              </a:solidFill>
            </a:endParaRPr>
          </a:p>
        </p:txBody>
      </p:sp>
      <p:sp>
        <p:nvSpPr>
          <p:cNvPr id="17" name="矩形 16"/>
          <p:cNvSpPr/>
          <p:nvPr/>
        </p:nvSpPr>
        <p:spPr>
          <a:xfrm>
            <a:off x="2195736" y="4371950"/>
            <a:ext cx="2492990" cy="400110"/>
          </a:xfrm>
          <a:prstGeom prst="rect">
            <a:avLst/>
          </a:prstGeom>
          <a:solidFill>
            <a:schemeClr val="bg1">
              <a:lumMod val="50000"/>
            </a:schemeClr>
          </a:solidFill>
        </p:spPr>
        <p:txBody>
          <a:bodyPr wrap="square">
            <a:spAutoFit/>
          </a:bodyPr>
          <a:lstStyle/>
          <a:p>
            <a:r>
              <a:rPr lang="zh-CN" altLang="zh-CN" sz="2000" b="1" dirty="0">
                <a:solidFill>
                  <a:schemeClr val="bg1"/>
                </a:solidFill>
              </a:rPr>
              <a:t>用幽默风趣的语言</a:t>
            </a:r>
            <a:endParaRPr lang="zh-CN" altLang="zh-CN" sz="2000" b="1" dirty="0">
              <a:solidFill>
                <a:schemeClr val="bg1"/>
              </a:solidFill>
            </a:endParaRPr>
          </a:p>
        </p:txBody>
      </p:sp>
      <p:sp>
        <p:nvSpPr>
          <p:cNvPr id="6" name="矩形 5"/>
          <p:cNvSpPr/>
          <p:nvPr/>
        </p:nvSpPr>
        <p:spPr>
          <a:xfrm>
            <a:off x="4788024" y="786939"/>
            <a:ext cx="3057247" cy="307777"/>
          </a:xfrm>
          <a:prstGeom prst="rect">
            <a:avLst/>
          </a:prstGeom>
        </p:spPr>
        <p:txBody>
          <a:bodyPr wrap="none">
            <a:spAutoFit/>
          </a:bodyPr>
          <a:lstStyle/>
          <a:p>
            <a:r>
              <a:rPr lang="zh-CN" altLang="zh-CN" dirty="0"/>
              <a:t>只有思想明确了，才能使语言准确。</a:t>
            </a:r>
            <a:endParaRPr lang="zh-CN" altLang="en-US" dirty="0"/>
          </a:p>
        </p:txBody>
      </p:sp>
      <p:sp>
        <p:nvSpPr>
          <p:cNvPr id="19" name="矩形 18"/>
          <p:cNvSpPr/>
          <p:nvPr/>
        </p:nvSpPr>
        <p:spPr>
          <a:xfrm>
            <a:off x="4788024" y="1164563"/>
            <a:ext cx="3816424" cy="523220"/>
          </a:xfrm>
          <a:prstGeom prst="rect">
            <a:avLst/>
          </a:prstGeom>
        </p:spPr>
        <p:txBody>
          <a:bodyPr wrap="square">
            <a:spAutoFit/>
          </a:bodyPr>
          <a:lstStyle/>
          <a:p>
            <a:r>
              <a:rPr lang="zh-CN" altLang="zh-CN" dirty="0"/>
              <a:t>要想使演讲语言准确、恰当，演讲者必须占有和掌握丰富的词汇。</a:t>
            </a:r>
            <a:endParaRPr lang="zh-CN" altLang="en-US" dirty="0"/>
          </a:p>
        </p:txBody>
      </p:sp>
      <p:sp>
        <p:nvSpPr>
          <p:cNvPr id="20" name="矩形 19"/>
          <p:cNvSpPr/>
          <p:nvPr/>
        </p:nvSpPr>
        <p:spPr>
          <a:xfrm>
            <a:off x="4788024" y="1698267"/>
            <a:ext cx="3816424" cy="523220"/>
          </a:xfrm>
          <a:prstGeom prst="rect">
            <a:avLst/>
          </a:prstGeom>
        </p:spPr>
        <p:txBody>
          <a:bodyPr wrap="square">
            <a:spAutoFit/>
          </a:bodyPr>
          <a:lstStyle/>
          <a:p>
            <a:r>
              <a:rPr lang="zh-CN" altLang="zh-CN" dirty="0"/>
              <a:t>词的感情色彩是非常鲜明而细微的，只有仔细推敲、体味、比较</a:t>
            </a:r>
            <a:endParaRPr lang="zh-CN" altLang="en-US" dirty="0"/>
          </a:p>
        </p:txBody>
      </p:sp>
      <p:sp>
        <p:nvSpPr>
          <p:cNvPr id="21" name="矩形 20"/>
          <p:cNvSpPr/>
          <p:nvPr/>
        </p:nvSpPr>
        <p:spPr>
          <a:xfrm>
            <a:off x="2198390" y="2221487"/>
            <a:ext cx="2490336" cy="400110"/>
          </a:xfrm>
          <a:prstGeom prst="rect">
            <a:avLst/>
          </a:prstGeom>
          <a:solidFill>
            <a:schemeClr val="bg1">
              <a:lumMod val="50000"/>
            </a:schemeClr>
          </a:solidFill>
        </p:spPr>
        <p:txBody>
          <a:bodyPr wrap="square">
            <a:spAutoFit/>
          </a:bodyPr>
          <a:lstStyle/>
          <a:p>
            <a:r>
              <a:rPr lang="zh-CN" altLang="zh-CN" sz="2000" b="1" dirty="0">
                <a:solidFill>
                  <a:schemeClr val="bg1"/>
                </a:solidFill>
              </a:rPr>
              <a:t>深厚的文化修养</a:t>
            </a:r>
            <a:endParaRPr lang="zh-CN" altLang="zh-CN" sz="2000" b="1" dirty="0">
              <a:solidFill>
                <a:schemeClr val="bg1"/>
              </a:solidFill>
            </a:endParaRPr>
          </a:p>
        </p:txBody>
      </p:sp>
      <p:sp>
        <p:nvSpPr>
          <p:cNvPr id="7" name="左大括号 6"/>
          <p:cNvSpPr/>
          <p:nvPr/>
        </p:nvSpPr>
        <p:spPr>
          <a:xfrm>
            <a:off x="1979712" y="940827"/>
            <a:ext cx="216024" cy="1480715"/>
          </a:xfrm>
          <a:prstGeom prst="leftBrace">
            <a:avLst/>
          </a:prstGeom>
          <a:noFill/>
          <a:ln w="28575">
            <a:solidFill>
              <a:srgbClr val="3CA0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左大括号 22"/>
          <p:cNvSpPr/>
          <p:nvPr/>
        </p:nvSpPr>
        <p:spPr>
          <a:xfrm>
            <a:off x="1979712" y="3147814"/>
            <a:ext cx="216024" cy="1480715"/>
          </a:xfrm>
          <a:prstGeom prst="leftBrace">
            <a:avLst/>
          </a:prstGeom>
          <a:noFill/>
          <a:ln w="28575">
            <a:solidFill>
              <a:srgbClr val="3CA0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矩形 23"/>
          <p:cNvSpPr/>
          <p:nvPr/>
        </p:nvSpPr>
        <p:spPr>
          <a:xfrm>
            <a:off x="4788024" y="2221487"/>
            <a:ext cx="4032448" cy="307777"/>
          </a:xfrm>
          <a:prstGeom prst="rect">
            <a:avLst/>
          </a:prstGeom>
        </p:spPr>
        <p:txBody>
          <a:bodyPr wrap="square">
            <a:spAutoFit/>
          </a:bodyPr>
          <a:lstStyle/>
          <a:p>
            <a:r>
              <a:rPr lang="zh-CN" altLang="zh-CN" dirty="0"/>
              <a:t>演讲的语言表达应当体现演讲者深厚的文化修养</a:t>
            </a:r>
            <a:endParaRPr lang="zh-CN" altLang="en-US" dirty="0"/>
          </a:p>
        </p:txBody>
      </p:sp>
      <p:sp>
        <p:nvSpPr>
          <p:cNvPr id="25" name="矩形 24"/>
          <p:cNvSpPr/>
          <p:nvPr/>
        </p:nvSpPr>
        <p:spPr>
          <a:xfrm>
            <a:off x="4788024" y="3943385"/>
            <a:ext cx="4032448" cy="307777"/>
          </a:xfrm>
          <a:prstGeom prst="rect">
            <a:avLst/>
          </a:prstGeom>
        </p:spPr>
        <p:txBody>
          <a:bodyPr wrap="square">
            <a:spAutoFit/>
          </a:bodyPr>
          <a:lstStyle/>
          <a:p>
            <a:r>
              <a:rPr lang="zh-CN" altLang="zh-CN" dirty="0"/>
              <a:t>好的演讲稿，语言应该是生动感人的。</a:t>
            </a:r>
            <a:endParaRPr lang="zh-CN" altLang="zh-CN" dirty="0"/>
          </a:p>
        </p:txBody>
      </p:sp>
      <p:sp>
        <p:nvSpPr>
          <p:cNvPr id="26" name="矩形 25"/>
          <p:cNvSpPr/>
          <p:nvPr/>
        </p:nvSpPr>
        <p:spPr>
          <a:xfrm>
            <a:off x="4788024" y="4418116"/>
            <a:ext cx="4032448" cy="307777"/>
          </a:xfrm>
          <a:prstGeom prst="rect">
            <a:avLst/>
          </a:prstGeom>
        </p:spPr>
        <p:txBody>
          <a:bodyPr wrap="square">
            <a:spAutoFit/>
          </a:bodyPr>
          <a:lstStyle/>
          <a:p>
            <a:r>
              <a:rPr lang="zh-CN" altLang="zh-CN" dirty="0"/>
              <a:t>幽默风趣的语言是演讲的调味品</a:t>
            </a:r>
            <a:endParaRPr lang="zh-CN" altLang="zh-CN" dirty="0"/>
          </a:p>
        </p:txBody>
      </p:sp>
      <p:sp>
        <p:nvSpPr>
          <p:cNvPr id="27" name="矩形 26"/>
          <p:cNvSpPr/>
          <p:nvPr/>
        </p:nvSpPr>
        <p:spPr>
          <a:xfrm>
            <a:off x="4788024" y="3468655"/>
            <a:ext cx="4248472" cy="307777"/>
          </a:xfrm>
          <a:prstGeom prst="rect">
            <a:avLst/>
          </a:prstGeom>
        </p:spPr>
        <p:txBody>
          <a:bodyPr wrap="square">
            <a:spAutoFit/>
          </a:bodyPr>
          <a:lstStyle/>
          <a:p>
            <a:r>
              <a:rPr lang="zh-CN" altLang="zh-CN" dirty="0"/>
              <a:t>用自己的语言，而不是别人的语言或现成的语言。</a:t>
            </a:r>
            <a:endParaRPr lang="zh-CN" altLang="zh-CN" dirty="0"/>
          </a:p>
        </p:txBody>
      </p:sp>
      <p:sp>
        <p:nvSpPr>
          <p:cNvPr id="28" name="矩形 27"/>
          <p:cNvSpPr/>
          <p:nvPr/>
        </p:nvSpPr>
        <p:spPr>
          <a:xfrm>
            <a:off x="4788024" y="2993925"/>
            <a:ext cx="4248472" cy="307777"/>
          </a:xfrm>
          <a:prstGeom prst="rect">
            <a:avLst/>
          </a:prstGeom>
        </p:spPr>
        <p:txBody>
          <a:bodyPr wrap="square">
            <a:spAutoFit/>
          </a:bodyPr>
          <a:lstStyle/>
          <a:p>
            <a:r>
              <a:rPr lang="zh-CN" altLang="zh-CN" dirty="0"/>
              <a:t>适合演讲的书面语改为口语化的语言</a:t>
            </a:r>
            <a:endParaRPr lang="zh-CN" altLang="zh-CN"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二、身体语言表达</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611560" y="771550"/>
            <a:ext cx="1989647" cy="400110"/>
          </a:xfrm>
          <a:prstGeom prst="rect">
            <a:avLst/>
          </a:prstGeom>
        </p:spPr>
        <p:txBody>
          <a:bodyPr wrap="none">
            <a:spAutoFit/>
          </a:bodyPr>
          <a:lstStyle/>
          <a:p>
            <a:r>
              <a:rPr lang="en-US" altLang="zh-CN" sz="2000" b="1" dirty="0"/>
              <a:t>1. </a:t>
            </a:r>
            <a:r>
              <a:rPr lang="zh-CN" altLang="zh-CN" sz="2000" b="1" dirty="0"/>
              <a:t>学会运用眼神</a:t>
            </a:r>
            <a:endParaRPr lang="zh-CN" altLang="zh-CN" sz="2000" b="1" dirty="0"/>
          </a:p>
        </p:txBody>
      </p:sp>
      <p:sp>
        <p:nvSpPr>
          <p:cNvPr id="8" name="矩形 7"/>
          <p:cNvSpPr/>
          <p:nvPr/>
        </p:nvSpPr>
        <p:spPr>
          <a:xfrm>
            <a:off x="726253" y="1256605"/>
            <a:ext cx="954107" cy="400110"/>
          </a:xfrm>
          <a:prstGeom prst="rect">
            <a:avLst/>
          </a:prstGeom>
        </p:spPr>
        <p:txBody>
          <a:bodyPr wrap="none">
            <a:spAutoFit/>
          </a:bodyPr>
          <a:lstStyle/>
          <a:p>
            <a:r>
              <a:rPr lang="zh-CN" altLang="zh-CN" sz="2000" i="1" u="sng" dirty="0"/>
              <a:t>前视法</a:t>
            </a:r>
            <a:endParaRPr lang="zh-CN" altLang="zh-CN" sz="2000" dirty="0"/>
          </a:p>
        </p:txBody>
      </p:sp>
      <p:sp>
        <p:nvSpPr>
          <p:cNvPr id="10" name="矩形 9"/>
          <p:cNvSpPr/>
          <p:nvPr/>
        </p:nvSpPr>
        <p:spPr>
          <a:xfrm>
            <a:off x="756366" y="1625937"/>
            <a:ext cx="2286000" cy="1200329"/>
          </a:xfrm>
          <a:prstGeom prst="rect">
            <a:avLst/>
          </a:prstGeom>
        </p:spPr>
        <p:txBody>
          <a:bodyPr wrap="square">
            <a:spAutoFit/>
          </a:bodyPr>
          <a:lstStyle/>
          <a:p>
            <a:r>
              <a:rPr lang="zh-CN" altLang="zh-CN" sz="1800" dirty="0"/>
              <a:t>即视线平直向前流动的方法。它主要表演者的视线平直向前流动、统摄全场。</a:t>
            </a:r>
            <a:endParaRPr lang="zh-CN" altLang="zh-CN" sz="1800" dirty="0"/>
          </a:p>
        </p:txBody>
      </p:sp>
      <p:sp>
        <p:nvSpPr>
          <p:cNvPr id="30" name="矩形 29"/>
          <p:cNvSpPr/>
          <p:nvPr/>
        </p:nvSpPr>
        <p:spPr>
          <a:xfrm>
            <a:off x="3603625" y="1256605"/>
            <a:ext cx="954107" cy="400110"/>
          </a:xfrm>
          <a:prstGeom prst="rect">
            <a:avLst/>
          </a:prstGeom>
        </p:spPr>
        <p:txBody>
          <a:bodyPr wrap="none">
            <a:spAutoFit/>
          </a:bodyPr>
          <a:lstStyle/>
          <a:p>
            <a:r>
              <a:rPr lang="zh-CN" altLang="zh-CN" sz="2000" i="1" u="sng" dirty="0"/>
              <a:t>环视法</a:t>
            </a:r>
            <a:endParaRPr lang="zh-CN" altLang="zh-CN" sz="2000" dirty="0"/>
          </a:p>
        </p:txBody>
      </p:sp>
      <p:sp>
        <p:nvSpPr>
          <p:cNvPr id="31" name="矩形 30"/>
          <p:cNvSpPr/>
          <p:nvPr/>
        </p:nvSpPr>
        <p:spPr>
          <a:xfrm>
            <a:off x="3633738" y="1625937"/>
            <a:ext cx="2286000" cy="646331"/>
          </a:xfrm>
          <a:prstGeom prst="rect">
            <a:avLst/>
          </a:prstGeom>
        </p:spPr>
        <p:txBody>
          <a:bodyPr wrap="square">
            <a:spAutoFit/>
          </a:bodyPr>
          <a:lstStyle/>
          <a:p>
            <a:r>
              <a:rPr lang="zh-CN" altLang="zh-CN" sz="1800" dirty="0"/>
              <a:t>即用眼睛环视听众的方法。</a:t>
            </a:r>
            <a:endParaRPr lang="zh-CN" altLang="zh-CN" sz="1800" dirty="0"/>
          </a:p>
        </p:txBody>
      </p:sp>
      <p:sp>
        <p:nvSpPr>
          <p:cNvPr id="32" name="矩形 31"/>
          <p:cNvSpPr/>
          <p:nvPr/>
        </p:nvSpPr>
        <p:spPr>
          <a:xfrm>
            <a:off x="6126063" y="1256605"/>
            <a:ext cx="954107" cy="400110"/>
          </a:xfrm>
          <a:prstGeom prst="rect">
            <a:avLst/>
          </a:prstGeom>
        </p:spPr>
        <p:txBody>
          <a:bodyPr wrap="none">
            <a:spAutoFit/>
          </a:bodyPr>
          <a:lstStyle/>
          <a:p>
            <a:r>
              <a:rPr lang="zh-CN" altLang="zh-CN" sz="2000" i="1" u="sng" dirty="0"/>
              <a:t>专注法</a:t>
            </a:r>
            <a:endParaRPr lang="zh-CN" altLang="zh-CN" sz="2000" dirty="0"/>
          </a:p>
        </p:txBody>
      </p:sp>
      <p:sp>
        <p:nvSpPr>
          <p:cNvPr id="33" name="矩形 32"/>
          <p:cNvSpPr/>
          <p:nvPr/>
        </p:nvSpPr>
        <p:spPr>
          <a:xfrm>
            <a:off x="6156176" y="1625937"/>
            <a:ext cx="2520280" cy="646331"/>
          </a:xfrm>
          <a:prstGeom prst="rect">
            <a:avLst/>
          </a:prstGeom>
        </p:spPr>
        <p:txBody>
          <a:bodyPr wrap="square">
            <a:spAutoFit/>
          </a:bodyPr>
          <a:lstStyle/>
          <a:p>
            <a:r>
              <a:rPr lang="zh-CN" altLang="zh-CN" sz="1800" dirty="0"/>
              <a:t>即把视线集中到某一点或某一方面的方法。</a:t>
            </a:r>
            <a:endParaRPr lang="zh-CN" altLang="zh-CN" sz="1800" dirty="0"/>
          </a:p>
        </p:txBody>
      </p:sp>
      <p:sp>
        <p:nvSpPr>
          <p:cNvPr id="37" name="矩形 36"/>
          <p:cNvSpPr/>
          <p:nvPr/>
        </p:nvSpPr>
        <p:spPr>
          <a:xfrm>
            <a:off x="726253" y="2852003"/>
            <a:ext cx="954107" cy="400110"/>
          </a:xfrm>
          <a:prstGeom prst="rect">
            <a:avLst/>
          </a:prstGeom>
        </p:spPr>
        <p:txBody>
          <a:bodyPr wrap="none">
            <a:spAutoFit/>
          </a:bodyPr>
          <a:lstStyle/>
          <a:p>
            <a:r>
              <a:rPr lang="zh-CN" altLang="zh-CN" sz="2000" i="1" u="sng" dirty="0"/>
              <a:t>斜视法</a:t>
            </a:r>
            <a:endParaRPr lang="zh-CN" altLang="zh-CN" sz="2000" dirty="0"/>
          </a:p>
        </p:txBody>
      </p:sp>
      <p:sp>
        <p:nvSpPr>
          <p:cNvPr id="38" name="矩形 37"/>
          <p:cNvSpPr/>
          <p:nvPr/>
        </p:nvSpPr>
        <p:spPr>
          <a:xfrm>
            <a:off x="756366" y="3221335"/>
            <a:ext cx="2286000" cy="646331"/>
          </a:xfrm>
          <a:prstGeom prst="rect">
            <a:avLst/>
          </a:prstGeom>
        </p:spPr>
        <p:txBody>
          <a:bodyPr wrap="square">
            <a:spAutoFit/>
          </a:bodyPr>
          <a:lstStyle/>
          <a:p>
            <a:r>
              <a:rPr lang="zh-CN" altLang="zh-CN" sz="1800" dirty="0"/>
              <a:t>即把眼珠向左或向右移动的方法。</a:t>
            </a:r>
            <a:endParaRPr lang="zh-CN" altLang="zh-CN" sz="1800" dirty="0"/>
          </a:p>
        </p:txBody>
      </p:sp>
      <p:sp>
        <p:nvSpPr>
          <p:cNvPr id="39" name="矩形 38"/>
          <p:cNvSpPr/>
          <p:nvPr/>
        </p:nvSpPr>
        <p:spPr>
          <a:xfrm>
            <a:off x="3603625" y="2826266"/>
            <a:ext cx="954107" cy="400110"/>
          </a:xfrm>
          <a:prstGeom prst="rect">
            <a:avLst/>
          </a:prstGeom>
        </p:spPr>
        <p:txBody>
          <a:bodyPr wrap="none">
            <a:spAutoFit/>
          </a:bodyPr>
          <a:lstStyle/>
          <a:p>
            <a:r>
              <a:rPr lang="zh-CN" altLang="zh-CN" sz="2000" i="1" u="sng" dirty="0"/>
              <a:t>虚视法</a:t>
            </a:r>
            <a:endParaRPr lang="zh-CN" altLang="zh-CN" sz="2000" dirty="0"/>
          </a:p>
        </p:txBody>
      </p:sp>
      <p:sp>
        <p:nvSpPr>
          <p:cNvPr id="40" name="矩形 39"/>
          <p:cNvSpPr/>
          <p:nvPr/>
        </p:nvSpPr>
        <p:spPr>
          <a:xfrm>
            <a:off x="3633738" y="3210530"/>
            <a:ext cx="2286000" cy="369332"/>
          </a:xfrm>
          <a:prstGeom prst="rect">
            <a:avLst/>
          </a:prstGeom>
        </p:spPr>
        <p:txBody>
          <a:bodyPr wrap="square">
            <a:spAutoFit/>
          </a:bodyPr>
          <a:lstStyle/>
          <a:p>
            <a:r>
              <a:rPr lang="zh-CN" altLang="zh-CN" sz="1800" dirty="0"/>
              <a:t>即似看非看的方法。</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二、身体语言表达</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611560" y="771550"/>
            <a:ext cx="2247731" cy="400110"/>
          </a:xfrm>
          <a:prstGeom prst="rect">
            <a:avLst/>
          </a:prstGeom>
        </p:spPr>
        <p:txBody>
          <a:bodyPr wrap="none">
            <a:spAutoFit/>
          </a:bodyPr>
          <a:lstStyle/>
          <a:p>
            <a:r>
              <a:rPr lang="en-US" altLang="zh-CN" sz="2000" b="1" dirty="0"/>
              <a:t>2. </a:t>
            </a:r>
            <a:r>
              <a:rPr lang="zh-CN" altLang="zh-CN" sz="2000" b="1" dirty="0"/>
              <a:t>学会运用体态语</a:t>
            </a:r>
            <a:endParaRPr lang="zh-CN" altLang="zh-CN" sz="2000" dirty="0"/>
          </a:p>
        </p:txBody>
      </p:sp>
      <p:sp>
        <p:nvSpPr>
          <p:cNvPr id="8" name="矩形 7"/>
          <p:cNvSpPr/>
          <p:nvPr/>
        </p:nvSpPr>
        <p:spPr>
          <a:xfrm>
            <a:off x="611560" y="1256605"/>
            <a:ext cx="954107" cy="400110"/>
          </a:xfrm>
          <a:prstGeom prst="rect">
            <a:avLst/>
          </a:prstGeom>
          <a:solidFill>
            <a:schemeClr val="bg1">
              <a:lumMod val="65000"/>
            </a:schemeClr>
          </a:solidFill>
        </p:spPr>
        <p:txBody>
          <a:bodyPr wrap="none">
            <a:spAutoFit/>
          </a:bodyPr>
          <a:lstStyle/>
          <a:p>
            <a:r>
              <a:rPr lang="zh-CN" altLang="zh-CN" sz="2000" b="1" dirty="0">
                <a:solidFill>
                  <a:schemeClr val="bg1"/>
                </a:solidFill>
              </a:rPr>
              <a:t>头部语</a:t>
            </a:r>
            <a:endParaRPr lang="zh-CN" altLang="zh-CN" sz="2000" b="1" dirty="0">
              <a:solidFill>
                <a:schemeClr val="bg1"/>
              </a:solidFill>
            </a:endParaRPr>
          </a:p>
        </p:txBody>
      </p:sp>
      <p:sp>
        <p:nvSpPr>
          <p:cNvPr id="10" name="矩形 9"/>
          <p:cNvSpPr/>
          <p:nvPr/>
        </p:nvSpPr>
        <p:spPr>
          <a:xfrm>
            <a:off x="611560" y="1625937"/>
            <a:ext cx="3455594" cy="1200329"/>
          </a:xfrm>
          <a:prstGeom prst="rect">
            <a:avLst/>
          </a:prstGeom>
        </p:spPr>
        <p:txBody>
          <a:bodyPr wrap="square">
            <a:spAutoFit/>
          </a:bodyPr>
          <a:lstStyle/>
          <a:p>
            <a:r>
              <a:rPr lang="zh-CN" altLang="zh-CN" sz="1800" dirty="0"/>
              <a:t>头部是仪容的主体，它的位置应当平正闲适，而不要偏侧倾斜，头部动作不易过多，应该和身躯手势相应。</a:t>
            </a:r>
            <a:endParaRPr lang="zh-CN" altLang="zh-CN" sz="1800" dirty="0"/>
          </a:p>
        </p:txBody>
      </p:sp>
      <p:sp>
        <p:nvSpPr>
          <p:cNvPr id="17" name="矩形 16"/>
          <p:cNvSpPr/>
          <p:nvPr/>
        </p:nvSpPr>
        <p:spPr>
          <a:xfrm>
            <a:off x="4355976" y="1256605"/>
            <a:ext cx="954107" cy="400110"/>
          </a:xfrm>
          <a:prstGeom prst="rect">
            <a:avLst/>
          </a:prstGeom>
          <a:solidFill>
            <a:schemeClr val="bg1">
              <a:lumMod val="65000"/>
            </a:schemeClr>
          </a:solidFill>
        </p:spPr>
        <p:txBody>
          <a:bodyPr wrap="none">
            <a:spAutoFit/>
          </a:bodyPr>
          <a:lstStyle/>
          <a:p>
            <a:r>
              <a:rPr lang="zh-CN" altLang="zh-CN" sz="2000" b="1" dirty="0">
                <a:solidFill>
                  <a:schemeClr val="bg1"/>
                </a:solidFill>
              </a:rPr>
              <a:t>身姿语</a:t>
            </a:r>
            <a:endParaRPr lang="zh-CN" altLang="zh-CN" sz="2000" b="1" dirty="0">
              <a:solidFill>
                <a:schemeClr val="bg1"/>
              </a:solidFill>
            </a:endParaRPr>
          </a:p>
        </p:txBody>
      </p:sp>
      <p:sp>
        <p:nvSpPr>
          <p:cNvPr id="18" name="矩形 17"/>
          <p:cNvSpPr/>
          <p:nvPr/>
        </p:nvSpPr>
        <p:spPr>
          <a:xfrm>
            <a:off x="4355976" y="1625937"/>
            <a:ext cx="3455594" cy="1754326"/>
          </a:xfrm>
          <a:prstGeom prst="rect">
            <a:avLst/>
          </a:prstGeom>
        </p:spPr>
        <p:txBody>
          <a:bodyPr wrap="square">
            <a:spAutoFit/>
          </a:bodyPr>
          <a:lstStyle/>
          <a:p>
            <a:r>
              <a:rPr lang="zh-CN" altLang="zh-CN" sz="1800" dirty="0"/>
              <a:t>就是通过身体的姿态的变化来进行表达的一种无声语言。它包括站姿语、坐姿语、步姿语等</a:t>
            </a:r>
            <a:r>
              <a:rPr lang="zh-CN" altLang="zh-CN" sz="1800" dirty="0" smtClean="0"/>
              <a:t>。就是</a:t>
            </a:r>
            <a:r>
              <a:rPr lang="zh-CN" altLang="zh-CN" sz="1800" dirty="0"/>
              <a:t>通过身体的姿态的变化来进行表达的一种无声语言。它包括站姿语、坐姿语、步姿语等</a:t>
            </a:r>
            <a:r>
              <a:rPr lang="zh-CN" altLang="zh-CN" sz="1800" dirty="0" smtClean="0"/>
              <a:t>。</a:t>
            </a:r>
            <a:endParaRPr lang="zh-CN" altLang="zh-CN" sz="1800" dirty="0"/>
          </a:p>
        </p:txBody>
      </p:sp>
      <p:sp>
        <p:nvSpPr>
          <p:cNvPr id="19" name="矩形 18"/>
          <p:cNvSpPr/>
          <p:nvPr/>
        </p:nvSpPr>
        <p:spPr>
          <a:xfrm>
            <a:off x="611560" y="3010931"/>
            <a:ext cx="954107" cy="400110"/>
          </a:xfrm>
          <a:prstGeom prst="rect">
            <a:avLst/>
          </a:prstGeom>
          <a:solidFill>
            <a:schemeClr val="bg1">
              <a:lumMod val="65000"/>
            </a:schemeClr>
          </a:solidFill>
        </p:spPr>
        <p:txBody>
          <a:bodyPr wrap="none">
            <a:spAutoFit/>
          </a:bodyPr>
          <a:lstStyle/>
          <a:p>
            <a:r>
              <a:rPr lang="zh-CN" altLang="zh-CN" sz="2000" b="1" dirty="0">
                <a:solidFill>
                  <a:schemeClr val="bg1"/>
                </a:solidFill>
              </a:rPr>
              <a:t>手势语</a:t>
            </a:r>
            <a:endParaRPr lang="zh-CN" altLang="zh-CN" sz="2000" b="1" dirty="0">
              <a:solidFill>
                <a:schemeClr val="bg1"/>
              </a:solidFill>
            </a:endParaRPr>
          </a:p>
        </p:txBody>
      </p:sp>
      <p:sp>
        <p:nvSpPr>
          <p:cNvPr id="20" name="矩形 19"/>
          <p:cNvSpPr/>
          <p:nvPr/>
        </p:nvSpPr>
        <p:spPr>
          <a:xfrm>
            <a:off x="611560" y="3380263"/>
            <a:ext cx="4824536" cy="1200329"/>
          </a:xfrm>
          <a:prstGeom prst="rect">
            <a:avLst/>
          </a:prstGeom>
        </p:spPr>
        <p:txBody>
          <a:bodyPr wrap="square">
            <a:spAutoFit/>
          </a:bodyPr>
          <a:lstStyle/>
          <a:p>
            <a:r>
              <a:rPr lang="zh-CN" altLang="zh-CN" sz="1800" dirty="0"/>
              <a:t>手势是指从肩部到指尖的各种活动，包括手臂、肘、腕、掌、指的各种协调动作。手势语是演讲者运用手掌、手指、拳和手臂的动作变化来表达思想感情的一种态势语言。</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三、形象的修饰</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611560" y="771550"/>
            <a:ext cx="1473480" cy="400110"/>
          </a:xfrm>
          <a:prstGeom prst="rect">
            <a:avLst/>
          </a:prstGeom>
        </p:spPr>
        <p:txBody>
          <a:bodyPr wrap="none">
            <a:spAutoFit/>
          </a:bodyPr>
          <a:lstStyle/>
          <a:p>
            <a:r>
              <a:rPr lang="en-US" altLang="zh-CN" sz="2000" b="1" dirty="0"/>
              <a:t>1. </a:t>
            </a:r>
            <a:r>
              <a:rPr lang="zh-CN" altLang="zh-CN" sz="2000" b="1" dirty="0"/>
              <a:t>修饰仪表</a:t>
            </a:r>
            <a:endParaRPr lang="zh-CN" altLang="zh-CN" sz="2000" dirty="0"/>
          </a:p>
        </p:txBody>
      </p:sp>
      <p:sp>
        <p:nvSpPr>
          <p:cNvPr id="8" name="矩形 7"/>
          <p:cNvSpPr/>
          <p:nvPr/>
        </p:nvSpPr>
        <p:spPr>
          <a:xfrm>
            <a:off x="611560" y="1256605"/>
            <a:ext cx="1723549" cy="400110"/>
          </a:xfrm>
          <a:prstGeom prst="rect">
            <a:avLst/>
          </a:prstGeom>
          <a:solidFill>
            <a:schemeClr val="bg1">
              <a:lumMod val="65000"/>
            </a:schemeClr>
          </a:solidFill>
        </p:spPr>
        <p:txBody>
          <a:bodyPr wrap="none">
            <a:spAutoFit/>
          </a:bodyPr>
          <a:lstStyle/>
          <a:p>
            <a:r>
              <a:rPr lang="zh-CN" altLang="zh-CN" sz="2000" b="1" dirty="0">
                <a:solidFill>
                  <a:schemeClr val="bg1"/>
                </a:solidFill>
              </a:rPr>
              <a:t>容貌清新整洁</a:t>
            </a:r>
            <a:endParaRPr lang="zh-CN" altLang="zh-CN" sz="2000" b="1" dirty="0">
              <a:solidFill>
                <a:schemeClr val="bg1"/>
              </a:solidFill>
            </a:endParaRPr>
          </a:p>
        </p:txBody>
      </p:sp>
      <p:sp>
        <p:nvSpPr>
          <p:cNvPr id="10" name="矩形 9"/>
          <p:cNvSpPr/>
          <p:nvPr/>
        </p:nvSpPr>
        <p:spPr>
          <a:xfrm>
            <a:off x="611560" y="1625937"/>
            <a:ext cx="7704856" cy="923330"/>
          </a:xfrm>
          <a:prstGeom prst="rect">
            <a:avLst/>
          </a:prstGeom>
        </p:spPr>
        <p:txBody>
          <a:bodyPr wrap="square">
            <a:spAutoFit/>
          </a:bodyPr>
          <a:lstStyle/>
          <a:p>
            <a:r>
              <a:rPr lang="zh-CN" altLang="zh-CN" sz="1800" dirty="0"/>
              <a:t>演讲者在大庭广众面前应是整洁、大方的美的体现者。男士要将头发梳理整齐，胡须要修理干净；女士要注意发型大方，化妆得体，切不可浓妆艳抹，“点缀”过多。</a:t>
            </a:r>
            <a:endParaRPr lang="zh-CN" altLang="zh-CN" sz="1800" dirty="0"/>
          </a:p>
        </p:txBody>
      </p:sp>
      <p:sp>
        <p:nvSpPr>
          <p:cNvPr id="13" name="矩形 12"/>
          <p:cNvSpPr/>
          <p:nvPr/>
        </p:nvSpPr>
        <p:spPr>
          <a:xfrm>
            <a:off x="611560" y="2565479"/>
            <a:ext cx="1980029" cy="400110"/>
          </a:xfrm>
          <a:prstGeom prst="rect">
            <a:avLst/>
          </a:prstGeom>
          <a:solidFill>
            <a:schemeClr val="bg1">
              <a:lumMod val="65000"/>
            </a:schemeClr>
          </a:solidFill>
        </p:spPr>
        <p:txBody>
          <a:bodyPr wrap="none">
            <a:spAutoFit/>
          </a:bodyPr>
          <a:lstStyle/>
          <a:p>
            <a:r>
              <a:rPr lang="zh-CN" altLang="zh-CN" sz="2000" b="1" dirty="0">
                <a:solidFill>
                  <a:schemeClr val="bg1"/>
                </a:solidFill>
              </a:rPr>
              <a:t>着装打扮要得体</a:t>
            </a:r>
            <a:endParaRPr lang="zh-CN" altLang="zh-CN" sz="2000" b="1" dirty="0">
              <a:solidFill>
                <a:schemeClr val="bg1"/>
              </a:solidFill>
            </a:endParaRPr>
          </a:p>
        </p:txBody>
      </p:sp>
      <p:sp>
        <p:nvSpPr>
          <p:cNvPr id="14" name="矩形 13"/>
          <p:cNvSpPr/>
          <p:nvPr/>
        </p:nvSpPr>
        <p:spPr>
          <a:xfrm>
            <a:off x="611560" y="2934811"/>
            <a:ext cx="2160240" cy="369332"/>
          </a:xfrm>
          <a:prstGeom prst="rect">
            <a:avLst/>
          </a:prstGeom>
        </p:spPr>
        <p:txBody>
          <a:bodyPr wrap="square">
            <a:spAutoFit/>
          </a:bodyPr>
          <a:lstStyle/>
          <a:p>
            <a:r>
              <a:rPr lang="zh-CN" altLang="zh-CN" sz="1800" i="1" u="sng" dirty="0"/>
              <a:t>与演讲内容相匹配</a:t>
            </a:r>
            <a:endParaRPr lang="zh-CN" altLang="zh-CN" sz="1800" dirty="0"/>
          </a:p>
        </p:txBody>
      </p:sp>
      <p:sp>
        <p:nvSpPr>
          <p:cNvPr id="15" name="矩形 14"/>
          <p:cNvSpPr/>
          <p:nvPr/>
        </p:nvSpPr>
        <p:spPr>
          <a:xfrm>
            <a:off x="2783657" y="2934811"/>
            <a:ext cx="1680331" cy="369332"/>
          </a:xfrm>
          <a:prstGeom prst="rect">
            <a:avLst/>
          </a:prstGeom>
        </p:spPr>
        <p:txBody>
          <a:bodyPr wrap="square">
            <a:spAutoFit/>
          </a:bodyPr>
          <a:lstStyle/>
          <a:p>
            <a:r>
              <a:rPr lang="zh-CN" altLang="zh-CN" sz="1800" i="1" u="sng" dirty="0"/>
              <a:t>与外型相匹配</a:t>
            </a:r>
            <a:endParaRPr lang="zh-CN" altLang="zh-CN" sz="1800" dirty="0"/>
          </a:p>
        </p:txBody>
      </p:sp>
      <p:sp>
        <p:nvSpPr>
          <p:cNvPr id="16" name="矩形 15"/>
          <p:cNvSpPr/>
          <p:nvPr/>
        </p:nvSpPr>
        <p:spPr>
          <a:xfrm>
            <a:off x="4557732" y="2934811"/>
            <a:ext cx="1680331" cy="369332"/>
          </a:xfrm>
          <a:prstGeom prst="rect">
            <a:avLst/>
          </a:prstGeom>
        </p:spPr>
        <p:txBody>
          <a:bodyPr wrap="square">
            <a:spAutoFit/>
          </a:bodyPr>
          <a:lstStyle/>
          <a:p>
            <a:r>
              <a:rPr lang="zh-CN" altLang="zh-CN" sz="1800" i="1" u="sng" dirty="0"/>
              <a:t>与气质相匹配</a:t>
            </a:r>
            <a:endParaRPr lang="zh-CN" altLang="zh-CN" sz="1800" dirty="0"/>
          </a:p>
        </p:txBody>
      </p:sp>
      <p:sp>
        <p:nvSpPr>
          <p:cNvPr id="21" name="矩形 20"/>
          <p:cNvSpPr/>
          <p:nvPr/>
        </p:nvSpPr>
        <p:spPr>
          <a:xfrm>
            <a:off x="6444208" y="2934811"/>
            <a:ext cx="2160240" cy="369332"/>
          </a:xfrm>
          <a:prstGeom prst="rect">
            <a:avLst/>
          </a:prstGeom>
        </p:spPr>
        <p:txBody>
          <a:bodyPr wrap="square">
            <a:spAutoFit/>
          </a:bodyPr>
          <a:lstStyle/>
          <a:p>
            <a:r>
              <a:rPr lang="zh-CN" altLang="zh-CN" sz="1800" i="1" u="sng" dirty="0"/>
              <a:t>与特殊情境相匹配</a:t>
            </a:r>
            <a:endParaRPr lang="zh-CN" altLang="zh-CN" sz="1800" dirty="0"/>
          </a:p>
        </p:txBody>
      </p:sp>
      <p:sp>
        <p:nvSpPr>
          <p:cNvPr id="22" name="矩形 21"/>
          <p:cNvSpPr/>
          <p:nvPr/>
        </p:nvSpPr>
        <p:spPr>
          <a:xfrm>
            <a:off x="611560" y="3435846"/>
            <a:ext cx="1980029" cy="400110"/>
          </a:xfrm>
          <a:prstGeom prst="rect">
            <a:avLst/>
          </a:prstGeom>
          <a:solidFill>
            <a:schemeClr val="bg1">
              <a:lumMod val="65000"/>
            </a:schemeClr>
          </a:solidFill>
        </p:spPr>
        <p:txBody>
          <a:bodyPr wrap="none">
            <a:spAutoFit/>
          </a:bodyPr>
          <a:lstStyle/>
          <a:p>
            <a:r>
              <a:rPr lang="zh-CN" altLang="zh-CN" sz="2000" b="1" dirty="0">
                <a:solidFill>
                  <a:schemeClr val="bg1"/>
                </a:solidFill>
              </a:rPr>
              <a:t>和谐统一的美感</a:t>
            </a:r>
            <a:endParaRPr lang="zh-CN" altLang="zh-CN" sz="2000" b="1" dirty="0">
              <a:solidFill>
                <a:schemeClr val="bg1"/>
              </a:solidFill>
            </a:endParaRPr>
          </a:p>
        </p:txBody>
      </p:sp>
      <p:sp>
        <p:nvSpPr>
          <p:cNvPr id="2" name="矩形 1"/>
          <p:cNvSpPr/>
          <p:nvPr/>
        </p:nvSpPr>
        <p:spPr>
          <a:xfrm>
            <a:off x="611560" y="3838099"/>
            <a:ext cx="7848872" cy="923330"/>
          </a:xfrm>
          <a:prstGeom prst="rect">
            <a:avLst/>
          </a:prstGeom>
        </p:spPr>
        <p:txBody>
          <a:bodyPr wrap="square">
            <a:spAutoFit/>
          </a:bodyPr>
          <a:lstStyle/>
          <a:p>
            <a:r>
              <a:rPr lang="zh-CN" altLang="zh-CN" sz="1800" dirty="0"/>
              <a:t>要穿出“和谐统一”的美感来。所谓和谐统一，一是注意服装和鞋子要配套；二是上装和下装从款式到颜色要和谐；三是装饰物要和服饰及人物身份统一等。</a:t>
            </a:r>
            <a:endParaRPr lang="zh-CN" altLang="zh-CN" sz="18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三、形象的修饰</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611560" y="771550"/>
            <a:ext cx="1415772" cy="400110"/>
          </a:xfrm>
          <a:prstGeom prst="rect">
            <a:avLst/>
          </a:prstGeom>
        </p:spPr>
        <p:txBody>
          <a:bodyPr wrap="none">
            <a:spAutoFit/>
          </a:bodyPr>
          <a:lstStyle/>
          <a:p>
            <a:r>
              <a:rPr lang="en-US" altLang="zh-CN" sz="2000" b="1" dirty="0"/>
              <a:t>2.</a:t>
            </a:r>
            <a:r>
              <a:rPr lang="zh-CN" altLang="zh-CN" sz="2000" b="1" dirty="0"/>
              <a:t>展现风度</a:t>
            </a:r>
            <a:endParaRPr lang="zh-CN" altLang="zh-CN" sz="2000" dirty="0"/>
          </a:p>
        </p:txBody>
      </p:sp>
      <p:sp>
        <p:nvSpPr>
          <p:cNvPr id="10" name="矩形 9"/>
          <p:cNvSpPr/>
          <p:nvPr/>
        </p:nvSpPr>
        <p:spPr>
          <a:xfrm>
            <a:off x="611560" y="1419622"/>
            <a:ext cx="7704856" cy="1938992"/>
          </a:xfrm>
          <a:prstGeom prst="rect">
            <a:avLst/>
          </a:prstGeom>
        </p:spPr>
        <p:txBody>
          <a:bodyPr wrap="square">
            <a:spAutoFit/>
          </a:bodyPr>
          <a:lstStyle/>
          <a:p>
            <a:r>
              <a:rPr lang="zh-CN" altLang="zh-CN" sz="2000" dirty="0"/>
              <a:t>风度是指通过人的言谈、举止、仪表所表现出来的个人风格和气度。风度虽然同样是从某些外部特征表现出来的，但却是一个人的精神气质、文化修养、心理禀赋等诸因素的外化。</a:t>
            </a:r>
            <a:endParaRPr lang="zh-CN" altLang="zh-CN" sz="2000" dirty="0"/>
          </a:p>
          <a:p>
            <a:r>
              <a:rPr lang="zh-CN" altLang="zh-CN" sz="2000" dirty="0"/>
              <a:t>人们常说，“仪表端庄”，这是对行为举止的一个最基本的要求。说“风度翩翩”，却是对行为举止的更高要求。比起仪表来，风度就显得更内在、更高雅、蕴涵更丰富。</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一、什么是演讲</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3046988"/>
          </a:xfrm>
          <a:prstGeom prst="rect">
            <a:avLst/>
          </a:prstGeom>
        </p:spPr>
        <p:txBody>
          <a:bodyPr wrap="square">
            <a:spAutoFit/>
          </a:bodyPr>
          <a:lstStyle/>
          <a:p>
            <a:r>
              <a:rPr lang="zh-CN" altLang="zh-CN" sz="2400" dirty="0"/>
              <a:t>演讲是指在比较正式的场合里，面对群众公开讲话。有的时候是为了满足某些活动程序上的需要，有时候是为了传递信息、陈述观点、说明道理，以求达到游说、解辩等不同的目的</a:t>
            </a:r>
            <a:r>
              <a:rPr lang="zh-CN" altLang="zh-CN" sz="2400" dirty="0" smtClean="0"/>
              <a:t>。</a:t>
            </a:r>
            <a:endParaRPr lang="en-US" altLang="zh-CN" sz="2400" dirty="0" smtClean="0"/>
          </a:p>
          <a:p>
            <a:endParaRPr lang="en-US" altLang="zh-CN" sz="2400" dirty="0"/>
          </a:p>
          <a:p>
            <a:r>
              <a:rPr lang="zh-CN" altLang="en-US" sz="2400" dirty="0"/>
              <a:t>具体地说，演讲就是在特定的场合中，运用有声语言为主、身体语言为辅的艺术手段，发表个人见解以阐述道理、感召听众的语言实践活动</a:t>
            </a:r>
            <a:r>
              <a:rPr lang="zh-CN" altLang="en-US" sz="2400" dirty="0" smtClean="0"/>
              <a:t>。</a:t>
            </a:r>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三、形象的修饰</a:t>
            </a:r>
            <a:endParaRPr lang="zh-CN" altLang="zh-CN" sz="2800" dirty="0">
              <a:latin typeface="微软雅黑" panose="020B0503020204020204" pitchFamily="34" charset="-122"/>
              <a:ea typeface="微软雅黑" panose="020B0503020204020204" pitchFamily="34" charset="-122"/>
            </a:endParaRPr>
          </a:p>
        </p:txBody>
      </p:sp>
      <p:sp>
        <p:nvSpPr>
          <p:cNvPr id="3" name="矩形 2"/>
          <p:cNvSpPr/>
          <p:nvPr/>
        </p:nvSpPr>
        <p:spPr>
          <a:xfrm>
            <a:off x="611560" y="613091"/>
            <a:ext cx="1415772" cy="400110"/>
          </a:xfrm>
          <a:prstGeom prst="rect">
            <a:avLst/>
          </a:prstGeom>
        </p:spPr>
        <p:txBody>
          <a:bodyPr wrap="none">
            <a:spAutoFit/>
          </a:bodyPr>
          <a:lstStyle/>
          <a:p>
            <a:r>
              <a:rPr lang="en-US" altLang="zh-CN" sz="2000" b="1" dirty="0"/>
              <a:t>3.</a:t>
            </a:r>
            <a:r>
              <a:rPr lang="zh-CN" altLang="zh-CN" sz="2000" b="1" dirty="0"/>
              <a:t>注重礼仪</a:t>
            </a:r>
            <a:endParaRPr lang="zh-CN" altLang="zh-CN" sz="2000" dirty="0"/>
          </a:p>
        </p:txBody>
      </p:sp>
      <p:sp>
        <p:nvSpPr>
          <p:cNvPr id="10" name="矩形 9"/>
          <p:cNvSpPr/>
          <p:nvPr/>
        </p:nvSpPr>
        <p:spPr>
          <a:xfrm>
            <a:off x="611560" y="1061108"/>
            <a:ext cx="2232248" cy="400110"/>
          </a:xfrm>
          <a:prstGeom prst="rect">
            <a:avLst/>
          </a:prstGeom>
        </p:spPr>
        <p:txBody>
          <a:bodyPr wrap="square">
            <a:spAutoFit/>
          </a:bodyPr>
          <a:lstStyle/>
          <a:p>
            <a:r>
              <a:rPr lang="zh-CN" altLang="zh-CN" sz="2000" i="1" u="sng" dirty="0"/>
              <a:t>进入会场的礼仪</a:t>
            </a:r>
            <a:endParaRPr lang="zh-CN" altLang="zh-CN" sz="2000" i="1" u="sng" dirty="0"/>
          </a:p>
        </p:txBody>
      </p:sp>
      <p:sp>
        <p:nvSpPr>
          <p:cNvPr id="2" name="矩形 1"/>
          <p:cNvSpPr/>
          <p:nvPr/>
        </p:nvSpPr>
        <p:spPr>
          <a:xfrm>
            <a:off x="611560" y="1405179"/>
            <a:ext cx="7992888" cy="830997"/>
          </a:xfrm>
          <a:prstGeom prst="rect">
            <a:avLst/>
          </a:prstGeom>
        </p:spPr>
        <p:txBody>
          <a:bodyPr wrap="square">
            <a:spAutoFit/>
          </a:bodyPr>
          <a:lstStyle/>
          <a:p>
            <a:r>
              <a:rPr lang="zh-CN" altLang="zh-CN" sz="1600" dirty="0"/>
              <a:t>进入会场时，演讲者要气质不俗，大大方方地有秩序地入场并按组织者指定的地方落座，既不要东张西望，也不要与熟人打招呼、握手。不要随便换位，更不要向组织者提不该提的问题。</a:t>
            </a:r>
            <a:endParaRPr lang="zh-CN" altLang="zh-CN" sz="1600" dirty="0"/>
          </a:p>
        </p:txBody>
      </p:sp>
      <p:sp>
        <p:nvSpPr>
          <p:cNvPr id="9" name="矩形 8"/>
          <p:cNvSpPr/>
          <p:nvPr/>
        </p:nvSpPr>
        <p:spPr>
          <a:xfrm>
            <a:off x="611560" y="2240680"/>
            <a:ext cx="2232248" cy="400110"/>
          </a:xfrm>
          <a:prstGeom prst="rect">
            <a:avLst/>
          </a:prstGeom>
        </p:spPr>
        <p:txBody>
          <a:bodyPr wrap="square">
            <a:spAutoFit/>
          </a:bodyPr>
          <a:lstStyle/>
          <a:p>
            <a:r>
              <a:rPr lang="zh-CN" altLang="zh-CN" sz="2000" i="1" u="sng" dirty="0"/>
              <a:t>走上讲台的礼仪</a:t>
            </a:r>
            <a:endParaRPr lang="zh-CN" altLang="zh-CN" sz="2000" i="1" u="sng" dirty="0"/>
          </a:p>
        </p:txBody>
      </p:sp>
      <p:sp>
        <p:nvSpPr>
          <p:cNvPr id="11" name="矩形 10"/>
          <p:cNvSpPr/>
          <p:nvPr/>
        </p:nvSpPr>
        <p:spPr>
          <a:xfrm>
            <a:off x="611560" y="2640790"/>
            <a:ext cx="7992888" cy="830997"/>
          </a:xfrm>
          <a:prstGeom prst="rect">
            <a:avLst/>
          </a:prstGeom>
        </p:spPr>
        <p:txBody>
          <a:bodyPr wrap="square">
            <a:spAutoFit/>
          </a:bodyPr>
          <a:lstStyle/>
          <a:p>
            <a:r>
              <a:rPr lang="zh-CN" altLang="zh-CN" sz="1600" dirty="0"/>
              <a:t>走上讲台时，演讲者要迈着稳健有力的步子，边走边向听众微笑示意，走路时上身要平稳，不紧不慢，目视前方，双手自然摆动，面向听众站好后，不要着急讲，要正面扫视全场，微笑着用目光同听众进行交流，然后再以诚恳恭敬的态度向听众敬礼。</a:t>
            </a:r>
            <a:endParaRPr lang="zh-CN" altLang="zh-CN" sz="1600" dirty="0"/>
          </a:p>
        </p:txBody>
      </p:sp>
      <p:sp>
        <p:nvSpPr>
          <p:cNvPr id="12" name="矩形 11"/>
          <p:cNvSpPr/>
          <p:nvPr/>
        </p:nvSpPr>
        <p:spPr>
          <a:xfrm>
            <a:off x="611560" y="3470686"/>
            <a:ext cx="2232248" cy="400110"/>
          </a:xfrm>
          <a:prstGeom prst="rect">
            <a:avLst/>
          </a:prstGeom>
        </p:spPr>
        <p:txBody>
          <a:bodyPr wrap="square">
            <a:spAutoFit/>
          </a:bodyPr>
          <a:lstStyle/>
          <a:p>
            <a:r>
              <a:rPr lang="zh-CN" altLang="zh-CN" sz="2000" i="1" u="sng" dirty="0"/>
              <a:t>结束演讲的礼仪</a:t>
            </a:r>
            <a:endParaRPr lang="zh-CN" altLang="zh-CN" sz="2000" i="1" u="sng" dirty="0"/>
          </a:p>
        </p:txBody>
      </p:sp>
      <p:sp>
        <p:nvSpPr>
          <p:cNvPr id="13" name="矩形 12"/>
          <p:cNvSpPr/>
          <p:nvPr/>
        </p:nvSpPr>
        <p:spPr>
          <a:xfrm>
            <a:off x="611560" y="3870796"/>
            <a:ext cx="7992888" cy="1077218"/>
          </a:xfrm>
          <a:prstGeom prst="rect">
            <a:avLst/>
          </a:prstGeom>
        </p:spPr>
        <p:txBody>
          <a:bodyPr wrap="square">
            <a:spAutoFit/>
          </a:bodyPr>
          <a:lstStyle/>
          <a:p>
            <a:r>
              <a:rPr lang="zh-CN" altLang="zh-CN" sz="1600" dirty="0"/>
              <a:t>下场时，要面向听众敬礼，然后和上台一样，从容镇定，千万不要因为“可讲完了”就慌慌张张的跑下台去，也不要晃晃悠悠走官步，更不要画蛇添足，在掌声之后还停留在台上像演员谢幕那样边说谢谢边不断向听众挥手。这都影响自己的形象，也影响下面的演讲。</a:t>
            </a:r>
            <a:endParaRPr lang="zh-CN" altLang="zh-CN" sz="16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6119812" y="234554"/>
            <a:ext cx="4262438" cy="4010025"/>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7845029" y="988219"/>
            <a:ext cx="2597944" cy="3056335"/>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rtl="0"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076" name="TextBox 18      (向天歌演示原创作品：www.TopPPT.cn)"/>
          <p:cNvSpPr txBox="1"/>
          <p:nvPr/>
        </p:nvSpPr>
        <p:spPr>
          <a:xfrm>
            <a:off x="1547664" y="2106563"/>
            <a:ext cx="2621771" cy="623248"/>
          </a:xfrm>
          <a:prstGeom prst="rect">
            <a:avLst/>
          </a:prstGeom>
          <a:noFill/>
          <a:ln w="9525">
            <a:noFill/>
          </a:ln>
        </p:spPr>
        <p:txBody>
          <a:bodyPr wrap="square" lIns="68580" tIns="34290" rIns="68580" bIns="34290">
            <a:spAutoFit/>
          </a:bodyPr>
          <a:lstStyle/>
          <a:p>
            <a:pPr eaLnBrk="1" hangingPunct="1"/>
            <a:r>
              <a:rPr lang="zh-CN" altLang="en-US" sz="3600" b="1" dirty="0" smtClean="0">
                <a:solidFill>
                  <a:srgbClr val="2B2E30"/>
                </a:solidFill>
                <a:latin typeface="微软雅黑" panose="020B0503020204020204" pitchFamily="34" charset="-122"/>
                <a:ea typeface="微软雅黑" panose="020B0503020204020204" pitchFamily="34" charset="-122"/>
              </a:rPr>
              <a:t>本章结束！</a:t>
            </a:r>
            <a:endParaRPr lang="zh-CN" altLang="en-US" sz="3600" b="1" dirty="0">
              <a:solidFill>
                <a:srgbClr val="2B2E3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二、演讲的特征</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1.</a:t>
            </a:r>
            <a:r>
              <a:rPr lang="zh-CN" altLang="zh-CN" sz="2400" b="1" dirty="0"/>
              <a:t>现实性</a:t>
            </a:r>
            <a:endParaRPr lang="zh-CN" altLang="zh-CN" sz="2400" dirty="0"/>
          </a:p>
        </p:txBody>
      </p:sp>
      <p:sp>
        <p:nvSpPr>
          <p:cNvPr id="2" name="矩形 1"/>
          <p:cNvSpPr/>
          <p:nvPr/>
        </p:nvSpPr>
        <p:spPr>
          <a:xfrm>
            <a:off x="511017" y="1491630"/>
            <a:ext cx="8237447" cy="2246769"/>
          </a:xfrm>
          <a:prstGeom prst="rect">
            <a:avLst/>
          </a:prstGeom>
        </p:spPr>
        <p:txBody>
          <a:bodyPr wrap="square">
            <a:spAutoFit/>
          </a:bodyPr>
          <a:lstStyle/>
          <a:p>
            <a:pPr marL="514350" indent="-514350">
              <a:buFont typeface="+mj-ea"/>
              <a:buAutoNum type="ea1JpnChsDbPeriod"/>
            </a:pPr>
            <a:r>
              <a:rPr lang="zh-CN" altLang="zh-CN" sz="2000" dirty="0" smtClean="0"/>
              <a:t>是</a:t>
            </a:r>
            <a:r>
              <a:rPr lang="zh-CN" altLang="zh-CN" sz="2000" dirty="0"/>
              <a:t>指所作演讲具有现实针对性，即应该是人们关心的现实问题，它既包括衣食住行等方面，也包括治学、为人、处事等方</a:t>
            </a:r>
            <a:r>
              <a:rPr lang="zh-CN" altLang="zh-CN" sz="2000" dirty="0" smtClean="0"/>
              <a:t>面。</a:t>
            </a:r>
            <a:endParaRPr lang="zh-CN" altLang="zh-CN" sz="2000" dirty="0"/>
          </a:p>
          <a:p>
            <a:pPr marL="514350" indent="-514350">
              <a:buFont typeface="+mj-ea"/>
              <a:buAutoNum type="ea1JpnChsDbPeriod"/>
            </a:pPr>
            <a:r>
              <a:rPr lang="zh-CN" altLang="zh-CN" sz="2000" dirty="0" smtClean="0"/>
              <a:t>是</a:t>
            </a:r>
            <a:r>
              <a:rPr lang="zh-CN" altLang="zh-CN" sz="2000" dirty="0"/>
              <a:t>指具有基于现实的超现实性，如对理想、憧憬、太空、外星人的探讨，似乎距离现实很远，是想像中的事物，但它们无一不是基于现实</a:t>
            </a:r>
            <a:r>
              <a:rPr lang="zh-CN" altLang="zh-CN" sz="2000" dirty="0" smtClean="0"/>
              <a:t>的。</a:t>
            </a:r>
            <a:endParaRPr lang="zh-CN" altLang="zh-CN" sz="2000" dirty="0"/>
          </a:p>
          <a:p>
            <a:pPr marL="514350" indent="-514350">
              <a:buFont typeface="+mj-ea"/>
              <a:buAutoNum type="ea1JpnChsDbPeriod"/>
            </a:pPr>
            <a:r>
              <a:rPr lang="zh-CN" altLang="zh-CN" sz="2000" dirty="0" smtClean="0"/>
              <a:t>是</a:t>
            </a:r>
            <a:r>
              <a:rPr lang="zh-CN" altLang="zh-CN" sz="2000" dirty="0"/>
              <a:t>指演讲者演讲时所流露的情感、所凭借的手段也是真实的、可信的。</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二、演讲的特征</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2.</a:t>
            </a:r>
            <a:r>
              <a:rPr lang="zh-CN" altLang="zh-CN" sz="2400" b="1" dirty="0"/>
              <a:t>艺术性</a:t>
            </a:r>
            <a:endParaRPr lang="zh-CN" altLang="zh-CN" sz="2400" dirty="0"/>
          </a:p>
        </p:txBody>
      </p:sp>
      <p:sp>
        <p:nvSpPr>
          <p:cNvPr id="2" name="矩形 1"/>
          <p:cNvSpPr/>
          <p:nvPr/>
        </p:nvSpPr>
        <p:spPr>
          <a:xfrm>
            <a:off x="511017" y="1491630"/>
            <a:ext cx="7949415" cy="1631216"/>
          </a:xfrm>
          <a:prstGeom prst="rect">
            <a:avLst/>
          </a:prstGeom>
        </p:spPr>
        <p:txBody>
          <a:bodyPr wrap="square">
            <a:spAutoFit/>
          </a:bodyPr>
          <a:lstStyle/>
          <a:p>
            <a:r>
              <a:rPr lang="zh-CN" altLang="zh-CN" sz="2000" dirty="0"/>
              <a:t>虽然演讲是属于现实活动的范畴，演讲也具有艺术性。这里所说的“艺术性”是指现实活动的艺术，演讲的艺术性是现实活动的艺术。它的艺术性在于它具有统一的整体感和协调感，即演讲中的各种因素（语言、声音、表演、形象、时间、环境）形成一种相互依存、相互协调的美感。</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二、演讲的特征</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3.</a:t>
            </a:r>
            <a:r>
              <a:rPr lang="zh-CN" altLang="zh-CN" sz="2400" b="1" dirty="0"/>
              <a:t>鼓动性</a:t>
            </a:r>
            <a:endParaRPr lang="zh-CN" altLang="zh-CN" sz="2400" dirty="0"/>
          </a:p>
        </p:txBody>
      </p:sp>
      <p:sp>
        <p:nvSpPr>
          <p:cNvPr id="2" name="矩形 1"/>
          <p:cNvSpPr/>
          <p:nvPr/>
        </p:nvSpPr>
        <p:spPr>
          <a:xfrm>
            <a:off x="511017" y="1275606"/>
            <a:ext cx="7949415" cy="3170099"/>
          </a:xfrm>
          <a:prstGeom prst="rect">
            <a:avLst/>
          </a:prstGeom>
        </p:spPr>
        <p:txBody>
          <a:bodyPr wrap="square">
            <a:spAutoFit/>
          </a:bodyPr>
          <a:lstStyle/>
          <a:p>
            <a:r>
              <a:rPr lang="zh-CN" altLang="zh-CN" sz="2000" dirty="0"/>
              <a:t>没有鼓动性，就不成为演讲，政治演讲也好，学术演讲也好，都必须具备强烈的鼓动性。这是因为；</a:t>
            </a:r>
            <a:endParaRPr lang="zh-CN" altLang="zh-CN" sz="2000" dirty="0"/>
          </a:p>
          <a:p>
            <a:r>
              <a:rPr lang="zh-CN" altLang="zh-CN" sz="2000" dirty="0"/>
              <a:t>一切正直的人们都有追求真善美的渴望，演讲者传播了真善美，自然会引起共鸣，激励和鼓舞听众；</a:t>
            </a:r>
            <a:endParaRPr lang="zh-CN" altLang="zh-CN" sz="2000" dirty="0"/>
          </a:p>
          <a:p>
            <a:r>
              <a:rPr lang="zh-CN" altLang="zh-CN" sz="2000" dirty="0"/>
              <a:t>演讲者以自己炽烈的感情去引发听众的感情之火，容易达到影响听众的目的；</a:t>
            </a:r>
            <a:endParaRPr lang="zh-CN" altLang="zh-CN" sz="2000" dirty="0"/>
          </a:p>
          <a:p>
            <a:r>
              <a:rPr lang="zh-CN" altLang="zh-CN" sz="2000" dirty="0"/>
              <a:t>演讲者的形象、语言、情感、态势以及演讲辞的结构、节奏、情节等均能抓住听众；</a:t>
            </a:r>
            <a:endParaRPr lang="zh-CN" altLang="zh-CN" sz="2000" dirty="0"/>
          </a:p>
          <a:p>
            <a:r>
              <a:rPr lang="zh-CN" altLang="zh-CN" sz="2000" dirty="0"/>
              <a:t>演讲的直观性使其与听众直接交流，极易感染和打动听众。可以说，鼓动性是演讲成功与否的一个标志。</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二、演讲的特征</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4.</a:t>
            </a:r>
            <a:r>
              <a:rPr lang="zh-CN" altLang="zh-CN" sz="2400" b="1" dirty="0"/>
              <a:t>工具性</a:t>
            </a:r>
            <a:endParaRPr lang="zh-CN" altLang="zh-CN" sz="2400" dirty="0"/>
          </a:p>
        </p:txBody>
      </p:sp>
      <p:sp>
        <p:nvSpPr>
          <p:cNvPr id="2" name="矩形 1"/>
          <p:cNvSpPr/>
          <p:nvPr/>
        </p:nvSpPr>
        <p:spPr>
          <a:xfrm>
            <a:off x="511017" y="1275606"/>
            <a:ext cx="7949415" cy="1938992"/>
          </a:xfrm>
          <a:prstGeom prst="rect">
            <a:avLst/>
          </a:prstGeom>
        </p:spPr>
        <p:txBody>
          <a:bodyPr wrap="square">
            <a:spAutoFit/>
          </a:bodyPr>
          <a:lstStyle/>
          <a:p>
            <a:r>
              <a:rPr lang="zh-CN" altLang="zh-CN" sz="2000" dirty="0"/>
              <a:t>演讲是一门科学，更是一个工具，是人们交流思想的工具。任何思想、任何学识、任何发明和创造，都可以借助演讲这个工具来传播。不管何种类型的演讲，总是为某种目的而作，演讲是我们达此目的的工具。这种工具的便捷恐怕是很多其他工具无法比拟的，可以说，只要你想讲，随时随地都可进行。可以说，演讲是最经济，最实用、最方便的传播工具，任何人都可以利用它。</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向天歌演示原创作品：www.TopPPT.cn)"/>
          <p:cNvSpPr/>
          <p:nvPr/>
        </p:nvSpPr>
        <p:spPr>
          <a:xfrm>
            <a:off x="0" y="195263"/>
            <a:ext cx="305991"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Rectangle 34      (向天歌演示原创作品：www.TopPPT.cn)"/>
          <p:cNvSpPr/>
          <p:nvPr/>
        </p:nvSpPr>
        <p:spPr>
          <a:xfrm>
            <a:off x="359569" y="195263"/>
            <a:ext cx="53579" cy="3238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Rectangle 35      (向天歌演示原创作品：www.TopPPT.cn)"/>
          <p:cNvSpPr/>
          <p:nvPr/>
        </p:nvSpPr>
        <p:spPr>
          <a:xfrm>
            <a:off x="461962" y="347663"/>
            <a:ext cx="48816" cy="169069"/>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rtl="0" eaLnBrk="1" fontAlgn="auto" hangingPunct="1">
              <a:spcBef>
                <a:spcPts val="0"/>
              </a:spcBef>
              <a:spcAft>
                <a:spcPts val="0"/>
              </a:spcAft>
              <a:defRPr/>
            </a:pPr>
            <a:endParaRPr lang="zh-CN" altLang="en-US" dirty="0">
              <a:ea typeface="微软雅黑" panose="020B0503020204020204" pitchFamily="34" charset="-122"/>
            </a:endParaRPr>
          </a:p>
        </p:txBody>
      </p:sp>
      <p:sp>
        <p:nvSpPr>
          <p:cNvPr id="16397" name="TextBox 36      (向天歌演示原创作品：www.TopPPT.cn)"/>
          <p:cNvSpPr txBox="1"/>
          <p:nvPr/>
        </p:nvSpPr>
        <p:spPr>
          <a:xfrm>
            <a:off x="511016" y="107119"/>
            <a:ext cx="8093432" cy="500137"/>
          </a:xfrm>
          <a:prstGeom prst="rect">
            <a:avLst/>
          </a:prstGeom>
          <a:noFill/>
          <a:ln w="9525">
            <a:noFill/>
          </a:ln>
        </p:spPr>
        <p:txBody>
          <a:bodyPr wrap="square" lIns="68580" tIns="34290" rIns="68580" bIns="34290">
            <a:spAutoFit/>
          </a:bodyPr>
          <a:lstStyle/>
          <a:p>
            <a:r>
              <a:rPr lang="zh-CN" altLang="zh-CN" sz="2800" b="1" dirty="0">
                <a:latin typeface="微软雅黑" panose="020B0503020204020204" pitchFamily="34" charset="-122"/>
                <a:ea typeface="微软雅黑" panose="020B0503020204020204" pitchFamily="34" charset="-122"/>
              </a:rPr>
              <a:t>二、演讲的特征</a:t>
            </a:r>
            <a:endParaRPr lang="zh-CN" altLang="zh-CN" sz="2800" dirty="0">
              <a:latin typeface="微软雅黑" panose="020B0503020204020204" pitchFamily="34" charset="-122"/>
              <a:ea typeface="微软雅黑" panose="020B0503020204020204" pitchFamily="34" charset="-122"/>
            </a:endParaRPr>
          </a:p>
        </p:txBody>
      </p:sp>
      <p:sp>
        <p:nvSpPr>
          <p:cNvPr id="4" name="矩形 3"/>
          <p:cNvSpPr/>
          <p:nvPr/>
        </p:nvSpPr>
        <p:spPr>
          <a:xfrm>
            <a:off x="511017" y="699542"/>
            <a:ext cx="7589374" cy="461665"/>
          </a:xfrm>
          <a:prstGeom prst="rect">
            <a:avLst/>
          </a:prstGeom>
        </p:spPr>
        <p:txBody>
          <a:bodyPr wrap="square">
            <a:spAutoFit/>
          </a:bodyPr>
          <a:lstStyle/>
          <a:p>
            <a:r>
              <a:rPr lang="en-US" altLang="zh-CN" sz="2400" b="1" dirty="0"/>
              <a:t>5.</a:t>
            </a:r>
            <a:r>
              <a:rPr lang="zh-CN" altLang="zh-CN" sz="2400" b="1" dirty="0"/>
              <a:t>整体性</a:t>
            </a:r>
            <a:endParaRPr lang="zh-CN" altLang="zh-CN" sz="2400" dirty="0"/>
          </a:p>
        </p:txBody>
      </p:sp>
      <p:sp>
        <p:nvSpPr>
          <p:cNvPr id="2" name="矩形 1"/>
          <p:cNvSpPr/>
          <p:nvPr/>
        </p:nvSpPr>
        <p:spPr>
          <a:xfrm>
            <a:off x="511017" y="1275606"/>
            <a:ext cx="7949415" cy="3170099"/>
          </a:xfrm>
          <a:prstGeom prst="rect">
            <a:avLst/>
          </a:prstGeom>
        </p:spPr>
        <p:txBody>
          <a:bodyPr wrap="square">
            <a:spAutoFit/>
          </a:bodyPr>
          <a:lstStyle/>
          <a:p>
            <a:r>
              <a:rPr lang="zh-CN" altLang="zh-CN" sz="2000" dirty="0"/>
              <a:t>演讲是演讲人借助有声语言和态势语言的艺术手段，面向听众，阐述观点，表达感情，从而感召听众的一种现实的社会实践活动。演讲是演与讲和谐统一。</a:t>
            </a:r>
            <a:endParaRPr lang="zh-CN" altLang="zh-CN" sz="2000" dirty="0"/>
          </a:p>
          <a:p>
            <a:r>
              <a:rPr lang="zh-CN" altLang="zh-CN" sz="2000" dirty="0"/>
              <a:t>讲就是陈述，是把经过组织的语言说出来，表达清楚，它在演讲中起主导作用。</a:t>
            </a:r>
            <a:endParaRPr lang="zh-CN" altLang="zh-CN" sz="2000" dirty="0"/>
          </a:p>
          <a:p>
            <a:r>
              <a:rPr lang="zh-CN" altLang="zh-CN" sz="2000" dirty="0" smtClean="0"/>
              <a:t>演</a:t>
            </a:r>
            <a:r>
              <a:rPr lang="zh-CN" altLang="zh-CN" sz="2000" dirty="0"/>
              <a:t>，包含着“演绎”和“表演”两层含义。演绎，是指讲话的内容有一定的逻辑推理过程，讲话必须运用逻辑层次或事实依据把道理讲得清楚明白；而表演则是指讲话者要调动一定的身体语言（姿态、手势、动作、表情等）、辅助语言（视觉材料、服饰等）为所讲的内容服务。</a:t>
            </a:r>
            <a:endParaRPr lang="zh-CN" altLang="zh-CN" sz="2000" dirty="0"/>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7105</Words>
  <Application>WPS 演示</Application>
  <PresentationFormat>全屏显示(16:9)</PresentationFormat>
  <Paragraphs>460</Paragraphs>
  <Slides>41</Slides>
  <Notes>41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41</vt:i4>
      </vt:variant>
    </vt:vector>
  </HeadingPairs>
  <TitlesOfParts>
    <vt:vector size="52" baseType="lpstr">
      <vt:lpstr>Arial</vt:lpstr>
      <vt:lpstr>宋体</vt:lpstr>
      <vt:lpstr>Wingdings</vt:lpstr>
      <vt:lpstr>Calibri</vt:lpstr>
      <vt:lpstr>微软雅黑</vt:lpstr>
      <vt:lpstr>Verdana</vt:lpstr>
      <vt:lpstr>MingLiU</vt:lpstr>
      <vt:lpstr>Arial Unicode MS</vt:lpstr>
      <vt:lpstr>Segoe UI</vt:lpstr>
      <vt:lpstr>Symbol</vt:lpstr>
      <vt:lpstr>Office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Administrator</cp:lastModifiedBy>
  <cp:revision>1445</cp:revision>
  <dcterms:created xsi:type="dcterms:W3CDTF">2013-10-08T09:05:00Z</dcterms:created>
  <dcterms:modified xsi:type="dcterms:W3CDTF">2017-08-24T06:43:55Z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2052-10.1.0.6749</vt:lpwstr>
  </property>
</Properties>
</file>