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90" r:id="rId6"/>
    <p:sldId id="291" r:id="rId7"/>
    <p:sldId id="326" r:id="rId8"/>
    <p:sldId id="327" r:id="rId9"/>
    <p:sldId id="328" r:id="rId10"/>
    <p:sldId id="329" r:id="rId11"/>
    <p:sldId id="330" r:id="rId12"/>
    <p:sldId id="331" r:id="rId13"/>
    <p:sldId id="325" r:id="rId14"/>
  </p:sldIdLst>
  <p:sldSz cx="9144000" cy="5143500" type="screen16x9"/>
  <p:notesSz cx="6858000" cy="9144000"/>
  <p:defaultTextStyle>
    <a:defPPr>
      <a:defRPr lang="zh-CN"/>
    </a:defPPr>
    <a:lvl1pPr marL="0" lvl="0"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1pPr>
    <a:lvl2pPr marL="342900" lvl="1"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2pPr>
    <a:lvl3pPr marL="685800" lvl="2"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3pPr>
    <a:lvl4pPr marL="1028700" lvl="3"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4pPr>
    <a:lvl5pPr marL="1371600" lvl="4"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5pPr>
    <a:lvl6pPr marL="1714500" lvl="5"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6pPr>
    <a:lvl7pPr marL="2057400" lvl="6"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7pPr>
    <a:lvl8pPr marL="2400300" lvl="7"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8pPr>
    <a:lvl9pPr marL="2743200" lvl="8"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p:restoredTop sz="90667" autoAdjust="0"/>
  </p:normalViewPr>
  <p:slideViewPr>
    <p:cSldViewPr showGuides="1">
      <p:cViewPr>
        <p:scale>
          <a:sx n="100" d="100"/>
          <a:sy n="100" d="100"/>
        </p:scale>
        <p:origin x="-936" y="-204"/>
      </p:cViewPr>
      <p:guideLst>
        <p:guide orient="horz" pos="1571"/>
        <p:guide pos="2885"/>
      </p:guideLst>
    </p:cSldViewPr>
  </p:slideViewPr>
  <p:notesTextViewPr>
    <p:cViewPr>
      <p:scale>
        <a:sx n="100" d="100"/>
        <a:sy n="100" d="100"/>
      </p:scale>
      <p:origin x="0" y="0"/>
    </p:cViewPr>
  </p:notesTextViewPr>
  <p:sorterViewPr showFormatting="0">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91DFD9B9-D9FA-471C-AAB0-04E85B0A779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ln>
            <a:solidFill>
              <a:srgbClr val="000000"/>
            </a:solidFill>
            <a:miter/>
          </a:ln>
        </p:spPr>
      </p:sp>
      <p:sp>
        <p:nvSpPr>
          <p:cNvPr id="717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717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8" name="页脚占位符 7"/>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9" name="灯片编号占位符 8"/>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4" name="页脚占位符 3"/>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灯片编号占位符 4"/>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vert="horz" lIns="68580" tIns="34290" rIns="68580" bIns="3429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05979"/>
            <a:ext cx="8229600" cy="857250"/>
          </a:xfrm>
          <a:prstGeom prst="rect">
            <a:avLst/>
          </a:prstGeom>
          <a:noFill/>
          <a:ln w="9525">
            <a:noFill/>
          </a:ln>
        </p:spPr>
        <p:txBody>
          <a:bodyPr lIns="68580" tIns="34290" rIns="68580" bIns="34290" anchor="ctr"/>
          <a:lstStyle/>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457200" y="1200151"/>
            <a:ext cx="8229600" cy="3394472"/>
          </a:xfrm>
          <a:prstGeom prst="rect">
            <a:avLst/>
          </a:prstGeom>
          <a:noFill/>
          <a:ln w="9525">
            <a:noFill/>
          </a:ln>
        </p:spPr>
        <p:txBody>
          <a:bodyPr lIns="68580" tIns="34290" rIns="68580" bIns="3429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68580" tIns="34290" rIns="68580" bIns="34290" rtlCol="0" anchor="ctr"/>
          <a:lstStyle>
            <a:lvl1pPr algn="l">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68580" tIns="34290" rIns="68580" bIns="34290" rtlCol="0" anchor="ctr"/>
          <a:lstStyle>
            <a:lvl1pPr algn="ct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80" tIns="34290" rIns="68580" bIns="34290" rtlCol="0" anchor="ctr"/>
          <a:lstStyle>
            <a:lvl1pPr algn="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685800" rtl="0" eaLnBrk="1" latinLnBrk="0" hangingPunct="1">
        <a:spcBef>
          <a:spcPct val="0"/>
        </a:spcBef>
        <a:buNone/>
        <a:defRPr sz="3300" kern="1200">
          <a:solidFill>
            <a:schemeClr val="tx1"/>
          </a:solidFill>
          <a:latin typeface="+mj-lt"/>
          <a:ea typeface="微软雅黑" panose="020B0503020204020204" pitchFamily="34" charset="-122"/>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870109" y="2463404"/>
            <a:ext cx="4277955" cy="622300"/>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演讲</a:t>
            </a:r>
            <a:r>
              <a:rPr lang="zh-CN" altLang="en-US" sz="3600" b="1" dirty="0">
                <a:solidFill>
                  <a:srgbClr val="2B2E30"/>
                </a:solidFill>
                <a:latin typeface="微软雅黑" panose="020B0503020204020204" pitchFamily="34" charset="-122"/>
                <a:ea typeface="微软雅黑" panose="020B0503020204020204" pitchFamily="34" charset="-122"/>
              </a:rPr>
              <a:t>训练</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a:off x="870109" y="1792129"/>
            <a:ext cx="1604311" cy="49339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600" b="1" dirty="0" smtClean="0"/>
              <a:t>第八章</a:t>
            </a:r>
            <a:endParaRPr lang="zh-CN" altLang="en-US" sz="3600" b="1"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二、即兴演讲的实用技巧</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843558"/>
            <a:ext cx="2706190" cy="400110"/>
          </a:xfrm>
          <a:prstGeom prst="rect">
            <a:avLst/>
          </a:prstGeom>
        </p:spPr>
        <p:txBody>
          <a:bodyPr wrap="none">
            <a:spAutoFit/>
          </a:bodyPr>
          <a:lstStyle/>
          <a:p>
            <a:r>
              <a:rPr lang="en-US" altLang="zh-CN" sz="2000" b="1" dirty="0"/>
              <a:t>5.</a:t>
            </a:r>
            <a:r>
              <a:rPr lang="zh-CN" altLang="zh-CN" sz="2000" b="1" dirty="0"/>
              <a:t>短小精悍，逻辑严密</a:t>
            </a:r>
            <a:endParaRPr lang="zh-CN" altLang="zh-CN" sz="2000" dirty="0"/>
          </a:p>
        </p:txBody>
      </p:sp>
      <p:sp>
        <p:nvSpPr>
          <p:cNvPr id="5" name="矩形 4"/>
          <p:cNvSpPr/>
          <p:nvPr/>
        </p:nvSpPr>
        <p:spPr>
          <a:xfrm>
            <a:off x="511016" y="1275606"/>
            <a:ext cx="8093432" cy="1200329"/>
          </a:xfrm>
          <a:prstGeom prst="rect">
            <a:avLst/>
          </a:prstGeom>
        </p:spPr>
        <p:txBody>
          <a:bodyPr wrap="square">
            <a:spAutoFit/>
          </a:bodyPr>
          <a:lstStyle/>
          <a:p>
            <a:r>
              <a:rPr lang="zh-CN" altLang="zh-CN" sz="1800" dirty="0"/>
              <a:t>即兴演讲多是在一种激动的场合下进行的，因此必须短小精悍。</a:t>
            </a:r>
            <a:endParaRPr lang="zh-CN" altLang="zh-CN" sz="1800" dirty="0"/>
          </a:p>
          <a:p>
            <a:r>
              <a:rPr lang="zh-CN" altLang="zh-CN" sz="1800" dirty="0"/>
              <a:t>短小，指篇幅而言；精悍，指内容而言。</a:t>
            </a:r>
            <a:endParaRPr lang="zh-CN" altLang="zh-CN" sz="1800" dirty="0"/>
          </a:p>
          <a:p>
            <a:r>
              <a:rPr lang="zh-CN" altLang="zh-CN" sz="1800" dirty="0"/>
              <a:t>即兴演讲不能象命题演讲那样讲究布局谋篇，但也要结构合理，详略得当，要有快节奏风格和一气呵成的气势，切忌颠三倒四、离题万里、拖泥带水。</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1547664" y="2106563"/>
            <a:ext cx="2621771"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本章结束！</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149" name="TextBox 6      (向天歌演示原创作品：www.TopPPT.cn)"/>
          <p:cNvSpPr txBox="1"/>
          <p:nvPr/>
        </p:nvSpPr>
        <p:spPr>
          <a:xfrm>
            <a:off x="510779" y="107119"/>
            <a:ext cx="1828973" cy="500137"/>
          </a:xfrm>
          <a:prstGeom prst="rect">
            <a:avLst/>
          </a:prstGeom>
          <a:noFill/>
          <a:ln w="9525">
            <a:noFill/>
          </a:ln>
        </p:spPr>
        <p:txBody>
          <a:bodyPr wrap="square" lIns="68580" tIns="34290" rIns="68580" bIns="34290">
            <a:spAutoFit/>
          </a:bodyPr>
          <a:lstStyle/>
          <a:p>
            <a:pPr lvl="0" eaLnBrk="1" hangingPunct="1"/>
            <a:r>
              <a:rPr lang="zh-CN" altLang="en-US" sz="2800" b="1" dirty="0">
                <a:latin typeface="微软雅黑" panose="020B0503020204020204" pitchFamily="34" charset="-122"/>
                <a:ea typeface="微软雅黑" panose="020B0503020204020204" pitchFamily="34" charset="-122"/>
              </a:rPr>
              <a:t>目录</a:t>
            </a:r>
            <a:endParaRPr lang="zh-CN" altLang="en-US" sz="2800" b="1" dirty="0">
              <a:latin typeface="微软雅黑" panose="020B0503020204020204" pitchFamily="34" charset="-122"/>
              <a:ea typeface="微软雅黑" panose="020B0503020204020204" pitchFamily="34" charset="-122"/>
            </a:endParaRPr>
          </a:p>
        </p:txBody>
      </p:sp>
      <p:pic>
        <p:nvPicPr>
          <p:cNvPr id="6150" name="Picture 15      (向天歌演示原创作品：www.TopPPT.cn)"/>
          <p:cNvPicPr>
            <a:picLocks noChangeAspect="1"/>
          </p:cNvPicPr>
          <p:nvPr/>
        </p:nvPicPr>
        <p:blipFill>
          <a:blip r:embed="rId1" cstate="print"/>
          <a:stretch>
            <a:fillRect/>
          </a:stretch>
        </p:blipFill>
        <p:spPr>
          <a:xfrm>
            <a:off x="791766" y="1221582"/>
            <a:ext cx="3564210" cy="2518896"/>
          </a:xfrm>
          <a:prstGeom prst="rect">
            <a:avLst/>
          </a:prstGeom>
          <a:noFill/>
          <a:ln w="9525">
            <a:noFill/>
          </a:ln>
        </p:spPr>
      </p:pic>
      <p:sp>
        <p:nvSpPr>
          <p:cNvPr id="17" name="Rectangle 16      (向天歌演示原创作品：www.TopPPT.cn)"/>
          <p:cNvSpPr/>
          <p:nvPr/>
        </p:nvSpPr>
        <p:spPr>
          <a:xfrm>
            <a:off x="4499992" y="1221582"/>
            <a:ext cx="3888432" cy="578734"/>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第一节 命题演讲</a:t>
            </a:r>
            <a:endParaRPr lang="zh-CN" altLang="zh-CN" sz="2000" dirty="0"/>
          </a:p>
        </p:txBody>
      </p:sp>
      <p:sp>
        <p:nvSpPr>
          <p:cNvPr id="18" name="Rectangle 17      (向天歌演示原创作品：www.TopPPT.cn)"/>
          <p:cNvSpPr/>
          <p:nvPr/>
        </p:nvSpPr>
        <p:spPr>
          <a:xfrm>
            <a:off x="4499992" y="1902296"/>
            <a:ext cx="3888432" cy="578734"/>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第二节 即兴演讲</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第一节 命题演讲</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一、命题演讲的特点</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1.</a:t>
            </a:r>
            <a:r>
              <a:rPr lang="zh-CN" altLang="zh-CN" sz="2400" b="1" dirty="0"/>
              <a:t>严谨性</a:t>
            </a:r>
            <a:endParaRPr lang="zh-CN" altLang="zh-CN" sz="2400" dirty="0"/>
          </a:p>
        </p:txBody>
      </p:sp>
      <p:sp>
        <p:nvSpPr>
          <p:cNvPr id="2" name="矩形 1"/>
          <p:cNvSpPr/>
          <p:nvPr/>
        </p:nvSpPr>
        <p:spPr>
          <a:xfrm>
            <a:off x="511016" y="1161207"/>
            <a:ext cx="7949415" cy="830997"/>
          </a:xfrm>
          <a:prstGeom prst="rect">
            <a:avLst/>
          </a:prstGeom>
        </p:spPr>
        <p:txBody>
          <a:bodyPr wrap="square">
            <a:spAutoFit/>
          </a:bodyPr>
          <a:lstStyle/>
          <a:p>
            <a:r>
              <a:rPr lang="zh-CN" altLang="zh-CN" sz="1600" dirty="0"/>
              <a:t>命题演讲是在明确了演讲题目后，有较为充足的时间用于锤炼观点、选择材料和反复练习，而省去了选题这个耗费大量精力的环节。因此，命题演讲的内容是事先确定的，演讲结构是精心设计的，演讲中的很多细节也都是经过周密设计、安排的。</a:t>
            </a:r>
            <a:endParaRPr lang="zh-CN" altLang="zh-CN" sz="1600" dirty="0"/>
          </a:p>
        </p:txBody>
      </p:sp>
      <p:sp>
        <p:nvSpPr>
          <p:cNvPr id="8" name="矩形 7"/>
          <p:cNvSpPr/>
          <p:nvPr/>
        </p:nvSpPr>
        <p:spPr>
          <a:xfrm>
            <a:off x="511017" y="2000222"/>
            <a:ext cx="7589374" cy="461665"/>
          </a:xfrm>
          <a:prstGeom prst="rect">
            <a:avLst/>
          </a:prstGeom>
        </p:spPr>
        <p:txBody>
          <a:bodyPr wrap="square">
            <a:spAutoFit/>
          </a:bodyPr>
          <a:lstStyle/>
          <a:p>
            <a:r>
              <a:rPr lang="en-US" altLang="zh-CN" sz="2400" b="1" dirty="0"/>
              <a:t>2.</a:t>
            </a:r>
            <a:r>
              <a:rPr lang="zh-CN" altLang="zh-CN" sz="2400" b="1" dirty="0"/>
              <a:t>完备性</a:t>
            </a:r>
            <a:endParaRPr lang="zh-CN" altLang="zh-CN" sz="2400" dirty="0"/>
          </a:p>
        </p:txBody>
      </p:sp>
      <p:sp>
        <p:nvSpPr>
          <p:cNvPr id="9" name="矩形 8"/>
          <p:cNvSpPr/>
          <p:nvPr/>
        </p:nvSpPr>
        <p:spPr>
          <a:xfrm>
            <a:off x="511016" y="2461887"/>
            <a:ext cx="7949415" cy="584775"/>
          </a:xfrm>
          <a:prstGeom prst="rect">
            <a:avLst/>
          </a:prstGeom>
        </p:spPr>
        <p:txBody>
          <a:bodyPr wrap="square">
            <a:spAutoFit/>
          </a:bodyPr>
          <a:lstStyle/>
          <a:p>
            <a:r>
              <a:rPr lang="zh-CN" altLang="zh-CN" sz="1600" dirty="0"/>
              <a:t>命题演讲是经过充分准备的。演讲稿经过认真撰写就把演讲的各要素综合成一个整体，并把它们协调统一起来。</a:t>
            </a:r>
            <a:endParaRPr lang="zh-CN" altLang="zh-CN" sz="1600" dirty="0"/>
          </a:p>
        </p:txBody>
      </p:sp>
      <p:sp>
        <p:nvSpPr>
          <p:cNvPr id="10" name="矩形 9"/>
          <p:cNvSpPr/>
          <p:nvPr/>
        </p:nvSpPr>
        <p:spPr>
          <a:xfrm>
            <a:off x="511017" y="3070149"/>
            <a:ext cx="7589374" cy="461665"/>
          </a:xfrm>
          <a:prstGeom prst="rect">
            <a:avLst/>
          </a:prstGeom>
        </p:spPr>
        <p:txBody>
          <a:bodyPr wrap="square">
            <a:spAutoFit/>
          </a:bodyPr>
          <a:lstStyle/>
          <a:p>
            <a:r>
              <a:rPr lang="en-US" altLang="zh-CN" sz="2400" b="1" dirty="0"/>
              <a:t>3.</a:t>
            </a:r>
            <a:r>
              <a:rPr lang="zh-CN" altLang="zh-CN" sz="2400" b="1" dirty="0"/>
              <a:t>稳定性</a:t>
            </a:r>
            <a:endParaRPr lang="zh-CN" altLang="zh-CN" sz="2400" dirty="0"/>
          </a:p>
        </p:txBody>
      </p:sp>
      <p:sp>
        <p:nvSpPr>
          <p:cNvPr id="11" name="矩形 10"/>
          <p:cNvSpPr/>
          <p:nvPr/>
        </p:nvSpPr>
        <p:spPr>
          <a:xfrm>
            <a:off x="511016" y="3531814"/>
            <a:ext cx="7949415" cy="584775"/>
          </a:xfrm>
          <a:prstGeom prst="rect">
            <a:avLst/>
          </a:prstGeom>
        </p:spPr>
        <p:txBody>
          <a:bodyPr wrap="square">
            <a:spAutoFit/>
          </a:bodyPr>
          <a:lstStyle/>
          <a:p>
            <a:r>
              <a:rPr lang="zh-CN" altLang="zh-CN" sz="1600" dirty="0"/>
              <a:t>命题演讲的主题和内容是事先确定的，呈献给听众的演讲通常与演讲者在演练中的状态没有区别。稳定性既是命题演讲的优点，也往往是命题演讲的缺憾之处。</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二、命题演讲的实用技巧</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1200329"/>
          </a:xfrm>
          <a:prstGeom prst="rect">
            <a:avLst/>
          </a:prstGeom>
        </p:spPr>
        <p:txBody>
          <a:bodyPr wrap="square">
            <a:spAutoFit/>
          </a:bodyPr>
          <a:lstStyle/>
          <a:p>
            <a:r>
              <a:rPr lang="zh-CN" altLang="zh-CN" sz="2400" dirty="0"/>
              <a:t>命题演讲的操作方法一般包括</a:t>
            </a:r>
            <a:r>
              <a:rPr lang="zh-CN" altLang="zh-CN" sz="2400" dirty="0" smtClean="0"/>
              <a:t>：</a:t>
            </a:r>
            <a:endParaRPr lang="en-US" altLang="zh-CN" sz="2400" dirty="0" smtClean="0"/>
          </a:p>
          <a:p>
            <a:r>
              <a:rPr lang="zh-CN" altLang="zh-CN" sz="2400" dirty="0" smtClean="0"/>
              <a:t>写</a:t>
            </a:r>
            <a:r>
              <a:rPr lang="zh-CN" altLang="zh-CN" sz="2400" dirty="0"/>
              <a:t>好演讲稿、精心设计演讲过程和反复的演练，这些内容在前面的章节中已作了具体阐述。</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第二节 即兴演讲</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一、即兴演讲的特点</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8" y="1150839"/>
            <a:ext cx="2592288" cy="400110"/>
          </a:xfrm>
          <a:prstGeom prst="rect">
            <a:avLst/>
          </a:prstGeom>
          <a:solidFill>
            <a:srgbClr val="3CA0FE"/>
          </a:solidFill>
        </p:spPr>
        <p:txBody>
          <a:bodyPr wrap="square">
            <a:spAutoFit/>
          </a:bodyPr>
          <a:lstStyle/>
          <a:p>
            <a:pPr algn="ctr"/>
            <a:r>
              <a:rPr lang="zh-CN" altLang="zh-CN" sz="2000" b="1" dirty="0" smtClean="0">
                <a:solidFill>
                  <a:schemeClr val="bg1"/>
                </a:solidFill>
              </a:rPr>
              <a:t>临场</a:t>
            </a:r>
            <a:r>
              <a:rPr lang="zh-CN" altLang="zh-CN" sz="2000" b="1" dirty="0">
                <a:solidFill>
                  <a:schemeClr val="bg1"/>
                </a:solidFill>
              </a:rPr>
              <a:t>性</a:t>
            </a:r>
            <a:endParaRPr lang="zh-CN" altLang="zh-CN" sz="2000" dirty="0">
              <a:solidFill>
                <a:schemeClr val="bg1"/>
              </a:solidFill>
            </a:endParaRPr>
          </a:p>
        </p:txBody>
      </p:sp>
      <p:sp>
        <p:nvSpPr>
          <p:cNvPr id="2" name="矩形 1"/>
          <p:cNvSpPr/>
          <p:nvPr/>
        </p:nvSpPr>
        <p:spPr>
          <a:xfrm>
            <a:off x="511018" y="1550949"/>
            <a:ext cx="2592288" cy="2308324"/>
          </a:xfrm>
          <a:prstGeom prst="rect">
            <a:avLst/>
          </a:prstGeom>
        </p:spPr>
        <p:txBody>
          <a:bodyPr wrap="square">
            <a:spAutoFit/>
          </a:bodyPr>
          <a:lstStyle/>
          <a:p>
            <a:r>
              <a:rPr lang="zh-CN" altLang="zh-CN" sz="1800" dirty="0"/>
              <a:t>即兴演讲没有事先准备，演讲者一般都是就地取材，从现场的所见、所闻、所感来引发话题，而且要把现场活动的主题与之结合，这就决定了即兴演讲的临场性。</a:t>
            </a:r>
            <a:endParaRPr lang="zh-CN" altLang="zh-CN" sz="1800" dirty="0"/>
          </a:p>
        </p:txBody>
      </p:sp>
      <p:sp>
        <p:nvSpPr>
          <p:cNvPr id="8" name="矩形 7"/>
          <p:cNvSpPr/>
          <p:nvPr/>
        </p:nvSpPr>
        <p:spPr>
          <a:xfrm>
            <a:off x="3347864" y="1150839"/>
            <a:ext cx="2592288" cy="400110"/>
          </a:xfrm>
          <a:prstGeom prst="rect">
            <a:avLst/>
          </a:prstGeom>
          <a:solidFill>
            <a:srgbClr val="3CA0FE"/>
          </a:solidFill>
        </p:spPr>
        <p:txBody>
          <a:bodyPr wrap="square">
            <a:spAutoFit/>
          </a:bodyPr>
          <a:lstStyle/>
          <a:p>
            <a:pPr algn="ctr"/>
            <a:r>
              <a:rPr lang="zh-CN" altLang="zh-CN" sz="2000" b="1" dirty="0">
                <a:solidFill>
                  <a:schemeClr val="bg1"/>
                </a:solidFill>
              </a:rPr>
              <a:t>普遍性</a:t>
            </a:r>
            <a:endParaRPr lang="zh-CN" altLang="zh-CN" sz="2000" dirty="0">
              <a:solidFill>
                <a:schemeClr val="bg1"/>
              </a:solidFill>
            </a:endParaRPr>
          </a:p>
        </p:txBody>
      </p:sp>
      <p:sp>
        <p:nvSpPr>
          <p:cNvPr id="9" name="矩形 8"/>
          <p:cNvSpPr/>
          <p:nvPr/>
        </p:nvSpPr>
        <p:spPr>
          <a:xfrm>
            <a:off x="3347864" y="1550949"/>
            <a:ext cx="2592288" cy="1754326"/>
          </a:xfrm>
          <a:prstGeom prst="rect">
            <a:avLst/>
          </a:prstGeom>
        </p:spPr>
        <p:txBody>
          <a:bodyPr wrap="square">
            <a:spAutoFit/>
          </a:bodyPr>
          <a:lstStyle/>
          <a:p>
            <a:r>
              <a:rPr lang="zh-CN" altLang="zh-CN" sz="1800" dirty="0"/>
              <a:t>在各类演讲中，即兴演讲是应用最广泛、最普遍的一种，凡是有集会、有活动的地方都伴随着大量即兴演讲的生发。</a:t>
            </a:r>
            <a:endParaRPr lang="zh-CN" altLang="zh-CN" sz="1800" dirty="0"/>
          </a:p>
        </p:txBody>
      </p:sp>
      <p:sp>
        <p:nvSpPr>
          <p:cNvPr id="10" name="矩形 9"/>
          <p:cNvSpPr/>
          <p:nvPr/>
        </p:nvSpPr>
        <p:spPr>
          <a:xfrm>
            <a:off x="6156176" y="1150839"/>
            <a:ext cx="2592288" cy="400110"/>
          </a:xfrm>
          <a:prstGeom prst="rect">
            <a:avLst/>
          </a:prstGeom>
          <a:solidFill>
            <a:srgbClr val="3CA0FE"/>
          </a:solidFill>
        </p:spPr>
        <p:txBody>
          <a:bodyPr wrap="square">
            <a:spAutoFit/>
          </a:bodyPr>
          <a:lstStyle/>
          <a:p>
            <a:pPr algn="ctr"/>
            <a:r>
              <a:rPr lang="zh-CN" altLang="zh-CN" sz="2000" b="1" dirty="0">
                <a:solidFill>
                  <a:schemeClr val="bg1"/>
                </a:solidFill>
              </a:rPr>
              <a:t>多样性</a:t>
            </a:r>
            <a:endParaRPr lang="zh-CN" altLang="zh-CN" sz="2000" dirty="0">
              <a:solidFill>
                <a:schemeClr val="bg1"/>
              </a:solidFill>
            </a:endParaRPr>
          </a:p>
        </p:txBody>
      </p:sp>
      <p:sp>
        <p:nvSpPr>
          <p:cNvPr id="11" name="矩形 10"/>
          <p:cNvSpPr/>
          <p:nvPr/>
        </p:nvSpPr>
        <p:spPr>
          <a:xfrm>
            <a:off x="6156176" y="1550949"/>
            <a:ext cx="2592288" cy="2308324"/>
          </a:xfrm>
          <a:prstGeom prst="rect">
            <a:avLst/>
          </a:prstGeom>
        </p:spPr>
        <p:txBody>
          <a:bodyPr wrap="square">
            <a:spAutoFit/>
          </a:bodyPr>
          <a:lstStyle/>
          <a:p>
            <a:r>
              <a:rPr lang="zh-CN" altLang="zh-CN" sz="1800" dirty="0"/>
              <a:t>即兴演讲的内容是多样的，手段是多样的，表现形式也是多样的。即兴演讲是因时、因地、因人、因需而做，进行什么样的演讲完全是由演讲者自己发挥主观能动性进行即兴创作的。</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二、即兴演讲的实用技巧</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843558"/>
            <a:ext cx="2706190" cy="400110"/>
          </a:xfrm>
          <a:prstGeom prst="rect">
            <a:avLst/>
          </a:prstGeom>
        </p:spPr>
        <p:txBody>
          <a:bodyPr wrap="none">
            <a:spAutoFit/>
          </a:bodyPr>
          <a:lstStyle/>
          <a:p>
            <a:r>
              <a:rPr lang="en-US" altLang="zh-CN" sz="2000" b="1" dirty="0"/>
              <a:t>1.</a:t>
            </a:r>
            <a:r>
              <a:rPr lang="zh-CN" altLang="zh-CN" sz="2000" b="1" dirty="0"/>
              <a:t>精神集中，选准话题</a:t>
            </a:r>
            <a:endParaRPr lang="zh-CN" altLang="zh-CN" sz="2000" dirty="0"/>
          </a:p>
        </p:txBody>
      </p:sp>
      <p:sp>
        <p:nvSpPr>
          <p:cNvPr id="5" name="矩形 4"/>
          <p:cNvSpPr/>
          <p:nvPr/>
        </p:nvSpPr>
        <p:spPr>
          <a:xfrm>
            <a:off x="511016" y="1275606"/>
            <a:ext cx="8093432" cy="923330"/>
          </a:xfrm>
          <a:prstGeom prst="rect">
            <a:avLst/>
          </a:prstGeom>
        </p:spPr>
        <p:txBody>
          <a:bodyPr wrap="square">
            <a:spAutoFit/>
          </a:bodyPr>
          <a:lstStyle/>
          <a:p>
            <a:r>
              <a:rPr lang="zh-CN" altLang="zh-CN" sz="1800" dirty="0"/>
              <a:t>即兴演讲所面对的是具体的时间、地点和人群，虽名为“即兴”，但并不是想说什么就说什么。演讲者必须时刻掌握会议的主题、讨论的具体题目和争论的焦点，有很强的警觉和思想准备。</a:t>
            </a:r>
            <a:endParaRPr lang="zh-CN" altLang="zh-CN" sz="1800" dirty="0"/>
          </a:p>
        </p:txBody>
      </p:sp>
      <p:sp>
        <p:nvSpPr>
          <p:cNvPr id="14" name="矩形 13"/>
          <p:cNvSpPr/>
          <p:nvPr/>
        </p:nvSpPr>
        <p:spPr>
          <a:xfrm>
            <a:off x="511016" y="2355726"/>
            <a:ext cx="2706190" cy="400110"/>
          </a:xfrm>
          <a:prstGeom prst="rect">
            <a:avLst/>
          </a:prstGeom>
        </p:spPr>
        <p:txBody>
          <a:bodyPr wrap="none">
            <a:spAutoFit/>
          </a:bodyPr>
          <a:lstStyle/>
          <a:p>
            <a:r>
              <a:rPr lang="en-US" altLang="zh-CN" sz="2000" b="1" dirty="0"/>
              <a:t>2.</a:t>
            </a:r>
            <a:r>
              <a:rPr lang="zh-CN" altLang="zh-CN" sz="2000" b="1" dirty="0"/>
              <a:t>紧跟话题，组合材料</a:t>
            </a:r>
            <a:endParaRPr lang="zh-CN" altLang="zh-CN" sz="2000" dirty="0"/>
          </a:p>
        </p:txBody>
      </p:sp>
      <p:sp>
        <p:nvSpPr>
          <p:cNvPr id="15" name="矩形 14"/>
          <p:cNvSpPr/>
          <p:nvPr/>
        </p:nvSpPr>
        <p:spPr>
          <a:xfrm>
            <a:off x="511016" y="2787774"/>
            <a:ext cx="8093432" cy="1200329"/>
          </a:xfrm>
          <a:prstGeom prst="rect">
            <a:avLst/>
          </a:prstGeom>
        </p:spPr>
        <p:txBody>
          <a:bodyPr wrap="square">
            <a:spAutoFit/>
          </a:bodyPr>
          <a:lstStyle/>
          <a:p>
            <a:r>
              <a:rPr lang="zh-CN" altLang="zh-CN" sz="1800" dirty="0"/>
              <a:t>即兴演讲没有在事先做充分准备，完全依靠即兴抓取材料。这些材料的来源，一是平时的知识积累，二是眼前的人和事，而且应以眼前的人和事为主。因为，如果过多的引用平时积累的材料，往往就会失掉即兴演讲的现实感和针对性；只有多联系现场中的人和事，才能紧紧抓住听众的注意力。</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二、即兴演讲的实用技巧</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843558"/>
            <a:ext cx="2706190" cy="400110"/>
          </a:xfrm>
          <a:prstGeom prst="rect">
            <a:avLst/>
          </a:prstGeom>
        </p:spPr>
        <p:txBody>
          <a:bodyPr wrap="none">
            <a:spAutoFit/>
          </a:bodyPr>
          <a:lstStyle/>
          <a:p>
            <a:r>
              <a:rPr lang="en-US" altLang="zh-CN" sz="2000" b="1" dirty="0"/>
              <a:t>3.</a:t>
            </a:r>
            <a:r>
              <a:rPr lang="zh-CN" altLang="zh-CN" sz="2000" b="1" dirty="0"/>
              <a:t>情感充沛，以情夺人</a:t>
            </a:r>
            <a:endParaRPr lang="zh-CN" altLang="zh-CN" sz="2000" dirty="0"/>
          </a:p>
        </p:txBody>
      </p:sp>
      <p:sp>
        <p:nvSpPr>
          <p:cNvPr id="5" name="矩形 4"/>
          <p:cNvSpPr/>
          <p:nvPr/>
        </p:nvSpPr>
        <p:spPr>
          <a:xfrm>
            <a:off x="511016" y="1275606"/>
            <a:ext cx="8093432" cy="923330"/>
          </a:xfrm>
          <a:prstGeom prst="rect">
            <a:avLst/>
          </a:prstGeom>
        </p:spPr>
        <p:txBody>
          <a:bodyPr wrap="square">
            <a:spAutoFit/>
          </a:bodyPr>
          <a:lstStyle/>
          <a:p>
            <a:r>
              <a:rPr lang="zh-CN" altLang="zh-CN" sz="1800" dirty="0"/>
              <a:t>要使听众受到激动情绪的感染，演讲者自己首先要有激情。演讲者情感充沛，才能将喜怒哀乐体现在语言、动作、神态中，从而感染听众，达到交流情感的目的。</a:t>
            </a:r>
            <a:endParaRPr lang="zh-CN" altLang="zh-CN" sz="1800" dirty="0"/>
          </a:p>
        </p:txBody>
      </p:sp>
      <p:sp>
        <p:nvSpPr>
          <p:cNvPr id="14" name="矩形 13"/>
          <p:cNvSpPr/>
          <p:nvPr/>
        </p:nvSpPr>
        <p:spPr>
          <a:xfrm>
            <a:off x="511016" y="2355726"/>
            <a:ext cx="2706190" cy="400110"/>
          </a:xfrm>
          <a:prstGeom prst="rect">
            <a:avLst/>
          </a:prstGeom>
        </p:spPr>
        <p:txBody>
          <a:bodyPr wrap="none">
            <a:spAutoFit/>
          </a:bodyPr>
          <a:lstStyle/>
          <a:p>
            <a:r>
              <a:rPr lang="en-US" altLang="zh-CN" sz="2000" b="1" dirty="0"/>
              <a:t>4.</a:t>
            </a:r>
            <a:r>
              <a:rPr lang="zh-CN" altLang="zh-CN" sz="2000" b="1" dirty="0"/>
              <a:t>表达多样，因人而异</a:t>
            </a:r>
            <a:endParaRPr lang="zh-CN" altLang="zh-CN" sz="2000" dirty="0"/>
          </a:p>
        </p:txBody>
      </p:sp>
      <p:sp>
        <p:nvSpPr>
          <p:cNvPr id="15" name="矩形 14"/>
          <p:cNvSpPr/>
          <p:nvPr/>
        </p:nvSpPr>
        <p:spPr>
          <a:xfrm>
            <a:off x="511016" y="2787774"/>
            <a:ext cx="8093432" cy="1200329"/>
          </a:xfrm>
          <a:prstGeom prst="rect">
            <a:avLst/>
          </a:prstGeom>
        </p:spPr>
        <p:txBody>
          <a:bodyPr wrap="square">
            <a:spAutoFit/>
          </a:bodyPr>
          <a:lstStyle/>
          <a:p>
            <a:r>
              <a:rPr lang="zh-CN" altLang="zh-CN" sz="1800" dirty="0"/>
              <a:t>根据听众的知识结构和文化修养，选用不同风格的语言。对一般群众的演讲可选用朴素的语言，而对文化素养较高的听众则可选用高雅的语言。</a:t>
            </a:r>
            <a:endParaRPr lang="zh-CN" altLang="zh-CN" sz="1800" dirty="0"/>
          </a:p>
          <a:p>
            <a:r>
              <a:rPr lang="zh-CN" altLang="zh-CN" sz="1800" dirty="0"/>
              <a:t>这就要求演讲者要善于平时学习人民群众中生动活泼的语言，吸收外国语言中有益的成分，学习古人语言中有生命的东西。</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1182</Words>
  <Application>WPS 演示</Application>
  <PresentationFormat>全屏显示(16:9)</PresentationFormat>
  <Paragraphs>78</Paragraphs>
  <Slides>11</Slides>
  <Notes>11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11</vt:i4>
      </vt:variant>
    </vt:vector>
  </HeadingPairs>
  <TitlesOfParts>
    <vt:vector size="22" baseType="lpstr">
      <vt:lpstr>Arial</vt:lpstr>
      <vt:lpstr>宋体</vt:lpstr>
      <vt:lpstr>Wingdings</vt:lpstr>
      <vt:lpstr>Calibri</vt:lpstr>
      <vt:lpstr>微软雅黑</vt:lpstr>
      <vt:lpstr>Verdana</vt:lpstr>
      <vt:lpstr>MingLiU</vt:lpstr>
      <vt:lpstr>Arial Unicode MS</vt:lpstr>
      <vt:lpstr>Segoe UI</vt:lpstr>
      <vt:lpstr>Symbol</vt:lpstr>
      <vt:lpstr>Office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Administrator</cp:lastModifiedBy>
  <cp:revision>1708</cp:revision>
  <dcterms:created xsi:type="dcterms:W3CDTF">2013-10-08T09:05:00Z</dcterms:created>
  <dcterms:modified xsi:type="dcterms:W3CDTF">2017-08-24T06:28:05Z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2052-10.1.0.6749</vt:lpwstr>
  </property>
</Properties>
</file>