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notesSlides/notesSlide29.xml" ContentType="application/vnd.openxmlformats-officedocument.presentationml.notesSlid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Override PartName="/ppt/notesSlides/notesSlide27.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25.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32.xml" ContentType="application/vnd.openxmlformats-officedocument.presentationml.notesSlide+xml"/>
  <Override PartName="/docProps/custom.xml" ContentType="application/vnd.openxmlformats-officedocument.custom-properties+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30.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Default Extension="jpeg" ContentType="image/jpeg"/>
  <Override PartName="/ppt/notesSlides/notesSlide17.xml" ContentType="application/vnd.openxmlformats-officedocument.presentationml.notesSlide+xml"/>
  <Override PartName="/ppt/notesSlides/notesSlide28.xml" ContentType="application/vnd.openxmlformats-officedocument.presentationml.notesSlide+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Override PartName="/ppt/notesSlides/notesSlide31.xml" ContentType="application/vnd.openxmlformats-officedocument.presentationml.notesSlide+xml"/>
  <Override PartName="/ppt/notesSlides/notesSlide6.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34"/>
  </p:notesMasterIdLst>
  <p:sldIdLst>
    <p:sldId id="256" r:id="rId2"/>
    <p:sldId id="259" r:id="rId3"/>
    <p:sldId id="290" r:id="rId4"/>
    <p:sldId id="291" r:id="rId5"/>
    <p:sldId id="327" r:id="rId6"/>
    <p:sldId id="326" r:id="rId7"/>
    <p:sldId id="328" r:id="rId8"/>
    <p:sldId id="329" r:id="rId9"/>
    <p:sldId id="330" r:id="rId10"/>
    <p:sldId id="331" r:id="rId11"/>
    <p:sldId id="332" r:id="rId12"/>
    <p:sldId id="333" r:id="rId13"/>
    <p:sldId id="335" r:id="rId14"/>
    <p:sldId id="334" r:id="rId15"/>
    <p:sldId id="336" r:id="rId16"/>
    <p:sldId id="337" r:id="rId17"/>
    <p:sldId id="338" r:id="rId18"/>
    <p:sldId id="339" r:id="rId19"/>
    <p:sldId id="340" r:id="rId20"/>
    <p:sldId id="341" r:id="rId21"/>
    <p:sldId id="342" r:id="rId22"/>
    <p:sldId id="343" r:id="rId23"/>
    <p:sldId id="344" r:id="rId24"/>
    <p:sldId id="345" r:id="rId25"/>
    <p:sldId id="346" r:id="rId26"/>
    <p:sldId id="347" r:id="rId27"/>
    <p:sldId id="348" r:id="rId28"/>
    <p:sldId id="349" r:id="rId29"/>
    <p:sldId id="350" r:id="rId30"/>
    <p:sldId id="351" r:id="rId31"/>
    <p:sldId id="352" r:id="rId32"/>
    <p:sldId id="325" r:id="rId33"/>
  </p:sldIdLst>
  <p:sldSz cx="9144000" cy="5143500" type="screen16x9"/>
  <p:notesSz cx="6858000" cy="9144000"/>
  <p:defaultTextStyle>
    <a:defPPr>
      <a:defRPr lang="zh-CN"/>
    </a:defPPr>
    <a:lvl1pPr marL="0" lvl="0"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1pPr>
    <a:lvl2pPr marL="342900" lvl="1"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2pPr>
    <a:lvl3pPr marL="685800" lvl="2"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3pPr>
    <a:lvl4pPr marL="1028700" lvl="3"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4pPr>
    <a:lvl5pPr marL="1371600" lvl="4"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5pPr>
    <a:lvl6pPr marL="1714500" lvl="5"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6pPr>
    <a:lvl7pPr marL="2057400" lvl="6"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7pPr>
    <a:lvl8pPr marL="2400300" lvl="7"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8pPr>
    <a:lvl9pPr marL="2743200" lvl="8"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3CA0FE"/>
    <a:srgbClr val="21A3D0"/>
    <a:srgbClr val="2B2E30"/>
    <a:srgbClr val="E8E8E6"/>
    <a:srgbClr val="C35452"/>
  </p:clrMru>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0084"/>
    <p:restoredTop sz="90546"/>
  </p:normalViewPr>
  <p:slideViewPr>
    <p:cSldViewPr showGuides="1">
      <p:cViewPr>
        <p:scale>
          <a:sx n="100" d="100"/>
          <a:sy n="100" d="100"/>
        </p:scale>
        <p:origin x="-936" y="-204"/>
      </p:cViewPr>
      <p:guideLst>
        <p:guide orient="horz" pos="1571"/>
        <p:guide pos="2885"/>
      </p:guideLst>
    </p:cSldViewPr>
  </p:slideViewPr>
  <p:notesTextViewPr>
    <p:cViewPr>
      <p:scale>
        <a:sx n="100" d="100"/>
        <a:sy n="100" d="100"/>
      </p:scale>
      <p:origin x="0" y="0"/>
    </p:cViewPr>
  </p:notesTextViewPr>
  <p:sorterViewPr showFormatting="0">
    <p:cViewPr>
      <p:scale>
        <a:sx n="125" d="100"/>
        <a:sy n="125"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marL="0" marR="0" lvl="0" indent="0" algn="l" defTabSz="914400" rtl="0" eaLnBrk="1" fontAlgn="auto" latinLnBrk="0" hangingPunct="1">
              <a:lnSpc>
                <a:spcPct val="100000"/>
              </a:lnSpc>
              <a:spcBef>
                <a:spcPts val="0"/>
              </a:spcBef>
              <a:spcAft>
                <a:spcPts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单击此处编辑母版文本样式</a:t>
            </a:r>
          </a:p>
          <a:p>
            <a:pPr marL="457200" marR="0" lvl="1" indent="0" algn="l" defTabSz="914400" rtl="0" eaLnBrk="1" fontAlgn="auto" latinLnBrk="0" hangingPunct="1">
              <a:lnSpc>
                <a:spcPct val="100000"/>
              </a:lnSpc>
              <a:spcBef>
                <a:spcPts val="0"/>
              </a:spcBef>
              <a:spcAft>
                <a:spcPts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第二级</a:t>
            </a:r>
          </a:p>
          <a:p>
            <a:pPr marL="914400" marR="0" lvl="2" indent="0" algn="l" defTabSz="914400" rtl="0" eaLnBrk="1" fontAlgn="auto" latinLnBrk="0" hangingPunct="1">
              <a:lnSpc>
                <a:spcPct val="100000"/>
              </a:lnSpc>
              <a:spcBef>
                <a:spcPts val="0"/>
              </a:spcBef>
              <a:spcAft>
                <a:spcPts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第三级</a:t>
            </a:r>
          </a:p>
          <a:p>
            <a:pPr marL="1371600" marR="0" lvl="3" indent="0" algn="l" defTabSz="914400" rtl="0" eaLnBrk="1" fontAlgn="auto" latinLnBrk="0" hangingPunct="1">
              <a:lnSpc>
                <a:spcPct val="100000"/>
              </a:lnSpc>
              <a:spcBef>
                <a:spcPts val="0"/>
              </a:spcBef>
              <a:spcAft>
                <a:spcPts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第四级</a:t>
            </a:r>
          </a:p>
          <a:p>
            <a:pPr marL="1828800" marR="0" lvl="4" indent="0" algn="l" defTabSz="914400" rtl="0" eaLnBrk="1" fontAlgn="auto" latinLnBrk="0" hangingPunct="1">
              <a:lnSpc>
                <a:spcPct val="100000"/>
              </a:lnSpc>
              <a:spcBef>
                <a:spcPts val="0"/>
              </a:spcBef>
              <a:spcAft>
                <a:spcPts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第五级</a:t>
            </a:r>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
        <p:nvSpPr>
          <p:cNvPr id="6" name="页脚占位符 5"/>
          <p:cNvSpPr>
            <a:spLocks noGrp="1"/>
          </p:cNvSpPr>
          <p:nvPr>
            <p:ph type="ftr" sz="quarter" idx="4"/>
          </p:nvPr>
        </p:nvSpPr>
        <p:spPr>
          <a:xfrm>
            <a:off x="0" y="8685213"/>
            <a:ext cx="2971800" cy="458788"/>
          </a:xfrm>
          <a:prstGeom prst="rect">
            <a:avLst/>
          </a:prstGeom>
        </p:spPr>
        <p:txBody>
          <a:bodyPr vert="horz" lIns="91440" tIns="45720" rIns="91440" bIns="45720" rtlCol="0" anchor="b"/>
          <a:lstStyle>
            <a:lvl1pPr algn="l">
              <a:defRPr sz="1200"/>
            </a:lvl1p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
        <p:nvSpPr>
          <p:cNvPr id="7" name="灯片编号占位符 6"/>
          <p:cNvSpPr>
            <a:spLocks noGrp="1"/>
          </p:cNvSpPr>
          <p:nvPr>
            <p:ph type="sldNum" sz="quarter" idx="5"/>
          </p:nvPr>
        </p:nvSpPr>
        <p:spPr>
          <a:xfrm>
            <a:off x="3884613" y="8685213"/>
            <a:ext cx="2971800" cy="458788"/>
          </a:xfrm>
          <a:prstGeom prst="rect">
            <a:avLst/>
          </a:prstGeom>
        </p:spPr>
        <p:txBody>
          <a:bodyPr vert="horz" lIns="91440" tIns="45720" rIns="91440" bIns="45720" rtlCol="0" anchor="b"/>
          <a:lstStyle>
            <a:lvl1pPr algn="r">
              <a:defRPr sz="1200"/>
            </a:lvl1pPr>
          </a:lstStyle>
          <a:p>
            <a:pPr marL="0" marR="0" lvl="0" indent="0" algn="r" defTabSz="914400" rtl="0" eaLnBrk="1" fontAlgn="auto" latinLnBrk="0" hangingPunct="1">
              <a:lnSpc>
                <a:spcPct val="100000"/>
              </a:lnSpc>
              <a:spcBef>
                <a:spcPts val="0"/>
              </a:spcBef>
              <a:spcAft>
                <a:spcPts val="0"/>
              </a:spcAft>
              <a:buClrTx/>
              <a:buSzTx/>
              <a:buFontTx/>
              <a:buNone/>
              <a:defRPr/>
            </a:pPr>
            <a:fld id="{91DFD9B9-D9FA-471C-AAB0-04E85B0A779F}" type="slidenum">
              <a:rPr kumimoji="0" lang="zh-CN" altLang="en-US" sz="1200" b="0" i="0" u="none" strike="noStrike" kern="1200" cap="none" spc="0" normalizeH="0" baseline="0" noProof="0" smtClean="0">
                <a:ln>
                  <a:noFill/>
                </a:ln>
                <a:solidFill>
                  <a:schemeClr val="tx1"/>
                </a:solidFill>
                <a:effectLst/>
                <a:uLnTx/>
                <a:uFillTx/>
                <a:latin typeface="+mn-lt"/>
                <a:ea typeface="+mn-ea"/>
                <a:cs typeface="+mn-cs"/>
              </a:rPr>
              <a:pPr marL="0" marR="0" lvl="0" indent="0" algn="r" defTabSz="914400" rtl="0" eaLnBrk="1" fontAlgn="auto" latinLnBrk="0" hangingPunct="1">
                <a:lnSpc>
                  <a:spcPct val="100000"/>
                </a:lnSpc>
                <a:spcBef>
                  <a:spcPts val="0"/>
                </a:spcBef>
                <a:spcAft>
                  <a:spcPts val="0"/>
                </a:spcAft>
                <a:buClrTx/>
                <a:buSzTx/>
                <a:buFontTx/>
                <a:buNone/>
                <a:defRPr/>
              </a:pPr>
              <a:t>‹#›</a:t>
            </a:fld>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Tree>
    <p:extLst>
      <p:ext uri="{BB962C8B-B14F-4D97-AF65-F5344CB8AC3E}">
        <p14:creationId xmlns="" xmlns:p14="http://schemas.microsoft.com/office/powerpoint/2010/main" val="787085839"/>
      </p:ext>
    </p:extLst>
  </p:cSld>
  <p:clrMap bg1="lt1" tx1="dk1" bg2="lt2" tx2="dk2" accent1="accent1" accent2="accent2" accent3="accent3" accent4="accent4" accent5="accent5" accent6="accent6" hlink="hlink" folHlink="folHlink"/>
  <p:hf sldNum="0" hdr="0" ftr="0" dt="0"/>
  <p:notesStyle>
    <a:lvl1pPr marL="0" algn="l" defTabSz="685800" rtl="0" eaLnBrk="1" latinLnBrk="0" hangingPunct="1">
      <a:defRPr sz="900" kern="1200">
        <a:solidFill>
          <a:schemeClr val="tx1"/>
        </a:solidFill>
        <a:latin typeface="+mn-lt"/>
        <a:ea typeface="+mn-ea"/>
        <a:cs typeface="+mn-cs"/>
      </a:defRPr>
    </a:lvl1pPr>
    <a:lvl2pPr marL="342900" algn="l" defTabSz="685800" rtl="0" eaLnBrk="1" latinLnBrk="0" hangingPunct="1">
      <a:defRPr sz="900" kern="1200">
        <a:solidFill>
          <a:schemeClr val="tx1"/>
        </a:solidFill>
        <a:latin typeface="+mn-lt"/>
        <a:ea typeface="+mn-ea"/>
        <a:cs typeface="+mn-cs"/>
      </a:defRPr>
    </a:lvl2pPr>
    <a:lvl3pPr marL="685800" algn="l" defTabSz="685800" rtl="0" eaLnBrk="1" latinLnBrk="0" hangingPunct="1">
      <a:defRPr sz="900" kern="1200">
        <a:solidFill>
          <a:schemeClr val="tx1"/>
        </a:solidFill>
        <a:latin typeface="+mn-lt"/>
        <a:ea typeface="+mn-ea"/>
        <a:cs typeface="+mn-cs"/>
      </a:defRPr>
    </a:lvl3pPr>
    <a:lvl4pPr marL="1028700" algn="l" defTabSz="685800" rtl="0" eaLnBrk="1" latinLnBrk="0" hangingPunct="1">
      <a:defRPr sz="900" kern="1200">
        <a:solidFill>
          <a:schemeClr val="tx1"/>
        </a:solidFill>
        <a:latin typeface="+mn-lt"/>
        <a:ea typeface="+mn-ea"/>
        <a:cs typeface="+mn-cs"/>
      </a:defRPr>
    </a:lvl4pPr>
    <a:lvl5pPr marL="1371600" algn="l" defTabSz="685800" rtl="0" eaLnBrk="1" latinLnBrk="0" hangingPunct="1">
      <a:defRPr sz="900" kern="1200">
        <a:solidFill>
          <a:schemeClr val="tx1"/>
        </a:solidFill>
        <a:latin typeface="+mn-lt"/>
        <a:ea typeface="+mn-ea"/>
        <a:cs typeface="+mn-cs"/>
      </a:defRPr>
    </a:lvl5pPr>
    <a:lvl6pPr marL="1714500" algn="l" defTabSz="685800" rtl="0" eaLnBrk="1" latinLnBrk="0" hangingPunct="1">
      <a:defRPr sz="900" kern="1200">
        <a:solidFill>
          <a:schemeClr val="tx1"/>
        </a:solidFill>
        <a:latin typeface="+mn-lt"/>
        <a:ea typeface="+mn-ea"/>
        <a:cs typeface="+mn-cs"/>
      </a:defRPr>
    </a:lvl6pPr>
    <a:lvl7pPr marL="2057400" algn="l" defTabSz="685800" rtl="0" eaLnBrk="1" latinLnBrk="0" hangingPunct="1">
      <a:defRPr sz="900" kern="1200">
        <a:solidFill>
          <a:schemeClr val="tx1"/>
        </a:solidFill>
        <a:latin typeface="+mn-lt"/>
        <a:ea typeface="+mn-ea"/>
        <a:cs typeface="+mn-cs"/>
      </a:defRPr>
    </a:lvl7pPr>
    <a:lvl8pPr marL="2400300" algn="l" defTabSz="685800" rtl="0" eaLnBrk="1" latinLnBrk="0" hangingPunct="1">
      <a:defRPr sz="900" kern="1200">
        <a:solidFill>
          <a:schemeClr val="tx1"/>
        </a:solidFill>
        <a:latin typeface="+mn-lt"/>
        <a:ea typeface="+mn-ea"/>
        <a:cs typeface="+mn-cs"/>
      </a:defRPr>
    </a:lvl8pPr>
    <a:lvl9pPr marL="2743200" algn="l" defTabSz="685800" rtl="0" eaLnBrk="1" latinLnBrk="0" hangingPunct="1">
      <a:defRPr sz="9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幻灯片图像占位符 1"/>
          <p:cNvSpPr>
            <a:spLocks noGrp="1" noRot="1" noChangeAspect="1" noTextEdit="1"/>
          </p:cNvSpPr>
          <p:nvPr>
            <p:ph type="sldImg"/>
          </p:nvPr>
        </p:nvSpPr>
        <p:spPr>
          <a:ln>
            <a:solidFill>
              <a:srgbClr val="000000"/>
            </a:solidFill>
            <a:miter/>
          </a:ln>
        </p:spPr>
      </p:sp>
      <p:sp>
        <p:nvSpPr>
          <p:cNvPr id="4099"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4100"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1</a:t>
            </a:fld>
            <a:endParaRPr lang="zh-CN" altLang="en-US" sz="1200" dirty="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10</a:t>
            </a:fld>
            <a:endParaRPr lang="zh-CN" altLang="en-US" sz="1200" dirty="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11</a:t>
            </a:fld>
            <a:endParaRPr lang="zh-CN" altLang="en-US" sz="1200" dirty="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12</a:t>
            </a:fld>
            <a:endParaRPr lang="zh-CN" altLang="en-US" sz="1200" dirty="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幻灯片图像占位符 1"/>
          <p:cNvSpPr>
            <a:spLocks noGrp="1" noRot="1" noChangeAspect="1" noTextEdit="1"/>
          </p:cNvSpPr>
          <p:nvPr>
            <p:ph type="sldImg"/>
          </p:nvPr>
        </p:nvSpPr>
        <p:spPr>
          <a:ln>
            <a:solidFill>
              <a:srgbClr val="000000"/>
            </a:solidFill>
            <a:miter/>
          </a:ln>
        </p:spPr>
      </p:sp>
      <p:sp>
        <p:nvSpPr>
          <p:cNvPr id="35843"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35844"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13</a:t>
            </a:fld>
            <a:endParaRPr lang="zh-CN" altLang="en-US" sz="1200" dirty="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14</a:t>
            </a:fld>
            <a:endParaRPr lang="zh-CN" altLang="en-US" sz="1200" dirty="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15</a:t>
            </a:fld>
            <a:endParaRPr lang="zh-CN" altLang="en-US" sz="1200" dirty="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幻灯片图像占位符 1"/>
          <p:cNvSpPr>
            <a:spLocks noGrp="1" noRot="1" noChangeAspect="1" noTextEdit="1"/>
          </p:cNvSpPr>
          <p:nvPr>
            <p:ph type="sldImg"/>
          </p:nvPr>
        </p:nvSpPr>
        <p:spPr>
          <a:ln>
            <a:solidFill>
              <a:srgbClr val="000000"/>
            </a:solidFill>
            <a:miter/>
          </a:ln>
        </p:spPr>
      </p:sp>
      <p:sp>
        <p:nvSpPr>
          <p:cNvPr id="35843"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35844"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16</a:t>
            </a:fld>
            <a:endParaRPr lang="zh-CN" altLang="en-US" sz="1200" dirty="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17</a:t>
            </a:fld>
            <a:endParaRPr lang="zh-CN" altLang="en-US" sz="1200" dirty="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18</a:t>
            </a:fld>
            <a:endParaRPr lang="zh-CN" altLang="en-US" sz="1200" dirty="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19</a:t>
            </a:fld>
            <a:endParaRPr lang="zh-CN" altLang="en-US" sz="1200"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幻灯片图像占位符 1"/>
          <p:cNvSpPr>
            <a:spLocks noGrp="1" noRot="1" noChangeAspect="1" noTextEdit="1"/>
          </p:cNvSpPr>
          <p:nvPr>
            <p:ph type="sldImg"/>
          </p:nvPr>
        </p:nvSpPr>
        <p:spPr>
          <a:ln>
            <a:solidFill>
              <a:srgbClr val="000000"/>
            </a:solidFill>
            <a:miter/>
          </a:ln>
        </p:spPr>
      </p:sp>
      <p:sp>
        <p:nvSpPr>
          <p:cNvPr id="717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717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2</a:t>
            </a:fld>
            <a:endParaRPr lang="zh-CN" altLang="en-US" sz="1200" dirty="0"/>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20</a:t>
            </a:fld>
            <a:endParaRPr lang="zh-CN" altLang="en-US" sz="1200" dirty="0"/>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21</a:t>
            </a:fld>
            <a:endParaRPr lang="zh-CN" altLang="en-US" sz="1200" dirty="0"/>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22</a:t>
            </a:fld>
            <a:endParaRPr lang="zh-CN" altLang="en-US" sz="1200" dirty="0"/>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23</a:t>
            </a:fld>
            <a:endParaRPr lang="zh-CN" altLang="en-US" sz="1200" dirty="0"/>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24</a:t>
            </a:fld>
            <a:endParaRPr lang="zh-CN" altLang="en-US" sz="1200" dirty="0"/>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25</a:t>
            </a:fld>
            <a:endParaRPr lang="zh-CN" altLang="en-US" sz="1200" dirty="0"/>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26</a:t>
            </a:fld>
            <a:endParaRPr lang="zh-CN" altLang="en-US" sz="1200" dirty="0"/>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27</a:t>
            </a:fld>
            <a:endParaRPr lang="zh-CN" altLang="en-US" sz="1200" dirty="0"/>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28</a:t>
            </a:fld>
            <a:endParaRPr lang="zh-CN" altLang="en-US" sz="1200" dirty="0"/>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29</a:t>
            </a:fld>
            <a:endParaRPr lang="zh-CN" altLang="en-US" sz="1200"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幻灯片图像占位符 1"/>
          <p:cNvSpPr>
            <a:spLocks noGrp="1" noRot="1" noChangeAspect="1" noTextEdit="1"/>
          </p:cNvSpPr>
          <p:nvPr>
            <p:ph type="sldImg"/>
          </p:nvPr>
        </p:nvSpPr>
        <p:spPr>
          <a:ln>
            <a:solidFill>
              <a:srgbClr val="000000"/>
            </a:solidFill>
            <a:miter/>
          </a:ln>
        </p:spPr>
      </p:sp>
      <p:sp>
        <p:nvSpPr>
          <p:cNvPr id="35843"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35844"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3</a:t>
            </a:fld>
            <a:endParaRPr lang="zh-CN" altLang="en-US" sz="1200" dirty="0"/>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30</a:t>
            </a:fld>
            <a:endParaRPr lang="zh-CN" altLang="en-US" sz="1200" dirty="0"/>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31</a:t>
            </a:fld>
            <a:endParaRPr lang="zh-CN" altLang="en-US" sz="1200" dirty="0"/>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幻灯片图像占位符 1"/>
          <p:cNvSpPr>
            <a:spLocks noGrp="1" noRot="1" noChangeAspect="1" noTextEdit="1"/>
          </p:cNvSpPr>
          <p:nvPr>
            <p:ph type="sldImg"/>
          </p:nvPr>
        </p:nvSpPr>
        <p:spPr>
          <a:ln>
            <a:solidFill>
              <a:srgbClr val="000000"/>
            </a:solidFill>
            <a:miter/>
          </a:ln>
        </p:spPr>
      </p:sp>
      <p:sp>
        <p:nvSpPr>
          <p:cNvPr id="4099"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4100"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32</a:t>
            </a:fld>
            <a:endParaRPr lang="zh-CN" altLang="en-US" sz="1200" dirty="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4</a:t>
            </a:fld>
            <a:endParaRPr lang="zh-CN" altLang="en-US" sz="1200" dirty="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幻灯片图像占位符 1"/>
          <p:cNvSpPr>
            <a:spLocks noGrp="1" noRot="1" noChangeAspect="1" noTextEdit="1"/>
          </p:cNvSpPr>
          <p:nvPr>
            <p:ph type="sldImg"/>
          </p:nvPr>
        </p:nvSpPr>
        <p:spPr>
          <a:ln>
            <a:solidFill>
              <a:srgbClr val="000000"/>
            </a:solidFill>
            <a:miter/>
          </a:ln>
        </p:spPr>
      </p:sp>
      <p:sp>
        <p:nvSpPr>
          <p:cNvPr id="35843"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35844"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5</a:t>
            </a:fld>
            <a:endParaRPr lang="zh-CN" altLang="en-US" sz="1200" dirty="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6</a:t>
            </a:fld>
            <a:endParaRPr lang="zh-CN" altLang="en-US" sz="1200" dirty="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7</a:t>
            </a:fld>
            <a:endParaRPr lang="zh-CN" altLang="en-US" sz="1200" dirty="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8</a:t>
            </a:fld>
            <a:endParaRPr lang="zh-CN" altLang="en-US" sz="1200" dirty="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pPr lvl="0" algn="r"/>
              <a:t>9</a:t>
            </a:fld>
            <a:endParaRPr lang="zh-CN" altLang="en-US" sz="1200"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685800" y="1597820"/>
            <a:ext cx="7772400" cy="1102519"/>
          </a:xfrm>
        </p:spPr>
        <p:txBody>
          <a:body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371600" y="2914650"/>
            <a:ext cx="6400800" cy="1314450"/>
          </a:xfrm>
        </p:spPr>
        <p:txBody>
          <a:bodyPr/>
          <a:lstStyle>
            <a:lvl1pPr marL="0" indent="0" algn="ctr">
              <a:buNone/>
              <a:defRPr>
                <a:solidFill>
                  <a:schemeClr val="tx1">
                    <a:tint val="75000"/>
                  </a:schemeClr>
                </a:solidFill>
              </a:defRPr>
            </a:lvl1pPr>
            <a:lvl2pPr marL="342900" indent="0" algn="ctr">
              <a:buNone/>
              <a:defRPr>
                <a:solidFill>
                  <a:schemeClr val="tx1">
                    <a:tint val="75000"/>
                  </a:schemeClr>
                </a:solidFill>
              </a:defRPr>
            </a:lvl2pPr>
            <a:lvl3pPr marL="685800" indent="0" algn="ctr">
              <a:buNone/>
              <a:defRPr>
                <a:solidFill>
                  <a:schemeClr val="tx1">
                    <a:tint val="75000"/>
                  </a:schemeClr>
                </a:solidFill>
              </a:defRPr>
            </a:lvl3pPr>
            <a:lvl4pPr marL="1028700" indent="0" algn="ctr">
              <a:buNone/>
              <a:defRPr>
                <a:solidFill>
                  <a:schemeClr val="tx1">
                    <a:tint val="75000"/>
                  </a:schemeClr>
                </a:solidFill>
              </a:defRPr>
            </a:lvl4pPr>
            <a:lvl5pPr marL="1371600" indent="0" algn="ctr">
              <a:buNone/>
              <a:defRPr>
                <a:solidFill>
                  <a:schemeClr val="tx1">
                    <a:tint val="75000"/>
                  </a:schemeClr>
                </a:solidFill>
              </a:defRPr>
            </a:lvl5pPr>
            <a:lvl6pPr marL="1714500" indent="0" algn="ctr">
              <a:buNone/>
              <a:defRPr>
                <a:solidFill>
                  <a:schemeClr val="tx1">
                    <a:tint val="75000"/>
                  </a:schemeClr>
                </a:solidFill>
              </a:defRPr>
            </a:lvl6pPr>
            <a:lvl7pPr marL="2057400" indent="0" algn="ctr">
              <a:buNone/>
              <a:defRPr>
                <a:solidFill>
                  <a:schemeClr val="tx1">
                    <a:tint val="75000"/>
                  </a:schemeClr>
                </a:solidFill>
              </a:defRPr>
            </a:lvl7pPr>
            <a:lvl8pPr marL="2400300" indent="0" algn="ctr">
              <a:buNone/>
              <a:defRPr>
                <a:solidFill>
                  <a:schemeClr val="tx1">
                    <a:tint val="75000"/>
                  </a:schemeClr>
                </a:solidFill>
              </a:defRPr>
            </a:lvl8pPr>
            <a:lvl9pPr marL="2743200" indent="0" algn="ctr">
              <a:buNone/>
              <a:defRPr>
                <a:solidFill>
                  <a:schemeClr val="tx1">
                    <a:tint val="75000"/>
                  </a:schemeClr>
                </a:solidFill>
              </a:defRPr>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pPr rtl="0" eaLnBrk="1" fontAlgn="auto" hangingPunct="1">
                <a:spcBef>
                  <a:spcPts val="0"/>
                </a:spcBef>
                <a:spcAft>
                  <a:spcPts val="0"/>
                </a:spcAft>
                <a:defRPr/>
              </a:pPr>
              <a:t>‹#›</a:t>
            </a:fld>
            <a:endParaRPr lang="zh-CN" altLang="en-US" dirty="0">
              <a:latin typeface="+mn-lt"/>
              <a:cs typeface="+mn-cs"/>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pPr rtl="0" eaLnBrk="1" fontAlgn="auto" hangingPunct="1">
                <a:spcBef>
                  <a:spcPts val="0"/>
                </a:spcBef>
                <a:spcAft>
                  <a:spcPts val="0"/>
                </a:spcAft>
                <a:defRPr/>
              </a:pPr>
              <a:t>‹#›</a:t>
            </a:fld>
            <a:endParaRPr lang="zh-CN" altLang="en-US" dirty="0">
              <a:latin typeface="+mn-lt"/>
              <a:cs typeface="+mn-cs"/>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05980"/>
            <a:ext cx="2057400" cy="4388644"/>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457200" y="205980"/>
            <a:ext cx="6019800" cy="4388644"/>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pPr rtl="0" eaLnBrk="1" fontAlgn="auto" hangingPunct="1">
                <a:spcBef>
                  <a:spcPts val="0"/>
                </a:spcBef>
                <a:spcAft>
                  <a:spcPts val="0"/>
                </a:spcAft>
                <a:defRPr/>
              </a:pPr>
              <a:t>‹#›</a:t>
            </a:fld>
            <a:endParaRPr lang="zh-CN" altLang="en-US" dirty="0">
              <a:latin typeface="+mn-lt"/>
              <a:cs typeface="+mn-cs"/>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pPr rtl="0" eaLnBrk="1" fontAlgn="auto" hangingPunct="1">
                <a:spcBef>
                  <a:spcPts val="0"/>
                </a:spcBef>
                <a:spcAft>
                  <a:spcPts val="0"/>
                </a:spcAft>
                <a:defRPr/>
              </a:pPr>
              <a:t>‹#›</a:t>
            </a:fld>
            <a:endParaRPr lang="zh-CN" altLang="en-US" dirty="0">
              <a:latin typeface="+mn-lt"/>
              <a:cs typeface="+mn-cs"/>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722313" y="3305176"/>
            <a:ext cx="7772400" cy="1021556"/>
          </a:xfrm>
        </p:spPr>
        <p:txBody>
          <a:bodyPr anchor="t"/>
          <a:lstStyle>
            <a:lvl1pPr algn="l">
              <a:defRPr sz="3000" b="1" cap="all"/>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722313" y="2180035"/>
            <a:ext cx="7772400" cy="1125140"/>
          </a:xfrm>
        </p:spPr>
        <p:txBody>
          <a:bodyPr anchor="b"/>
          <a:lstStyle>
            <a:lvl1pPr marL="0" indent="0">
              <a:buNone/>
              <a:defRPr sz="1500">
                <a:solidFill>
                  <a:schemeClr val="tx1">
                    <a:tint val="75000"/>
                  </a:schemeClr>
                </a:solidFill>
              </a:defRPr>
            </a:lvl1pPr>
            <a:lvl2pPr marL="342900" indent="0">
              <a:buNone/>
              <a:defRPr sz="1400">
                <a:solidFill>
                  <a:schemeClr val="tx1">
                    <a:tint val="75000"/>
                  </a:schemeClr>
                </a:solidFill>
              </a:defRPr>
            </a:lvl2pPr>
            <a:lvl3pPr marL="685800" indent="0">
              <a:buNone/>
              <a:defRPr sz="1200">
                <a:solidFill>
                  <a:schemeClr val="tx1">
                    <a:tint val="75000"/>
                  </a:schemeClr>
                </a:solidFill>
              </a:defRPr>
            </a:lvl3pPr>
            <a:lvl4pPr marL="1028700" indent="0">
              <a:buNone/>
              <a:defRPr sz="1100">
                <a:solidFill>
                  <a:schemeClr val="tx1">
                    <a:tint val="75000"/>
                  </a:schemeClr>
                </a:solidFill>
              </a:defRPr>
            </a:lvl4pPr>
            <a:lvl5pPr marL="1371600" indent="0">
              <a:buNone/>
              <a:defRPr sz="1100">
                <a:solidFill>
                  <a:schemeClr val="tx1">
                    <a:tint val="75000"/>
                  </a:schemeClr>
                </a:solidFill>
              </a:defRPr>
            </a:lvl5pPr>
            <a:lvl6pPr marL="1714500" indent="0">
              <a:buNone/>
              <a:defRPr sz="1100">
                <a:solidFill>
                  <a:schemeClr val="tx1">
                    <a:tint val="75000"/>
                  </a:schemeClr>
                </a:solidFill>
              </a:defRPr>
            </a:lvl6pPr>
            <a:lvl7pPr marL="2057400" indent="0">
              <a:buNone/>
              <a:defRPr sz="1100">
                <a:solidFill>
                  <a:schemeClr val="tx1">
                    <a:tint val="75000"/>
                  </a:schemeClr>
                </a:solidFill>
              </a:defRPr>
            </a:lvl7pPr>
            <a:lvl8pPr marL="2400300" indent="0">
              <a:buNone/>
              <a:defRPr sz="1100">
                <a:solidFill>
                  <a:schemeClr val="tx1">
                    <a:tint val="75000"/>
                  </a:schemeClr>
                </a:solidFill>
              </a:defRPr>
            </a:lvl8pPr>
            <a:lvl9pPr marL="2743200" indent="0">
              <a:buNone/>
              <a:defRPr sz="1100">
                <a:solidFill>
                  <a:schemeClr val="tx1">
                    <a:tint val="75000"/>
                  </a:schemeClr>
                </a:solidFill>
              </a:defRPr>
            </a:lvl9pPr>
          </a:lstStyle>
          <a:p>
            <a:pPr lvl="0"/>
            <a:r>
              <a:rPr lang="zh-CN" altLang="en-US" smtClean="0"/>
              <a:t>单击此处编辑母版文本样式</a:t>
            </a:r>
          </a:p>
        </p:txBody>
      </p:sp>
      <p:sp>
        <p:nvSpPr>
          <p:cNvPr id="4" name="日期占位符 3"/>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pPr rtl="0" eaLnBrk="1" fontAlgn="auto" hangingPunct="1">
                <a:spcBef>
                  <a:spcPts val="0"/>
                </a:spcBef>
                <a:spcAft>
                  <a:spcPts val="0"/>
                </a:spcAft>
                <a:defRPr/>
              </a:pPr>
              <a:t>‹#›</a:t>
            </a:fld>
            <a:endParaRPr lang="zh-CN" altLang="en-US" dirty="0">
              <a:latin typeface="+mn-lt"/>
              <a:cs typeface="+mn-cs"/>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457200" y="1200151"/>
            <a:ext cx="4038600" cy="3394472"/>
          </a:xfrm>
        </p:spPr>
        <p:txBody>
          <a:bodyPr/>
          <a:lstStyle>
            <a:lvl1pPr>
              <a:defRPr sz="2100"/>
            </a:lvl1pPr>
            <a:lvl2pPr>
              <a:defRPr sz="1800"/>
            </a:lvl2pPr>
            <a:lvl3pPr>
              <a:defRPr sz="1500"/>
            </a:lvl3pPr>
            <a:lvl4pPr>
              <a:defRPr sz="1400"/>
            </a:lvl4pPr>
            <a:lvl5pPr>
              <a:defRPr sz="1400"/>
            </a:lvl5pPr>
            <a:lvl6pPr>
              <a:defRPr sz="1400"/>
            </a:lvl6pPr>
            <a:lvl7pPr>
              <a:defRPr sz="1400"/>
            </a:lvl7pPr>
            <a:lvl8pPr>
              <a:defRPr sz="1400"/>
            </a:lvl8pPr>
            <a:lvl9pPr>
              <a:defRPr sz="14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4648200" y="1200151"/>
            <a:ext cx="4038600" cy="3394472"/>
          </a:xfrm>
        </p:spPr>
        <p:txBody>
          <a:bodyPr/>
          <a:lstStyle>
            <a:lvl1pPr>
              <a:defRPr sz="2100"/>
            </a:lvl1pPr>
            <a:lvl2pPr>
              <a:defRPr sz="1800"/>
            </a:lvl2pPr>
            <a:lvl3pPr>
              <a:defRPr sz="1500"/>
            </a:lvl3pPr>
            <a:lvl4pPr>
              <a:defRPr sz="1400"/>
            </a:lvl4pPr>
            <a:lvl5pPr>
              <a:defRPr sz="1400"/>
            </a:lvl5pPr>
            <a:lvl6pPr>
              <a:defRPr sz="1400"/>
            </a:lvl6pPr>
            <a:lvl7pPr>
              <a:defRPr sz="1400"/>
            </a:lvl7pPr>
            <a:lvl8pPr>
              <a:defRPr sz="1400"/>
            </a:lvl8pPr>
            <a:lvl9pPr>
              <a:defRPr sz="14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页脚占位符 5"/>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7" name="灯片编号占位符 6"/>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pPr rtl="0" eaLnBrk="1" fontAlgn="auto" hangingPunct="1">
                <a:spcBef>
                  <a:spcPts val="0"/>
                </a:spcBef>
                <a:spcAft>
                  <a:spcPts val="0"/>
                </a:spcAft>
                <a:defRPr/>
              </a:pPr>
              <a:t>‹#›</a:t>
            </a:fld>
            <a:endParaRPr lang="zh-CN" altLang="en-US" dirty="0">
              <a:latin typeface="+mn-lt"/>
              <a:cs typeface="+mn-cs"/>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lvl1pPr>
              <a:defRPr/>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151335"/>
            <a:ext cx="4040188" cy="479822"/>
          </a:xfrm>
        </p:spPr>
        <p:txBody>
          <a:bodyPr anchor="b"/>
          <a:lstStyle>
            <a:lvl1pPr marL="0" indent="0">
              <a:buNone/>
              <a:defRPr sz="1800" b="1"/>
            </a:lvl1pPr>
            <a:lvl2pPr marL="342900" indent="0">
              <a:buNone/>
              <a:defRPr sz="1500" b="1"/>
            </a:lvl2pPr>
            <a:lvl3pPr marL="685800" indent="0">
              <a:buNone/>
              <a:defRPr sz="140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zh-CN" altLang="en-US" smtClean="0"/>
              <a:t>单击此处编辑母版文本样式</a:t>
            </a:r>
          </a:p>
        </p:txBody>
      </p:sp>
      <p:sp>
        <p:nvSpPr>
          <p:cNvPr id="4" name="内容占位符 3"/>
          <p:cNvSpPr>
            <a:spLocks noGrp="1"/>
          </p:cNvSpPr>
          <p:nvPr>
            <p:ph sz="half" idx="2"/>
          </p:nvPr>
        </p:nvSpPr>
        <p:spPr>
          <a:xfrm>
            <a:off x="457200" y="1631156"/>
            <a:ext cx="4040188" cy="2963466"/>
          </a:xfrm>
        </p:spPr>
        <p:txBody>
          <a:bodyPr/>
          <a:lstStyle>
            <a:lvl1pPr>
              <a:defRPr sz="1800"/>
            </a:lvl1pPr>
            <a:lvl2pPr>
              <a:defRPr sz="1500"/>
            </a:lvl2pPr>
            <a:lvl3pPr>
              <a:defRPr sz="1400"/>
            </a:lvl3pPr>
            <a:lvl4pPr>
              <a:defRPr sz="1200"/>
            </a:lvl4pPr>
            <a:lvl5pPr>
              <a:defRPr sz="1200"/>
            </a:lvl5pPr>
            <a:lvl6pPr>
              <a:defRPr sz="1200"/>
            </a:lvl6pPr>
            <a:lvl7pPr>
              <a:defRPr sz="1200"/>
            </a:lvl7pPr>
            <a:lvl8pPr>
              <a:defRPr sz="1200"/>
            </a:lvl8pPr>
            <a:lvl9pPr>
              <a:defRPr sz="12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4645026" y="1151335"/>
            <a:ext cx="4041775" cy="479822"/>
          </a:xfrm>
        </p:spPr>
        <p:txBody>
          <a:bodyPr anchor="b"/>
          <a:lstStyle>
            <a:lvl1pPr marL="0" indent="0">
              <a:buNone/>
              <a:defRPr sz="1800" b="1"/>
            </a:lvl1pPr>
            <a:lvl2pPr marL="342900" indent="0">
              <a:buNone/>
              <a:defRPr sz="1500" b="1"/>
            </a:lvl2pPr>
            <a:lvl3pPr marL="685800" indent="0">
              <a:buNone/>
              <a:defRPr sz="140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zh-CN" altLang="en-US" smtClean="0"/>
              <a:t>单击此处编辑母版文本样式</a:t>
            </a:r>
          </a:p>
        </p:txBody>
      </p:sp>
      <p:sp>
        <p:nvSpPr>
          <p:cNvPr id="6" name="内容占位符 5"/>
          <p:cNvSpPr>
            <a:spLocks noGrp="1"/>
          </p:cNvSpPr>
          <p:nvPr>
            <p:ph sz="quarter" idx="4"/>
          </p:nvPr>
        </p:nvSpPr>
        <p:spPr>
          <a:xfrm>
            <a:off x="4645026" y="1631156"/>
            <a:ext cx="4041775" cy="2963466"/>
          </a:xfrm>
        </p:spPr>
        <p:txBody>
          <a:bodyPr/>
          <a:lstStyle>
            <a:lvl1pPr>
              <a:defRPr sz="1800"/>
            </a:lvl1pPr>
            <a:lvl2pPr>
              <a:defRPr sz="1500"/>
            </a:lvl2pPr>
            <a:lvl3pPr>
              <a:defRPr sz="1400"/>
            </a:lvl3pPr>
            <a:lvl4pPr>
              <a:defRPr sz="1200"/>
            </a:lvl4pPr>
            <a:lvl5pPr>
              <a:defRPr sz="1200"/>
            </a:lvl5pPr>
            <a:lvl6pPr>
              <a:defRPr sz="1200"/>
            </a:lvl6pPr>
            <a:lvl7pPr>
              <a:defRPr sz="1200"/>
            </a:lvl7pPr>
            <a:lvl8pPr>
              <a:defRPr sz="1200"/>
            </a:lvl8pPr>
            <a:lvl9pPr>
              <a:defRPr sz="12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8" name="页脚占位符 7"/>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9" name="灯片编号占位符 8"/>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pPr rtl="0" eaLnBrk="1" fontAlgn="auto" hangingPunct="1">
                <a:spcBef>
                  <a:spcPts val="0"/>
                </a:spcBef>
                <a:spcAft>
                  <a:spcPts val="0"/>
                </a:spcAft>
                <a:defRPr/>
              </a:pPr>
              <a:t>‹#›</a:t>
            </a:fld>
            <a:endParaRPr lang="zh-CN" altLang="en-US" dirty="0">
              <a:latin typeface="+mn-lt"/>
              <a:cs typeface="+mn-cs"/>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4" name="页脚占位符 3"/>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灯片编号占位符 4"/>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pPr rtl="0" eaLnBrk="1" fontAlgn="auto" hangingPunct="1">
                <a:spcBef>
                  <a:spcPts val="0"/>
                </a:spcBef>
                <a:spcAft>
                  <a:spcPts val="0"/>
                </a:spcAft>
                <a:defRPr/>
              </a:pPr>
              <a:t>‹#›</a:t>
            </a:fld>
            <a:endParaRPr lang="zh-CN" altLang="en-US" dirty="0">
              <a:latin typeface="+mn-lt"/>
              <a:cs typeface="+mn-cs"/>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57201" y="204787"/>
            <a:ext cx="3008313" cy="871538"/>
          </a:xfrm>
        </p:spPr>
        <p:txBody>
          <a:bodyPr anchor="b"/>
          <a:lstStyle>
            <a:lvl1pPr algn="l">
              <a:defRPr sz="1500" b="1"/>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3575050" y="204789"/>
            <a:ext cx="5111750" cy="438983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文本占位符 3"/>
          <p:cNvSpPr>
            <a:spLocks noGrp="1"/>
          </p:cNvSpPr>
          <p:nvPr>
            <p:ph type="body" sz="half" idx="2"/>
          </p:nvPr>
        </p:nvSpPr>
        <p:spPr>
          <a:xfrm>
            <a:off x="457201" y="1076326"/>
            <a:ext cx="3008313" cy="3518297"/>
          </a:xfrm>
        </p:spPr>
        <p:txBody>
          <a:bodyPr/>
          <a:lstStyle>
            <a:lvl1pPr marL="0" indent="0">
              <a:buNone/>
              <a:defRPr sz="1100"/>
            </a:lvl1pPr>
            <a:lvl2pPr marL="342900" indent="0">
              <a:buNone/>
              <a:defRPr sz="900"/>
            </a:lvl2pPr>
            <a:lvl3pPr marL="685800" indent="0">
              <a:buNone/>
              <a:defRPr sz="800"/>
            </a:lvl3pPr>
            <a:lvl4pPr marL="1028700" indent="0">
              <a:buNone/>
              <a:defRPr sz="700"/>
            </a:lvl4pPr>
            <a:lvl5pPr marL="1371600" indent="0">
              <a:buNone/>
              <a:defRPr sz="700"/>
            </a:lvl5pPr>
            <a:lvl6pPr marL="1714500" indent="0">
              <a:buNone/>
              <a:defRPr sz="700"/>
            </a:lvl6pPr>
            <a:lvl7pPr marL="2057400" indent="0">
              <a:buNone/>
              <a:defRPr sz="700"/>
            </a:lvl7pPr>
            <a:lvl8pPr marL="2400300" indent="0">
              <a:buNone/>
              <a:defRPr sz="700"/>
            </a:lvl8pPr>
            <a:lvl9pPr marL="2743200" indent="0">
              <a:buNone/>
              <a:defRPr sz="7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页脚占位符 5"/>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7" name="灯片编号占位符 6"/>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pPr rtl="0" eaLnBrk="1" fontAlgn="auto" hangingPunct="1">
                <a:spcBef>
                  <a:spcPts val="0"/>
                </a:spcBef>
                <a:spcAft>
                  <a:spcPts val="0"/>
                </a:spcAft>
                <a:defRPr/>
              </a:pPr>
              <a:t>‹#›</a:t>
            </a:fld>
            <a:endParaRPr lang="zh-CN" altLang="en-US" dirty="0">
              <a:latin typeface="+mn-lt"/>
              <a:cs typeface="+mn-cs"/>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792288" y="3600450"/>
            <a:ext cx="5486400" cy="425054"/>
          </a:xfrm>
        </p:spPr>
        <p:txBody>
          <a:bodyPr anchor="b"/>
          <a:lstStyle>
            <a:lvl1pPr algn="l">
              <a:defRPr sz="1500" b="1"/>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1792288" y="459581"/>
            <a:ext cx="5486400" cy="3086100"/>
          </a:xfrm>
        </p:spPr>
        <p:txBody>
          <a:bodyPr vert="horz" lIns="68580" tIns="34290" rIns="68580" bIns="34290" rtlCol="0">
            <a:normAutofit/>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pPr marL="0" marR="0" lvl="0" indent="0" algn="l" defTabSz="685800" rtl="0" eaLnBrk="1" fontAlgn="auto" latinLnBrk="0" hangingPunct="1">
              <a:lnSpc>
                <a:spcPct val="100000"/>
              </a:lnSpc>
              <a:spcBef>
                <a:spcPct val="20000"/>
              </a:spcBef>
              <a:spcAft>
                <a:spcPts val="0"/>
              </a:spcAft>
              <a:buClrTx/>
              <a:buSzTx/>
              <a:buFont typeface="Arial" panose="020B0604020202020204" pitchFamily="34" charset="0"/>
              <a:buNone/>
              <a:defRPr/>
            </a:pPr>
            <a:endParaRPr kumimoji="0" lang="zh-CN" altLang="en-US" sz="2400" b="0" i="0" u="none" strike="noStrike" kern="1200" cap="none" spc="0" normalizeH="0" baseline="0" noProof="0">
              <a:ln>
                <a:noFill/>
              </a:ln>
              <a:solidFill>
                <a:schemeClr val="tx1"/>
              </a:solidFill>
              <a:effectLst/>
              <a:uLnTx/>
              <a:uFillTx/>
              <a:latin typeface="+mn-lt"/>
              <a:ea typeface="微软雅黑" panose="020B0503020204020204" pitchFamily="34" charset="-122"/>
              <a:cs typeface="+mn-cs"/>
            </a:endParaRPr>
          </a:p>
        </p:txBody>
      </p:sp>
      <p:sp>
        <p:nvSpPr>
          <p:cNvPr id="4" name="文本占位符 3"/>
          <p:cNvSpPr>
            <a:spLocks noGrp="1"/>
          </p:cNvSpPr>
          <p:nvPr>
            <p:ph type="body" sz="half" idx="2"/>
          </p:nvPr>
        </p:nvSpPr>
        <p:spPr>
          <a:xfrm>
            <a:off x="1792288" y="4025503"/>
            <a:ext cx="5486400" cy="603647"/>
          </a:xfrm>
        </p:spPr>
        <p:txBody>
          <a:bodyPr/>
          <a:lstStyle>
            <a:lvl1pPr marL="0" indent="0">
              <a:buNone/>
              <a:defRPr sz="1100"/>
            </a:lvl1pPr>
            <a:lvl2pPr marL="342900" indent="0">
              <a:buNone/>
              <a:defRPr sz="900"/>
            </a:lvl2pPr>
            <a:lvl3pPr marL="685800" indent="0">
              <a:buNone/>
              <a:defRPr sz="800"/>
            </a:lvl3pPr>
            <a:lvl4pPr marL="1028700" indent="0">
              <a:buNone/>
              <a:defRPr sz="700"/>
            </a:lvl4pPr>
            <a:lvl5pPr marL="1371600" indent="0">
              <a:buNone/>
              <a:defRPr sz="700"/>
            </a:lvl5pPr>
            <a:lvl6pPr marL="1714500" indent="0">
              <a:buNone/>
              <a:defRPr sz="700"/>
            </a:lvl6pPr>
            <a:lvl7pPr marL="2057400" indent="0">
              <a:buNone/>
              <a:defRPr sz="700"/>
            </a:lvl7pPr>
            <a:lvl8pPr marL="2400300" indent="0">
              <a:buNone/>
              <a:defRPr sz="700"/>
            </a:lvl8pPr>
            <a:lvl9pPr marL="2743200" indent="0">
              <a:buNone/>
              <a:defRPr sz="7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页脚占位符 5"/>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7" name="灯片编号占位符 6"/>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pPr rtl="0" eaLnBrk="1" fontAlgn="auto" hangingPunct="1">
                <a:spcBef>
                  <a:spcPts val="0"/>
                </a:spcBef>
                <a:spcAft>
                  <a:spcPts val="0"/>
                </a:spcAft>
                <a:defRPr/>
              </a:pPr>
              <a:t>‹#›</a:t>
            </a:fld>
            <a:endParaRPr lang="zh-CN" altLang="en-US" dirty="0">
              <a:latin typeface="+mn-lt"/>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rgbClr val="E8E8E6"/>
        </a:solidFill>
        <a:effectLst/>
      </p:bgPr>
    </p:bg>
    <p:spTree>
      <p:nvGrpSpPr>
        <p:cNvPr id="1" name=""/>
        <p:cNvGrpSpPr/>
        <p:nvPr/>
      </p:nvGrpSpPr>
      <p:grpSpPr>
        <a:xfrm>
          <a:off x="0" y="0"/>
          <a:ext cx="0" cy="0"/>
          <a:chOff x="0" y="0"/>
          <a:chExt cx="0" cy="0"/>
        </a:xfrm>
      </p:grpSpPr>
      <p:sp>
        <p:nvSpPr>
          <p:cNvPr id="1026" name="标题占位符 1"/>
          <p:cNvSpPr>
            <a:spLocks noGrp="1"/>
          </p:cNvSpPr>
          <p:nvPr>
            <p:ph type="title"/>
          </p:nvPr>
        </p:nvSpPr>
        <p:spPr>
          <a:xfrm>
            <a:off x="457200" y="205979"/>
            <a:ext cx="8229600" cy="857250"/>
          </a:xfrm>
          <a:prstGeom prst="rect">
            <a:avLst/>
          </a:prstGeom>
          <a:noFill/>
          <a:ln w="9525">
            <a:noFill/>
          </a:ln>
        </p:spPr>
        <p:txBody>
          <a:bodyPr lIns="68580" tIns="34290" rIns="68580" bIns="34290" anchor="ctr"/>
          <a:lstStyle/>
          <a:p>
            <a:pPr lvl="0"/>
            <a:r>
              <a:rPr lang="zh-CN" altLang="en-US" dirty="0"/>
              <a:t>单击此处编辑母版标题样式</a:t>
            </a:r>
          </a:p>
        </p:txBody>
      </p:sp>
      <p:sp>
        <p:nvSpPr>
          <p:cNvPr id="1027" name="文本占位符 2"/>
          <p:cNvSpPr>
            <a:spLocks noGrp="1"/>
          </p:cNvSpPr>
          <p:nvPr>
            <p:ph type="body" idx="1"/>
          </p:nvPr>
        </p:nvSpPr>
        <p:spPr>
          <a:xfrm>
            <a:off x="457200" y="1200151"/>
            <a:ext cx="8229600" cy="3394472"/>
          </a:xfrm>
          <a:prstGeom prst="rect">
            <a:avLst/>
          </a:prstGeom>
          <a:noFill/>
          <a:ln w="9525">
            <a:noFill/>
          </a:ln>
        </p:spPr>
        <p:txBody>
          <a:bodyPr lIns="68580" tIns="34290" rIns="68580" bIns="34290"/>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2"/>
          </p:nvPr>
        </p:nvSpPr>
        <p:spPr>
          <a:xfrm>
            <a:off x="457200" y="4767263"/>
            <a:ext cx="2133600" cy="273844"/>
          </a:xfrm>
          <a:prstGeom prst="rect">
            <a:avLst/>
          </a:prstGeom>
        </p:spPr>
        <p:txBody>
          <a:bodyPr vert="horz" lIns="68580" tIns="34290" rIns="68580" bIns="34290" rtlCol="0" anchor="ctr"/>
          <a:lstStyle>
            <a:lvl1pPr algn="l">
              <a:defRPr sz="900">
                <a:solidFill>
                  <a:schemeClr val="tx1">
                    <a:tint val="75000"/>
                  </a:schemeClr>
                </a:solidFill>
                <a:ea typeface="微软雅黑" panose="020B0503020204020204" pitchFamily="34" charset="-122"/>
              </a:defRPr>
            </a:lvl1p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3"/>
          </p:nvPr>
        </p:nvSpPr>
        <p:spPr>
          <a:xfrm>
            <a:off x="3124200" y="4767263"/>
            <a:ext cx="2895600" cy="273844"/>
          </a:xfrm>
          <a:prstGeom prst="rect">
            <a:avLst/>
          </a:prstGeom>
        </p:spPr>
        <p:txBody>
          <a:bodyPr vert="horz" lIns="68580" tIns="34290" rIns="68580" bIns="34290" rtlCol="0" anchor="ctr"/>
          <a:lstStyle>
            <a:lvl1pPr algn="ctr">
              <a:defRPr sz="900">
                <a:solidFill>
                  <a:schemeClr val="tx1">
                    <a:tint val="75000"/>
                  </a:schemeClr>
                </a:solidFill>
                <a:ea typeface="微软雅黑" panose="020B0503020204020204" pitchFamily="34" charset="-122"/>
              </a:defRPr>
            </a:lvl1p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4"/>
          </p:nvPr>
        </p:nvSpPr>
        <p:spPr>
          <a:xfrm>
            <a:off x="6553200" y="4767263"/>
            <a:ext cx="2133600" cy="273844"/>
          </a:xfrm>
          <a:prstGeom prst="rect">
            <a:avLst/>
          </a:prstGeom>
        </p:spPr>
        <p:txBody>
          <a:bodyPr vert="horz" lIns="68580" tIns="34290" rIns="68580" bIns="34290" rtlCol="0" anchor="ctr"/>
          <a:lstStyle>
            <a:lvl1pPr algn="r">
              <a:defRPr sz="900">
                <a:solidFill>
                  <a:schemeClr val="tx1">
                    <a:tint val="75000"/>
                  </a:schemeClr>
                </a:solidFill>
                <a:ea typeface="微软雅黑" panose="020B0503020204020204" pitchFamily="34" charset="-122"/>
              </a:defRPr>
            </a:lvl1pPr>
          </a:lstStyle>
          <a:p>
            <a:pPr rtl="0" eaLnBrk="1" fontAlgn="auto" hangingPunct="1">
              <a:spcBef>
                <a:spcPts val="0"/>
              </a:spcBef>
              <a:spcAft>
                <a:spcPts val="0"/>
              </a:spcAft>
              <a:defRPr/>
            </a:pPr>
            <a:fld id="{0C913308-F349-4B6D-A68A-DD1791B4A57B}" type="slidenum">
              <a:rPr lang="zh-CN" altLang="en-US" smtClean="0">
                <a:latin typeface="+mn-lt"/>
                <a:cs typeface="+mn-cs"/>
              </a:rPr>
              <a:pPr rtl="0" eaLnBrk="1" fontAlgn="auto" hangingPunct="1">
                <a:spcBef>
                  <a:spcPts val="0"/>
                </a:spcBef>
                <a:spcAft>
                  <a:spcPts val="0"/>
                </a:spcAft>
                <a:defRPr/>
              </a:pPr>
              <a:t>‹#›</a:t>
            </a:fld>
            <a:endParaRPr lang="zh-CN" altLang="en-US" dirty="0">
              <a:latin typeface="+mn-lt"/>
              <a:cs typeface="+mn-cs"/>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defTabSz="685800" rtl="0" eaLnBrk="1" latinLnBrk="0" hangingPunct="1">
        <a:spcBef>
          <a:spcPct val="0"/>
        </a:spcBef>
        <a:buNone/>
        <a:defRPr sz="3300" kern="1200">
          <a:solidFill>
            <a:schemeClr val="tx1"/>
          </a:solidFill>
          <a:latin typeface="+mj-lt"/>
          <a:ea typeface="微软雅黑" panose="020B0503020204020204" pitchFamily="34" charset="-122"/>
          <a:cs typeface="+mj-cs"/>
        </a:defRPr>
      </a:lvl1pPr>
    </p:titleStyle>
    <p:bodyStyle>
      <a:lvl1pPr marL="257175" indent="-257175" algn="l" defTabSz="685800" rtl="0" eaLnBrk="1" latinLnBrk="0" hangingPunct="1">
        <a:spcBef>
          <a:spcPct val="20000"/>
        </a:spcBef>
        <a:buFont typeface="Arial" panose="020B0604020202020204" pitchFamily="34" charset="0"/>
        <a:buChar char="•"/>
        <a:defRPr sz="2400" kern="1200">
          <a:solidFill>
            <a:schemeClr val="tx1"/>
          </a:solidFill>
          <a:latin typeface="+mn-lt"/>
          <a:ea typeface="微软雅黑" panose="020B0503020204020204" pitchFamily="34" charset="-122"/>
          <a:cs typeface="+mn-cs"/>
        </a:defRPr>
      </a:lvl1pPr>
      <a:lvl2pPr marL="557213" indent="-214313" algn="l" defTabSz="685800" rtl="0" eaLnBrk="1" latinLnBrk="0" hangingPunct="1">
        <a:spcBef>
          <a:spcPct val="20000"/>
        </a:spcBef>
        <a:buFont typeface="Arial" panose="020B0604020202020204" pitchFamily="34" charset="0"/>
        <a:buChar char="–"/>
        <a:defRPr sz="2100" kern="1200">
          <a:solidFill>
            <a:schemeClr val="tx1"/>
          </a:solidFill>
          <a:latin typeface="+mn-lt"/>
          <a:ea typeface="微软雅黑" panose="020B0503020204020204" pitchFamily="34" charset="-122"/>
          <a:cs typeface="+mn-cs"/>
        </a:defRPr>
      </a:lvl2pPr>
      <a:lvl3pPr marL="857250" indent="-171450" algn="l" defTabSz="685800" rtl="0" eaLnBrk="1" latinLnBrk="0" hangingPunct="1">
        <a:spcBef>
          <a:spcPct val="20000"/>
        </a:spcBef>
        <a:buFont typeface="Arial" panose="020B0604020202020204" pitchFamily="34" charset="0"/>
        <a:buChar char="•"/>
        <a:defRPr sz="1800" kern="1200">
          <a:solidFill>
            <a:schemeClr val="tx1"/>
          </a:solidFill>
          <a:latin typeface="+mn-lt"/>
          <a:ea typeface="微软雅黑" panose="020B0503020204020204" pitchFamily="34" charset="-122"/>
          <a:cs typeface="+mn-cs"/>
        </a:defRPr>
      </a:lvl3pPr>
      <a:lvl4pPr marL="12001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微软雅黑" panose="020B0503020204020204" pitchFamily="34" charset="-122"/>
          <a:cs typeface="+mn-cs"/>
        </a:defRPr>
      </a:lvl4pPr>
      <a:lvl5pPr marL="15430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微软雅黑" panose="020B0503020204020204" pitchFamily="34" charset="-122"/>
          <a:cs typeface="+mn-cs"/>
        </a:defRPr>
      </a:lvl5pPr>
      <a:lvl6pPr marL="18859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6pPr>
      <a:lvl7pPr marL="22288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7pPr>
      <a:lvl8pPr marL="25717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8pPr>
      <a:lvl9pPr marL="29146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9pPr>
    </p:bodyStyle>
    <p:otherStyle>
      <a:defPPr>
        <a:defRPr lang="zh-CN"/>
      </a:defPPr>
      <a:lvl1pPr marL="0" algn="l" defTabSz="685800" rtl="0" eaLnBrk="1" latinLnBrk="0" hangingPunct="1">
        <a:defRPr sz="1400" kern="1200">
          <a:solidFill>
            <a:schemeClr val="tx1"/>
          </a:solidFill>
          <a:latin typeface="+mn-lt"/>
          <a:ea typeface="+mn-ea"/>
          <a:cs typeface="+mn-cs"/>
        </a:defRPr>
      </a:lvl1pPr>
      <a:lvl2pPr marL="342900" algn="l" defTabSz="685800" rtl="0" eaLnBrk="1" latinLnBrk="0" hangingPunct="1">
        <a:defRPr sz="1400" kern="1200">
          <a:solidFill>
            <a:schemeClr val="tx1"/>
          </a:solidFill>
          <a:latin typeface="+mn-lt"/>
          <a:ea typeface="+mn-ea"/>
          <a:cs typeface="+mn-cs"/>
        </a:defRPr>
      </a:lvl2pPr>
      <a:lvl3pPr marL="685800" algn="l" defTabSz="685800" rtl="0" eaLnBrk="1" latinLnBrk="0" hangingPunct="1">
        <a:defRPr sz="1400" kern="1200">
          <a:solidFill>
            <a:schemeClr val="tx1"/>
          </a:solidFill>
          <a:latin typeface="+mn-lt"/>
          <a:ea typeface="+mn-ea"/>
          <a:cs typeface="+mn-cs"/>
        </a:defRPr>
      </a:lvl3pPr>
      <a:lvl4pPr marL="1028700" algn="l" defTabSz="685800" rtl="0" eaLnBrk="1" latinLnBrk="0" hangingPunct="1">
        <a:defRPr sz="1400" kern="1200">
          <a:solidFill>
            <a:schemeClr val="tx1"/>
          </a:solidFill>
          <a:latin typeface="+mn-lt"/>
          <a:ea typeface="+mn-ea"/>
          <a:cs typeface="+mn-cs"/>
        </a:defRPr>
      </a:lvl4pPr>
      <a:lvl5pPr marL="1371600" algn="l" defTabSz="685800" rtl="0" eaLnBrk="1" latinLnBrk="0" hangingPunct="1">
        <a:defRPr sz="1400" kern="1200">
          <a:solidFill>
            <a:schemeClr val="tx1"/>
          </a:solidFill>
          <a:latin typeface="+mn-lt"/>
          <a:ea typeface="+mn-ea"/>
          <a:cs typeface="+mn-cs"/>
        </a:defRPr>
      </a:lvl5pPr>
      <a:lvl6pPr marL="1714500" algn="l" defTabSz="685800" rtl="0" eaLnBrk="1" latinLnBrk="0" hangingPunct="1">
        <a:defRPr sz="1400" kern="1200">
          <a:solidFill>
            <a:schemeClr val="tx1"/>
          </a:solidFill>
          <a:latin typeface="+mn-lt"/>
          <a:ea typeface="+mn-ea"/>
          <a:cs typeface="+mn-cs"/>
        </a:defRPr>
      </a:lvl6pPr>
      <a:lvl7pPr marL="2057400" algn="l" defTabSz="685800" rtl="0" eaLnBrk="1" latinLnBrk="0" hangingPunct="1">
        <a:defRPr sz="1400" kern="1200">
          <a:solidFill>
            <a:schemeClr val="tx1"/>
          </a:solidFill>
          <a:latin typeface="+mn-lt"/>
          <a:ea typeface="+mn-ea"/>
          <a:cs typeface="+mn-cs"/>
        </a:defRPr>
      </a:lvl7pPr>
      <a:lvl8pPr marL="2400300" algn="l" defTabSz="685800" rtl="0" eaLnBrk="1" latinLnBrk="0" hangingPunct="1">
        <a:defRPr sz="1400" kern="1200">
          <a:solidFill>
            <a:schemeClr val="tx1"/>
          </a:solidFill>
          <a:latin typeface="+mn-lt"/>
          <a:ea typeface="+mn-ea"/>
          <a:cs typeface="+mn-cs"/>
        </a:defRPr>
      </a:lvl8pPr>
      <a:lvl9pPr marL="2743200" algn="l" defTabSz="685800" rtl="0" eaLnBrk="1" latinLnBrk="0" hangingPunct="1">
        <a:defRPr sz="14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Freeform 37      (向天歌演示原创作品：www.TopPPT.cn)"/>
          <p:cNvSpPr/>
          <p:nvPr/>
        </p:nvSpPr>
        <p:spPr>
          <a:xfrm rot="19177476">
            <a:off x="6119812" y="234554"/>
            <a:ext cx="4262438" cy="4010025"/>
          </a:xfrm>
          <a:custGeom>
            <a:avLst/>
            <a:gdLst>
              <a:gd name="connsiteX0" fmla="*/ 699354 w 5683751"/>
              <a:gd name="connsiteY0" fmla="*/ 2660654 h 5347153"/>
              <a:gd name="connsiteX1" fmla="*/ 699354 w 5683751"/>
              <a:gd name="connsiteY1" fmla="*/ 4647799 h 5347153"/>
              <a:gd name="connsiteX2" fmla="*/ 2720656 w 5683751"/>
              <a:gd name="connsiteY2" fmla="*/ 4654875 h 5347153"/>
              <a:gd name="connsiteX3" fmla="*/ 2131993 w 5683751"/>
              <a:gd name="connsiteY3" fmla="*/ 5347153 h 5347153"/>
              <a:gd name="connsiteX4" fmla="*/ 0 w 5683751"/>
              <a:gd name="connsiteY4" fmla="*/ 5347153 h 5347153"/>
              <a:gd name="connsiteX5" fmla="*/ 0 w 5683751"/>
              <a:gd name="connsiteY5" fmla="*/ 2660489 h 5347153"/>
              <a:gd name="connsiteX6" fmla="*/ 2808800 w 5683751"/>
              <a:gd name="connsiteY6" fmla="*/ 0 h 5347153"/>
              <a:gd name="connsiteX7" fmla="*/ 2832652 w 5683751"/>
              <a:gd name="connsiteY7" fmla="*/ 699354 h 5347153"/>
              <a:gd name="connsiteX8" fmla="*/ 699354 w 5683751"/>
              <a:gd name="connsiteY8" fmla="*/ 699354 h 5347153"/>
              <a:gd name="connsiteX9" fmla="*/ 699354 w 5683751"/>
              <a:gd name="connsiteY9" fmla="*/ 2481295 h 5347153"/>
              <a:gd name="connsiteX10" fmla="*/ 0 w 5683751"/>
              <a:gd name="connsiteY10" fmla="*/ 2481130 h 5347153"/>
              <a:gd name="connsiteX11" fmla="*/ 0 w 5683751"/>
              <a:gd name="connsiteY11" fmla="*/ 0 h 5347153"/>
              <a:gd name="connsiteX12" fmla="*/ 4307551 w 5683751"/>
              <a:gd name="connsiteY12" fmla="*/ 0 h 5347153"/>
              <a:gd name="connsiteX13" fmla="*/ 5683751 w 5683751"/>
              <a:gd name="connsiteY13" fmla="*/ 1170220 h 5347153"/>
              <a:gd name="connsiteX14" fmla="*/ 5080222 w 5683751"/>
              <a:gd name="connsiteY14" fmla="*/ 1879981 h 5347153"/>
              <a:gd name="connsiteX15" fmla="*/ 5080546 w 5683751"/>
              <a:gd name="connsiteY15" fmla="*/ 1701265 h 5347153"/>
              <a:gd name="connsiteX16" fmla="*/ 5081521 w 5683751"/>
              <a:gd name="connsiteY16" fmla="*/ 699354 h 5347153"/>
              <a:gd name="connsiteX17" fmla="*/ 3041115 w 5683751"/>
              <a:gd name="connsiteY17" fmla="*/ 699354 h 5347153"/>
              <a:gd name="connsiteX18" fmla="*/ 3017264 w 5683751"/>
              <a:gd name="connsiteY18" fmla="*/ 0 h 53471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5683751" h="5347153">
                <a:moveTo>
                  <a:pt x="699354" y="2660654"/>
                </a:moveTo>
                <a:lnTo>
                  <a:pt x="699354" y="4647799"/>
                </a:lnTo>
                <a:lnTo>
                  <a:pt x="2720656" y="4654875"/>
                </a:lnTo>
                <a:lnTo>
                  <a:pt x="2131993" y="5347153"/>
                </a:lnTo>
                <a:lnTo>
                  <a:pt x="0" y="5347153"/>
                </a:lnTo>
                <a:lnTo>
                  <a:pt x="0" y="2660489"/>
                </a:lnTo>
                <a:close/>
                <a:moveTo>
                  <a:pt x="2808800" y="0"/>
                </a:moveTo>
                <a:lnTo>
                  <a:pt x="2832652" y="699354"/>
                </a:lnTo>
                <a:lnTo>
                  <a:pt x="699354" y="699354"/>
                </a:lnTo>
                <a:lnTo>
                  <a:pt x="699354" y="2481295"/>
                </a:lnTo>
                <a:lnTo>
                  <a:pt x="0" y="2481130"/>
                </a:lnTo>
                <a:lnTo>
                  <a:pt x="0" y="0"/>
                </a:lnTo>
                <a:close/>
                <a:moveTo>
                  <a:pt x="4307551" y="0"/>
                </a:moveTo>
                <a:lnTo>
                  <a:pt x="5683751" y="1170220"/>
                </a:lnTo>
                <a:lnTo>
                  <a:pt x="5080222" y="1879981"/>
                </a:lnTo>
                <a:lnTo>
                  <a:pt x="5080546" y="1701265"/>
                </a:lnTo>
                <a:cubicBezTo>
                  <a:pt x="5081157" y="1364859"/>
                  <a:pt x="5081625" y="1029670"/>
                  <a:pt x="5081521" y="699354"/>
                </a:cubicBezTo>
                <a:lnTo>
                  <a:pt x="3041115" y="699354"/>
                </a:lnTo>
                <a:lnTo>
                  <a:pt x="3017264" y="0"/>
                </a:lnTo>
                <a:close/>
              </a:path>
            </a:pathLst>
          </a:cu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68580" tIns="34290" rIns="68580" bIns="34290" rtlCol="0" anchor="ctr">
            <a:noAutofit/>
          </a:bodyP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9" name="Freeform 38      (向天歌演示原创作品：www.TopPPT.cn)"/>
          <p:cNvSpPr/>
          <p:nvPr/>
        </p:nvSpPr>
        <p:spPr>
          <a:xfrm rot="19177476">
            <a:off x="7845029" y="988219"/>
            <a:ext cx="2597944" cy="3056335"/>
          </a:xfrm>
          <a:custGeom>
            <a:avLst/>
            <a:gdLst>
              <a:gd name="connsiteX0" fmla="*/ 699354 w 3464896"/>
              <a:gd name="connsiteY0" fmla="*/ 2076448 h 4074783"/>
              <a:gd name="connsiteX1" fmla="*/ 699354 w 3464896"/>
              <a:gd name="connsiteY1" fmla="*/ 3252330 h 4074783"/>
              <a:gd name="connsiteX2" fmla="*/ 0 w 3464896"/>
              <a:gd name="connsiteY2" fmla="*/ 4074783 h 4074783"/>
              <a:gd name="connsiteX3" fmla="*/ 0 w 3464896"/>
              <a:gd name="connsiteY3" fmla="*/ 2076283 h 4074783"/>
              <a:gd name="connsiteX4" fmla="*/ 1684570 w 3464896"/>
              <a:gd name="connsiteY4" fmla="*/ 0 h 4074783"/>
              <a:gd name="connsiteX5" fmla="*/ 1708421 w 3464896"/>
              <a:gd name="connsiteY5" fmla="*/ 699355 h 4074783"/>
              <a:gd name="connsiteX6" fmla="*/ 699354 w 3464896"/>
              <a:gd name="connsiteY6" fmla="*/ 699354 h 4074783"/>
              <a:gd name="connsiteX7" fmla="*/ 699354 w 3464896"/>
              <a:gd name="connsiteY7" fmla="*/ 1859921 h 4074783"/>
              <a:gd name="connsiteX8" fmla="*/ 0 w 3464896"/>
              <a:gd name="connsiteY8" fmla="*/ 1859755 h 4074783"/>
              <a:gd name="connsiteX9" fmla="*/ 0 w 3464896"/>
              <a:gd name="connsiteY9" fmla="*/ 0 h 4074783"/>
              <a:gd name="connsiteX10" fmla="*/ 3464896 w 3464896"/>
              <a:gd name="connsiteY10" fmla="*/ 1 h 4074783"/>
              <a:gd name="connsiteX11" fmla="*/ 2870217 w 3464896"/>
              <a:gd name="connsiteY11" fmla="*/ 699354 h 4074783"/>
              <a:gd name="connsiteX12" fmla="*/ 1916884 w 3464896"/>
              <a:gd name="connsiteY12" fmla="*/ 699354 h 4074783"/>
              <a:gd name="connsiteX13" fmla="*/ 1893033 w 3464896"/>
              <a:gd name="connsiteY13" fmla="*/ 1 h 407478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3464896" h="4074783">
                <a:moveTo>
                  <a:pt x="699354" y="2076448"/>
                </a:moveTo>
                <a:lnTo>
                  <a:pt x="699354" y="3252330"/>
                </a:lnTo>
                <a:lnTo>
                  <a:pt x="0" y="4074783"/>
                </a:lnTo>
                <a:lnTo>
                  <a:pt x="0" y="2076283"/>
                </a:lnTo>
                <a:close/>
                <a:moveTo>
                  <a:pt x="1684570" y="0"/>
                </a:moveTo>
                <a:lnTo>
                  <a:pt x="1708421" y="699355"/>
                </a:lnTo>
                <a:lnTo>
                  <a:pt x="699354" y="699354"/>
                </a:lnTo>
                <a:lnTo>
                  <a:pt x="699354" y="1859921"/>
                </a:lnTo>
                <a:lnTo>
                  <a:pt x="0" y="1859755"/>
                </a:lnTo>
                <a:lnTo>
                  <a:pt x="0" y="0"/>
                </a:lnTo>
                <a:close/>
                <a:moveTo>
                  <a:pt x="3464896" y="1"/>
                </a:moveTo>
                <a:lnTo>
                  <a:pt x="2870217" y="699354"/>
                </a:lnTo>
                <a:lnTo>
                  <a:pt x="1916884" y="699354"/>
                </a:lnTo>
                <a:lnTo>
                  <a:pt x="1893033" y="1"/>
                </a:lnTo>
                <a:close/>
              </a:path>
            </a:pathLst>
          </a:custGeom>
          <a:solidFill>
            <a:srgbClr val="2B2E3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68580" tIns="34290" rIns="68580" bIns="34290" rtlCol="0" anchor="ctr">
            <a:noAutofit/>
          </a:bodyP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076" name="TextBox 18      (向天歌演示原创作品：www.TopPPT.cn)"/>
          <p:cNvSpPr txBox="1"/>
          <p:nvPr/>
        </p:nvSpPr>
        <p:spPr>
          <a:xfrm>
            <a:off x="870109" y="2463404"/>
            <a:ext cx="3701891" cy="623248"/>
          </a:xfrm>
          <a:prstGeom prst="rect">
            <a:avLst/>
          </a:prstGeom>
          <a:noFill/>
          <a:ln w="9525">
            <a:noFill/>
          </a:ln>
        </p:spPr>
        <p:txBody>
          <a:bodyPr wrap="square" lIns="68580" tIns="34290" rIns="68580" bIns="34290">
            <a:spAutoFit/>
          </a:bodyPr>
          <a:lstStyle/>
          <a:p>
            <a:pPr eaLnBrk="1" hangingPunct="1"/>
            <a:r>
              <a:rPr lang="zh-CN" altLang="en-US" sz="3600" b="1" dirty="0" smtClean="0">
                <a:solidFill>
                  <a:srgbClr val="2B2E30"/>
                </a:solidFill>
                <a:latin typeface="微软雅黑" panose="020B0503020204020204" pitchFamily="34" charset="-122"/>
                <a:ea typeface="微软雅黑" panose="020B0503020204020204" pitchFamily="34" charset="-122"/>
              </a:rPr>
              <a:t>普通话及其训练</a:t>
            </a:r>
            <a:endParaRPr lang="zh-CN" altLang="en-US" sz="3600" b="1" dirty="0">
              <a:solidFill>
                <a:srgbClr val="2B2E30"/>
              </a:solidFill>
              <a:latin typeface="微软雅黑" panose="020B0503020204020204" pitchFamily="34" charset="-122"/>
              <a:ea typeface="微软雅黑" panose="020B0503020204020204" pitchFamily="34" charset="-122"/>
            </a:endParaRPr>
          </a:p>
        </p:txBody>
      </p:sp>
      <p:sp>
        <p:nvSpPr>
          <p:cNvPr id="20" name="Rectangle 19      (向天歌演示原创作品：www.TopPPT.cn)"/>
          <p:cNvSpPr/>
          <p:nvPr/>
        </p:nvSpPr>
        <p:spPr>
          <a:xfrm>
            <a:off x="870109" y="1792129"/>
            <a:ext cx="1604311" cy="493395"/>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en-US" sz="3600" b="1" dirty="0" smtClean="0"/>
              <a:t>第二章</a:t>
            </a:r>
            <a:endParaRPr lang="zh-CN" altLang="en-US" sz="3600" b="1" dirty="0"/>
          </a:p>
        </p:txBody>
      </p:sp>
    </p:spTree>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en-US" sz="2800" b="1" dirty="0">
                <a:latin typeface="+mn-ea"/>
                <a:ea typeface="+mn-ea"/>
              </a:rPr>
              <a:t>二</a:t>
            </a:r>
            <a:r>
              <a:rPr lang="en-US" altLang="zh-CN" sz="2800" b="1" dirty="0">
                <a:latin typeface="+mn-ea"/>
                <a:ea typeface="+mn-ea"/>
              </a:rPr>
              <a:t>.</a:t>
            </a:r>
            <a:r>
              <a:rPr lang="zh-CN" altLang="en-US" sz="2800" b="1" dirty="0">
                <a:latin typeface="+mn-ea"/>
                <a:ea typeface="+mn-ea"/>
              </a:rPr>
              <a:t>韵母</a:t>
            </a:r>
          </a:p>
        </p:txBody>
      </p:sp>
      <p:sp>
        <p:nvSpPr>
          <p:cNvPr id="3" name="矩形 2"/>
          <p:cNvSpPr/>
          <p:nvPr/>
        </p:nvSpPr>
        <p:spPr>
          <a:xfrm>
            <a:off x="611560" y="699542"/>
            <a:ext cx="1157689" cy="400110"/>
          </a:xfrm>
          <a:prstGeom prst="rect">
            <a:avLst/>
          </a:prstGeom>
        </p:spPr>
        <p:txBody>
          <a:bodyPr wrap="none">
            <a:spAutoFit/>
          </a:bodyPr>
          <a:lstStyle/>
          <a:p>
            <a:r>
              <a:rPr lang="en-US" altLang="zh-CN" sz="2000" b="1" dirty="0"/>
              <a:t>2.</a:t>
            </a:r>
            <a:r>
              <a:rPr lang="zh-CN" altLang="zh-CN" sz="2000" b="1" dirty="0"/>
              <a:t>复韵母</a:t>
            </a:r>
            <a:endParaRPr lang="zh-CN" altLang="zh-CN" sz="2000" dirty="0"/>
          </a:p>
        </p:txBody>
      </p:sp>
      <p:sp>
        <p:nvSpPr>
          <p:cNvPr id="4" name="矩形 3"/>
          <p:cNvSpPr/>
          <p:nvPr/>
        </p:nvSpPr>
        <p:spPr>
          <a:xfrm>
            <a:off x="511016" y="1099652"/>
            <a:ext cx="8093432" cy="400110"/>
          </a:xfrm>
          <a:prstGeom prst="rect">
            <a:avLst/>
          </a:prstGeom>
        </p:spPr>
        <p:txBody>
          <a:bodyPr wrap="square">
            <a:spAutoFit/>
          </a:bodyPr>
          <a:lstStyle/>
          <a:p>
            <a:r>
              <a:rPr lang="zh-CN" altLang="zh-CN" sz="2000" i="1" u="sng" dirty="0" smtClean="0"/>
              <a:t>前响</a:t>
            </a:r>
            <a:r>
              <a:rPr lang="zh-CN" altLang="zh-CN" sz="2000" i="1" u="sng" dirty="0"/>
              <a:t>复韵母</a:t>
            </a:r>
            <a:endParaRPr lang="zh-CN" altLang="zh-CN" sz="2000" dirty="0"/>
          </a:p>
        </p:txBody>
      </p:sp>
      <p:sp>
        <p:nvSpPr>
          <p:cNvPr id="9" name="矩形 8"/>
          <p:cNvSpPr/>
          <p:nvPr/>
        </p:nvSpPr>
        <p:spPr>
          <a:xfrm>
            <a:off x="511016" y="1499762"/>
            <a:ext cx="8093432" cy="646331"/>
          </a:xfrm>
          <a:prstGeom prst="rect">
            <a:avLst/>
          </a:prstGeom>
        </p:spPr>
        <p:txBody>
          <a:bodyPr wrap="square">
            <a:spAutoFit/>
          </a:bodyPr>
          <a:lstStyle/>
          <a:p>
            <a:r>
              <a:rPr lang="zh-CN" altLang="zh-CN" sz="1800" dirty="0"/>
              <a:t>前响复韵母共有四个：</a:t>
            </a:r>
            <a:r>
              <a:rPr lang="en-US" altLang="zh-CN" sz="1800" dirty="0" err="1"/>
              <a:t>ai</a:t>
            </a:r>
            <a:r>
              <a:rPr lang="zh-CN" altLang="zh-CN" sz="1800" dirty="0"/>
              <a:t>、</a:t>
            </a:r>
            <a:r>
              <a:rPr lang="en-US" altLang="zh-CN" sz="1800" dirty="0" err="1"/>
              <a:t>ei</a:t>
            </a:r>
            <a:r>
              <a:rPr lang="zh-CN" altLang="zh-CN" sz="1800" dirty="0"/>
              <a:t>、</a:t>
            </a:r>
            <a:r>
              <a:rPr lang="en-US" altLang="zh-CN" sz="1800" dirty="0" err="1"/>
              <a:t>ao</a:t>
            </a:r>
            <a:r>
              <a:rPr lang="zh-CN" altLang="zh-CN" sz="1800" dirty="0"/>
              <a:t>、</a:t>
            </a:r>
            <a:r>
              <a:rPr lang="en-US" altLang="zh-CN" sz="1800" dirty="0" err="1"/>
              <a:t>ou</a:t>
            </a:r>
            <a:r>
              <a:rPr lang="zh-CN" altLang="zh-CN" sz="1800" dirty="0"/>
              <a:t>。它们的共同特点是前一个元音清晰响亮，后一个元音轻短模糊，音值不太固定，只表示舌位滑动的方向。</a:t>
            </a:r>
          </a:p>
        </p:txBody>
      </p:sp>
      <p:sp>
        <p:nvSpPr>
          <p:cNvPr id="10" name="矩形 9"/>
          <p:cNvSpPr/>
          <p:nvPr/>
        </p:nvSpPr>
        <p:spPr>
          <a:xfrm>
            <a:off x="511016" y="2243648"/>
            <a:ext cx="8093432" cy="400110"/>
          </a:xfrm>
          <a:prstGeom prst="rect">
            <a:avLst/>
          </a:prstGeom>
        </p:spPr>
        <p:txBody>
          <a:bodyPr wrap="square">
            <a:spAutoFit/>
          </a:bodyPr>
          <a:lstStyle/>
          <a:p>
            <a:r>
              <a:rPr lang="zh-CN" altLang="zh-CN" sz="2000" i="1" u="sng" dirty="0"/>
              <a:t>后响复韵母</a:t>
            </a:r>
            <a:endParaRPr lang="zh-CN" altLang="zh-CN" sz="2000" dirty="0"/>
          </a:p>
        </p:txBody>
      </p:sp>
      <p:sp>
        <p:nvSpPr>
          <p:cNvPr id="11" name="矩形 10"/>
          <p:cNvSpPr/>
          <p:nvPr/>
        </p:nvSpPr>
        <p:spPr>
          <a:xfrm>
            <a:off x="511016" y="2643758"/>
            <a:ext cx="8093432" cy="646331"/>
          </a:xfrm>
          <a:prstGeom prst="rect">
            <a:avLst/>
          </a:prstGeom>
        </p:spPr>
        <p:txBody>
          <a:bodyPr wrap="square">
            <a:spAutoFit/>
          </a:bodyPr>
          <a:lstStyle/>
          <a:p>
            <a:r>
              <a:rPr lang="zh-CN" altLang="zh-CN" sz="1800" dirty="0"/>
              <a:t>后响复韵母共有五个：</a:t>
            </a:r>
            <a:r>
              <a:rPr lang="en-US" altLang="zh-CN" sz="1800" dirty="0" err="1"/>
              <a:t>ia</a:t>
            </a:r>
            <a:r>
              <a:rPr lang="zh-CN" altLang="zh-CN" sz="1800" dirty="0"/>
              <a:t>、</a:t>
            </a:r>
            <a:r>
              <a:rPr lang="en-US" altLang="zh-CN" sz="1800" dirty="0" err="1"/>
              <a:t>ie</a:t>
            </a:r>
            <a:r>
              <a:rPr lang="zh-CN" altLang="zh-CN" sz="1800" dirty="0"/>
              <a:t>、</a:t>
            </a:r>
            <a:r>
              <a:rPr lang="en-US" altLang="zh-CN" sz="1800" dirty="0" err="1"/>
              <a:t>ua</a:t>
            </a:r>
            <a:r>
              <a:rPr lang="zh-CN" altLang="zh-CN" sz="1800" dirty="0"/>
              <a:t>、</a:t>
            </a:r>
            <a:r>
              <a:rPr lang="en-US" altLang="zh-CN" sz="1800" dirty="0" err="1"/>
              <a:t>uo</a:t>
            </a:r>
            <a:r>
              <a:rPr lang="zh-CN" altLang="zh-CN" sz="1800" dirty="0"/>
              <a:t>、ü</a:t>
            </a:r>
            <a:r>
              <a:rPr lang="en-US" altLang="zh-CN" sz="1800" dirty="0"/>
              <a:t>e</a:t>
            </a:r>
            <a:r>
              <a:rPr lang="zh-CN" altLang="zh-CN" sz="1800" dirty="0"/>
              <a:t>。它们的共同特点是前面的元音发得轻短，只表示舌位从那里开始移动，后面的元音发得清晰响亮。</a:t>
            </a:r>
          </a:p>
        </p:txBody>
      </p:sp>
      <p:sp>
        <p:nvSpPr>
          <p:cNvPr id="12" name="矩形 11"/>
          <p:cNvSpPr/>
          <p:nvPr/>
        </p:nvSpPr>
        <p:spPr>
          <a:xfrm>
            <a:off x="511016" y="3395776"/>
            <a:ext cx="8093432" cy="400110"/>
          </a:xfrm>
          <a:prstGeom prst="rect">
            <a:avLst/>
          </a:prstGeom>
        </p:spPr>
        <p:txBody>
          <a:bodyPr wrap="square">
            <a:spAutoFit/>
          </a:bodyPr>
          <a:lstStyle/>
          <a:p>
            <a:r>
              <a:rPr lang="zh-CN" altLang="zh-CN" sz="2000" i="1" u="sng" dirty="0"/>
              <a:t>中响复韵母</a:t>
            </a:r>
            <a:endParaRPr lang="zh-CN" altLang="zh-CN" sz="2000" dirty="0"/>
          </a:p>
        </p:txBody>
      </p:sp>
      <p:sp>
        <p:nvSpPr>
          <p:cNvPr id="13" name="矩形 12"/>
          <p:cNvSpPr/>
          <p:nvPr/>
        </p:nvSpPr>
        <p:spPr>
          <a:xfrm>
            <a:off x="511016" y="3795886"/>
            <a:ext cx="8093432" cy="923330"/>
          </a:xfrm>
          <a:prstGeom prst="rect">
            <a:avLst/>
          </a:prstGeom>
        </p:spPr>
        <p:txBody>
          <a:bodyPr wrap="square">
            <a:spAutoFit/>
          </a:bodyPr>
          <a:lstStyle/>
          <a:p>
            <a:r>
              <a:rPr lang="zh-CN" altLang="en-US" sz="1800" dirty="0" smtClean="0"/>
              <a:t>中</a:t>
            </a:r>
            <a:r>
              <a:rPr lang="zh-CN" altLang="zh-CN" sz="1800" dirty="0" smtClean="0"/>
              <a:t>响</a:t>
            </a:r>
            <a:r>
              <a:rPr lang="zh-CN" altLang="zh-CN" sz="1800" dirty="0"/>
              <a:t>复韵母共有四个：</a:t>
            </a:r>
            <a:r>
              <a:rPr lang="en-US" altLang="zh-CN" sz="1800" dirty="0" err="1"/>
              <a:t>iao</a:t>
            </a:r>
            <a:r>
              <a:rPr lang="zh-CN" altLang="zh-CN" sz="1800" dirty="0"/>
              <a:t>、</a:t>
            </a:r>
            <a:r>
              <a:rPr lang="en-US" altLang="zh-CN" sz="1800" dirty="0" err="1"/>
              <a:t>iou</a:t>
            </a:r>
            <a:r>
              <a:rPr lang="zh-CN" altLang="zh-CN" sz="1800" dirty="0"/>
              <a:t>、</a:t>
            </a:r>
            <a:r>
              <a:rPr lang="en-US" altLang="zh-CN" sz="1800" dirty="0" err="1"/>
              <a:t>uai</a:t>
            </a:r>
            <a:r>
              <a:rPr lang="zh-CN" altLang="zh-CN" sz="1800" dirty="0"/>
              <a:t>、</a:t>
            </a:r>
            <a:r>
              <a:rPr lang="en-US" altLang="zh-CN" sz="1800" dirty="0" err="1"/>
              <a:t>uei</a:t>
            </a:r>
            <a:r>
              <a:rPr lang="zh-CN" altLang="zh-CN" sz="1800" dirty="0"/>
              <a:t>。它们共同的发音特点是前一个元音轻短，后面的元音含混，音值不太固定，只表示舌位滑动的方向，中间的元音清晰响亮。</a:t>
            </a:r>
          </a:p>
        </p:txBody>
      </p:sp>
    </p:spTree>
    <p:extLst>
      <p:ext uri="{BB962C8B-B14F-4D97-AF65-F5344CB8AC3E}">
        <p14:creationId xmlns="" xmlns:p14="http://schemas.microsoft.com/office/powerpoint/2010/main" val="2881287536"/>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en-US" sz="2800" b="1" dirty="0">
                <a:latin typeface="+mn-ea"/>
                <a:ea typeface="+mn-ea"/>
              </a:rPr>
              <a:t>二</a:t>
            </a:r>
            <a:r>
              <a:rPr lang="en-US" altLang="zh-CN" sz="2800" b="1" dirty="0">
                <a:latin typeface="+mn-ea"/>
                <a:ea typeface="+mn-ea"/>
              </a:rPr>
              <a:t>.</a:t>
            </a:r>
            <a:r>
              <a:rPr lang="zh-CN" altLang="en-US" sz="2800" b="1" dirty="0">
                <a:latin typeface="+mn-ea"/>
                <a:ea typeface="+mn-ea"/>
              </a:rPr>
              <a:t>韵母</a:t>
            </a:r>
          </a:p>
        </p:txBody>
      </p:sp>
      <p:sp>
        <p:nvSpPr>
          <p:cNvPr id="3" name="矩形 2"/>
          <p:cNvSpPr/>
          <p:nvPr/>
        </p:nvSpPr>
        <p:spPr>
          <a:xfrm>
            <a:off x="611560" y="699542"/>
            <a:ext cx="1157689" cy="400110"/>
          </a:xfrm>
          <a:prstGeom prst="rect">
            <a:avLst/>
          </a:prstGeom>
        </p:spPr>
        <p:txBody>
          <a:bodyPr wrap="none">
            <a:spAutoFit/>
          </a:bodyPr>
          <a:lstStyle/>
          <a:p>
            <a:r>
              <a:rPr lang="en-US" altLang="zh-CN" sz="2000" b="1" dirty="0"/>
              <a:t>3.</a:t>
            </a:r>
            <a:r>
              <a:rPr lang="zh-CN" altLang="zh-CN" sz="2000" b="1" dirty="0"/>
              <a:t>鼻韵母</a:t>
            </a:r>
            <a:endParaRPr lang="zh-CN" altLang="zh-CN" sz="2000" dirty="0"/>
          </a:p>
        </p:txBody>
      </p:sp>
      <p:sp>
        <p:nvSpPr>
          <p:cNvPr id="4" name="矩形 3"/>
          <p:cNvSpPr/>
          <p:nvPr/>
        </p:nvSpPr>
        <p:spPr>
          <a:xfrm>
            <a:off x="511016" y="1099652"/>
            <a:ext cx="8093432" cy="1015663"/>
          </a:xfrm>
          <a:prstGeom prst="rect">
            <a:avLst/>
          </a:prstGeom>
        </p:spPr>
        <p:txBody>
          <a:bodyPr wrap="square">
            <a:spAutoFit/>
          </a:bodyPr>
          <a:lstStyle/>
          <a:p>
            <a:r>
              <a:rPr lang="zh-CN" altLang="zh-CN" sz="2000" dirty="0"/>
              <a:t>由一个或两个元音后面带上鼻辅音构成的韵母叫鼻韵母。鼻韵母共有十六个：</a:t>
            </a:r>
            <a:r>
              <a:rPr lang="en-US" altLang="zh-CN" sz="2000" dirty="0"/>
              <a:t>an</a:t>
            </a:r>
            <a:r>
              <a:rPr lang="zh-CN" altLang="zh-CN" sz="2000" dirty="0"/>
              <a:t>、</a:t>
            </a:r>
            <a:r>
              <a:rPr lang="en-US" altLang="zh-CN" sz="2000" dirty="0" err="1"/>
              <a:t>ian</a:t>
            </a:r>
            <a:r>
              <a:rPr lang="zh-CN" altLang="zh-CN" sz="2000" dirty="0"/>
              <a:t>、</a:t>
            </a:r>
            <a:r>
              <a:rPr lang="en-US" altLang="zh-CN" sz="2000" dirty="0" err="1"/>
              <a:t>uan</a:t>
            </a:r>
            <a:r>
              <a:rPr lang="zh-CN" altLang="zh-CN" sz="2000" dirty="0"/>
              <a:t>、ü</a:t>
            </a:r>
            <a:r>
              <a:rPr lang="en-US" altLang="zh-CN" sz="2000" dirty="0"/>
              <a:t>an</a:t>
            </a:r>
            <a:r>
              <a:rPr lang="zh-CN" altLang="zh-CN" sz="2000" dirty="0"/>
              <a:t>、</a:t>
            </a:r>
            <a:r>
              <a:rPr lang="en-US" altLang="zh-CN" sz="2000" dirty="0"/>
              <a:t>en</a:t>
            </a:r>
            <a:r>
              <a:rPr lang="zh-CN" altLang="zh-CN" sz="2000" dirty="0"/>
              <a:t>、</a:t>
            </a:r>
            <a:r>
              <a:rPr lang="en-US" altLang="zh-CN" sz="2000" dirty="0"/>
              <a:t>in</a:t>
            </a:r>
            <a:r>
              <a:rPr lang="zh-CN" altLang="zh-CN" sz="2000" dirty="0"/>
              <a:t>、</a:t>
            </a:r>
            <a:r>
              <a:rPr lang="en-US" altLang="zh-CN" sz="2000" dirty="0" err="1"/>
              <a:t>uen</a:t>
            </a:r>
            <a:r>
              <a:rPr lang="zh-CN" altLang="zh-CN" sz="2000" dirty="0"/>
              <a:t>、ü</a:t>
            </a:r>
            <a:r>
              <a:rPr lang="en-US" altLang="zh-CN" sz="2000" dirty="0"/>
              <a:t>n</a:t>
            </a:r>
            <a:r>
              <a:rPr lang="zh-CN" altLang="zh-CN" sz="2000" dirty="0"/>
              <a:t>、</a:t>
            </a:r>
            <a:r>
              <a:rPr lang="en-US" altLang="zh-CN" sz="2000" dirty="0" err="1"/>
              <a:t>ang</a:t>
            </a:r>
            <a:r>
              <a:rPr lang="zh-CN" altLang="zh-CN" sz="2000" dirty="0"/>
              <a:t>、</a:t>
            </a:r>
            <a:r>
              <a:rPr lang="en-US" altLang="zh-CN" sz="2000" dirty="0" err="1"/>
              <a:t>iang</a:t>
            </a:r>
            <a:r>
              <a:rPr lang="zh-CN" altLang="zh-CN" sz="2000" dirty="0"/>
              <a:t>、</a:t>
            </a:r>
            <a:r>
              <a:rPr lang="en-US" altLang="zh-CN" sz="2000" dirty="0" err="1"/>
              <a:t>uang</a:t>
            </a:r>
            <a:r>
              <a:rPr lang="zh-CN" altLang="zh-CN" sz="2000" dirty="0"/>
              <a:t>、</a:t>
            </a:r>
            <a:r>
              <a:rPr lang="en-US" altLang="zh-CN" sz="2000" dirty="0" err="1"/>
              <a:t>eng</a:t>
            </a:r>
            <a:r>
              <a:rPr lang="zh-CN" altLang="zh-CN" sz="2000" dirty="0"/>
              <a:t>、</a:t>
            </a:r>
            <a:r>
              <a:rPr lang="en-US" altLang="zh-CN" sz="2000" dirty="0" err="1"/>
              <a:t>ing</a:t>
            </a:r>
            <a:r>
              <a:rPr lang="zh-CN" altLang="zh-CN" sz="2000" dirty="0"/>
              <a:t>、</a:t>
            </a:r>
            <a:r>
              <a:rPr lang="en-US" altLang="zh-CN" sz="2000" dirty="0" err="1"/>
              <a:t>ueng</a:t>
            </a:r>
            <a:r>
              <a:rPr lang="zh-CN" altLang="zh-CN" sz="2000" dirty="0"/>
              <a:t>、</a:t>
            </a:r>
            <a:r>
              <a:rPr lang="en-US" altLang="zh-CN" sz="2000" dirty="0" err="1"/>
              <a:t>ong</a:t>
            </a:r>
            <a:r>
              <a:rPr lang="zh-CN" altLang="zh-CN" sz="2000" dirty="0"/>
              <a:t>、</a:t>
            </a:r>
            <a:r>
              <a:rPr lang="en-US" altLang="zh-CN" sz="2000" dirty="0" err="1"/>
              <a:t>iong</a:t>
            </a:r>
            <a:r>
              <a:rPr lang="zh-CN" altLang="zh-CN" sz="2000" dirty="0"/>
              <a:t>。</a:t>
            </a:r>
          </a:p>
        </p:txBody>
      </p:sp>
    </p:spTree>
    <p:extLst>
      <p:ext uri="{BB962C8B-B14F-4D97-AF65-F5344CB8AC3E}">
        <p14:creationId xmlns="" xmlns:p14="http://schemas.microsoft.com/office/powerpoint/2010/main" val="2246677983"/>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三、声调</a:t>
            </a:r>
            <a:endParaRPr lang="zh-CN" altLang="zh-CN" sz="2800" dirty="0">
              <a:latin typeface="微软雅黑" pitchFamily="34" charset="-122"/>
              <a:ea typeface="微软雅黑" pitchFamily="34" charset="-122"/>
            </a:endParaRPr>
          </a:p>
        </p:txBody>
      </p:sp>
      <p:sp>
        <p:nvSpPr>
          <p:cNvPr id="3" name="矩形 2"/>
          <p:cNvSpPr/>
          <p:nvPr/>
        </p:nvSpPr>
        <p:spPr>
          <a:xfrm>
            <a:off x="611560" y="699542"/>
            <a:ext cx="6120586" cy="400110"/>
          </a:xfrm>
          <a:prstGeom prst="rect">
            <a:avLst/>
          </a:prstGeom>
        </p:spPr>
        <p:txBody>
          <a:bodyPr wrap="none">
            <a:spAutoFit/>
          </a:bodyPr>
          <a:lstStyle/>
          <a:p>
            <a:pPr>
              <a:spcAft>
                <a:spcPts val="300"/>
              </a:spcAft>
              <a:buSzPct val="25000"/>
            </a:pPr>
            <a:r>
              <a:rPr lang="zh-CN" altLang="en-US" sz="2000" dirty="0">
                <a:cs typeface="+mn-ea"/>
                <a:sym typeface="+mn-lt"/>
              </a:rPr>
              <a:t>声调是音乐的高低升降形式，它主要是由音高决定的</a:t>
            </a:r>
          </a:p>
        </p:txBody>
      </p:sp>
      <p:sp>
        <p:nvSpPr>
          <p:cNvPr id="8" name="矩形 7"/>
          <p:cNvSpPr/>
          <p:nvPr/>
        </p:nvSpPr>
        <p:spPr>
          <a:xfrm>
            <a:off x="611560" y="1099652"/>
            <a:ext cx="7992888" cy="1384995"/>
          </a:xfrm>
          <a:prstGeom prst="rect">
            <a:avLst/>
          </a:prstGeom>
        </p:spPr>
        <p:txBody>
          <a:bodyPr wrap="square">
            <a:spAutoFit/>
          </a:bodyPr>
          <a:lstStyle/>
          <a:p>
            <a:r>
              <a:rPr lang="zh-CN" altLang="en-US" sz="2000" dirty="0">
                <a:cs typeface="+mn-ea"/>
                <a:sym typeface="+mn-lt"/>
              </a:rPr>
              <a:t>音乐中的音阶也是由音高决定的，因此，声调可以用音阶来模拟，学习的声调也可以借助于自己的音乐感</a:t>
            </a:r>
            <a:r>
              <a:rPr lang="zh-CN" altLang="en-US" sz="2000" dirty="0" smtClean="0">
                <a:cs typeface="+mn-ea"/>
                <a:sym typeface="+mn-lt"/>
              </a:rPr>
              <a:t>。</a:t>
            </a:r>
            <a:endParaRPr lang="en-US" altLang="zh-CN" sz="2000" dirty="0" smtClean="0">
              <a:cs typeface="+mn-ea"/>
              <a:sym typeface="+mn-lt"/>
            </a:endParaRPr>
          </a:p>
          <a:p>
            <a:endParaRPr lang="en-US" altLang="zh-CN" sz="2000" dirty="0">
              <a:cs typeface="+mn-ea"/>
              <a:sym typeface="+mn-lt"/>
            </a:endParaRPr>
          </a:p>
          <a:p>
            <a:r>
              <a:rPr lang="zh-CN" altLang="en-US" sz="2400" dirty="0" smtClean="0">
                <a:solidFill>
                  <a:srgbClr val="3CA0FE"/>
                </a:solidFill>
                <a:cs typeface="+mn-ea"/>
                <a:sym typeface="+mn-lt"/>
              </a:rPr>
              <a:t>普通话</a:t>
            </a:r>
            <a:r>
              <a:rPr lang="zh-CN" altLang="en-US" sz="2400" dirty="0">
                <a:solidFill>
                  <a:srgbClr val="3CA0FE"/>
                </a:solidFill>
                <a:cs typeface="+mn-ea"/>
                <a:sym typeface="+mn-lt"/>
              </a:rPr>
              <a:t>有四个声调：阳平，阴平，上声，去声。</a:t>
            </a:r>
          </a:p>
        </p:txBody>
      </p:sp>
    </p:spTree>
    <p:extLst>
      <p:ext uri="{BB962C8B-B14F-4D97-AF65-F5344CB8AC3E}">
        <p14:creationId xmlns="" xmlns:p14="http://schemas.microsoft.com/office/powerpoint/2010/main" val="34228800"/>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19      (向天歌演示原创作品：www.TopPPT.cn)"/>
          <p:cNvSpPr/>
          <p:nvPr/>
        </p:nvSpPr>
        <p:spPr>
          <a:xfrm>
            <a:off x="1" y="1792129"/>
            <a:ext cx="9144000" cy="1355685"/>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zh-CN" sz="3600" b="1" dirty="0"/>
              <a:t>第三节 普通话的语流音变</a:t>
            </a:r>
            <a:endParaRPr lang="zh-CN" altLang="zh-CN" sz="3600" dirty="0"/>
          </a:p>
        </p:txBody>
      </p:sp>
    </p:spTree>
    <p:extLst>
      <p:ext uri="{BB962C8B-B14F-4D97-AF65-F5344CB8AC3E}">
        <p14:creationId xmlns="" xmlns:p14="http://schemas.microsoft.com/office/powerpoint/2010/main" val="198686676"/>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一、什么是语流音变</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1938992"/>
          </a:xfrm>
          <a:prstGeom prst="rect">
            <a:avLst/>
          </a:prstGeom>
        </p:spPr>
        <p:txBody>
          <a:bodyPr wrap="square">
            <a:spAutoFit/>
          </a:bodyPr>
          <a:lstStyle/>
          <a:p>
            <a:r>
              <a:rPr lang="zh-CN" altLang="en-US" sz="2000" dirty="0">
                <a:cs typeface="+mn-ea"/>
                <a:sym typeface="+mn-lt"/>
              </a:rPr>
              <a:t>人们说话时，具体的音素组合在一起，形成长短不等的一段段的语流。在连续的语流中，一个音可能由于邻近音的影响，或自身所处地位的不同，或说话的快慢，高低，强弱的不同而在发音上产生一些变化，这种现象叫语流音变</a:t>
            </a:r>
            <a:r>
              <a:rPr lang="zh-CN" altLang="en-US" sz="2000" dirty="0" smtClean="0">
                <a:cs typeface="+mn-ea"/>
                <a:sym typeface="+mn-lt"/>
              </a:rPr>
              <a:t>。</a:t>
            </a:r>
            <a:endParaRPr lang="en-US" altLang="zh-CN" sz="2000" dirty="0" smtClean="0">
              <a:cs typeface="+mn-ea"/>
              <a:sym typeface="+mn-lt"/>
            </a:endParaRPr>
          </a:p>
          <a:p>
            <a:endParaRPr lang="en-US" altLang="zh-CN" sz="2000" dirty="0">
              <a:cs typeface="+mn-ea"/>
              <a:sym typeface="+mn-lt"/>
            </a:endParaRPr>
          </a:p>
          <a:p>
            <a:r>
              <a:rPr lang="zh-CN" altLang="zh-CN" sz="2000" dirty="0"/>
              <a:t>普通话的语流音变主要包括变调、转声、儿化、语气词“啊”的变化</a:t>
            </a:r>
            <a:r>
              <a:rPr lang="zh-CN" altLang="zh-CN" sz="2000" dirty="0" smtClean="0"/>
              <a:t>。</a:t>
            </a:r>
            <a:endParaRPr lang="zh-CN" altLang="zh-CN" sz="2000" dirty="0"/>
          </a:p>
        </p:txBody>
      </p:sp>
    </p:spTree>
    <p:extLst>
      <p:ext uri="{BB962C8B-B14F-4D97-AF65-F5344CB8AC3E}">
        <p14:creationId xmlns="" xmlns:p14="http://schemas.microsoft.com/office/powerpoint/2010/main" val="2656086210"/>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二、掌握语流音变的规律</a:t>
            </a:r>
            <a:endParaRPr lang="zh-CN" altLang="zh-CN" sz="2800" dirty="0">
              <a:latin typeface="微软雅黑" pitchFamily="34" charset="-122"/>
              <a:ea typeface="微软雅黑" pitchFamily="34" charset="-122"/>
            </a:endParaRPr>
          </a:p>
        </p:txBody>
      </p:sp>
      <p:sp>
        <p:nvSpPr>
          <p:cNvPr id="7" name="Shape 781"/>
          <p:cNvSpPr/>
          <p:nvPr/>
        </p:nvSpPr>
        <p:spPr>
          <a:xfrm>
            <a:off x="829151" y="1423988"/>
            <a:ext cx="1519238" cy="361950"/>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19601" y="0"/>
                </a:lnTo>
                <a:lnTo>
                  <a:pt x="21600" y="10779"/>
                </a:lnTo>
                <a:lnTo>
                  <a:pt x="19644" y="21600"/>
                </a:lnTo>
                <a:lnTo>
                  <a:pt x="131" y="21600"/>
                </a:lnTo>
              </a:path>
            </a:pathLst>
          </a:custGeom>
          <a:ln w="12700">
            <a:solidFill>
              <a:schemeClr val="accent3"/>
            </a:solidFill>
            <a:miter lim="400000"/>
          </a:ln>
        </p:spPr>
        <p:txBody>
          <a:bodyPr lIns="0" tIns="0" rIns="0" bIns="0" anchor="ctr"/>
          <a:lstStyle/>
          <a:p>
            <a:pPr lvl="0"/>
            <a:endParaRPr sz="1800">
              <a:cs typeface="+mn-ea"/>
              <a:sym typeface="+mn-lt"/>
            </a:endParaRPr>
          </a:p>
        </p:txBody>
      </p:sp>
      <p:sp>
        <p:nvSpPr>
          <p:cNvPr id="8" name="Shape 783"/>
          <p:cNvSpPr/>
          <p:nvPr/>
        </p:nvSpPr>
        <p:spPr>
          <a:xfrm>
            <a:off x="353134" y="1344320"/>
            <a:ext cx="476250" cy="47625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chemeClr val="accent3"/>
          </a:solidFill>
          <a:ln w="12700" cap="flat">
            <a:noFill/>
            <a:miter lim="400000"/>
          </a:ln>
          <a:effectLst/>
        </p:spPr>
        <p:txBody>
          <a:bodyPr wrap="square" lIns="0" tIns="0" rIns="0" bIns="0" numCol="1" anchor="ctr">
            <a:noAutofit/>
          </a:bodyPr>
          <a:lstStyle/>
          <a:p>
            <a:pPr defTabSz="218599">
              <a:defRPr sz="4000">
                <a:solidFill>
                  <a:srgbClr val="FFFFFF"/>
                </a:solidFill>
                <a:effectLst>
                  <a:outerShdw blurRad="38100" dist="12700" dir="5400000" rotWithShape="0">
                    <a:srgbClr val="000000">
                      <a:alpha val="50000"/>
                    </a:srgbClr>
                  </a:outerShdw>
                </a:effectLst>
              </a:defRPr>
            </a:pPr>
            <a:endParaRPr sz="4000">
              <a:cs typeface="+mn-ea"/>
              <a:sym typeface="+mn-lt"/>
            </a:endParaRPr>
          </a:p>
        </p:txBody>
      </p:sp>
      <p:sp>
        <p:nvSpPr>
          <p:cNvPr id="9" name="Shape 784"/>
          <p:cNvSpPr/>
          <p:nvPr/>
        </p:nvSpPr>
        <p:spPr>
          <a:xfrm>
            <a:off x="438623" y="1297168"/>
            <a:ext cx="304320" cy="545790"/>
          </a:xfrm>
          <a:prstGeom prst="rect">
            <a:avLst/>
          </a:prstGeom>
          <a:noFill/>
          <a:ln w="12700" cap="flat">
            <a:noFill/>
            <a:miter lim="400000"/>
          </a:ln>
          <a:effectLst/>
        </p:spPr>
        <p:txBody>
          <a:bodyPr wrap="square" lIns="50800" tIns="50800" rIns="50800" bIns="50800" numCol="1" anchor="ctr">
            <a:spAutoFit/>
          </a:bodyPr>
          <a:lstStyle>
            <a:lvl1pPr>
              <a:lnSpc>
                <a:spcPct val="120000"/>
              </a:lnSpc>
              <a:defRPr sz="3000" b="1">
                <a:solidFill>
                  <a:srgbClr val="FFFFFF"/>
                </a:solidFill>
                <a:latin typeface="Arimo"/>
                <a:ea typeface="Arimo"/>
                <a:cs typeface="Arimo"/>
                <a:sym typeface="Arimo"/>
              </a:defRPr>
            </a:lvl1pPr>
          </a:lstStyle>
          <a:p>
            <a:pPr lvl="0">
              <a:defRPr sz="1800" b="0">
                <a:solidFill>
                  <a:srgbClr val="000000"/>
                </a:solidFill>
              </a:defRPr>
            </a:pPr>
            <a:r>
              <a:rPr sz="2400" dirty="0">
                <a:solidFill>
                  <a:schemeClr val="bg1"/>
                </a:solidFill>
                <a:latin typeface="+mn-lt"/>
                <a:ea typeface="+mn-ea"/>
                <a:cs typeface="+mn-ea"/>
                <a:sym typeface="+mn-lt"/>
              </a:rPr>
              <a:t>1</a:t>
            </a:r>
          </a:p>
        </p:txBody>
      </p:sp>
      <p:sp>
        <p:nvSpPr>
          <p:cNvPr id="10" name="Shape 786"/>
          <p:cNvSpPr/>
          <p:nvPr/>
        </p:nvSpPr>
        <p:spPr>
          <a:xfrm>
            <a:off x="438597" y="2181225"/>
            <a:ext cx="1957388" cy="2254463"/>
          </a:xfrm>
          <a:prstGeom prst="rect">
            <a:avLst/>
          </a:prstGeom>
          <a:ln w="12700">
            <a:miter lim="400000"/>
          </a:ln>
        </p:spPr>
        <p:txBody>
          <a:bodyPr lIns="19050" tIns="19050" rIns="19050" bIns="19050" anchor="ctr">
            <a:spAutoFit/>
          </a:bodyPr>
          <a:lstStyle/>
          <a:p>
            <a:pPr defTabSz="170974">
              <a:defRPr sz="1800"/>
            </a:pPr>
            <a:r>
              <a:rPr lang="zh-CN" altLang="en-US" sz="1600" dirty="0">
                <a:cs typeface="+mn-ea"/>
                <a:sym typeface="+mn-lt"/>
              </a:rPr>
              <a:t>在语流中，由于相连音节的互相影响，使某个音节原来的调值发生了变化，这种变化叫作变调。普通话中的四个声调，在受到邻近音节声调的影响时，或多或少都有些变化</a:t>
            </a:r>
            <a:endParaRPr sz="1600" dirty="0">
              <a:cs typeface="+mn-ea"/>
              <a:sym typeface="+mn-lt"/>
            </a:endParaRPr>
          </a:p>
        </p:txBody>
      </p:sp>
      <p:sp>
        <p:nvSpPr>
          <p:cNvPr id="11" name="Shape 787"/>
          <p:cNvSpPr/>
          <p:nvPr/>
        </p:nvSpPr>
        <p:spPr>
          <a:xfrm>
            <a:off x="3012380" y="1424124"/>
            <a:ext cx="1519238" cy="361950"/>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19601" y="0"/>
                </a:lnTo>
                <a:lnTo>
                  <a:pt x="21600" y="10779"/>
                </a:lnTo>
                <a:lnTo>
                  <a:pt x="19644" y="21600"/>
                </a:lnTo>
                <a:lnTo>
                  <a:pt x="131" y="21600"/>
                </a:lnTo>
              </a:path>
            </a:pathLst>
          </a:custGeom>
          <a:ln w="12700">
            <a:solidFill>
              <a:schemeClr val="accent3"/>
            </a:solidFill>
            <a:miter lim="400000"/>
          </a:ln>
        </p:spPr>
        <p:txBody>
          <a:bodyPr lIns="0" tIns="0" rIns="0" bIns="0" anchor="ctr"/>
          <a:lstStyle/>
          <a:p>
            <a:pPr lvl="0"/>
            <a:endParaRPr sz="1800">
              <a:cs typeface="+mn-ea"/>
              <a:sym typeface="+mn-lt"/>
            </a:endParaRPr>
          </a:p>
        </p:txBody>
      </p:sp>
      <p:sp>
        <p:nvSpPr>
          <p:cNvPr id="12" name="Shape 789"/>
          <p:cNvSpPr/>
          <p:nvPr/>
        </p:nvSpPr>
        <p:spPr>
          <a:xfrm>
            <a:off x="2524834" y="1366703"/>
            <a:ext cx="476250" cy="47625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chemeClr val="accent3"/>
          </a:solidFill>
          <a:ln w="12700" cap="flat">
            <a:noFill/>
            <a:miter lim="400000"/>
          </a:ln>
          <a:effectLst/>
        </p:spPr>
        <p:txBody>
          <a:bodyPr wrap="square" lIns="0" tIns="0" rIns="0" bIns="0" numCol="1" anchor="ctr">
            <a:noAutofit/>
          </a:bodyPr>
          <a:lstStyle/>
          <a:p>
            <a:pPr defTabSz="218599">
              <a:defRPr sz="4000">
                <a:solidFill>
                  <a:srgbClr val="FFFFFF"/>
                </a:solidFill>
                <a:effectLst>
                  <a:outerShdw blurRad="38100" dist="12700" dir="5400000" rotWithShape="0">
                    <a:srgbClr val="000000">
                      <a:alpha val="50000"/>
                    </a:srgbClr>
                  </a:outerShdw>
                </a:effectLst>
              </a:defRPr>
            </a:pPr>
            <a:endParaRPr sz="4000">
              <a:cs typeface="+mn-ea"/>
              <a:sym typeface="+mn-lt"/>
            </a:endParaRPr>
          </a:p>
        </p:txBody>
      </p:sp>
      <p:sp>
        <p:nvSpPr>
          <p:cNvPr id="13" name="Shape 790"/>
          <p:cNvSpPr/>
          <p:nvPr/>
        </p:nvSpPr>
        <p:spPr>
          <a:xfrm>
            <a:off x="2637636" y="1331933"/>
            <a:ext cx="250646" cy="545790"/>
          </a:xfrm>
          <a:prstGeom prst="rect">
            <a:avLst/>
          </a:prstGeom>
          <a:noFill/>
          <a:ln w="12700" cap="flat">
            <a:noFill/>
            <a:miter lim="400000"/>
          </a:ln>
          <a:effectLst/>
        </p:spPr>
        <p:txBody>
          <a:bodyPr wrap="square" lIns="50800" tIns="50800" rIns="50800" bIns="50800" numCol="1" anchor="ctr">
            <a:spAutoFit/>
          </a:bodyPr>
          <a:lstStyle/>
          <a:p>
            <a:pPr>
              <a:lnSpc>
                <a:spcPct val="120000"/>
              </a:lnSpc>
            </a:pPr>
            <a:r>
              <a:rPr sz="2400" dirty="0">
                <a:solidFill>
                  <a:schemeClr val="bg1"/>
                </a:solidFill>
                <a:cs typeface="+mn-ea"/>
                <a:sym typeface="+mn-lt"/>
              </a:rPr>
              <a:t>2</a:t>
            </a:r>
          </a:p>
        </p:txBody>
      </p:sp>
      <p:sp>
        <p:nvSpPr>
          <p:cNvPr id="14" name="Shape 793"/>
          <p:cNvSpPr/>
          <p:nvPr/>
        </p:nvSpPr>
        <p:spPr>
          <a:xfrm>
            <a:off x="5107880" y="1424124"/>
            <a:ext cx="1519238" cy="361950"/>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19601" y="0"/>
                </a:lnTo>
                <a:lnTo>
                  <a:pt x="21600" y="10779"/>
                </a:lnTo>
                <a:lnTo>
                  <a:pt x="19644" y="21600"/>
                </a:lnTo>
                <a:lnTo>
                  <a:pt x="131" y="21600"/>
                </a:lnTo>
              </a:path>
            </a:pathLst>
          </a:custGeom>
          <a:ln w="12700">
            <a:solidFill>
              <a:schemeClr val="accent3"/>
            </a:solidFill>
            <a:miter lim="400000"/>
          </a:ln>
        </p:spPr>
        <p:txBody>
          <a:bodyPr lIns="0" tIns="0" rIns="0" bIns="0" anchor="ctr"/>
          <a:lstStyle/>
          <a:p>
            <a:pPr lvl="0"/>
            <a:endParaRPr sz="1800">
              <a:cs typeface="+mn-ea"/>
              <a:sym typeface="+mn-lt"/>
            </a:endParaRPr>
          </a:p>
        </p:txBody>
      </p:sp>
      <p:sp>
        <p:nvSpPr>
          <p:cNvPr id="15" name="Shape 795"/>
          <p:cNvSpPr/>
          <p:nvPr/>
        </p:nvSpPr>
        <p:spPr>
          <a:xfrm>
            <a:off x="4631764" y="1366703"/>
            <a:ext cx="476250" cy="47625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chemeClr val="accent3"/>
          </a:solidFill>
          <a:ln w="12700" cap="flat">
            <a:noFill/>
            <a:miter lim="400000"/>
          </a:ln>
          <a:effectLst/>
        </p:spPr>
        <p:txBody>
          <a:bodyPr wrap="square" lIns="0" tIns="0" rIns="0" bIns="0" numCol="1" anchor="ctr">
            <a:noAutofit/>
          </a:bodyPr>
          <a:lstStyle/>
          <a:p>
            <a:pPr defTabSz="218599">
              <a:defRPr sz="4000">
                <a:solidFill>
                  <a:srgbClr val="FFFFFF"/>
                </a:solidFill>
                <a:effectLst>
                  <a:outerShdw blurRad="38100" dist="12700" dir="5400000" rotWithShape="0">
                    <a:srgbClr val="000000">
                      <a:alpha val="50000"/>
                    </a:srgbClr>
                  </a:outerShdw>
                </a:effectLst>
              </a:defRPr>
            </a:pPr>
            <a:endParaRPr sz="4000">
              <a:cs typeface="+mn-ea"/>
              <a:sym typeface="+mn-lt"/>
            </a:endParaRPr>
          </a:p>
        </p:txBody>
      </p:sp>
      <p:sp>
        <p:nvSpPr>
          <p:cNvPr id="16" name="Shape 796"/>
          <p:cNvSpPr/>
          <p:nvPr/>
        </p:nvSpPr>
        <p:spPr>
          <a:xfrm>
            <a:off x="4748071" y="1331933"/>
            <a:ext cx="242684" cy="545790"/>
          </a:xfrm>
          <a:prstGeom prst="rect">
            <a:avLst/>
          </a:prstGeom>
          <a:noFill/>
          <a:ln w="12700" cap="flat">
            <a:noFill/>
            <a:miter lim="400000"/>
          </a:ln>
          <a:effectLst/>
        </p:spPr>
        <p:txBody>
          <a:bodyPr wrap="square" lIns="50800" tIns="50800" rIns="50800" bIns="50800" numCol="1" anchor="ctr">
            <a:spAutoFit/>
          </a:bodyPr>
          <a:lstStyle/>
          <a:p>
            <a:pPr>
              <a:lnSpc>
                <a:spcPct val="120000"/>
              </a:lnSpc>
            </a:pPr>
            <a:r>
              <a:rPr sz="2400" dirty="0">
                <a:solidFill>
                  <a:schemeClr val="bg1"/>
                </a:solidFill>
                <a:cs typeface="+mn-ea"/>
                <a:sym typeface="+mn-lt"/>
              </a:rPr>
              <a:t>3</a:t>
            </a:r>
          </a:p>
        </p:txBody>
      </p:sp>
      <p:sp>
        <p:nvSpPr>
          <p:cNvPr id="17" name="文本框 30"/>
          <p:cNvSpPr txBox="1"/>
          <p:nvPr/>
        </p:nvSpPr>
        <p:spPr>
          <a:xfrm>
            <a:off x="829152" y="1425054"/>
            <a:ext cx="1238516" cy="346249"/>
          </a:xfrm>
          <a:prstGeom prst="rect">
            <a:avLst/>
          </a:prstGeom>
          <a:noFill/>
        </p:spPr>
        <p:txBody>
          <a:bodyPr wrap="square" lIns="68580" tIns="34290" rIns="68580" bIns="34290" rtlCol="0">
            <a:spAutoFit/>
          </a:bodyPr>
          <a:lstStyle/>
          <a:p>
            <a:r>
              <a:rPr lang="zh-CN" altLang="en-US" sz="1800" b="1" dirty="0" smtClean="0">
                <a:latin typeface="+mj-ea"/>
                <a:ea typeface="+mj-ea"/>
                <a:cs typeface="+mn-ea"/>
                <a:sym typeface="+mn-lt"/>
              </a:rPr>
              <a:t>变调</a:t>
            </a:r>
            <a:endParaRPr lang="zh-CN" altLang="en-US" sz="1800" b="1" dirty="0">
              <a:latin typeface="+mj-ea"/>
              <a:ea typeface="+mj-ea"/>
              <a:cs typeface="+mn-ea"/>
              <a:sym typeface="+mn-lt"/>
            </a:endParaRPr>
          </a:p>
        </p:txBody>
      </p:sp>
      <p:sp>
        <p:nvSpPr>
          <p:cNvPr id="18" name="文本框 31"/>
          <p:cNvSpPr txBox="1"/>
          <p:nvPr/>
        </p:nvSpPr>
        <p:spPr>
          <a:xfrm>
            <a:off x="3001074" y="1425054"/>
            <a:ext cx="1054104" cy="346249"/>
          </a:xfrm>
          <a:prstGeom prst="rect">
            <a:avLst/>
          </a:prstGeom>
          <a:noFill/>
        </p:spPr>
        <p:txBody>
          <a:bodyPr wrap="square" lIns="68580" tIns="34290" rIns="68580" bIns="34290" rtlCol="0">
            <a:spAutoFit/>
          </a:bodyPr>
          <a:lstStyle/>
          <a:p>
            <a:r>
              <a:rPr lang="zh-CN" altLang="en-US" sz="1800" b="1" dirty="0">
                <a:latin typeface="+mj-ea"/>
                <a:ea typeface="+mj-ea"/>
                <a:cs typeface="+mn-ea"/>
                <a:sym typeface="+mn-lt"/>
              </a:rPr>
              <a:t>轻声</a:t>
            </a:r>
          </a:p>
        </p:txBody>
      </p:sp>
      <p:sp>
        <p:nvSpPr>
          <p:cNvPr id="19" name="文本框 32"/>
          <p:cNvSpPr txBox="1"/>
          <p:nvPr/>
        </p:nvSpPr>
        <p:spPr>
          <a:xfrm>
            <a:off x="5107929" y="1425054"/>
            <a:ext cx="1054104" cy="346249"/>
          </a:xfrm>
          <a:prstGeom prst="rect">
            <a:avLst/>
          </a:prstGeom>
          <a:noFill/>
        </p:spPr>
        <p:txBody>
          <a:bodyPr wrap="square" lIns="68580" tIns="34290" rIns="68580" bIns="34290" rtlCol="0">
            <a:spAutoFit/>
          </a:bodyPr>
          <a:lstStyle/>
          <a:p>
            <a:r>
              <a:rPr lang="zh-CN" altLang="en-US" sz="1800" b="1" dirty="0">
                <a:latin typeface="+mj-ea"/>
                <a:ea typeface="+mj-ea"/>
                <a:cs typeface="+mn-ea"/>
                <a:sym typeface="+mn-lt"/>
              </a:rPr>
              <a:t>儿化</a:t>
            </a:r>
          </a:p>
        </p:txBody>
      </p:sp>
      <p:sp>
        <p:nvSpPr>
          <p:cNvPr id="20" name="Shape 786"/>
          <p:cNvSpPr/>
          <p:nvPr/>
        </p:nvSpPr>
        <p:spPr>
          <a:xfrm>
            <a:off x="2574096" y="2181225"/>
            <a:ext cx="1957388" cy="2008242"/>
          </a:xfrm>
          <a:prstGeom prst="rect">
            <a:avLst/>
          </a:prstGeom>
          <a:ln w="12700">
            <a:miter lim="400000"/>
          </a:ln>
        </p:spPr>
        <p:txBody>
          <a:bodyPr lIns="19050" tIns="19050" rIns="19050" bIns="19050" anchor="ctr">
            <a:spAutoFit/>
          </a:bodyPr>
          <a:lstStyle/>
          <a:p>
            <a:pPr defTabSz="170974">
              <a:defRPr sz="1800"/>
            </a:pPr>
            <a:r>
              <a:rPr lang="zh-CN" altLang="en-US" sz="1600" dirty="0">
                <a:cs typeface="+mn-ea"/>
                <a:sym typeface="+mn-lt"/>
              </a:rPr>
              <a:t>普通话音节都有一个固定的声调，可是某些音节在词和句子中失去了它原有的声调，读成一种轻短模糊的调子，甚至声，韵母也发生了变化，这就是轻声</a:t>
            </a:r>
          </a:p>
        </p:txBody>
      </p:sp>
      <p:sp>
        <p:nvSpPr>
          <p:cNvPr id="21" name="Shape 786"/>
          <p:cNvSpPr/>
          <p:nvPr/>
        </p:nvSpPr>
        <p:spPr>
          <a:xfrm>
            <a:off x="4720956" y="2181225"/>
            <a:ext cx="1957388" cy="1515800"/>
          </a:xfrm>
          <a:prstGeom prst="rect">
            <a:avLst/>
          </a:prstGeom>
          <a:ln w="12700">
            <a:miter lim="400000"/>
          </a:ln>
        </p:spPr>
        <p:txBody>
          <a:bodyPr lIns="19050" tIns="19050" rIns="19050" bIns="19050" anchor="ctr">
            <a:spAutoFit/>
          </a:bodyPr>
          <a:lstStyle/>
          <a:p>
            <a:pPr defTabSz="170974">
              <a:defRPr sz="1800"/>
            </a:pPr>
            <a:r>
              <a:rPr lang="en-US" sz="1600" dirty="0">
                <a:cs typeface="+mn-ea"/>
                <a:sym typeface="+mn-lt"/>
              </a:rPr>
              <a:t>er</a:t>
            </a:r>
            <a:r>
              <a:rPr lang="zh-CN" altLang="en-US" sz="1600" dirty="0">
                <a:cs typeface="+mn-ea"/>
                <a:sym typeface="+mn-lt"/>
              </a:rPr>
              <a:t>在普通话里是一个比较特殊的韵母，它不同声母相拼，也不能同其他音素组合成复合韵母，可以自成音节。</a:t>
            </a:r>
          </a:p>
        </p:txBody>
      </p:sp>
      <p:sp>
        <p:nvSpPr>
          <p:cNvPr id="22" name="Shape 783"/>
          <p:cNvSpPr/>
          <p:nvPr/>
        </p:nvSpPr>
        <p:spPr>
          <a:xfrm>
            <a:off x="6789653" y="1344320"/>
            <a:ext cx="476250" cy="47625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chemeClr val="accent3"/>
          </a:solidFill>
          <a:ln w="12700" cap="flat">
            <a:noFill/>
            <a:miter lim="400000"/>
          </a:ln>
          <a:effectLst/>
        </p:spPr>
        <p:txBody>
          <a:bodyPr wrap="square" lIns="0" tIns="0" rIns="0" bIns="0" numCol="1" anchor="ctr">
            <a:noAutofit/>
          </a:bodyPr>
          <a:lstStyle/>
          <a:p>
            <a:pPr defTabSz="218599">
              <a:defRPr sz="4000">
                <a:solidFill>
                  <a:srgbClr val="FFFFFF"/>
                </a:solidFill>
                <a:effectLst>
                  <a:outerShdw blurRad="38100" dist="12700" dir="5400000" rotWithShape="0">
                    <a:srgbClr val="000000">
                      <a:alpha val="50000"/>
                    </a:srgbClr>
                  </a:outerShdw>
                </a:effectLst>
              </a:defRPr>
            </a:pPr>
            <a:endParaRPr sz="4000">
              <a:cs typeface="+mn-ea"/>
              <a:sym typeface="+mn-lt"/>
            </a:endParaRPr>
          </a:p>
        </p:txBody>
      </p:sp>
      <p:sp>
        <p:nvSpPr>
          <p:cNvPr id="23" name="Shape 787"/>
          <p:cNvSpPr/>
          <p:nvPr/>
        </p:nvSpPr>
        <p:spPr>
          <a:xfrm>
            <a:off x="7265769" y="1401740"/>
            <a:ext cx="1519238" cy="361950"/>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19601" y="0"/>
                </a:lnTo>
                <a:lnTo>
                  <a:pt x="21600" y="10779"/>
                </a:lnTo>
                <a:lnTo>
                  <a:pt x="19644" y="21600"/>
                </a:lnTo>
                <a:lnTo>
                  <a:pt x="131" y="21600"/>
                </a:lnTo>
              </a:path>
            </a:pathLst>
          </a:custGeom>
          <a:ln w="12700">
            <a:solidFill>
              <a:schemeClr val="accent3"/>
            </a:solidFill>
            <a:miter lim="400000"/>
          </a:ln>
        </p:spPr>
        <p:txBody>
          <a:bodyPr lIns="0" tIns="0" rIns="0" bIns="0" anchor="ctr"/>
          <a:lstStyle/>
          <a:p>
            <a:pPr lvl="0"/>
            <a:endParaRPr sz="1800">
              <a:cs typeface="+mn-ea"/>
              <a:sym typeface="+mn-lt"/>
            </a:endParaRPr>
          </a:p>
        </p:txBody>
      </p:sp>
      <p:sp>
        <p:nvSpPr>
          <p:cNvPr id="24" name="文本框 3"/>
          <p:cNvSpPr txBox="1"/>
          <p:nvPr/>
        </p:nvSpPr>
        <p:spPr>
          <a:xfrm>
            <a:off x="6871336" y="1366837"/>
            <a:ext cx="312896" cy="438582"/>
          </a:xfrm>
          <a:prstGeom prst="rect">
            <a:avLst/>
          </a:prstGeom>
          <a:noFill/>
        </p:spPr>
        <p:txBody>
          <a:bodyPr wrap="square" lIns="68580" tIns="34290" rIns="68580" bIns="34290" rtlCol="0">
            <a:spAutoFit/>
          </a:bodyPr>
          <a:lstStyle/>
          <a:p>
            <a:r>
              <a:rPr lang="en-US" altLang="zh-CN" sz="2400">
                <a:solidFill>
                  <a:schemeClr val="bg1"/>
                </a:solidFill>
              </a:rPr>
              <a:t>4</a:t>
            </a:r>
          </a:p>
        </p:txBody>
      </p:sp>
      <p:sp>
        <p:nvSpPr>
          <p:cNvPr id="25" name="文本框 4"/>
          <p:cNvSpPr txBox="1"/>
          <p:nvPr/>
        </p:nvSpPr>
        <p:spPr>
          <a:xfrm>
            <a:off x="7164288" y="1425054"/>
            <a:ext cx="1626810" cy="346249"/>
          </a:xfrm>
          <a:prstGeom prst="rect">
            <a:avLst/>
          </a:prstGeom>
          <a:noFill/>
        </p:spPr>
        <p:txBody>
          <a:bodyPr wrap="square" lIns="68580" tIns="34290" rIns="68580" bIns="34290" rtlCol="0">
            <a:spAutoFit/>
          </a:bodyPr>
          <a:lstStyle/>
          <a:p>
            <a:r>
              <a:rPr lang="en-US" altLang="zh-CN" sz="1800" b="1" dirty="0">
                <a:latin typeface="+mj-ea"/>
                <a:ea typeface="+mj-ea"/>
              </a:rPr>
              <a:t>“</a:t>
            </a:r>
            <a:r>
              <a:rPr lang="zh-CN" altLang="en-US" sz="1800" b="1" dirty="0">
                <a:latin typeface="+mj-ea"/>
                <a:ea typeface="+mj-ea"/>
              </a:rPr>
              <a:t>啊</a:t>
            </a:r>
            <a:r>
              <a:rPr lang="en-US" altLang="zh-CN" sz="1800" b="1" dirty="0">
                <a:latin typeface="+mj-ea"/>
                <a:ea typeface="+mj-ea"/>
              </a:rPr>
              <a:t>”</a:t>
            </a:r>
            <a:r>
              <a:rPr lang="zh-CN" altLang="en-US" sz="1800" b="1" dirty="0" smtClean="0">
                <a:latin typeface="+mj-ea"/>
                <a:ea typeface="+mj-ea"/>
              </a:rPr>
              <a:t>的音变</a:t>
            </a:r>
            <a:endParaRPr lang="zh-CN" altLang="en-US" sz="1800" b="1" dirty="0">
              <a:latin typeface="+mj-ea"/>
              <a:ea typeface="+mj-ea"/>
            </a:endParaRPr>
          </a:p>
        </p:txBody>
      </p:sp>
      <p:sp>
        <p:nvSpPr>
          <p:cNvPr id="26" name="文本框 5"/>
          <p:cNvSpPr txBox="1"/>
          <p:nvPr/>
        </p:nvSpPr>
        <p:spPr>
          <a:xfrm>
            <a:off x="6813232" y="2181225"/>
            <a:ext cx="1883093" cy="2039020"/>
          </a:xfrm>
          <a:prstGeom prst="rect">
            <a:avLst/>
          </a:prstGeom>
          <a:noFill/>
        </p:spPr>
        <p:txBody>
          <a:bodyPr wrap="square" lIns="68580" tIns="34290" rIns="68580" bIns="34290" rtlCol="0">
            <a:spAutoFit/>
          </a:bodyPr>
          <a:lstStyle/>
          <a:p>
            <a:r>
              <a:rPr lang="en-US" altLang="zh-CN" sz="1600" dirty="0"/>
              <a:t>“</a:t>
            </a:r>
            <a:r>
              <a:rPr lang="zh-CN" altLang="en-US" sz="1600" dirty="0"/>
              <a:t>啊</a:t>
            </a:r>
            <a:r>
              <a:rPr lang="en-US" altLang="zh-CN" sz="1600" dirty="0"/>
              <a:t>“</a:t>
            </a:r>
            <a:r>
              <a:rPr lang="zh-CN" altLang="en-US" sz="1600" dirty="0"/>
              <a:t>作为语气词单念，随语气的感情的变化，有多种念法；有由于跟前一个音节连续而受其尾音素的合音影响，常常发生变音现象。</a:t>
            </a:r>
          </a:p>
        </p:txBody>
      </p:sp>
    </p:spTree>
    <p:extLst>
      <p:ext uri="{BB962C8B-B14F-4D97-AF65-F5344CB8AC3E}">
        <p14:creationId xmlns="" xmlns:p14="http://schemas.microsoft.com/office/powerpoint/2010/main" val="371279733"/>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19      (向天歌演示原创作品：www.TopPPT.cn)"/>
          <p:cNvSpPr/>
          <p:nvPr/>
        </p:nvSpPr>
        <p:spPr>
          <a:xfrm>
            <a:off x="1" y="1792129"/>
            <a:ext cx="9144000" cy="1355685"/>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zh-CN" sz="3600" b="1" dirty="0"/>
              <a:t>第四节 普通话的读诵技巧</a:t>
            </a:r>
            <a:endParaRPr lang="zh-CN" altLang="zh-CN" sz="3600" dirty="0"/>
          </a:p>
        </p:txBody>
      </p:sp>
    </p:spTree>
    <p:extLst>
      <p:ext uri="{BB962C8B-B14F-4D97-AF65-F5344CB8AC3E}">
        <p14:creationId xmlns="" xmlns:p14="http://schemas.microsoft.com/office/powerpoint/2010/main" val="3299513025"/>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smtClean="0">
                <a:latin typeface="微软雅黑" pitchFamily="34" charset="-122"/>
                <a:ea typeface="微软雅黑" pitchFamily="34" charset="-122"/>
              </a:rPr>
              <a:t>一、读诵的含义和作用</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2862322"/>
          </a:xfrm>
          <a:prstGeom prst="rect">
            <a:avLst/>
          </a:prstGeom>
        </p:spPr>
        <p:txBody>
          <a:bodyPr wrap="square">
            <a:spAutoFit/>
          </a:bodyPr>
          <a:lstStyle/>
          <a:p>
            <a:r>
              <a:rPr lang="en-US" altLang="zh-CN" sz="2000" b="1" dirty="0"/>
              <a:t>1.</a:t>
            </a:r>
            <a:r>
              <a:rPr lang="zh-CN" altLang="zh-CN" sz="2000" b="1" dirty="0"/>
              <a:t>读诵的</a:t>
            </a:r>
            <a:r>
              <a:rPr lang="zh-CN" altLang="zh-CN" sz="2000" b="1" dirty="0" smtClean="0"/>
              <a:t>含义</a:t>
            </a:r>
            <a:endParaRPr lang="en-US" altLang="zh-CN" sz="2000" b="1" dirty="0" smtClean="0"/>
          </a:p>
          <a:p>
            <a:r>
              <a:rPr lang="zh-CN" altLang="zh-CN" sz="2000" dirty="0"/>
              <a:t>读诵即朗读和朗诵二者的合称。</a:t>
            </a:r>
          </a:p>
          <a:p>
            <a:r>
              <a:rPr lang="zh-CN" altLang="zh-CN" sz="2000" dirty="0"/>
              <a:t>朗读是指运用重音、节奏、语调等语音手段，清晰、响亮地把词汇、句子、文章等语言材料念出来。朗读具有视觉上的因素，它要求朗读者仔细阅读语言材料；又具有听觉和动觉上的因素，朗读者大脑想着其发音，然后专注地念出其声。</a:t>
            </a:r>
          </a:p>
          <a:p>
            <a:r>
              <a:rPr lang="zh-CN" altLang="zh-CN" sz="2000" dirty="0"/>
              <a:t>朗诵是指在朗读的基础上，借助较为夸张的语音、语调形式，借助表情、手势等身体语言，创造性地对书面作品进行加工，用风格化、个性化的口头语言表达出崔作品的理解，引领听众进入形象艺术的殿堂</a:t>
            </a:r>
            <a:r>
              <a:rPr lang="zh-CN" altLang="zh-CN" sz="2000" dirty="0" smtClean="0"/>
              <a:t>。</a:t>
            </a:r>
            <a:endParaRPr lang="zh-CN" altLang="zh-CN" sz="2000" dirty="0"/>
          </a:p>
        </p:txBody>
      </p:sp>
    </p:spTree>
    <p:extLst>
      <p:ext uri="{BB962C8B-B14F-4D97-AF65-F5344CB8AC3E}">
        <p14:creationId xmlns="" xmlns:p14="http://schemas.microsoft.com/office/powerpoint/2010/main" val="2776552732"/>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smtClean="0">
                <a:latin typeface="微软雅黑" pitchFamily="34" charset="-122"/>
                <a:ea typeface="微软雅黑" pitchFamily="34" charset="-122"/>
              </a:rPr>
              <a:t>一、读诵的含义和作用</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1938992"/>
          </a:xfrm>
          <a:prstGeom prst="rect">
            <a:avLst/>
          </a:prstGeom>
        </p:spPr>
        <p:txBody>
          <a:bodyPr wrap="square">
            <a:spAutoFit/>
          </a:bodyPr>
          <a:lstStyle/>
          <a:p>
            <a:r>
              <a:rPr lang="en-US" altLang="zh-CN" sz="2000" b="1" dirty="0"/>
              <a:t>2.</a:t>
            </a:r>
            <a:r>
              <a:rPr lang="zh-CN" altLang="zh-CN" sz="2000" b="1" dirty="0"/>
              <a:t>读诵的作用</a:t>
            </a:r>
            <a:endParaRPr lang="zh-CN" altLang="zh-CN" sz="2000" dirty="0"/>
          </a:p>
          <a:p>
            <a:r>
              <a:rPr lang="zh-CN" altLang="zh-CN" sz="2000" dirty="0"/>
              <a:t>读诵要求我们字正腔圆，语句熟练，语调语气表达情意。读诵的锻炼是引领我们由生活语言过渡到艺术语言的桥梁。经常朗读朗诵的人，吐字发音会更加准确有力，声音会更加响亮优美，语调会更富有感情，口语能力一定会明显提高。有的人说话声音不好，口齿不清，语调平淡，只要经过读诵训练，这些口语表达中的顽症都可能逐渐得到改正。</a:t>
            </a:r>
          </a:p>
        </p:txBody>
      </p:sp>
    </p:spTree>
    <p:extLst>
      <p:ext uri="{BB962C8B-B14F-4D97-AF65-F5344CB8AC3E}">
        <p14:creationId xmlns="" xmlns:p14="http://schemas.microsoft.com/office/powerpoint/2010/main" val="746464796"/>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二、做好读诵的准备</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1.</a:t>
            </a:r>
            <a:r>
              <a:rPr lang="zh-CN" altLang="zh-CN" sz="2000" b="1" dirty="0"/>
              <a:t>针对字词进行准备</a:t>
            </a:r>
            <a:endParaRPr lang="zh-CN" altLang="zh-CN" sz="2000" dirty="0"/>
          </a:p>
        </p:txBody>
      </p:sp>
      <p:sp>
        <p:nvSpPr>
          <p:cNvPr id="7" name="矩形 6"/>
          <p:cNvSpPr/>
          <p:nvPr/>
        </p:nvSpPr>
        <p:spPr>
          <a:xfrm>
            <a:off x="611561" y="1099652"/>
            <a:ext cx="8064895" cy="3693319"/>
          </a:xfrm>
          <a:prstGeom prst="rect">
            <a:avLst/>
          </a:prstGeom>
        </p:spPr>
        <p:txBody>
          <a:bodyPr wrap="square">
            <a:spAutoFit/>
          </a:bodyPr>
          <a:lstStyle/>
          <a:p>
            <a:r>
              <a:rPr lang="zh-CN" altLang="zh-CN" sz="1800" b="1" dirty="0">
                <a:solidFill>
                  <a:srgbClr val="3CA0FE"/>
                </a:solidFill>
              </a:rPr>
              <a:t>研究多音字的读音</a:t>
            </a:r>
          </a:p>
          <a:p>
            <a:r>
              <a:rPr lang="zh-CN" altLang="zh-CN" sz="1800" dirty="0"/>
              <a:t>一字多音是容易产生误读的重要原因之一，我们必须十分注意。多音字可以从两个方面去注意学习。第一类是意义不同的多音字，要着重弄清它的各个不同的意义，从各个不同的意义去记住它的不同的读音。第二类是意义相同的多音字，要着重弄清它的不同的使用场合。</a:t>
            </a:r>
          </a:p>
          <a:p>
            <a:r>
              <a:rPr lang="zh-CN" altLang="zh-CN" sz="1800" b="1" dirty="0">
                <a:solidFill>
                  <a:srgbClr val="3CA0FE"/>
                </a:solidFill>
              </a:rPr>
              <a:t>清晰区分相近字</a:t>
            </a:r>
          </a:p>
          <a:p>
            <a:r>
              <a:rPr lang="zh-CN" altLang="zh-CN" sz="1800" dirty="0"/>
              <a:t>注意由字形相近或由偏旁类推引起的误读。由于字形相近由甲字张冠李戴地读成乙字，这种误读十分常见。由偏旁本身的读音或者由偏旁级成的较常用的字读音，去类推一个生字的读音而引起的误读，也很常见。所谓“秀才认字读半边”，闹出笑语，就是指的这种误读。</a:t>
            </a:r>
          </a:p>
          <a:p>
            <a:r>
              <a:rPr lang="zh-CN" altLang="zh-CN" sz="1800" b="1" dirty="0">
                <a:solidFill>
                  <a:srgbClr val="3CA0FE"/>
                </a:solidFill>
              </a:rPr>
              <a:t>掌握异读词的读音</a:t>
            </a:r>
          </a:p>
          <a:p>
            <a:r>
              <a:rPr lang="zh-CN" altLang="zh-CN" sz="1800" dirty="0"/>
              <a:t>普通话词汇中，有一部分词音义相同或基本相同，但在习惯上有两个或几个不同的读法，这些被称为“异读词”。</a:t>
            </a:r>
          </a:p>
        </p:txBody>
      </p:sp>
    </p:spTree>
    <p:extLst>
      <p:ext uri="{BB962C8B-B14F-4D97-AF65-F5344CB8AC3E}">
        <p14:creationId xmlns="" xmlns:p14="http://schemas.microsoft.com/office/powerpoint/2010/main" val="1005425041"/>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5" name="Rectangle 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6" name="Rectangle 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6149" name="TextBox 6      (向天歌演示原创作品：www.TopPPT.cn)"/>
          <p:cNvSpPr txBox="1"/>
          <p:nvPr/>
        </p:nvSpPr>
        <p:spPr>
          <a:xfrm>
            <a:off x="510779" y="107119"/>
            <a:ext cx="1828973" cy="500137"/>
          </a:xfrm>
          <a:prstGeom prst="rect">
            <a:avLst/>
          </a:prstGeom>
          <a:noFill/>
          <a:ln w="9525">
            <a:noFill/>
          </a:ln>
        </p:spPr>
        <p:txBody>
          <a:bodyPr wrap="square" lIns="68580" tIns="34290" rIns="68580" bIns="34290">
            <a:spAutoFit/>
          </a:bodyPr>
          <a:lstStyle/>
          <a:p>
            <a:pPr lvl="0" eaLnBrk="1" hangingPunct="1"/>
            <a:r>
              <a:rPr lang="zh-CN" altLang="en-US" sz="2800" b="1" dirty="0">
                <a:latin typeface="微软雅黑" panose="020B0503020204020204" pitchFamily="34" charset="-122"/>
                <a:ea typeface="微软雅黑" panose="020B0503020204020204" pitchFamily="34" charset="-122"/>
              </a:rPr>
              <a:t>目录</a:t>
            </a:r>
          </a:p>
        </p:txBody>
      </p:sp>
      <p:pic>
        <p:nvPicPr>
          <p:cNvPr id="6150" name="Picture 15      (向天歌演示原创作品：www.TopPPT.cn)"/>
          <p:cNvPicPr>
            <a:picLocks noChangeAspect="1"/>
          </p:cNvPicPr>
          <p:nvPr/>
        </p:nvPicPr>
        <p:blipFill>
          <a:blip r:embed="rId3" cstate="print"/>
          <a:stretch>
            <a:fillRect/>
          </a:stretch>
        </p:blipFill>
        <p:spPr>
          <a:xfrm>
            <a:off x="791766" y="1221582"/>
            <a:ext cx="3564210" cy="2518896"/>
          </a:xfrm>
          <a:prstGeom prst="rect">
            <a:avLst/>
          </a:prstGeom>
          <a:noFill/>
          <a:ln w="9525">
            <a:noFill/>
          </a:ln>
        </p:spPr>
      </p:pic>
      <p:sp>
        <p:nvSpPr>
          <p:cNvPr id="17" name="Rectangle 16      (向天歌演示原创作品：www.TopPPT.cn)"/>
          <p:cNvSpPr/>
          <p:nvPr/>
        </p:nvSpPr>
        <p:spPr>
          <a:xfrm>
            <a:off x="4499992" y="1221582"/>
            <a:ext cx="3888432" cy="594122"/>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r>
              <a:rPr lang="zh-CN" altLang="zh-CN" sz="2000" b="1" dirty="0"/>
              <a:t>第一节 推广普通话的重要性</a:t>
            </a:r>
            <a:endParaRPr lang="zh-CN" altLang="zh-CN" sz="2000" dirty="0"/>
          </a:p>
        </p:txBody>
      </p:sp>
      <p:sp>
        <p:nvSpPr>
          <p:cNvPr id="18" name="Rectangle 17      (向天歌演示原创作品：www.TopPPT.cn)"/>
          <p:cNvSpPr/>
          <p:nvPr/>
        </p:nvSpPr>
        <p:spPr>
          <a:xfrm>
            <a:off x="4499992" y="1866745"/>
            <a:ext cx="3888432" cy="594122"/>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r>
              <a:rPr lang="zh-CN" altLang="zh-CN" sz="2000" b="1" dirty="0"/>
              <a:t>第二节 普通话的基本训练</a:t>
            </a:r>
            <a:endParaRPr lang="zh-CN" altLang="zh-CN" sz="2000" dirty="0"/>
          </a:p>
        </p:txBody>
      </p:sp>
      <p:sp>
        <p:nvSpPr>
          <p:cNvPr id="9" name="Rectangle 8      (向天歌演示原创作品：www.TopPPT.cn)"/>
          <p:cNvSpPr/>
          <p:nvPr/>
        </p:nvSpPr>
        <p:spPr>
          <a:xfrm>
            <a:off x="4499992" y="2511908"/>
            <a:ext cx="3888432" cy="594122"/>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r>
              <a:rPr lang="zh-CN" altLang="zh-CN" sz="2000" b="1" dirty="0"/>
              <a:t>第三节 普通话的语流音变</a:t>
            </a:r>
            <a:endParaRPr lang="zh-CN" altLang="zh-CN" sz="2000" dirty="0"/>
          </a:p>
        </p:txBody>
      </p:sp>
      <p:sp>
        <p:nvSpPr>
          <p:cNvPr id="10" name="Rectangle 8      (向天歌演示原创作品：www.TopPPT.cn)"/>
          <p:cNvSpPr/>
          <p:nvPr/>
        </p:nvSpPr>
        <p:spPr>
          <a:xfrm>
            <a:off x="4499992" y="3157072"/>
            <a:ext cx="3888432" cy="594122"/>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r>
              <a:rPr lang="zh-CN" altLang="zh-CN" sz="2000" b="1" dirty="0"/>
              <a:t>第四节 普通话的读诵技巧</a:t>
            </a:r>
            <a:endParaRPr lang="zh-CN" altLang="zh-CN" sz="2000" dirty="0"/>
          </a:p>
        </p:txBody>
      </p:sp>
    </p:spTree>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二、做好读诵的准备</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2.</a:t>
            </a:r>
            <a:r>
              <a:rPr lang="zh-CN" altLang="zh-CN" sz="2000" b="1" dirty="0"/>
              <a:t>针对篇章进行准备</a:t>
            </a:r>
            <a:endParaRPr lang="zh-CN" altLang="zh-CN" sz="2000" dirty="0"/>
          </a:p>
        </p:txBody>
      </p:sp>
      <p:sp>
        <p:nvSpPr>
          <p:cNvPr id="7" name="矩形 6"/>
          <p:cNvSpPr/>
          <p:nvPr/>
        </p:nvSpPr>
        <p:spPr>
          <a:xfrm>
            <a:off x="611561" y="1099652"/>
            <a:ext cx="8064895" cy="1200329"/>
          </a:xfrm>
          <a:prstGeom prst="rect">
            <a:avLst/>
          </a:prstGeom>
        </p:spPr>
        <p:txBody>
          <a:bodyPr wrap="square">
            <a:spAutoFit/>
          </a:bodyPr>
          <a:lstStyle/>
          <a:p>
            <a:r>
              <a:rPr lang="zh-CN" altLang="zh-CN" sz="1800" dirty="0"/>
              <a:t>这种准备就是指对作品进行感性的接触，了解与作品相关的大量背景知识，而不仅仅局限于对作品中文字的认识。了解与作品相关的信息可以帮助我们体味到作者透过文字散发出来的激情，也只有这样读诵者才能用自己的态度和见解去积极的补充作者的创作意图和思想，用读诵者自己的情感去感染听众。</a:t>
            </a:r>
          </a:p>
        </p:txBody>
      </p:sp>
    </p:spTree>
    <p:extLst>
      <p:ext uri="{BB962C8B-B14F-4D97-AF65-F5344CB8AC3E}">
        <p14:creationId xmlns="" xmlns:p14="http://schemas.microsoft.com/office/powerpoint/2010/main" val="1454603678"/>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二、做好读诵的准备</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2.</a:t>
            </a:r>
            <a:r>
              <a:rPr lang="zh-CN" altLang="zh-CN" sz="2000" b="1" dirty="0"/>
              <a:t>针对篇章进行准备</a:t>
            </a:r>
            <a:endParaRPr lang="zh-CN" altLang="zh-CN" sz="2000" dirty="0"/>
          </a:p>
        </p:txBody>
      </p:sp>
      <p:sp>
        <p:nvSpPr>
          <p:cNvPr id="7" name="矩形 6"/>
          <p:cNvSpPr/>
          <p:nvPr/>
        </p:nvSpPr>
        <p:spPr>
          <a:xfrm>
            <a:off x="611561" y="1099652"/>
            <a:ext cx="8064895" cy="369332"/>
          </a:xfrm>
          <a:prstGeom prst="rect">
            <a:avLst/>
          </a:prstGeom>
        </p:spPr>
        <p:txBody>
          <a:bodyPr wrap="square">
            <a:spAutoFit/>
          </a:bodyPr>
          <a:lstStyle/>
          <a:p>
            <a:r>
              <a:rPr lang="zh-CN" altLang="zh-CN" sz="1800" b="1" dirty="0">
                <a:solidFill>
                  <a:srgbClr val="3CA0FE"/>
                </a:solidFill>
              </a:rPr>
              <a:t>理解作品的中心主题</a:t>
            </a:r>
          </a:p>
        </p:txBody>
      </p:sp>
      <p:sp>
        <p:nvSpPr>
          <p:cNvPr id="8" name="矩形 7"/>
          <p:cNvSpPr/>
          <p:nvPr/>
        </p:nvSpPr>
        <p:spPr>
          <a:xfrm>
            <a:off x="611561" y="1468984"/>
            <a:ext cx="8064895" cy="2031325"/>
          </a:xfrm>
          <a:prstGeom prst="rect">
            <a:avLst/>
          </a:prstGeom>
        </p:spPr>
        <p:txBody>
          <a:bodyPr wrap="square">
            <a:spAutoFit/>
          </a:bodyPr>
          <a:lstStyle/>
          <a:p>
            <a:r>
              <a:rPr lang="zh-CN" altLang="zh-CN" sz="1800" dirty="0"/>
              <a:t>理解作品的中心主题就是首先要熟悉作品，从理性上把握作品的思想内容和精神实质。只有透彻的理解，才能有深切的感受，才能准确地掌握作品的情调与节奏，正确地表现作品的思想感情。</a:t>
            </a:r>
          </a:p>
          <a:p>
            <a:endParaRPr lang="en-US" altLang="zh-CN" sz="1800" dirty="0" smtClean="0"/>
          </a:p>
          <a:p>
            <a:r>
              <a:rPr lang="zh-CN" altLang="zh-CN" sz="1800" dirty="0" smtClean="0"/>
              <a:t>第一</a:t>
            </a:r>
            <a:r>
              <a:rPr lang="zh-CN" altLang="zh-CN" sz="1800" dirty="0"/>
              <a:t>，了解作者当时的思想和作品的时代背景。</a:t>
            </a:r>
          </a:p>
          <a:p>
            <a:r>
              <a:rPr lang="zh-CN" altLang="zh-CN" sz="1800" dirty="0" smtClean="0"/>
              <a:t>第二</a:t>
            </a:r>
            <a:r>
              <a:rPr lang="zh-CN" altLang="zh-CN" sz="1800" dirty="0"/>
              <a:t>，深刻理解作品的主题，这是深刻理解作品的关键。</a:t>
            </a:r>
          </a:p>
          <a:p>
            <a:r>
              <a:rPr lang="zh-CN" altLang="zh-CN" sz="1800" dirty="0"/>
              <a:t>第三，根据不同体裁作品的特点，熟悉作品的内容和结构。</a:t>
            </a:r>
          </a:p>
        </p:txBody>
      </p:sp>
    </p:spTree>
    <p:extLst>
      <p:ext uri="{BB962C8B-B14F-4D97-AF65-F5344CB8AC3E}">
        <p14:creationId xmlns="" xmlns:p14="http://schemas.microsoft.com/office/powerpoint/2010/main" val="3728070953"/>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二、做好读诵的准备</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2.</a:t>
            </a:r>
            <a:r>
              <a:rPr lang="zh-CN" altLang="zh-CN" sz="2000" b="1" dirty="0"/>
              <a:t>针对篇章进行准备</a:t>
            </a:r>
            <a:endParaRPr lang="zh-CN" altLang="zh-CN" sz="2000" dirty="0"/>
          </a:p>
        </p:txBody>
      </p:sp>
      <p:sp>
        <p:nvSpPr>
          <p:cNvPr id="7" name="矩形 6"/>
          <p:cNvSpPr/>
          <p:nvPr/>
        </p:nvSpPr>
        <p:spPr>
          <a:xfrm>
            <a:off x="611561" y="1099652"/>
            <a:ext cx="8064895" cy="369332"/>
          </a:xfrm>
          <a:prstGeom prst="rect">
            <a:avLst/>
          </a:prstGeom>
        </p:spPr>
        <p:txBody>
          <a:bodyPr wrap="square">
            <a:spAutoFit/>
          </a:bodyPr>
          <a:lstStyle/>
          <a:p>
            <a:r>
              <a:rPr lang="zh-CN" altLang="zh-CN" sz="1800" b="1" dirty="0" smtClean="0">
                <a:solidFill>
                  <a:srgbClr val="3CA0FE"/>
                </a:solidFill>
              </a:rPr>
              <a:t>设</a:t>
            </a:r>
            <a:r>
              <a:rPr lang="zh-CN" altLang="zh-CN" sz="1800" b="1" dirty="0">
                <a:solidFill>
                  <a:srgbClr val="3CA0FE"/>
                </a:solidFill>
              </a:rPr>
              <a:t>计读诵的方案</a:t>
            </a:r>
          </a:p>
        </p:txBody>
      </p:sp>
      <p:sp>
        <p:nvSpPr>
          <p:cNvPr id="8" name="矩形 7"/>
          <p:cNvSpPr/>
          <p:nvPr/>
        </p:nvSpPr>
        <p:spPr>
          <a:xfrm>
            <a:off x="611561" y="1468984"/>
            <a:ext cx="8064895" cy="2308324"/>
          </a:xfrm>
          <a:prstGeom prst="rect">
            <a:avLst/>
          </a:prstGeom>
        </p:spPr>
        <p:txBody>
          <a:bodyPr wrap="square">
            <a:spAutoFit/>
          </a:bodyPr>
          <a:lstStyle/>
          <a:p>
            <a:r>
              <a:rPr lang="zh-CN" altLang="zh-CN" sz="1800" dirty="0"/>
              <a:t>设计读诵的方案就是在深刻理解作品内容的基础上，设计如何通过语音的具体形象把原作的思想感情表达出来。</a:t>
            </a:r>
          </a:p>
          <a:p>
            <a:endParaRPr lang="en-US" altLang="zh-CN" sz="1800" dirty="0" smtClean="0"/>
          </a:p>
          <a:p>
            <a:r>
              <a:rPr lang="zh-CN" altLang="zh-CN" sz="1800" dirty="0" smtClean="0"/>
              <a:t>第一</a:t>
            </a:r>
            <a:r>
              <a:rPr lang="zh-CN" altLang="zh-CN" sz="1800" dirty="0"/>
              <a:t>，要根据不同文体，不同题材，不同语言风格，以及不同听众对象等因素，来确定朗读的基调。</a:t>
            </a:r>
          </a:p>
          <a:p>
            <a:endParaRPr lang="en-US" altLang="zh-CN" sz="1800" dirty="0" smtClean="0"/>
          </a:p>
          <a:p>
            <a:r>
              <a:rPr lang="zh-CN" altLang="zh-CN" sz="1800" dirty="0" smtClean="0"/>
              <a:t>第二</a:t>
            </a:r>
            <a:r>
              <a:rPr lang="zh-CN" altLang="zh-CN" sz="1800" dirty="0"/>
              <a:t>，对整个作品的朗读方案应有总体考虑。例如：作品中写景的地方怎么读，作品的高潮在什么地方，怎么安排快慢、高低、重音和停顿等。</a:t>
            </a:r>
          </a:p>
        </p:txBody>
      </p:sp>
    </p:spTree>
    <p:extLst>
      <p:ext uri="{BB962C8B-B14F-4D97-AF65-F5344CB8AC3E}">
        <p14:creationId xmlns="" xmlns:p14="http://schemas.microsoft.com/office/powerpoint/2010/main" val="4281461158"/>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三、读诵的技巧训练</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1.</a:t>
            </a:r>
            <a:r>
              <a:rPr lang="zh-CN" altLang="zh-CN" sz="2000" b="1" dirty="0"/>
              <a:t>停顿</a:t>
            </a:r>
            <a:endParaRPr lang="zh-CN" altLang="zh-CN" sz="2000" dirty="0"/>
          </a:p>
        </p:txBody>
      </p:sp>
      <p:sp>
        <p:nvSpPr>
          <p:cNvPr id="7" name="矩形 6"/>
          <p:cNvSpPr/>
          <p:nvPr/>
        </p:nvSpPr>
        <p:spPr>
          <a:xfrm>
            <a:off x="611561" y="1099652"/>
            <a:ext cx="8064895" cy="1200329"/>
          </a:xfrm>
          <a:prstGeom prst="rect">
            <a:avLst/>
          </a:prstGeom>
        </p:spPr>
        <p:txBody>
          <a:bodyPr wrap="square">
            <a:spAutoFit/>
          </a:bodyPr>
          <a:lstStyle/>
          <a:p>
            <a:r>
              <a:rPr lang="zh-CN" altLang="zh-CN" sz="1800" dirty="0" smtClean="0"/>
              <a:t>朗读</a:t>
            </a:r>
            <a:r>
              <a:rPr lang="zh-CN" altLang="zh-CN" sz="1800" dirty="0"/>
              <a:t>时，有些句子较短，按书面标点停顿就可以。有些句子较长，结构比较复杂，句中虽没有标点符号，但为了表达清楚意思，中途也可以作些短暂的停顿。但如果停顿不当就会破坏句子的结构，这就叫读破句。朗读测试中忌读破句，应试者要格外注意。正确的停顿有以下几种类型：</a:t>
            </a:r>
          </a:p>
        </p:txBody>
      </p:sp>
      <p:sp>
        <p:nvSpPr>
          <p:cNvPr id="8" name="矩形 7"/>
          <p:cNvSpPr/>
          <p:nvPr/>
        </p:nvSpPr>
        <p:spPr>
          <a:xfrm>
            <a:off x="611561" y="2295864"/>
            <a:ext cx="8064895" cy="2308324"/>
          </a:xfrm>
          <a:prstGeom prst="rect">
            <a:avLst/>
          </a:prstGeom>
        </p:spPr>
        <p:txBody>
          <a:bodyPr wrap="square">
            <a:spAutoFit/>
          </a:bodyPr>
          <a:lstStyle/>
          <a:p>
            <a:r>
              <a:rPr lang="zh-CN" altLang="zh-CN" sz="1800" dirty="0">
                <a:solidFill>
                  <a:srgbClr val="3CA0FE"/>
                </a:solidFill>
              </a:rPr>
              <a:t>标点符号</a:t>
            </a:r>
            <a:r>
              <a:rPr lang="zh-CN" altLang="zh-CN" sz="1800" dirty="0" smtClean="0">
                <a:solidFill>
                  <a:srgbClr val="3CA0FE"/>
                </a:solidFill>
              </a:rPr>
              <a:t>停顿</a:t>
            </a:r>
            <a:endParaRPr lang="en-US" altLang="zh-CN" sz="1800" dirty="0" smtClean="0">
              <a:solidFill>
                <a:srgbClr val="3CA0FE"/>
              </a:solidFill>
            </a:endParaRPr>
          </a:p>
          <a:p>
            <a:r>
              <a:rPr lang="zh-CN" altLang="zh-CN" sz="1800" dirty="0"/>
              <a:t>标点符号是书面语言的停顿符号，也是朗读作品时语言停顿的重要依据。</a:t>
            </a:r>
            <a:endParaRPr lang="en-US" altLang="zh-CN" sz="1800" dirty="0" smtClean="0"/>
          </a:p>
          <a:p>
            <a:r>
              <a:rPr lang="zh-CN" altLang="zh-CN" sz="1800" dirty="0">
                <a:solidFill>
                  <a:srgbClr val="3CA0FE"/>
                </a:solidFill>
              </a:rPr>
              <a:t>语法</a:t>
            </a:r>
            <a:r>
              <a:rPr lang="zh-CN" altLang="zh-CN" sz="1800" dirty="0" smtClean="0">
                <a:solidFill>
                  <a:srgbClr val="3CA0FE"/>
                </a:solidFill>
              </a:rPr>
              <a:t>停顿</a:t>
            </a:r>
            <a:endParaRPr lang="en-US" altLang="zh-CN" sz="1800" dirty="0" smtClean="0">
              <a:solidFill>
                <a:srgbClr val="3CA0FE"/>
              </a:solidFill>
            </a:endParaRPr>
          </a:p>
          <a:p>
            <a:r>
              <a:rPr lang="zh-CN" altLang="zh-CN" sz="1800" dirty="0"/>
              <a:t>语法停顿是句子中间的自然停顿。</a:t>
            </a:r>
          </a:p>
          <a:p>
            <a:r>
              <a:rPr lang="zh-CN" altLang="zh-CN" sz="1800" dirty="0">
                <a:solidFill>
                  <a:srgbClr val="3CA0FE"/>
                </a:solidFill>
              </a:rPr>
              <a:t>感情</a:t>
            </a:r>
            <a:r>
              <a:rPr lang="zh-CN" altLang="zh-CN" sz="1800" dirty="0" smtClean="0">
                <a:solidFill>
                  <a:srgbClr val="3CA0FE"/>
                </a:solidFill>
              </a:rPr>
              <a:t>停顿</a:t>
            </a:r>
            <a:endParaRPr lang="en-US" altLang="zh-CN" sz="1800" dirty="0" smtClean="0">
              <a:solidFill>
                <a:srgbClr val="3CA0FE"/>
              </a:solidFill>
            </a:endParaRPr>
          </a:p>
          <a:p>
            <a:r>
              <a:rPr lang="zh-CN" altLang="zh-CN" sz="1800" dirty="0"/>
              <a:t>感情停顿不受书面标点和句子语法关系的制约，完全是根据感情或心理的需要而作的停顿处理，它受感情支配，根据感情的需要决定停与不停。它的特点是声断而情不断，也就是声断情连</a:t>
            </a:r>
            <a:r>
              <a:rPr lang="zh-CN" altLang="zh-CN" sz="1800" dirty="0" smtClean="0"/>
              <a:t>。</a:t>
            </a:r>
            <a:endParaRPr lang="zh-CN" altLang="zh-CN" sz="1800" dirty="0"/>
          </a:p>
        </p:txBody>
      </p:sp>
    </p:spTree>
    <p:extLst>
      <p:ext uri="{BB962C8B-B14F-4D97-AF65-F5344CB8AC3E}">
        <p14:creationId xmlns="" xmlns:p14="http://schemas.microsoft.com/office/powerpoint/2010/main" val="3158434451"/>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三、读诵的技巧训练</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2.</a:t>
            </a:r>
            <a:r>
              <a:rPr lang="zh-CN" altLang="zh-CN" sz="2000" b="1" dirty="0"/>
              <a:t>重音</a:t>
            </a:r>
            <a:endParaRPr lang="zh-CN" altLang="zh-CN" sz="2000" dirty="0"/>
          </a:p>
        </p:txBody>
      </p:sp>
      <p:sp>
        <p:nvSpPr>
          <p:cNvPr id="7" name="矩形 6"/>
          <p:cNvSpPr/>
          <p:nvPr/>
        </p:nvSpPr>
        <p:spPr>
          <a:xfrm>
            <a:off x="611561" y="1099652"/>
            <a:ext cx="8064895" cy="923330"/>
          </a:xfrm>
          <a:prstGeom prst="rect">
            <a:avLst/>
          </a:prstGeom>
        </p:spPr>
        <p:txBody>
          <a:bodyPr wrap="square">
            <a:spAutoFit/>
          </a:bodyPr>
          <a:lstStyle/>
          <a:p>
            <a:r>
              <a:rPr lang="zh-CN" altLang="zh-CN" sz="1800" dirty="0"/>
              <a:t>重音是指那些在表情达意上起重要作用、在朗读时要加以特别强调的字、词或短语。重音是通过声音的强调来突出意义的，它能给色彩鲜明、形象生动的词增加分量。重音有以下几种情况：</a:t>
            </a:r>
          </a:p>
        </p:txBody>
      </p:sp>
      <p:sp>
        <p:nvSpPr>
          <p:cNvPr id="8" name="矩形 7"/>
          <p:cNvSpPr/>
          <p:nvPr/>
        </p:nvSpPr>
        <p:spPr>
          <a:xfrm>
            <a:off x="561679" y="2022982"/>
            <a:ext cx="8064895" cy="2954655"/>
          </a:xfrm>
          <a:prstGeom prst="rect">
            <a:avLst/>
          </a:prstGeom>
        </p:spPr>
        <p:txBody>
          <a:bodyPr wrap="square">
            <a:spAutoFit/>
          </a:bodyPr>
          <a:lstStyle/>
          <a:p>
            <a:r>
              <a:rPr lang="zh-CN" altLang="zh-CN" sz="1800" dirty="0">
                <a:solidFill>
                  <a:srgbClr val="3CA0FE"/>
                </a:solidFill>
              </a:rPr>
              <a:t>语法重音</a:t>
            </a:r>
          </a:p>
          <a:p>
            <a:r>
              <a:rPr lang="zh-CN" altLang="zh-CN" sz="1600" dirty="0"/>
              <a:t>语法重音是按语言习惯自然重读的音节。这些重读的音节大都是按照平时的语言规律确定的。一般说，语法重音不带特别强调的色彩。</a:t>
            </a:r>
          </a:p>
          <a:p>
            <a:r>
              <a:rPr lang="zh-CN" altLang="zh-CN" sz="1800" dirty="0" smtClean="0">
                <a:solidFill>
                  <a:srgbClr val="3CA0FE"/>
                </a:solidFill>
              </a:rPr>
              <a:t>逻辑</a:t>
            </a:r>
            <a:r>
              <a:rPr lang="zh-CN" altLang="zh-CN" sz="1800" dirty="0">
                <a:solidFill>
                  <a:srgbClr val="3CA0FE"/>
                </a:solidFill>
              </a:rPr>
              <a:t>重音</a:t>
            </a:r>
          </a:p>
          <a:p>
            <a:r>
              <a:rPr lang="zh-CN" altLang="zh-CN" sz="1600" dirty="0"/>
              <a:t>逻辑重音不受语法制约，它是根据语句所要表达的重点决定的，它受应试者的意愿制约，在句子中的位置上是不固定的。逻辑重音的作用在于揭示语言的内在含义。由于表达目的不同，逻辑重音就会落在不同的词语上，所揭示的含义也就不相同，表达的效果也不一样。</a:t>
            </a:r>
          </a:p>
          <a:p>
            <a:r>
              <a:rPr lang="zh-CN" altLang="zh-CN" sz="1800" dirty="0">
                <a:solidFill>
                  <a:srgbClr val="3CA0FE"/>
                </a:solidFill>
              </a:rPr>
              <a:t>心理重音</a:t>
            </a:r>
          </a:p>
          <a:p>
            <a:r>
              <a:rPr lang="zh-CN" altLang="zh-CN" sz="1600" dirty="0"/>
              <a:t>心理重音可以使朗读的色彩丰富，充满生气，有较强的感染力。感情重音大部分出现在表现内心节奏强烈、情绪激动的地方。</a:t>
            </a:r>
          </a:p>
        </p:txBody>
      </p:sp>
    </p:spTree>
    <p:extLst>
      <p:ext uri="{BB962C8B-B14F-4D97-AF65-F5344CB8AC3E}">
        <p14:creationId xmlns="" xmlns:p14="http://schemas.microsoft.com/office/powerpoint/2010/main" val="2262338181"/>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三、读诵的技巧训练</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3.</a:t>
            </a:r>
            <a:r>
              <a:rPr lang="zh-CN" altLang="zh-CN" sz="2000" b="1" dirty="0"/>
              <a:t>语速</a:t>
            </a:r>
            <a:endParaRPr lang="zh-CN" altLang="zh-CN" sz="2000" dirty="0"/>
          </a:p>
        </p:txBody>
      </p:sp>
      <p:sp>
        <p:nvSpPr>
          <p:cNvPr id="7" name="矩形 6"/>
          <p:cNvSpPr/>
          <p:nvPr/>
        </p:nvSpPr>
        <p:spPr>
          <a:xfrm>
            <a:off x="611561" y="1099652"/>
            <a:ext cx="8064895" cy="923330"/>
          </a:xfrm>
          <a:prstGeom prst="rect">
            <a:avLst/>
          </a:prstGeom>
        </p:spPr>
        <p:txBody>
          <a:bodyPr wrap="square">
            <a:spAutoFit/>
          </a:bodyPr>
          <a:lstStyle/>
          <a:p>
            <a:r>
              <a:rPr lang="zh-CN" altLang="zh-CN" sz="1800" dirty="0"/>
              <a:t>语速是口头语言的快慢变化，它也是是语言富有表现力的一种重要手段。朗读时使用不同的语速，可以造成作品的情绪和气氛，增强语言的表达效果。作品的内容和体裁决定朗读的速度，其中内容是主要的。</a:t>
            </a:r>
          </a:p>
        </p:txBody>
      </p:sp>
    </p:spTree>
    <p:extLst>
      <p:ext uri="{BB962C8B-B14F-4D97-AF65-F5344CB8AC3E}">
        <p14:creationId xmlns="" xmlns:p14="http://schemas.microsoft.com/office/powerpoint/2010/main" val="350768878"/>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三、读诵的技巧训练</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4.</a:t>
            </a:r>
            <a:r>
              <a:rPr lang="zh-CN" altLang="zh-CN" sz="2000" b="1" dirty="0"/>
              <a:t>语调</a:t>
            </a:r>
            <a:endParaRPr lang="zh-CN" altLang="zh-CN" sz="2000" dirty="0"/>
          </a:p>
        </p:txBody>
      </p:sp>
      <p:sp>
        <p:nvSpPr>
          <p:cNvPr id="7" name="矩形 6"/>
          <p:cNvSpPr/>
          <p:nvPr/>
        </p:nvSpPr>
        <p:spPr>
          <a:xfrm>
            <a:off x="611561" y="1099652"/>
            <a:ext cx="8064895" cy="1477328"/>
          </a:xfrm>
          <a:prstGeom prst="rect">
            <a:avLst/>
          </a:prstGeom>
        </p:spPr>
        <p:txBody>
          <a:bodyPr wrap="square">
            <a:spAutoFit/>
          </a:bodyPr>
          <a:lstStyle/>
          <a:p>
            <a:r>
              <a:rPr lang="zh-CN" altLang="zh-CN" sz="1800" dirty="0"/>
              <a:t>语调指句子里声音高低升降的变化，其中以结尾的升降变化最为重要，一般是和句子的语气紧密结合的。</a:t>
            </a:r>
          </a:p>
          <a:p>
            <a:r>
              <a:rPr lang="zh-CN" altLang="zh-CN" sz="1800" dirty="0"/>
              <a:t>语调能表现出说话者的感情色彩。在朗读时，如能注意语调的升降变化，语音就有了动听的腔调，听起来便具有音乐美，也就能够更细致地表达不同的思想感情。</a:t>
            </a:r>
          </a:p>
        </p:txBody>
      </p:sp>
      <p:sp>
        <p:nvSpPr>
          <p:cNvPr id="8" name="矩形 7"/>
          <p:cNvSpPr/>
          <p:nvPr/>
        </p:nvSpPr>
        <p:spPr>
          <a:xfrm>
            <a:off x="899593" y="2793308"/>
            <a:ext cx="1152128" cy="400110"/>
          </a:xfrm>
          <a:prstGeom prst="rect">
            <a:avLst/>
          </a:prstGeom>
          <a:solidFill>
            <a:srgbClr val="3CA0FE"/>
          </a:solidFill>
        </p:spPr>
        <p:txBody>
          <a:bodyPr wrap="square">
            <a:spAutoFit/>
          </a:bodyPr>
          <a:lstStyle/>
          <a:p>
            <a:pPr algn="ctr"/>
            <a:r>
              <a:rPr lang="zh-CN" altLang="zh-CN" sz="2000" b="1" dirty="0">
                <a:solidFill>
                  <a:schemeClr val="bg1"/>
                </a:solidFill>
              </a:rPr>
              <a:t>高</a:t>
            </a:r>
            <a:r>
              <a:rPr lang="zh-CN" altLang="zh-CN" sz="2000" b="1" dirty="0" smtClean="0">
                <a:solidFill>
                  <a:schemeClr val="bg1"/>
                </a:solidFill>
              </a:rPr>
              <a:t>升调</a:t>
            </a:r>
            <a:endParaRPr lang="zh-CN" altLang="zh-CN" sz="2000" b="1" dirty="0">
              <a:solidFill>
                <a:schemeClr val="bg1"/>
              </a:solidFill>
            </a:endParaRPr>
          </a:p>
        </p:txBody>
      </p:sp>
      <p:sp>
        <p:nvSpPr>
          <p:cNvPr id="9" name="矩形 8"/>
          <p:cNvSpPr/>
          <p:nvPr/>
        </p:nvSpPr>
        <p:spPr>
          <a:xfrm>
            <a:off x="2915816" y="2793308"/>
            <a:ext cx="1152128" cy="400110"/>
          </a:xfrm>
          <a:prstGeom prst="rect">
            <a:avLst/>
          </a:prstGeom>
          <a:solidFill>
            <a:srgbClr val="3CA0FE"/>
          </a:solidFill>
        </p:spPr>
        <p:txBody>
          <a:bodyPr wrap="square">
            <a:spAutoFit/>
          </a:bodyPr>
          <a:lstStyle/>
          <a:p>
            <a:pPr algn="ctr"/>
            <a:r>
              <a:rPr lang="zh-CN" altLang="zh-CN" sz="2000" b="1" dirty="0">
                <a:solidFill>
                  <a:schemeClr val="bg1"/>
                </a:solidFill>
              </a:rPr>
              <a:t>降抑调</a:t>
            </a:r>
          </a:p>
        </p:txBody>
      </p:sp>
      <p:sp>
        <p:nvSpPr>
          <p:cNvPr id="10" name="矩形 9"/>
          <p:cNvSpPr/>
          <p:nvPr/>
        </p:nvSpPr>
        <p:spPr>
          <a:xfrm>
            <a:off x="4845764" y="2793308"/>
            <a:ext cx="1152128" cy="400110"/>
          </a:xfrm>
          <a:prstGeom prst="rect">
            <a:avLst/>
          </a:prstGeom>
          <a:solidFill>
            <a:srgbClr val="3CA0FE"/>
          </a:solidFill>
        </p:spPr>
        <p:txBody>
          <a:bodyPr wrap="square">
            <a:spAutoFit/>
          </a:bodyPr>
          <a:lstStyle/>
          <a:p>
            <a:pPr algn="ctr"/>
            <a:r>
              <a:rPr lang="zh-CN" altLang="zh-CN" sz="2000" b="1" dirty="0">
                <a:solidFill>
                  <a:schemeClr val="bg1"/>
                </a:solidFill>
              </a:rPr>
              <a:t>平直调</a:t>
            </a:r>
          </a:p>
        </p:txBody>
      </p:sp>
      <p:sp>
        <p:nvSpPr>
          <p:cNvPr id="11" name="矩形 10"/>
          <p:cNvSpPr/>
          <p:nvPr/>
        </p:nvSpPr>
        <p:spPr>
          <a:xfrm>
            <a:off x="6948264" y="2793308"/>
            <a:ext cx="1152128" cy="400110"/>
          </a:xfrm>
          <a:prstGeom prst="rect">
            <a:avLst/>
          </a:prstGeom>
          <a:solidFill>
            <a:srgbClr val="3CA0FE"/>
          </a:solidFill>
        </p:spPr>
        <p:txBody>
          <a:bodyPr wrap="square">
            <a:spAutoFit/>
          </a:bodyPr>
          <a:lstStyle/>
          <a:p>
            <a:pPr algn="ctr"/>
            <a:r>
              <a:rPr lang="zh-CN" altLang="zh-CN" sz="2000" b="1" dirty="0">
                <a:solidFill>
                  <a:schemeClr val="bg1"/>
                </a:solidFill>
              </a:rPr>
              <a:t>曲折调</a:t>
            </a:r>
          </a:p>
        </p:txBody>
      </p:sp>
    </p:spTree>
    <p:extLst>
      <p:ext uri="{BB962C8B-B14F-4D97-AF65-F5344CB8AC3E}">
        <p14:creationId xmlns="" xmlns:p14="http://schemas.microsoft.com/office/powerpoint/2010/main" val="3320488388"/>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四、不同文体的读诵特点</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1.</a:t>
            </a:r>
            <a:r>
              <a:rPr lang="zh-CN" altLang="zh-CN" sz="2000" b="1" dirty="0"/>
              <a:t>诗歌的读诵</a:t>
            </a:r>
            <a:endParaRPr lang="zh-CN" altLang="zh-CN" sz="2000" dirty="0"/>
          </a:p>
        </p:txBody>
      </p:sp>
      <p:sp>
        <p:nvSpPr>
          <p:cNvPr id="7" name="矩形 6"/>
          <p:cNvSpPr/>
          <p:nvPr/>
        </p:nvSpPr>
        <p:spPr>
          <a:xfrm>
            <a:off x="611561" y="1275606"/>
            <a:ext cx="8064895" cy="2031325"/>
          </a:xfrm>
          <a:prstGeom prst="rect">
            <a:avLst/>
          </a:prstGeom>
        </p:spPr>
        <p:txBody>
          <a:bodyPr wrap="square">
            <a:spAutoFit/>
          </a:bodyPr>
          <a:lstStyle/>
          <a:p>
            <a:r>
              <a:rPr lang="zh-CN" altLang="zh-CN" sz="1800" b="1" dirty="0">
                <a:solidFill>
                  <a:srgbClr val="3CA0FE"/>
                </a:solidFill>
              </a:rPr>
              <a:t>为诗歌注入</a:t>
            </a:r>
            <a:r>
              <a:rPr lang="zh-CN" altLang="zh-CN" sz="1800" b="1" dirty="0" smtClean="0">
                <a:solidFill>
                  <a:srgbClr val="3CA0FE"/>
                </a:solidFill>
              </a:rPr>
              <a:t>情感</a:t>
            </a:r>
            <a:endParaRPr lang="en-US" altLang="zh-CN" sz="1800" b="1" dirty="0" smtClean="0">
              <a:solidFill>
                <a:srgbClr val="3CA0FE"/>
              </a:solidFill>
            </a:endParaRPr>
          </a:p>
          <a:p>
            <a:r>
              <a:rPr lang="zh-CN" altLang="zh-CN" sz="1800" dirty="0"/>
              <a:t>诗言志，诗重情。从某种意义上说，诗歌的本质在于抒情，没有澎湃的激情就没有诗。诗是作者激情与理智的融合。言志就是作者把生活的感受以及强烈的爱憎褒贬用诗歌的形式表现出来。因此，诵读者在诵读诗歌时，就要更加注意作者对作品中的情感充分表达，抒发强烈的感情。应该全神贯注地去感觉作者诗中的每一个字，并倾注你的全部情感。当你流露出来的是发自肺腑的真情实感时，你所朗诵的一字一句就会亲切感人</a:t>
            </a:r>
            <a:r>
              <a:rPr lang="zh-CN" altLang="zh-CN" sz="1800" dirty="0" smtClean="0"/>
              <a:t>。</a:t>
            </a:r>
            <a:endParaRPr lang="zh-CN" altLang="zh-CN" sz="1800" dirty="0"/>
          </a:p>
        </p:txBody>
      </p:sp>
    </p:spTree>
    <p:extLst>
      <p:ext uri="{BB962C8B-B14F-4D97-AF65-F5344CB8AC3E}">
        <p14:creationId xmlns="" xmlns:p14="http://schemas.microsoft.com/office/powerpoint/2010/main" val="1737523295"/>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四、不同文体的读诵特点</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1.</a:t>
            </a:r>
            <a:r>
              <a:rPr lang="zh-CN" altLang="zh-CN" sz="2000" b="1" dirty="0"/>
              <a:t>诗歌的读诵</a:t>
            </a:r>
            <a:endParaRPr lang="zh-CN" altLang="zh-CN" sz="2000" dirty="0"/>
          </a:p>
        </p:txBody>
      </p:sp>
      <p:sp>
        <p:nvSpPr>
          <p:cNvPr id="7" name="矩形 6"/>
          <p:cNvSpPr/>
          <p:nvPr/>
        </p:nvSpPr>
        <p:spPr>
          <a:xfrm>
            <a:off x="611561" y="1275606"/>
            <a:ext cx="8064895" cy="1754326"/>
          </a:xfrm>
          <a:prstGeom prst="rect">
            <a:avLst/>
          </a:prstGeom>
        </p:spPr>
        <p:txBody>
          <a:bodyPr wrap="square">
            <a:spAutoFit/>
          </a:bodyPr>
          <a:lstStyle/>
          <a:p>
            <a:r>
              <a:rPr lang="zh-CN" altLang="zh-CN" sz="1800" b="1" dirty="0" smtClean="0">
                <a:solidFill>
                  <a:srgbClr val="3CA0FE"/>
                </a:solidFill>
              </a:rPr>
              <a:t>为</a:t>
            </a:r>
            <a:r>
              <a:rPr lang="zh-CN" altLang="zh-CN" sz="1800" b="1" dirty="0">
                <a:solidFill>
                  <a:srgbClr val="3CA0FE"/>
                </a:solidFill>
              </a:rPr>
              <a:t>诗歌插上想象的翅膀</a:t>
            </a:r>
          </a:p>
          <a:p>
            <a:r>
              <a:rPr lang="zh-CN" altLang="zh-CN" sz="1800" dirty="0" smtClean="0"/>
              <a:t>有时候</a:t>
            </a:r>
            <a:r>
              <a:rPr lang="zh-CN" altLang="zh-CN" sz="1800" dirty="0"/>
              <a:t>，一首好诗会把我们带入一种艺术境界。使你不但进入了一个丰富多彩的生活画面，而且你的新潮也随着诗歌的感情变化而激荡。读诵者就应当把这种情中景、诗中画通过语言展现给听众，使他们触景生情、情景再现，如同进入诗境一般。因此，读诵者应当充分发挥想象力，让想象为诗歌插上飞翔的翅膀，为观众营造出最贴合作品的情感氛围。</a:t>
            </a:r>
          </a:p>
        </p:txBody>
      </p:sp>
    </p:spTree>
    <p:extLst>
      <p:ext uri="{BB962C8B-B14F-4D97-AF65-F5344CB8AC3E}">
        <p14:creationId xmlns="" xmlns:p14="http://schemas.microsoft.com/office/powerpoint/2010/main" val="871308033"/>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四、不同文体的读诵特点</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1.</a:t>
            </a:r>
            <a:r>
              <a:rPr lang="zh-CN" altLang="zh-CN" sz="2000" b="1" dirty="0"/>
              <a:t>诗歌的读诵</a:t>
            </a:r>
            <a:endParaRPr lang="zh-CN" altLang="zh-CN" sz="2000" dirty="0"/>
          </a:p>
        </p:txBody>
      </p:sp>
      <p:sp>
        <p:nvSpPr>
          <p:cNvPr id="7" name="矩形 6"/>
          <p:cNvSpPr/>
          <p:nvPr/>
        </p:nvSpPr>
        <p:spPr>
          <a:xfrm>
            <a:off x="611561" y="1275606"/>
            <a:ext cx="8064895" cy="2585323"/>
          </a:xfrm>
          <a:prstGeom prst="rect">
            <a:avLst/>
          </a:prstGeom>
        </p:spPr>
        <p:txBody>
          <a:bodyPr wrap="square">
            <a:spAutoFit/>
          </a:bodyPr>
          <a:lstStyle/>
          <a:p>
            <a:r>
              <a:rPr lang="zh-CN" altLang="zh-CN" sz="1800" b="1" dirty="0">
                <a:solidFill>
                  <a:srgbClr val="3CA0FE"/>
                </a:solidFill>
              </a:rPr>
              <a:t>把握诗歌的韵律美</a:t>
            </a:r>
          </a:p>
          <a:p>
            <a:r>
              <a:rPr lang="zh-CN" altLang="zh-CN" sz="1800" dirty="0" smtClean="0"/>
              <a:t>诗歌</a:t>
            </a:r>
            <a:r>
              <a:rPr lang="zh-CN" altLang="zh-CN" sz="1800" dirty="0"/>
              <a:t>的音乐美是它的一大特点。苏东坡说：“三分诗，七分读”。诗歌朗诵不仅把平面的语言立体化，而且让它活灵活现地舞动起来。诗歌的音乐性主要体现在诗歌韵律和节奏上，韵律是合乎规格的相同或相近的声音，它在诗歌中有规律地反复出现，主要体现在声音的强弱和长短上。声音的强弱表现在重音的交替上，声音长短表现在音律的安排上，它给诗歌的声音组合造成了抑扬顿挫的音乐美，加强了声音的表现力。诗歌中的节奏是构成是的韵律性的又一个因素。没有节奏也就相当于音乐没有节拍，节奏使诗歌的语句韵律协调、统一起来，增强诵读的表达效果。</a:t>
            </a:r>
          </a:p>
        </p:txBody>
      </p:sp>
    </p:spTree>
    <p:extLst>
      <p:ext uri="{BB962C8B-B14F-4D97-AF65-F5344CB8AC3E}">
        <p14:creationId xmlns="" xmlns:p14="http://schemas.microsoft.com/office/powerpoint/2010/main" val="3984251235"/>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19      (向天歌演示原创作品：www.TopPPT.cn)"/>
          <p:cNvSpPr/>
          <p:nvPr/>
        </p:nvSpPr>
        <p:spPr>
          <a:xfrm>
            <a:off x="1" y="1792129"/>
            <a:ext cx="9144000" cy="1355685"/>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zh-CN" sz="3600" b="1" dirty="0"/>
              <a:t>第一节 推广普通话的重要性</a:t>
            </a:r>
            <a:endParaRPr lang="zh-CN" altLang="zh-CN" sz="3600" dirty="0"/>
          </a:p>
        </p:txBody>
      </p:sp>
    </p:spTree>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四、不同文体的读诵特点</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2.</a:t>
            </a:r>
            <a:r>
              <a:rPr lang="zh-CN" altLang="zh-CN" sz="2000" b="1" dirty="0"/>
              <a:t>小说的读诵</a:t>
            </a:r>
            <a:endParaRPr lang="zh-CN" altLang="zh-CN" sz="2000" dirty="0"/>
          </a:p>
        </p:txBody>
      </p:sp>
      <p:sp>
        <p:nvSpPr>
          <p:cNvPr id="7" name="矩形 6"/>
          <p:cNvSpPr/>
          <p:nvPr/>
        </p:nvSpPr>
        <p:spPr>
          <a:xfrm>
            <a:off x="611561" y="1275606"/>
            <a:ext cx="8064895" cy="3139321"/>
          </a:xfrm>
          <a:prstGeom prst="rect">
            <a:avLst/>
          </a:prstGeom>
        </p:spPr>
        <p:txBody>
          <a:bodyPr wrap="square">
            <a:spAutoFit/>
          </a:bodyPr>
          <a:lstStyle/>
          <a:p>
            <a:r>
              <a:rPr lang="zh-CN" altLang="zh-CN" sz="1800" b="1" dirty="0" smtClean="0">
                <a:solidFill>
                  <a:srgbClr val="3CA0FE"/>
                </a:solidFill>
              </a:rPr>
              <a:t>突</a:t>
            </a:r>
            <a:r>
              <a:rPr lang="zh-CN" altLang="zh-CN" sz="1800" b="1" dirty="0">
                <a:solidFill>
                  <a:srgbClr val="3CA0FE"/>
                </a:solidFill>
              </a:rPr>
              <a:t>出人物个性</a:t>
            </a:r>
          </a:p>
          <a:p>
            <a:r>
              <a:rPr lang="zh-CN" altLang="zh-CN" sz="1800" dirty="0" smtClean="0"/>
              <a:t>人物</a:t>
            </a:r>
            <a:r>
              <a:rPr lang="zh-CN" altLang="zh-CN" sz="1800" dirty="0"/>
              <a:t>是小说描写的中心，朗读小说就要惟妙惟肖地用声音来塑造人物形象。如何在短时间内使听众感受到鲜活的人物性格，必须要对自己的声音进行精心设计和通盘考虑，表现出与人物性格相符合的声音。</a:t>
            </a:r>
          </a:p>
          <a:p>
            <a:r>
              <a:rPr lang="zh-CN" altLang="zh-CN" sz="1800" b="1" dirty="0">
                <a:solidFill>
                  <a:srgbClr val="3CA0FE"/>
                </a:solidFill>
              </a:rPr>
              <a:t>表现情节的起伏变化</a:t>
            </a:r>
          </a:p>
          <a:p>
            <a:r>
              <a:rPr lang="zh-CN" altLang="zh-CN" sz="1800" dirty="0"/>
              <a:t>小说的情节波澜起伏、引人入胜，对于表现主题，刻画人物性格都有很重要的作用，朗读时要运用不同的节奏和语调把情节的起伏变化表现出来。</a:t>
            </a:r>
          </a:p>
          <a:p>
            <a:r>
              <a:rPr lang="zh-CN" altLang="zh-CN" sz="1800" b="1" dirty="0" smtClean="0">
                <a:solidFill>
                  <a:srgbClr val="3CA0FE"/>
                </a:solidFill>
              </a:rPr>
              <a:t>区别</a:t>
            </a:r>
            <a:r>
              <a:rPr lang="zh-CN" altLang="zh-CN" sz="1800" b="1" dirty="0">
                <a:solidFill>
                  <a:srgbClr val="3CA0FE"/>
                </a:solidFill>
              </a:rPr>
              <a:t>叙述语言和人物语言</a:t>
            </a:r>
          </a:p>
          <a:p>
            <a:r>
              <a:rPr lang="zh-CN" altLang="zh-CN" sz="1800" dirty="0" smtClean="0"/>
              <a:t>叙述</a:t>
            </a:r>
            <a:r>
              <a:rPr lang="zh-CN" altLang="zh-CN" sz="1800" dirty="0"/>
              <a:t>语言指的是叙述故事、刻画人物、描写景物、抒发感情、评论事物的语言。朗读第三人称的作品时，应该以第三者讲述的语气来读。朗读第一人称的作品时，则要寻造一种符合作品中“我”的身份和性格的语气来读诵。</a:t>
            </a:r>
          </a:p>
        </p:txBody>
      </p:sp>
    </p:spTree>
    <p:extLst>
      <p:ext uri="{BB962C8B-B14F-4D97-AF65-F5344CB8AC3E}">
        <p14:creationId xmlns="" xmlns:p14="http://schemas.microsoft.com/office/powerpoint/2010/main" val="1483734487"/>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itchFamily="34" charset="-122"/>
                <a:ea typeface="微软雅黑" pitchFamily="34" charset="-122"/>
              </a:rPr>
              <a:t>四、不同文体的读诵特点</a:t>
            </a:r>
            <a:endParaRPr lang="zh-CN" altLang="zh-CN" sz="2800" dirty="0">
              <a:latin typeface="微软雅黑" pitchFamily="34" charset="-122"/>
              <a:ea typeface="微软雅黑" pitchFamily="34" charset="-122"/>
            </a:endParaRPr>
          </a:p>
        </p:txBody>
      </p:sp>
      <p:sp>
        <p:nvSpPr>
          <p:cNvPr id="3" name="矩形 2"/>
          <p:cNvSpPr/>
          <p:nvPr/>
        </p:nvSpPr>
        <p:spPr>
          <a:xfrm>
            <a:off x="611561" y="699542"/>
            <a:ext cx="8064895" cy="400110"/>
          </a:xfrm>
          <a:prstGeom prst="rect">
            <a:avLst/>
          </a:prstGeom>
        </p:spPr>
        <p:txBody>
          <a:bodyPr wrap="square">
            <a:spAutoFit/>
          </a:bodyPr>
          <a:lstStyle/>
          <a:p>
            <a:r>
              <a:rPr lang="en-US" altLang="zh-CN" sz="2000" b="1" dirty="0"/>
              <a:t>3.</a:t>
            </a:r>
            <a:r>
              <a:rPr lang="zh-CN" altLang="zh-CN" sz="2000" b="1" dirty="0"/>
              <a:t>议论文的读诵</a:t>
            </a:r>
            <a:endParaRPr lang="zh-CN" altLang="zh-CN" sz="2000" dirty="0"/>
          </a:p>
        </p:txBody>
      </p:sp>
      <p:sp>
        <p:nvSpPr>
          <p:cNvPr id="7" name="矩形 6"/>
          <p:cNvSpPr/>
          <p:nvPr/>
        </p:nvSpPr>
        <p:spPr>
          <a:xfrm>
            <a:off x="611561" y="1131590"/>
            <a:ext cx="8064895" cy="3693319"/>
          </a:xfrm>
          <a:prstGeom prst="rect">
            <a:avLst/>
          </a:prstGeom>
        </p:spPr>
        <p:txBody>
          <a:bodyPr wrap="square">
            <a:spAutoFit/>
          </a:bodyPr>
          <a:lstStyle/>
          <a:p>
            <a:r>
              <a:rPr lang="zh-CN" altLang="zh-CN" sz="1800" b="1" dirty="0" smtClean="0">
                <a:solidFill>
                  <a:srgbClr val="3CA0FE"/>
                </a:solidFill>
              </a:rPr>
              <a:t>抓</a:t>
            </a:r>
            <a:r>
              <a:rPr lang="zh-CN" altLang="zh-CN" sz="1800" b="1" dirty="0">
                <a:solidFill>
                  <a:srgbClr val="3CA0FE"/>
                </a:solidFill>
              </a:rPr>
              <a:t>住文章论点</a:t>
            </a:r>
          </a:p>
          <a:p>
            <a:r>
              <a:rPr lang="zh-CN" altLang="zh-CN" sz="1800" dirty="0" smtClean="0"/>
              <a:t>朗读</a:t>
            </a:r>
            <a:r>
              <a:rPr lang="zh-CN" altLang="zh-CN" sz="1800" dirty="0"/>
              <a:t>时要把中心论点鲜明地突出出来，语气要肯定，不能模棱两可，吐字要清晰，不能含糊无力。为了突出中心论点，可以适当地运用停顿、重音、语速等朗读的技巧。</a:t>
            </a:r>
          </a:p>
          <a:p>
            <a:r>
              <a:rPr lang="zh-CN" altLang="zh-CN" sz="1800" b="1" dirty="0" smtClean="0">
                <a:solidFill>
                  <a:srgbClr val="3CA0FE"/>
                </a:solidFill>
              </a:rPr>
              <a:t>分清</a:t>
            </a:r>
            <a:r>
              <a:rPr lang="zh-CN" altLang="zh-CN" sz="1800" b="1" dirty="0">
                <a:solidFill>
                  <a:srgbClr val="3CA0FE"/>
                </a:solidFill>
              </a:rPr>
              <a:t>层次结构</a:t>
            </a:r>
          </a:p>
          <a:p>
            <a:r>
              <a:rPr lang="zh-CN" altLang="zh-CN" sz="1800" dirty="0" smtClean="0"/>
              <a:t>朗读</a:t>
            </a:r>
            <a:r>
              <a:rPr lang="zh-CN" altLang="zh-CN" sz="1800" dirty="0"/>
              <a:t>议论文就首先要弄清全文的逻辑结构，做到全局在胸，然后通过运用不同的朗读技巧把文章的基本脉络清楚的体现出来，在段与段之间保持较大的停顿，在层次与层次之间作较小的停顿，并注意语句的连接和组合，用长短不同的停顿把词语间的关系表现出来。</a:t>
            </a:r>
          </a:p>
          <a:p>
            <a:r>
              <a:rPr lang="zh-CN" altLang="zh-CN" sz="1800" b="1" dirty="0" smtClean="0">
                <a:solidFill>
                  <a:srgbClr val="3CA0FE"/>
                </a:solidFill>
              </a:rPr>
              <a:t>语气</a:t>
            </a:r>
            <a:r>
              <a:rPr lang="zh-CN" altLang="zh-CN" sz="1800" b="1" dirty="0">
                <a:solidFill>
                  <a:srgbClr val="3CA0FE"/>
                </a:solidFill>
              </a:rPr>
              <a:t>态度要肯定</a:t>
            </a:r>
          </a:p>
          <a:p>
            <a:r>
              <a:rPr lang="zh-CN" altLang="zh-CN" sz="1800" dirty="0" smtClean="0"/>
              <a:t>议论文</a:t>
            </a:r>
            <a:r>
              <a:rPr lang="zh-CN" altLang="zh-CN" sz="1800" dirty="0"/>
              <a:t>突出的特点是以理服人，能否服人关键在于论据是否充分。所以，朗读论据时，不论是列举事实，还是讲说道理，都要读得明白无误，坚定有力，情感饱满，用恰当的语调表现出鲜明的态度。</a:t>
            </a:r>
          </a:p>
        </p:txBody>
      </p:sp>
    </p:spTree>
    <p:extLst>
      <p:ext uri="{BB962C8B-B14F-4D97-AF65-F5344CB8AC3E}">
        <p14:creationId xmlns="" xmlns:p14="http://schemas.microsoft.com/office/powerpoint/2010/main" val="528932817"/>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Freeform 37      (向天歌演示原创作品：www.TopPPT.cn)"/>
          <p:cNvSpPr/>
          <p:nvPr/>
        </p:nvSpPr>
        <p:spPr>
          <a:xfrm rot="19177476">
            <a:off x="6119812" y="234554"/>
            <a:ext cx="4262438" cy="4010025"/>
          </a:xfrm>
          <a:custGeom>
            <a:avLst/>
            <a:gdLst>
              <a:gd name="connsiteX0" fmla="*/ 699354 w 5683751"/>
              <a:gd name="connsiteY0" fmla="*/ 2660654 h 5347153"/>
              <a:gd name="connsiteX1" fmla="*/ 699354 w 5683751"/>
              <a:gd name="connsiteY1" fmla="*/ 4647799 h 5347153"/>
              <a:gd name="connsiteX2" fmla="*/ 2720656 w 5683751"/>
              <a:gd name="connsiteY2" fmla="*/ 4654875 h 5347153"/>
              <a:gd name="connsiteX3" fmla="*/ 2131993 w 5683751"/>
              <a:gd name="connsiteY3" fmla="*/ 5347153 h 5347153"/>
              <a:gd name="connsiteX4" fmla="*/ 0 w 5683751"/>
              <a:gd name="connsiteY4" fmla="*/ 5347153 h 5347153"/>
              <a:gd name="connsiteX5" fmla="*/ 0 w 5683751"/>
              <a:gd name="connsiteY5" fmla="*/ 2660489 h 5347153"/>
              <a:gd name="connsiteX6" fmla="*/ 2808800 w 5683751"/>
              <a:gd name="connsiteY6" fmla="*/ 0 h 5347153"/>
              <a:gd name="connsiteX7" fmla="*/ 2832652 w 5683751"/>
              <a:gd name="connsiteY7" fmla="*/ 699354 h 5347153"/>
              <a:gd name="connsiteX8" fmla="*/ 699354 w 5683751"/>
              <a:gd name="connsiteY8" fmla="*/ 699354 h 5347153"/>
              <a:gd name="connsiteX9" fmla="*/ 699354 w 5683751"/>
              <a:gd name="connsiteY9" fmla="*/ 2481295 h 5347153"/>
              <a:gd name="connsiteX10" fmla="*/ 0 w 5683751"/>
              <a:gd name="connsiteY10" fmla="*/ 2481130 h 5347153"/>
              <a:gd name="connsiteX11" fmla="*/ 0 w 5683751"/>
              <a:gd name="connsiteY11" fmla="*/ 0 h 5347153"/>
              <a:gd name="connsiteX12" fmla="*/ 4307551 w 5683751"/>
              <a:gd name="connsiteY12" fmla="*/ 0 h 5347153"/>
              <a:gd name="connsiteX13" fmla="*/ 5683751 w 5683751"/>
              <a:gd name="connsiteY13" fmla="*/ 1170220 h 5347153"/>
              <a:gd name="connsiteX14" fmla="*/ 5080222 w 5683751"/>
              <a:gd name="connsiteY14" fmla="*/ 1879981 h 5347153"/>
              <a:gd name="connsiteX15" fmla="*/ 5080546 w 5683751"/>
              <a:gd name="connsiteY15" fmla="*/ 1701265 h 5347153"/>
              <a:gd name="connsiteX16" fmla="*/ 5081521 w 5683751"/>
              <a:gd name="connsiteY16" fmla="*/ 699354 h 5347153"/>
              <a:gd name="connsiteX17" fmla="*/ 3041115 w 5683751"/>
              <a:gd name="connsiteY17" fmla="*/ 699354 h 5347153"/>
              <a:gd name="connsiteX18" fmla="*/ 3017264 w 5683751"/>
              <a:gd name="connsiteY18" fmla="*/ 0 h 53471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5683751" h="5347153">
                <a:moveTo>
                  <a:pt x="699354" y="2660654"/>
                </a:moveTo>
                <a:lnTo>
                  <a:pt x="699354" y="4647799"/>
                </a:lnTo>
                <a:lnTo>
                  <a:pt x="2720656" y="4654875"/>
                </a:lnTo>
                <a:lnTo>
                  <a:pt x="2131993" y="5347153"/>
                </a:lnTo>
                <a:lnTo>
                  <a:pt x="0" y="5347153"/>
                </a:lnTo>
                <a:lnTo>
                  <a:pt x="0" y="2660489"/>
                </a:lnTo>
                <a:close/>
                <a:moveTo>
                  <a:pt x="2808800" y="0"/>
                </a:moveTo>
                <a:lnTo>
                  <a:pt x="2832652" y="699354"/>
                </a:lnTo>
                <a:lnTo>
                  <a:pt x="699354" y="699354"/>
                </a:lnTo>
                <a:lnTo>
                  <a:pt x="699354" y="2481295"/>
                </a:lnTo>
                <a:lnTo>
                  <a:pt x="0" y="2481130"/>
                </a:lnTo>
                <a:lnTo>
                  <a:pt x="0" y="0"/>
                </a:lnTo>
                <a:close/>
                <a:moveTo>
                  <a:pt x="4307551" y="0"/>
                </a:moveTo>
                <a:lnTo>
                  <a:pt x="5683751" y="1170220"/>
                </a:lnTo>
                <a:lnTo>
                  <a:pt x="5080222" y="1879981"/>
                </a:lnTo>
                <a:lnTo>
                  <a:pt x="5080546" y="1701265"/>
                </a:lnTo>
                <a:cubicBezTo>
                  <a:pt x="5081157" y="1364859"/>
                  <a:pt x="5081625" y="1029670"/>
                  <a:pt x="5081521" y="699354"/>
                </a:cubicBezTo>
                <a:lnTo>
                  <a:pt x="3041115" y="699354"/>
                </a:lnTo>
                <a:lnTo>
                  <a:pt x="3017264" y="0"/>
                </a:lnTo>
                <a:close/>
              </a:path>
            </a:pathLst>
          </a:cu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68580" tIns="34290" rIns="68580" bIns="34290" rtlCol="0" anchor="ctr">
            <a:noAutofit/>
          </a:bodyP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9" name="Freeform 38      (向天歌演示原创作品：www.TopPPT.cn)"/>
          <p:cNvSpPr/>
          <p:nvPr/>
        </p:nvSpPr>
        <p:spPr>
          <a:xfrm rot="19177476">
            <a:off x="7845029" y="988219"/>
            <a:ext cx="2597944" cy="3056335"/>
          </a:xfrm>
          <a:custGeom>
            <a:avLst/>
            <a:gdLst>
              <a:gd name="connsiteX0" fmla="*/ 699354 w 3464896"/>
              <a:gd name="connsiteY0" fmla="*/ 2076448 h 4074783"/>
              <a:gd name="connsiteX1" fmla="*/ 699354 w 3464896"/>
              <a:gd name="connsiteY1" fmla="*/ 3252330 h 4074783"/>
              <a:gd name="connsiteX2" fmla="*/ 0 w 3464896"/>
              <a:gd name="connsiteY2" fmla="*/ 4074783 h 4074783"/>
              <a:gd name="connsiteX3" fmla="*/ 0 w 3464896"/>
              <a:gd name="connsiteY3" fmla="*/ 2076283 h 4074783"/>
              <a:gd name="connsiteX4" fmla="*/ 1684570 w 3464896"/>
              <a:gd name="connsiteY4" fmla="*/ 0 h 4074783"/>
              <a:gd name="connsiteX5" fmla="*/ 1708421 w 3464896"/>
              <a:gd name="connsiteY5" fmla="*/ 699355 h 4074783"/>
              <a:gd name="connsiteX6" fmla="*/ 699354 w 3464896"/>
              <a:gd name="connsiteY6" fmla="*/ 699354 h 4074783"/>
              <a:gd name="connsiteX7" fmla="*/ 699354 w 3464896"/>
              <a:gd name="connsiteY7" fmla="*/ 1859921 h 4074783"/>
              <a:gd name="connsiteX8" fmla="*/ 0 w 3464896"/>
              <a:gd name="connsiteY8" fmla="*/ 1859755 h 4074783"/>
              <a:gd name="connsiteX9" fmla="*/ 0 w 3464896"/>
              <a:gd name="connsiteY9" fmla="*/ 0 h 4074783"/>
              <a:gd name="connsiteX10" fmla="*/ 3464896 w 3464896"/>
              <a:gd name="connsiteY10" fmla="*/ 1 h 4074783"/>
              <a:gd name="connsiteX11" fmla="*/ 2870217 w 3464896"/>
              <a:gd name="connsiteY11" fmla="*/ 699354 h 4074783"/>
              <a:gd name="connsiteX12" fmla="*/ 1916884 w 3464896"/>
              <a:gd name="connsiteY12" fmla="*/ 699354 h 4074783"/>
              <a:gd name="connsiteX13" fmla="*/ 1893033 w 3464896"/>
              <a:gd name="connsiteY13" fmla="*/ 1 h 407478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3464896" h="4074783">
                <a:moveTo>
                  <a:pt x="699354" y="2076448"/>
                </a:moveTo>
                <a:lnTo>
                  <a:pt x="699354" y="3252330"/>
                </a:lnTo>
                <a:lnTo>
                  <a:pt x="0" y="4074783"/>
                </a:lnTo>
                <a:lnTo>
                  <a:pt x="0" y="2076283"/>
                </a:lnTo>
                <a:close/>
                <a:moveTo>
                  <a:pt x="1684570" y="0"/>
                </a:moveTo>
                <a:lnTo>
                  <a:pt x="1708421" y="699355"/>
                </a:lnTo>
                <a:lnTo>
                  <a:pt x="699354" y="699354"/>
                </a:lnTo>
                <a:lnTo>
                  <a:pt x="699354" y="1859921"/>
                </a:lnTo>
                <a:lnTo>
                  <a:pt x="0" y="1859755"/>
                </a:lnTo>
                <a:lnTo>
                  <a:pt x="0" y="0"/>
                </a:lnTo>
                <a:close/>
                <a:moveTo>
                  <a:pt x="3464896" y="1"/>
                </a:moveTo>
                <a:lnTo>
                  <a:pt x="2870217" y="699354"/>
                </a:lnTo>
                <a:lnTo>
                  <a:pt x="1916884" y="699354"/>
                </a:lnTo>
                <a:lnTo>
                  <a:pt x="1893033" y="1"/>
                </a:lnTo>
                <a:close/>
              </a:path>
            </a:pathLst>
          </a:custGeom>
          <a:solidFill>
            <a:srgbClr val="2B2E3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68580" tIns="34290" rIns="68580" bIns="34290" rtlCol="0" anchor="ctr">
            <a:noAutofit/>
          </a:bodyP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076" name="TextBox 18      (向天歌演示原创作品：www.TopPPT.cn)"/>
          <p:cNvSpPr txBox="1"/>
          <p:nvPr/>
        </p:nvSpPr>
        <p:spPr>
          <a:xfrm>
            <a:off x="1547664" y="2106563"/>
            <a:ext cx="2621771" cy="623248"/>
          </a:xfrm>
          <a:prstGeom prst="rect">
            <a:avLst/>
          </a:prstGeom>
          <a:noFill/>
          <a:ln w="9525">
            <a:noFill/>
          </a:ln>
        </p:spPr>
        <p:txBody>
          <a:bodyPr wrap="square" lIns="68580" tIns="34290" rIns="68580" bIns="34290">
            <a:spAutoFit/>
          </a:bodyPr>
          <a:lstStyle/>
          <a:p>
            <a:pPr eaLnBrk="1" hangingPunct="1"/>
            <a:r>
              <a:rPr lang="zh-CN" altLang="en-US" sz="3600" b="1" dirty="0" smtClean="0">
                <a:solidFill>
                  <a:srgbClr val="2B2E30"/>
                </a:solidFill>
                <a:latin typeface="微软雅黑" panose="020B0503020204020204" pitchFamily="34" charset="-122"/>
                <a:ea typeface="微软雅黑" panose="020B0503020204020204" pitchFamily="34" charset="-122"/>
              </a:rPr>
              <a:t>本章结束！</a:t>
            </a:r>
            <a:endParaRPr lang="zh-CN" altLang="en-US" sz="3600" b="1" dirty="0">
              <a:solidFill>
                <a:srgbClr val="2B2E30"/>
              </a:solidFill>
              <a:latin typeface="微软雅黑" panose="020B0503020204020204" pitchFamily="34" charset="-122"/>
              <a:ea typeface="微软雅黑" panose="020B0503020204020204" pitchFamily="34" charset="-122"/>
            </a:endParaRPr>
          </a:p>
        </p:txBody>
      </p:sp>
    </p:spTree>
    <p:extLst>
      <p:ext uri="{BB962C8B-B14F-4D97-AF65-F5344CB8AC3E}">
        <p14:creationId xmlns="" xmlns:p14="http://schemas.microsoft.com/office/powerpoint/2010/main" val="1088954191"/>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pPr eaLnBrk="1" hangingPunct="1">
              <a:spcBef>
                <a:spcPts val="0"/>
              </a:spcBef>
              <a:spcAft>
                <a:spcPts val="0"/>
              </a:spcAft>
              <a:defRPr/>
            </a:pPr>
            <a:r>
              <a:rPr lang="zh-CN" altLang="en-US" sz="2800" b="1" dirty="0">
                <a:latin typeface="+mj-ea"/>
                <a:ea typeface="+mj-ea"/>
              </a:rPr>
              <a:t>第一</a:t>
            </a:r>
            <a:r>
              <a:rPr lang="zh-CN" altLang="en-US" sz="2800" b="1" dirty="0" smtClean="0">
                <a:latin typeface="+mj-ea"/>
                <a:ea typeface="+mj-ea"/>
              </a:rPr>
              <a:t>节 推广</a:t>
            </a:r>
            <a:r>
              <a:rPr lang="zh-CN" altLang="en-US" sz="2800" b="1" dirty="0">
                <a:latin typeface="+mj-ea"/>
                <a:ea typeface="+mj-ea"/>
              </a:rPr>
              <a:t>普通话的重要性</a:t>
            </a:r>
          </a:p>
        </p:txBody>
      </p:sp>
      <p:sp>
        <p:nvSpPr>
          <p:cNvPr id="2" name="文本框 1"/>
          <p:cNvSpPr txBox="1"/>
          <p:nvPr/>
        </p:nvSpPr>
        <p:spPr>
          <a:xfrm>
            <a:off x="511016" y="889658"/>
            <a:ext cx="2532970" cy="1269578"/>
          </a:xfrm>
          <a:prstGeom prst="rect">
            <a:avLst/>
          </a:prstGeom>
          <a:solidFill>
            <a:schemeClr val="bg1">
              <a:lumMod val="75000"/>
            </a:schemeClr>
          </a:solidFill>
        </p:spPr>
        <p:txBody>
          <a:bodyPr wrap="square" lIns="68580" tIns="34290" rIns="68580" bIns="34290" rtlCol="0">
            <a:spAutoFit/>
          </a:bodyPr>
          <a:lstStyle/>
          <a:p>
            <a:pPr>
              <a:lnSpc>
                <a:spcPct val="130000"/>
              </a:lnSpc>
            </a:pPr>
            <a:r>
              <a:rPr lang="zh-CN" altLang="es-MX" sz="2000" b="1" dirty="0">
                <a:latin typeface="微软雅黑" pitchFamily="34" charset="-122"/>
                <a:ea typeface="微软雅黑" pitchFamily="34" charset="-122"/>
                <a:cs typeface="+mn-ea"/>
                <a:sym typeface="+mn-lt"/>
              </a:rPr>
              <a:t>学会讲一口标准的普通话，是练好口才的最基本条件</a:t>
            </a:r>
          </a:p>
        </p:txBody>
      </p:sp>
      <p:sp>
        <p:nvSpPr>
          <p:cNvPr id="3" name="矩形 2"/>
          <p:cNvSpPr/>
          <p:nvPr/>
        </p:nvSpPr>
        <p:spPr>
          <a:xfrm>
            <a:off x="3203848" y="1419621"/>
            <a:ext cx="4896543" cy="1938992"/>
          </a:xfrm>
          <a:prstGeom prst="rect">
            <a:avLst/>
          </a:prstGeom>
        </p:spPr>
        <p:txBody>
          <a:bodyPr wrap="square">
            <a:spAutoFit/>
          </a:bodyPr>
          <a:lstStyle/>
          <a:p>
            <a:r>
              <a:rPr lang="zh-CN" altLang="en-US" sz="2000" dirty="0">
                <a:cs typeface="+mn-ea"/>
                <a:sym typeface="+mn-lt"/>
              </a:rPr>
              <a:t>人们依靠语言文字进行交际，进行经济，文化，科技，教育等一切活动，语言文字也随同社会的前进或停滞，或快或慢地发展变化，并随着社会的语言文字工作，希望通过语言文字工作促进社会的政治，经济，文化，教育的发展。</a:t>
            </a:r>
          </a:p>
        </p:txBody>
      </p:sp>
      <p:sp>
        <p:nvSpPr>
          <p:cNvPr id="4" name="矩形 3"/>
          <p:cNvSpPr/>
          <p:nvPr/>
        </p:nvSpPr>
        <p:spPr>
          <a:xfrm>
            <a:off x="3203847" y="888169"/>
            <a:ext cx="4896543" cy="461665"/>
          </a:xfrm>
          <a:prstGeom prst="rect">
            <a:avLst/>
          </a:prstGeom>
        </p:spPr>
        <p:txBody>
          <a:bodyPr wrap="square">
            <a:spAutoFit/>
          </a:bodyPr>
          <a:lstStyle/>
          <a:p>
            <a:pPr>
              <a:spcAft>
                <a:spcPts val="300"/>
              </a:spcAft>
              <a:buSzPct val="25000"/>
            </a:pPr>
            <a:r>
              <a:rPr lang="zh-CN" altLang="en-US" sz="2400" b="1" dirty="0">
                <a:cs typeface="+mn-ea"/>
                <a:sym typeface="+mn-lt"/>
              </a:rPr>
              <a:t>语言文字是信息的载体</a:t>
            </a:r>
          </a:p>
        </p:txBody>
      </p:sp>
    </p:spTree>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19      (向天歌演示原创作品：www.TopPPT.cn)"/>
          <p:cNvSpPr/>
          <p:nvPr/>
        </p:nvSpPr>
        <p:spPr>
          <a:xfrm>
            <a:off x="1" y="1792129"/>
            <a:ext cx="9144000" cy="1355685"/>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en-US" sz="3600" b="1" dirty="0" smtClean="0">
                <a:solidFill>
                  <a:schemeClr val="bg1"/>
                </a:solidFill>
                <a:latin typeface="微软雅黑" panose="020B0503020204020204" pitchFamily="34" charset="-122"/>
                <a:ea typeface="微软雅黑" panose="020B0503020204020204" pitchFamily="34" charset="-122"/>
              </a:rPr>
              <a:t>第二节 </a:t>
            </a:r>
            <a:r>
              <a:rPr lang="zh-CN" altLang="zh-CN" sz="3600" b="1" dirty="0" smtClean="0">
                <a:latin typeface="微软雅黑" pitchFamily="34" charset="-122"/>
                <a:ea typeface="微软雅黑" pitchFamily="34" charset="-122"/>
              </a:rPr>
              <a:t>普通话</a:t>
            </a:r>
            <a:r>
              <a:rPr lang="zh-CN" altLang="zh-CN" sz="3600" b="1" dirty="0">
                <a:latin typeface="微软雅黑" pitchFamily="34" charset="-122"/>
                <a:ea typeface="微软雅黑" pitchFamily="34" charset="-122"/>
              </a:rPr>
              <a:t>的基本训练</a:t>
            </a:r>
            <a:endParaRPr lang="zh-CN" altLang="zh-CN" sz="3600" dirty="0">
              <a:latin typeface="微软雅黑" pitchFamily="34" charset="-122"/>
              <a:ea typeface="微软雅黑" pitchFamily="34" charset="-122"/>
            </a:endParaRPr>
          </a:p>
        </p:txBody>
      </p:sp>
    </p:spTree>
    <p:extLst>
      <p:ext uri="{BB962C8B-B14F-4D97-AF65-F5344CB8AC3E}">
        <p14:creationId xmlns="" xmlns:p14="http://schemas.microsoft.com/office/powerpoint/2010/main" val="556312803"/>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en-US" sz="2800" b="1" dirty="0">
                <a:latin typeface="微软雅黑" pitchFamily="34" charset="-122"/>
                <a:ea typeface="微软雅黑" pitchFamily="34" charset="-122"/>
              </a:rPr>
              <a:t>一 声母</a:t>
            </a:r>
          </a:p>
        </p:txBody>
      </p:sp>
      <p:sp>
        <p:nvSpPr>
          <p:cNvPr id="3" name="矩形 2"/>
          <p:cNvSpPr/>
          <p:nvPr/>
        </p:nvSpPr>
        <p:spPr>
          <a:xfrm>
            <a:off x="3491881" y="2228623"/>
            <a:ext cx="4896543" cy="801373"/>
          </a:xfrm>
          <a:prstGeom prst="rect">
            <a:avLst/>
          </a:prstGeom>
        </p:spPr>
        <p:txBody>
          <a:bodyPr wrap="square">
            <a:spAutoFit/>
          </a:bodyPr>
          <a:lstStyle/>
          <a:p>
            <a:pPr defTabSz="342900">
              <a:lnSpc>
                <a:spcPct val="120000"/>
              </a:lnSpc>
            </a:pPr>
            <a:r>
              <a:rPr lang="zh-CN" altLang="en-US" sz="2000" dirty="0">
                <a:cs typeface="+mn-ea"/>
                <a:sym typeface="+mn-lt"/>
              </a:rPr>
              <a:t>双唇音，唇齿音，舌尖前音，舌尖中音，舌尖后音，舌面音，舌根音。</a:t>
            </a:r>
          </a:p>
        </p:txBody>
      </p:sp>
      <p:sp>
        <p:nvSpPr>
          <p:cNvPr id="4" name="矩形 3"/>
          <p:cNvSpPr/>
          <p:nvPr/>
        </p:nvSpPr>
        <p:spPr>
          <a:xfrm>
            <a:off x="3491880" y="1697171"/>
            <a:ext cx="4896543" cy="461665"/>
          </a:xfrm>
          <a:prstGeom prst="rect">
            <a:avLst/>
          </a:prstGeom>
          <a:solidFill>
            <a:schemeClr val="bg1">
              <a:lumMod val="50000"/>
            </a:schemeClr>
          </a:solidFill>
        </p:spPr>
        <p:txBody>
          <a:bodyPr wrap="square">
            <a:spAutoFit/>
          </a:bodyPr>
          <a:lstStyle/>
          <a:p>
            <a:r>
              <a:rPr lang="zh-CN" altLang="en-US" sz="2400" b="1" dirty="0">
                <a:solidFill>
                  <a:schemeClr val="bg1"/>
                </a:solidFill>
              </a:rPr>
              <a:t>按发硬部位给声母分类可分为七类</a:t>
            </a:r>
          </a:p>
        </p:txBody>
      </p:sp>
      <p:sp>
        <p:nvSpPr>
          <p:cNvPr id="9" name="矩形 8"/>
          <p:cNvSpPr/>
          <p:nvPr/>
        </p:nvSpPr>
        <p:spPr>
          <a:xfrm>
            <a:off x="510779" y="958352"/>
            <a:ext cx="2549054" cy="2246769"/>
          </a:xfrm>
          <a:prstGeom prst="rect">
            <a:avLst/>
          </a:prstGeom>
          <a:solidFill>
            <a:schemeClr val="bg1">
              <a:lumMod val="50000"/>
            </a:schemeClr>
          </a:solidFill>
        </p:spPr>
        <p:txBody>
          <a:bodyPr wrap="square">
            <a:spAutoFit/>
          </a:bodyPr>
          <a:lstStyle/>
          <a:p>
            <a:pPr defTabSz="170974">
              <a:lnSpc>
                <a:spcPct val="140000"/>
              </a:lnSpc>
              <a:defRPr sz="1800"/>
            </a:pPr>
            <a:r>
              <a:rPr lang="zh-CN" altLang="en-US" sz="2000" b="1" dirty="0">
                <a:solidFill>
                  <a:schemeClr val="bg1"/>
                </a:solidFill>
                <a:latin typeface="+mn-ea"/>
                <a:ea typeface="+mn-ea"/>
                <a:cs typeface="+mn-ea"/>
                <a:sym typeface="+mn-lt"/>
              </a:rPr>
              <a:t>声母是汉语音节开头的辅音。普通话有</a:t>
            </a:r>
            <a:r>
              <a:rPr lang="en-US" altLang="zh-CN" sz="2000" b="1" dirty="0">
                <a:solidFill>
                  <a:schemeClr val="bg1"/>
                </a:solidFill>
                <a:latin typeface="+mn-ea"/>
                <a:ea typeface="+mn-ea"/>
                <a:cs typeface="+mn-ea"/>
                <a:sym typeface="+mn-lt"/>
              </a:rPr>
              <a:t>21</a:t>
            </a:r>
            <a:r>
              <a:rPr lang="zh-CN" altLang="en-US" sz="2000" b="1" dirty="0">
                <a:solidFill>
                  <a:schemeClr val="bg1"/>
                </a:solidFill>
                <a:latin typeface="+mn-ea"/>
                <a:ea typeface="+mn-ea"/>
                <a:cs typeface="+mn-ea"/>
                <a:sym typeface="+mn-lt"/>
              </a:rPr>
              <a:t>个辅音声母。不同的声母是由不同的发音和发音方法决定的。</a:t>
            </a:r>
          </a:p>
        </p:txBody>
      </p:sp>
      <p:sp>
        <p:nvSpPr>
          <p:cNvPr id="10" name="矩形 9"/>
          <p:cNvSpPr/>
          <p:nvPr/>
        </p:nvSpPr>
        <p:spPr>
          <a:xfrm>
            <a:off x="3491881" y="3650776"/>
            <a:ext cx="4896543" cy="432041"/>
          </a:xfrm>
          <a:prstGeom prst="rect">
            <a:avLst/>
          </a:prstGeom>
        </p:spPr>
        <p:txBody>
          <a:bodyPr wrap="square">
            <a:spAutoFit/>
          </a:bodyPr>
          <a:lstStyle/>
          <a:p>
            <a:pPr defTabSz="342900">
              <a:lnSpc>
                <a:spcPct val="120000"/>
              </a:lnSpc>
            </a:pPr>
            <a:r>
              <a:rPr lang="zh-CN" altLang="en-US" sz="2000" dirty="0">
                <a:cs typeface="+mn-ea"/>
                <a:sym typeface="+mn-lt"/>
              </a:rPr>
              <a:t>塞音，擦音，塞擦音，鼻音，边音</a:t>
            </a:r>
          </a:p>
        </p:txBody>
      </p:sp>
      <p:sp>
        <p:nvSpPr>
          <p:cNvPr id="11" name="矩形 10"/>
          <p:cNvSpPr/>
          <p:nvPr/>
        </p:nvSpPr>
        <p:spPr>
          <a:xfrm>
            <a:off x="3491880" y="3119324"/>
            <a:ext cx="4896543" cy="461665"/>
          </a:xfrm>
          <a:prstGeom prst="rect">
            <a:avLst/>
          </a:prstGeom>
          <a:solidFill>
            <a:schemeClr val="bg1">
              <a:lumMod val="50000"/>
            </a:schemeClr>
          </a:solidFill>
        </p:spPr>
        <p:txBody>
          <a:bodyPr wrap="square">
            <a:spAutoFit/>
          </a:bodyPr>
          <a:lstStyle/>
          <a:p>
            <a:r>
              <a:rPr lang="zh-CN" altLang="en-US" sz="2400" b="1" dirty="0">
                <a:solidFill>
                  <a:schemeClr val="bg1"/>
                </a:solidFill>
              </a:rPr>
              <a:t>按发音方法分类，声母可分为五类</a:t>
            </a:r>
          </a:p>
        </p:txBody>
      </p:sp>
      <p:sp>
        <p:nvSpPr>
          <p:cNvPr id="12" name="矩形 11"/>
          <p:cNvSpPr/>
          <p:nvPr/>
        </p:nvSpPr>
        <p:spPr>
          <a:xfrm>
            <a:off x="3491880" y="958352"/>
            <a:ext cx="4896543" cy="461665"/>
          </a:xfrm>
          <a:prstGeom prst="rect">
            <a:avLst/>
          </a:prstGeom>
          <a:solidFill>
            <a:srgbClr val="3CA0FE"/>
          </a:solidFill>
        </p:spPr>
        <p:txBody>
          <a:bodyPr wrap="square">
            <a:spAutoFit/>
          </a:bodyPr>
          <a:lstStyle/>
          <a:p>
            <a:r>
              <a:rPr lang="en-US" altLang="zh-CN" sz="2400" b="1" dirty="0">
                <a:solidFill>
                  <a:schemeClr val="bg1"/>
                </a:solidFill>
                <a:latin typeface="+mn-ea"/>
                <a:ea typeface="+mn-ea"/>
              </a:rPr>
              <a:t>1.</a:t>
            </a:r>
            <a:r>
              <a:rPr lang="zh-CN" altLang="zh-CN" sz="2400" b="1" dirty="0">
                <a:solidFill>
                  <a:schemeClr val="bg1"/>
                </a:solidFill>
                <a:latin typeface="+mn-ea"/>
                <a:ea typeface="+mn-ea"/>
              </a:rPr>
              <a:t>声母分类</a:t>
            </a:r>
            <a:endParaRPr lang="zh-CN" altLang="zh-CN" sz="2400" dirty="0">
              <a:solidFill>
                <a:schemeClr val="bg1"/>
              </a:solidFill>
              <a:latin typeface="+mn-ea"/>
              <a:ea typeface="+mn-ea"/>
            </a:endParaRPr>
          </a:p>
        </p:txBody>
      </p:sp>
    </p:spTree>
    <p:extLst>
      <p:ext uri="{BB962C8B-B14F-4D97-AF65-F5344CB8AC3E}">
        <p14:creationId xmlns="" xmlns:p14="http://schemas.microsoft.com/office/powerpoint/2010/main" val="2224355671"/>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en-US" sz="2800" b="1" dirty="0">
                <a:latin typeface="微软雅黑" pitchFamily="34" charset="-122"/>
                <a:ea typeface="微软雅黑" pitchFamily="34" charset="-122"/>
              </a:rPr>
              <a:t>一 声母</a:t>
            </a:r>
          </a:p>
        </p:txBody>
      </p:sp>
      <p:sp>
        <p:nvSpPr>
          <p:cNvPr id="12" name="矩形 11"/>
          <p:cNvSpPr/>
          <p:nvPr/>
        </p:nvSpPr>
        <p:spPr>
          <a:xfrm>
            <a:off x="511016" y="727519"/>
            <a:ext cx="4896543" cy="461665"/>
          </a:xfrm>
          <a:prstGeom prst="rect">
            <a:avLst/>
          </a:prstGeom>
          <a:solidFill>
            <a:srgbClr val="3CA0FE"/>
          </a:solidFill>
        </p:spPr>
        <p:txBody>
          <a:bodyPr wrap="square">
            <a:spAutoFit/>
          </a:bodyPr>
          <a:lstStyle/>
          <a:p>
            <a:r>
              <a:rPr lang="en-US" altLang="zh-CN" sz="2400" b="1" dirty="0">
                <a:solidFill>
                  <a:schemeClr val="bg1"/>
                </a:solidFill>
                <a:latin typeface="+mj-ea"/>
                <a:ea typeface="+mj-ea"/>
              </a:rPr>
              <a:t>2.</a:t>
            </a:r>
            <a:r>
              <a:rPr lang="zh-CN" altLang="zh-CN" sz="2400" b="1" dirty="0">
                <a:solidFill>
                  <a:schemeClr val="bg1"/>
                </a:solidFill>
                <a:latin typeface="+mj-ea"/>
                <a:ea typeface="+mj-ea"/>
              </a:rPr>
              <a:t>声母发音中的难点辨析</a:t>
            </a:r>
            <a:endParaRPr lang="zh-CN" altLang="zh-CN" sz="2400" dirty="0">
              <a:solidFill>
                <a:schemeClr val="bg1"/>
              </a:solidFill>
              <a:latin typeface="+mj-ea"/>
              <a:ea typeface="+mj-ea"/>
            </a:endParaRPr>
          </a:p>
        </p:txBody>
      </p:sp>
      <p:sp>
        <p:nvSpPr>
          <p:cNvPr id="13" name="TextBox 12"/>
          <p:cNvSpPr txBox="1"/>
          <p:nvPr/>
        </p:nvSpPr>
        <p:spPr>
          <a:xfrm>
            <a:off x="1329325" y="2251596"/>
            <a:ext cx="2064491" cy="438582"/>
          </a:xfrm>
          <a:prstGeom prst="rect">
            <a:avLst/>
          </a:prstGeom>
          <a:noFill/>
        </p:spPr>
        <p:txBody>
          <a:bodyPr wrap="square" lIns="68580" tIns="34290" rIns="68580" bIns="34290" rtlCol="0">
            <a:spAutoFit/>
          </a:bodyPr>
          <a:lstStyle/>
          <a:p>
            <a:pPr algn="ctr">
              <a:lnSpc>
                <a:spcPct val="120000"/>
              </a:lnSpc>
              <a:spcBef>
                <a:spcPts val="300"/>
              </a:spcBef>
            </a:pPr>
            <a:r>
              <a:rPr lang="en-US" altLang="zh-CN" sz="2000" b="1" dirty="0">
                <a:latin typeface="+mj-ea"/>
                <a:ea typeface="+mj-ea"/>
                <a:cs typeface="+mn-ea"/>
                <a:sym typeface="+mn-lt"/>
              </a:rPr>
              <a:t>zh,ch,sh</a:t>
            </a:r>
            <a:r>
              <a:rPr lang="zh-CN" altLang="en-US" sz="2000" b="1" dirty="0">
                <a:latin typeface="+mj-ea"/>
                <a:ea typeface="+mj-ea"/>
                <a:cs typeface="+mn-ea"/>
                <a:sym typeface="+mn-lt"/>
              </a:rPr>
              <a:t>与</a:t>
            </a:r>
            <a:r>
              <a:rPr lang="en-US" altLang="zh-CN" sz="2000" b="1" dirty="0">
                <a:latin typeface="+mj-ea"/>
                <a:ea typeface="+mj-ea"/>
                <a:cs typeface="+mn-ea"/>
                <a:sym typeface="+mn-lt"/>
              </a:rPr>
              <a:t>z,c,s</a:t>
            </a:r>
          </a:p>
        </p:txBody>
      </p:sp>
      <p:sp>
        <p:nvSpPr>
          <p:cNvPr id="14" name="Rounded Rectangle 68"/>
          <p:cNvSpPr/>
          <p:nvPr/>
        </p:nvSpPr>
        <p:spPr>
          <a:xfrm>
            <a:off x="1159253" y="1884870"/>
            <a:ext cx="2404635" cy="284798"/>
          </a:xfrm>
          <a:prstGeom prst="roundRect">
            <a:avLst/>
          </a:prstGeom>
          <a:solidFill>
            <a:srgbClr val="6D6C6B"/>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en-US" sz="2000" b="1" dirty="0">
                <a:solidFill>
                  <a:schemeClr val="bg1"/>
                </a:solidFill>
                <a:cs typeface="+mn-ea"/>
                <a:sym typeface="+mn-lt"/>
              </a:rPr>
              <a:t>声母中的难点辨析 </a:t>
            </a:r>
            <a:endParaRPr lang="en-US" sz="2000" b="1" dirty="0">
              <a:solidFill>
                <a:schemeClr val="bg1"/>
              </a:solidFill>
              <a:cs typeface="+mn-ea"/>
              <a:sym typeface="+mn-lt"/>
            </a:endParaRPr>
          </a:p>
        </p:txBody>
      </p:sp>
      <p:sp>
        <p:nvSpPr>
          <p:cNvPr id="15" name="TextBox 14"/>
          <p:cNvSpPr txBox="1"/>
          <p:nvPr/>
        </p:nvSpPr>
        <p:spPr>
          <a:xfrm>
            <a:off x="1765411" y="3639867"/>
            <a:ext cx="1192319" cy="438582"/>
          </a:xfrm>
          <a:prstGeom prst="rect">
            <a:avLst/>
          </a:prstGeom>
          <a:noFill/>
        </p:spPr>
        <p:txBody>
          <a:bodyPr wrap="square" lIns="68580" tIns="34290" rIns="68580" bIns="34290" rtlCol="0">
            <a:spAutoFit/>
          </a:bodyPr>
          <a:lstStyle>
            <a:defPPr>
              <a:defRPr lang="zh-CN"/>
            </a:defPPr>
            <a:lvl1pPr algn="ctr">
              <a:lnSpc>
                <a:spcPct val="120000"/>
              </a:lnSpc>
              <a:spcBef>
                <a:spcPts val="400"/>
              </a:spcBef>
              <a:defRPr sz="1600" b="1">
                <a:solidFill>
                  <a:schemeClr val="bg1"/>
                </a:solidFill>
                <a:cs typeface="+mn-ea"/>
              </a:defRPr>
            </a:lvl1pPr>
          </a:lstStyle>
          <a:p>
            <a:r>
              <a:rPr lang="en-US" sz="2000" dirty="0">
                <a:solidFill>
                  <a:schemeClr val="tx1"/>
                </a:solidFill>
                <a:latin typeface="+mj-ea"/>
                <a:ea typeface="+mj-ea"/>
                <a:sym typeface="+mn-lt"/>
              </a:rPr>
              <a:t>n</a:t>
            </a:r>
            <a:r>
              <a:rPr lang="zh-CN" altLang="en-US" sz="2000" dirty="0">
                <a:solidFill>
                  <a:schemeClr val="tx1"/>
                </a:solidFill>
                <a:latin typeface="+mj-ea"/>
                <a:ea typeface="+mj-ea"/>
                <a:sym typeface="+mn-lt"/>
              </a:rPr>
              <a:t>与</a:t>
            </a:r>
            <a:r>
              <a:rPr lang="en-US" altLang="zh-CN" sz="2000" dirty="0">
                <a:solidFill>
                  <a:schemeClr val="tx1"/>
                </a:solidFill>
                <a:latin typeface="+mj-ea"/>
                <a:ea typeface="+mj-ea"/>
                <a:sym typeface="+mn-lt"/>
              </a:rPr>
              <a:t>l</a:t>
            </a:r>
          </a:p>
        </p:txBody>
      </p:sp>
      <p:sp>
        <p:nvSpPr>
          <p:cNvPr id="16" name="Rounded Rectangle 75"/>
          <p:cNvSpPr/>
          <p:nvPr/>
        </p:nvSpPr>
        <p:spPr>
          <a:xfrm>
            <a:off x="1187175" y="3331328"/>
            <a:ext cx="2348791" cy="284798"/>
          </a:xfrm>
          <a:prstGeom prst="roundRect">
            <a:avLst/>
          </a:prstGeom>
          <a:solidFill>
            <a:srgbClr val="6D6C6B"/>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en-US" sz="2000" b="1" dirty="0">
                <a:solidFill>
                  <a:schemeClr val="bg1"/>
                </a:solidFill>
                <a:cs typeface="+mn-ea"/>
                <a:sym typeface="+mn-lt"/>
              </a:rPr>
              <a:t>声母中的难点辨析</a:t>
            </a:r>
            <a:endParaRPr lang="en-US" sz="2000" b="1" dirty="0">
              <a:solidFill>
                <a:schemeClr val="bg1"/>
              </a:solidFill>
              <a:cs typeface="+mn-ea"/>
              <a:sym typeface="+mn-lt"/>
            </a:endParaRPr>
          </a:p>
        </p:txBody>
      </p:sp>
      <p:sp>
        <p:nvSpPr>
          <p:cNvPr id="17" name="TextBox 16"/>
          <p:cNvSpPr txBox="1"/>
          <p:nvPr/>
        </p:nvSpPr>
        <p:spPr>
          <a:xfrm>
            <a:off x="5985051" y="2278245"/>
            <a:ext cx="1192319" cy="438582"/>
          </a:xfrm>
          <a:prstGeom prst="rect">
            <a:avLst/>
          </a:prstGeom>
          <a:noFill/>
        </p:spPr>
        <p:txBody>
          <a:bodyPr wrap="square" lIns="68580" tIns="34290" rIns="68580" bIns="34290" rtlCol="0">
            <a:spAutoFit/>
          </a:bodyPr>
          <a:lstStyle>
            <a:defPPr>
              <a:defRPr lang="zh-CN"/>
            </a:defPPr>
            <a:lvl1pPr algn="ctr">
              <a:lnSpc>
                <a:spcPct val="120000"/>
              </a:lnSpc>
              <a:spcBef>
                <a:spcPts val="400"/>
              </a:spcBef>
              <a:defRPr sz="1600" b="1">
                <a:solidFill>
                  <a:schemeClr val="bg1"/>
                </a:solidFill>
                <a:cs typeface="+mn-ea"/>
              </a:defRPr>
            </a:lvl1pPr>
          </a:lstStyle>
          <a:p>
            <a:r>
              <a:rPr lang="en-US" sz="2000" dirty="0">
                <a:solidFill>
                  <a:schemeClr val="tx1"/>
                </a:solidFill>
                <a:latin typeface="+mj-ea"/>
                <a:ea typeface="+mj-ea"/>
                <a:sym typeface="+mn-lt"/>
              </a:rPr>
              <a:t>f</a:t>
            </a:r>
            <a:r>
              <a:rPr lang="zh-CN" altLang="en-US" sz="2000" dirty="0">
                <a:solidFill>
                  <a:schemeClr val="tx1"/>
                </a:solidFill>
                <a:latin typeface="+mj-ea"/>
                <a:ea typeface="+mj-ea"/>
                <a:sym typeface="+mn-lt"/>
              </a:rPr>
              <a:t>和</a:t>
            </a:r>
            <a:r>
              <a:rPr lang="en-US" altLang="zh-CN" sz="2000" dirty="0">
                <a:solidFill>
                  <a:schemeClr val="tx1"/>
                </a:solidFill>
                <a:latin typeface="+mj-ea"/>
                <a:ea typeface="+mj-ea"/>
                <a:sym typeface="+mn-lt"/>
              </a:rPr>
              <a:t>h</a:t>
            </a:r>
          </a:p>
        </p:txBody>
      </p:sp>
      <p:sp>
        <p:nvSpPr>
          <p:cNvPr id="18" name="Rounded Rectangle 82"/>
          <p:cNvSpPr/>
          <p:nvPr/>
        </p:nvSpPr>
        <p:spPr>
          <a:xfrm>
            <a:off x="5407559" y="1884870"/>
            <a:ext cx="2347302" cy="284798"/>
          </a:xfrm>
          <a:prstGeom prst="roundRect">
            <a:avLst/>
          </a:prstGeom>
          <a:solidFill>
            <a:srgbClr val="6D6C6B"/>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en-US" sz="2000" b="1" dirty="0">
                <a:solidFill>
                  <a:schemeClr val="bg1"/>
                </a:solidFill>
                <a:cs typeface="+mn-ea"/>
                <a:sym typeface="+mn-lt"/>
              </a:rPr>
              <a:t>声母中的难点辨析</a:t>
            </a:r>
            <a:endParaRPr lang="en-US" sz="2000" b="1" dirty="0">
              <a:solidFill>
                <a:schemeClr val="bg1"/>
              </a:solidFill>
              <a:cs typeface="+mn-ea"/>
              <a:sym typeface="+mn-lt"/>
            </a:endParaRPr>
          </a:p>
        </p:txBody>
      </p:sp>
      <p:sp>
        <p:nvSpPr>
          <p:cNvPr id="19" name="TextBox 18"/>
          <p:cNvSpPr txBox="1"/>
          <p:nvPr/>
        </p:nvSpPr>
        <p:spPr>
          <a:xfrm>
            <a:off x="5668802" y="3644055"/>
            <a:ext cx="1824817" cy="438582"/>
          </a:xfrm>
          <a:prstGeom prst="rect">
            <a:avLst/>
          </a:prstGeom>
          <a:noFill/>
        </p:spPr>
        <p:txBody>
          <a:bodyPr wrap="square" lIns="68580" tIns="34290" rIns="68580" bIns="34290" rtlCol="0">
            <a:spAutoFit/>
          </a:bodyPr>
          <a:lstStyle>
            <a:defPPr>
              <a:defRPr lang="zh-CN"/>
            </a:defPPr>
            <a:lvl1pPr algn="ctr">
              <a:lnSpc>
                <a:spcPct val="120000"/>
              </a:lnSpc>
              <a:spcBef>
                <a:spcPts val="400"/>
              </a:spcBef>
              <a:defRPr sz="1600" b="1">
                <a:solidFill>
                  <a:schemeClr val="bg1"/>
                </a:solidFill>
                <a:cs typeface="+mn-ea"/>
              </a:defRPr>
            </a:lvl1pPr>
          </a:lstStyle>
          <a:p>
            <a:r>
              <a:rPr lang="en-US" sz="2000" dirty="0">
                <a:solidFill>
                  <a:schemeClr val="tx1"/>
                </a:solidFill>
                <a:latin typeface="+mj-ea"/>
                <a:ea typeface="+mj-ea"/>
                <a:sym typeface="+mn-lt"/>
              </a:rPr>
              <a:t>zh,sh,sh</a:t>
            </a:r>
            <a:r>
              <a:rPr lang="zh-CN" altLang="en-US" sz="2000" dirty="0">
                <a:solidFill>
                  <a:schemeClr val="tx1"/>
                </a:solidFill>
                <a:latin typeface="+mj-ea"/>
                <a:ea typeface="+mj-ea"/>
                <a:sym typeface="+mn-lt"/>
              </a:rPr>
              <a:t>与</a:t>
            </a:r>
            <a:r>
              <a:rPr lang="en-US" altLang="zh-CN" sz="2000" dirty="0">
                <a:solidFill>
                  <a:schemeClr val="tx1"/>
                </a:solidFill>
                <a:latin typeface="+mj-ea"/>
                <a:ea typeface="+mj-ea"/>
                <a:sym typeface="+mn-lt"/>
              </a:rPr>
              <a:t>j,q,x</a:t>
            </a:r>
          </a:p>
        </p:txBody>
      </p:sp>
      <p:sp>
        <p:nvSpPr>
          <p:cNvPr id="20" name="Rounded Rectangle 89"/>
          <p:cNvSpPr/>
          <p:nvPr/>
        </p:nvSpPr>
        <p:spPr>
          <a:xfrm>
            <a:off x="5345024" y="3331328"/>
            <a:ext cx="2472372" cy="284798"/>
          </a:xfrm>
          <a:prstGeom prst="roundRect">
            <a:avLst/>
          </a:prstGeom>
          <a:solidFill>
            <a:srgbClr val="6D6C6B"/>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en-US" sz="2000" b="1" dirty="0">
                <a:solidFill>
                  <a:schemeClr val="bg1"/>
                </a:solidFill>
                <a:cs typeface="+mn-ea"/>
                <a:sym typeface="+mn-lt"/>
              </a:rPr>
              <a:t>声母中的难点辨析</a:t>
            </a:r>
            <a:endParaRPr lang="en-US" sz="2000" b="1" dirty="0">
              <a:solidFill>
                <a:schemeClr val="bg1"/>
              </a:solidFill>
              <a:cs typeface="+mn-ea"/>
              <a:sym typeface="+mn-lt"/>
            </a:endParaRPr>
          </a:p>
        </p:txBody>
      </p:sp>
    </p:spTree>
    <p:extLst>
      <p:ext uri="{BB962C8B-B14F-4D97-AF65-F5344CB8AC3E}">
        <p14:creationId xmlns="" xmlns:p14="http://schemas.microsoft.com/office/powerpoint/2010/main" val="1641534195"/>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en-US" sz="2800" b="1" dirty="0">
                <a:latin typeface="+mn-ea"/>
                <a:ea typeface="+mn-ea"/>
              </a:rPr>
              <a:t>二</a:t>
            </a:r>
            <a:r>
              <a:rPr lang="en-US" altLang="zh-CN" sz="2800" b="1" dirty="0">
                <a:latin typeface="+mn-ea"/>
                <a:ea typeface="+mn-ea"/>
              </a:rPr>
              <a:t>.</a:t>
            </a:r>
            <a:r>
              <a:rPr lang="zh-CN" altLang="en-US" sz="2800" b="1" dirty="0">
                <a:latin typeface="+mn-ea"/>
                <a:ea typeface="+mn-ea"/>
              </a:rPr>
              <a:t>韵母</a:t>
            </a:r>
          </a:p>
        </p:txBody>
      </p:sp>
      <p:sp>
        <p:nvSpPr>
          <p:cNvPr id="2" name="矩形 1"/>
          <p:cNvSpPr/>
          <p:nvPr/>
        </p:nvSpPr>
        <p:spPr>
          <a:xfrm>
            <a:off x="558273" y="699542"/>
            <a:ext cx="3797835" cy="400110"/>
          </a:xfrm>
          <a:prstGeom prst="rect">
            <a:avLst/>
          </a:prstGeom>
        </p:spPr>
        <p:txBody>
          <a:bodyPr wrap="none">
            <a:spAutoFit/>
          </a:bodyPr>
          <a:lstStyle/>
          <a:p>
            <a:pPr>
              <a:spcAft>
                <a:spcPts val="300"/>
              </a:spcAft>
              <a:buSzPct val="25000"/>
            </a:pPr>
            <a:r>
              <a:rPr lang="zh-CN" altLang="en-US" sz="2000" b="1" dirty="0">
                <a:cs typeface="+mn-ea"/>
                <a:sym typeface="+mn-lt"/>
              </a:rPr>
              <a:t>韵母是汉语音节中声母后面部分</a:t>
            </a:r>
          </a:p>
        </p:txBody>
      </p:sp>
      <p:sp>
        <p:nvSpPr>
          <p:cNvPr id="13" name="矩形 12"/>
          <p:cNvSpPr/>
          <p:nvPr/>
        </p:nvSpPr>
        <p:spPr>
          <a:xfrm>
            <a:off x="558273" y="1203598"/>
            <a:ext cx="7686135" cy="1631216"/>
          </a:xfrm>
          <a:prstGeom prst="rect">
            <a:avLst/>
          </a:prstGeom>
        </p:spPr>
        <p:txBody>
          <a:bodyPr wrap="square">
            <a:spAutoFit/>
          </a:bodyPr>
          <a:lstStyle/>
          <a:p>
            <a:r>
              <a:rPr lang="zh-CN" altLang="en-US" sz="2000" dirty="0" smtClean="0">
                <a:solidFill>
                  <a:srgbClr val="3CA0FE"/>
                </a:solidFill>
                <a:cs typeface="+mn-ea"/>
                <a:sym typeface="+mn-lt"/>
              </a:rPr>
              <a:t>普通话有</a:t>
            </a:r>
            <a:r>
              <a:rPr lang="en-US" altLang="zh-CN" sz="2000" dirty="0" smtClean="0">
                <a:solidFill>
                  <a:srgbClr val="3CA0FE"/>
                </a:solidFill>
                <a:cs typeface="+mn-ea"/>
                <a:sym typeface="+mn-lt"/>
              </a:rPr>
              <a:t>39</a:t>
            </a:r>
            <a:r>
              <a:rPr lang="zh-CN" altLang="en-US" sz="2000" dirty="0" smtClean="0">
                <a:solidFill>
                  <a:srgbClr val="3CA0FE"/>
                </a:solidFill>
                <a:cs typeface="+mn-ea"/>
                <a:sym typeface="+mn-lt"/>
              </a:rPr>
              <a:t>个韵母</a:t>
            </a:r>
            <a:endParaRPr lang="en-US" altLang="zh-CN" sz="2000" dirty="0" smtClean="0">
              <a:solidFill>
                <a:srgbClr val="3CA0FE"/>
              </a:solidFill>
              <a:cs typeface="+mn-ea"/>
              <a:sym typeface="+mn-lt"/>
            </a:endParaRPr>
          </a:p>
          <a:p>
            <a:r>
              <a:rPr lang="zh-CN" altLang="en-US" sz="2000" dirty="0" smtClean="0">
                <a:cs typeface="+mn-ea"/>
                <a:sym typeface="+mn-lt"/>
              </a:rPr>
              <a:t>韵母主要由元音构成，有的韵母由单个元音充当，有的有两个或三个原因复合而成，还有的韵母由元音加上鼻音</a:t>
            </a:r>
            <a:r>
              <a:rPr lang="en-US" altLang="zh-CN" sz="2000" dirty="0" smtClean="0">
                <a:cs typeface="+mn-ea"/>
                <a:sym typeface="+mn-lt"/>
              </a:rPr>
              <a:t>n</a:t>
            </a:r>
            <a:r>
              <a:rPr lang="zh-CN" altLang="en-US" sz="2000" dirty="0" smtClean="0">
                <a:cs typeface="+mn-ea"/>
                <a:sym typeface="+mn-lt"/>
              </a:rPr>
              <a:t>和</a:t>
            </a:r>
            <a:r>
              <a:rPr lang="en-US" altLang="zh-CN" sz="2000" dirty="0" err="1" smtClean="0">
                <a:cs typeface="+mn-ea"/>
                <a:sym typeface="+mn-lt"/>
              </a:rPr>
              <a:t>ng</a:t>
            </a:r>
            <a:r>
              <a:rPr lang="zh-CN" altLang="en-US" sz="2000" dirty="0" smtClean="0">
                <a:cs typeface="+mn-ea"/>
                <a:sym typeface="+mn-lt"/>
              </a:rPr>
              <a:t>构成。普通话韵母按结构可以划分为单韵母，复韵母，鼻韵母；按开头元音发音口形可分为开口呼，齐齿呼，合口呼，撮口呼，简称</a:t>
            </a:r>
            <a:r>
              <a:rPr lang="en-US" altLang="zh-CN" sz="2000" dirty="0" smtClean="0">
                <a:cs typeface="+mn-ea"/>
                <a:sym typeface="+mn-lt"/>
              </a:rPr>
              <a:t>“</a:t>
            </a:r>
            <a:r>
              <a:rPr lang="zh-CN" altLang="en-US" sz="2000" dirty="0" smtClean="0">
                <a:cs typeface="+mn-ea"/>
                <a:sym typeface="+mn-lt"/>
              </a:rPr>
              <a:t>四呼</a:t>
            </a:r>
            <a:r>
              <a:rPr lang="en-US" altLang="zh-CN" sz="2000" dirty="0" smtClean="0">
                <a:cs typeface="+mn-ea"/>
                <a:sym typeface="+mn-lt"/>
              </a:rPr>
              <a:t>”</a:t>
            </a:r>
            <a:r>
              <a:rPr lang="zh-CN" altLang="en-US" sz="2000" dirty="0" smtClean="0">
                <a:cs typeface="+mn-ea"/>
                <a:sym typeface="+mn-lt"/>
              </a:rPr>
              <a:t>。</a:t>
            </a:r>
            <a:endParaRPr lang="zh-CN" altLang="en-US" sz="2000" dirty="0">
              <a:cs typeface="+mn-ea"/>
              <a:sym typeface="+mn-lt"/>
            </a:endParaRPr>
          </a:p>
        </p:txBody>
      </p:sp>
    </p:spTree>
    <p:extLst>
      <p:ext uri="{BB962C8B-B14F-4D97-AF65-F5344CB8AC3E}">
        <p14:creationId xmlns="" xmlns:p14="http://schemas.microsoft.com/office/powerpoint/2010/main" val="311134443"/>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en-US" sz="2800" b="1" dirty="0">
                <a:latin typeface="+mn-ea"/>
                <a:ea typeface="+mn-ea"/>
              </a:rPr>
              <a:t>二</a:t>
            </a:r>
            <a:r>
              <a:rPr lang="en-US" altLang="zh-CN" sz="2800" b="1" dirty="0">
                <a:latin typeface="+mn-ea"/>
                <a:ea typeface="+mn-ea"/>
              </a:rPr>
              <a:t>.</a:t>
            </a:r>
            <a:r>
              <a:rPr lang="zh-CN" altLang="en-US" sz="2800" b="1" dirty="0">
                <a:latin typeface="+mn-ea"/>
                <a:ea typeface="+mn-ea"/>
              </a:rPr>
              <a:t>韵母</a:t>
            </a:r>
          </a:p>
        </p:txBody>
      </p:sp>
      <p:sp>
        <p:nvSpPr>
          <p:cNvPr id="3" name="矩形 2"/>
          <p:cNvSpPr/>
          <p:nvPr/>
        </p:nvSpPr>
        <p:spPr>
          <a:xfrm>
            <a:off x="611560" y="699542"/>
            <a:ext cx="1157689" cy="400110"/>
          </a:xfrm>
          <a:prstGeom prst="rect">
            <a:avLst/>
          </a:prstGeom>
        </p:spPr>
        <p:txBody>
          <a:bodyPr wrap="none">
            <a:spAutoFit/>
          </a:bodyPr>
          <a:lstStyle/>
          <a:p>
            <a:r>
              <a:rPr lang="en-US" altLang="zh-CN" sz="2000" b="1" dirty="0"/>
              <a:t>1.</a:t>
            </a:r>
            <a:r>
              <a:rPr lang="zh-CN" altLang="zh-CN" sz="2000" b="1" dirty="0"/>
              <a:t>单韵母</a:t>
            </a:r>
            <a:endParaRPr lang="zh-CN" altLang="zh-CN" sz="2000" dirty="0"/>
          </a:p>
        </p:txBody>
      </p:sp>
      <p:sp>
        <p:nvSpPr>
          <p:cNvPr id="4" name="矩形 3"/>
          <p:cNvSpPr/>
          <p:nvPr/>
        </p:nvSpPr>
        <p:spPr>
          <a:xfrm>
            <a:off x="511016" y="1099652"/>
            <a:ext cx="8093432" cy="1015663"/>
          </a:xfrm>
          <a:prstGeom prst="rect">
            <a:avLst/>
          </a:prstGeom>
        </p:spPr>
        <p:txBody>
          <a:bodyPr wrap="square">
            <a:spAutoFit/>
          </a:bodyPr>
          <a:lstStyle/>
          <a:p>
            <a:r>
              <a:rPr lang="zh-CN" altLang="zh-CN" sz="2000" dirty="0"/>
              <a:t>由一个元音构成的韵母叫单韵母，又叫单元音韵母。单元音韵母发音的特点是自始至终口形不变，舌位不移动。普通话中单元音韵母共有十个：</a:t>
            </a:r>
            <a:r>
              <a:rPr lang="en-US" altLang="zh-CN" sz="2000" dirty="0"/>
              <a:t>a</a:t>
            </a:r>
            <a:r>
              <a:rPr lang="zh-CN" altLang="zh-CN" sz="2000" dirty="0"/>
              <a:t>、</a:t>
            </a:r>
            <a:r>
              <a:rPr lang="en-US" altLang="zh-CN" sz="2000" dirty="0"/>
              <a:t>o</a:t>
            </a:r>
            <a:r>
              <a:rPr lang="zh-CN" altLang="zh-CN" sz="2000" dirty="0"/>
              <a:t>、</a:t>
            </a:r>
            <a:r>
              <a:rPr lang="en-US" altLang="zh-CN" sz="2000" dirty="0"/>
              <a:t>e</a:t>
            </a:r>
            <a:r>
              <a:rPr lang="zh-CN" altLang="zh-CN" sz="2000" dirty="0"/>
              <a:t>、ê、</a:t>
            </a:r>
            <a:r>
              <a:rPr lang="en-US" altLang="zh-CN" sz="2000" dirty="0"/>
              <a:t>i</a:t>
            </a:r>
            <a:r>
              <a:rPr lang="zh-CN" altLang="zh-CN" sz="2000" dirty="0"/>
              <a:t>、</a:t>
            </a:r>
            <a:r>
              <a:rPr lang="en-US" altLang="zh-CN" sz="2000" dirty="0"/>
              <a:t>u</a:t>
            </a:r>
            <a:r>
              <a:rPr lang="zh-CN" altLang="zh-CN" sz="2000" dirty="0"/>
              <a:t>、ü、</a:t>
            </a:r>
            <a:r>
              <a:rPr lang="en-US" altLang="zh-CN" sz="2000" dirty="0"/>
              <a:t>-i</a:t>
            </a:r>
            <a:r>
              <a:rPr lang="zh-CN" altLang="zh-CN" sz="2000" dirty="0"/>
              <a:t>（前）、</a:t>
            </a:r>
            <a:r>
              <a:rPr lang="en-US" altLang="zh-CN" sz="2000" dirty="0"/>
              <a:t>-i</a:t>
            </a:r>
            <a:r>
              <a:rPr lang="zh-CN" altLang="zh-CN" sz="2000" dirty="0"/>
              <a:t>（后）、</a:t>
            </a:r>
            <a:r>
              <a:rPr lang="en-US" altLang="zh-CN" sz="2000" dirty="0" err="1"/>
              <a:t>er</a:t>
            </a:r>
            <a:r>
              <a:rPr lang="zh-CN" altLang="zh-CN" sz="2000" dirty="0"/>
              <a:t>。</a:t>
            </a:r>
          </a:p>
        </p:txBody>
      </p:sp>
      <p:graphicFrame>
        <p:nvGraphicFramePr>
          <p:cNvPr id="5" name="表格 4"/>
          <p:cNvGraphicFramePr>
            <a:graphicFrameLocks noGrp="1"/>
          </p:cNvGraphicFramePr>
          <p:nvPr>
            <p:extLst>
              <p:ext uri="{D42A27DB-BD31-4B8C-83A1-F6EECF244321}">
                <p14:modId xmlns="" xmlns:p14="http://schemas.microsoft.com/office/powerpoint/2010/main" val="2290570286"/>
              </p:ext>
            </p:extLst>
          </p:nvPr>
        </p:nvGraphicFramePr>
        <p:xfrm>
          <a:off x="899592" y="2115315"/>
          <a:ext cx="5976664" cy="2855358"/>
        </p:xfrm>
        <a:graphic>
          <a:graphicData uri="http://schemas.openxmlformats.org/drawingml/2006/table">
            <a:tbl>
              <a:tblPr>
                <a:tableStyleId>{5C22544A-7EE6-4342-B048-85BDC9FD1C3A}</a:tableStyleId>
              </a:tblPr>
              <a:tblGrid>
                <a:gridCol w="1195853"/>
                <a:gridCol w="1195853"/>
                <a:gridCol w="1194986"/>
                <a:gridCol w="1194986"/>
                <a:gridCol w="1194986"/>
              </a:tblGrid>
              <a:tr h="195324">
                <a:tc>
                  <a:txBody>
                    <a:bodyPr/>
                    <a:lstStyle/>
                    <a:p>
                      <a:pPr algn="ctr">
                        <a:spcAft>
                          <a:spcPts val="0"/>
                        </a:spcAft>
                      </a:pPr>
                      <a:r>
                        <a:rPr lang="en-US" sz="1000" kern="0" dirty="0">
                          <a:effectLst/>
                        </a:rPr>
                        <a:t> </a:t>
                      </a:r>
                      <a:endParaRPr lang="zh-CN" sz="1000" kern="100" dirty="0">
                        <a:effectLst/>
                        <a:latin typeface="Times New Roman"/>
                        <a:ea typeface="宋体"/>
                      </a:endParaRPr>
                    </a:p>
                  </a:txBody>
                  <a:tcPr marL="0" marR="0" marT="0" marB="0" anchor="ctr"/>
                </a:tc>
                <a:tc>
                  <a:txBody>
                    <a:bodyPr/>
                    <a:lstStyle/>
                    <a:p>
                      <a:pPr algn="ctr">
                        <a:spcAft>
                          <a:spcPts val="0"/>
                        </a:spcAft>
                      </a:pPr>
                      <a:r>
                        <a:rPr lang="zh-CN" sz="1000" kern="0">
                          <a:effectLst/>
                        </a:rPr>
                        <a:t>开口呼</a:t>
                      </a:r>
                      <a:endParaRPr lang="zh-CN" sz="1000" kern="100">
                        <a:effectLst/>
                        <a:latin typeface="Times New Roman"/>
                        <a:ea typeface="宋体"/>
                      </a:endParaRPr>
                    </a:p>
                  </a:txBody>
                  <a:tcPr marL="0" marR="0" marT="0" marB="0" anchor="ctr"/>
                </a:tc>
                <a:tc>
                  <a:txBody>
                    <a:bodyPr/>
                    <a:lstStyle/>
                    <a:p>
                      <a:pPr algn="ctr">
                        <a:spcAft>
                          <a:spcPts val="0"/>
                        </a:spcAft>
                      </a:pPr>
                      <a:r>
                        <a:rPr lang="zh-CN" sz="1000" kern="0">
                          <a:effectLst/>
                        </a:rPr>
                        <a:t>齐口呼</a:t>
                      </a:r>
                      <a:endParaRPr lang="zh-CN" sz="1000" kern="100">
                        <a:effectLst/>
                        <a:latin typeface="Times New Roman"/>
                        <a:ea typeface="宋体"/>
                      </a:endParaRPr>
                    </a:p>
                  </a:txBody>
                  <a:tcPr marL="0" marR="0" marT="0" marB="0" anchor="ctr"/>
                </a:tc>
                <a:tc>
                  <a:txBody>
                    <a:bodyPr/>
                    <a:lstStyle/>
                    <a:p>
                      <a:pPr algn="ctr">
                        <a:spcAft>
                          <a:spcPts val="0"/>
                        </a:spcAft>
                      </a:pPr>
                      <a:r>
                        <a:rPr lang="zh-CN" sz="1000" kern="0" dirty="0">
                          <a:effectLst/>
                        </a:rPr>
                        <a:t>合口呼</a:t>
                      </a:r>
                      <a:endParaRPr lang="zh-CN" sz="1000" kern="100" dirty="0">
                        <a:effectLst/>
                        <a:latin typeface="Times New Roman"/>
                        <a:ea typeface="宋体"/>
                      </a:endParaRPr>
                    </a:p>
                  </a:txBody>
                  <a:tcPr marL="0" marR="0" marT="0" marB="0" anchor="ctr"/>
                </a:tc>
                <a:tc>
                  <a:txBody>
                    <a:bodyPr/>
                    <a:lstStyle/>
                    <a:p>
                      <a:pPr algn="ctr">
                        <a:spcAft>
                          <a:spcPts val="0"/>
                        </a:spcAft>
                      </a:pPr>
                      <a:r>
                        <a:rPr lang="zh-CN" sz="1000" kern="0">
                          <a:effectLst/>
                        </a:rPr>
                        <a:t>撮口呼</a:t>
                      </a:r>
                      <a:endParaRPr lang="zh-CN" sz="1000" kern="100">
                        <a:effectLst/>
                        <a:latin typeface="Times New Roman"/>
                        <a:ea typeface="宋体"/>
                      </a:endParaRPr>
                    </a:p>
                  </a:txBody>
                  <a:tcPr marL="0" marR="0" marT="0" marB="0" anchor="ctr"/>
                </a:tc>
              </a:tr>
              <a:tr h="175691">
                <a:tc rowSpan="6">
                  <a:txBody>
                    <a:bodyPr/>
                    <a:lstStyle/>
                    <a:p>
                      <a:pPr algn="ctr">
                        <a:spcAft>
                          <a:spcPts val="0"/>
                        </a:spcAft>
                      </a:pPr>
                      <a:r>
                        <a:rPr lang="zh-CN" sz="1000" kern="0">
                          <a:effectLst/>
                        </a:rPr>
                        <a:t>单</a:t>
                      </a:r>
                      <a:endParaRPr lang="zh-CN" sz="1000" kern="100">
                        <a:effectLst/>
                      </a:endParaRPr>
                    </a:p>
                    <a:p>
                      <a:pPr algn="ctr">
                        <a:spcAft>
                          <a:spcPts val="0"/>
                        </a:spcAft>
                      </a:pPr>
                      <a:r>
                        <a:rPr lang="zh-CN" sz="1000" kern="0">
                          <a:effectLst/>
                        </a:rPr>
                        <a:t>韵</a:t>
                      </a:r>
                      <a:endParaRPr lang="zh-CN" sz="1000" kern="100">
                        <a:effectLst/>
                      </a:endParaRPr>
                    </a:p>
                    <a:p>
                      <a:pPr algn="ctr">
                        <a:spcAft>
                          <a:spcPts val="0"/>
                        </a:spcAft>
                      </a:pPr>
                      <a:r>
                        <a:rPr lang="zh-CN" sz="1000" kern="0">
                          <a:effectLst/>
                        </a:rPr>
                        <a:t>母</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-i</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i</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u</a:t>
                      </a:r>
                      <a:endParaRPr lang="zh-CN" sz="1000" kern="100">
                        <a:effectLst/>
                        <a:latin typeface="Times New Roman"/>
                        <a:ea typeface="宋体"/>
                      </a:endParaRPr>
                    </a:p>
                  </a:txBody>
                  <a:tcPr marL="0" marR="0" marT="0" marB="0" anchor="ctr"/>
                </a:tc>
                <a:tc>
                  <a:txBody>
                    <a:bodyPr/>
                    <a:lstStyle/>
                    <a:p>
                      <a:pPr algn="ctr">
                        <a:spcAft>
                          <a:spcPts val="0"/>
                        </a:spcAft>
                      </a:pPr>
                      <a:r>
                        <a:rPr lang="zh-CN" sz="1100" kern="0">
                          <a:effectLst/>
                        </a:rPr>
                        <a:t>ü</a:t>
                      </a:r>
                      <a:endParaRPr lang="zh-CN" sz="1000" kern="100">
                        <a:effectLst/>
                        <a:latin typeface="Times New Roman"/>
                        <a:ea typeface="宋体"/>
                      </a:endParaRPr>
                    </a:p>
                  </a:txBody>
                  <a:tcPr marL="0" marR="0" marT="0" marB="0" anchor="ctr"/>
                </a:tc>
              </a:tr>
              <a:tr h="175691">
                <a:tc vMerge="1">
                  <a:txBody>
                    <a:bodyPr/>
                    <a:lstStyle/>
                    <a:p>
                      <a:endParaRPr lang="zh-CN" altLang="en-US"/>
                    </a:p>
                  </a:txBody>
                  <a:tcPr/>
                </a:tc>
                <a:tc>
                  <a:txBody>
                    <a:bodyPr/>
                    <a:lstStyle/>
                    <a:p>
                      <a:pPr algn="ctr">
                        <a:spcAft>
                          <a:spcPts val="0"/>
                        </a:spcAft>
                      </a:pPr>
                      <a:r>
                        <a:rPr lang="en-US" sz="1100" kern="0">
                          <a:effectLst/>
                        </a:rPr>
                        <a:t>a</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ia</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ua</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r>
              <a:tr h="175691">
                <a:tc vMerge="1">
                  <a:txBody>
                    <a:bodyPr/>
                    <a:lstStyle/>
                    <a:p>
                      <a:endParaRPr lang="zh-CN" altLang="en-US"/>
                    </a:p>
                  </a:txBody>
                  <a:tcPr/>
                </a:tc>
                <a:tc>
                  <a:txBody>
                    <a:bodyPr/>
                    <a:lstStyle/>
                    <a:p>
                      <a:pPr algn="ctr">
                        <a:spcAft>
                          <a:spcPts val="0"/>
                        </a:spcAft>
                      </a:pPr>
                      <a:r>
                        <a:rPr lang="en-US" sz="1100" kern="0">
                          <a:effectLst/>
                        </a:rPr>
                        <a:t>o</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uo</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dirty="0">
                          <a:effectLst/>
                        </a:rPr>
                        <a:t> </a:t>
                      </a:r>
                      <a:endParaRPr lang="zh-CN" sz="1000" kern="100" dirty="0">
                        <a:effectLst/>
                        <a:latin typeface="Times New Roman"/>
                        <a:ea typeface="宋体"/>
                      </a:endParaRPr>
                    </a:p>
                  </a:txBody>
                  <a:tcPr marL="0" marR="0" marT="0" marB="0" anchor="ctr"/>
                </a:tc>
              </a:tr>
              <a:tr h="175691">
                <a:tc vMerge="1">
                  <a:txBody>
                    <a:bodyPr/>
                    <a:lstStyle/>
                    <a:p>
                      <a:endParaRPr lang="zh-CN" altLang="en-US"/>
                    </a:p>
                  </a:txBody>
                  <a:tcPr/>
                </a:tc>
                <a:tc>
                  <a:txBody>
                    <a:bodyPr/>
                    <a:lstStyle/>
                    <a:p>
                      <a:pPr algn="ctr">
                        <a:spcAft>
                          <a:spcPts val="0"/>
                        </a:spcAft>
                      </a:pPr>
                      <a:r>
                        <a:rPr lang="en-US" sz="1100" kern="0">
                          <a:effectLst/>
                        </a:rPr>
                        <a:t>e</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r>
              <a:tr h="175691">
                <a:tc vMerge="1">
                  <a:txBody>
                    <a:bodyPr/>
                    <a:lstStyle/>
                    <a:p>
                      <a:endParaRPr lang="zh-CN" altLang="en-US"/>
                    </a:p>
                  </a:txBody>
                  <a:tcPr/>
                </a:tc>
                <a:tc>
                  <a:txBody>
                    <a:bodyPr/>
                    <a:lstStyle/>
                    <a:p>
                      <a:pPr algn="ctr">
                        <a:spcAft>
                          <a:spcPts val="0"/>
                        </a:spcAft>
                      </a:pPr>
                      <a:r>
                        <a:rPr lang="zh-CN" sz="1100" kern="0">
                          <a:effectLst/>
                        </a:rPr>
                        <a:t>ê</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ie</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c>
                  <a:txBody>
                    <a:bodyPr/>
                    <a:lstStyle/>
                    <a:p>
                      <a:pPr algn="ctr">
                        <a:spcAft>
                          <a:spcPts val="0"/>
                        </a:spcAft>
                      </a:pPr>
                      <a:r>
                        <a:rPr lang="zh-CN" sz="1100" kern="0">
                          <a:effectLst/>
                        </a:rPr>
                        <a:t>ü</a:t>
                      </a:r>
                      <a:r>
                        <a:rPr lang="en-US" sz="1100" kern="0">
                          <a:effectLst/>
                        </a:rPr>
                        <a:t>e</a:t>
                      </a:r>
                      <a:endParaRPr lang="zh-CN" sz="1000" kern="100">
                        <a:effectLst/>
                        <a:latin typeface="Times New Roman"/>
                        <a:ea typeface="宋体"/>
                      </a:endParaRPr>
                    </a:p>
                  </a:txBody>
                  <a:tcPr marL="0" marR="0" marT="0" marB="0" anchor="ctr"/>
                </a:tc>
              </a:tr>
              <a:tr h="144983">
                <a:tc vMerge="1">
                  <a:txBody>
                    <a:bodyPr/>
                    <a:lstStyle/>
                    <a:p>
                      <a:endParaRPr lang="zh-CN" altLang="en-US"/>
                    </a:p>
                  </a:txBody>
                  <a:tcPr/>
                </a:tc>
                <a:tc>
                  <a:txBody>
                    <a:bodyPr/>
                    <a:lstStyle/>
                    <a:p>
                      <a:pPr algn="ctr">
                        <a:spcAft>
                          <a:spcPts val="0"/>
                        </a:spcAft>
                      </a:pPr>
                      <a:r>
                        <a:rPr lang="en-US" sz="1100" kern="0">
                          <a:effectLst/>
                        </a:rPr>
                        <a:t>er</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r>
              <a:tr h="175691">
                <a:tc rowSpan="4">
                  <a:txBody>
                    <a:bodyPr/>
                    <a:lstStyle/>
                    <a:p>
                      <a:pPr algn="ctr">
                        <a:spcAft>
                          <a:spcPts val="0"/>
                        </a:spcAft>
                      </a:pPr>
                      <a:r>
                        <a:rPr lang="zh-CN" sz="1000" kern="0">
                          <a:effectLst/>
                        </a:rPr>
                        <a:t>复</a:t>
                      </a:r>
                      <a:endParaRPr lang="zh-CN" sz="1000" kern="100">
                        <a:effectLst/>
                      </a:endParaRPr>
                    </a:p>
                    <a:p>
                      <a:pPr algn="ctr">
                        <a:spcAft>
                          <a:spcPts val="0"/>
                        </a:spcAft>
                      </a:pPr>
                      <a:r>
                        <a:rPr lang="zh-CN" sz="1000" kern="0">
                          <a:effectLst/>
                        </a:rPr>
                        <a:t>韵</a:t>
                      </a:r>
                      <a:endParaRPr lang="zh-CN" sz="1000" kern="100">
                        <a:effectLst/>
                      </a:endParaRPr>
                    </a:p>
                    <a:p>
                      <a:pPr algn="ctr">
                        <a:spcAft>
                          <a:spcPts val="0"/>
                        </a:spcAft>
                      </a:pPr>
                      <a:r>
                        <a:rPr lang="zh-CN" sz="1000" kern="0">
                          <a:effectLst/>
                        </a:rPr>
                        <a:t>母</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ai</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uai</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r>
              <a:tr h="175691">
                <a:tc vMerge="1">
                  <a:txBody>
                    <a:bodyPr/>
                    <a:lstStyle/>
                    <a:p>
                      <a:endParaRPr lang="zh-CN" altLang="en-US"/>
                    </a:p>
                  </a:txBody>
                  <a:tcPr/>
                </a:tc>
                <a:tc>
                  <a:txBody>
                    <a:bodyPr/>
                    <a:lstStyle/>
                    <a:p>
                      <a:pPr algn="ctr">
                        <a:spcAft>
                          <a:spcPts val="0"/>
                        </a:spcAft>
                      </a:pPr>
                      <a:r>
                        <a:rPr lang="en-US" sz="1100" kern="0">
                          <a:effectLst/>
                        </a:rPr>
                        <a:t>ei</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uei</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r>
              <a:tr h="175691">
                <a:tc vMerge="1">
                  <a:txBody>
                    <a:bodyPr/>
                    <a:lstStyle/>
                    <a:p>
                      <a:endParaRPr lang="zh-CN" altLang="en-US"/>
                    </a:p>
                  </a:txBody>
                  <a:tcPr/>
                </a:tc>
                <a:tc>
                  <a:txBody>
                    <a:bodyPr/>
                    <a:lstStyle/>
                    <a:p>
                      <a:pPr algn="ctr">
                        <a:spcAft>
                          <a:spcPts val="0"/>
                        </a:spcAft>
                      </a:pPr>
                      <a:r>
                        <a:rPr lang="en-US" sz="1100" kern="0">
                          <a:effectLst/>
                        </a:rPr>
                        <a:t>ao</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iao</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r>
              <a:tr h="175691">
                <a:tc vMerge="1">
                  <a:txBody>
                    <a:bodyPr/>
                    <a:lstStyle/>
                    <a:p>
                      <a:endParaRPr lang="zh-CN" altLang="en-US"/>
                    </a:p>
                  </a:txBody>
                  <a:tcPr/>
                </a:tc>
                <a:tc>
                  <a:txBody>
                    <a:bodyPr/>
                    <a:lstStyle/>
                    <a:p>
                      <a:pPr algn="ctr">
                        <a:spcAft>
                          <a:spcPts val="0"/>
                        </a:spcAft>
                      </a:pPr>
                      <a:r>
                        <a:rPr lang="en-US" sz="1100" kern="0">
                          <a:effectLst/>
                        </a:rPr>
                        <a:t>ou</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iou</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r>
              <a:tr h="182235">
                <a:tc rowSpan="5">
                  <a:txBody>
                    <a:bodyPr/>
                    <a:lstStyle/>
                    <a:p>
                      <a:pPr algn="ctr">
                        <a:spcAft>
                          <a:spcPts val="0"/>
                        </a:spcAft>
                      </a:pPr>
                      <a:r>
                        <a:rPr lang="zh-CN" sz="1000" kern="0">
                          <a:effectLst/>
                        </a:rPr>
                        <a:t>鼻</a:t>
                      </a:r>
                      <a:endParaRPr lang="zh-CN" sz="1000" kern="100">
                        <a:effectLst/>
                      </a:endParaRPr>
                    </a:p>
                    <a:p>
                      <a:pPr algn="ctr">
                        <a:spcAft>
                          <a:spcPts val="0"/>
                        </a:spcAft>
                      </a:pPr>
                      <a:r>
                        <a:rPr lang="zh-CN" sz="1000" kern="0">
                          <a:effectLst/>
                        </a:rPr>
                        <a:t>韵</a:t>
                      </a:r>
                      <a:endParaRPr lang="zh-CN" sz="1000" kern="100">
                        <a:effectLst/>
                      </a:endParaRPr>
                    </a:p>
                    <a:p>
                      <a:pPr algn="ctr">
                        <a:spcAft>
                          <a:spcPts val="0"/>
                        </a:spcAft>
                      </a:pPr>
                      <a:r>
                        <a:rPr lang="zh-CN" sz="1000" kern="0">
                          <a:effectLst/>
                        </a:rPr>
                        <a:t>母</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an</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ian</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uan</a:t>
                      </a:r>
                      <a:endParaRPr lang="zh-CN" sz="1000" kern="100">
                        <a:effectLst/>
                        <a:latin typeface="Times New Roman"/>
                        <a:ea typeface="宋体"/>
                      </a:endParaRPr>
                    </a:p>
                  </a:txBody>
                  <a:tcPr marL="0" marR="0" marT="0" marB="0" anchor="ctr"/>
                </a:tc>
                <a:tc>
                  <a:txBody>
                    <a:bodyPr/>
                    <a:lstStyle/>
                    <a:p>
                      <a:pPr algn="ctr">
                        <a:spcAft>
                          <a:spcPts val="0"/>
                        </a:spcAft>
                      </a:pPr>
                      <a:r>
                        <a:rPr lang="zh-CN" sz="1100" kern="0">
                          <a:effectLst/>
                        </a:rPr>
                        <a:t>ü</a:t>
                      </a:r>
                      <a:r>
                        <a:rPr lang="en-US" sz="1100" kern="0">
                          <a:effectLst/>
                        </a:rPr>
                        <a:t>an</a:t>
                      </a:r>
                      <a:endParaRPr lang="zh-CN" sz="1000" kern="100">
                        <a:effectLst/>
                        <a:latin typeface="Times New Roman"/>
                        <a:ea typeface="宋体"/>
                      </a:endParaRPr>
                    </a:p>
                  </a:txBody>
                  <a:tcPr marL="0" marR="0" marT="0" marB="0" anchor="ctr"/>
                </a:tc>
              </a:tr>
              <a:tr h="182235">
                <a:tc vMerge="1">
                  <a:txBody>
                    <a:bodyPr/>
                    <a:lstStyle/>
                    <a:p>
                      <a:endParaRPr lang="zh-CN" altLang="en-US"/>
                    </a:p>
                  </a:txBody>
                  <a:tcPr/>
                </a:tc>
                <a:tc>
                  <a:txBody>
                    <a:bodyPr/>
                    <a:lstStyle/>
                    <a:p>
                      <a:pPr algn="ctr">
                        <a:spcAft>
                          <a:spcPts val="0"/>
                        </a:spcAft>
                      </a:pPr>
                      <a:r>
                        <a:rPr lang="en-US" sz="1100" kern="0">
                          <a:effectLst/>
                        </a:rPr>
                        <a:t>en</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in</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uen</a:t>
                      </a:r>
                      <a:endParaRPr lang="zh-CN" sz="1000" kern="100">
                        <a:effectLst/>
                        <a:latin typeface="Times New Roman"/>
                        <a:ea typeface="宋体"/>
                      </a:endParaRPr>
                    </a:p>
                  </a:txBody>
                  <a:tcPr marL="0" marR="0" marT="0" marB="0" anchor="ctr"/>
                </a:tc>
                <a:tc>
                  <a:txBody>
                    <a:bodyPr/>
                    <a:lstStyle/>
                    <a:p>
                      <a:pPr algn="ctr">
                        <a:spcAft>
                          <a:spcPts val="0"/>
                        </a:spcAft>
                      </a:pPr>
                      <a:r>
                        <a:rPr lang="zh-CN" sz="1100" kern="0">
                          <a:effectLst/>
                        </a:rPr>
                        <a:t>ü</a:t>
                      </a:r>
                      <a:r>
                        <a:rPr lang="en-US" sz="1100" kern="0">
                          <a:effectLst/>
                        </a:rPr>
                        <a:t>n</a:t>
                      </a:r>
                      <a:endParaRPr lang="zh-CN" sz="1000" kern="100">
                        <a:effectLst/>
                        <a:latin typeface="Times New Roman"/>
                        <a:ea typeface="宋体"/>
                      </a:endParaRPr>
                    </a:p>
                  </a:txBody>
                  <a:tcPr marL="0" marR="0" marT="0" marB="0" anchor="ctr"/>
                </a:tc>
              </a:tr>
              <a:tr h="182235">
                <a:tc vMerge="1">
                  <a:txBody>
                    <a:bodyPr/>
                    <a:lstStyle/>
                    <a:p>
                      <a:endParaRPr lang="zh-CN" altLang="en-US"/>
                    </a:p>
                  </a:txBody>
                  <a:tcPr/>
                </a:tc>
                <a:tc>
                  <a:txBody>
                    <a:bodyPr/>
                    <a:lstStyle/>
                    <a:p>
                      <a:pPr algn="ctr">
                        <a:spcAft>
                          <a:spcPts val="0"/>
                        </a:spcAft>
                      </a:pPr>
                      <a:r>
                        <a:rPr lang="en-US" sz="1100" kern="0">
                          <a:effectLst/>
                        </a:rPr>
                        <a:t>ang</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iang</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uang</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r>
              <a:tr h="182235">
                <a:tc vMerge="1">
                  <a:txBody>
                    <a:bodyPr/>
                    <a:lstStyle/>
                    <a:p>
                      <a:endParaRPr lang="zh-CN" altLang="en-US"/>
                    </a:p>
                  </a:txBody>
                  <a:tcPr/>
                </a:tc>
                <a:tc>
                  <a:txBody>
                    <a:bodyPr/>
                    <a:lstStyle/>
                    <a:p>
                      <a:pPr algn="ctr">
                        <a:spcAft>
                          <a:spcPts val="0"/>
                        </a:spcAft>
                      </a:pPr>
                      <a:r>
                        <a:rPr lang="en-US" sz="1100" kern="0">
                          <a:effectLst/>
                        </a:rPr>
                        <a:t>eng</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ing</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ueng</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r>
              <a:tr h="182235">
                <a:tc vMerge="1">
                  <a:txBody>
                    <a:bodyPr/>
                    <a:lstStyle/>
                    <a:p>
                      <a:endParaRPr lang="zh-CN" altLang="en-US"/>
                    </a:p>
                  </a:txBody>
                  <a:tcPr/>
                </a:tc>
                <a:tc>
                  <a:txBody>
                    <a:bodyPr/>
                    <a:lstStyle/>
                    <a:p>
                      <a:pPr algn="ctr">
                        <a:spcAft>
                          <a:spcPts val="0"/>
                        </a:spcAft>
                      </a:pPr>
                      <a:r>
                        <a:rPr lang="en-US" sz="1100" kern="0">
                          <a:effectLst/>
                        </a:rPr>
                        <a:t>ong</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iong</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a:effectLst/>
                        </a:rPr>
                        <a:t> </a:t>
                      </a:r>
                      <a:endParaRPr lang="zh-CN" sz="1000" kern="100">
                        <a:effectLst/>
                        <a:latin typeface="Times New Roman"/>
                        <a:ea typeface="宋体"/>
                      </a:endParaRPr>
                    </a:p>
                  </a:txBody>
                  <a:tcPr marL="0" marR="0" marT="0" marB="0" anchor="ctr"/>
                </a:tc>
                <a:tc>
                  <a:txBody>
                    <a:bodyPr/>
                    <a:lstStyle/>
                    <a:p>
                      <a:pPr algn="ctr">
                        <a:spcAft>
                          <a:spcPts val="0"/>
                        </a:spcAft>
                      </a:pPr>
                      <a:r>
                        <a:rPr lang="en-US" sz="1100" kern="0" dirty="0">
                          <a:effectLst/>
                        </a:rPr>
                        <a:t> </a:t>
                      </a:r>
                      <a:endParaRPr lang="zh-CN" sz="1000" kern="100" dirty="0">
                        <a:effectLst/>
                        <a:latin typeface="Times New Roman"/>
                        <a:ea typeface="宋体"/>
                      </a:endParaRPr>
                    </a:p>
                  </a:txBody>
                  <a:tcPr marL="0" marR="0" marT="0" marB="0" anchor="ctr"/>
                </a:tc>
              </a:tr>
            </a:tbl>
          </a:graphicData>
        </a:graphic>
      </p:graphicFrame>
    </p:spTree>
    <p:extLst>
      <p:ext uri="{BB962C8B-B14F-4D97-AF65-F5344CB8AC3E}">
        <p14:creationId xmlns="" xmlns:p14="http://schemas.microsoft.com/office/powerpoint/2010/main" val="771504873"/>
      </p:ext>
    </p:extLst>
  </p:cSld>
  <p:clrMapOvr>
    <a:masterClrMapping/>
  </p:clrMapOvr>
  <mc:AlternateContent xmlns:mc="http://schemas.openxmlformats.org/markup-compatibility/2006">
    <mc:Choice xmlns=""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theme/theme1.xml><?xml version="1.0" encoding="utf-8"?>
<a:theme xmlns:a="http://schemas.openxmlformats.org/drawingml/2006/main" name="新浪微博：@注龙">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视点">
      <a:maj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814</TotalTime>
  <Words>4975</Words>
  <Application>Microsoft Office PowerPoint</Application>
  <PresentationFormat>全屏显示(16:9)</PresentationFormat>
  <Paragraphs>271</Paragraphs>
  <Slides>32</Slides>
  <Notes>32</Notes>
  <HiddenSlides>0</HiddenSlides>
  <MMClips>0</MMClips>
  <ScaleCrop>false</ScaleCrop>
  <HeadingPairs>
    <vt:vector size="4" baseType="variant">
      <vt:variant>
        <vt:lpstr>主题</vt:lpstr>
      </vt:variant>
      <vt:variant>
        <vt:i4>1</vt:i4>
      </vt:variant>
      <vt:variant>
        <vt:lpstr>幻灯片标题</vt:lpstr>
      </vt:variant>
      <vt:variant>
        <vt:i4>32</vt:i4>
      </vt:variant>
    </vt:vector>
  </HeadingPairs>
  <TitlesOfParts>
    <vt:vector size="33" baseType="lpstr">
      <vt:lpstr>新浪微博：@注龙</vt:lpstr>
      <vt:lpstr>幻灯片 1</vt:lpstr>
      <vt:lpstr>幻灯片 2</vt:lpstr>
      <vt:lpstr>幻灯片 3</vt:lpstr>
      <vt:lpstr>幻灯片 4</vt:lpstr>
      <vt:lpstr>幻灯片 5</vt:lpstr>
      <vt:lpstr>幻灯片 6</vt:lpstr>
      <vt:lpstr>幻灯片 7</vt:lpstr>
      <vt:lpstr>幻灯片 8</vt:lpstr>
      <vt:lpstr>幻灯片 9</vt:lpstr>
      <vt:lpstr>幻灯片 10</vt:lpstr>
      <vt:lpstr>幻灯片 11</vt:lpstr>
      <vt:lpstr>幻灯片 12</vt:lpstr>
      <vt:lpstr>幻灯片 13</vt:lpstr>
      <vt:lpstr>幻灯片 14</vt:lpstr>
      <vt:lpstr>幻灯片 15</vt:lpstr>
      <vt:lpstr>幻灯片 16</vt:lpstr>
      <vt:lpstr>幻灯片 17</vt:lpstr>
      <vt:lpstr>幻灯片 18</vt:lpstr>
      <vt:lpstr>幻灯片 19</vt:lpstr>
      <vt:lpstr>幻灯片 20</vt:lpstr>
      <vt:lpstr>幻灯片 21</vt:lpstr>
      <vt:lpstr>幻灯片 22</vt:lpstr>
      <vt:lpstr>幻灯片 23</vt:lpstr>
      <vt:lpstr>幻灯片 24</vt:lpstr>
      <vt:lpstr>幻灯片 25</vt:lpstr>
      <vt:lpstr>幻灯片 26</vt:lpstr>
      <vt:lpstr>幻灯片 27</vt:lpstr>
      <vt:lpstr>幻灯片 28</vt:lpstr>
      <vt:lpstr>幻灯片 29</vt:lpstr>
      <vt:lpstr>幻灯片 30</vt:lpstr>
      <vt:lpstr>幻灯片 31</vt:lpstr>
      <vt:lpstr>幻灯片 32</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Peter-冯</dc:creator>
  <cp:lastModifiedBy>Administrator</cp:lastModifiedBy>
  <cp:revision>567</cp:revision>
  <dcterms:created xsi:type="dcterms:W3CDTF">2013-10-08T09:05:00Z</dcterms:created>
  <dcterms:modified xsi:type="dcterms:W3CDTF">2017-08-24T03:08:31Z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name">
    <vt:lpwstr>向天歌官方免费模板01：蓝灰配色年终工作总结模板.ppt</vt:lpwstr>
  </property>
  <property fmtid="{D5CDD505-2E9C-101B-9397-08002B2CF9AE}" pid="3" name="fileid">
    <vt:lpwstr>719222</vt:lpwstr>
  </property>
  <property fmtid="{D5CDD505-2E9C-101B-9397-08002B2CF9AE}" pid="4" name="KSOProductBuildVer">
    <vt:lpwstr>2052-10.1.0.6393</vt:lpwstr>
  </property>
</Properties>
</file>

<file path=docProps/thumbnail.jpeg>
</file>