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9" r:id="rId5"/>
    <p:sldId id="290" r:id="rId6"/>
    <p:sldId id="291" r:id="rId7"/>
    <p:sldId id="328" r:id="rId8"/>
    <p:sldId id="329" r:id="rId9"/>
    <p:sldId id="327" r:id="rId10"/>
    <p:sldId id="330" r:id="rId11"/>
    <p:sldId id="331" r:id="rId12"/>
    <p:sldId id="332" r:id="rId13"/>
    <p:sldId id="333" r:id="rId14"/>
    <p:sldId id="334" r:id="rId15"/>
    <p:sldId id="335" r:id="rId16"/>
    <p:sldId id="336" r:id="rId17"/>
    <p:sldId id="337" r:id="rId18"/>
    <p:sldId id="338" r:id="rId19"/>
    <p:sldId id="339" r:id="rId20"/>
    <p:sldId id="340" r:id="rId21"/>
    <p:sldId id="341" r:id="rId22"/>
    <p:sldId id="342" r:id="rId23"/>
    <p:sldId id="343" r:id="rId24"/>
    <p:sldId id="344" r:id="rId25"/>
    <p:sldId id="345" r:id="rId26"/>
    <p:sldId id="346" r:id="rId27"/>
    <p:sldId id="347" r:id="rId28"/>
    <p:sldId id="348" r:id="rId29"/>
    <p:sldId id="349" r:id="rId30"/>
    <p:sldId id="350" r:id="rId31"/>
    <p:sldId id="351" r:id="rId32"/>
    <p:sldId id="352" r:id="rId33"/>
    <p:sldId id="353" r:id="rId34"/>
    <p:sldId id="354" r:id="rId35"/>
    <p:sldId id="355" r:id="rId36"/>
    <p:sldId id="356" r:id="rId37"/>
    <p:sldId id="357" r:id="rId38"/>
    <p:sldId id="358" r:id="rId39"/>
    <p:sldId id="359" r:id="rId40"/>
    <p:sldId id="360" r:id="rId41"/>
    <p:sldId id="361" r:id="rId42"/>
    <p:sldId id="362" r:id="rId43"/>
    <p:sldId id="363" r:id="rId44"/>
    <p:sldId id="364" r:id="rId45"/>
    <p:sldId id="365" r:id="rId46"/>
    <p:sldId id="325" r:id="rId47"/>
  </p:sldIdLst>
  <p:sldSz cx="9144000" cy="5143500" type="screen16x9"/>
  <p:notesSz cx="6858000" cy="9144000"/>
  <p:defaultTextStyle>
    <a:defPPr>
      <a:defRPr lang="zh-CN"/>
    </a:defPPr>
    <a:lvl1pPr marL="0" lvl="0"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1pPr>
    <a:lvl2pPr marL="342900" lvl="1"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2pPr>
    <a:lvl3pPr marL="685800" lvl="2"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3pPr>
    <a:lvl4pPr marL="1028700" lvl="3"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4pPr>
    <a:lvl5pPr marL="1371600" lvl="4"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5pPr>
    <a:lvl6pPr marL="1714500" lvl="5"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6pPr>
    <a:lvl7pPr marL="2057400" lvl="6"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7pPr>
    <a:lvl8pPr marL="2400300" lvl="7"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8pPr>
    <a:lvl9pPr marL="2743200" lvl="8"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A0FE"/>
    <a:srgbClr val="21A3D0"/>
    <a:srgbClr val="2B2E30"/>
    <a:srgbClr val="E8E8E6"/>
    <a:srgbClr val="C354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84"/>
    <p:restoredTop sz="90546"/>
  </p:normalViewPr>
  <p:slideViewPr>
    <p:cSldViewPr showGuides="1">
      <p:cViewPr>
        <p:scale>
          <a:sx n="100" d="100"/>
          <a:sy n="100" d="100"/>
        </p:scale>
        <p:origin x="-936" y="-204"/>
      </p:cViewPr>
      <p:guideLst>
        <p:guide orient="horz" pos="1556"/>
        <p:guide pos="2871"/>
      </p:guideLst>
    </p:cSldViewPr>
  </p:slideViewPr>
  <p:notesTextViewPr>
    <p:cViewPr>
      <p:scale>
        <a:sx n="100" d="100"/>
        <a:sy n="100" d="100"/>
      </p:scale>
      <p:origin x="0" y="0"/>
    </p:cViewPr>
  </p:notesTextViewPr>
  <p:sorterViewPr showFormatting="0">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bleStyles" Target="tableStyles.xml"/><Relationship Id="rId5" Type="http://schemas.openxmlformats.org/officeDocument/2006/relationships/slide" Target="slides/slide2.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fld id="{91DFD9B9-D9FA-471C-AAB0-04E85B0A779F}"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hf sldNum="0" hdr="0" ftr="0" dt="0"/>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ln>
            <a:solidFill>
              <a:srgbClr val="000000"/>
            </a:solidFill>
            <a:miter/>
          </a:ln>
        </p:spPr>
      </p:sp>
      <p:sp>
        <p:nvSpPr>
          <p:cNvPr id="409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10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ln>
            <a:solidFill>
              <a:srgbClr val="000000"/>
            </a:solidFill>
            <a:miter/>
          </a:ln>
        </p:spPr>
      </p:sp>
      <p:sp>
        <p:nvSpPr>
          <p:cNvPr id="717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717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ln>
            <a:solidFill>
              <a:srgbClr val="000000"/>
            </a:solidFill>
            <a:miter/>
          </a:ln>
        </p:spPr>
      </p:sp>
      <p:sp>
        <p:nvSpPr>
          <p:cNvPr id="409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10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8" name="页脚占位符 7"/>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9" name="灯片编号占位符 8"/>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4" name="页脚占位符 3"/>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灯片编号占位符 4"/>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3" name="页脚占位符 2"/>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4" name="灯片编号占位符 3"/>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vert="horz" lIns="68580" tIns="34290" rIns="68580" bIns="34290"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zh-CN" altLang="en-US" sz="2400" b="0" i="0" u="none" strike="noStrike" kern="1200" cap="none" spc="0" normalizeH="0" baseline="0" noProof="0">
              <a:ln>
                <a:noFill/>
              </a:ln>
              <a:solidFill>
                <a:schemeClr val="tx1"/>
              </a:solidFill>
              <a:effectLst/>
              <a:uLnTx/>
              <a:uFillTx/>
              <a:latin typeface="+mn-lt"/>
              <a:ea typeface="微软雅黑" panose="020B0503020204020204" pitchFamily="34" charset="-122"/>
              <a:cs typeface="+mn-cs"/>
            </a:endParaRPr>
          </a:p>
        </p:txBody>
      </p:sp>
      <p:sp>
        <p:nvSpPr>
          <p:cNvPr id="4" name="文本占位符 3"/>
          <p:cNvSpPr>
            <a:spLocks noGrp="1"/>
          </p:cNvSpPr>
          <p:nvPr>
            <p:ph type="body" sz="half" idx="2"/>
          </p:nvPr>
        </p:nvSpPr>
        <p:spPr>
          <a:xfrm>
            <a:off x="1792288" y="4025503"/>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05979"/>
            <a:ext cx="8229600" cy="857250"/>
          </a:xfrm>
          <a:prstGeom prst="rect">
            <a:avLst/>
          </a:prstGeom>
          <a:noFill/>
          <a:ln w="9525">
            <a:noFill/>
          </a:ln>
        </p:spPr>
        <p:txBody>
          <a:bodyPr lIns="68580" tIns="34290" rIns="68580" bIns="34290" anchor="ctr"/>
          <a:lstStyle/>
          <a:p>
            <a:pPr lvl="0"/>
            <a:r>
              <a:rPr lang="zh-CN" altLang="en-US" dirty="0"/>
              <a:t>单击此处编辑母版标题样式</a:t>
            </a:r>
            <a:endParaRPr lang="zh-CN" altLang="en-US" dirty="0"/>
          </a:p>
        </p:txBody>
      </p:sp>
      <p:sp>
        <p:nvSpPr>
          <p:cNvPr id="1027" name="文本占位符 2"/>
          <p:cNvSpPr>
            <a:spLocks noGrp="1"/>
          </p:cNvSpPr>
          <p:nvPr>
            <p:ph type="body" idx="1"/>
          </p:nvPr>
        </p:nvSpPr>
        <p:spPr>
          <a:xfrm>
            <a:off x="457200" y="1200151"/>
            <a:ext cx="8229600" cy="3394472"/>
          </a:xfrm>
          <a:prstGeom prst="rect">
            <a:avLst/>
          </a:prstGeom>
          <a:noFill/>
          <a:ln w="9525">
            <a:noFill/>
          </a:ln>
        </p:spPr>
        <p:txBody>
          <a:bodyPr lIns="68580" tIns="34290" rIns="68580" bIns="3429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4767263"/>
            <a:ext cx="2133600" cy="273844"/>
          </a:xfrm>
          <a:prstGeom prst="rect">
            <a:avLst/>
          </a:prstGeom>
        </p:spPr>
        <p:txBody>
          <a:bodyPr vert="horz" lIns="68580" tIns="34290" rIns="68580" bIns="34290" rtlCol="0" anchor="ctr"/>
          <a:lstStyle>
            <a:lvl1pPr algn="l">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68580" tIns="34290" rIns="68580" bIns="34290" rtlCol="0" anchor="ctr"/>
          <a:lstStyle>
            <a:lvl1pPr algn="ctr">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68580" tIns="34290" rIns="68580" bIns="34290" rtlCol="0" anchor="ctr"/>
          <a:lstStyle>
            <a:lvl1pPr algn="r">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685800" rtl="0" eaLnBrk="1" latinLnBrk="0" hangingPunct="1">
        <a:spcBef>
          <a:spcPct val="0"/>
        </a:spcBef>
        <a:buNone/>
        <a:defRPr sz="3300" kern="1200">
          <a:solidFill>
            <a:schemeClr val="tx1"/>
          </a:solidFill>
          <a:latin typeface="+mj-lt"/>
          <a:ea typeface="微软雅黑" panose="020B0503020204020204" pitchFamily="34" charset="-122"/>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微软雅黑" panose="020B0503020204020204" pitchFamily="34" charset="-122"/>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6119812" y="234554"/>
            <a:ext cx="4262438" cy="4010025"/>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7845029" y="988219"/>
            <a:ext cx="2597944" cy="3056335"/>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076" name="TextBox 18      (向天歌演示原创作品：www.TopPPT.cn)"/>
          <p:cNvSpPr txBox="1"/>
          <p:nvPr/>
        </p:nvSpPr>
        <p:spPr>
          <a:xfrm>
            <a:off x="870109" y="2463404"/>
            <a:ext cx="3701891" cy="623248"/>
          </a:xfrm>
          <a:prstGeom prst="rect">
            <a:avLst/>
          </a:prstGeom>
          <a:noFill/>
          <a:ln w="9525">
            <a:noFill/>
          </a:ln>
        </p:spPr>
        <p:txBody>
          <a:bodyPr wrap="square" lIns="68580" tIns="34290" rIns="68580" bIns="34290">
            <a:spAutoFit/>
          </a:bodyPr>
          <a:lstStyle/>
          <a:p>
            <a:pPr eaLnBrk="1" hangingPunct="1"/>
            <a:r>
              <a:rPr lang="zh-CN" altLang="en-US" sz="3600" b="1" dirty="0">
                <a:solidFill>
                  <a:srgbClr val="2B2E30"/>
                </a:solidFill>
                <a:latin typeface="微软雅黑" panose="020B0503020204020204" pitchFamily="34" charset="-122"/>
                <a:ea typeface="微软雅黑" panose="020B0503020204020204" pitchFamily="34" charset="-122"/>
              </a:rPr>
              <a:t>口才施展的基础</a:t>
            </a:r>
            <a:endParaRPr lang="zh-CN" altLang="en-US" sz="3600" b="1" dirty="0">
              <a:solidFill>
                <a:srgbClr val="2B2E30"/>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a:off x="870109" y="1792129"/>
            <a:ext cx="1604311" cy="49339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600" b="1" dirty="0" smtClean="0"/>
              <a:t>第一章</a:t>
            </a:r>
            <a:endParaRPr lang="zh-CN" altLang="en-US" sz="3600" b="1" dirty="0"/>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pPr eaLnBrk="1" hangingPunct="1">
              <a:spcBef>
                <a:spcPts val="0"/>
              </a:spcBef>
              <a:spcAft>
                <a:spcPts val="0"/>
              </a:spcAft>
              <a:defRPr/>
            </a:pPr>
            <a:r>
              <a:rPr lang="zh-CN" altLang="en-US" sz="2800" b="1" dirty="0">
                <a:latin typeface="+mn-ea"/>
                <a:ea typeface="+mn-ea"/>
              </a:rPr>
              <a:t>第一节 口语的概述</a:t>
            </a:r>
            <a:endParaRPr lang="zh-CN" altLang="en-US" sz="2800" b="1" dirty="0">
              <a:latin typeface="+mn-ea"/>
              <a:ea typeface="+mn-ea"/>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latin typeface="+mn-ea"/>
                <a:ea typeface="+mn-ea"/>
              </a:rPr>
              <a:t>四、科学的口语训练</a:t>
            </a:r>
            <a:endParaRPr lang="zh-CN" altLang="zh-CN" sz="2000" dirty="0">
              <a:latin typeface="+mn-ea"/>
              <a:ea typeface="+mn-ea"/>
            </a:endParaRPr>
          </a:p>
        </p:txBody>
      </p:sp>
      <p:sp>
        <p:nvSpPr>
          <p:cNvPr id="14" name="矩形 13"/>
          <p:cNvSpPr/>
          <p:nvPr/>
        </p:nvSpPr>
        <p:spPr>
          <a:xfrm>
            <a:off x="511016" y="1356420"/>
            <a:ext cx="1863151" cy="400110"/>
          </a:xfrm>
          <a:prstGeom prst="rect">
            <a:avLst/>
          </a:prstGeom>
          <a:solidFill>
            <a:srgbClr val="3CA0FE"/>
          </a:solidFill>
        </p:spPr>
        <p:txBody>
          <a:bodyPr wrap="square">
            <a:spAutoFit/>
          </a:bodyPr>
          <a:lstStyle/>
          <a:p>
            <a:r>
              <a:rPr lang="zh-CN" altLang="zh-CN" sz="2000" b="1" dirty="0">
                <a:solidFill>
                  <a:schemeClr val="bg1"/>
                </a:solidFill>
              </a:rPr>
              <a:t>复述法</a:t>
            </a:r>
            <a:r>
              <a:rPr lang="en-US" altLang="zh-CN" sz="2000" b="1" dirty="0">
                <a:solidFill>
                  <a:schemeClr val="bg1"/>
                </a:solidFill>
              </a:rPr>
              <a:t> </a:t>
            </a:r>
            <a:endParaRPr lang="zh-CN" altLang="zh-CN" sz="2000" dirty="0">
              <a:solidFill>
                <a:schemeClr val="bg1"/>
              </a:solidFill>
            </a:endParaRPr>
          </a:p>
        </p:txBody>
      </p:sp>
      <p:sp>
        <p:nvSpPr>
          <p:cNvPr id="15" name="矩形 14"/>
          <p:cNvSpPr/>
          <p:nvPr/>
        </p:nvSpPr>
        <p:spPr>
          <a:xfrm>
            <a:off x="511016" y="1883608"/>
            <a:ext cx="1863151" cy="2308324"/>
          </a:xfrm>
          <a:prstGeom prst="rect">
            <a:avLst/>
          </a:prstGeom>
          <a:solidFill>
            <a:schemeClr val="bg1">
              <a:lumMod val="85000"/>
            </a:schemeClr>
          </a:solidFill>
        </p:spPr>
        <p:txBody>
          <a:bodyPr wrap="square">
            <a:spAutoFit/>
          </a:bodyPr>
          <a:lstStyle/>
          <a:p>
            <a:r>
              <a:rPr lang="zh-CN" altLang="zh-CN" sz="1800" dirty="0"/>
              <a:t>复述法简单地说，就是把别人的话重复地叙述一遍。这种训练方法的目的，在于锻炼人的记忆力、反应力和语言的连贯性。</a:t>
            </a:r>
            <a:endParaRPr lang="zh-CN" altLang="zh-CN" sz="1800" dirty="0"/>
          </a:p>
        </p:txBody>
      </p:sp>
      <p:sp>
        <p:nvSpPr>
          <p:cNvPr id="16" name="矩形 15"/>
          <p:cNvSpPr/>
          <p:nvPr/>
        </p:nvSpPr>
        <p:spPr>
          <a:xfrm>
            <a:off x="2492825" y="1356420"/>
            <a:ext cx="1863151" cy="400110"/>
          </a:xfrm>
          <a:prstGeom prst="rect">
            <a:avLst/>
          </a:prstGeom>
          <a:solidFill>
            <a:srgbClr val="3CA0FE"/>
          </a:solidFill>
        </p:spPr>
        <p:txBody>
          <a:bodyPr wrap="square">
            <a:spAutoFit/>
          </a:bodyPr>
          <a:lstStyle/>
          <a:p>
            <a:r>
              <a:rPr lang="zh-CN" altLang="zh-CN" sz="2000" b="1" dirty="0">
                <a:solidFill>
                  <a:schemeClr val="bg1"/>
                </a:solidFill>
              </a:rPr>
              <a:t>模仿法 </a:t>
            </a:r>
            <a:endParaRPr lang="zh-CN" altLang="zh-CN" sz="2000" b="1" dirty="0">
              <a:solidFill>
                <a:schemeClr val="bg1"/>
              </a:solidFill>
            </a:endParaRPr>
          </a:p>
        </p:txBody>
      </p:sp>
      <p:sp>
        <p:nvSpPr>
          <p:cNvPr id="17" name="矩形 16"/>
          <p:cNvSpPr/>
          <p:nvPr/>
        </p:nvSpPr>
        <p:spPr>
          <a:xfrm>
            <a:off x="2492825" y="1883608"/>
            <a:ext cx="1863151" cy="2585323"/>
          </a:xfrm>
          <a:prstGeom prst="rect">
            <a:avLst/>
          </a:prstGeom>
          <a:solidFill>
            <a:schemeClr val="bg1">
              <a:lumMod val="85000"/>
            </a:schemeClr>
          </a:solidFill>
        </p:spPr>
        <p:txBody>
          <a:bodyPr wrap="square">
            <a:spAutoFit/>
          </a:bodyPr>
          <a:lstStyle/>
          <a:p>
            <a:r>
              <a:rPr lang="zh-CN" altLang="zh-CN" sz="1800" dirty="0"/>
              <a:t>人从出生起就会向周围的人模仿。练口才也可以利用模仿法，向这方面有专长的人模仿。这样天长日久，我们的口语表达能力就能得到提高。</a:t>
            </a:r>
            <a:endParaRPr lang="zh-CN" altLang="zh-CN" sz="1800" dirty="0"/>
          </a:p>
        </p:txBody>
      </p:sp>
      <p:sp>
        <p:nvSpPr>
          <p:cNvPr id="18" name="矩形 17"/>
          <p:cNvSpPr/>
          <p:nvPr/>
        </p:nvSpPr>
        <p:spPr>
          <a:xfrm>
            <a:off x="4437041" y="1356420"/>
            <a:ext cx="2151183" cy="400110"/>
          </a:xfrm>
          <a:prstGeom prst="rect">
            <a:avLst/>
          </a:prstGeom>
          <a:solidFill>
            <a:srgbClr val="3CA0FE"/>
          </a:solidFill>
        </p:spPr>
        <p:txBody>
          <a:bodyPr wrap="square">
            <a:spAutoFit/>
          </a:bodyPr>
          <a:lstStyle/>
          <a:p>
            <a:r>
              <a:rPr lang="zh-CN" altLang="zh-CN" sz="2000" b="1" dirty="0">
                <a:solidFill>
                  <a:schemeClr val="bg1"/>
                </a:solidFill>
              </a:rPr>
              <a:t>描述法</a:t>
            </a:r>
            <a:r>
              <a:rPr lang="en-US" altLang="zh-CN" sz="2000" b="1" dirty="0">
                <a:solidFill>
                  <a:schemeClr val="bg1"/>
                </a:solidFill>
              </a:rPr>
              <a:t> </a:t>
            </a:r>
            <a:endParaRPr lang="zh-CN" altLang="zh-CN" sz="2000" dirty="0">
              <a:solidFill>
                <a:schemeClr val="bg1"/>
              </a:solidFill>
            </a:endParaRPr>
          </a:p>
        </p:txBody>
      </p:sp>
      <p:sp>
        <p:nvSpPr>
          <p:cNvPr id="19" name="矩形 18"/>
          <p:cNvSpPr/>
          <p:nvPr/>
        </p:nvSpPr>
        <p:spPr>
          <a:xfrm>
            <a:off x="4437041" y="1883608"/>
            <a:ext cx="2151183" cy="3139321"/>
          </a:xfrm>
          <a:prstGeom prst="rect">
            <a:avLst/>
          </a:prstGeom>
          <a:solidFill>
            <a:schemeClr val="bg1">
              <a:lumMod val="85000"/>
            </a:schemeClr>
          </a:solidFill>
        </p:spPr>
        <p:txBody>
          <a:bodyPr wrap="square">
            <a:spAutoFit/>
          </a:bodyPr>
          <a:lstStyle/>
          <a:p>
            <a:r>
              <a:rPr lang="zh-CN" altLang="zh-CN" sz="1800" dirty="0"/>
              <a:t>描述法就类似于这种看图说话，不仅是书本上的图，生活中的一些景、事、物、人也可以作为描述法练习的对象。简单地说，描述法也就是把你看到的景、事、物、人用描述性的语言表达出来。 </a:t>
            </a:r>
            <a:endParaRPr lang="zh-CN" altLang="zh-CN" sz="1800" dirty="0"/>
          </a:p>
        </p:txBody>
      </p:sp>
      <p:sp>
        <p:nvSpPr>
          <p:cNvPr id="20" name="矩形 19"/>
          <p:cNvSpPr/>
          <p:nvPr/>
        </p:nvSpPr>
        <p:spPr>
          <a:xfrm>
            <a:off x="6741297" y="1356420"/>
            <a:ext cx="1863151" cy="400110"/>
          </a:xfrm>
          <a:prstGeom prst="rect">
            <a:avLst/>
          </a:prstGeom>
          <a:solidFill>
            <a:srgbClr val="3CA0FE"/>
          </a:solidFill>
        </p:spPr>
        <p:txBody>
          <a:bodyPr wrap="square">
            <a:spAutoFit/>
          </a:bodyPr>
          <a:lstStyle/>
          <a:p>
            <a:r>
              <a:rPr lang="zh-CN" altLang="zh-CN" sz="2000" b="1" dirty="0">
                <a:solidFill>
                  <a:schemeClr val="bg1"/>
                </a:solidFill>
              </a:rPr>
              <a:t>角色扮演法</a:t>
            </a:r>
            <a:r>
              <a:rPr lang="en-US" altLang="zh-CN" sz="2000" b="1" dirty="0">
                <a:solidFill>
                  <a:schemeClr val="bg1"/>
                </a:solidFill>
              </a:rPr>
              <a:t> </a:t>
            </a:r>
            <a:endParaRPr lang="zh-CN" altLang="zh-CN" sz="2000" dirty="0">
              <a:solidFill>
                <a:schemeClr val="bg1"/>
              </a:solidFill>
            </a:endParaRPr>
          </a:p>
        </p:txBody>
      </p:sp>
      <p:sp>
        <p:nvSpPr>
          <p:cNvPr id="21" name="矩形 20"/>
          <p:cNvSpPr/>
          <p:nvPr/>
        </p:nvSpPr>
        <p:spPr>
          <a:xfrm>
            <a:off x="6741297" y="1883608"/>
            <a:ext cx="1863151" cy="1754326"/>
          </a:xfrm>
          <a:prstGeom prst="rect">
            <a:avLst/>
          </a:prstGeom>
          <a:solidFill>
            <a:schemeClr val="bg1">
              <a:lumMod val="85000"/>
            </a:schemeClr>
          </a:solidFill>
        </p:spPr>
        <p:txBody>
          <a:bodyPr wrap="square">
            <a:spAutoFit/>
          </a:bodyPr>
          <a:lstStyle/>
          <a:p>
            <a:r>
              <a:rPr lang="zh-CN" altLang="zh-CN" sz="1800" dirty="0"/>
              <a:t>角色扮演法，就是在练习中扮演作品中出现的不同的人物，主要进行语言上的扮演。</a:t>
            </a:r>
            <a:r>
              <a:rPr lang="en-US" altLang="zh-CN" sz="1800" dirty="0"/>
              <a:t> </a:t>
            </a:r>
            <a:endParaRPr lang="zh-CN" altLang="zh-CN" sz="1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mj-ea"/>
                <a:ea typeface="+mj-ea"/>
              </a:rPr>
              <a:t>第二节 培养会说话的素质</a:t>
            </a:r>
            <a:endParaRPr lang="zh-CN" altLang="zh-CN" sz="2800" dirty="0">
              <a:latin typeface="+mj-ea"/>
              <a:ea typeface="+mj-ea"/>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一、口才的内涵</a:t>
            </a:r>
            <a:endParaRPr lang="zh-CN" altLang="zh-CN" sz="2000" dirty="0"/>
          </a:p>
        </p:txBody>
      </p:sp>
      <p:sp>
        <p:nvSpPr>
          <p:cNvPr id="15" name="矩形 14"/>
          <p:cNvSpPr/>
          <p:nvPr/>
        </p:nvSpPr>
        <p:spPr>
          <a:xfrm>
            <a:off x="511016" y="1275606"/>
            <a:ext cx="7949416" cy="1200329"/>
          </a:xfrm>
          <a:prstGeom prst="rect">
            <a:avLst/>
          </a:prstGeom>
          <a:noFill/>
        </p:spPr>
        <p:txBody>
          <a:bodyPr wrap="square">
            <a:spAutoFit/>
          </a:bodyPr>
          <a:lstStyle/>
          <a:p>
            <a:r>
              <a:rPr lang="zh-CN" altLang="zh-CN" sz="1800" dirty="0"/>
              <a:t>口才是人们智慧、能力和素质的一种综合反映。口才在本质上是一种艺术性的现实活动；是表达者出于某种社会使命，运用连贯、标准的有声语言，并辅之于身体语言传递信息、交流思想、表达感情的活动；是一种以声音、体态为载体，以标准口语为产品，以传情达意为目的的特殊精神劳动。</a:t>
            </a:r>
            <a:endParaRPr lang="zh-CN" altLang="zh-CN" sz="1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mj-ea"/>
                <a:ea typeface="+mj-ea"/>
              </a:rPr>
              <a:t>第二节 培养会说话的素质</a:t>
            </a:r>
            <a:endParaRPr lang="zh-CN" altLang="zh-CN" sz="2800" dirty="0">
              <a:latin typeface="+mj-ea"/>
              <a:ea typeface="+mj-ea"/>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二、培养道德素质</a:t>
            </a:r>
            <a:endParaRPr lang="zh-CN" altLang="zh-CN" sz="2000" dirty="0"/>
          </a:p>
        </p:txBody>
      </p:sp>
      <p:sp>
        <p:nvSpPr>
          <p:cNvPr id="15" name="矩形 14"/>
          <p:cNvSpPr/>
          <p:nvPr/>
        </p:nvSpPr>
        <p:spPr>
          <a:xfrm>
            <a:off x="511016" y="1275606"/>
            <a:ext cx="7949416" cy="923330"/>
          </a:xfrm>
          <a:prstGeom prst="rect">
            <a:avLst/>
          </a:prstGeom>
          <a:noFill/>
        </p:spPr>
        <p:txBody>
          <a:bodyPr wrap="square">
            <a:spAutoFit/>
          </a:bodyPr>
          <a:lstStyle/>
          <a:p>
            <a:r>
              <a:rPr lang="zh-CN" altLang="zh-CN" sz="1800" dirty="0"/>
              <a:t>道德观念包括世界观、价值观、人生观、荣辱观等内容。日常的交谈最能体现出一个人的人格、个性和品德，说话者的道德观念、思想品质都会通过语言表达不经意间流露出来。</a:t>
            </a:r>
            <a:endParaRPr lang="zh-CN" altLang="zh-CN" sz="1800" dirty="0"/>
          </a:p>
        </p:txBody>
      </p:sp>
      <p:sp>
        <p:nvSpPr>
          <p:cNvPr id="3" name="矩形 2"/>
          <p:cNvSpPr/>
          <p:nvPr/>
        </p:nvSpPr>
        <p:spPr>
          <a:xfrm>
            <a:off x="2555776" y="2355726"/>
            <a:ext cx="1512168" cy="2232248"/>
          </a:xfrm>
          <a:prstGeom prst="rec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000" b="1" dirty="0"/>
              <a:t>道德观念</a:t>
            </a:r>
            <a:endParaRPr lang="zh-CN" altLang="zh-CN" sz="2000" dirty="0"/>
          </a:p>
          <a:p>
            <a:pPr algn="ctr"/>
            <a:r>
              <a:rPr lang="zh-CN" altLang="zh-CN" sz="2000" dirty="0"/>
              <a:t>世界观</a:t>
            </a:r>
            <a:endParaRPr lang="zh-CN" altLang="zh-CN" sz="2000" dirty="0"/>
          </a:p>
          <a:p>
            <a:pPr algn="ctr"/>
            <a:r>
              <a:rPr lang="zh-CN" altLang="zh-CN" sz="2000" dirty="0"/>
              <a:t>价值观</a:t>
            </a:r>
            <a:endParaRPr lang="zh-CN" altLang="zh-CN" sz="2000" dirty="0"/>
          </a:p>
          <a:p>
            <a:pPr algn="ctr"/>
            <a:r>
              <a:rPr lang="zh-CN" altLang="zh-CN" sz="2000" dirty="0"/>
              <a:t>人生观</a:t>
            </a:r>
            <a:endParaRPr lang="zh-CN" altLang="zh-CN" sz="2000" dirty="0"/>
          </a:p>
          <a:p>
            <a:pPr algn="ctr"/>
            <a:r>
              <a:rPr lang="zh-CN" altLang="zh-CN" sz="2000" dirty="0"/>
              <a:t>荣辱观</a:t>
            </a:r>
            <a:endParaRPr lang="zh-CN" altLang="zh-CN" sz="2000" dirty="0"/>
          </a:p>
        </p:txBody>
      </p:sp>
      <p:sp>
        <p:nvSpPr>
          <p:cNvPr id="9" name="矩形 8"/>
          <p:cNvSpPr/>
          <p:nvPr/>
        </p:nvSpPr>
        <p:spPr>
          <a:xfrm>
            <a:off x="4355976" y="2355726"/>
            <a:ext cx="1512168" cy="2232248"/>
          </a:xfrm>
          <a:prstGeom prst="rec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000" b="1" dirty="0"/>
              <a:t>思想品质</a:t>
            </a:r>
            <a:endParaRPr lang="zh-CN" altLang="zh-CN" sz="2000" dirty="0"/>
          </a:p>
          <a:p>
            <a:pPr algn="ctr"/>
            <a:r>
              <a:rPr lang="zh-CN" altLang="zh-CN" sz="2000" dirty="0"/>
              <a:t>信仰</a:t>
            </a:r>
            <a:endParaRPr lang="zh-CN" altLang="zh-CN" sz="2000" dirty="0"/>
          </a:p>
          <a:p>
            <a:pPr algn="ctr"/>
            <a:r>
              <a:rPr lang="zh-CN" altLang="zh-CN" sz="2000" dirty="0"/>
              <a:t>觉悟</a:t>
            </a:r>
            <a:endParaRPr lang="zh-CN" altLang="zh-CN" sz="2000" dirty="0"/>
          </a:p>
          <a:p>
            <a:pPr algn="ctr"/>
            <a:r>
              <a:rPr lang="zh-CN" altLang="zh-CN" sz="2000" dirty="0"/>
              <a:t>人生态度</a:t>
            </a:r>
            <a:endParaRPr lang="zh-CN" altLang="zh-CN" sz="2000" dirty="0"/>
          </a:p>
          <a:p>
            <a:pPr algn="ctr"/>
            <a:r>
              <a:rPr lang="zh-CN" altLang="zh-CN" sz="2000" dirty="0"/>
              <a:t>思想方法</a:t>
            </a:r>
            <a:endParaRPr lang="zh-CN" altLang="zh-CN"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mj-ea"/>
                <a:ea typeface="+mj-ea"/>
              </a:rPr>
              <a:t>第二节 培养会说话的素质</a:t>
            </a:r>
            <a:endParaRPr lang="zh-CN" altLang="zh-CN" sz="2800" dirty="0">
              <a:latin typeface="+mj-ea"/>
              <a:ea typeface="+mj-ea"/>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三、培养知识素养</a:t>
            </a:r>
            <a:endParaRPr lang="zh-CN" altLang="zh-CN" sz="2000" dirty="0"/>
          </a:p>
        </p:txBody>
      </p:sp>
      <p:sp>
        <p:nvSpPr>
          <p:cNvPr id="15" name="矩形 14"/>
          <p:cNvSpPr/>
          <p:nvPr/>
        </p:nvSpPr>
        <p:spPr>
          <a:xfrm>
            <a:off x="511016" y="1275606"/>
            <a:ext cx="7949416" cy="1477328"/>
          </a:xfrm>
          <a:prstGeom prst="rect">
            <a:avLst/>
          </a:prstGeom>
          <a:noFill/>
        </p:spPr>
        <p:txBody>
          <a:bodyPr wrap="square">
            <a:spAutoFit/>
          </a:bodyPr>
          <a:lstStyle/>
          <a:p>
            <a:r>
              <a:rPr lang="zh-CN" altLang="zh-CN" sz="1800" dirty="0"/>
              <a:t>口才可以展现出人的文化素养。古今中外的演讲家和具有优秀口才的人无一不是学识渊博的人。演讲家们之所以能在演讲中旁征博引，妙语连珠，启迪人们的思想；极具口才的人之所以能把繁杂的事例恰如其分地组织到各种谈话、演说中去，出口成章，引经据典，使听众如醍醐灌顶、百听不厌，其根本原因就在于他们博览群书，知识广博。</a:t>
            </a:r>
            <a:endParaRPr lang="zh-CN" altLang="zh-CN" sz="1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mj-ea"/>
                <a:ea typeface="+mj-ea"/>
              </a:rPr>
              <a:t>第二节 培养会说话的素质</a:t>
            </a:r>
            <a:endParaRPr lang="zh-CN" altLang="zh-CN" sz="2800" dirty="0">
              <a:latin typeface="+mj-ea"/>
              <a:ea typeface="+mj-ea"/>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四、培养艺术素质</a:t>
            </a:r>
            <a:endParaRPr lang="zh-CN" altLang="zh-CN" sz="2000" dirty="0"/>
          </a:p>
        </p:txBody>
      </p:sp>
      <p:sp>
        <p:nvSpPr>
          <p:cNvPr id="15" name="矩形 14"/>
          <p:cNvSpPr/>
          <p:nvPr/>
        </p:nvSpPr>
        <p:spPr>
          <a:xfrm>
            <a:off x="511016" y="1275606"/>
            <a:ext cx="7949416" cy="1754326"/>
          </a:xfrm>
          <a:prstGeom prst="rect">
            <a:avLst/>
          </a:prstGeom>
          <a:noFill/>
        </p:spPr>
        <p:txBody>
          <a:bodyPr wrap="square">
            <a:spAutoFit/>
          </a:bodyPr>
          <a:lstStyle/>
          <a:p>
            <a:r>
              <a:rPr lang="zh-CN" altLang="zh-CN" sz="1800" dirty="0"/>
              <a:t>我们在以有声语言“说”的同时，还要运用一定的无声语言来传达信息，形成一种系统化、协调的交谈或演说美感。这种美感大多是以仪容仪表、手势动作、眼神表情以及风度气质的综合运用来展现的。它们虽然是无声的，但是却不比有声语言所传递出的信息少、重要性低，往往在初次见面或初次交流中“第一印象”决定了说话者和演讲者的成败。无声语言的作用不可忽视，它通常被称为“身体语言”或“态势语言”。</a:t>
            </a:r>
            <a:endParaRPr lang="zh-CN" altLang="zh-CN" sz="1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一、做一个好听众</a:t>
            </a:r>
            <a:endParaRPr lang="zh-CN" altLang="zh-CN" sz="2000" dirty="0"/>
          </a:p>
        </p:txBody>
      </p:sp>
      <p:sp>
        <p:nvSpPr>
          <p:cNvPr id="15" name="矩形 14"/>
          <p:cNvSpPr/>
          <p:nvPr/>
        </p:nvSpPr>
        <p:spPr>
          <a:xfrm>
            <a:off x="511016" y="1275606"/>
            <a:ext cx="7949416" cy="1477328"/>
          </a:xfrm>
          <a:prstGeom prst="rect">
            <a:avLst/>
          </a:prstGeom>
          <a:noFill/>
        </p:spPr>
        <p:txBody>
          <a:bodyPr wrap="square">
            <a:spAutoFit/>
          </a:bodyPr>
          <a:lstStyle/>
          <a:p>
            <a:r>
              <a:rPr lang="zh-CN" altLang="zh-CN" sz="1800" dirty="0"/>
              <a:t>培养良好的“倾听”习惯，是指听者借助听觉感官接受语言信息，然后经过思维活动对信息加以认知、理解的全部过程。</a:t>
            </a:r>
            <a:endParaRPr lang="zh-CN" altLang="zh-CN" sz="1800" dirty="0"/>
          </a:p>
          <a:p>
            <a:r>
              <a:rPr lang="zh-CN" altLang="zh-CN" sz="1800" dirty="0"/>
              <a:t>倾听在沟通过程中占有重要的地位。调查研究发现，沟通中的行为比例最大的是倾听，而不是交谈或说话。也就是说，我们花费在倾听上的时间要远远超出其他的沟通行为。</a:t>
            </a:r>
            <a:endParaRPr lang="zh-CN" altLang="zh-CN" sz="1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en-US" altLang="zh-CN" sz="2000" b="1" dirty="0"/>
              <a:t>1.</a:t>
            </a:r>
            <a:r>
              <a:rPr lang="zh-CN" altLang="zh-CN" sz="2000" b="1" dirty="0"/>
              <a:t>倾听的好处</a:t>
            </a:r>
            <a:endParaRPr lang="zh-CN" altLang="zh-CN" sz="2000" dirty="0"/>
          </a:p>
        </p:txBody>
      </p:sp>
      <p:sp>
        <p:nvSpPr>
          <p:cNvPr id="8" name="矩形 7"/>
          <p:cNvSpPr/>
          <p:nvPr/>
        </p:nvSpPr>
        <p:spPr>
          <a:xfrm>
            <a:off x="508868" y="1419622"/>
            <a:ext cx="2635760" cy="400110"/>
          </a:xfrm>
          <a:prstGeom prst="rect">
            <a:avLst/>
          </a:prstGeom>
          <a:solidFill>
            <a:srgbClr val="21A3D0"/>
          </a:solidFill>
        </p:spPr>
        <p:txBody>
          <a:bodyPr wrap="square">
            <a:spAutoFit/>
          </a:bodyPr>
          <a:lstStyle/>
          <a:p>
            <a:r>
              <a:rPr lang="zh-CN" altLang="zh-CN" sz="2000" b="1" dirty="0">
                <a:solidFill>
                  <a:schemeClr val="bg1"/>
                </a:solidFill>
              </a:rPr>
              <a:t>获得信息</a:t>
            </a:r>
            <a:endParaRPr lang="zh-CN" altLang="zh-CN" sz="2000" b="1" dirty="0">
              <a:solidFill>
                <a:schemeClr val="bg1"/>
              </a:solidFill>
            </a:endParaRPr>
          </a:p>
        </p:txBody>
      </p:sp>
      <p:sp>
        <p:nvSpPr>
          <p:cNvPr id="9" name="矩形 8"/>
          <p:cNvSpPr/>
          <p:nvPr/>
        </p:nvSpPr>
        <p:spPr>
          <a:xfrm>
            <a:off x="508868" y="1946810"/>
            <a:ext cx="2635760" cy="2862322"/>
          </a:xfrm>
          <a:prstGeom prst="rect">
            <a:avLst/>
          </a:prstGeom>
          <a:solidFill>
            <a:schemeClr val="bg1">
              <a:lumMod val="85000"/>
            </a:schemeClr>
          </a:solidFill>
        </p:spPr>
        <p:txBody>
          <a:bodyPr wrap="square">
            <a:spAutoFit/>
          </a:bodyPr>
          <a:lstStyle/>
          <a:p>
            <a:r>
              <a:rPr lang="zh-CN" altLang="zh-CN" sz="1800" dirty="0"/>
              <a:t>倾听有利于了解和掌握更多的信息。对方说话的过程中，你不时地点点头，表示你非常注意谈话者的讲话内容，使说话者受到鼓舞，觉得自己的话有价值，也就会更为充分、完整地表达他的想法，这不正是沟通所需要的吗？</a:t>
            </a:r>
            <a:r>
              <a:rPr lang="en-US" altLang="zh-CN" sz="1800" dirty="0"/>
              <a:t> </a:t>
            </a:r>
            <a:endParaRPr lang="zh-CN" altLang="zh-CN" sz="1800" dirty="0"/>
          </a:p>
        </p:txBody>
      </p:sp>
      <p:sp>
        <p:nvSpPr>
          <p:cNvPr id="10" name="矩形 9"/>
          <p:cNvSpPr/>
          <p:nvPr/>
        </p:nvSpPr>
        <p:spPr>
          <a:xfrm>
            <a:off x="3273708" y="1419622"/>
            <a:ext cx="2635760" cy="400110"/>
          </a:xfrm>
          <a:prstGeom prst="rect">
            <a:avLst/>
          </a:prstGeom>
          <a:solidFill>
            <a:srgbClr val="21A3D0"/>
          </a:solidFill>
        </p:spPr>
        <p:txBody>
          <a:bodyPr wrap="square">
            <a:spAutoFit/>
          </a:bodyPr>
          <a:lstStyle/>
          <a:p>
            <a:r>
              <a:rPr lang="zh-CN" altLang="zh-CN" sz="2000" b="1" dirty="0">
                <a:solidFill>
                  <a:schemeClr val="bg1"/>
                </a:solidFill>
              </a:rPr>
              <a:t>发现问题</a:t>
            </a:r>
            <a:r>
              <a:rPr lang="en-US" altLang="zh-CN" sz="2000" b="1" dirty="0">
                <a:solidFill>
                  <a:schemeClr val="bg1"/>
                </a:solidFill>
              </a:rPr>
              <a:t> </a:t>
            </a:r>
            <a:endParaRPr lang="zh-CN" altLang="zh-CN" sz="2000" dirty="0">
              <a:solidFill>
                <a:schemeClr val="bg1"/>
              </a:solidFill>
            </a:endParaRPr>
          </a:p>
        </p:txBody>
      </p:sp>
      <p:sp>
        <p:nvSpPr>
          <p:cNvPr id="11" name="矩形 10"/>
          <p:cNvSpPr/>
          <p:nvPr/>
        </p:nvSpPr>
        <p:spPr>
          <a:xfrm>
            <a:off x="3273708" y="1946810"/>
            <a:ext cx="2635760" cy="1754326"/>
          </a:xfrm>
          <a:prstGeom prst="rect">
            <a:avLst/>
          </a:prstGeom>
          <a:solidFill>
            <a:schemeClr val="bg1">
              <a:lumMod val="85000"/>
            </a:schemeClr>
          </a:solidFill>
        </p:spPr>
        <p:txBody>
          <a:bodyPr wrap="square">
            <a:spAutoFit/>
          </a:bodyPr>
          <a:lstStyle/>
          <a:p>
            <a:r>
              <a:rPr lang="zh-CN" altLang="zh-CN" sz="1800" dirty="0"/>
              <a:t>通过倾听对方的讲话，推断对方的性格、工作生活经验、处事态度、个人习惯、观点偏好等，籍此在以后的交往中有针对性地进行接触。</a:t>
            </a:r>
            <a:endParaRPr lang="zh-CN" altLang="zh-CN" sz="1800" dirty="0"/>
          </a:p>
        </p:txBody>
      </p:sp>
      <p:sp>
        <p:nvSpPr>
          <p:cNvPr id="12" name="矩形 11"/>
          <p:cNvSpPr/>
          <p:nvPr/>
        </p:nvSpPr>
        <p:spPr>
          <a:xfrm>
            <a:off x="6038548" y="1419622"/>
            <a:ext cx="2635760" cy="400110"/>
          </a:xfrm>
          <a:prstGeom prst="rect">
            <a:avLst/>
          </a:prstGeom>
          <a:solidFill>
            <a:srgbClr val="21A3D0"/>
          </a:solidFill>
        </p:spPr>
        <p:txBody>
          <a:bodyPr wrap="square">
            <a:spAutoFit/>
          </a:bodyPr>
          <a:lstStyle/>
          <a:p>
            <a:r>
              <a:rPr lang="zh-CN" altLang="zh-CN" sz="2000" b="1" dirty="0">
                <a:solidFill>
                  <a:schemeClr val="bg1"/>
                </a:solidFill>
              </a:rPr>
              <a:t>建立信任</a:t>
            </a:r>
            <a:r>
              <a:rPr lang="en-US" altLang="zh-CN" sz="2000" b="1" dirty="0">
                <a:solidFill>
                  <a:schemeClr val="bg1"/>
                </a:solidFill>
              </a:rPr>
              <a:t> </a:t>
            </a:r>
            <a:endParaRPr lang="zh-CN" altLang="zh-CN" sz="2000" b="1" dirty="0">
              <a:solidFill>
                <a:schemeClr val="bg1"/>
              </a:solidFill>
            </a:endParaRPr>
          </a:p>
        </p:txBody>
      </p:sp>
      <p:sp>
        <p:nvSpPr>
          <p:cNvPr id="13" name="矩形 12"/>
          <p:cNvSpPr/>
          <p:nvPr/>
        </p:nvSpPr>
        <p:spPr>
          <a:xfrm>
            <a:off x="6038548" y="1946810"/>
            <a:ext cx="2635760" cy="2585323"/>
          </a:xfrm>
          <a:prstGeom prst="rect">
            <a:avLst/>
          </a:prstGeom>
          <a:solidFill>
            <a:schemeClr val="bg1">
              <a:lumMod val="85000"/>
            </a:schemeClr>
          </a:solidFill>
        </p:spPr>
        <p:txBody>
          <a:bodyPr wrap="square">
            <a:spAutoFit/>
          </a:bodyPr>
          <a:lstStyle/>
          <a:p>
            <a:r>
              <a:rPr lang="zh-CN" altLang="zh-CN" sz="1800" dirty="0"/>
              <a:t>心理研究显示：人们喜欢善听者甚于善说者。实际上，人们都非常喜欢发表自己的意见。所以，如果你愿意给他们一个机会，让他们尽情地说出自己想说的话，他们会立即觉得你和蔼可亲、值得信赖。</a:t>
            </a:r>
            <a:endParaRPr lang="zh-CN" altLang="zh-CN" sz="1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en-US" altLang="zh-CN" sz="2000" b="1" dirty="0"/>
              <a:t>2.</a:t>
            </a:r>
            <a:r>
              <a:rPr lang="zh-CN" altLang="zh-CN" sz="2000" b="1" dirty="0"/>
              <a:t>阻碍倾听的障碍</a:t>
            </a:r>
            <a:endParaRPr lang="zh-CN" altLang="zh-CN" sz="2000" dirty="0"/>
          </a:p>
        </p:txBody>
      </p:sp>
      <p:sp>
        <p:nvSpPr>
          <p:cNvPr id="8" name="矩形 7"/>
          <p:cNvSpPr/>
          <p:nvPr/>
        </p:nvSpPr>
        <p:spPr>
          <a:xfrm>
            <a:off x="508868" y="1419622"/>
            <a:ext cx="2635760" cy="400110"/>
          </a:xfrm>
          <a:prstGeom prst="rect">
            <a:avLst/>
          </a:prstGeom>
          <a:solidFill>
            <a:srgbClr val="3CA0FE"/>
          </a:solidFill>
        </p:spPr>
        <p:txBody>
          <a:bodyPr wrap="square">
            <a:spAutoFit/>
          </a:bodyPr>
          <a:lstStyle/>
          <a:p>
            <a:r>
              <a:rPr lang="zh-CN" altLang="zh-CN" sz="2000" b="1" dirty="0">
                <a:solidFill>
                  <a:schemeClr val="bg1"/>
                </a:solidFill>
              </a:rPr>
              <a:t>观点不同</a:t>
            </a:r>
            <a:endParaRPr lang="zh-CN" altLang="zh-CN" sz="2000" b="1" dirty="0">
              <a:solidFill>
                <a:schemeClr val="bg1"/>
              </a:solidFill>
            </a:endParaRPr>
          </a:p>
        </p:txBody>
      </p:sp>
      <p:sp>
        <p:nvSpPr>
          <p:cNvPr id="9" name="矩形 8"/>
          <p:cNvSpPr/>
          <p:nvPr/>
        </p:nvSpPr>
        <p:spPr>
          <a:xfrm>
            <a:off x="508868" y="1946810"/>
            <a:ext cx="2635760" cy="2308324"/>
          </a:xfrm>
          <a:prstGeom prst="rect">
            <a:avLst/>
          </a:prstGeom>
          <a:solidFill>
            <a:schemeClr val="bg1">
              <a:lumMod val="85000"/>
            </a:schemeClr>
          </a:solidFill>
        </p:spPr>
        <p:txBody>
          <a:bodyPr wrap="square">
            <a:spAutoFit/>
          </a:bodyPr>
          <a:lstStyle/>
          <a:p>
            <a:r>
              <a:rPr lang="zh-CN" altLang="zh-CN" sz="1600" dirty="0"/>
              <a:t>观点不同是倾听的第一个障碍。每一个人心里都有自己的观点，很难接受别人的观点。当别人在诉说时，你可能这样想：“你的观点没有什么新意，你不用说，我都知道是怎么回事。”带着这样的想法，你自然难以认真听对方的话。</a:t>
            </a:r>
            <a:endParaRPr lang="zh-CN" altLang="zh-CN" sz="1600" dirty="0"/>
          </a:p>
        </p:txBody>
      </p:sp>
      <p:sp>
        <p:nvSpPr>
          <p:cNvPr id="10" name="矩形 9"/>
          <p:cNvSpPr/>
          <p:nvPr/>
        </p:nvSpPr>
        <p:spPr>
          <a:xfrm>
            <a:off x="3273708" y="1419622"/>
            <a:ext cx="2635760" cy="400110"/>
          </a:xfrm>
          <a:prstGeom prst="rect">
            <a:avLst/>
          </a:prstGeom>
          <a:solidFill>
            <a:srgbClr val="3CA0FE"/>
          </a:solidFill>
        </p:spPr>
        <p:txBody>
          <a:bodyPr wrap="square">
            <a:spAutoFit/>
          </a:bodyPr>
          <a:lstStyle/>
          <a:p>
            <a:r>
              <a:rPr lang="zh-CN" altLang="zh-CN" sz="2000" b="1" dirty="0">
                <a:solidFill>
                  <a:schemeClr val="bg1"/>
                </a:solidFill>
              </a:rPr>
              <a:t>刻板成见</a:t>
            </a:r>
            <a:r>
              <a:rPr lang="en-US" altLang="zh-CN" sz="2000" b="1" dirty="0">
                <a:solidFill>
                  <a:schemeClr val="bg1"/>
                </a:solidFill>
              </a:rPr>
              <a:t> </a:t>
            </a:r>
            <a:endParaRPr lang="zh-CN" altLang="zh-CN" sz="2000" b="1" dirty="0">
              <a:solidFill>
                <a:schemeClr val="bg1"/>
              </a:solidFill>
            </a:endParaRPr>
          </a:p>
        </p:txBody>
      </p:sp>
      <p:sp>
        <p:nvSpPr>
          <p:cNvPr id="11" name="矩形 10"/>
          <p:cNvSpPr/>
          <p:nvPr/>
        </p:nvSpPr>
        <p:spPr>
          <a:xfrm>
            <a:off x="3273708" y="1946810"/>
            <a:ext cx="2635760" cy="2800767"/>
          </a:xfrm>
          <a:prstGeom prst="rect">
            <a:avLst/>
          </a:prstGeom>
          <a:solidFill>
            <a:schemeClr val="bg1">
              <a:lumMod val="85000"/>
            </a:schemeClr>
          </a:solidFill>
        </p:spPr>
        <p:txBody>
          <a:bodyPr wrap="square">
            <a:spAutoFit/>
          </a:bodyPr>
          <a:lstStyle/>
          <a:p>
            <a:r>
              <a:rPr lang="zh-CN" altLang="zh-CN" sz="1600" dirty="0"/>
              <a:t>刻板成见是倾听的重要障碍。假设你对某个人产生了某种不好的看法：“这个人没什么能耐。”他和你说话时，你也不可能注意倾听。又假设你和某个人之间由于某种原因，产生了隔阂，如果他有什么异议，你就可能认为他所做的一切，都是冲着你来的。无论他做出什么解释，你都认为是借口。</a:t>
            </a:r>
            <a:endParaRPr lang="zh-CN" altLang="zh-CN" sz="1600" dirty="0"/>
          </a:p>
        </p:txBody>
      </p:sp>
      <p:sp>
        <p:nvSpPr>
          <p:cNvPr id="12" name="矩形 11"/>
          <p:cNvSpPr/>
          <p:nvPr/>
        </p:nvSpPr>
        <p:spPr>
          <a:xfrm>
            <a:off x="6038548" y="1419622"/>
            <a:ext cx="2635760" cy="400110"/>
          </a:xfrm>
          <a:prstGeom prst="rect">
            <a:avLst/>
          </a:prstGeom>
          <a:solidFill>
            <a:srgbClr val="3CA0FE"/>
          </a:solidFill>
        </p:spPr>
        <p:txBody>
          <a:bodyPr wrap="square">
            <a:spAutoFit/>
          </a:bodyPr>
          <a:lstStyle/>
          <a:p>
            <a:r>
              <a:rPr lang="zh-CN" altLang="zh-CN" sz="2000" b="1" dirty="0">
                <a:solidFill>
                  <a:schemeClr val="bg1"/>
                </a:solidFill>
              </a:rPr>
              <a:t>急于表达自己的观点</a:t>
            </a:r>
            <a:r>
              <a:rPr lang="en-US" altLang="zh-CN" sz="2000" b="1" dirty="0">
                <a:solidFill>
                  <a:schemeClr val="bg1"/>
                </a:solidFill>
              </a:rPr>
              <a:t> </a:t>
            </a:r>
            <a:endParaRPr lang="zh-CN" altLang="zh-CN" sz="2000" b="1" dirty="0">
              <a:solidFill>
                <a:schemeClr val="bg1"/>
              </a:solidFill>
            </a:endParaRPr>
          </a:p>
        </p:txBody>
      </p:sp>
      <p:sp>
        <p:nvSpPr>
          <p:cNvPr id="13" name="矩形 12"/>
          <p:cNvSpPr/>
          <p:nvPr/>
        </p:nvSpPr>
        <p:spPr>
          <a:xfrm>
            <a:off x="6038548" y="1946810"/>
            <a:ext cx="2635760" cy="1754326"/>
          </a:xfrm>
          <a:prstGeom prst="rect">
            <a:avLst/>
          </a:prstGeom>
          <a:solidFill>
            <a:schemeClr val="bg1">
              <a:lumMod val="85000"/>
            </a:schemeClr>
          </a:solidFill>
        </p:spPr>
        <p:txBody>
          <a:bodyPr wrap="square">
            <a:spAutoFit/>
          </a:bodyPr>
          <a:lstStyle/>
          <a:p>
            <a:r>
              <a:rPr lang="zh-CN" altLang="zh-CN" sz="1800" dirty="0"/>
              <a:t>人们都有喜欢自己发言的倾向。发言通常被视为主动的行为，可以帮助你树立强有力的形象，与之相对应的倾听则是被动的。</a:t>
            </a:r>
            <a:endParaRPr lang="zh-CN" altLang="zh-CN" sz="1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en-US" altLang="zh-CN" sz="2000" b="1" dirty="0"/>
              <a:t>2.</a:t>
            </a:r>
            <a:r>
              <a:rPr lang="zh-CN" altLang="zh-CN" sz="2000" b="1" dirty="0"/>
              <a:t>阻碍倾听的障碍</a:t>
            </a:r>
            <a:endParaRPr lang="zh-CN" altLang="zh-CN" sz="2000" dirty="0"/>
          </a:p>
        </p:txBody>
      </p:sp>
      <p:sp>
        <p:nvSpPr>
          <p:cNvPr id="8" name="矩形 7"/>
          <p:cNvSpPr/>
          <p:nvPr/>
        </p:nvSpPr>
        <p:spPr>
          <a:xfrm>
            <a:off x="508868" y="1419622"/>
            <a:ext cx="2635760" cy="400110"/>
          </a:xfrm>
          <a:prstGeom prst="rect">
            <a:avLst/>
          </a:prstGeom>
          <a:solidFill>
            <a:srgbClr val="3CA0FE"/>
          </a:solidFill>
        </p:spPr>
        <p:txBody>
          <a:bodyPr wrap="square">
            <a:spAutoFit/>
          </a:bodyPr>
          <a:lstStyle/>
          <a:p>
            <a:r>
              <a:rPr lang="zh-CN" altLang="zh-CN" sz="2000" b="1" dirty="0">
                <a:solidFill>
                  <a:schemeClr val="bg1"/>
                </a:solidFill>
              </a:rPr>
              <a:t>环境的干扰</a:t>
            </a:r>
            <a:r>
              <a:rPr lang="en-US" altLang="zh-CN" sz="2000" b="1" dirty="0">
                <a:solidFill>
                  <a:schemeClr val="bg1"/>
                </a:solidFill>
              </a:rPr>
              <a:t> </a:t>
            </a:r>
            <a:endParaRPr lang="zh-CN" altLang="zh-CN" sz="2000" b="1" dirty="0">
              <a:solidFill>
                <a:schemeClr val="bg1"/>
              </a:solidFill>
            </a:endParaRPr>
          </a:p>
        </p:txBody>
      </p:sp>
      <p:sp>
        <p:nvSpPr>
          <p:cNvPr id="9" name="矩形 8"/>
          <p:cNvSpPr/>
          <p:nvPr/>
        </p:nvSpPr>
        <p:spPr>
          <a:xfrm>
            <a:off x="508868" y="1946810"/>
            <a:ext cx="2635760" cy="2308324"/>
          </a:xfrm>
          <a:prstGeom prst="rect">
            <a:avLst/>
          </a:prstGeom>
          <a:solidFill>
            <a:schemeClr val="bg1">
              <a:lumMod val="85000"/>
            </a:schemeClr>
          </a:solidFill>
        </p:spPr>
        <p:txBody>
          <a:bodyPr wrap="square">
            <a:spAutoFit/>
          </a:bodyPr>
          <a:lstStyle/>
          <a:p>
            <a:r>
              <a:rPr lang="zh-CN" altLang="zh-CN" sz="1600" dirty="0"/>
              <a:t>口语交际可以随时随地发生，因此很多时候会受到所处环境的干扰。由于有些人对环境中的干扰比较敏感，周围的变化会使他不注意倾听别人讲话；或者在别人讲话的时候，四处环顾、心不在焉，这样的人往往不受人欢迎。</a:t>
            </a:r>
            <a:endParaRPr lang="zh-CN" altLang="zh-CN" sz="1600" dirty="0"/>
          </a:p>
        </p:txBody>
      </p:sp>
      <p:sp>
        <p:nvSpPr>
          <p:cNvPr id="10" name="矩形 9"/>
          <p:cNvSpPr/>
          <p:nvPr/>
        </p:nvSpPr>
        <p:spPr>
          <a:xfrm>
            <a:off x="3273708" y="1419622"/>
            <a:ext cx="2635760" cy="400110"/>
          </a:xfrm>
          <a:prstGeom prst="rect">
            <a:avLst/>
          </a:prstGeom>
          <a:solidFill>
            <a:srgbClr val="3CA0FE"/>
          </a:solidFill>
        </p:spPr>
        <p:txBody>
          <a:bodyPr wrap="square">
            <a:spAutoFit/>
          </a:bodyPr>
          <a:lstStyle/>
          <a:p>
            <a:r>
              <a:rPr lang="zh-CN" altLang="zh-CN" sz="2000" b="1" dirty="0">
                <a:solidFill>
                  <a:schemeClr val="bg1"/>
                </a:solidFill>
              </a:rPr>
              <a:t>防止主观误差</a:t>
            </a:r>
            <a:r>
              <a:rPr lang="en-US" altLang="zh-CN" sz="2000" b="1" dirty="0">
                <a:solidFill>
                  <a:schemeClr val="bg1"/>
                </a:solidFill>
              </a:rPr>
              <a:t> </a:t>
            </a:r>
            <a:endParaRPr lang="zh-CN" altLang="zh-CN" sz="2000" b="1" dirty="0">
              <a:solidFill>
                <a:schemeClr val="bg1"/>
              </a:solidFill>
            </a:endParaRPr>
          </a:p>
        </p:txBody>
      </p:sp>
      <p:sp>
        <p:nvSpPr>
          <p:cNvPr id="11" name="矩形 10"/>
          <p:cNvSpPr/>
          <p:nvPr/>
        </p:nvSpPr>
        <p:spPr>
          <a:xfrm>
            <a:off x="3273708" y="1946810"/>
            <a:ext cx="2635760" cy="2062103"/>
          </a:xfrm>
          <a:prstGeom prst="rect">
            <a:avLst/>
          </a:prstGeom>
          <a:solidFill>
            <a:schemeClr val="bg1">
              <a:lumMod val="85000"/>
            </a:schemeClr>
          </a:solidFill>
        </p:spPr>
        <p:txBody>
          <a:bodyPr wrap="square">
            <a:spAutoFit/>
          </a:bodyPr>
          <a:lstStyle/>
          <a:p>
            <a:r>
              <a:rPr lang="zh-CN" altLang="zh-CN" sz="1600" dirty="0"/>
              <a:t>平时对别人的看法往往来自于我们的主观判断，通过某一件事情，就断定这个人怎么样，或者这个人的说法是什么意思，这实际上带有很多的主观色彩。注意倾听别人说话，可以获得更多信息，使判断更为准确。</a:t>
            </a:r>
            <a:endParaRPr lang="zh-CN" altLang="zh-CN" sz="1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en-US" altLang="zh-CN" sz="2000" b="1" dirty="0"/>
              <a:t>3.</a:t>
            </a:r>
            <a:r>
              <a:rPr lang="zh-CN" altLang="zh-CN" sz="2000" b="1" dirty="0"/>
              <a:t>倾听的技巧</a:t>
            </a:r>
            <a:endParaRPr lang="zh-CN" altLang="zh-CN" sz="2000" dirty="0"/>
          </a:p>
        </p:txBody>
      </p:sp>
      <p:sp>
        <p:nvSpPr>
          <p:cNvPr id="8" name="矩形 7"/>
          <p:cNvSpPr/>
          <p:nvPr/>
        </p:nvSpPr>
        <p:spPr>
          <a:xfrm>
            <a:off x="508868" y="1419622"/>
            <a:ext cx="2635760" cy="400110"/>
          </a:xfrm>
          <a:prstGeom prst="rect">
            <a:avLst/>
          </a:prstGeom>
          <a:solidFill>
            <a:srgbClr val="0070C0"/>
          </a:solidFill>
        </p:spPr>
        <p:txBody>
          <a:bodyPr wrap="square">
            <a:spAutoFit/>
          </a:bodyPr>
          <a:lstStyle/>
          <a:p>
            <a:r>
              <a:rPr lang="zh-CN" altLang="zh-CN" sz="2000" b="1" dirty="0">
                <a:solidFill>
                  <a:schemeClr val="bg1"/>
                </a:solidFill>
              </a:rPr>
              <a:t>设身处地</a:t>
            </a:r>
            <a:r>
              <a:rPr lang="en-US" altLang="zh-CN" sz="2000" b="1" dirty="0">
                <a:solidFill>
                  <a:schemeClr val="bg1"/>
                </a:solidFill>
              </a:rPr>
              <a:t> </a:t>
            </a:r>
            <a:endParaRPr lang="zh-CN" altLang="zh-CN" sz="2000" b="1" dirty="0">
              <a:solidFill>
                <a:schemeClr val="bg1"/>
              </a:solidFill>
            </a:endParaRPr>
          </a:p>
        </p:txBody>
      </p:sp>
      <p:sp>
        <p:nvSpPr>
          <p:cNvPr id="9" name="矩形 8"/>
          <p:cNvSpPr/>
          <p:nvPr/>
        </p:nvSpPr>
        <p:spPr>
          <a:xfrm>
            <a:off x="508868" y="1946810"/>
            <a:ext cx="2635760" cy="1815882"/>
          </a:xfrm>
          <a:prstGeom prst="rect">
            <a:avLst/>
          </a:prstGeom>
          <a:solidFill>
            <a:schemeClr val="bg1">
              <a:lumMod val="85000"/>
            </a:schemeClr>
          </a:solidFill>
        </p:spPr>
        <p:txBody>
          <a:bodyPr wrap="square">
            <a:spAutoFit/>
          </a:bodyPr>
          <a:lstStyle/>
          <a:p>
            <a:r>
              <a:rPr lang="zh-CN" altLang="zh-CN" sz="1600" dirty="0"/>
              <a:t>站在对方的角度想问题，可以更好地理解对方的想法，赢得对方的好感，从而找到对双方都有利的解决方法。设身处地又通常被称为“换位思考”，是保持人际关系和谐的根本前提。</a:t>
            </a:r>
            <a:endParaRPr lang="zh-CN" altLang="zh-CN" sz="1600" dirty="0"/>
          </a:p>
        </p:txBody>
      </p:sp>
      <p:sp>
        <p:nvSpPr>
          <p:cNvPr id="10" name="矩形 9"/>
          <p:cNvSpPr/>
          <p:nvPr/>
        </p:nvSpPr>
        <p:spPr>
          <a:xfrm>
            <a:off x="3273708" y="1419622"/>
            <a:ext cx="2635760" cy="400110"/>
          </a:xfrm>
          <a:prstGeom prst="rect">
            <a:avLst/>
          </a:prstGeom>
          <a:solidFill>
            <a:srgbClr val="0070C0"/>
          </a:solidFill>
        </p:spPr>
        <p:txBody>
          <a:bodyPr wrap="square">
            <a:spAutoFit/>
          </a:bodyPr>
          <a:lstStyle/>
          <a:p>
            <a:r>
              <a:rPr lang="zh-CN" altLang="zh-CN" sz="2000" b="1" dirty="0">
                <a:solidFill>
                  <a:schemeClr val="bg1"/>
                </a:solidFill>
              </a:rPr>
              <a:t>抓住要点</a:t>
            </a:r>
            <a:endParaRPr lang="zh-CN" altLang="zh-CN" sz="2000" b="1" dirty="0">
              <a:solidFill>
                <a:schemeClr val="bg1"/>
              </a:solidFill>
            </a:endParaRPr>
          </a:p>
        </p:txBody>
      </p:sp>
      <p:sp>
        <p:nvSpPr>
          <p:cNvPr id="11" name="矩形 10"/>
          <p:cNvSpPr/>
          <p:nvPr/>
        </p:nvSpPr>
        <p:spPr>
          <a:xfrm>
            <a:off x="3273708" y="1946810"/>
            <a:ext cx="2635760" cy="1323439"/>
          </a:xfrm>
          <a:prstGeom prst="rect">
            <a:avLst/>
          </a:prstGeom>
          <a:solidFill>
            <a:schemeClr val="bg1">
              <a:lumMod val="85000"/>
            </a:schemeClr>
          </a:solidFill>
        </p:spPr>
        <p:txBody>
          <a:bodyPr wrap="square">
            <a:spAutoFit/>
          </a:bodyPr>
          <a:lstStyle/>
          <a:p>
            <a:r>
              <a:rPr lang="zh-CN" altLang="zh-CN" sz="1600" dirty="0"/>
              <a:t>有人说话言简意赅，而有的人常常喜欢把话语的意思淹没在洋洋洒洒的长篇大论中。与后者进行交流时，应当掌握抓住要点的技巧。</a:t>
            </a:r>
            <a:endParaRPr lang="zh-CN" altLang="zh-CN" sz="1600" dirty="0"/>
          </a:p>
        </p:txBody>
      </p:sp>
      <p:sp>
        <p:nvSpPr>
          <p:cNvPr id="12" name="矩形 11"/>
          <p:cNvSpPr/>
          <p:nvPr/>
        </p:nvSpPr>
        <p:spPr>
          <a:xfrm>
            <a:off x="6025492" y="1419622"/>
            <a:ext cx="2635760" cy="400110"/>
          </a:xfrm>
          <a:prstGeom prst="rect">
            <a:avLst/>
          </a:prstGeom>
          <a:solidFill>
            <a:srgbClr val="0070C0"/>
          </a:solidFill>
        </p:spPr>
        <p:txBody>
          <a:bodyPr wrap="square">
            <a:spAutoFit/>
          </a:bodyPr>
          <a:lstStyle/>
          <a:p>
            <a:r>
              <a:rPr lang="zh-CN" altLang="zh-CN" sz="2000" b="1" dirty="0">
                <a:solidFill>
                  <a:schemeClr val="bg1"/>
                </a:solidFill>
              </a:rPr>
              <a:t>积极回应</a:t>
            </a:r>
            <a:r>
              <a:rPr lang="en-US" altLang="zh-CN" sz="2000" b="1" dirty="0">
                <a:solidFill>
                  <a:schemeClr val="bg1"/>
                </a:solidFill>
              </a:rPr>
              <a:t> </a:t>
            </a:r>
            <a:endParaRPr lang="zh-CN" altLang="zh-CN" sz="2000" b="1" dirty="0">
              <a:solidFill>
                <a:schemeClr val="bg1"/>
              </a:solidFill>
            </a:endParaRPr>
          </a:p>
        </p:txBody>
      </p:sp>
      <p:sp>
        <p:nvSpPr>
          <p:cNvPr id="13" name="矩形 12"/>
          <p:cNvSpPr/>
          <p:nvPr/>
        </p:nvSpPr>
        <p:spPr>
          <a:xfrm>
            <a:off x="6025492" y="1946810"/>
            <a:ext cx="2635760" cy="1077218"/>
          </a:xfrm>
          <a:prstGeom prst="rect">
            <a:avLst/>
          </a:prstGeom>
          <a:solidFill>
            <a:schemeClr val="bg1">
              <a:lumMod val="85000"/>
            </a:schemeClr>
          </a:solidFill>
        </p:spPr>
        <p:txBody>
          <a:bodyPr wrap="square">
            <a:spAutoFit/>
          </a:bodyPr>
          <a:lstStyle/>
          <a:p>
            <a:r>
              <a:rPr lang="zh-CN" altLang="zh-CN" sz="1600" dirty="0"/>
              <a:t>这样做一方面，会使对方感到你的确在听他的谈话，另一方面有利于你有效地进行倾听。</a:t>
            </a:r>
            <a:endParaRPr lang="zh-CN" altLang="zh-CN"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6149" name="TextBox 6      (向天歌演示原创作品：www.TopPPT.cn)"/>
          <p:cNvSpPr txBox="1"/>
          <p:nvPr/>
        </p:nvSpPr>
        <p:spPr>
          <a:xfrm>
            <a:off x="510779" y="107119"/>
            <a:ext cx="1828973" cy="500137"/>
          </a:xfrm>
          <a:prstGeom prst="rect">
            <a:avLst/>
          </a:prstGeom>
          <a:noFill/>
          <a:ln w="9525">
            <a:noFill/>
          </a:ln>
        </p:spPr>
        <p:txBody>
          <a:bodyPr wrap="square" lIns="68580" tIns="34290" rIns="68580" bIns="34290">
            <a:spAutoFit/>
          </a:bodyPr>
          <a:lstStyle/>
          <a:p>
            <a:pPr lvl="0" eaLnBrk="1" hangingPunct="1"/>
            <a:r>
              <a:rPr lang="zh-CN" altLang="en-US" sz="2800" b="1" dirty="0">
                <a:latin typeface="微软雅黑" panose="020B0503020204020204" pitchFamily="34" charset="-122"/>
                <a:ea typeface="微软雅黑" panose="020B0503020204020204" pitchFamily="34" charset="-122"/>
              </a:rPr>
              <a:t>目录</a:t>
            </a:r>
            <a:endParaRPr lang="zh-CN" altLang="en-US" sz="2800" b="1" dirty="0">
              <a:latin typeface="微软雅黑" panose="020B0503020204020204" pitchFamily="34" charset="-122"/>
              <a:ea typeface="微软雅黑" panose="020B0503020204020204" pitchFamily="34" charset="-122"/>
            </a:endParaRPr>
          </a:p>
        </p:txBody>
      </p:sp>
      <p:pic>
        <p:nvPicPr>
          <p:cNvPr id="6150" name="Picture 15      (向天歌演示原创作品：www.TopPPT.cn)"/>
          <p:cNvPicPr>
            <a:picLocks noChangeAspect="1"/>
          </p:cNvPicPr>
          <p:nvPr/>
        </p:nvPicPr>
        <p:blipFill>
          <a:blip r:embed="rId1" cstate="print"/>
          <a:stretch>
            <a:fillRect/>
          </a:stretch>
        </p:blipFill>
        <p:spPr>
          <a:xfrm>
            <a:off x="791766" y="1221582"/>
            <a:ext cx="3564210" cy="2518896"/>
          </a:xfrm>
          <a:prstGeom prst="rect">
            <a:avLst/>
          </a:prstGeom>
          <a:noFill/>
          <a:ln w="9525">
            <a:noFill/>
          </a:ln>
        </p:spPr>
      </p:pic>
      <p:sp>
        <p:nvSpPr>
          <p:cNvPr id="17" name="Rectangle 16      (向天歌演示原创作品：www.TopPPT.cn)"/>
          <p:cNvSpPr/>
          <p:nvPr/>
        </p:nvSpPr>
        <p:spPr>
          <a:xfrm>
            <a:off x="4499992" y="1221582"/>
            <a:ext cx="3384376" cy="594122"/>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eaLnBrk="1" hangingPunct="1">
              <a:spcBef>
                <a:spcPts val="0"/>
              </a:spcBef>
              <a:spcAft>
                <a:spcPts val="0"/>
              </a:spcAft>
              <a:defRPr/>
            </a:pPr>
            <a:r>
              <a:rPr lang="en-US" altLang="zh-CN" sz="2000" b="1" dirty="0" smtClean="0"/>
              <a:t>1</a:t>
            </a:r>
            <a:r>
              <a:rPr lang="zh-CN" altLang="en-US" sz="2000" b="1" dirty="0" smtClean="0"/>
              <a:t>、口语</a:t>
            </a:r>
            <a:r>
              <a:rPr lang="zh-CN" altLang="en-US" sz="2000" b="1" dirty="0"/>
              <a:t>的概述</a:t>
            </a:r>
            <a:endParaRPr lang="zh-CN" altLang="en-US" sz="2000" b="1" dirty="0"/>
          </a:p>
        </p:txBody>
      </p:sp>
      <p:sp>
        <p:nvSpPr>
          <p:cNvPr id="18" name="Rectangle 17      (向天歌演示原创作品：www.TopPPT.cn)"/>
          <p:cNvSpPr/>
          <p:nvPr/>
        </p:nvSpPr>
        <p:spPr>
          <a:xfrm>
            <a:off x="4499992" y="1869282"/>
            <a:ext cx="3384376" cy="594122"/>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eaLnBrk="1" hangingPunct="1">
              <a:spcBef>
                <a:spcPts val="0"/>
              </a:spcBef>
              <a:spcAft>
                <a:spcPts val="0"/>
              </a:spcAft>
              <a:defRPr/>
            </a:pPr>
            <a:r>
              <a:rPr lang="en-US" altLang="zh-CN" sz="2000" b="1" dirty="0" smtClean="0"/>
              <a:t>2</a:t>
            </a:r>
            <a:r>
              <a:rPr lang="zh-CN" altLang="en-US" sz="2000" b="1" dirty="0" smtClean="0"/>
              <a:t>、培养</a:t>
            </a:r>
            <a:r>
              <a:rPr lang="zh-CN" altLang="en-US" sz="2000" b="1" dirty="0"/>
              <a:t>会说话的素质</a:t>
            </a:r>
            <a:endParaRPr lang="zh-CN" altLang="en-US" sz="2000" b="1" dirty="0"/>
          </a:p>
        </p:txBody>
      </p:sp>
      <p:sp>
        <p:nvSpPr>
          <p:cNvPr id="9" name="Rectangle 8      (向天歌演示原创作品：www.TopPPT.cn)"/>
          <p:cNvSpPr/>
          <p:nvPr/>
        </p:nvSpPr>
        <p:spPr>
          <a:xfrm>
            <a:off x="4499992" y="2521744"/>
            <a:ext cx="3384376" cy="594122"/>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eaLnBrk="1" hangingPunct="1">
              <a:spcBef>
                <a:spcPts val="0"/>
              </a:spcBef>
              <a:spcAft>
                <a:spcPts val="0"/>
              </a:spcAft>
              <a:defRPr/>
            </a:pPr>
            <a:r>
              <a:rPr lang="en-US" altLang="zh-CN" sz="2000" b="1" dirty="0" smtClean="0"/>
              <a:t>3</a:t>
            </a:r>
            <a:r>
              <a:rPr lang="zh-CN" altLang="en-US" sz="2000" b="1" dirty="0" smtClean="0"/>
              <a:t>、提高</a:t>
            </a:r>
            <a:r>
              <a:rPr lang="zh-CN" altLang="en-US" sz="2000" b="1" dirty="0"/>
              <a:t>口才的基本途径</a:t>
            </a:r>
            <a:endParaRPr lang="zh-CN" altLang="en-US" sz="20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en-US" altLang="zh-CN" sz="2000" b="1" dirty="0"/>
              <a:t>3.</a:t>
            </a:r>
            <a:r>
              <a:rPr lang="zh-CN" altLang="zh-CN" sz="2000" b="1" dirty="0"/>
              <a:t>倾听的技巧</a:t>
            </a:r>
            <a:endParaRPr lang="zh-CN" altLang="zh-CN" sz="2000" dirty="0"/>
          </a:p>
        </p:txBody>
      </p:sp>
      <p:sp>
        <p:nvSpPr>
          <p:cNvPr id="8" name="矩形 7"/>
          <p:cNvSpPr/>
          <p:nvPr/>
        </p:nvSpPr>
        <p:spPr>
          <a:xfrm>
            <a:off x="508868" y="1419622"/>
            <a:ext cx="2635760" cy="400110"/>
          </a:xfrm>
          <a:prstGeom prst="rect">
            <a:avLst/>
          </a:prstGeom>
          <a:solidFill>
            <a:srgbClr val="0070C0"/>
          </a:solidFill>
        </p:spPr>
        <p:txBody>
          <a:bodyPr wrap="square">
            <a:spAutoFit/>
          </a:bodyPr>
          <a:lstStyle/>
          <a:p>
            <a:r>
              <a:rPr lang="zh-CN" altLang="zh-CN" sz="2000" b="1" dirty="0">
                <a:solidFill>
                  <a:schemeClr val="bg1"/>
                </a:solidFill>
              </a:rPr>
              <a:t>合理诱导</a:t>
            </a:r>
            <a:endParaRPr lang="zh-CN" altLang="zh-CN" sz="2000" b="1" dirty="0">
              <a:solidFill>
                <a:schemeClr val="bg1"/>
              </a:solidFill>
            </a:endParaRPr>
          </a:p>
        </p:txBody>
      </p:sp>
      <p:sp>
        <p:nvSpPr>
          <p:cNvPr id="9" name="矩形 8"/>
          <p:cNvSpPr/>
          <p:nvPr/>
        </p:nvSpPr>
        <p:spPr>
          <a:xfrm>
            <a:off x="508868" y="1946810"/>
            <a:ext cx="2635760" cy="1077218"/>
          </a:xfrm>
          <a:prstGeom prst="rect">
            <a:avLst/>
          </a:prstGeom>
          <a:solidFill>
            <a:schemeClr val="bg1">
              <a:lumMod val="85000"/>
            </a:schemeClr>
          </a:solidFill>
        </p:spPr>
        <p:txBody>
          <a:bodyPr wrap="square">
            <a:spAutoFit/>
          </a:bodyPr>
          <a:lstStyle/>
          <a:p>
            <a:r>
              <a:rPr lang="zh-CN" altLang="zh-CN" sz="1600" dirty="0"/>
              <a:t>合理的诱导，不但可以使听者听得更清楚、更准确，也可以鼓励说者更流畅地表达思想。</a:t>
            </a:r>
            <a:endParaRPr lang="zh-CN" altLang="zh-CN" sz="1600" dirty="0"/>
          </a:p>
        </p:txBody>
      </p:sp>
      <p:sp>
        <p:nvSpPr>
          <p:cNvPr id="10" name="矩形 9"/>
          <p:cNvSpPr/>
          <p:nvPr/>
        </p:nvSpPr>
        <p:spPr>
          <a:xfrm>
            <a:off x="3273708" y="1419622"/>
            <a:ext cx="2635760" cy="400110"/>
          </a:xfrm>
          <a:prstGeom prst="rect">
            <a:avLst/>
          </a:prstGeom>
          <a:solidFill>
            <a:srgbClr val="0070C0"/>
          </a:solidFill>
        </p:spPr>
        <p:txBody>
          <a:bodyPr wrap="square">
            <a:spAutoFit/>
          </a:bodyPr>
          <a:lstStyle/>
          <a:p>
            <a:r>
              <a:rPr lang="zh-CN" altLang="zh-CN" sz="2000" b="1" dirty="0">
                <a:solidFill>
                  <a:schemeClr val="bg1"/>
                </a:solidFill>
              </a:rPr>
              <a:t>准确理解</a:t>
            </a:r>
            <a:r>
              <a:rPr lang="en-US" altLang="zh-CN" sz="2000" b="1" dirty="0">
                <a:solidFill>
                  <a:schemeClr val="bg1"/>
                </a:solidFill>
              </a:rPr>
              <a:t> </a:t>
            </a:r>
            <a:endParaRPr lang="zh-CN" altLang="zh-CN" sz="2000" b="1" dirty="0">
              <a:solidFill>
                <a:schemeClr val="bg1"/>
              </a:solidFill>
            </a:endParaRPr>
          </a:p>
        </p:txBody>
      </p:sp>
      <p:sp>
        <p:nvSpPr>
          <p:cNvPr id="11" name="矩形 10"/>
          <p:cNvSpPr/>
          <p:nvPr/>
        </p:nvSpPr>
        <p:spPr>
          <a:xfrm>
            <a:off x="3273708" y="1946810"/>
            <a:ext cx="2635760" cy="830997"/>
          </a:xfrm>
          <a:prstGeom prst="rect">
            <a:avLst/>
          </a:prstGeom>
          <a:solidFill>
            <a:schemeClr val="bg1">
              <a:lumMod val="85000"/>
            </a:schemeClr>
          </a:solidFill>
        </p:spPr>
        <p:txBody>
          <a:bodyPr wrap="square">
            <a:spAutoFit/>
          </a:bodyPr>
          <a:lstStyle/>
          <a:p>
            <a:r>
              <a:rPr lang="zh-CN" altLang="zh-CN" sz="1600" dirty="0"/>
              <a:t>理解对方要表达的意思是倾听的主要目的，同时也是使沟通能够进行下去的条件。</a:t>
            </a:r>
            <a:endParaRPr lang="zh-CN" altLang="zh-CN" sz="1600" dirty="0"/>
          </a:p>
        </p:txBody>
      </p:sp>
      <p:sp>
        <p:nvSpPr>
          <p:cNvPr id="12" name="矩形 11"/>
          <p:cNvSpPr/>
          <p:nvPr/>
        </p:nvSpPr>
        <p:spPr>
          <a:xfrm>
            <a:off x="6025492" y="1419622"/>
            <a:ext cx="2635760" cy="400110"/>
          </a:xfrm>
          <a:prstGeom prst="rect">
            <a:avLst/>
          </a:prstGeom>
          <a:solidFill>
            <a:srgbClr val="0070C0"/>
          </a:solidFill>
        </p:spPr>
        <p:txBody>
          <a:bodyPr wrap="square">
            <a:spAutoFit/>
          </a:bodyPr>
          <a:lstStyle/>
          <a:p>
            <a:r>
              <a:rPr lang="zh-CN" altLang="zh-CN" sz="2000" b="1" dirty="0">
                <a:solidFill>
                  <a:schemeClr val="bg1"/>
                </a:solidFill>
              </a:rPr>
              <a:t>听完再澄清</a:t>
            </a:r>
            <a:r>
              <a:rPr lang="en-US" altLang="zh-CN" sz="2000" b="1" dirty="0">
                <a:solidFill>
                  <a:schemeClr val="bg1"/>
                </a:solidFill>
              </a:rPr>
              <a:t> </a:t>
            </a:r>
            <a:endParaRPr lang="zh-CN" altLang="zh-CN" sz="2000" b="1" dirty="0">
              <a:solidFill>
                <a:schemeClr val="bg1"/>
              </a:solidFill>
            </a:endParaRPr>
          </a:p>
        </p:txBody>
      </p:sp>
      <p:sp>
        <p:nvSpPr>
          <p:cNvPr id="13" name="矩形 12"/>
          <p:cNvSpPr/>
          <p:nvPr/>
        </p:nvSpPr>
        <p:spPr>
          <a:xfrm>
            <a:off x="6025492" y="1946810"/>
            <a:ext cx="2635760" cy="1815882"/>
          </a:xfrm>
          <a:prstGeom prst="rect">
            <a:avLst/>
          </a:prstGeom>
          <a:solidFill>
            <a:schemeClr val="bg1">
              <a:lumMod val="85000"/>
            </a:schemeClr>
          </a:solidFill>
        </p:spPr>
        <p:txBody>
          <a:bodyPr wrap="square">
            <a:spAutoFit/>
          </a:bodyPr>
          <a:lstStyle/>
          <a:p>
            <a:r>
              <a:rPr lang="zh-CN" altLang="zh-CN" sz="1600" dirty="0"/>
              <a:t>由于信息传播的不实，造成他人对你的误解，在这种情况下，要等对方表达结束后，再去澄清事实，消除他的误解。有些事情，越急于解释越说不清楚，还容易给人造成“越描越黑”的印象。</a:t>
            </a:r>
            <a:r>
              <a:rPr lang="en-US" altLang="zh-CN" sz="1600" dirty="0"/>
              <a:t> </a:t>
            </a:r>
            <a:endParaRPr lang="zh-CN" altLang="zh-CN" sz="16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en-US" altLang="zh-CN" sz="2000" b="1" dirty="0"/>
              <a:t>3.</a:t>
            </a:r>
            <a:r>
              <a:rPr lang="zh-CN" altLang="zh-CN" sz="2000" b="1" dirty="0"/>
              <a:t>倾听的技巧</a:t>
            </a:r>
            <a:endParaRPr lang="zh-CN" altLang="zh-CN" sz="2000" dirty="0"/>
          </a:p>
        </p:txBody>
      </p:sp>
      <p:sp>
        <p:nvSpPr>
          <p:cNvPr id="8" name="矩形 7"/>
          <p:cNvSpPr/>
          <p:nvPr/>
        </p:nvSpPr>
        <p:spPr>
          <a:xfrm>
            <a:off x="508868" y="1419622"/>
            <a:ext cx="2635760" cy="400110"/>
          </a:xfrm>
          <a:prstGeom prst="rect">
            <a:avLst/>
          </a:prstGeom>
          <a:solidFill>
            <a:srgbClr val="0070C0"/>
          </a:solidFill>
        </p:spPr>
        <p:txBody>
          <a:bodyPr wrap="square">
            <a:spAutoFit/>
          </a:bodyPr>
          <a:lstStyle/>
          <a:p>
            <a:r>
              <a:rPr lang="zh-CN" altLang="zh-CN" sz="2000" b="1" dirty="0">
                <a:solidFill>
                  <a:schemeClr val="bg1"/>
                </a:solidFill>
              </a:rPr>
              <a:t>客观评论</a:t>
            </a:r>
            <a:r>
              <a:rPr lang="en-US" altLang="zh-CN" sz="2000" b="1" dirty="0">
                <a:solidFill>
                  <a:schemeClr val="bg1"/>
                </a:solidFill>
              </a:rPr>
              <a:t> </a:t>
            </a:r>
            <a:endParaRPr lang="zh-CN" altLang="zh-CN" sz="2000" b="1" dirty="0">
              <a:solidFill>
                <a:schemeClr val="bg1"/>
              </a:solidFill>
            </a:endParaRPr>
          </a:p>
        </p:txBody>
      </p:sp>
      <p:sp>
        <p:nvSpPr>
          <p:cNvPr id="9" name="矩形 8"/>
          <p:cNvSpPr/>
          <p:nvPr/>
        </p:nvSpPr>
        <p:spPr>
          <a:xfrm>
            <a:off x="508868" y="1946810"/>
            <a:ext cx="7807548" cy="584775"/>
          </a:xfrm>
          <a:prstGeom prst="rect">
            <a:avLst/>
          </a:prstGeom>
          <a:solidFill>
            <a:schemeClr val="bg1">
              <a:lumMod val="85000"/>
            </a:schemeClr>
          </a:solidFill>
        </p:spPr>
        <p:txBody>
          <a:bodyPr wrap="square">
            <a:spAutoFit/>
          </a:bodyPr>
          <a:lstStyle/>
          <a:p>
            <a:r>
              <a:rPr lang="zh-CN" altLang="zh-CN" sz="1600" dirty="0"/>
              <a:t>在谈话者准备讲话之前，自己尽量不要就已经针对所要谈论的事情本身下定论，否则，会带着“有色眼镜”，不能设身处地，从对方的角度看待问题，出现偏差。</a:t>
            </a:r>
            <a:endParaRPr lang="zh-CN" altLang="zh-CN" sz="1600" dirty="0"/>
          </a:p>
        </p:txBody>
      </p:sp>
      <p:sp>
        <p:nvSpPr>
          <p:cNvPr id="14" name="矩形 13"/>
          <p:cNvSpPr/>
          <p:nvPr/>
        </p:nvSpPr>
        <p:spPr>
          <a:xfrm>
            <a:off x="508868" y="2643758"/>
            <a:ext cx="7807548" cy="1569660"/>
          </a:xfrm>
          <a:prstGeom prst="rect">
            <a:avLst/>
          </a:prstGeom>
          <a:solidFill>
            <a:schemeClr val="bg1">
              <a:lumMod val="85000"/>
            </a:schemeClr>
          </a:solidFill>
        </p:spPr>
        <p:txBody>
          <a:bodyPr wrap="square">
            <a:spAutoFit/>
          </a:bodyPr>
          <a:lstStyle/>
          <a:p>
            <a:r>
              <a:rPr lang="zh-CN" altLang="zh-CN" sz="1600" dirty="0"/>
              <a:t>一般评价的重点包括：</a:t>
            </a:r>
            <a:endParaRPr lang="zh-CN" altLang="zh-CN" sz="1600" dirty="0"/>
          </a:p>
          <a:p>
            <a:pPr marL="342900" lvl="0" indent="-342900">
              <a:buFont typeface="+mj-lt"/>
              <a:buAutoNum type="arabicPeriod"/>
            </a:pPr>
            <a:r>
              <a:rPr lang="zh-CN" altLang="zh-CN" sz="1600" dirty="0"/>
              <a:t>所讲内容是否真实可信？有无错误或疏漏之处？</a:t>
            </a:r>
            <a:endParaRPr lang="zh-CN" altLang="zh-CN" sz="1600" dirty="0"/>
          </a:p>
          <a:p>
            <a:pPr marL="342900" lvl="0" indent="-342900">
              <a:buFont typeface="+mj-lt"/>
              <a:buAutoNum type="arabicPeriod"/>
            </a:pPr>
            <a:r>
              <a:rPr lang="zh-CN" altLang="zh-CN" sz="1600" dirty="0"/>
              <a:t>他是否提出了有价值的见解？</a:t>
            </a:r>
            <a:endParaRPr lang="zh-CN" altLang="zh-CN" sz="1600" dirty="0"/>
          </a:p>
          <a:p>
            <a:pPr marL="342900" lvl="0" indent="-342900">
              <a:buFont typeface="+mj-lt"/>
              <a:buAutoNum type="arabicPeriod"/>
            </a:pPr>
            <a:r>
              <a:rPr lang="zh-CN" altLang="zh-CN" sz="1600" dirty="0"/>
              <a:t>听众对他的反应如何？</a:t>
            </a:r>
            <a:endParaRPr lang="zh-CN" altLang="zh-CN" sz="1600" dirty="0"/>
          </a:p>
          <a:p>
            <a:pPr marL="342900" lvl="0" indent="-342900">
              <a:buFont typeface="+mj-lt"/>
              <a:buAutoNum type="arabicPeriod"/>
            </a:pPr>
            <a:r>
              <a:rPr lang="zh-CN" altLang="zh-CN" sz="1600" dirty="0"/>
              <a:t>讲话者说话的技巧如何？</a:t>
            </a:r>
            <a:endParaRPr lang="zh-CN" altLang="zh-CN" sz="1600" dirty="0"/>
          </a:p>
          <a:p>
            <a:pPr marL="342900" lvl="0" indent="-342900">
              <a:buFont typeface="+mj-lt"/>
              <a:buAutoNum type="arabicPeriod"/>
            </a:pPr>
            <a:r>
              <a:rPr lang="zh-CN" altLang="zh-CN" sz="1600" dirty="0"/>
              <a:t>对讲话人的总体印象如何？</a:t>
            </a:r>
            <a:endParaRPr lang="zh-CN" altLang="zh-CN" sz="1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二、具有健康的心理素质</a:t>
            </a:r>
            <a:endParaRPr lang="zh-CN" altLang="zh-CN" sz="2000" dirty="0"/>
          </a:p>
        </p:txBody>
      </p:sp>
      <p:sp>
        <p:nvSpPr>
          <p:cNvPr id="9" name="矩形 8"/>
          <p:cNvSpPr/>
          <p:nvPr/>
        </p:nvSpPr>
        <p:spPr>
          <a:xfrm>
            <a:off x="508868" y="1362035"/>
            <a:ext cx="7807548" cy="3139321"/>
          </a:xfrm>
          <a:prstGeom prst="rect">
            <a:avLst/>
          </a:prstGeom>
          <a:solidFill>
            <a:schemeClr val="bg1">
              <a:lumMod val="85000"/>
            </a:schemeClr>
          </a:solidFill>
        </p:spPr>
        <p:txBody>
          <a:bodyPr wrap="square">
            <a:spAutoFit/>
          </a:bodyPr>
          <a:lstStyle/>
          <a:p>
            <a:r>
              <a:rPr lang="zh-CN" altLang="zh-CN" sz="1800" dirty="0"/>
              <a:t>关心健康的人越来越明白，健康不仅仅是没有疾病，而且还包括心理健康和社会适应能力。</a:t>
            </a:r>
            <a:endParaRPr lang="zh-CN" altLang="zh-CN" sz="1800" dirty="0"/>
          </a:p>
          <a:p>
            <a:r>
              <a:rPr lang="zh-CN" altLang="zh-CN" sz="1800" dirty="0"/>
              <a:t>以往人们总把事业的成败，较单一地归咎智力因素，关注的是，</a:t>
            </a:r>
            <a:r>
              <a:rPr lang="en-US" altLang="zh-CN" sz="1800" dirty="0"/>
              <a:t>IQ</a:t>
            </a:r>
            <a:r>
              <a:rPr lang="zh-CN" altLang="zh-CN" sz="1800" dirty="0"/>
              <a:t>（智力商数）值的高低。近来，人们不仅认识到非智力因素的</a:t>
            </a:r>
            <a:r>
              <a:rPr lang="en-US" altLang="zh-CN" sz="1800" dirty="0"/>
              <a:t>EQ</a:t>
            </a:r>
            <a:r>
              <a:rPr lang="zh-CN" altLang="zh-CN" sz="1800" dirty="0"/>
              <a:t>（情绪商数）、</a:t>
            </a:r>
            <a:r>
              <a:rPr lang="en-US" altLang="zh-CN" sz="1800" dirty="0"/>
              <a:t>AQ</a:t>
            </a:r>
            <a:r>
              <a:rPr lang="zh-CN" altLang="zh-CN" sz="1800" dirty="0"/>
              <a:t>（逆境商数）、</a:t>
            </a:r>
            <a:r>
              <a:rPr lang="en-US" altLang="zh-CN" sz="1800" dirty="0"/>
              <a:t>HQ</a:t>
            </a:r>
            <a:r>
              <a:rPr lang="zh-CN" altLang="zh-CN" sz="1800" dirty="0"/>
              <a:t>（健康商数）与人生的质量关系。心理素质的健康，往往决定了一个人的成败。</a:t>
            </a:r>
            <a:endParaRPr lang="zh-CN" altLang="zh-CN" sz="1800" dirty="0"/>
          </a:p>
          <a:p>
            <a:r>
              <a:rPr lang="zh-CN" altLang="zh-CN" sz="1800" dirty="0"/>
              <a:t>心理素质是以生理素质为基础，将外部获得的东西内化成稳定的、基本的、衍生性的并与人的社会适应行为和创新行为密切联系的心理品质。每个人的心理素质不尽相同，但是可以肯定地说，在生活中经常表现出热情开朗、活泼大方、积极向上等良好心理素质的人，更容易在口才活动中展现出众的才华。</a:t>
            </a:r>
            <a:endParaRPr lang="zh-CN" altLang="zh-CN" sz="1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二、具有健康的心理素质</a:t>
            </a:r>
            <a:endParaRPr lang="zh-CN" altLang="zh-CN" sz="2000" dirty="0"/>
          </a:p>
        </p:txBody>
      </p:sp>
      <p:sp>
        <p:nvSpPr>
          <p:cNvPr id="9" name="矩形 8"/>
          <p:cNvSpPr/>
          <p:nvPr/>
        </p:nvSpPr>
        <p:spPr>
          <a:xfrm>
            <a:off x="508868" y="1362035"/>
            <a:ext cx="7807548" cy="369332"/>
          </a:xfrm>
          <a:prstGeom prst="rect">
            <a:avLst/>
          </a:prstGeom>
          <a:solidFill>
            <a:schemeClr val="bg1">
              <a:lumMod val="85000"/>
            </a:schemeClr>
          </a:solidFill>
        </p:spPr>
        <p:txBody>
          <a:bodyPr wrap="square">
            <a:spAutoFit/>
          </a:bodyPr>
          <a:lstStyle/>
          <a:p>
            <a:r>
              <a:rPr lang="en-US" altLang="zh-CN" sz="1800" b="1" dirty="0"/>
              <a:t>1.</a:t>
            </a:r>
            <a:r>
              <a:rPr lang="zh-CN" altLang="zh-CN" sz="1800" b="1" dirty="0"/>
              <a:t>在口才活动中常见的心理障碍</a:t>
            </a:r>
            <a:endParaRPr lang="zh-CN" altLang="zh-CN" sz="1800" dirty="0"/>
          </a:p>
        </p:txBody>
      </p:sp>
      <p:sp>
        <p:nvSpPr>
          <p:cNvPr id="3" name="椭圆 2"/>
          <p:cNvSpPr/>
          <p:nvPr/>
        </p:nvSpPr>
        <p:spPr>
          <a:xfrm>
            <a:off x="1151620" y="1779662"/>
            <a:ext cx="1368152" cy="136815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000" b="1" dirty="0"/>
              <a:t>怯场</a:t>
            </a:r>
            <a:endParaRPr lang="zh-CN" altLang="en-US" sz="2000" b="1" dirty="0"/>
          </a:p>
        </p:txBody>
      </p:sp>
      <p:sp>
        <p:nvSpPr>
          <p:cNvPr id="4" name="矩形 3"/>
          <p:cNvSpPr/>
          <p:nvPr/>
        </p:nvSpPr>
        <p:spPr>
          <a:xfrm>
            <a:off x="611560" y="3291830"/>
            <a:ext cx="2448272" cy="1600438"/>
          </a:xfrm>
          <a:prstGeom prst="rect">
            <a:avLst/>
          </a:prstGeom>
          <a:solidFill>
            <a:schemeClr val="bg1">
              <a:lumMod val="85000"/>
            </a:schemeClr>
          </a:solidFill>
        </p:spPr>
        <p:txBody>
          <a:bodyPr wrap="square">
            <a:spAutoFit/>
          </a:bodyPr>
          <a:lstStyle/>
          <a:p>
            <a:r>
              <a:rPr lang="zh-CN" altLang="zh-CN" dirty="0"/>
              <a:t>怯场是一种常见的心理表现，美国的研究人员曾在</a:t>
            </a:r>
            <a:r>
              <a:rPr lang="en-US" altLang="zh-CN" dirty="0"/>
              <a:t>300</a:t>
            </a:r>
            <a:r>
              <a:rPr lang="zh-CN" altLang="zh-CN" dirty="0"/>
              <a:t>多人中作了一个调查，题目是：你最担心的是什么？约有</a:t>
            </a:r>
            <a:r>
              <a:rPr lang="en-US" altLang="zh-CN" dirty="0"/>
              <a:t>40%</a:t>
            </a:r>
            <a:r>
              <a:rPr lang="zh-CN" altLang="zh-CN" dirty="0"/>
              <a:t>的人认为，最令人痛苦的事情就是在大庭广众之下讲话。</a:t>
            </a:r>
            <a:endParaRPr lang="zh-CN" altLang="zh-CN" dirty="0"/>
          </a:p>
        </p:txBody>
      </p:sp>
      <p:sp>
        <p:nvSpPr>
          <p:cNvPr id="10" name="椭圆 9"/>
          <p:cNvSpPr/>
          <p:nvPr/>
        </p:nvSpPr>
        <p:spPr>
          <a:xfrm>
            <a:off x="3873656" y="1779662"/>
            <a:ext cx="1368152" cy="136815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000" b="1" dirty="0"/>
              <a:t>自卑</a:t>
            </a:r>
            <a:endParaRPr lang="zh-CN" altLang="en-US" sz="2000" b="1" dirty="0"/>
          </a:p>
        </p:txBody>
      </p:sp>
      <p:sp>
        <p:nvSpPr>
          <p:cNvPr id="11" name="矩形 10"/>
          <p:cNvSpPr/>
          <p:nvPr/>
        </p:nvSpPr>
        <p:spPr>
          <a:xfrm>
            <a:off x="3333596" y="3291830"/>
            <a:ext cx="2448272" cy="1600438"/>
          </a:xfrm>
          <a:prstGeom prst="rect">
            <a:avLst/>
          </a:prstGeom>
          <a:solidFill>
            <a:schemeClr val="bg1">
              <a:lumMod val="85000"/>
            </a:schemeClr>
          </a:solidFill>
        </p:spPr>
        <p:txBody>
          <a:bodyPr wrap="square">
            <a:spAutoFit/>
          </a:bodyPr>
          <a:lstStyle/>
          <a:p>
            <a:r>
              <a:rPr lang="zh-CN" altLang="zh-CN" dirty="0"/>
              <a:t>怯场是一种常见的心理表现，美国的研究人员曾在</a:t>
            </a:r>
            <a:r>
              <a:rPr lang="en-US" altLang="zh-CN" dirty="0"/>
              <a:t>300</a:t>
            </a:r>
            <a:r>
              <a:rPr lang="zh-CN" altLang="zh-CN" dirty="0"/>
              <a:t>多人中作了一个调查，题目是：你最担心的是什么？约有</a:t>
            </a:r>
            <a:r>
              <a:rPr lang="en-US" altLang="zh-CN" dirty="0"/>
              <a:t>40%</a:t>
            </a:r>
            <a:r>
              <a:rPr lang="zh-CN" altLang="zh-CN" dirty="0"/>
              <a:t>的人认为，最令人痛苦的事情就是在大庭广众之下讲话。</a:t>
            </a:r>
            <a:endParaRPr lang="zh-CN" altLang="zh-CN" dirty="0"/>
          </a:p>
        </p:txBody>
      </p:sp>
      <p:sp>
        <p:nvSpPr>
          <p:cNvPr id="12" name="椭圆 11"/>
          <p:cNvSpPr/>
          <p:nvPr/>
        </p:nvSpPr>
        <p:spPr>
          <a:xfrm>
            <a:off x="6578340" y="1779662"/>
            <a:ext cx="1368152" cy="136815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000" b="1" dirty="0"/>
              <a:t>自傲</a:t>
            </a:r>
            <a:endParaRPr lang="zh-CN" altLang="zh-CN" sz="2000" b="1" dirty="0"/>
          </a:p>
        </p:txBody>
      </p:sp>
      <p:sp>
        <p:nvSpPr>
          <p:cNvPr id="13" name="矩形 12"/>
          <p:cNvSpPr/>
          <p:nvPr/>
        </p:nvSpPr>
        <p:spPr>
          <a:xfrm>
            <a:off x="6038280" y="3291830"/>
            <a:ext cx="2448272" cy="1600438"/>
          </a:xfrm>
          <a:prstGeom prst="rect">
            <a:avLst/>
          </a:prstGeom>
          <a:solidFill>
            <a:schemeClr val="bg1">
              <a:lumMod val="85000"/>
            </a:schemeClr>
          </a:solidFill>
        </p:spPr>
        <p:txBody>
          <a:bodyPr wrap="square">
            <a:spAutoFit/>
          </a:bodyPr>
          <a:lstStyle/>
          <a:p>
            <a:r>
              <a:rPr lang="zh-CN" altLang="zh-CN" dirty="0"/>
              <a:t>自傲是一种以自我为中心的过于自信的心理倾向。在口才活动中，具有这一心理障碍的人往往表现为自以为技压群雄、滔滔不绝、高谈阔论、忽视他人，一味追求表现自我。</a:t>
            </a:r>
            <a:endParaRPr lang="zh-CN" altLang="zh-CN"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二、具有健康的心理素质</a:t>
            </a:r>
            <a:endParaRPr lang="zh-CN" altLang="zh-CN" sz="2000" dirty="0"/>
          </a:p>
        </p:txBody>
      </p:sp>
      <p:sp>
        <p:nvSpPr>
          <p:cNvPr id="9" name="矩形 8"/>
          <p:cNvSpPr/>
          <p:nvPr/>
        </p:nvSpPr>
        <p:spPr>
          <a:xfrm>
            <a:off x="508868" y="1362035"/>
            <a:ext cx="7807548" cy="369332"/>
          </a:xfrm>
          <a:prstGeom prst="rect">
            <a:avLst/>
          </a:prstGeom>
          <a:solidFill>
            <a:schemeClr val="bg1">
              <a:lumMod val="85000"/>
            </a:schemeClr>
          </a:solidFill>
        </p:spPr>
        <p:txBody>
          <a:bodyPr wrap="square">
            <a:spAutoFit/>
          </a:bodyPr>
          <a:lstStyle/>
          <a:p>
            <a:r>
              <a:rPr lang="en-US" altLang="zh-CN" sz="1800" b="1" dirty="0"/>
              <a:t>2.</a:t>
            </a:r>
            <a:r>
              <a:rPr lang="zh-CN" altLang="zh-CN" sz="1800" b="1" dirty="0"/>
              <a:t>克服心理障碍的调节方法</a:t>
            </a:r>
            <a:endParaRPr lang="zh-CN" altLang="zh-CN" sz="1800" dirty="0"/>
          </a:p>
        </p:txBody>
      </p:sp>
      <p:sp>
        <p:nvSpPr>
          <p:cNvPr id="4" name="矩形 3"/>
          <p:cNvSpPr/>
          <p:nvPr/>
        </p:nvSpPr>
        <p:spPr>
          <a:xfrm>
            <a:off x="508868" y="1851670"/>
            <a:ext cx="7807548" cy="1754326"/>
          </a:xfrm>
          <a:prstGeom prst="rect">
            <a:avLst/>
          </a:prstGeom>
          <a:solidFill>
            <a:schemeClr val="bg1">
              <a:lumMod val="85000"/>
            </a:schemeClr>
          </a:solidFill>
        </p:spPr>
        <p:txBody>
          <a:bodyPr wrap="square">
            <a:spAutoFit/>
          </a:bodyPr>
          <a:lstStyle/>
          <a:p>
            <a:r>
              <a:rPr lang="zh-CN" altLang="zh-CN" sz="1800" dirty="0"/>
              <a:t>克服恐惧心理主要是通过提高对事物的认知能力，扩大认知视野，判定恐惧源。认识客观世界的某些规律，认识人自身的需要和客观规律之间的关系，确立正确的目标判断，提高预见力，对可能发生的各种变故做好充分的思想准备，就会增强心理承受能力。</a:t>
            </a:r>
            <a:endParaRPr lang="zh-CN" altLang="zh-CN" sz="1800" dirty="0"/>
          </a:p>
          <a:p>
            <a:r>
              <a:rPr lang="zh-CN" altLang="zh-CN" sz="1800" dirty="0"/>
              <a:t>其次要培养乐观的人生情趣和坚强的意志，用勇敢顽强的精神激励自己的勇气，在平时的训练和生活中有意识地在复杂的环境下磨炼自己。</a:t>
            </a:r>
            <a:endParaRPr lang="zh-CN" altLang="zh-CN" sz="18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二、具有健康的心理素质</a:t>
            </a:r>
            <a:endParaRPr lang="zh-CN" altLang="zh-CN" sz="2000" dirty="0"/>
          </a:p>
        </p:txBody>
      </p:sp>
      <p:sp>
        <p:nvSpPr>
          <p:cNvPr id="9" name="矩形 8"/>
          <p:cNvSpPr/>
          <p:nvPr/>
        </p:nvSpPr>
        <p:spPr>
          <a:xfrm>
            <a:off x="508868" y="1362035"/>
            <a:ext cx="7807548" cy="369332"/>
          </a:xfrm>
          <a:prstGeom prst="rect">
            <a:avLst/>
          </a:prstGeom>
          <a:solidFill>
            <a:schemeClr val="bg1">
              <a:lumMod val="85000"/>
            </a:schemeClr>
          </a:solidFill>
        </p:spPr>
        <p:txBody>
          <a:bodyPr wrap="square">
            <a:spAutoFit/>
          </a:bodyPr>
          <a:lstStyle/>
          <a:p>
            <a:r>
              <a:rPr lang="en-US" altLang="zh-CN" sz="1800" b="1" dirty="0"/>
              <a:t>2.</a:t>
            </a:r>
            <a:r>
              <a:rPr lang="zh-CN" altLang="zh-CN" sz="1800" b="1" dirty="0"/>
              <a:t>克服心理障碍的调节方法</a:t>
            </a:r>
            <a:endParaRPr lang="zh-CN" altLang="zh-CN" sz="1800" dirty="0"/>
          </a:p>
        </p:txBody>
      </p:sp>
      <p:sp>
        <p:nvSpPr>
          <p:cNvPr id="4" name="矩形 3"/>
          <p:cNvSpPr/>
          <p:nvPr/>
        </p:nvSpPr>
        <p:spPr>
          <a:xfrm>
            <a:off x="508868" y="1851670"/>
            <a:ext cx="7807548" cy="369332"/>
          </a:xfrm>
          <a:prstGeom prst="rect">
            <a:avLst/>
          </a:prstGeom>
          <a:solidFill>
            <a:schemeClr val="accent1">
              <a:lumMod val="40000"/>
              <a:lumOff val="60000"/>
            </a:schemeClr>
          </a:solidFill>
        </p:spPr>
        <p:txBody>
          <a:bodyPr wrap="square">
            <a:spAutoFit/>
          </a:bodyPr>
          <a:lstStyle/>
          <a:p>
            <a:r>
              <a:rPr lang="zh-CN" altLang="zh-CN" sz="1800" dirty="0"/>
              <a:t>战胜自我的训练方法</a:t>
            </a:r>
            <a:endParaRPr lang="zh-CN" altLang="zh-CN" sz="1800" dirty="0"/>
          </a:p>
        </p:txBody>
      </p:sp>
      <p:sp>
        <p:nvSpPr>
          <p:cNvPr id="3" name="矩形 2"/>
          <p:cNvSpPr/>
          <p:nvPr/>
        </p:nvSpPr>
        <p:spPr>
          <a:xfrm>
            <a:off x="508868" y="2427734"/>
            <a:ext cx="7807548" cy="2031325"/>
          </a:xfrm>
          <a:prstGeom prst="rect">
            <a:avLst/>
          </a:prstGeom>
        </p:spPr>
        <p:txBody>
          <a:bodyPr wrap="square">
            <a:spAutoFit/>
          </a:bodyPr>
          <a:lstStyle/>
          <a:p>
            <a:pPr marL="342900" indent="-342900">
              <a:buFont typeface="+mj-lt"/>
              <a:buAutoNum type="arabicPeriod"/>
            </a:pPr>
            <a:r>
              <a:rPr lang="zh-CN" altLang="zh-CN" sz="1800" dirty="0" smtClean="0"/>
              <a:t>做深呼吸</a:t>
            </a:r>
            <a:r>
              <a:rPr lang="zh-CN" altLang="en-US" sz="1800" dirty="0"/>
              <a:t>；</a:t>
            </a:r>
            <a:r>
              <a:rPr lang="en-US" altLang="zh-CN" sz="1800" dirty="0" smtClean="0"/>
              <a:t> </a:t>
            </a:r>
            <a:r>
              <a:rPr lang="zh-CN" altLang="zh-CN" sz="1800" dirty="0"/>
              <a:t>胸腔要尽力舒展，频率由快到慢；</a:t>
            </a:r>
            <a:endParaRPr lang="zh-CN" altLang="zh-CN" sz="1800" dirty="0"/>
          </a:p>
          <a:p>
            <a:pPr marL="342900" indent="-342900">
              <a:buFont typeface="+mj-lt"/>
              <a:buAutoNum type="arabicPeriod"/>
            </a:pPr>
            <a:r>
              <a:rPr lang="zh-CN" altLang="zh-CN" sz="1800" dirty="0" smtClean="0"/>
              <a:t>喝</a:t>
            </a:r>
            <a:r>
              <a:rPr lang="zh-CN" altLang="zh-CN" sz="1800" dirty="0"/>
              <a:t>一口水，慢慢咽下，缓解紧张感；</a:t>
            </a:r>
            <a:endParaRPr lang="zh-CN" altLang="zh-CN" sz="1800" dirty="0"/>
          </a:p>
          <a:p>
            <a:pPr marL="342900" indent="-342900">
              <a:buFont typeface="+mj-lt"/>
              <a:buAutoNum type="arabicPeriod"/>
            </a:pPr>
            <a:r>
              <a:rPr lang="zh-CN" altLang="zh-CN" sz="1800" dirty="0" smtClean="0"/>
              <a:t>排除</a:t>
            </a:r>
            <a:r>
              <a:rPr lang="zh-CN" altLang="zh-CN" sz="1800" dirty="0"/>
              <a:t>干扰，将思想集中在所讲的内容上；</a:t>
            </a:r>
            <a:endParaRPr lang="zh-CN" altLang="zh-CN" sz="1800" dirty="0"/>
          </a:p>
          <a:p>
            <a:pPr marL="342900" indent="-342900">
              <a:buFont typeface="+mj-lt"/>
              <a:buAutoNum type="arabicPeriod"/>
            </a:pPr>
            <a:r>
              <a:rPr lang="zh-CN" altLang="zh-CN" sz="1800" dirty="0" smtClean="0"/>
              <a:t>排除消极的心理暗示，增加积极的心理暗示，比如：今天我一定能成功，我的故事很精彩会让观众不断</a:t>
            </a:r>
            <a:r>
              <a:rPr lang="zh-CN" altLang="zh-CN" sz="1800" dirty="0"/>
              <a:t>喝彩；</a:t>
            </a:r>
            <a:endParaRPr lang="zh-CN" altLang="zh-CN" sz="1800" dirty="0"/>
          </a:p>
          <a:p>
            <a:pPr marL="342900" indent="-342900">
              <a:buFont typeface="+mj-lt"/>
              <a:buAutoNum type="arabicPeriod"/>
            </a:pPr>
            <a:r>
              <a:rPr lang="zh-CN" altLang="zh-CN" sz="1800" dirty="0" smtClean="0"/>
              <a:t>找</a:t>
            </a:r>
            <a:r>
              <a:rPr lang="zh-CN" altLang="zh-CN" sz="1800" dirty="0"/>
              <a:t>一个比较舒适的地方坐下，思索引起自己最初高度紧张的刺激因素，直到紧张感慢慢消失。</a:t>
            </a:r>
            <a:endParaRPr lang="zh-CN" altLang="zh-CN" sz="1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二、具有健康的心理素质</a:t>
            </a:r>
            <a:endParaRPr lang="zh-CN" altLang="zh-CN" sz="2000" dirty="0"/>
          </a:p>
        </p:txBody>
      </p:sp>
      <p:sp>
        <p:nvSpPr>
          <p:cNvPr id="9" name="矩形 8"/>
          <p:cNvSpPr/>
          <p:nvPr/>
        </p:nvSpPr>
        <p:spPr>
          <a:xfrm>
            <a:off x="508868" y="1362035"/>
            <a:ext cx="7807548" cy="369332"/>
          </a:xfrm>
          <a:prstGeom prst="rect">
            <a:avLst/>
          </a:prstGeom>
          <a:solidFill>
            <a:schemeClr val="bg1">
              <a:lumMod val="85000"/>
            </a:schemeClr>
          </a:solidFill>
        </p:spPr>
        <p:txBody>
          <a:bodyPr wrap="square">
            <a:spAutoFit/>
          </a:bodyPr>
          <a:lstStyle/>
          <a:p>
            <a:r>
              <a:rPr lang="en-US" altLang="zh-CN" sz="1800" b="1" dirty="0"/>
              <a:t>2.</a:t>
            </a:r>
            <a:r>
              <a:rPr lang="zh-CN" altLang="zh-CN" sz="1800" b="1" dirty="0"/>
              <a:t>克服心理障碍的调节方法</a:t>
            </a:r>
            <a:endParaRPr lang="zh-CN" altLang="zh-CN" sz="1800" dirty="0"/>
          </a:p>
        </p:txBody>
      </p:sp>
      <p:sp>
        <p:nvSpPr>
          <p:cNvPr id="4" name="矩形 3"/>
          <p:cNvSpPr/>
          <p:nvPr/>
        </p:nvSpPr>
        <p:spPr>
          <a:xfrm>
            <a:off x="508868" y="1851670"/>
            <a:ext cx="7807548" cy="369332"/>
          </a:xfrm>
          <a:prstGeom prst="rect">
            <a:avLst/>
          </a:prstGeom>
          <a:solidFill>
            <a:schemeClr val="accent1">
              <a:lumMod val="40000"/>
              <a:lumOff val="60000"/>
            </a:schemeClr>
          </a:solidFill>
        </p:spPr>
        <p:txBody>
          <a:bodyPr wrap="square">
            <a:spAutoFit/>
          </a:bodyPr>
          <a:lstStyle/>
          <a:p>
            <a:r>
              <a:rPr lang="zh-CN" altLang="zh-CN" sz="1800" dirty="0"/>
              <a:t>战胜环境和听众的训练方法</a:t>
            </a:r>
            <a:endParaRPr lang="zh-CN" altLang="zh-CN" sz="1800" dirty="0"/>
          </a:p>
        </p:txBody>
      </p:sp>
      <p:sp>
        <p:nvSpPr>
          <p:cNvPr id="3" name="矩形 2"/>
          <p:cNvSpPr/>
          <p:nvPr/>
        </p:nvSpPr>
        <p:spPr>
          <a:xfrm>
            <a:off x="508868" y="2427734"/>
            <a:ext cx="7807548" cy="923330"/>
          </a:xfrm>
          <a:prstGeom prst="rect">
            <a:avLst/>
          </a:prstGeom>
        </p:spPr>
        <p:txBody>
          <a:bodyPr wrap="square">
            <a:spAutoFit/>
          </a:bodyPr>
          <a:lstStyle/>
          <a:p>
            <a:r>
              <a:rPr lang="en-US" altLang="zh-CN" sz="1800" dirty="0"/>
              <a:t>1.</a:t>
            </a:r>
            <a:r>
              <a:rPr lang="zh-CN" altLang="zh-CN" sz="1800" dirty="0"/>
              <a:t>在镜子前进行模拟情景训练</a:t>
            </a:r>
            <a:endParaRPr lang="zh-CN" altLang="zh-CN" sz="1800" dirty="0"/>
          </a:p>
          <a:p>
            <a:r>
              <a:rPr lang="en-US" altLang="zh-CN" sz="1800" dirty="0" smtClean="0"/>
              <a:t>2</a:t>
            </a:r>
            <a:r>
              <a:rPr lang="en-US" altLang="zh-CN" sz="1800" dirty="0"/>
              <a:t>.</a:t>
            </a:r>
            <a:r>
              <a:rPr lang="zh-CN" altLang="zh-CN" sz="1800" dirty="0"/>
              <a:t>提前进入进行口才活动的场地熟悉环境</a:t>
            </a:r>
            <a:endParaRPr lang="zh-CN" altLang="zh-CN" sz="1800" dirty="0"/>
          </a:p>
          <a:p>
            <a:r>
              <a:rPr lang="en-US" altLang="zh-CN" sz="1800" dirty="0" smtClean="0"/>
              <a:t>3</a:t>
            </a:r>
            <a:r>
              <a:rPr lang="en-US" altLang="zh-CN" sz="1800" dirty="0"/>
              <a:t>.</a:t>
            </a:r>
            <a:r>
              <a:rPr lang="zh-CN" altLang="zh-CN" sz="1800" dirty="0"/>
              <a:t>演讲中灵活调整</a:t>
            </a:r>
            <a:r>
              <a:rPr lang="zh-CN" altLang="zh-CN" sz="1800" dirty="0" smtClean="0"/>
              <a:t>进度</a:t>
            </a:r>
            <a:endParaRPr lang="zh-CN" altLang="zh-CN" sz="1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三、懂得恰当的说话原则</a:t>
            </a:r>
            <a:endParaRPr lang="zh-CN" altLang="zh-CN" sz="2000" dirty="0"/>
          </a:p>
        </p:txBody>
      </p:sp>
      <p:sp>
        <p:nvSpPr>
          <p:cNvPr id="9" name="矩形 8"/>
          <p:cNvSpPr/>
          <p:nvPr/>
        </p:nvSpPr>
        <p:spPr>
          <a:xfrm>
            <a:off x="508868" y="1362035"/>
            <a:ext cx="7807548" cy="369332"/>
          </a:xfrm>
          <a:prstGeom prst="rect">
            <a:avLst/>
          </a:prstGeom>
          <a:solidFill>
            <a:schemeClr val="bg1">
              <a:lumMod val="85000"/>
            </a:schemeClr>
          </a:solidFill>
        </p:spPr>
        <p:txBody>
          <a:bodyPr wrap="square">
            <a:spAutoFit/>
          </a:bodyPr>
          <a:lstStyle/>
          <a:p>
            <a:r>
              <a:rPr lang="en-US" altLang="zh-CN" sz="1800" b="1" dirty="0"/>
              <a:t>2.</a:t>
            </a:r>
            <a:r>
              <a:rPr lang="zh-CN" altLang="zh-CN" sz="1800" b="1" dirty="0"/>
              <a:t>克服心理障碍的调节方法</a:t>
            </a:r>
            <a:endParaRPr lang="zh-CN" altLang="zh-CN" sz="1800" dirty="0"/>
          </a:p>
        </p:txBody>
      </p:sp>
      <p:sp>
        <p:nvSpPr>
          <p:cNvPr id="6" name="矩形 5"/>
          <p:cNvSpPr/>
          <p:nvPr/>
        </p:nvSpPr>
        <p:spPr>
          <a:xfrm>
            <a:off x="2665140" y="1851670"/>
            <a:ext cx="5616624" cy="2800767"/>
          </a:xfrm>
          <a:prstGeom prst="rect">
            <a:avLst/>
          </a:prstGeom>
        </p:spPr>
        <p:txBody>
          <a:bodyPr wrap="square">
            <a:spAutoFit/>
          </a:bodyPr>
          <a:lstStyle/>
          <a:p>
            <a:r>
              <a:rPr lang="zh-CN" altLang="zh-CN" sz="1600" dirty="0"/>
              <a:t>说话要因人而异。因为不同的人性格、习惯、生活工作背景、喜好都有所不同，所以对同一句话所产生的反应也各有不同，甚至有截然相反的理解。看对象说话要考虑性别因素，男性一般比较坦诚直率，女性一般比较注重他人对自己的评价；要考虑年龄因素，儿童易于接受形象化的语言，青年乐于接受时代感强的内容，中年人讲究务实，老年人则更看重含蓄稳重的话语；要考虑文化因素，与普通文化程度的人交往应该多使用通俗简练的表达方式，与文化程度高的人交际则应讲究文采用词；还要考虑心理和情绪因素，外向的人对活泼、直率的话语感兴趣，内向的人则更愿意接受沉静内敛的沟通方式。</a:t>
            </a:r>
            <a:endParaRPr lang="zh-CN" altLang="zh-CN" sz="1600" dirty="0"/>
          </a:p>
        </p:txBody>
      </p:sp>
      <p:sp>
        <p:nvSpPr>
          <p:cNvPr id="7" name="矩形 6"/>
          <p:cNvSpPr/>
          <p:nvPr/>
        </p:nvSpPr>
        <p:spPr>
          <a:xfrm>
            <a:off x="511016" y="1851670"/>
            <a:ext cx="2044760" cy="2520280"/>
          </a:xfrm>
          <a:prstGeom prst="rec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000" b="1" dirty="0"/>
              <a:t>看对象说话</a:t>
            </a:r>
            <a:endParaRPr lang="zh-CN" altLang="zh-CN" sz="20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三、懂得恰当的说话原则</a:t>
            </a:r>
            <a:endParaRPr lang="zh-CN" altLang="zh-CN" sz="2000" dirty="0"/>
          </a:p>
        </p:txBody>
      </p:sp>
      <p:sp>
        <p:nvSpPr>
          <p:cNvPr id="9" name="矩形 8"/>
          <p:cNvSpPr/>
          <p:nvPr/>
        </p:nvSpPr>
        <p:spPr>
          <a:xfrm>
            <a:off x="508868" y="1362035"/>
            <a:ext cx="7807548" cy="369332"/>
          </a:xfrm>
          <a:prstGeom prst="rect">
            <a:avLst/>
          </a:prstGeom>
          <a:solidFill>
            <a:schemeClr val="bg1">
              <a:lumMod val="85000"/>
            </a:schemeClr>
          </a:solidFill>
        </p:spPr>
        <p:txBody>
          <a:bodyPr wrap="square">
            <a:spAutoFit/>
          </a:bodyPr>
          <a:lstStyle/>
          <a:p>
            <a:r>
              <a:rPr lang="en-US" altLang="zh-CN" sz="1800" b="1" dirty="0"/>
              <a:t>2.</a:t>
            </a:r>
            <a:r>
              <a:rPr lang="zh-CN" altLang="zh-CN" sz="1800" b="1" dirty="0"/>
              <a:t>克服心理障碍的调节方法</a:t>
            </a:r>
            <a:endParaRPr lang="zh-CN" altLang="zh-CN" sz="1800" dirty="0"/>
          </a:p>
        </p:txBody>
      </p:sp>
      <p:sp>
        <p:nvSpPr>
          <p:cNvPr id="6" name="矩形 5"/>
          <p:cNvSpPr/>
          <p:nvPr/>
        </p:nvSpPr>
        <p:spPr>
          <a:xfrm>
            <a:off x="2665140" y="1851670"/>
            <a:ext cx="5616624" cy="1200329"/>
          </a:xfrm>
          <a:prstGeom prst="rect">
            <a:avLst/>
          </a:prstGeom>
        </p:spPr>
        <p:txBody>
          <a:bodyPr wrap="square">
            <a:spAutoFit/>
          </a:bodyPr>
          <a:lstStyle/>
          <a:p>
            <a:r>
              <a:rPr lang="zh-CN" altLang="zh-CN" sz="1800" dirty="0"/>
              <a:t>人的社会角色不同，对话语表达便有不同的适应性。所谓的看身份说话，就是要求说话者不但考虑听者的身份地位，也要弄清自己的身份地位，以便在交际中使用自然得体的称谓和口吻。</a:t>
            </a:r>
            <a:endParaRPr lang="zh-CN" altLang="zh-CN" sz="1800" dirty="0"/>
          </a:p>
        </p:txBody>
      </p:sp>
      <p:sp>
        <p:nvSpPr>
          <p:cNvPr id="7" name="矩形 6"/>
          <p:cNvSpPr/>
          <p:nvPr/>
        </p:nvSpPr>
        <p:spPr>
          <a:xfrm>
            <a:off x="511016" y="1851670"/>
            <a:ext cx="2044760" cy="2520280"/>
          </a:xfrm>
          <a:prstGeom prst="rec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000" b="1" dirty="0"/>
              <a:t>看身份说话</a:t>
            </a:r>
            <a:endParaRPr lang="zh-CN" altLang="zh-CN" sz="20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三、懂得恰当的说话原则</a:t>
            </a:r>
            <a:endParaRPr lang="zh-CN" altLang="zh-CN" sz="2000" dirty="0"/>
          </a:p>
        </p:txBody>
      </p:sp>
      <p:sp>
        <p:nvSpPr>
          <p:cNvPr id="9" name="矩形 8"/>
          <p:cNvSpPr/>
          <p:nvPr/>
        </p:nvSpPr>
        <p:spPr>
          <a:xfrm>
            <a:off x="508868" y="1362035"/>
            <a:ext cx="7807548" cy="369332"/>
          </a:xfrm>
          <a:prstGeom prst="rect">
            <a:avLst/>
          </a:prstGeom>
          <a:solidFill>
            <a:schemeClr val="bg1">
              <a:lumMod val="85000"/>
            </a:schemeClr>
          </a:solidFill>
        </p:spPr>
        <p:txBody>
          <a:bodyPr wrap="square">
            <a:spAutoFit/>
          </a:bodyPr>
          <a:lstStyle/>
          <a:p>
            <a:r>
              <a:rPr lang="en-US" altLang="zh-CN" sz="1800" b="1" dirty="0"/>
              <a:t>2.</a:t>
            </a:r>
            <a:r>
              <a:rPr lang="zh-CN" altLang="zh-CN" sz="1800" b="1" dirty="0"/>
              <a:t>克服心理障碍的调节方法</a:t>
            </a:r>
            <a:endParaRPr lang="zh-CN" altLang="zh-CN" sz="1800" dirty="0"/>
          </a:p>
        </p:txBody>
      </p:sp>
      <p:sp>
        <p:nvSpPr>
          <p:cNvPr id="6" name="矩形 5"/>
          <p:cNvSpPr/>
          <p:nvPr/>
        </p:nvSpPr>
        <p:spPr>
          <a:xfrm>
            <a:off x="2665140" y="1851670"/>
            <a:ext cx="5616624" cy="2308324"/>
          </a:xfrm>
          <a:prstGeom prst="rect">
            <a:avLst/>
          </a:prstGeom>
        </p:spPr>
        <p:txBody>
          <a:bodyPr wrap="square">
            <a:spAutoFit/>
          </a:bodyPr>
          <a:lstStyle/>
          <a:p>
            <a:r>
              <a:rPr lang="zh-CN" altLang="zh-CN" sz="1800" dirty="0"/>
              <a:t>不同的场合对说话也有不同的要求。隆重的场合要说话严肃，一般的场合可以谈吐轻松融洽；正式场合要字字斟酌，非正式场合可以用语通俗；悲伤场合应当有所避讳，喜庆的场合可以多些诙谐逗乐；适宜多说话的场合说话可以细致深入，不宜多说话的场合说话一定要简明扼要。场合对于说话者的影响是最为直接具体的，说话者更多地要依靠自己敏锐细致的观察力，体会不同场合中的微妙气氛。</a:t>
            </a:r>
            <a:endParaRPr lang="zh-CN" altLang="zh-CN" sz="1800" dirty="0"/>
          </a:p>
        </p:txBody>
      </p:sp>
      <p:sp>
        <p:nvSpPr>
          <p:cNvPr id="7" name="矩形 6"/>
          <p:cNvSpPr/>
          <p:nvPr/>
        </p:nvSpPr>
        <p:spPr>
          <a:xfrm>
            <a:off x="511016" y="1851670"/>
            <a:ext cx="2044760" cy="2520280"/>
          </a:xfrm>
          <a:prstGeom prst="rec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000" b="1" dirty="0"/>
              <a:t>看场合说话</a:t>
            </a:r>
            <a:endParaRPr lang="zh-CN" altLang="zh-CN" sz="20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eaLnBrk="1" hangingPunct="1">
              <a:spcBef>
                <a:spcPts val="0"/>
              </a:spcBef>
              <a:spcAft>
                <a:spcPts val="0"/>
              </a:spcAft>
              <a:defRPr/>
            </a:pPr>
            <a:r>
              <a:rPr lang="zh-CN" altLang="en-US" sz="3600" b="1" dirty="0">
                <a:solidFill>
                  <a:schemeClr val="bg1"/>
                </a:solidFill>
                <a:latin typeface="微软雅黑" panose="020B0503020204020204" pitchFamily="34" charset="-122"/>
                <a:ea typeface="微软雅黑" panose="020B0503020204020204" pitchFamily="34" charset="-122"/>
              </a:rPr>
              <a:t>第一</a:t>
            </a:r>
            <a:r>
              <a:rPr lang="zh-CN" altLang="en-US" sz="3600" b="1" dirty="0" smtClean="0">
                <a:solidFill>
                  <a:schemeClr val="bg1"/>
                </a:solidFill>
                <a:latin typeface="微软雅黑" panose="020B0503020204020204" pitchFamily="34" charset="-122"/>
                <a:ea typeface="微软雅黑" panose="020B0503020204020204" pitchFamily="34" charset="-122"/>
              </a:rPr>
              <a:t>节 </a:t>
            </a:r>
            <a:r>
              <a:rPr lang="zh-CN" altLang="en-US" sz="3600" b="1" dirty="0" smtClean="0"/>
              <a:t>口语</a:t>
            </a:r>
            <a:r>
              <a:rPr lang="zh-CN" altLang="en-US" sz="3600" b="1" dirty="0"/>
              <a:t>的概述</a:t>
            </a:r>
            <a:endParaRPr lang="zh-CN" altLang="en-US" sz="3600"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四、优化语言表达的思维方法</a:t>
            </a:r>
            <a:endParaRPr lang="zh-CN" altLang="zh-CN" sz="2000" dirty="0"/>
          </a:p>
        </p:txBody>
      </p:sp>
      <p:sp>
        <p:nvSpPr>
          <p:cNvPr id="9" name="矩形 8"/>
          <p:cNvSpPr/>
          <p:nvPr/>
        </p:nvSpPr>
        <p:spPr>
          <a:xfrm>
            <a:off x="508868" y="1362035"/>
            <a:ext cx="7807548" cy="1200329"/>
          </a:xfrm>
          <a:prstGeom prst="rect">
            <a:avLst/>
          </a:prstGeom>
          <a:solidFill>
            <a:schemeClr val="bg1">
              <a:lumMod val="85000"/>
            </a:schemeClr>
          </a:solidFill>
        </p:spPr>
        <p:txBody>
          <a:bodyPr wrap="square">
            <a:spAutoFit/>
          </a:bodyPr>
          <a:lstStyle/>
          <a:p>
            <a:r>
              <a:rPr lang="zh-CN" altLang="zh-CN" sz="1800" dirty="0"/>
              <a:t>每个人的思维都是一个极其丰富的宝藏，但如果不经过科学的训练和修正，不管多有多么巨大的潜力都无法显现出来。语言的表达过程就是把思维的结果用言语表述出来的过程，因此培养出众的口才不能只停留在锻炼说话技巧的层面上，更应该进行严密的思维训练。</a:t>
            </a:r>
            <a:endParaRPr lang="zh-CN" altLang="zh-CN" sz="1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四、优化语言表达的思维方法</a:t>
            </a:r>
            <a:endParaRPr lang="zh-CN" altLang="zh-CN" sz="2000" dirty="0"/>
          </a:p>
        </p:txBody>
      </p:sp>
      <p:sp>
        <p:nvSpPr>
          <p:cNvPr id="9" name="矩形 8"/>
          <p:cNvSpPr/>
          <p:nvPr/>
        </p:nvSpPr>
        <p:spPr>
          <a:xfrm>
            <a:off x="508868" y="1362035"/>
            <a:ext cx="8239596" cy="369332"/>
          </a:xfrm>
          <a:prstGeom prst="rect">
            <a:avLst/>
          </a:prstGeom>
          <a:solidFill>
            <a:schemeClr val="bg1">
              <a:lumMod val="85000"/>
            </a:schemeClr>
          </a:solidFill>
        </p:spPr>
        <p:txBody>
          <a:bodyPr wrap="square">
            <a:spAutoFit/>
          </a:bodyPr>
          <a:lstStyle/>
          <a:p>
            <a:r>
              <a:rPr lang="zh-CN" altLang="zh-CN" sz="1800" b="1" dirty="0"/>
              <a:t> </a:t>
            </a:r>
            <a:r>
              <a:rPr lang="en-US" altLang="zh-CN" sz="1800" b="1" dirty="0"/>
              <a:t>1.</a:t>
            </a:r>
            <a:r>
              <a:rPr lang="zh-CN" altLang="zh-CN" sz="1800" b="1" dirty="0"/>
              <a:t>科学的思维方法</a:t>
            </a:r>
            <a:endParaRPr lang="zh-CN" altLang="zh-CN" sz="1800" dirty="0"/>
          </a:p>
        </p:txBody>
      </p:sp>
      <p:sp>
        <p:nvSpPr>
          <p:cNvPr id="3" name="剪去对角的矩形 2"/>
          <p:cNvSpPr/>
          <p:nvPr/>
        </p:nvSpPr>
        <p:spPr>
          <a:xfrm>
            <a:off x="511016" y="1851670"/>
            <a:ext cx="1728192" cy="792088"/>
          </a:xfrm>
          <a:prstGeom prst="snip2DiagRec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800" b="1" dirty="0"/>
              <a:t>逆向思维法</a:t>
            </a:r>
            <a:endParaRPr lang="zh-CN" altLang="zh-CN" sz="1800" b="1" dirty="0"/>
          </a:p>
        </p:txBody>
      </p:sp>
      <p:sp>
        <p:nvSpPr>
          <p:cNvPr id="10" name="剪去对角的矩形 9"/>
          <p:cNvSpPr/>
          <p:nvPr/>
        </p:nvSpPr>
        <p:spPr>
          <a:xfrm>
            <a:off x="2411760" y="1851670"/>
            <a:ext cx="2232248" cy="792088"/>
          </a:xfrm>
          <a:prstGeom prst="snip2DiagRec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800" b="1" dirty="0"/>
              <a:t>追本溯源思维法</a:t>
            </a:r>
            <a:endParaRPr lang="zh-CN" altLang="zh-CN" sz="1800" b="1" dirty="0"/>
          </a:p>
        </p:txBody>
      </p:sp>
      <p:sp>
        <p:nvSpPr>
          <p:cNvPr id="11" name="剪去对角的矩形 10"/>
          <p:cNvSpPr/>
          <p:nvPr/>
        </p:nvSpPr>
        <p:spPr>
          <a:xfrm>
            <a:off x="4860032" y="1851670"/>
            <a:ext cx="3888432" cy="792088"/>
          </a:xfrm>
          <a:prstGeom prst="snip2DiagRec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800" b="1" dirty="0"/>
              <a:t>框架式思维法</a:t>
            </a:r>
            <a:endParaRPr lang="zh-CN" altLang="zh-CN" sz="1800" b="1" dirty="0"/>
          </a:p>
        </p:txBody>
      </p:sp>
      <p:sp>
        <p:nvSpPr>
          <p:cNvPr id="4" name="矩形 3"/>
          <p:cNvSpPr/>
          <p:nvPr/>
        </p:nvSpPr>
        <p:spPr>
          <a:xfrm>
            <a:off x="511016" y="2715766"/>
            <a:ext cx="1728192" cy="2031325"/>
          </a:xfrm>
          <a:prstGeom prst="rect">
            <a:avLst/>
          </a:prstGeom>
        </p:spPr>
        <p:txBody>
          <a:bodyPr wrap="square">
            <a:spAutoFit/>
          </a:bodyPr>
          <a:lstStyle/>
          <a:p>
            <a:r>
              <a:rPr lang="zh-CN" altLang="zh-CN" dirty="0"/>
              <a:t>逆向思维又叫你反倒转思维，这种方法就是通常人们说的“反过来想一想”。一般，人们习惯于沿着事物发展的正方向去思考问题并寻求解决办法。</a:t>
            </a:r>
            <a:endParaRPr lang="zh-CN" altLang="en-US" dirty="0"/>
          </a:p>
        </p:txBody>
      </p:sp>
      <p:sp>
        <p:nvSpPr>
          <p:cNvPr id="12" name="矩形 11"/>
          <p:cNvSpPr/>
          <p:nvPr/>
        </p:nvSpPr>
        <p:spPr>
          <a:xfrm>
            <a:off x="2411760" y="2715766"/>
            <a:ext cx="2232248" cy="2031325"/>
          </a:xfrm>
          <a:prstGeom prst="rect">
            <a:avLst/>
          </a:prstGeom>
        </p:spPr>
        <p:txBody>
          <a:bodyPr wrap="square">
            <a:spAutoFit/>
          </a:bodyPr>
          <a:lstStyle/>
          <a:p>
            <a:r>
              <a:rPr lang="zh-CN" altLang="zh-CN" dirty="0"/>
              <a:t>学习追本溯源思维法的最好方法，除了背诵经典演讲辞，就是经常阅读报纸杂志等媒体上的新闻评论和议论杂文。这些文章大都是对社会热点、新闻事件、普遍现象进行剖析和解读，意在挖掘事物背后的根源。</a:t>
            </a:r>
            <a:endParaRPr lang="zh-CN" altLang="en-US" dirty="0"/>
          </a:p>
        </p:txBody>
      </p:sp>
      <p:sp>
        <p:nvSpPr>
          <p:cNvPr id="13" name="矩形 12"/>
          <p:cNvSpPr/>
          <p:nvPr/>
        </p:nvSpPr>
        <p:spPr>
          <a:xfrm>
            <a:off x="4860032" y="2715766"/>
            <a:ext cx="3888432" cy="1815882"/>
          </a:xfrm>
          <a:prstGeom prst="rect">
            <a:avLst/>
          </a:prstGeom>
        </p:spPr>
        <p:txBody>
          <a:bodyPr wrap="square">
            <a:spAutoFit/>
          </a:bodyPr>
          <a:lstStyle/>
          <a:p>
            <a:r>
              <a:rPr lang="zh-CN" altLang="zh-CN" dirty="0"/>
              <a:t>思维时依靠的框架可以根据个人习惯、具体情况进行调整，可以是“提出问题——〉分析问题——〉解决问题”，可以是“是什么——〉为什么——〉怎么样”，更可以是“举例说明——〉提出观点——〉指明重要性”。运用框架式思维法，思路有门径可入，有层次可分辨，有范例可思考，不至于茫然而无头绪，有利于你的演讲更全面完整、有始有终。</a:t>
            </a:r>
            <a:endParaRPr lang="zh-CN" altLang="zh-CN"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四、优化语言表达的思维方法</a:t>
            </a:r>
            <a:endParaRPr lang="zh-CN" altLang="zh-CN" sz="2000" dirty="0"/>
          </a:p>
        </p:txBody>
      </p:sp>
      <p:sp>
        <p:nvSpPr>
          <p:cNvPr id="9" name="矩形 8"/>
          <p:cNvSpPr/>
          <p:nvPr/>
        </p:nvSpPr>
        <p:spPr>
          <a:xfrm>
            <a:off x="508868" y="1362035"/>
            <a:ext cx="8239596" cy="369332"/>
          </a:xfrm>
          <a:prstGeom prst="rect">
            <a:avLst/>
          </a:prstGeom>
          <a:solidFill>
            <a:schemeClr val="bg1">
              <a:lumMod val="85000"/>
            </a:schemeClr>
          </a:solidFill>
        </p:spPr>
        <p:txBody>
          <a:bodyPr wrap="square">
            <a:spAutoFit/>
          </a:bodyPr>
          <a:lstStyle/>
          <a:p>
            <a:r>
              <a:rPr lang="en-US" altLang="zh-CN" sz="1800" b="1" dirty="0"/>
              <a:t>2.</a:t>
            </a:r>
            <a:r>
              <a:rPr lang="zh-CN" altLang="zh-CN" sz="1800" b="1" dirty="0"/>
              <a:t>科学思维的训练方法</a:t>
            </a:r>
            <a:endParaRPr lang="zh-CN" altLang="zh-CN" sz="1800" dirty="0"/>
          </a:p>
        </p:txBody>
      </p:sp>
      <p:sp>
        <p:nvSpPr>
          <p:cNvPr id="3" name="剪去对角的矩形 2"/>
          <p:cNvSpPr/>
          <p:nvPr/>
        </p:nvSpPr>
        <p:spPr>
          <a:xfrm>
            <a:off x="511016" y="1851670"/>
            <a:ext cx="8237448" cy="576064"/>
          </a:xfrm>
          <a:prstGeom prst="snip2DiagRec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dirty="0"/>
              <a:t>思维转换成言语的训练方法</a:t>
            </a:r>
            <a:endParaRPr lang="zh-CN" altLang="zh-CN" sz="1800" dirty="0"/>
          </a:p>
        </p:txBody>
      </p:sp>
      <p:sp>
        <p:nvSpPr>
          <p:cNvPr id="4" name="矩形 3"/>
          <p:cNvSpPr/>
          <p:nvPr/>
        </p:nvSpPr>
        <p:spPr>
          <a:xfrm>
            <a:off x="511016" y="2571750"/>
            <a:ext cx="8237448" cy="1077218"/>
          </a:xfrm>
          <a:prstGeom prst="rect">
            <a:avLst/>
          </a:prstGeom>
        </p:spPr>
        <p:txBody>
          <a:bodyPr wrap="square">
            <a:spAutoFit/>
          </a:bodyPr>
          <a:lstStyle/>
          <a:p>
            <a:r>
              <a:rPr lang="zh-CN" altLang="zh-CN" sz="1600" dirty="0" smtClean="0"/>
              <a:t>人</a:t>
            </a:r>
            <a:r>
              <a:rPr lang="zh-CN" altLang="zh-CN" sz="1600" dirty="0"/>
              <a:t>的一个具体思维内容，在没有找到恰当话语表达时，是交织在一起的模糊团，没有次序，分不出条理，要把思维变成话语，首先应在大脑中寻找恰当的词语组织语言，然后应用已经积累的知识不断进行调整、排序</a:t>
            </a:r>
            <a:r>
              <a:rPr lang="zh-CN" altLang="zh-CN" sz="1600" dirty="0" smtClean="0"/>
              <a:t>。</a:t>
            </a:r>
            <a:r>
              <a:rPr lang="en-US" altLang="zh-CN" sz="1600" dirty="0"/>
              <a:t> </a:t>
            </a:r>
            <a:endParaRPr lang="en-US" altLang="zh-CN" sz="1600" dirty="0" smtClean="0"/>
          </a:p>
          <a:p>
            <a:r>
              <a:rPr lang="zh-CN" altLang="zh-CN" sz="1600" b="1" dirty="0" smtClean="0"/>
              <a:t>训练</a:t>
            </a:r>
            <a:r>
              <a:rPr lang="zh-CN" altLang="zh-CN" sz="1600" b="1" dirty="0"/>
              <a:t>方法：</a:t>
            </a:r>
            <a:r>
              <a:rPr lang="zh-CN" altLang="zh-CN" sz="1600" dirty="0"/>
              <a:t>用几句说明性的话语描述自己最熟悉的人介绍给同学听。</a:t>
            </a:r>
            <a:endParaRPr lang="zh-CN" altLang="en-US" sz="16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3" name="剪去对角的矩形 2"/>
          <p:cNvSpPr/>
          <p:nvPr/>
        </p:nvSpPr>
        <p:spPr>
          <a:xfrm>
            <a:off x="511016" y="875010"/>
            <a:ext cx="8237448" cy="576064"/>
          </a:xfrm>
          <a:prstGeom prst="snip2DiagRec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dirty="0"/>
              <a:t>思维条理性的训练方法</a:t>
            </a:r>
            <a:endParaRPr lang="zh-CN" altLang="zh-CN" sz="1800" dirty="0"/>
          </a:p>
        </p:txBody>
      </p:sp>
      <p:sp>
        <p:nvSpPr>
          <p:cNvPr id="4" name="矩形 3"/>
          <p:cNvSpPr/>
          <p:nvPr/>
        </p:nvSpPr>
        <p:spPr>
          <a:xfrm>
            <a:off x="511016" y="1465014"/>
            <a:ext cx="8237448" cy="830997"/>
          </a:xfrm>
          <a:prstGeom prst="rect">
            <a:avLst/>
          </a:prstGeom>
        </p:spPr>
        <p:txBody>
          <a:bodyPr wrap="square">
            <a:spAutoFit/>
          </a:bodyPr>
          <a:lstStyle/>
          <a:p>
            <a:r>
              <a:rPr lang="zh-CN" altLang="zh-CN" sz="1600" dirty="0" smtClean="0"/>
              <a:t>条</a:t>
            </a:r>
            <a:r>
              <a:rPr lang="zh-CN" altLang="zh-CN" sz="1600" dirty="0"/>
              <a:t>理性是指思维有条有理，层次分明，线索清晰，重点突出，框架完整。</a:t>
            </a:r>
            <a:endParaRPr lang="zh-CN" altLang="zh-CN" sz="1600" dirty="0"/>
          </a:p>
          <a:p>
            <a:r>
              <a:rPr lang="zh-CN" altLang="zh-CN" sz="1600" b="1" dirty="0" smtClean="0"/>
              <a:t>训练</a:t>
            </a:r>
            <a:r>
              <a:rPr lang="zh-CN" altLang="zh-CN" sz="1600" b="1" dirty="0"/>
              <a:t>方法：</a:t>
            </a:r>
            <a:r>
              <a:rPr lang="zh-CN" altLang="zh-CN" sz="1600" dirty="0"/>
              <a:t>听一段内容较为混乱的录音材料，然后按照一条你认为合理的思路将材料重新整理并进行复述。</a:t>
            </a:r>
            <a:endParaRPr lang="zh-CN" altLang="en-US" sz="1600" dirty="0"/>
          </a:p>
        </p:txBody>
      </p:sp>
      <p:sp>
        <p:nvSpPr>
          <p:cNvPr id="10" name="剪去对角的矩形 9"/>
          <p:cNvSpPr/>
          <p:nvPr/>
        </p:nvSpPr>
        <p:spPr>
          <a:xfrm>
            <a:off x="511016" y="2643758"/>
            <a:ext cx="8237448" cy="576064"/>
          </a:xfrm>
          <a:prstGeom prst="snip2DiagRec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dirty="0"/>
              <a:t>思维广阔性的训练方法</a:t>
            </a:r>
            <a:endParaRPr lang="zh-CN" altLang="zh-CN" sz="1800" dirty="0"/>
          </a:p>
        </p:txBody>
      </p:sp>
      <p:sp>
        <p:nvSpPr>
          <p:cNvPr id="11" name="矩形 10"/>
          <p:cNvSpPr/>
          <p:nvPr/>
        </p:nvSpPr>
        <p:spPr>
          <a:xfrm>
            <a:off x="511016" y="3233762"/>
            <a:ext cx="8237448" cy="1077218"/>
          </a:xfrm>
          <a:prstGeom prst="rect">
            <a:avLst/>
          </a:prstGeom>
        </p:spPr>
        <p:txBody>
          <a:bodyPr wrap="square">
            <a:spAutoFit/>
          </a:bodyPr>
          <a:lstStyle/>
          <a:p>
            <a:r>
              <a:rPr lang="zh-CN" altLang="zh-CN" sz="1600" smtClean="0"/>
              <a:t>思</a:t>
            </a:r>
            <a:r>
              <a:rPr lang="zh-CN" altLang="zh-CN" sz="1600" dirty="0"/>
              <a:t>维广阔性的训练是以大量丰富的知识为基础的，这不仅是以往知识经验的积累运用，而且还包括不断的知识更新与拓展，这样思维广阔性的训练才不至于成为无源之水。</a:t>
            </a:r>
            <a:endParaRPr lang="zh-CN" altLang="zh-CN" sz="1600" dirty="0"/>
          </a:p>
          <a:p>
            <a:r>
              <a:rPr lang="zh-CN" altLang="zh-CN" sz="1600" b="1" dirty="0" smtClean="0"/>
              <a:t>训练</a:t>
            </a:r>
            <a:r>
              <a:rPr lang="zh-CN" altLang="zh-CN" sz="1600" b="1" dirty="0"/>
              <a:t>方法：</a:t>
            </a:r>
            <a:r>
              <a:rPr lang="zh-CN" altLang="zh-CN" sz="1600" dirty="0"/>
              <a:t>对一则简短而完整的材料进行扩写，在不更改原文中心思想的前提下，运用尽可能多的表达方法、修辞手段对材料进行添枝加叶。</a:t>
            </a:r>
            <a:endParaRPr lang="zh-CN" altLang="en-US" sz="16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3" name="剪去对角的矩形 2"/>
          <p:cNvSpPr/>
          <p:nvPr/>
        </p:nvSpPr>
        <p:spPr>
          <a:xfrm>
            <a:off x="511016" y="875010"/>
            <a:ext cx="8237448" cy="576064"/>
          </a:xfrm>
          <a:prstGeom prst="snip2DiagRec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dirty="0"/>
              <a:t>思维灵活性的训练方法</a:t>
            </a:r>
            <a:endParaRPr lang="zh-CN" altLang="zh-CN" sz="1800" dirty="0"/>
          </a:p>
        </p:txBody>
      </p:sp>
      <p:sp>
        <p:nvSpPr>
          <p:cNvPr id="4" name="矩形 3"/>
          <p:cNvSpPr/>
          <p:nvPr/>
        </p:nvSpPr>
        <p:spPr>
          <a:xfrm>
            <a:off x="511016" y="1465014"/>
            <a:ext cx="8237448" cy="1569660"/>
          </a:xfrm>
          <a:prstGeom prst="rect">
            <a:avLst/>
          </a:prstGeom>
        </p:spPr>
        <p:txBody>
          <a:bodyPr wrap="square">
            <a:spAutoFit/>
          </a:bodyPr>
          <a:lstStyle/>
          <a:p>
            <a:r>
              <a:rPr lang="zh-CN" altLang="zh-CN" sz="1600" dirty="0"/>
              <a:t>思维的灵活性，是指思维活动知识运用自如或变通流畅的程度，这种灵活性尤其是当条件变化时，能摈弃旧的习惯思维方式开创不同方向的思维，从而找到一种思维途径转向另一种思维途径的灵活性。思维的灵活性在口语活动中常体现为机巧的应变能力和诙谐幽默的素质，这不仅需要训练而且还需要日常的经验与涵养。</a:t>
            </a:r>
            <a:endParaRPr lang="zh-CN" altLang="zh-CN" sz="1600" dirty="0"/>
          </a:p>
          <a:p>
            <a:r>
              <a:rPr lang="zh-CN" altLang="zh-CN" sz="1600" b="1" dirty="0"/>
              <a:t>训练方法：</a:t>
            </a:r>
            <a:r>
              <a:rPr lang="zh-CN" altLang="zh-CN" sz="1600" dirty="0"/>
              <a:t>用多种表达方式表达同一语义，如“好男儿志在四方”也可以表述为“哪有好男儿没有志向的？”和“所有有抱负的青年都应志在四方”。</a:t>
            </a:r>
            <a:endParaRPr lang="zh-CN" altLang="zh-CN" sz="1600" dirty="0"/>
          </a:p>
        </p:txBody>
      </p:sp>
      <p:sp>
        <p:nvSpPr>
          <p:cNvPr id="10" name="剪去对角的矩形 9"/>
          <p:cNvSpPr/>
          <p:nvPr/>
        </p:nvSpPr>
        <p:spPr>
          <a:xfrm>
            <a:off x="511016" y="3251923"/>
            <a:ext cx="8237448" cy="576064"/>
          </a:xfrm>
          <a:prstGeom prst="snip2DiagRec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dirty="0"/>
              <a:t>思维敏捷性的训练方法</a:t>
            </a:r>
            <a:endParaRPr lang="zh-CN" altLang="zh-CN" sz="1800" dirty="0"/>
          </a:p>
        </p:txBody>
      </p:sp>
      <p:sp>
        <p:nvSpPr>
          <p:cNvPr id="11" name="矩形 10"/>
          <p:cNvSpPr/>
          <p:nvPr/>
        </p:nvSpPr>
        <p:spPr>
          <a:xfrm>
            <a:off x="511016" y="3841927"/>
            <a:ext cx="8237448" cy="584775"/>
          </a:xfrm>
          <a:prstGeom prst="rect">
            <a:avLst/>
          </a:prstGeom>
        </p:spPr>
        <p:txBody>
          <a:bodyPr wrap="square">
            <a:spAutoFit/>
          </a:bodyPr>
          <a:lstStyle/>
          <a:p>
            <a:r>
              <a:rPr lang="zh-CN" altLang="zh-CN" sz="1600" dirty="0"/>
              <a:t>在口语交际中，思维的敏捷意味着从思维向言语转化的速度快，反映准，表达清。</a:t>
            </a:r>
            <a:endParaRPr lang="zh-CN" altLang="zh-CN" sz="1600" dirty="0"/>
          </a:p>
          <a:p>
            <a:r>
              <a:rPr lang="zh-CN" altLang="zh-CN" sz="1600" b="1" dirty="0" smtClean="0"/>
              <a:t>训</a:t>
            </a:r>
            <a:r>
              <a:rPr lang="zh-CN" altLang="zh-CN" sz="1600" b="1" dirty="0"/>
              <a:t>练方法：</a:t>
            </a:r>
            <a:r>
              <a:rPr lang="zh-CN" altLang="zh-CN" sz="1600" dirty="0"/>
              <a:t>成语速接训练是一个简单有效的训练方法。</a:t>
            </a:r>
            <a:endParaRPr lang="zh-CN" altLang="zh-CN" sz="16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五、善应变与诙谐幽默</a:t>
            </a:r>
            <a:endParaRPr lang="zh-CN" altLang="zh-CN" sz="2000" dirty="0"/>
          </a:p>
        </p:txBody>
      </p:sp>
      <p:sp>
        <p:nvSpPr>
          <p:cNvPr id="9" name="矩形 8"/>
          <p:cNvSpPr/>
          <p:nvPr/>
        </p:nvSpPr>
        <p:spPr>
          <a:xfrm>
            <a:off x="508868" y="1362035"/>
            <a:ext cx="8239596" cy="2308324"/>
          </a:xfrm>
          <a:prstGeom prst="rect">
            <a:avLst/>
          </a:prstGeom>
          <a:solidFill>
            <a:schemeClr val="bg1">
              <a:lumMod val="85000"/>
            </a:schemeClr>
          </a:solidFill>
        </p:spPr>
        <p:txBody>
          <a:bodyPr wrap="square">
            <a:spAutoFit/>
          </a:bodyPr>
          <a:lstStyle/>
          <a:p>
            <a:r>
              <a:rPr lang="zh-CN" altLang="zh-CN" sz="1800" dirty="0"/>
              <a:t>诙谐幽默是思想、才学和灵感的结晶。它针对人性中的弱点或不尽如人意的现实，以嬉笑怒骂的态度，夸张、双关等灵活的方式，俏皮含蓄的语言，进行讥讽和解嘲，使人们在会心的微笑中领悟更大的道理。诙谐幽默的语言往往是在口才活动的瞬间闪现出最绚烂的火花</a:t>
            </a:r>
            <a:r>
              <a:rPr lang="zh-CN" altLang="zh-CN" sz="1800" dirty="0" smtClean="0"/>
              <a:t>。</a:t>
            </a:r>
            <a:endParaRPr lang="en-US" altLang="zh-CN" sz="1800" dirty="0" smtClean="0"/>
          </a:p>
          <a:p>
            <a:r>
              <a:rPr lang="en-US" altLang="zh-CN" sz="1800" dirty="0" smtClean="0"/>
              <a:t>    </a:t>
            </a:r>
            <a:endParaRPr lang="zh-CN" altLang="zh-CN" sz="1800" dirty="0"/>
          </a:p>
          <a:p>
            <a:r>
              <a:rPr lang="zh-CN" altLang="zh-CN" sz="1800" dirty="0"/>
              <a:t>善于应变和诙谐幽默都是一个人思维敏捷的具体表现。二者都必须建立在良好的心理素质基础之上。我们不能想象对自己毫无自信，有怯场心理的人在面对听众提出的突发问题时还能镇定自若，妙语连珠。</a:t>
            </a:r>
            <a:endParaRPr lang="zh-CN" altLang="zh-CN" sz="18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六、重视身体语言的训练</a:t>
            </a:r>
            <a:endParaRPr lang="zh-CN" altLang="zh-CN" sz="2000" dirty="0"/>
          </a:p>
        </p:txBody>
      </p:sp>
      <p:sp>
        <p:nvSpPr>
          <p:cNvPr id="9" name="矩形 8"/>
          <p:cNvSpPr/>
          <p:nvPr/>
        </p:nvSpPr>
        <p:spPr>
          <a:xfrm>
            <a:off x="508868" y="1362035"/>
            <a:ext cx="8239596" cy="369332"/>
          </a:xfrm>
          <a:prstGeom prst="rect">
            <a:avLst/>
          </a:prstGeom>
          <a:solidFill>
            <a:schemeClr val="bg1">
              <a:lumMod val="85000"/>
            </a:schemeClr>
          </a:solidFill>
        </p:spPr>
        <p:txBody>
          <a:bodyPr wrap="square">
            <a:spAutoFit/>
          </a:bodyPr>
          <a:lstStyle/>
          <a:p>
            <a:r>
              <a:rPr lang="en-US" altLang="zh-CN" sz="1800" b="1" dirty="0"/>
              <a:t>1.</a:t>
            </a:r>
            <a:r>
              <a:rPr lang="zh-CN" altLang="zh-CN" sz="1800" b="1" dirty="0"/>
              <a:t>身体语言的作用</a:t>
            </a:r>
            <a:endParaRPr lang="zh-CN" altLang="zh-CN" sz="1800" dirty="0"/>
          </a:p>
        </p:txBody>
      </p:sp>
      <p:sp>
        <p:nvSpPr>
          <p:cNvPr id="8" name="矩形 7"/>
          <p:cNvSpPr/>
          <p:nvPr/>
        </p:nvSpPr>
        <p:spPr>
          <a:xfrm>
            <a:off x="508868" y="1851670"/>
            <a:ext cx="8239596" cy="1477328"/>
          </a:xfrm>
          <a:prstGeom prst="rect">
            <a:avLst/>
          </a:prstGeom>
          <a:solidFill>
            <a:schemeClr val="bg1">
              <a:lumMod val="85000"/>
            </a:schemeClr>
          </a:solidFill>
        </p:spPr>
        <p:txBody>
          <a:bodyPr wrap="square">
            <a:spAutoFit/>
          </a:bodyPr>
          <a:lstStyle/>
          <a:p>
            <a:r>
              <a:rPr lang="zh-CN" altLang="zh-CN" sz="1800" dirty="0"/>
              <a:t>身体语言的学名为“态势语”，是指人们在社会交际中使用的口语以外的所有交际方式。包括姿态，手势，表情，眼神等等。</a:t>
            </a:r>
            <a:endParaRPr lang="zh-CN" altLang="zh-CN" sz="1800" dirty="0"/>
          </a:p>
          <a:p>
            <a:r>
              <a:rPr lang="zh-CN" altLang="zh-CN" sz="1800" dirty="0"/>
              <a:t>与人交谈时，我们会用三种方式沟通：语言、声音和肢体语言。加州大学洛杉矶分校的阿尔伯特·梅拉宾的研究表明，沟通的</a:t>
            </a:r>
            <a:r>
              <a:rPr lang="en-US" altLang="zh-CN" sz="1800" dirty="0"/>
              <a:t>55%</a:t>
            </a:r>
            <a:r>
              <a:rPr lang="zh-CN" altLang="zh-CN" sz="1800" dirty="0"/>
              <a:t>是通过身体语言进行的，</a:t>
            </a:r>
            <a:r>
              <a:rPr lang="en-US" altLang="zh-CN" sz="1800" dirty="0"/>
              <a:t>38%</a:t>
            </a:r>
            <a:r>
              <a:rPr lang="zh-CN" altLang="zh-CN" sz="1800" dirty="0"/>
              <a:t>是用声音完成的，只有</a:t>
            </a:r>
            <a:r>
              <a:rPr lang="en-US" altLang="zh-CN" sz="1800" dirty="0"/>
              <a:t>7%</a:t>
            </a:r>
            <a:r>
              <a:rPr lang="zh-CN" altLang="zh-CN" sz="1800" dirty="0"/>
              <a:t>是用语言表达。</a:t>
            </a:r>
            <a:endParaRPr lang="zh-CN" altLang="zh-CN" sz="18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六、重视身体语言的训练</a:t>
            </a:r>
            <a:endParaRPr lang="zh-CN" altLang="zh-CN" sz="2000" dirty="0"/>
          </a:p>
        </p:txBody>
      </p:sp>
      <p:sp>
        <p:nvSpPr>
          <p:cNvPr id="9" name="矩形 8"/>
          <p:cNvSpPr/>
          <p:nvPr/>
        </p:nvSpPr>
        <p:spPr>
          <a:xfrm>
            <a:off x="508868" y="1362035"/>
            <a:ext cx="3127028" cy="369332"/>
          </a:xfrm>
          <a:prstGeom prst="rect">
            <a:avLst/>
          </a:prstGeom>
          <a:solidFill>
            <a:schemeClr val="bg1">
              <a:lumMod val="85000"/>
            </a:schemeClr>
          </a:solidFill>
        </p:spPr>
        <p:txBody>
          <a:bodyPr wrap="square">
            <a:spAutoFit/>
          </a:bodyPr>
          <a:lstStyle/>
          <a:p>
            <a:r>
              <a:rPr lang="en-US" altLang="zh-CN" sz="1800" b="1" dirty="0"/>
              <a:t>2.</a:t>
            </a:r>
            <a:r>
              <a:rPr lang="zh-CN" altLang="zh-CN" sz="1800" b="1" dirty="0"/>
              <a:t>运用身体语言的基本要求</a:t>
            </a:r>
            <a:endParaRPr lang="zh-CN" altLang="zh-CN" sz="1800" dirty="0"/>
          </a:p>
        </p:txBody>
      </p:sp>
      <p:sp>
        <p:nvSpPr>
          <p:cNvPr id="10" name="右箭头标注 9"/>
          <p:cNvSpPr/>
          <p:nvPr/>
        </p:nvSpPr>
        <p:spPr>
          <a:xfrm>
            <a:off x="3635896" y="1032071"/>
            <a:ext cx="2713677" cy="1502444"/>
          </a:xfrm>
          <a:prstGeom prst="rightArrowCallout">
            <a:avLst>
              <a:gd name="adj1" fmla="val 25000"/>
              <a:gd name="adj2" fmla="val 25000"/>
              <a:gd name="adj3" fmla="val 25000"/>
              <a:gd name="adj4" fmla="val 76799"/>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600" b="1" dirty="0" smtClean="0"/>
              <a:t>自然</a:t>
            </a:r>
            <a:endParaRPr lang="zh-CN" altLang="zh-CN" sz="1600" dirty="0"/>
          </a:p>
          <a:p>
            <a:r>
              <a:rPr lang="zh-CN" altLang="zh-CN" sz="1600" dirty="0"/>
              <a:t>切忌为动作而动作</a:t>
            </a:r>
            <a:endParaRPr lang="zh-CN" altLang="zh-CN" sz="1600" dirty="0"/>
          </a:p>
          <a:p>
            <a:r>
              <a:rPr lang="zh-CN" altLang="zh-CN" sz="1600" dirty="0"/>
              <a:t>配合个人气质和个性</a:t>
            </a:r>
            <a:endParaRPr lang="zh-CN" altLang="zh-CN" sz="1600" dirty="0"/>
          </a:p>
          <a:p>
            <a:r>
              <a:rPr lang="zh-CN" altLang="zh-CN" sz="1600" dirty="0"/>
              <a:t>端庄</a:t>
            </a:r>
            <a:r>
              <a:rPr lang="zh-CN" altLang="zh-CN" sz="1600" dirty="0" smtClean="0"/>
              <a:t>自然</a:t>
            </a:r>
            <a:endParaRPr lang="zh-CN" altLang="zh-CN" sz="1600" dirty="0"/>
          </a:p>
        </p:txBody>
      </p:sp>
      <p:sp>
        <p:nvSpPr>
          <p:cNvPr id="11" name="下箭头标注 10"/>
          <p:cNvSpPr/>
          <p:nvPr/>
        </p:nvSpPr>
        <p:spPr>
          <a:xfrm>
            <a:off x="6539830" y="1134425"/>
            <a:ext cx="2088232" cy="2044372"/>
          </a:xfrm>
          <a:prstGeom prst="downArrowCallou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600" b="1" dirty="0"/>
              <a:t>得体</a:t>
            </a:r>
            <a:endParaRPr lang="zh-CN" altLang="zh-CN" sz="1600" dirty="0"/>
          </a:p>
          <a:p>
            <a:r>
              <a:rPr lang="zh-CN" altLang="zh-CN" sz="1600" dirty="0"/>
              <a:t>避免“走极端”</a:t>
            </a:r>
            <a:endParaRPr lang="zh-CN" altLang="zh-CN" sz="1600" dirty="0"/>
          </a:p>
          <a:p>
            <a:r>
              <a:rPr lang="zh-CN" altLang="zh-CN" sz="1600" dirty="0"/>
              <a:t>考虑个人身份和个性</a:t>
            </a:r>
            <a:endParaRPr lang="zh-CN" altLang="zh-CN" sz="1600" dirty="0"/>
          </a:p>
        </p:txBody>
      </p:sp>
      <p:sp>
        <p:nvSpPr>
          <p:cNvPr id="12" name="左箭头标注 11"/>
          <p:cNvSpPr/>
          <p:nvPr/>
        </p:nvSpPr>
        <p:spPr>
          <a:xfrm>
            <a:off x="5948587" y="3222657"/>
            <a:ext cx="2679474" cy="1512168"/>
          </a:xfrm>
          <a:prstGeom prst="leftArrowCallout">
            <a:avLst>
              <a:gd name="adj1" fmla="val 25000"/>
              <a:gd name="adj2" fmla="val 25630"/>
              <a:gd name="adj3" fmla="val 38858"/>
              <a:gd name="adj4" fmla="val 64977"/>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600" b="1" dirty="0"/>
              <a:t>和谐</a:t>
            </a:r>
            <a:endParaRPr lang="zh-CN" altLang="zh-CN" sz="1600" dirty="0"/>
          </a:p>
          <a:p>
            <a:r>
              <a:rPr lang="zh-CN" altLang="zh-CN" sz="1600" dirty="0"/>
              <a:t>身体语言要与有声语言的内容、语调、响度、节奏、情感等和谐一致</a:t>
            </a:r>
            <a:endParaRPr lang="zh-CN" altLang="zh-CN" sz="1600" dirty="0"/>
          </a:p>
        </p:txBody>
      </p:sp>
      <p:sp>
        <p:nvSpPr>
          <p:cNvPr id="13" name="上箭头标注 12"/>
          <p:cNvSpPr/>
          <p:nvPr/>
        </p:nvSpPr>
        <p:spPr>
          <a:xfrm>
            <a:off x="3635896" y="2646593"/>
            <a:ext cx="2312691" cy="2088232"/>
          </a:xfrm>
          <a:prstGeom prst="upArrowCallou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600" b="1" dirty="0"/>
              <a:t>适度</a:t>
            </a:r>
            <a:endParaRPr lang="zh-CN" altLang="zh-CN" sz="1600" dirty="0"/>
          </a:p>
          <a:p>
            <a:r>
              <a:rPr lang="zh-CN" altLang="zh-CN" sz="1600" dirty="0"/>
              <a:t>使用幅度、力度和频率要与表达内容相符合、相配合</a:t>
            </a:r>
            <a:endParaRPr lang="zh-CN" altLang="zh-CN"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六、重视身体语言的训练</a:t>
            </a:r>
            <a:endParaRPr lang="zh-CN" altLang="zh-CN" sz="2000" dirty="0"/>
          </a:p>
        </p:txBody>
      </p:sp>
      <p:sp>
        <p:nvSpPr>
          <p:cNvPr id="9" name="矩形 8"/>
          <p:cNvSpPr/>
          <p:nvPr/>
        </p:nvSpPr>
        <p:spPr>
          <a:xfrm>
            <a:off x="508868" y="1362035"/>
            <a:ext cx="8239596" cy="369332"/>
          </a:xfrm>
          <a:prstGeom prst="rect">
            <a:avLst/>
          </a:prstGeom>
          <a:solidFill>
            <a:schemeClr val="bg1">
              <a:lumMod val="85000"/>
            </a:schemeClr>
          </a:solidFill>
        </p:spPr>
        <p:txBody>
          <a:bodyPr wrap="square">
            <a:spAutoFit/>
          </a:bodyPr>
          <a:lstStyle/>
          <a:p>
            <a:r>
              <a:rPr lang="en-US" altLang="zh-CN" sz="1800" b="1" dirty="0"/>
              <a:t>3.</a:t>
            </a:r>
            <a:r>
              <a:rPr lang="zh-CN" altLang="zh-CN" sz="1800" b="1" dirty="0"/>
              <a:t>身体语言的训练</a:t>
            </a:r>
            <a:endParaRPr lang="zh-CN" altLang="zh-CN" sz="1800" dirty="0"/>
          </a:p>
        </p:txBody>
      </p:sp>
      <p:sp>
        <p:nvSpPr>
          <p:cNvPr id="8" name="矩形 7"/>
          <p:cNvSpPr/>
          <p:nvPr/>
        </p:nvSpPr>
        <p:spPr>
          <a:xfrm>
            <a:off x="508868" y="1851670"/>
            <a:ext cx="8239596" cy="369332"/>
          </a:xfrm>
          <a:prstGeom prst="rect">
            <a:avLst/>
          </a:prstGeom>
          <a:solidFill>
            <a:srgbClr val="3CA0FE"/>
          </a:solidFill>
        </p:spPr>
        <p:txBody>
          <a:bodyPr wrap="square">
            <a:spAutoFit/>
          </a:bodyPr>
          <a:lstStyle/>
          <a:p>
            <a:r>
              <a:rPr lang="zh-CN" altLang="zh-CN" sz="1800" b="1" dirty="0">
                <a:solidFill>
                  <a:schemeClr val="bg1"/>
                </a:solidFill>
              </a:rPr>
              <a:t> 站姿训练</a:t>
            </a:r>
            <a:endParaRPr lang="zh-CN" altLang="zh-CN" sz="1800" b="1" dirty="0">
              <a:solidFill>
                <a:schemeClr val="bg1"/>
              </a:solidFill>
            </a:endParaRPr>
          </a:p>
        </p:txBody>
      </p:sp>
      <p:sp>
        <p:nvSpPr>
          <p:cNvPr id="10" name="矩形 9"/>
          <p:cNvSpPr/>
          <p:nvPr/>
        </p:nvSpPr>
        <p:spPr>
          <a:xfrm>
            <a:off x="508868" y="2221002"/>
            <a:ext cx="8239596" cy="2031325"/>
          </a:xfrm>
          <a:prstGeom prst="rect">
            <a:avLst/>
          </a:prstGeom>
          <a:solidFill>
            <a:schemeClr val="bg1">
              <a:lumMod val="85000"/>
            </a:schemeClr>
          </a:solidFill>
        </p:spPr>
        <p:txBody>
          <a:bodyPr wrap="square">
            <a:spAutoFit/>
          </a:bodyPr>
          <a:lstStyle/>
          <a:p>
            <a:r>
              <a:rPr lang="zh-CN" altLang="zh-CN" sz="1800" i="1" u="sng" dirty="0"/>
              <a:t>垂手式站姿</a:t>
            </a:r>
            <a:r>
              <a:rPr lang="zh-CN" altLang="zh-CN" sz="1800" dirty="0"/>
              <a:t>：</a:t>
            </a:r>
            <a:endParaRPr lang="zh-CN" altLang="zh-CN" sz="1800" dirty="0"/>
          </a:p>
          <a:p>
            <a:r>
              <a:rPr lang="zh-CN" altLang="zh-CN" sz="1800" dirty="0"/>
              <a:t>第一，提肩，拉展背部肌肉；</a:t>
            </a:r>
            <a:endParaRPr lang="zh-CN" altLang="zh-CN" sz="1800" dirty="0"/>
          </a:p>
          <a:p>
            <a:r>
              <a:rPr lang="zh-CN" altLang="zh-CN" sz="1800" dirty="0"/>
              <a:t>第二，深吸呼挺胸、收腹、同时紧缩臀部肌肉。这样可以充分发挥胸部及腹部肌肉的作用，使其得到锻炼。然而这些部位的练习恰好又极易被人们所忽略。</a:t>
            </a:r>
            <a:r>
              <a:rPr lang="en-US" altLang="zh-CN" sz="1800" dirty="0"/>
              <a:t> </a:t>
            </a:r>
            <a:endParaRPr lang="zh-CN" altLang="zh-CN" sz="1800" dirty="0"/>
          </a:p>
          <a:p>
            <a:r>
              <a:rPr lang="zh-CN" altLang="zh-CN" sz="1800" dirty="0"/>
              <a:t>第三，下颚微收，双手自然下垂，两腿并拢，足尖向前。</a:t>
            </a:r>
            <a:endParaRPr lang="zh-CN" altLang="zh-CN" sz="1800" dirty="0"/>
          </a:p>
          <a:p>
            <a:r>
              <a:rPr lang="zh-CN" altLang="zh-CN" sz="1800" dirty="0"/>
              <a:t>第四，两肩平齐，双眼直视前方。</a:t>
            </a:r>
            <a:endParaRPr lang="zh-CN" altLang="zh-CN" sz="1800" dirty="0"/>
          </a:p>
          <a:p>
            <a:r>
              <a:rPr lang="zh-CN" altLang="zh-CN" sz="1800" dirty="0"/>
              <a:t>第五，对着镜子纠正自己的站姿，以达到最佳姿态。</a:t>
            </a:r>
            <a:r>
              <a:rPr lang="en-US" altLang="zh-CN" sz="1800" dirty="0"/>
              <a:t> </a:t>
            </a:r>
            <a:endParaRPr lang="zh-CN" altLang="zh-CN" sz="18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六、重视身体语言的训练</a:t>
            </a:r>
            <a:endParaRPr lang="zh-CN" altLang="zh-CN" sz="2000" dirty="0"/>
          </a:p>
        </p:txBody>
      </p:sp>
      <p:sp>
        <p:nvSpPr>
          <p:cNvPr id="9" name="矩形 8"/>
          <p:cNvSpPr/>
          <p:nvPr/>
        </p:nvSpPr>
        <p:spPr>
          <a:xfrm>
            <a:off x="508868" y="1362035"/>
            <a:ext cx="8239596" cy="369332"/>
          </a:xfrm>
          <a:prstGeom prst="rect">
            <a:avLst/>
          </a:prstGeom>
          <a:solidFill>
            <a:schemeClr val="bg1">
              <a:lumMod val="85000"/>
            </a:schemeClr>
          </a:solidFill>
        </p:spPr>
        <p:txBody>
          <a:bodyPr wrap="square">
            <a:spAutoFit/>
          </a:bodyPr>
          <a:lstStyle/>
          <a:p>
            <a:r>
              <a:rPr lang="en-US" altLang="zh-CN" sz="1800" b="1" dirty="0"/>
              <a:t>3.</a:t>
            </a:r>
            <a:r>
              <a:rPr lang="zh-CN" altLang="zh-CN" sz="1800" b="1" dirty="0"/>
              <a:t>身体语言的训练</a:t>
            </a:r>
            <a:endParaRPr lang="zh-CN" altLang="zh-CN" sz="1800" dirty="0"/>
          </a:p>
        </p:txBody>
      </p:sp>
      <p:sp>
        <p:nvSpPr>
          <p:cNvPr id="8" name="矩形 7"/>
          <p:cNvSpPr/>
          <p:nvPr/>
        </p:nvSpPr>
        <p:spPr>
          <a:xfrm>
            <a:off x="508868" y="1851670"/>
            <a:ext cx="8239596" cy="369332"/>
          </a:xfrm>
          <a:prstGeom prst="rect">
            <a:avLst/>
          </a:prstGeom>
          <a:solidFill>
            <a:srgbClr val="3CA0FE"/>
          </a:solidFill>
        </p:spPr>
        <p:txBody>
          <a:bodyPr wrap="square">
            <a:spAutoFit/>
          </a:bodyPr>
          <a:lstStyle/>
          <a:p>
            <a:endParaRPr lang="zh-CN" altLang="zh-CN" sz="1800" b="1" dirty="0">
              <a:solidFill>
                <a:schemeClr val="bg1"/>
              </a:solidFill>
            </a:endParaRPr>
          </a:p>
        </p:txBody>
      </p:sp>
      <p:sp>
        <p:nvSpPr>
          <p:cNvPr id="10" name="矩形 9"/>
          <p:cNvSpPr/>
          <p:nvPr/>
        </p:nvSpPr>
        <p:spPr>
          <a:xfrm>
            <a:off x="508868" y="2221002"/>
            <a:ext cx="8239596" cy="1477328"/>
          </a:xfrm>
          <a:prstGeom prst="rect">
            <a:avLst/>
          </a:prstGeom>
          <a:solidFill>
            <a:schemeClr val="bg1">
              <a:lumMod val="85000"/>
            </a:schemeClr>
          </a:solidFill>
        </p:spPr>
        <p:txBody>
          <a:bodyPr wrap="square">
            <a:spAutoFit/>
          </a:bodyPr>
          <a:lstStyle/>
          <a:p>
            <a:r>
              <a:rPr lang="zh-CN" altLang="zh-CN" sz="1800" i="1" u="sng" dirty="0"/>
              <a:t>握手式站姿</a:t>
            </a:r>
            <a:r>
              <a:rPr lang="zh-CN" altLang="zh-CN" sz="1800" dirty="0"/>
              <a:t>：</a:t>
            </a:r>
            <a:r>
              <a:rPr lang="zh-CN" altLang="zh-CN" sz="1800" dirty="0" smtClean="0"/>
              <a:t>主要</a:t>
            </a:r>
            <a:r>
              <a:rPr lang="zh-CN" altLang="zh-CN" sz="1800" dirty="0"/>
              <a:t>用于女士。是在基本站姿的基础上，双手搭握，稍向上提，放于小腹前。双脚也可以前后略分开：一只脚略前，一只脚略后，前脚的脚跟稍稍向后脚的脚背处靠拢。</a:t>
            </a:r>
            <a:r>
              <a:rPr lang="en-US" altLang="zh-CN" sz="1800" dirty="0"/>
              <a:t> </a:t>
            </a:r>
            <a:endParaRPr lang="zh-CN" altLang="zh-CN" sz="1800" dirty="0"/>
          </a:p>
          <a:p>
            <a:r>
              <a:rPr lang="zh-CN" altLang="zh-CN" sz="1800" dirty="0"/>
              <a:t>男士有时也可以采用这种姿态，但两脚要略微分开。可用于的礼仪迎客，也可用于前台的站立服务。</a:t>
            </a:r>
            <a:r>
              <a:rPr lang="en-US" altLang="zh-CN" sz="1800" dirty="0"/>
              <a:t> </a:t>
            </a:r>
            <a:endParaRPr lang="zh-CN" altLang="zh-CN"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向天歌演示原创作品：www.TopPPT.cn)"/>
          <p:cNvSpPr/>
          <p:nvPr/>
        </p:nvSpPr>
        <p:spPr>
          <a:xfrm>
            <a:off x="805012" y="951310"/>
            <a:ext cx="7295379" cy="349264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pPr eaLnBrk="1" hangingPunct="1">
              <a:spcBef>
                <a:spcPts val="0"/>
              </a:spcBef>
              <a:spcAft>
                <a:spcPts val="0"/>
              </a:spcAft>
              <a:defRPr/>
            </a:pPr>
            <a:r>
              <a:rPr lang="zh-CN" altLang="en-US" sz="2800" b="1" dirty="0">
                <a:latin typeface="+mn-ea"/>
                <a:ea typeface="+mn-ea"/>
              </a:rPr>
              <a:t>第一节 口语的概述</a:t>
            </a:r>
            <a:endParaRPr lang="zh-CN" altLang="en-US" sz="2800" b="1" dirty="0">
              <a:latin typeface="+mn-ea"/>
              <a:ea typeface="+mn-ea"/>
            </a:endParaRPr>
          </a:p>
        </p:txBody>
      </p:sp>
      <p:sp>
        <p:nvSpPr>
          <p:cNvPr id="2" name="文本框 1"/>
          <p:cNvSpPr txBox="1"/>
          <p:nvPr/>
        </p:nvSpPr>
        <p:spPr>
          <a:xfrm>
            <a:off x="958910" y="1381994"/>
            <a:ext cx="6987582" cy="1777410"/>
          </a:xfrm>
          <a:prstGeom prst="rect">
            <a:avLst/>
          </a:prstGeom>
          <a:noFill/>
        </p:spPr>
        <p:txBody>
          <a:bodyPr wrap="square" lIns="68580" tIns="34290" rIns="68580" bIns="34290" rtlCol="0">
            <a:spAutoFit/>
          </a:bodyPr>
          <a:lstStyle/>
          <a:p>
            <a:pPr fontAlgn="auto">
              <a:lnSpc>
                <a:spcPct val="150000"/>
              </a:lnSpc>
            </a:pPr>
            <a:r>
              <a:rPr lang="zh-CN" altLang="zh-CN" sz="2000" b="1" dirty="0">
                <a:solidFill>
                  <a:schemeClr val="tx1">
                    <a:lumMod val="85000"/>
                    <a:lumOff val="15000"/>
                  </a:schemeClr>
                </a:solidFill>
                <a:latin typeface="+mj-ea"/>
                <a:ea typeface="+mj-ea"/>
              </a:rPr>
              <a:t>一、口语的含义</a:t>
            </a:r>
            <a:endParaRPr lang="zh-CN" altLang="zh-CN" sz="2000" b="1" dirty="0">
              <a:solidFill>
                <a:schemeClr val="tx1">
                  <a:lumMod val="85000"/>
                  <a:lumOff val="15000"/>
                </a:schemeClr>
              </a:solidFill>
              <a:latin typeface="+mj-ea"/>
              <a:ea typeface="+mj-ea"/>
            </a:endParaRPr>
          </a:p>
          <a:p>
            <a:pPr fontAlgn="auto">
              <a:lnSpc>
                <a:spcPct val="150000"/>
              </a:lnSpc>
            </a:pPr>
            <a:r>
              <a:rPr lang="zh-CN" altLang="en-US" sz="1800" dirty="0" smtClean="0">
                <a:solidFill>
                  <a:schemeClr val="tx1">
                    <a:lumMod val="85000"/>
                    <a:lumOff val="15000"/>
                  </a:schemeClr>
                </a:solidFill>
                <a:latin typeface="+mj-ea"/>
                <a:ea typeface="+mj-ea"/>
              </a:rPr>
              <a:t>含义</a:t>
            </a:r>
            <a:r>
              <a:rPr lang="zh-CN" altLang="en-US" sz="1800" dirty="0">
                <a:solidFill>
                  <a:schemeClr val="tx1">
                    <a:lumMod val="85000"/>
                    <a:lumOff val="15000"/>
                  </a:schemeClr>
                </a:solidFill>
                <a:latin typeface="+mj-ea"/>
                <a:ea typeface="+mj-ea"/>
              </a:rPr>
              <a:t>：是运用语言表情达意，通过口耳进行交际的语言形式。口语表达是一话语。音调，声频为媒介传递信息，说者与听者可以通过互动进行角色互换，实现双方的思想，感情的沟通。</a:t>
            </a:r>
            <a:endParaRPr lang="zh-CN" altLang="en-US" sz="1800" dirty="0">
              <a:solidFill>
                <a:schemeClr val="tx1">
                  <a:lumMod val="85000"/>
                  <a:lumOff val="15000"/>
                </a:schemeClr>
              </a:solidFill>
              <a:latin typeface="+mj-ea"/>
              <a:ea typeface="+mj-ea"/>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六、重视身体语言的训练</a:t>
            </a:r>
            <a:endParaRPr lang="zh-CN" altLang="zh-CN" sz="2000" dirty="0"/>
          </a:p>
        </p:txBody>
      </p:sp>
      <p:sp>
        <p:nvSpPr>
          <p:cNvPr id="9" name="矩形 8"/>
          <p:cNvSpPr/>
          <p:nvPr/>
        </p:nvSpPr>
        <p:spPr>
          <a:xfrm>
            <a:off x="508868" y="1362035"/>
            <a:ext cx="8239596" cy="369332"/>
          </a:xfrm>
          <a:prstGeom prst="rect">
            <a:avLst/>
          </a:prstGeom>
          <a:solidFill>
            <a:schemeClr val="bg1">
              <a:lumMod val="85000"/>
            </a:schemeClr>
          </a:solidFill>
        </p:spPr>
        <p:txBody>
          <a:bodyPr wrap="square">
            <a:spAutoFit/>
          </a:bodyPr>
          <a:lstStyle/>
          <a:p>
            <a:r>
              <a:rPr lang="en-US" altLang="zh-CN" sz="1800" b="1" dirty="0"/>
              <a:t>3.</a:t>
            </a:r>
            <a:r>
              <a:rPr lang="zh-CN" altLang="zh-CN" sz="1800" b="1" dirty="0"/>
              <a:t>身体语言的训练</a:t>
            </a:r>
            <a:endParaRPr lang="zh-CN" altLang="zh-CN" sz="1800" dirty="0"/>
          </a:p>
        </p:txBody>
      </p:sp>
      <p:sp>
        <p:nvSpPr>
          <p:cNvPr id="8" name="矩形 7"/>
          <p:cNvSpPr/>
          <p:nvPr/>
        </p:nvSpPr>
        <p:spPr>
          <a:xfrm>
            <a:off x="508868" y="1851670"/>
            <a:ext cx="8239596" cy="369332"/>
          </a:xfrm>
          <a:prstGeom prst="rect">
            <a:avLst/>
          </a:prstGeom>
          <a:solidFill>
            <a:srgbClr val="3CA0FE"/>
          </a:solidFill>
        </p:spPr>
        <p:txBody>
          <a:bodyPr wrap="square">
            <a:spAutoFit/>
          </a:bodyPr>
          <a:lstStyle/>
          <a:p>
            <a:r>
              <a:rPr lang="en-US" altLang="zh-CN" sz="1800" b="1" dirty="0">
                <a:solidFill>
                  <a:schemeClr val="bg1"/>
                </a:solidFill>
              </a:rPr>
              <a:t> </a:t>
            </a:r>
            <a:r>
              <a:rPr lang="zh-CN" altLang="zh-CN" sz="1800" b="1" dirty="0">
                <a:solidFill>
                  <a:schemeClr val="bg1"/>
                </a:solidFill>
              </a:rPr>
              <a:t>坐姿训练</a:t>
            </a:r>
            <a:endParaRPr lang="zh-CN" altLang="zh-CN" sz="1800" b="1" dirty="0">
              <a:solidFill>
                <a:schemeClr val="bg1"/>
              </a:solidFill>
            </a:endParaRPr>
          </a:p>
        </p:txBody>
      </p:sp>
      <p:sp>
        <p:nvSpPr>
          <p:cNvPr id="10" name="矩形 9"/>
          <p:cNvSpPr/>
          <p:nvPr/>
        </p:nvSpPr>
        <p:spPr>
          <a:xfrm>
            <a:off x="508868" y="2221002"/>
            <a:ext cx="8239596" cy="2031325"/>
          </a:xfrm>
          <a:prstGeom prst="rect">
            <a:avLst/>
          </a:prstGeom>
          <a:solidFill>
            <a:schemeClr val="bg1">
              <a:lumMod val="85000"/>
            </a:schemeClr>
          </a:solidFill>
        </p:spPr>
        <p:txBody>
          <a:bodyPr wrap="square">
            <a:spAutoFit/>
          </a:bodyPr>
          <a:lstStyle/>
          <a:p>
            <a:r>
              <a:rPr lang="zh-CN" altLang="zh-CN" sz="1800" i="1" u="sng" dirty="0"/>
              <a:t>正确的坐姿</a:t>
            </a:r>
            <a:r>
              <a:rPr lang="zh-CN" altLang="zh-CN" sz="1800" dirty="0"/>
              <a:t>：</a:t>
            </a:r>
            <a:endParaRPr lang="zh-CN" altLang="zh-CN" sz="1800" dirty="0"/>
          </a:p>
          <a:p>
            <a:r>
              <a:rPr lang="zh-CN" altLang="zh-CN" sz="1800" dirty="0"/>
              <a:t>女士应在站立的姿态上，后腿能够碰到椅子，轻轻坐下来，两个膝盖一定要并起来，腿可以放中间或放两边。</a:t>
            </a:r>
            <a:r>
              <a:rPr lang="en-US" altLang="zh-CN" sz="1800" dirty="0"/>
              <a:t> </a:t>
            </a:r>
            <a:endParaRPr lang="zh-CN" altLang="zh-CN" sz="1800" dirty="0"/>
          </a:p>
          <a:p>
            <a:r>
              <a:rPr lang="zh-CN" altLang="zh-CN" sz="1800" dirty="0"/>
              <a:t>如果想跷腿，两腿需是合并的，假如你穿着的裙子较短时一定要小心盖住。特别是一些经常走动工作或要上高台坐下的女士，都不适合穿太短的裙子，并且不能两腿分开。男士坐的时候膝部可以分开一点，但不要超过肩宽，也不能两腿叉开，半躺在椅子里。</a:t>
            </a:r>
            <a:endParaRPr lang="zh-CN" altLang="zh-CN" sz="18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六、重视身体语言的训练</a:t>
            </a:r>
            <a:endParaRPr lang="zh-CN" altLang="zh-CN" sz="2000" dirty="0"/>
          </a:p>
        </p:txBody>
      </p:sp>
      <p:sp>
        <p:nvSpPr>
          <p:cNvPr id="9" name="矩形 8"/>
          <p:cNvSpPr/>
          <p:nvPr/>
        </p:nvSpPr>
        <p:spPr>
          <a:xfrm>
            <a:off x="508868" y="1362035"/>
            <a:ext cx="8239596" cy="369332"/>
          </a:xfrm>
          <a:prstGeom prst="rect">
            <a:avLst/>
          </a:prstGeom>
          <a:solidFill>
            <a:schemeClr val="bg1">
              <a:lumMod val="85000"/>
            </a:schemeClr>
          </a:solidFill>
        </p:spPr>
        <p:txBody>
          <a:bodyPr wrap="square">
            <a:spAutoFit/>
          </a:bodyPr>
          <a:lstStyle/>
          <a:p>
            <a:r>
              <a:rPr lang="en-US" altLang="zh-CN" sz="1800" b="1" dirty="0"/>
              <a:t>3.</a:t>
            </a:r>
            <a:r>
              <a:rPr lang="zh-CN" altLang="zh-CN" sz="1800" b="1" dirty="0"/>
              <a:t>身体语言的训练</a:t>
            </a:r>
            <a:endParaRPr lang="zh-CN" altLang="zh-CN" sz="1800" dirty="0"/>
          </a:p>
        </p:txBody>
      </p:sp>
      <p:sp>
        <p:nvSpPr>
          <p:cNvPr id="8" name="矩形 7"/>
          <p:cNvSpPr/>
          <p:nvPr/>
        </p:nvSpPr>
        <p:spPr>
          <a:xfrm>
            <a:off x="508868" y="1851670"/>
            <a:ext cx="8239596" cy="369332"/>
          </a:xfrm>
          <a:prstGeom prst="rect">
            <a:avLst/>
          </a:prstGeom>
          <a:solidFill>
            <a:srgbClr val="3CA0FE"/>
          </a:solidFill>
        </p:spPr>
        <p:txBody>
          <a:bodyPr wrap="square">
            <a:spAutoFit/>
          </a:bodyPr>
          <a:lstStyle/>
          <a:p>
            <a:r>
              <a:rPr lang="en-US" altLang="zh-CN" sz="1800" b="1" dirty="0">
                <a:solidFill>
                  <a:schemeClr val="bg1"/>
                </a:solidFill>
              </a:rPr>
              <a:t> </a:t>
            </a:r>
            <a:r>
              <a:rPr lang="zh-CN" altLang="zh-CN" sz="1800" b="1" dirty="0">
                <a:solidFill>
                  <a:schemeClr val="bg1"/>
                </a:solidFill>
              </a:rPr>
              <a:t>行姿训练</a:t>
            </a:r>
            <a:endParaRPr lang="zh-CN" altLang="zh-CN" sz="1800" b="1" dirty="0">
              <a:solidFill>
                <a:schemeClr val="bg1"/>
              </a:solidFill>
            </a:endParaRPr>
          </a:p>
        </p:txBody>
      </p:sp>
      <p:sp>
        <p:nvSpPr>
          <p:cNvPr id="10" name="矩形 9"/>
          <p:cNvSpPr/>
          <p:nvPr/>
        </p:nvSpPr>
        <p:spPr>
          <a:xfrm>
            <a:off x="508868" y="2221002"/>
            <a:ext cx="8239596" cy="646331"/>
          </a:xfrm>
          <a:prstGeom prst="rect">
            <a:avLst/>
          </a:prstGeom>
          <a:solidFill>
            <a:schemeClr val="bg1">
              <a:lumMod val="85000"/>
            </a:schemeClr>
          </a:solidFill>
        </p:spPr>
        <p:txBody>
          <a:bodyPr wrap="square">
            <a:spAutoFit/>
          </a:bodyPr>
          <a:lstStyle/>
          <a:p>
            <a:r>
              <a:rPr lang="zh-CN" altLang="zh-CN" sz="1800" dirty="0" smtClean="0"/>
              <a:t>如</a:t>
            </a:r>
            <a:r>
              <a:rPr lang="zh-CN" altLang="zh-CN" sz="1800" dirty="0"/>
              <a:t>果说“行姿可以揭示一个人的性格”这句话太绝对，我们起码可以说，不正确的行姿会给人留下不好的印象。</a:t>
            </a:r>
            <a:endParaRPr lang="zh-CN" altLang="zh-CN" sz="18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七、塑造悦耳的声音</a:t>
            </a:r>
            <a:endParaRPr lang="zh-CN" altLang="zh-CN" sz="2000" dirty="0"/>
          </a:p>
        </p:txBody>
      </p:sp>
      <p:sp>
        <p:nvSpPr>
          <p:cNvPr id="9" name="矩形 8"/>
          <p:cNvSpPr/>
          <p:nvPr/>
        </p:nvSpPr>
        <p:spPr>
          <a:xfrm>
            <a:off x="508868" y="1362035"/>
            <a:ext cx="8239596" cy="369332"/>
          </a:xfrm>
          <a:prstGeom prst="rect">
            <a:avLst/>
          </a:prstGeom>
          <a:solidFill>
            <a:schemeClr val="bg1">
              <a:lumMod val="85000"/>
            </a:schemeClr>
          </a:solidFill>
        </p:spPr>
        <p:txBody>
          <a:bodyPr wrap="square">
            <a:spAutoFit/>
          </a:bodyPr>
          <a:lstStyle/>
          <a:p>
            <a:r>
              <a:rPr lang="en-US" altLang="zh-CN" sz="1800" b="1" dirty="0"/>
              <a:t>1.</a:t>
            </a:r>
            <a:r>
              <a:rPr lang="zh-CN" altLang="zh-CN" sz="1800" b="1" dirty="0"/>
              <a:t>科学的运气发声方法</a:t>
            </a:r>
            <a:endParaRPr lang="zh-CN" altLang="zh-CN" sz="1800" dirty="0"/>
          </a:p>
        </p:txBody>
      </p:sp>
      <p:sp>
        <p:nvSpPr>
          <p:cNvPr id="11" name="矩形 10"/>
          <p:cNvSpPr/>
          <p:nvPr/>
        </p:nvSpPr>
        <p:spPr>
          <a:xfrm>
            <a:off x="508868" y="1731367"/>
            <a:ext cx="8239596" cy="3139321"/>
          </a:xfrm>
          <a:prstGeom prst="rect">
            <a:avLst/>
          </a:prstGeom>
          <a:noFill/>
        </p:spPr>
        <p:txBody>
          <a:bodyPr wrap="square">
            <a:spAutoFit/>
          </a:bodyPr>
          <a:lstStyle/>
          <a:p>
            <a:r>
              <a:rPr lang="zh-CN" altLang="zh-CN" sz="1800" dirty="0"/>
              <a:t>在实践练习中，主要包括：</a:t>
            </a:r>
            <a:endParaRPr lang="zh-CN" altLang="zh-CN" sz="1800" dirty="0"/>
          </a:p>
          <a:p>
            <a:r>
              <a:rPr lang="zh-CN" altLang="zh-CN" sz="1800" dirty="0"/>
              <a:t>①进行气息深（吸得深</a:t>
            </a:r>
            <a:r>
              <a:rPr lang="en-US" altLang="zh-CN" sz="1800" dirty="0"/>
              <a:t>)</a:t>
            </a:r>
            <a:r>
              <a:rPr lang="zh-CN" altLang="zh-CN" sz="1800" dirty="0"/>
              <a:t>、匀</a:t>
            </a:r>
            <a:r>
              <a:rPr lang="en-US" altLang="zh-CN" sz="1800" dirty="0"/>
              <a:t>(</a:t>
            </a:r>
            <a:r>
              <a:rPr lang="zh-CN" altLang="zh-CN" sz="1800" dirty="0"/>
              <a:t>呼得匀</a:t>
            </a:r>
            <a:r>
              <a:rPr lang="en-US" altLang="zh-CN" sz="1800" dirty="0"/>
              <a:t>)</a:t>
            </a:r>
            <a:r>
              <a:rPr lang="zh-CN" altLang="zh-CN" sz="1800" dirty="0"/>
              <a:t>、通</a:t>
            </a:r>
            <a:r>
              <a:rPr lang="en-US" altLang="zh-CN" sz="1800" dirty="0"/>
              <a:t>(</a:t>
            </a:r>
            <a:r>
              <a:rPr lang="zh-CN" altLang="zh-CN" sz="1800" dirty="0"/>
              <a:t>气通畅</a:t>
            </a:r>
            <a:r>
              <a:rPr lang="en-US" altLang="zh-CN" sz="1800" dirty="0"/>
              <a:t>)</a:t>
            </a:r>
            <a:r>
              <a:rPr lang="zh-CN" altLang="zh-CN" sz="1800" dirty="0"/>
              <a:t>、活</a:t>
            </a:r>
            <a:r>
              <a:rPr lang="en-US" altLang="zh-CN" sz="1800" dirty="0"/>
              <a:t>(</a:t>
            </a:r>
            <a:r>
              <a:rPr lang="zh-CN" altLang="zh-CN" sz="1800" dirty="0"/>
              <a:t>用灵活</a:t>
            </a:r>
            <a:r>
              <a:rPr lang="en-US" altLang="zh-CN" sz="1800" dirty="0"/>
              <a:t>)</a:t>
            </a:r>
            <a:r>
              <a:rPr lang="zh-CN" altLang="zh-CN" sz="1800" dirty="0"/>
              <a:t>，稳定、持久、自如的基本功训练；</a:t>
            </a:r>
            <a:endParaRPr lang="zh-CN" altLang="zh-CN" sz="1800" dirty="0"/>
          </a:p>
          <a:p>
            <a:r>
              <a:rPr lang="zh-CN" altLang="zh-CN" sz="1800" dirty="0"/>
              <a:t>②进行口腔控制打</a:t>
            </a:r>
            <a:r>
              <a:rPr lang="en-US" altLang="zh-CN" sz="1800" dirty="0"/>
              <a:t>(</a:t>
            </a:r>
            <a:r>
              <a:rPr lang="zh-CN" altLang="zh-CN" sz="1800" dirty="0"/>
              <a:t>打开牙关</a:t>
            </a:r>
            <a:r>
              <a:rPr lang="en-US" altLang="zh-CN" sz="1800" dirty="0"/>
              <a:t>)</a:t>
            </a:r>
            <a:r>
              <a:rPr lang="zh-CN" altLang="zh-CN" sz="1800" dirty="0"/>
              <a:t>、提</a:t>
            </a:r>
            <a:r>
              <a:rPr lang="en-US" altLang="zh-CN" sz="1800" dirty="0"/>
              <a:t>(</a:t>
            </a:r>
            <a:r>
              <a:rPr lang="zh-CN" altLang="zh-CN" sz="1800" dirty="0"/>
              <a:t>提起颧肌</a:t>
            </a:r>
            <a:r>
              <a:rPr lang="en-US" altLang="zh-CN" sz="1800" dirty="0"/>
              <a:t>)</a:t>
            </a:r>
            <a:r>
              <a:rPr lang="zh-CN" altLang="zh-CN" sz="1800" dirty="0"/>
              <a:t>、挺</a:t>
            </a:r>
            <a:r>
              <a:rPr lang="en-US" altLang="zh-CN" sz="1800" dirty="0"/>
              <a:t>(</a:t>
            </a:r>
            <a:r>
              <a:rPr lang="zh-CN" altLang="zh-CN" sz="1800" dirty="0"/>
              <a:t>挺起软腭</a:t>
            </a:r>
            <a:r>
              <a:rPr lang="en-US" altLang="zh-CN" sz="1800" dirty="0"/>
              <a:t>)</a:t>
            </a:r>
            <a:r>
              <a:rPr lang="zh-CN" altLang="zh-CN" sz="1800" dirty="0"/>
              <a:t>、放</a:t>
            </a:r>
            <a:r>
              <a:rPr lang="en-US" altLang="zh-CN" sz="1800" dirty="0"/>
              <a:t>(</a:t>
            </a:r>
            <a:r>
              <a:rPr lang="zh-CN" altLang="zh-CN" sz="1800" dirty="0"/>
              <a:t>放松下巴</a:t>
            </a:r>
            <a:r>
              <a:rPr lang="en-US" altLang="zh-CN" sz="1800" dirty="0"/>
              <a:t>)</a:t>
            </a:r>
            <a:r>
              <a:rPr lang="zh-CN" altLang="zh-CN" sz="1800" dirty="0"/>
              <a:t>和吐字归音字头</a:t>
            </a:r>
            <a:r>
              <a:rPr lang="en-US" altLang="zh-CN" sz="1800" dirty="0"/>
              <a:t>(</a:t>
            </a:r>
            <a:r>
              <a:rPr lang="zh-CN" altLang="zh-CN" sz="1800" dirty="0"/>
              <a:t>要叼住、弹出</a:t>
            </a:r>
            <a:r>
              <a:rPr lang="en-US" altLang="zh-CN" sz="1800" dirty="0"/>
              <a:t>)</a:t>
            </a:r>
            <a:r>
              <a:rPr lang="zh-CN" altLang="zh-CN" sz="1800" dirty="0"/>
              <a:t>、字腹</a:t>
            </a:r>
            <a:r>
              <a:rPr lang="en-US" altLang="zh-CN" sz="1800" dirty="0"/>
              <a:t>(</a:t>
            </a:r>
            <a:r>
              <a:rPr lang="zh-CN" altLang="zh-CN" sz="1800" dirty="0"/>
              <a:t>要拉开、立起</a:t>
            </a:r>
            <a:r>
              <a:rPr lang="en-US" altLang="zh-CN" sz="1800" dirty="0"/>
              <a:t>)</a:t>
            </a:r>
            <a:r>
              <a:rPr lang="zh-CN" altLang="zh-CN" sz="1800" dirty="0"/>
              <a:t>、字尾</a:t>
            </a:r>
            <a:r>
              <a:rPr lang="en-US" altLang="zh-CN" sz="1800" dirty="0"/>
              <a:t>(</a:t>
            </a:r>
            <a:r>
              <a:rPr lang="zh-CN" altLang="zh-CN" sz="1800" dirty="0"/>
              <a:t>要归音、到位</a:t>
            </a:r>
            <a:r>
              <a:rPr lang="en-US" altLang="zh-CN" sz="1800" dirty="0"/>
              <a:t>)</a:t>
            </a:r>
            <a:r>
              <a:rPr lang="zh-CN" altLang="zh-CN" sz="1800" dirty="0"/>
              <a:t>“枣核型”的基本功训练；</a:t>
            </a:r>
            <a:endParaRPr lang="zh-CN" altLang="zh-CN" sz="1800" dirty="0"/>
          </a:p>
          <a:p>
            <a:r>
              <a:rPr lang="zh-CN" altLang="zh-CN" sz="1800" dirty="0"/>
              <a:t>③进行声音纯正朴实、明朗大方、圆润集中、刚柔井济、纵收自如、色彩丰富、感染力强、优美动听的基本功训练；</a:t>
            </a:r>
            <a:endParaRPr lang="zh-CN" altLang="zh-CN" sz="1800" dirty="0"/>
          </a:p>
          <a:p>
            <a:r>
              <a:rPr lang="zh-CN" altLang="zh-CN" sz="1800" dirty="0"/>
              <a:t>④进行用气发声状态积极、松驰、集中的基本功训练。通过学习和训练，要使自己的用气发声状态达到“气息下沉，喉部放松，不挤不僵，声音贯通；字音轻弹，如珠如流；气随情动，声随情走”的要求。</a:t>
            </a:r>
            <a:r>
              <a:rPr lang="en-US" altLang="zh-CN" sz="1800" dirty="0"/>
              <a:t> </a:t>
            </a:r>
            <a:endParaRPr lang="zh-CN" altLang="zh-CN" sz="18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第三节 提高口语的基本途径</a:t>
            </a:r>
            <a:endParaRPr lang="zh-CN" altLang="zh-CN" sz="2800" dirty="0">
              <a:latin typeface="微软雅黑" panose="020B0503020204020204" pitchFamily="34" charset="-122"/>
              <a:ea typeface="微软雅黑" panose="020B0503020204020204" pitchFamily="34" charset="-122"/>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t>七、塑造悦耳的声音</a:t>
            </a:r>
            <a:endParaRPr lang="zh-CN" altLang="zh-CN" sz="2000" dirty="0"/>
          </a:p>
        </p:txBody>
      </p:sp>
      <p:sp>
        <p:nvSpPr>
          <p:cNvPr id="9" name="矩形 8"/>
          <p:cNvSpPr/>
          <p:nvPr/>
        </p:nvSpPr>
        <p:spPr>
          <a:xfrm>
            <a:off x="508868" y="1362035"/>
            <a:ext cx="8239596" cy="369332"/>
          </a:xfrm>
          <a:prstGeom prst="rect">
            <a:avLst/>
          </a:prstGeom>
          <a:solidFill>
            <a:schemeClr val="bg1">
              <a:lumMod val="85000"/>
            </a:schemeClr>
          </a:solidFill>
        </p:spPr>
        <p:txBody>
          <a:bodyPr wrap="square">
            <a:spAutoFit/>
          </a:bodyPr>
          <a:lstStyle/>
          <a:p>
            <a:r>
              <a:rPr lang="en-US" altLang="zh-CN" sz="1800" b="1" dirty="0"/>
              <a:t>2.</a:t>
            </a:r>
            <a:r>
              <a:rPr lang="zh-CN" altLang="zh-CN" sz="1800" b="1" dirty="0"/>
              <a:t>科学的气息控制训练</a:t>
            </a:r>
            <a:endParaRPr lang="zh-CN" altLang="zh-CN" sz="1800" dirty="0"/>
          </a:p>
        </p:txBody>
      </p:sp>
      <p:sp>
        <p:nvSpPr>
          <p:cNvPr id="11" name="矩形 10"/>
          <p:cNvSpPr/>
          <p:nvPr/>
        </p:nvSpPr>
        <p:spPr>
          <a:xfrm>
            <a:off x="508635" y="1731645"/>
            <a:ext cx="8313420" cy="1476375"/>
          </a:xfrm>
          <a:prstGeom prst="rect">
            <a:avLst/>
          </a:prstGeom>
          <a:noFill/>
        </p:spPr>
        <p:txBody>
          <a:bodyPr wrap="square">
            <a:spAutoFit/>
          </a:bodyPr>
          <a:lstStyle/>
          <a:p>
            <a:r>
              <a:rPr lang="zh-CN" altLang="zh-CN" sz="1800" dirty="0"/>
              <a:t>进行气息训练的目的是为了体会和掌握胸腹联合呼吸的基本动作要领，形成新的、符合于朗诵发声要求的呼吸方式。要想达到这一目的，首先应坚持不懈，持之以恒进行练习；第二，要在破与立的过程中重视量的积累，否则多年养成的习惯是难以改掉的；第三，从训练的角度讲，只知道理不行；只有抓住符合要领的实际感觉，并在反复的练习中稳定了这种感觉，才能掌握并使用</a:t>
            </a:r>
            <a:r>
              <a:rPr lang="zh-CN" altLang="zh-CN" sz="1800" dirty="0" smtClean="0"/>
              <a:t>。</a:t>
            </a:r>
            <a:endParaRPr lang="zh-CN" altLang="zh-CN" sz="18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6119812" y="234554"/>
            <a:ext cx="4262438" cy="4010025"/>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7845029" y="988219"/>
            <a:ext cx="2597944" cy="3056335"/>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076" name="TextBox 18      (向天歌演示原创作品：www.TopPPT.cn)"/>
          <p:cNvSpPr txBox="1"/>
          <p:nvPr/>
        </p:nvSpPr>
        <p:spPr>
          <a:xfrm>
            <a:off x="1547664" y="2106563"/>
            <a:ext cx="2621771" cy="623248"/>
          </a:xfrm>
          <a:prstGeom prst="rect">
            <a:avLst/>
          </a:prstGeom>
          <a:noFill/>
          <a:ln w="9525">
            <a:noFill/>
          </a:ln>
        </p:spPr>
        <p:txBody>
          <a:bodyPr wrap="square" lIns="68580" tIns="34290" rIns="68580" bIns="34290">
            <a:spAutoFit/>
          </a:bodyPr>
          <a:lstStyle/>
          <a:p>
            <a:pPr eaLnBrk="1" hangingPunct="1"/>
            <a:r>
              <a:rPr lang="zh-CN" altLang="en-US" sz="3600" b="1" dirty="0" smtClean="0">
                <a:solidFill>
                  <a:srgbClr val="2B2E30"/>
                </a:solidFill>
                <a:latin typeface="微软雅黑" panose="020B0503020204020204" pitchFamily="34" charset="-122"/>
                <a:ea typeface="微软雅黑" panose="020B0503020204020204" pitchFamily="34" charset="-122"/>
              </a:rPr>
              <a:t>本章结束！</a:t>
            </a:r>
            <a:endParaRPr lang="zh-CN" altLang="en-US" sz="3600" b="1" dirty="0">
              <a:solidFill>
                <a:srgbClr val="2B2E30"/>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611560" y="1608202"/>
            <a:ext cx="2304256" cy="546171"/>
          </a:xfrm>
          <a:prstGeom prst="homePlat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130000"/>
              </a:lnSpc>
            </a:pPr>
            <a:r>
              <a:rPr lang="zh-CN" altLang="en-US" sz="1800" b="1" dirty="0">
                <a:solidFill>
                  <a:srgbClr val="FFFFFF"/>
                </a:solidFill>
                <a:latin typeface="微软雅黑" panose="020B0503020204020204" pitchFamily="34" charset="-122"/>
                <a:ea typeface="微软雅黑" panose="020B0503020204020204" pitchFamily="34" charset="-122"/>
              </a:rPr>
              <a:t>思维的同步外化</a:t>
            </a:r>
            <a:endParaRPr lang="zh-CN" altLang="en-US" sz="1800" b="1" dirty="0">
              <a:solidFill>
                <a:srgbClr val="FFFFFF"/>
              </a:solidFill>
              <a:latin typeface="微软雅黑" panose="020B0503020204020204" pitchFamily="34" charset="-122"/>
              <a:ea typeface="微软雅黑" panose="020B0503020204020204" pitchFamily="34" charset="-122"/>
            </a:endParaRPr>
          </a:p>
        </p:txBody>
      </p:sp>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pPr eaLnBrk="1" hangingPunct="1">
              <a:spcBef>
                <a:spcPts val="0"/>
              </a:spcBef>
              <a:spcAft>
                <a:spcPts val="0"/>
              </a:spcAft>
              <a:defRPr/>
            </a:pPr>
            <a:r>
              <a:rPr lang="zh-CN" altLang="en-US" sz="2800" b="1" dirty="0">
                <a:latin typeface="+mn-ea"/>
                <a:ea typeface="+mn-ea"/>
              </a:rPr>
              <a:t>第一节 口语的概述</a:t>
            </a:r>
            <a:endParaRPr lang="zh-CN" altLang="en-US" sz="2800" b="1" dirty="0">
              <a:latin typeface="+mn-ea"/>
              <a:ea typeface="+mn-ea"/>
            </a:endParaRPr>
          </a:p>
        </p:txBody>
      </p:sp>
      <p:sp>
        <p:nvSpPr>
          <p:cNvPr id="2" name="文本框 1"/>
          <p:cNvSpPr txBox="1"/>
          <p:nvPr/>
        </p:nvSpPr>
        <p:spPr>
          <a:xfrm>
            <a:off x="511016" y="771550"/>
            <a:ext cx="2692832" cy="530915"/>
          </a:xfrm>
          <a:prstGeom prst="rect">
            <a:avLst/>
          </a:prstGeom>
          <a:noFill/>
        </p:spPr>
        <p:txBody>
          <a:bodyPr wrap="square" lIns="68580" tIns="34290" rIns="68580" bIns="34290" rtlCol="0">
            <a:spAutoFit/>
          </a:bodyPr>
          <a:lstStyle/>
          <a:p>
            <a:pPr fontAlgn="auto">
              <a:lnSpc>
                <a:spcPct val="150000"/>
              </a:lnSpc>
            </a:pPr>
            <a:r>
              <a:rPr lang="zh-CN" altLang="zh-CN" sz="2000" b="1" dirty="0" smtClean="0">
                <a:latin typeface="微软雅黑" panose="020B0503020204020204" pitchFamily="34" charset="-122"/>
                <a:ea typeface="微软雅黑" panose="020B0503020204020204" pitchFamily="34" charset="-122"/>
              </a:rPr>
              <a:t>二</a:t>
            </a:r>
            <a:r>
              <a:rPr lang="zh-CN" altLang="zh-CN" sz="2000" b="1" dirty="0">
                <a:latin typeface="微软雅黑" panose="020B0503020204020204" pitchFamily="34" charset="-122"/>
                <a:ea typeface="微软雅黑" panose="020B0503020204020204" pitchFamily="34" charset="-122"/>
              </a:rPr>
              <a:t>、口语的</a:t>
            </a:r>
            <a:r>
              <a:rPr lang="zh-CN" altLang="zh-CN" sz="2000" b="1" dirty="0" smtClean="0">
                <a:latin typeface="微软雅黑" panose="020B0503020204020204" pitchFamily="34" charset="-122"/>
                <a:ea typeface="微软雅黑" panose="020B0503020204020204" pitchFamily="34" charset="-122"/>
              </a:rPr>
              <a:t>特点</a:t>
            </a:r>
            <a:endParaRPr lang="zh-CN" altLang="zh-CN" sz="2000" dirty="0">
              <a:latin typeface="微软雅黑" panose="020B0503020204020204" pitchFamily="34" charset="-122"/>
              <a:ea typeface="微软雅黑" panose="020B0503020204020204" pitchFamily="34" charset="-122"/>
            </a:endParaRPr>
          </a:p>
        </p:txBody>
      </p:sp>
      <p:sp>
        <p:nvSpPr>
          <p:cNvPr id="4" name="矩形 3"/>
          <p:cNvSpPr/>
          <p:nvPr/>
        </p:nvSpPr>
        <p:spPr>
          <a:xfrm>
            <a:off x="3090851" y="1419622"/>
            <a:ext cx="5369581" cy="923330"/>
          </a:xfrm>
          <a:prstGeom prst="rect">
            <a:avLst/>
          </a:prstGeom>
        </p:spPr>
        <p:txBody>
          <a:bodyPr wrap="square">
            <a:spAutoFit/>
          </a:bodyPr>
          <a:lstStyle/>
          <a:p>
            <a:r>
              <a:rPr lang="zh-CN" altLang="zh-CN" sz="1800" dirty="0">
                <a:latin typeface="微软雅黑" panose="020B0503020204020204" pitchFamily="34" charset="-122"/>
                <a:ea typeface="微软雅黑" panose="020B0503020204020204" pitchFamily="34" charset="-122"/>
              </a:rPr>
              <a:t>当我们开口说话时，外部语言表达与内部语言思维是同步进行的，口语只是将思维进行了外化。怎么想就怎么说，是口头语言首要特点。</a:t>
            </a:r>
            <a:endParaRPr lang="zh-CN" altLang="zh-CN" sz="1800" dirty="0">
              <a:latin typeface="微软雅黑" panose="020B0503020204020204" pitchFamily="34" charset="-122"/>
              <a:ea typeface="微软雅黑" panose="020B0503020204020204" pitchFamily="34" charset="-122"/>
            </a:endParaRPr>
          </a:p>
        </p:txBody>
      </p:sp>
      <p:sp>
        <p:nvSpPr>
          <p:cNvPr id="22" name="五边形 21"/>
          <p:cNvSpPr/>
          <p:nvPr/>
        </p:nvSpPr>
        <p:spPr>
          <a:xfrm>
            <a:off x="611560" y="2889399"/>
            <a:ext cx="2304256" cy="546171"/>
          </a:xfrm>
          <a:prstGeom prst="homePlat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b="1" dirty="0" smtClean="0"/>
              <a:t>语言</a:t>
            </a:r>
            <a:r>
              <a:rPr lang="zh-CN" altLang="zh-CN" sz="1800" b="1" dirty="0"/>
              <a:t>结构的简散性</a:t>
            </a:r>
            <a:endParaRPr lang="zh-CN" altLang="zh-CN" sz="1800" dirty="0"/>
          </a:p>
        </p:txBody>
      </p:sp>
      <p:sp>
        <p:nvSpPr>
          <p:cNvPr id="23" name="矩形 22"/>
          <p:cNvSpPr/>
          <p:nvPr/>
        </p:nvSpPr>
        <p:spPr>
          <a:xfrm>
            <a:off x="3090851" y="2534582"/>
            <a:ext cx="5369581" cy="1477328"/>
          </a:xfrm>
          <a:prstGeom prst="rect">
            <a:avLst/>
          </a:prstGeom>
        </p:spPr>
        <p:txBody>
          <a:bodyPr wrap="square">
            <a:spAutoFit/>
          </a:bodyPr>
          <a:lstStyle/>
          <a:p>
            <a:r>
              <a:rPr lang="zh-CN" altLang="zh-CN" sz="1800" dirty="0">
                <a:latin typeface="微软雅黑" panose="020B0503020204020204" pitchFamily="34" charset="-122"/>
                <a:ea typeface="微软雅黑" panose="020B0503020204020204" pitchFamily="34" charset="-122"/>
              </a:rPr>
              <a:t>口头语言最常使用的是一些短句、散句、自然句，修饰成分少，常出现语法成分易位、使用省略句或某些词汇的不断重复、倒装句等语法现象。口头语言很多时还可以使用身体语来配合表达，因此它的结构是非常松散的。</a:t>
            </a:r>
            <a:endParaRPr lang="zh-CN" altLang="zh-CN" sz="1800" dirty="0">
              <a:latin typeface="微软雅黑" panose="020B0503020204020204" pitchFamily="34" charset="-122"/>
              <a:ea typeface="微软雅黑" panose="020B0503020204020204" pitchFamily="34" charset="-122"/>
            </a:endParaRPr>
          </a:p>
        </p:txBody>
      </p:sp>
      <p:sp>
        <p:nvSpPr>
          <p:cNvPr id="24" name="五边形 23"/>
          <p:cNvSpPr/>
          <p:nvPr/>
        </p:nvSpPr>
        <p:spPr>
          <a:xfrm>
            <a:off x="611560" y="4064747"/>
            <a:ext cx="2304256" cy="546171"/>
          </a:xfrm>
          <a:prstGeom prst="homePlat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b="1" dirty="0"/>
              <a:t>表达内容的暂留性</a:t>
            </a:r>
            <a:endParaRPr lang="zh-CN" altLang="zh-CN" sz="1800" dirty="0"/>
          </a:p>
        </p:txBody>
      </p:sp>
      <p:sp>
        <p:nvSpPr>
          <p:cNvPr id="25" name="矩形 24"/>
          <p:cNvSpPr/>
          <p:nvPr/>
        </p:nvSpPr>
        <p:spPr>
          <a:xfrm>
            <a:off x="3090851" y="4130082"/>
            <a:ext cx="5369581" cy="507831"/>
          </a:xfrm>
          <a:prstGeom prst="rect">
            <a:avLst/>
          </a:prstGeom>
        </p:spPr>
        <p:txBody>
          <a:bodyPr wrap="square">
            <a:spAutoFit/>
          </a:bodyPr>
          <a:lstStyle/>
          <a:p>
            <a:pPr fontAlgn="auto">
              <a:lnSpc>
                <a:spcPct val="150000"/>
              </a:lnSpc>
            </a:pPr>
            <a:r>
              <a:rPr lang="zh-CN" altLang="en-US" sz="1800" dirty="0">
                <a:latin typeface="微软雅黑" panose="020B0503020204020204" pitchFamily="34" charset="-122"/>
                <a:ea typeface="微软雅黑" panose="020B0503020204020204" pitchFamily="34" charset="-122"/>
              </a:rPr>
              <a:t>声音是通过声波传播的，而声波瞬间即逝。</a:t>
            </a:r>
            <a:endParaRPr lang="zh-CN" altLang="en-US" sz="18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611560" y="1608202"/>
            <a:ext cx="2304256" cy="546171"/>
          </a:xfrm>
          <a:prstGeom prst="homePlat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130000"/>
              </a:lnSpc>
            </a:pPr>
            <a:r>
              <a:rPr lang="zh-CN" altLang="zh-CN" sz="1800" b="1" dirty="0"/>
              <a:t>交际内容的临场性</a:t>
            </a:r>
            <a:endParaRPr lang="zh-CN" altLang="en-US" sz="1800" b="1" dirty="0">
              <a:solidFill>
                <a:srgbClr val="FFFFFF"/>
              </a:solidFill>
              <a:latin typeface="微软雅黑" panose="020B0503020204020204" pitchFamily="34" charset="-122"/>
              <a:ea typeface="微软雅黑" panose="020B0503020204020204" pitchFamily="34" charset="-122"/>
            </a:endParaRPr>
          </a:p>
        </p:txBody>
      </p:sp>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pPr eaLnBrk="1" hangingPunct="1">
              <a:spcBef>
                <a:spcPts val="0"/>
              </a:spcBef>
              <a:spcAft>
                <a:spcPts val="0"/>
              </a:spcAft>
              <a:defRPr/>
            </a:pPr>
            <a:r>
              <a:rPr lang="zh-CN" altLang="en-US" sz="2800" b="1" dirty="0">
                <a:latin typeface="+mn-ea"/>
                <a:ea typeface="+mn-ea"/>
              </a:rPr>
              <a:t>第一节 口语的概述</a:t>
            </a:r>
            <a:endParaRPr lang="zh-CN" altLang="en-US" sz="2800" b="1" dirty="0">
              <a:latin typeface="+mn-ea"/>
              <a:ea typeface="+mn-ea"/>
            </a:endParaRPr>
          </a:p>
        </p:txBody>
      </p:sp>
      <p:sp>
        <p:nvSpPr>
          <p:cNvPr id="2" name="文本框 1"/>
          <p:cNvSpPr txBox="1"/>
          <p:nvPr/>
        </p:nvSpPr>
        <p:spPr>
          <a:xfrm>
            <a:off x="511016" y="771550"/>
            <a:ext cx="2692832" cy="530915"/>
          </a:xfrm>
          <a:prstGeom prst="rect">
            <a:avLst/>
          </a:prstGeom>
          <a:noFill/>
        </p:spPr>
        <p:txBody>
          <a:bodyPr wrap="square" lIns="68580" tIns="34290" rIns="68580" bIns="34290" rtlCol="0">
            <a:spAutoFit/>
          </a:bodyPr>
          <a:lstStyle/>
          <a:p>
            <a:pPr fontAlgn="auto">
              <a:lnSpc>
                <a:spcPct val="150000"/>
              </a:lnSpc>
            </a:pPr>
            <a:r>
              <a:rPr lang="zh-CN" altLang="zh-CN" sz="2000" b="1" dirty="0" smtClean="0">
                <a:latin typeface="微软雅黑" panose="020B0503020204020204" pitchFamily="34" charset="-122"/>
                <a:ea typeface="微软雅黑" panose="020B0503020204020204" pitchFamily="34" charset="-122"/>
              </a:rPr>
              <a:t>二</a:t>
            </a:r>
            <a:r>
              <a:rPr lang="zh-CN" altLang="zh-CN" sz="2000" b="1" dirty="0">
                <a:latin typeface="微软雅黑" panose="020B0503020204020204" pitchFamily="34" charset="-122"/>
                <a:ea typeface="微软雅黑" panose="020B0503020204020204" pitchFamily="34" charset="-122"/>
              </a:rPr>
              <a:t>、口语的</a:t>
            </a:r>
            <a:r>
              <a:rPr lang="zh-CN" altLang="zh-CN" sz="2000" b="1" dirty="0" smtClean="0">
                <a:latin typeface="微软雅黑" panose="020B0503020204020204" pitchFamily="34" charset="-122"/>
                <a:ea typeface="微软雅黑" panose="020B0503020204020204" pitchFamily="34" charset="-122"/>
              </a:rPr>
              <a:t>特点</a:t>
            </a:r>
            <a:endParaRPr lang="zh-CN" altLang="zh-CN" sz="2000" dirty="0">
              <a:latin typeface="微软雅黑" panose="020B0503020204020204" pitchFamily="34" charset="-122"/>
              <a:ea typeface="微软雅黑" panose="020B0503020204020204" pitchFamily="34" charset="-122"/>
            </a:endParaRPr>
          </a:p>
        </p:txBody>
      </p:sp>
      <p:sp>
        <p:nvSpPr>
          <p:cNvPr id="4" name="矩形 3"/>
          <p:cNvSpPr/>
          <p:nvPr/>
        </p:nvSpPr>
        <p:spPr>
          <a:xfrm>
            <a:off x="3090851" y="1419622"/>
            <a:ext cx="5369581" cy="923330"/>
          </a:xfrm>
          <a:prstGeom prst="rect">
            <a:avLst/>
          </a:prstGeom>
        </p:spPr>
        <p:txBody>
          <a:bodyPr wrap="square">
            <a:spAutoFit/>
          </a:bodyPr>
          <a:lstStyle/>
          <a:p>
            <a:pPr fontAlgn="auto"/>
            <a:r>
              <a:rPr lang="zh-CN" altLang="en-US" sz="1800" dirty="0">
                <a:latin typeface="微软雅黑" panose="020B0503020204020204" pitchFamily="34" charset="-122"/>
                <a:ea typeface="微软雅黑" panose="020B0503020204020204" pitchFamily="34" charset="-122"/>
                <a:sym typeface="+mn-ea"/>
              </a:rPr>
              <a:t>口语是以语音为载体进行传播的，它稍纵即逝。如果说连续的语流在人的大脑中精确停留的时间不超过七八秒钟，此后就为新的言语信息所代替。</a:t>
            </a:r>
            <a:endParaRPr lang="zh-CN" altLang="en-US" sz="1800" dirty="0">
              <a:latin typeface="微软雅黑" panose="020B0503020204020204" pitchFamily="34" charset="-122"/>
              <a:ea typeface="微软雅黑" panose="020B0503020204020204" pitchFamily="34" charset="-122"/>
              <a:sym typeface="+mn-ea"/>
            </a:endParaRPr>
          </a:p>
        </p:txBody>
      </p:sp>
      <p:sp>
        <p:nvSpPr>
          <p:cNvPr id="22" name="五边形 21"/>
          <p:cNvSpPr/>
          <p:nvPr/>
        </p:nvSpPr>
        <p:spPr>
          <a:xfrm>
            <a:off x="611560" y="2889399"/>
            <a:ext cx="2304256" cy="546171"/>
          </a:xfrm>
          <a:prstGeom prst="homePlat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b="1" dirty="0"/>
              <a:t>交流方式的综合性</a:t>
            </a:r>
            <a:endParaRPr lang="zh-CN" altLang="zh-CN" sz="1800" dirty="0"/>
          </a:p>
        </p:txBody>
      </p:sp>
      <p:sp>
        <p:nvSpPr>
          <p:cNvPr id="23" name="矩形 22"/>
          <p:cNvSpPr/>
          <p:nvPr/>
        </p:nvSpPr>
        <p:spPr>
          <a:xfrm>
            <a:off x="3090851" y="2838260"/>
            <a:ext cx="5369581" cy="646331"/>
          </a:xfrm>
          <a:prstGeom prst="rect">
            <a:avLst/>
          </a:prstGeom>
        </p:spPr>
        <p:txBody>
          <a:bodyPr wrap="square">
            <a:spAutoFit/>
          </a:bodyPr>
          <a:lstStyle/>
          <a:p>
            <a:pPr fontAlgn="auto"/>
            <a:r>
              <a:rPr lang="zh-CN" altLang="en-US" sz="1800" dirty="0">
                <a:latin typeface="微软雅黑" panose="020B0503020204020204" pitchFamily="34" charset="-122"/>
                <a:ea typeface="微软雅黑" panose="020B0503020204020204" pitchFamily="34" charset="-122"/>
                <a:sym typeface="+mn-ea"/>
              </a:rPr>
              <a:t>口头语言的表达过程是一个系统的综合。语言，声调，身体语言等都需要综合考虑。</a:t>
            </a:r>
            <a:endParaRPr lang="zh-CN" altLang="en-US" sz="1800" dirty="0">
              <a:latin typeface="微软雅黑" panose="020B0503020204020204" pitchFamily="34" charset="-122"/>
              <a:ea typeface="微软雅黑" panose="020B0503020204020204" pitchFamily="34" charset="-122"/>
              <a:sym typeface="+mn-ea"/>
            </a:endParaRPr>
          </a:p>
        </p:txBody>
      </p:sp>
      <p:sp>
        <p:nvSpPr>
          <p:cNvPr id="24" name="五边形 23"/>
          <p:cNvSpPr/>
          <p:nvPr/>
        </p:nvSpPr>
        <p:spPr>
          <a:xfrm>
            <a:off x="611560" y="4064747"/>
            <a:ext cx="2304256" cy="546171"/>
          </a:xfrm>
          <a:prstGeom prst="homePlat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b="1" dirty="0"/>
              <a:t>实际应用的广泛性</a:t>
            </a:r>
            <a:endParaRPr lang="zh-CN" altLang="zh-CN" sz="1800" dirty="0"/>
          </a:p>
        </p:txBody>
      </p:sp>
      <p:sp>
        <p:nvSpPr>
          <p:cNvPr id="25" name="矩形 24"/>
          <p:cNvSpPr/>
          <p:nvPr/>
        </p:nvSpPr>
        <p:spPr>
          <a:xfrm>
            <a:off x="3090851" y="3989394"/>
            <a:ext cx="5369581" cy="646331"/>
          </a:xfrm>
          <a:prstGeom prst="rect">
            <a:avLst/>
          </a:prstGeom>
        </p:spPr>
        <p:txBody>
          <a:bodyPr wrap="square">
            <a:spAutoFit/>
          </a:bodyPr>
          <a:lstStyle/>
          <a:p>
            <a:pPr fontAlgn="auto"/>
            <a:r>
              <a:rPr lang="zh-CN" altLang="zh-CN" sz="1800" dirty="0">
                <a:latin typeface="微软雅黑" panose="020B0503020204020204" pitchFamily="34" charset="-122"/>
                <a:ea typeface="微软雅黑" panose="020B0503020204020204" pitchFamily="34" charset="-122"/>
              </a:rPr>
              <a:t>口语于书面语言相比，可以说是人类社会使用最广泛、最有效的交际工具。</a:t>
            </a:r>
            <a:endParaRPr lang="zh-CN" altLang="en-US" sz="18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pPr eaLnBrk="1" hangingPunct="1">
              <a:spcBef>
                <a:spcPts val="0"/>
              </a:spcBef>
              <a:spcAft>
                <a:spcPts val="0"/>
              </a:spcAft>
              <a:defRPr/>
            </a:pPr>
            <a:r>
              <a:rPr lang="zh-CN" altLang="en-US" sz="2800" b="1" dirty="0">
                <a:latin typeface="+mn-ea"/>
                <a:ea typeface="+mn-ea"/>
              </a:rPr>
              <a:t>第一节 口语的概述</a:t>
            </a:r>
            <a:endParaRPr lang="zh-CN" altLang="en-US" sz="2800" b="1" dirty="0">
              <a:latin typeface="+mn-ea"/>
              <a:ea typeface="+mn-ea"/>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solidFill>
                  <a:schemeClr val="tx1">
                    <a:lumMod val="85000"/>
                    <a:lumOff val="15000"/>
                  </a:schemeClr>
                </a:solidFill>
                <a:latin typeface="微软雅黑" panose="020B0503020204020204" pitchFamily="34" charset="-122"/>
                <a:ea typeface="微软雅黑" panose="020B0503020204020204" pitchFamily="34" charset="-122"/>
              </a:rPr>
              <a:t>三、口语的基本形式</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 name="矩形 2"/>
          <p:cNvSpPr/>
          <p:nvPr/>
        </p:nvSpPr>
        <p:spPr>
          <a:xfrm>
            <a:off x="511016" y="1491630"/>
            <a:ext cx="8093432" cy="2400657"/>
          </a:xfrm>
          <a:prstGeom prst="rect">
            <a:avLst/>
          </a:prstGeom>
        </p:spPr>
        <p:txBody>
          <a:bodyPr wrap="square">
            <a:spAutoFit/>
          </a:bodyPr>
          <a:lstStyle/>
          <a:p>
            <a:pPr fontAlgn="auto">
              <a:lnSpc>
                <a:spcPct val="150000"/>
              </a:lnSpc>
            </a:pPr>
            <a:r>
              <a:rPr lang="zh-CN" altLang="en-US" sz="2000" b="1" dirty="0">
                <a:solidFill>
                  <a:srgbClr val="3CA0FE"/>
                </a:solidFill>
                <a:latin typeface="微软雅黑" panose="020B0503020204020204" pitchFamily="34" charset="-122"/>
                <a:ea typeface="微软雅黑" panose="020B0503020204020204" pitchFamily="34" charset="-122"/>
              </a:rPr>
              <a:t>类型：</a:t>
            </a:r>
            <a:r>
              <a:rPr lang="zh-CN" altLang="en-US" sz="2000" dirty="0">
                <a:latin typeface="微软雅黑" panose="020B0503020204020204" pitchFamily="34" charset="-122"/>
                <a:ea typeface="微软雅黑" panose="020B0503020204020204" pitchFamily="34" charset="-122"/>
              </a:rPr>
              <a:t>常用口语和艺术两大类</a:t>
            </a:r>
            <a:endParaRPr lang="zh-CN" altLang="en-US" sz="2000" dirty="0">
              <a:latin typeface="微软雅黑" panose="020B0503020204020204" pitchFamily="34" charset="-122"/>
              <a:ea typeface="微软雅黑" panose="020B0503020204020204" pitchFamily="34" charset="-122"/>
            </a:endParaRPr>
          </a:p>
          <a:p>
            <a:pPr fontAlgn="auto">
              <a:lnSpc>
                <a:spcPct val="150000"/>
              </a:lnSpc>
            </a:pPr>
            <a:r>
              <a:rPr lang="zh-CN" altLang="en-US" sz="2000" b="1" dirty="0">
                <a:solidFill>
                  <a:srgbClr val="3CA0FE"/>
                </a:solidFill>
                <a:latin typeface="微软雅黑" panose="020B0503020204020204" pitchFamily="34" charset="-122"/>
                <a:ea typeface="微软雅黑" panose="020B0503020204020204" pitchFamily="34" charset="-122"/>
              </a:rPr>
              <a:t>常用口语：</a:t>
            </a:r>
            <a:r>
              <a:rPr lang="zh-CN" altLang="en-US" sz="2000" dirty="0">
                <a:latin typeface="微软雅黑" panose="020B0503020204020204" pitchFamily="34" charset="-122"/>
                <a:ea typeface="微软雅黑" panose="020B0503020204020204" pitchFamily="34" charset="-122"/>
              </a:rPr>
              <a:t>日常生活中的口头语言，主要包括论辩，辩护，诡辩，演说，交谈。报告，对话等。</a:t>
            </a:r>
            <a:endParaRPr lang="zh-CN" altLang="en-US" sz="2000" dirty="0">
              <a:latin typeface="微软雅黑" panose="020B0503020204020204" pitchFamily="34" charset="-122"/>
              <a:ea typeface="微软雅黑" panose="020B0503020204020204" pitchFamily="34" charset="-122"/>
            </a:endParaRPr>
          </a:p>
          <a:p>
            <a:pPr fontAlgn="auto">
              <a:lnSpc>
                <a:spcPct val="150000"/>
              </a:lnSpc>
            </a:pPr>
            <a:r>
              <a:rPr lang="zh-CN" altLang="en-US" sz="2000" b="1" dirty="0">
                <a:solidFill>
                  <a:srgbClr val="3CA0FE"/>
                </a:solidFill>
                <a:latin typeface="微软雅黑" panose="020B0503020204020204" pitchFamily="34" charset="-122"/>
                <a:ea typeface="微软雅黑" panose="020B0503020204020204" pitchFamily="34" charset="-122"/>
              </a:rPr>
              <a:t>艺术口语：</a:t>
            </a:r>
            <a:r>
              <a:rPr lang="zh-CN" altLang="en-US" sz="2000" dirty="0">
                <a:latin typeface="微软雅黑" panose="020B0503020204020204" pitchFamily="34" charset="-122"/>
                <a:ea typeface="微软雅黑" panose="020B0503020204020204" pitchFamily="34" charset="-122"/>
              </a:rPr>
              <a:t>艺术形式来传达内容的口头语言，主要包括朗诵，相声，评书，讲故事等、</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pPr eaLnBrk="1" hangingPunct="1">
              <a:spcBef>
                <a:spcPts val="0"/>
              </a:spcBef>
              <a:spcAft>
                <a:spcPts val="0"/>
              </a:spcAft>
              <a:defRPr/>
            </a:pPr>
            <a:r>
              <a:rPr lang="zh-CN" altLang="en-US" sz="2800" b="1" dirty="0">
                <a:latin typeface="+mn-ea"/>
                <a:ea typeface="+mn-ea"/>
              </a:rPr>
              <a:t>第一节 口语的概述</a:t>
            </a:r>
            <a:endParaRPr lang="zh-CN" altLang="en-US" sz="2800" b="1" dirty="0">
              <a:latin typeface="+mn-ea"/>
              <a:ea typeface="+mn-ea"/>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latin typeface="+mn-ea"/>
                <a:ea typeface="+mn-ea"/>
              </a:rPr>
              <a:t>四、科学的口语训练</a:t>
            </a:r>
            <a:endParaRPr lang="zh-CN" altLang="zh-CN" sz="2000" dirty="0">
              <a:latin typeface="+mn-ea"/>
              <a:ea typeface="+mn-ea"/>
            </a:endParaRPr>
          </a:p>
        </p:txBody>
      </p:sp>
      <p:sp>
        <p:nvSpPr>
          <p:cNvPr id="3" name="矩形 2"/>
          <p:cNvSpPr/>
          <p:nvPr/>
        </p:nvSpPr>
        <p:spPr>
          <a:xfrm>
            <a:off x="511016" y="1491630"/>
            <a:ext cx="2908856" cy="400110"/>
          </a:xfrm>
          <a:prstGeom prst="rect">
            <a:avLst/>
          </a:prstGeom>
        </p:spPr>
        <p:txBody>
          <a:bodyPr wrap="square">
            <a:spAutoFit/>
          </a:bodyPr>
          <a:lstStyle/>
          <a:p>
            <a:r>
              <a:rPr lang="en-US" altLang="zh-CN" sz="2000" b="1" dirty="0"/>
              <a:t>1.</a:t>
            </a:r>
            <a:r>
              <a:rPr lang="zh-CN" altLang="zh-CN" sz="2000" b="1" dirty="0"/>
              <a:t>口语训练的基本要求</a:t>
            </a:r>
            <a:endParaRPr lang="zh-CN" altLang="zh-CN" sz="2000" dirty="0"/>
          </a:p>
        </p:txBody>
      </p:sp>
      <p:sp>
        <p:nvSpPr>
          <p:cNvPr id="4" name="右箭头标注 3"/>
          <p:cNvSpPr/>
          <p:nvPr/>
        </p:nvSpPr>
        <p:spPr>
          <a:xfrm>
            <a:off x="3575677" y="1131590"/>
            <a:ext cx="2201186" cy="1400090"/>
          </a:xfrm>
          <a:prstGeom prst="rightArrowCallou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b="1" dirty="0"/>
              <a:t>准确</a:t>
            </a:r>
            <a:endParaRPr lang="zh-CN" altLang="zh-CN" sz="1800" dirty="0"/>
          </a:p>
          <a:p>
            <a:r>
              <a:rPr lang="zh-CN" altLang="zh-CN" dirty="0"/>
              <a:t>发音准确</a:t>
            </a:r>
            <a:endParaRPr lang="zh-CN" altLang="zh-CN" dirty="0"/>
          </a:p>
          <a:p>
            <a:r>
              <a:rPr lang="zh-CN" altLang="zh-CN" dirty="0"/>
              <a:t>断连、重音合乎语义</a:t>
            </a:r>
            <a:endParaRPr lang="zh-CN" altLang="zh-CN" dirty="0"/>
          </a:p>
          <a:p>
            <a:r>
              <a:rPr lang="zh-CN" altLang="zh-CN" dirty="0"/>
              <a:t>用词准确</a:t>
            </a:r>
            <a:endParaRPr lang="zh-CN" altLang="zh-CN" dirty="0"/>
          </a:p>
        </p:txBody>
      </p:sp>
      <p:sp>
        <p:nvSpPr>
          <p:cNvPr id="5" name="下箭头标注 4"/>
          <p:cNvSpPr/>
          <p:nvPr/>
        </p:nvSpPr>
        <p:spPr>
          <a:xfrm>
            <a:off x="5967120" y="1131590"/>
            <a:ext cx="2088232" cy="2044372"/>
          </a:xfrm>
          <a:prstGeom prst="downArrowCallou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b="1" dirty="0" smtClean="0"/>
              <a:t>清晰</a:t>
            </a:r>
            <a:endParaRPr lang="zh-CN" altLang="zh-CN" sz="1800" dirty="0"/>
          </a:p>
          <a:p>
            <a:r>
              <a:rPr lang="zh-CN" altLang="zh-CN" dirty="0"/>
              <a:t>语脉清晰，主题突出</a:t>
            </a:r>
            <a:endParaRPr lang="zh-CN" altLang="zh-CN" dirty="0"/>
          </a:p>
          <a:p>
            <a:r>
              <a:rPr lang="zh-CN" altLang="zh-CN" dirty="0"/>
              <a:t>语意完整，句式简洁</a:t>
            </a:r>
            <a:endParaRPr lang="zh-CN" altLang="zh-CN" dirty="0"/>
          </a:p>
          <a:p>
            <a:r>
              <a:rPr lang="zh-CN" altLang="zh-CN" dirty="0"/>
              <a:t>语流顺畅，语速</a:t>
            </a:r>
            <a:r>
              <a:rPr lang="zh-CN" altLang="zh-CN" dirty="0" smtClean="0"/>
              <a:t>恰当</a:t>
            </a:r>
            <a:endParaRPr lang="zh-CN" altLang="zh-CN" dirty="0"/>
          </a:p>
        </p:txBody>
      </p:sp>
      <p:sp>
        <p:nvSpPr>
          <p:cNvPr id="6" name="左箭头标注 5"/>
          <p:cNvSpPr/>
          <p:nvPr/>
        </p:nvSpPr>
        <p:spPr>
          <a:xfrm>
            <a:off x="5375877" y="3219822"/>
            <a:ext cx="2679474" cy="1512168"/>
          </a:xfrm>
          <a:prstGeom prst="leftArrowCallout">
            <a:avLst>
              <a:gd name="adj1" fmla="val 25000"/>
              <a:gd name="adj2" fmla="val 25630"/>
              <a:gd name="adj3" fmla="val 38858"/>
              <a:gd name="adj4" fmla="val 64977"/>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b="1" dirty="0"/>
              <a:t> </a:t>
            </a:r>
            <a:endParaRPr lang="zh-CN" altLang="zh-CN" dirty="0"/>
          </a:p>
          <a:p>
            <a:r>
              <a:rPr lang="zh-CN" altLang="zh-CN" sz="1800" b="1" dirty="0"/>
              <a:t>生动</a:t>
            </a:r>
            <a:endParaRPr lang="zh-CN" altLang="zh-CN" sz="1800" dirty="0"/>
          </a:p>
          <a:p>
            <a:r>
              <a:rPr lang="zh-CN" altLang="zh-CN" dirty="0"/>
              <a:t>语气语调生动自然、富于变化</a:t>
            </a:r>
            <a:endParaRPr lang="zh-CN" altLang="zh-CN" dirty="0"/>
          </a:p>
          <a:p>
            <a:r>
              <a:rPr lang="zh-CN" altLang="zh-CN" dirty="0"/>
              <a:t>话语富有感染力</a:t>
            </a:r>
            <a:endParaRPr lang="zh-CN" altLang="zh-CN" dirty="0"/>
          </a:p>
          <a:p>
            <a:r>
              <a:rPr lang="zh-CN" altLang="zh-CN" dirty="0"/>
              <a:t>合理利用身体语言</a:t>
            </a:r>
            <a:endParaRPr lang="zh-CN" altLang="zh-CN" dirty="0"/>
          </a:p>
          <a:p>
            <a:endParaRPr lang="zh-CN" altLang="zh-CN" dirty="0"/>
          </a:p>
        </p:txBody>
      </p:sp>
      <p:sp>
        <p:nvSpPr>
          <p:cNvPr id="7" name="上箭头标注 6"/>
          <p:cNvSpPr/>
          <p:nvPr/>
        </p:nvSpPr>
        <p:spPr>
          <a:xfrm>
            <a:off x="3575677" y="2643758"/>
            <a:ext cx="1800200" cy="2088232"/>
          </a:xfrm>
          <a:prstGeom prst="upArrowCallout">
            <a:avLst/>
          </a:prstGeom>
          <a:solidFill>
            <a:srgbClr val="3CA0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a:t> </a:t>
            </a:r>
            <a:endParaRPr lang="zh-CN" altLang="zh-CN" dirty="0"/>
          </a:p>
          <a:p>
            <a:r>
              <a:rPr lang="zh-CN" altLang="zh-CN" sz="1800" b="1" dirty="0"/>
              <a:t>得体</a:t>
            </a:r>
            <a:endParaRPr lang="zh-CN" altLang="zh-CN" sz="1800" dirty="0"/>
          </a:p>
          <a:p>
            <a:r>
              <a:rPr lang="zh-CN" altLang="zh-CN" dirty="0"/>
              <a:t>选择恰当措词、语气和表达方式</a:t>
            </a:r>
            <a:endParaRPr lang="zh-CN" altLang="zh-CN" dirty="0"/>
          </a:p>
          <a:p>
            <a:r>
              <a:rPr lang="zh-CN" altLang="zh-CN" dirty="0"/>
              <a:t>控制好讲话的分寸</a:t>
            </a:r>
            <a:endParaRPr lang="zh-CN" altLang="zh-CN" dirty="0"/>
          </a:p>
          <a:p>
            <a:r>
              <a:rPr lang="zh-CN" altLang="zh-CN" dirty="0"/>
              <a:t>姿态协调、</a:t>
            </a:r>
            <a:r>
              <a:rPr lang="zh-CN" altLang="zh-CN" dirty="0" smtClean="0"/>
              <a:t>自然</a:t>
            </a:r>
            <a:endParaRPr lang="zh-CN" altLang="zh-CN" dirty="0"/>
          </a:p>
        </p:txBody>
      </p:sp>
      <p:sp>
        <p:nvSpPr>
          <p:cNvPr id="13" name="矩形 12"/>
          <p:cNvSpPr/>
          <p:nvPr/>
        </p:nvSpPr>
        <p:spPr>
          <a:xfrm>
            <a:off x="511016" y="2443703"/>
            <a:ext cx="2908856" cy="400110"/>
          </a:xfrm>
          <a:prstGeom prst="rect">
            <a:avLst/>
          </a:prstGeom>
        </p:spPr>
        <p:txBody>
          <a:bodyPr wrap="square">
            <a:spAutoFit/>
          </a:bodyPr>
          <a:lstStyle/>
          <a:p>
            <a:r>
              <a:rPr lang="en-US" altLang="zh-CN" sz="2000" b="1" dirty="0"/>
              <a:t>2.</a:t>
            </a:r>
            <a:r>
              <a:rPr lang="zh-CN" altLang="zh-CN" sz="2000" b="1" dirty="0"/>
              <a:t>口语训练的基本原则</a:t>
            </a:r>
            <a:endParaRPr lang="zh-CN" altLang="zh-CN" sz="2000" dirty="0"/>
          </a:p>
        </p:txBody>
      </p:sp>
      <p:sp>
        <p:nvSpPr>
          <p:cNvPr id="8" name="Rectangle 1"/>
          <p:cNvSpPr>
            <a:spLocks noChangeArrowheads="1"/>
          </p:cNvSpPr>
          <p:nvPr/>
        </p:nvSpPr>
        <p:spPr bwMode="auto">
          <a:xfrm>
            <a:off x="614398" y="2914229"/>
            <a:ext cx="2702092"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lvl="0" defTabSz="914400" rtl="0" eaLnBrk="1" hangingPunct="1"/>
            <a:r>
              <a:rPr kumimoji="0" lang="zh-CN" altLang="en-US" sz="1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rPr>
              <a:t>以练为主，理论实践相结合；</a:t>
            </a:r>
            <a:endParaRPr kumimoji="0" lang="en-US" altLang="zh-CN" sz="1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lvl="0" defTabSz="914400" rtl="0" eaLnBrk="1" hangingPunct="1"/>
            <a:r>
              <a:rPr lang="zh-CN" altLang="en-US" sz="1600" dirty="0" smtClean="0">
                <a:latin typeface="Arial" panose="020B0604020202020204" pitchFamily="34" charset="0"/>
                <a:cs typeface="宋体" panose="02010600030101010101" pitchFamily="2" charset="-122"/>
              </a:rPr>
              <a:t>以听为主，听说结合；</a:t>
            </a:r>
            <a:endParaRPr lang="en-US" altLang="zh-CN" sz="1600" dirty="0" smtClean="0">
              <a:latin typeface="Arial" panose="020B0604020202020204" pitchFamily="34" charset="0"/>
              <a:cs typeface="宋体" panose="02010600030101010101" pitchFamily="2" charset="-122"/>
            </a:endParaRPr>
          </a:p>
          <a:p>
            <a:pPr lvl="0" defTabSz="914400" rtl="0" eaLnBrk="1" hangingPunct="1"/>
            <a:r>
              <a:rPr kumimoji="0" lang="zh-CN" altLang="en-US" sz="1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rPr>
              <a:t>由易到难，循序渐进；</a:t>
            </a:r>
            <a:endParaRPr kumimoji="0" lang="en-US" altLang="zh-CN" sz="1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lvl="0" defTabSz="914400" rtl="0" eaLnBrk="1" hangingPunct="1"/>
            <a:r>
              <a:rPr lang="zh-CN" altLang="en-US" sz="1600" dirty="0">
                <a:latin typeface="Arial" panose="020B0604020202020204" pitchFamily="34" charset="0"/>
                <a:cs typeface="宋体" panose="02010600030101010101" pitchFamily="2" charset="-122"/>
              </a:rPr>
              <a:t>课</a:t>
            </a:r>
            <a:r>
              <a:rPr lang="zh-CN" altLang="en-US" sz="1600" dirty="0" smtClean="0">
                <a:latin typeface="Arial" panose="020B0604020202020204" pitchFamily="34" charset="0"/>
                <a:cs typeface="宋体" panose="02010600030101010101" pitchFamily="2" charset="-122"/>
              </a:rPr>
              <a:t>内课外，相辅相成。</a:t>
            </a:r>
            <a:endParaRPr kumimoji="0" lang="zh-CN" altLang="en-US" sz="1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pPr eaLnBrk="1" hangingPunct="1">
              <a:spcBef>
                <a:spcPts val="0"/>
              </a:spcBef>
              <a:spcAft>
                <a:spcPts val="0"/>
              </a:spcAft>
              <a:defRPr/>
            </a:pPr>
            <a:r>
              <a:rPr lang="zh-CN" altLang="en-US" sz="2800" b="1" dirty="0">
                <a:latin typeface="+mn-ea"/>
                <a:ea typeface="+mn-ea"/>
              </a:rPr>
              <a:t>第一节 口语的概述</a:t>
            </a:r>
            <a:endParaRPr lang="zh-CN" altLang="en-US" sz="2800" b="1" dirty="0">
              <a:latin typeface="+mn-ea"/>
              <a:ea typeface="+mn-ea"/>
            </a:endParaRPr>
          </a:p>
        </p:txBody>
      </p:sp>
      <p:sp>
        <p:nvSpPr>
          <p:cNvPr id="2" name="文本框 1"/>
          <p:cNvSpPr txBox="1"/>
          <p:nvPr/>
        </p:nvSpPr>
        <p:spPr>
          <a:xfrm>
            <a:off x="511016" y="843558"/>
            <a:ext cx="7435476" cy="377026"/>
          </a:xfrm>
          <a:prstGeom prst="rect">
            <a:avLst/>
          </a:prstGeom>
          <a:noFill/>
        </p:spPr>
        <p:txBody>
          <a:bodyPr wrap="square" lIns="68580" tIns="34290" rIns="68580" bIns="34290" rtlCol="0">
            <a:spAutoFit/>
          </a:bodyPr>
          <a:lstStyle/>
          <a:p>
            <a:r>
              <a:rPr lang="zh-CN" altLang="zh-CN" sz="2000" b="1" dirty="0">
                <a:latin typeface="+mn-ea"/>
                <a:ea typeface="+mn-ea"/>
              </a:rPr>
              <a:t>四、科学的口语训练</a:t>
            </a:r>
            <a:endParaRPr lang="zh-CN" altLang="zh-CN" sz="2000" dirty="0">
              <a:latin typeface="+mn-ea"/>
              <a:ea typeface="+mn-ea"/>
            </a:endParaRPr>
          </a:p>
        </p:txBody>
      </p:sp>
      <p:sp>
        <p:nvSpPr>
          <p:cNvPr id="3" name="矩形 2"/>
          <p:cNvSpPr/>
          <p:nvPr/>
        </p:nvSpPr>
        <p:spPr>
          <a:xfrm>
            <a:off x="511016" y="1335405"/>
            <a:ext cx="2908856" cy="400110"/>
          </a:xfrm>
          <a:prstGeom prst="rect">
            <a:avLst/>
          </a:prstGeom>
        </p:spPr>
        <p:txBody>
          <a:bodyPr wrap="square">
            <a:spAutoFit/>
          </a:bodyPr>
          <a:lstStyle/>
          <a:p>
            <a:r>
              <a:rPr lang="en-US" altLang="zh-CN" sz="2000" b="1" dirty="0"/>
              <a:t>3.</a:t>
            </a:r>
            <a:r>
              <a:rPr lang="zh-CN" altLang="zh-CN" sz="2000" b="1" dirty="0"/>
              <a:t>口语训练的实用方法</a:t>
            </a:r>
            <a:endParaRPr lang="zh-CN" altLang="zh-CN" sz="2000" dirty="0"/>
          </a:p>
        </p:txBody>
      </p:sp>
      <p:sp>
        <p:nvSpPr>
          <p:cNvPr id="14" name="矩形 13"/>
          <p:cNvSpPr/>
          <p:nvPr/>
        </p:nvSpPr>
        <p:spPr>
          <a:xfrm>
            <a:off x="511016" y="1756530"/>
            <a:ext cx="2635760" cy="400110"/>
          </a:xfrm>
          <a:prstGeom prst="rect">
            <a:avLst/>
          </a:prstGeom>
          <a:solidFill>
            <a:srgbClr val="3CA0FE"/>
          </a:solidFill>
        </p:spPr>
        <p:txBody>
          <a:bodyPr wrap="square">
            <a:spAutoFit/>
          </a:bodyPr>
          <a:lstStyle/>
          <a:p>
            <a:r>
              <a:rPr lang="zh-CN" altLang="zh-CN" sz="2000" b="1" dirty="0" smtClean="0">
                <a:solidFill>
                  <a:schemeClr val="bg1"/>
                </a:solidFill>
              </a:rPr>
              <a:t>速</a:t>
            </a:r>
            <a:r>
              <a:rPr lang="zh-CN" altLang="zh-CN" sz="2000" b="1" dirty="0">
                <a:solidFill>
                  <a:schemeClr val="bg1"/>
                </a:solidFill>
              </a:rPr>
              <a:t>读法</a:t>
            </a:r>
            <a:r>
              <a:rPr lang="en-US" altLang="zh-CN" sz="2000" b="1" dirty="0">
                <a:solidFill>
                  <a:schemeClr val="bg1"/>
                </a:solidFill>
              </a:rPr>
              <a:t> </a:t>
            </a:r>
            <a:endParaRPr lang="zh-CN" altLang="zh-CN" sz="2000" b="1" dirty="0">
              <a:solidFill>
                <a:schemeClr val="bg1"/>
              </a:solidFill>
            </a:endParaRPr>
          </a:p>
        </p:txBody>
      </p:sp>
      <p:sp>
        <p:nvSpPr>
          <p:cNvPr id="15" name="矩形 14"/>
          <p:cNvSpPr/>
          <p:nvPr/>
        </p:nvSpPr>
        <p:spPr>
          <a:xfrm>
            <a:off x="511016" y="2283718"/>
            <a:ext cx="2635760" cy="2585323"/>
          </a:xfrm>
          <a:prstGeom prst="rect">
            <a:avLst/>
          </a:prstGeom>
          <a:solidFill>
            <a:schemeClr val="bg1">
              <a:lumMod val="85000"/>
            </a:schemeClr>
          </a:solidFill>
        </p:spPr>
        <p:txBody>
          <a:bodyPr wrap="square">
            <a:spAutoFit/>
          </a:bodyPr>
          <a:lstStyle/>
          <a:p>
            <a:r>
              <a:rPr lang="zh-CN" altLang="zh-CN" sz="1800" dirty="0"/>
              <a:t>这里的“读”指的是朗读，是用嘴去读，而不是用眼去看，顾名思义，“速读”也就是快速的朗读。</a:t>
            </a:r>
            <a:r>
              <a:rPr lang="en-US" altLang="zh-CN" sz="1800" dirty="0"/>
              <a:t> </a:t>
            </a:r>
            <a:endParaRPr lang="zh-CN" altLang="zh-CN" sz="1800" dirty="0"/>
          </a:p>
          <a:p>
            <a:r>
              <a:rPr lang="zh-CN" altLang="zh-CN" sz="1800" dirty="0"/>
              <a:t>这种训练方法的目的，是在于锻炼人口齿伶俐，语音准确，吐字清晰。</a:t>
            </a:r>
            <a:endParaRPr lang="zh-CN" altLang="zh-CN" sz="1800" dirty="0"/>
          </a:p>
        </p:txBody>
      </p:sp>
      <p:sp>
        <p:nvSpPr>
          <p:cNvPr id="16" name="矩形 15"/>
          <p:cNvSpPr/>
          <p:nvPr/>
        </p:nvSpPr>
        <p:spPr>
          <a:xfrm>
            <a:off x="3275856" y="1756530"/>
            <a:ext cx="2635760" cy="400110"/>
          </a:xfrm>
          <a:prstGeom prst="rect">
            <a:avLst/>
          </a:prstGeom>
          <a:solidFill>
            <a:srgbClr val="3CA0FE"/>
          </a:solidFill>
        </p:spPr>
        <p:txBody>
          <a:bodyPr wrap="square">
            <a:spAutoFit/>
          </a:bodyPr>
          <a:lstStyle/>
          <a:p>
            <a:r>
              <a:rPr lang="zh-CN" altLang="zh-CN" sz="2000" b="1" dirty="0">
                <a:solidFill>
                  <a:schemeClr val="bg1"/>
                </a:solidFill>
              </a:rPr>
              <a:t>背诵法</a:t>
            </a:r>
            <a:endParaRPr lang="zh-CN" altLang="zh-CN" sz="2000" b="1" dirty="0">
              <a:solidFill>
                <a:schemeClr val="bg1"/>
              </a:solidFill>
            </a:endParaRPr>
          </a:p>
        </p:txBody>
      </p:sp>
      <p:sp>
        <p:nvSpPr>
          <p:cNvPr id="17" name="矩形 16"/>
          <p:cNvSpPr/>
          <p:nvPr/>
        </p:nvSpPr>
        <p:spPr>
          <a:xfrm>
            <a:off x="3275856" y="2283718"/>
            <a:ext cx="2635760" cy="2585323"/>
          </a:xfrm>
          <a:prstGeom prst="rect">
            <a:avLst/>
          </a:prstGeom>
          <a:solidFill>
            <a:schemeClr val="bg1">
              <a:lumMod val="85000"/>
            </a:schemeClr>
          </a:solidFill>
        </p:spPr>
        <p:txBody>
          <a:bodyPr wrap="square">
            <a:spAutoFit/>
          </a:bodyPr>
          <a:lstStyle/>
          <a:p>
            <a:r>
              <a:rPr lang="zh-CN" altLang="zh-CN" sz="1800" dirty="0"/>
              <a:t>这里的背诵，并不仅仅要求你把某篇演讲辞、散文背下来就算完成了任务，而是要求，一是要“背”，二还要求“诵”。这种训练的目的有两个：一是培养记忆能力，二是培养口头表达能力。</a:t>
            </a:r>
            <a:endParaRPr lang="zh-CN" altLang="zh-CN" sz="1800" dirty="0"/>
          </a:p>
        </p:txBody>
      </p:sp>
      <p:sp>
        <p:nvSpPr>
          <p:cNvPr id="18" name="矩形 17"/>
          <p:cNvSpPr/>
          <p:nvPr/>
        </p:nvSpPr>
        <p:spPr>
          <a:xfrm>
            <a:off x="6040696" y="1756530"/>
            <a:ext cx="2635760" cy="400110"/>
          </a:xfrm>
          <a:prstGeom prst="rect">
            <a:avLst/>
          </a:prstGeom>
          <a:solidFill>
            <a:srgbClr val="3CA0FE"/>
          </a:solidFill>
        </p:spPr>
        <p:txBody>
          <a:bodyPr wrap="square">
            <a:spAutoFit/>
          </a:bodyPr>
          <a:lstStyle/>
          <a:p>
            <a:r>
              <a:rPr lang="zh-CN" altLang="zh-CN" sz="2000" b="1" dirty="0">
                <a:solidFill>
                  <a:schemeClr val="bg1"/>
                </a:solidFill>
              </a:rPr>
              <a:t>练声法</a:t>
            </a:r>
            <a:r>
              <a:rPr lang="en-US" altLang="zh-CN" sz="2000" b="1" dirty="0">
                <a:solidFill>
                  <a:schemeClr val="bg1"/>
                </a:solidFill>
              </a:rPr>
              <a:t> </a:t>
            </a:r>
            <a:endParaRPr lang="zh-CN" altLang="zh-CN" sz="2000" b="1" dirty="0">
              <a:solidFill>
                <a:schemeClr val="bg1"/>
              </a:solidFill>
            </a:endParaRPr>
          </a:p>
        </p:txBody>
      </p:sp>
      <p:sp>
        <p:nvSpPr>
          <p:cNvPr id="19" name="矩形 18"/>
          <p:cNvSpPr/>
          <p:nvPr/>
        </p:nvSpPr>
        <p:spPr>
          <a:xfrm>
            <a:off x="6040696" y="2283718"/>
            <a:ext cx="2635760" cy="2585323"/>
          </a:xfrm>
          <a:prstGeom prst="rect">
            <a:avLst/>
          </a:prstGeom>
          <a:solidFill>
            <a:schemeClr val="bg1">
              <a:lumMod val="85000"/>
            </a:schemeClr>
          </a:solidFill>
        </p:spPr>
        <p:txBody>
          <a:bodyPr wrap="square">
            <a:spAutoFit/>
          </a:bodyPr>
          <a:lstStyle/>
          <a:p>
            <a:r>
              <a:rPr lang="zh-CN" altLang="zh-CN" sz="1800" dirty="0"/>
              <a:t>练声也就是练声音，练嗓子。在生活中，我们都喜欢听那些饱满圆润、悦耳动听的声音，而不愿听干瘪无力、沙哑干涩的声音。所以锻炼出一副好嗓子，练就一腔悦耳动听的声音，是我们必做的工作。 </a:t>
            </a:r>
            <a:endParaRPr lang="zh-CN" altLang="zh-CN" sz="1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新浪微博：@注龙">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8307</Words>
  <Application>WPS 演示</Application>
  <PresentationFormat>全屏显示(16:9)</PresentationFormat>
  <Paragraphs>524</Paragraphs>
  <Slides>44</Slides>
  <Notes>44</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44</vt:i4>
      </vt:variant>
    </vt:vector>
  </HeadingPairs>
  <TitlesOfParts>
    <vt:vector size="55" baseType="lpstr">
      <vt:lpstr>Arial</vt:lpstr>
      <vt:lpstr>宋体</vt:lpstr>
      <vt:lpstr>Wingdings</vt:lpstr>
      <vt:lpstr>Calibri</vt:lpstr>
      <vt:lpstr>微软雅黑</vt:lpstr>
      <vt:lpstr>Verdana</vt:lpstr>
      <vt:lpstr>MingLiU</vt:lpstr>
      <vt:lpstr>Arial Unicode MS</vt:lpstr>
      <vt:lpstr>Segoe UI</vt:lpstr>
      <vt:lpstr>Symbol</vt:lpstr>
      <vt:lpstr>新浪微博：@注龙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Administrator</cp:lastModifiedBy>
  <cp:revision>430</cp:revision>
  <dcterms:created xsi:type="dcterms:W3CDTF">2013-10-08T09:05:00Z</dcterms:created>
  <dcterms:modified xsi:type="dcterms:W3CDTF">2017-08-24T06:23:50Z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2052-10.1.0.6749</vt:lpwstr>
  </property>
</Properties>
</file>