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445" r:id="rId3"/>
    <p:sldId id="369" r:id="rId4"/>
    <p:sldId id="370" r:id="rId5"/>
    <p:sldId id="371" r:id="rId6"/>
    <p:sldId id="372" r:id="rId7"/>
    <p:sldId id="373" r:id="rId8"/>
    <p:sldId id="374" r:id="rId9"/>
    <p:sldId id="449" r:id="rId10"/>
    <p:sldId id="376" r:id="rId11"/>
    <p:sldId id="377" r:id="rId12"/>
    <p:sldId id="378" r:id="rId13"/>
    <p:sldId id="379" r:id="rId14"/>
    <p:sldId id="380" r:id="rId15"/>
    <p:sldId id="381" r:id="rId16"/>
    <p:sldId id="382" r:id="rId17"/>
    <p:sldId id="383" r:id="rId18"/>
    <p:sldId id="384" r:id="rId19"/>
    <p:sldId id="385" r:id="rId20"/>
    <p:sldId id="446" r:id="rId21"/>
  </p:sldIdLst>
  <p:sldSz cx="12192000" cy="6858000"/>
  <p:notesSz cx="6858000" cy="9144000"/>
  <p:defaultTextStyle>
    <a:defPPr>
      <a:defRPr lang="zh-CN"/>
    </a:defPPr>
    <a:lvl1pPr marL="0" algn="l" defTabSz="914340" rtl="0" eaLnBrk="1" latinLnBrk="0" hangingPunct="1">
      <a:defRPr sz="1900" kern="1200">
        <a:solidFill>
          <a:schemeClr val="tx1"/>
        </a:solidFill>
        <a:latin typeface="+mn-lt"/>
        <a:ea typeface="+mn-ea"/>
        <a:cs typeface="+mn-cs"/>
      </a:defRPr>
    </a:lvl1pPr>
    <a:lvl2pPr marL="457170" algn="l" defTabSz="914340" rtl="0" eaLnBrk="1" latinLnBrk="0" hangingPunct="1">
      <a:defRPr sz="1900" kern="1200">
        <a:solidFill>
          <a:schemeClr val="tx1"/>
        </a:solidFill>
        <a:latin typeface="+mn-lt"/>
        <a:ea typeface="+mn-ea"/>
        <a:cs typeface="+mn-cs"/>
      </a:defRPr>
    </a:lvl2pPr>
    <a:lvl3pPr marL="914340" algn="l" defTabSz="914340" rtl="0" eaLnBrk="1" latinLnBrk="0" hangingPunct="1">
      <a:defRPr sz="1900" kern="1200">
        <a:solidFill>
          <a:schemeClr val="tx1"/>
        </a:solidFill>
        <a:latin typeface="+mn-lt"/>
        <a:ea typeface="+mn-ea"/>
        <a:cs typeface="+mn-cs"/>
      </a:defRPr>
    </a:lvl3pPr>
    <a:lvl4pPr marL="1371511" algn="l" defTabSz="914340" rtl="0" eaLnBrk="1" latinLnBrk="0" hangingPunct="1">
      <a:defRPr sz="1900" kern="1200">
        <a:solidFill>
          <a:schemeClr val="tx1"/>
        </a:solidFill>
        <a:latin typeface="+mn-lt"/>
        <a:ea typeface="+mn-ea"/>
        <a:cs typeface="+mn-cs"/>
      </a:defRPr>
    </a:lvl4pPr>
    <a:lvl5pPr marL="1828681" algn="l" defTabSz="914340" rtl="0" eaLnBrk="1" latinLnBrk="0" hangingPunct="1">
      <a:defRPr sz="1900" kern="1200">
        <a:solidFill>
          <a:schemeClr val="tx1"/>
        </a:solidFill>
        <a:latin typeface="+mn-lt"/>
        <a:ea typeface="+mn-ea"/>
        <a:cs typeface="+mn-cs"/>
      </a:defRPr>
    </a:lvl5pPr>
    <a:lvl6pPr marL="2285852" algn="l" defTabSz="914340" rtl="0" eaLnBrk="1" latinLnBrk="0" hangingPunct="1">
      <a:defRPr sz="1900" kern="1200">
        <a:solidFill>
          <a:schemeClr val="tx1"/>
        </a:solidFill>
        <a:latin typeface="+mn-lt"/>
        <a:ea typeface="+mn-ea"/>
        <a:cs typeface="+mn-cs"/>
      </a:defRPr>
    </a:lvl6pPr>
    <a:lvl7pPr marL="2743021" algn="l" defTabSz="914340" rtl="0" eaLnBrk="1" latinLnBrk="0" hangingPunct="1">
      <a:defRPr sz="1900" kern="1200">
        <a:solidFill>
          <a:schemeClr val="tx1"/>
        </a:solidFill>
        <a:latin typeface="+mn-lt"/>
        <a:ea typeface="+mn-ea"/>
        <a:cs typeface="+mn-cs"/>
      </a:defRPr>
    </a:lvl7pPr>
    <a:lvl8pPr marL="3200193" algn="l" defTabSz="914340" rtl="0" eaLnBrk="1" latinLnBrk="0" hangingPunct="1">
      <a:defRPr sz="1900" kern="1200">
        <a:solidFill>
          <a:schemeClr val="tx1"/>
        </a:solidFill>
        <a:latin typeface="+mn-lt"/>
        <a:ea typeface="+mn-ea"/>
        <a:cs typeface="+mn-cs"/>
      </a:defRPr>
    </a:lvl8pPr>
    <a:lvl9pPr marL="3657363" algn="l" defTabSz="914340" rtl="0" eaLnBrk="1" latinLnBrk="0" hangingPunct="1">
      <a:defRPr sz="19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205" userDrawn="1">
          <p15:clr>
            <a:srgbClr val="A4A3A4"/>
          </p15:clr>
        </p15:guide>
        <p15:guide id="2" pos="3817"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4472C4"/>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6029" autoAdjust="0"/>
    <p:restoredTop sz="94660"/>
  </p:normalViewPr>
  <p:slideViewPr>
    <p:cSldViewPr snapToGrid="0">
      <p:cViewPr varScale="1">
        <p:scale>
          <a:sx n="58" d="100"/>
          <a:sy n="58" d="100"/>
        </p:scale>
        <p:origin x="-90" y="-444"/>
      </p:cViewPr>
      <p:guideLst>
        <p:guide orient="horz" pos="2206"/>
        <p:guide pos="3817"/>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185"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media/image1.jpe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自定义版式">
    <p:spTree>
      <p:nvGrpSpPr>
        <p:cNvPr id="1" name=""/>
        <p:cNvGrpSpPr/>
        <p:nvPr/>
      </p:nvGrpSpPr>
      <p:grpSpPr>
        <a:xfrm>
          <a:off x="0" y="0"/>
          <a:ext cx="0" cy="0"/>
          <a:chOff x="0" y="0"/>
          <a:chExt cx="0" cy="0"/>
        </a:xfrm>
      </p:grpSpPr>
      <p:sp>
        <p:nvSpPr>
          <p:cNvPr id="3" name="日期占位符 2">
            <a:extLst>
              <a:ext uri="{FF2B5EF4-FFF2-40B4-BE49-F238E27FC236}">
                <a16:creationId xmlns="" xmlns:a16="http://schemas.microsoft.com/office/drawing/2014/main" id="{21B825C4-A7E0-4B77-B8A1-58A956AA3EED}"/>
              </a:ext>
            </a:extLst>
          </p:cNvPr>
          <p:cNvSpPr>
            <a:spLocks noGrp="1"/>
          </p:cNvSpPr>
          <p:nvPr>
            <p:ph type="dt" sz="half" idx="10"/>
          </p:nvPr>
        </p:nvSpPr>
        <p:spPr/>
        <p:txBody>
          <a:bodyPr/>
          <a:lstStyle/>
          <a:p>
            <a:fld id="{A7825152-5C95-4846-8319-BB94C503A834}" type="datetimeFigureOut">
              <a:rPr lang="zh-CN" altLang="en-US" smtClean="0"/>
              <a:t>2017/9/21/Thursday</a:t>
            </a:fld>
            <a:endParaRPr lang="zh-CN" altLang="en-US"/>
          </a:p>
        </p:txBody>
      </p:sp>
      <p:sp>
        <p:nvSpPr>
          <p:cNvPr id="4" name="页脚占位符 3">
            <a:extLst>
              <a:ext uri="{FF2B5EF4-FFF2-40B4-BE49-F238E27FC236}">
                <a16:creationId xmlns="" xmlns:a16="http://schemas.microsoft.com/office/drawing/2014/main" id="{EEC345E7-2648-40F6-8D6A-313BB2C232DC}"/>
              </a:ext>
            </a:extLst>
          </p:cNvPr>
          <p:cNvSpPr>
            <a:spLocks noGrp="1"/>
          </p:cNvSpPr>
          <p:nvPr>
            <p:ph type="ftr" sz="quarter" idx="11"/>
          </p:nvPr>
        </p:nvSpPr>
        <p:spPr/>
        <p:txBody>
          <a:bodyPr/>
          <a:lstStyle/>
          <a:p>
            <a:endParaRPr lang="zh-CN" altLang="en-US"/>
          </a:p>
        </p:txBody>
      </p:sp>
      <p:sp>
        <p:nvSpPr>
          <p:cNvPr id="5" name="灯片编号占位符 4">
            <a:extLst>
              <a:ext uri="{FF2B5EF4-FFF2-40B4-BE49-F238E27FC236}">
                <a16:creationId xmlns="" xmlns:a16="http://schemas.microsoft.com/office/drawing/2014/main" id="{848FB0F6-3CE3-4962-86BB-895EC8CE91BB}"/>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29930869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标题幻灯片">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25B58D20-AF23-43FE-AE1A-09F15A86A882}"/>
              </a:ext>
            </a:extLst>
          </p:cNvPr>
          <p:cNvSpPr>
            <a:spLocks noGrp="1"/>
          </p:cNvSpPr>
          <p:nvPr>
            <p:ph type="ctrTitle"/>
          </p:nvPr>
        </p:nvSpPr>
        <p:spPr>
          <a:xfrm>
            <a:off x="1524000" y="1787367"/>
            <a:ext cx="9144000" cy="2387600"/>
          </a:xfrm>
        </p:spPr>
        <p:txBody>
          <a:bodyPr anchor="b"/>
          <a:lstStyle>
            <a:lvl1pPr algn="ctr">
              <a:defRPr sz="6000" b="0"/>
            </a:lvl1pPr>
          </a:lstStyle>
          <a:p>
            <a:r>
              <a:rPr lang="zh-CN" altLang="en-US" dirty="0"/>
              <a:t>单击此处编辑母版标题样式</a:t>
            </a:r>
          </a:p>
        </p:txBody>
      </p:sp>
      <p:sp>
        <p:nvSpPr>
          <p:cNvPr id="4" name="日期占位符 3">
            <a:extLst>
              <a:ext uri="{FF2B5EF4-FFF2-40B4-BE49-F238E27FC236}">
                <a16:creationId xmlns="" xmlns:a16="http://schemas.microsoft.com/office/drawing/2014/main" id="{4BF2BA31-D6BB-4D9A-8BE5-AF671D98F7E1}"/>
              </a:ext>
            </a:extLst>
          </p:cNvPr>
          <p:cNvSpPr>
            <a:spLocks noGrp="1"/>
          </p:cNvSpPr>
          <p:nvPr>
            <p:ph type="dt" sz="half" idx="10"/>
          </p:nvPr>
        </p:nvSpPr>
        <p:spPr/>
        <p:txBody>
          <a:bodyPr/>
          <a:lstStyle/>
          <a:p>
            <a:fld id="{A7825152-5C95-4846-8319-BB94C503A834}" type="datetimeFigureOut">
              <a:rPr lang="zh-CN" altLang="en-US" smtClean="0"/>
              <a:t>2017/9/21/Thursday</a:t>
            </a:fld>
            <a:endParaRPr lang="zh-CN" altLang="en-US"/>
          </a:p>
        </p:txBody>
      </p:sp>
      <p:sp>
        <p:nvSpPr>
          <p:cNvPr id="5" name="页脚占位符 4">
            <a:extLst>
              <a:ext uri="{FF2B5EF4-FFF2-40B4-BE49-F238E27FC236}">
                <a16:creationId xmlns="" xmlns:a16="http://schemas.microsoft.com/office/drawing/2014/main" id="{4B4305ED-60E8-4114-B228-A5CB8E2D386B}"/>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 xmlns:a16="http://schemas.microsoft.com/office/drawing/2014/main" id="{0B6A42A0-5DE3-4A40-AA3A-6F31AC9C13E3}"/>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284070620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标题和内容">
    <p:spTree>
      <p:nvGrpSpPr>
        <p:cNvPr id="1" name=""/>
        <p:cNvGrpSpPr/>
        <p:nvPr/>
      </p:nvGrpSpPr>
      <p:grpSpPr>
        <a:xfrm>
          <a:off x="0" y="0"/>
          <a:ext cx="0" cy="0"/>
          <a:chOff x="0" y="0"/>
          <a:chExt cx="0" cy="0"/>
        </a:xfrm>
      </p:grpSpPr>
      <p:pic>
        <p:nvPicPr>
          <p:cNvPr id="7" name="Picture 2" descr="D:\SLIDEtoME\TP模板\新建文件夹 (17)\bg\bg1.jpg">
            <a:extLst>
              <a:ext uri="{FF2B5EF4-FFF2-40B4-BE49-F238E27FC236}">
                <a16:creationId xmlns="" xmlns:a16="http://schemas.microsoft.com/office/drawing/2014/main" id="{FF6C6494-A903-4158-A8CD-C53DC7CFBFF8}"/>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1275" y="-23215"/>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3" name="内容占位符 2">
            <a:extLst>
              <a:ext uri="{FF2B5EF4-FFF2-40B4-BE49-F238E27FC236}">
                <a16:creationId xmlns="" xmlns:a16="http://schemas.microsoft.com/office/drawing/2014/main" id="{A52CC966-AC14-4894-916D-2C76AE0327F0}"/>
              </a:ext>
            </a:extLst>
          </p:cNvPr>
          <p:cNvSpPr>
            <a:spLocks noGrp="1"/>
          </p:cNvSpPr>
          <p:nvPr>
            <p:ph idx="1"/>
          </p:nvPr>
        </p:nvSpPr>
        <p:spPr>
          <a:xfrm>
            <a:off x="1011381" y="1011385"/>
            <a:ext cx="10342419" cy="5165581"/>
          </a:xfrm>
        </p:spPr>
        <p:txBody>
          <a:bodyPr>
            <a:normAutofit/>
          </a:bodyPr>
          <a:lstStyle>
            <a:lvl1pPr marL="0" indent="0">
              <a:buNone/>
              <a:defRPr sz="4400" b="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a:t>
            </a:r>
          </a:p>
        </p:txBody>
      </p:sp>
      <p:sp>
        <p:nvSpPr>
          <p:cNvPr id="4" name="日期占位符 3">
            <a:extLst>
              <a:ext uri="{FF2B5EF4-FFF2-40B4-BE49-F238E27FC236}">
                <a16:creationId xmlns="" xmlns:a16="http://schemas.microsoft.com/office/drawing/2014/main" id="{4062D5EC-E2C9-475D-8266-386C35D116AC}"/>
              </a:ext>
            </a:extLst>
          </p:cNvPr>
          <p:cNvSpPr>
            <a:spLocks noGrp="1"/>
          </p:cNvSpPr>
          <p:nvPr>
            <p:ph type="dt" sz="half" idx="10"/>
          </p:nvPr>
        </p:nvSpPr>
        <p:spPr/>
        <p:txBody>
          <a:bodyPr/>
          <a:lstStyle/>
          <a:p>
            <a:fld id="{A7825152-5C95-4846-8319-BB94C503A834}" type="datetimeFigureOut">
              <a:rPr lang="zh-CN" altLang="en-US" smtClean="0"/>
              <a:t>2017/9/21/Thursday</a:t>
            </a:fld>
            <a:endParaRPr lang="zh-CN" altLang="en-US"/>
          </a:p>
        </p:txBody>
      </p:sp>
      <p:sp>
        <p:nvSpPr>
          <p:cNvPr id="5" name="页脚占位符 4">
            <a:extLst>
              <a:ext uri="{FF2B5EF4-FFF2-40B4-BE49-F238E27FC236}">
                <a16:creationId xmlns="" xmlns:a16="http://schemas.microsoft.com/office/drawing/2014/main" id="{5CEAC2F1-A8ED-49D7-A852-CE8792015538}"/>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 xmlns:a16="http://schemas.microsoft.com/office/drawing/2014/main" id="{A278E5C3-B08F-415F-B499-F1AA39F94CBF}"/>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25836119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空白">
    <p:spTree>
      <p:nvGrpSpPr>
        <p:cNvPr id="1" name=""/>
        <p:cNvGrpSpPr/>
        <p:nvPr/>
      </p:nvGrpSpPr>
      <p:grpSpPr>
        <a:xfrm>
          <a:off x="0" y="0"/>
          <a:ext cx="0" cy="0"/>
          <a:chOff x="0" y="0"/>
          <a:chExt cx="0" cy="0"/>
        </a:xfrm>
      </p:grpSpPr>
      <p:pic>
        <p:nvPicPr>
          <p:cNvPr id="6" name="Picture 2" descr="D:\SLIDEtoME\TP模板\新建文件夹 (17)\bg\bg1.jpg">
            <a:extLst>
              <a:ext uri="{FF2B5EF4-FFF2-40B4-BE49-F238E27FC236}">
                <a16:creationId xmlns="" xmlns:a16="http://schemas.microsoft.com/office/drawing/2014/main" id="{9A775DEE-E342-4656-936A-038CF5E5DDC4}"/>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0638" y="-11609"/>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2" name="日期占位符 1">
            <a:extLst>
              <a:ext uri="{FF2B5EF4-FFF2-40B4-BE49-F238E27FC236}">
                <a16:creationId xmlns="" xmlns:a16="http://schemas.microsoft.com/office/drawing/2014/main" id="{72BF01BB-3DF0-4928-B8F6-00E971F67E60}"/>
              </a:ext>
            </a:extLst>
          </p:cNvPr>
          <p:cNvSpPr>
            <a:spLocks noGrp="1"/>
          </p:cNvSpPr>
          <p:nvPr>
            <p:ph type="dt" sz="half" idx="10"/>
          </p:nvPr>
        </p:nvSpPr>
        <p:spPr/>
        <p:txBody>
          <a:bodyPr/>
          <a:lstStyle/>
          <a:p>
            <a:fld id="{A7825152-5C95-4846-8319-BB94C503A834}" type="datetimeFigureOut">
              <a:rPr lang="zh-CN" altLang="en-US" smtClean="0"/>
              <a:t>2017/9/21/Thursday</a:t>
            </a:fld>
            <a:endParaRPr lang="zh-CN" altLang="en-US"/>
          </a:p>
        </p:txBody>
      </p:sp>
      <p:sp>
        <p:nvSpPr>
          <p:cNvPr id="3" name="页脚占位符 2">
            <a:extLst>
              <a:ext uri="{FF2B5EF4-FFF2-40B4-BE49-F238E27FC236}">
                <a16:creationId xmlns="" xmlns:a16="http://schemas.microsoft.com/office/drawing/2014/main" id="{66A5C364-C7F8-4781-87F1-0210210D54FC}"/>
              </a:ext>
            </a:extLst>
          </p:cNvPr>
          <p:cNvSpPr>
            <a:spLocks noGrp="1"/>
          </p:cNvSpPr>
          <p:nvPr>
            <p:ph type="ftr" sz="quarter" idx="11"/>
          </p:nvPr>
        </p:nvSpPr>
        <p:spPr/>
        <p:txBody>
          <a:bodyPr/>
          <a:lstStyle/>
          <a:p>
            <a:endParaRPr lang="zh-CN" altLang="en-US"/>
          </a:p>
        </p:txBody>
      </p:sp>
      <p:sp>
        <p:nvSpPr>
          <p:cNvPr id="4" name="灯片编号占位符 3">
            <a:extLst>
              <a:ext uri="{FF2B5EF4-FFF2-40B4-BE49-F238E27FC236}">
                <a16:creationId xmlns="" xmlns:a16="http://schemas.microsoft.com/office/drawing/2014/main" id="{7298B072-1559-4EA6-BCD0-56E99B1208EE}"/>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
        <p:nvSpPr>
          <p:cNvPr id="5" name="内容占位符 2">
            <a:extLst>
              <a:ext uri="{FF2B5EF4-FFF2-40B4-BE49-F238E27FC236}">
                <a16:creationId xmlns="" xmlns:a16="http://schemas.microsoft.com/office/drawing/2014/main" id="{B65E3436-B27E-46C4-A06A-8B8901020796}"/>
              </a:ext>
            </a:extLst>
          </p:cNvPr>
          <p:cNvSpPr>
            <a:spLocks noGrp="1"/>
          </p:cNvSpPr>
          <p:nvPr>
            <p:ph idx="1"/>
          </p:nvPr>
        </p:nvSpPr>
        <p:spPr>
          <a:xfrm>
            <a:off x="1011381" y="1011385"/>
            <a:ext cx="10342419" cy="5165581"/>
          </a:xfrm>
        </p:spPr>
        <p:txBody>
          <a:bodyPr>
            <a:normAutofit/>
          </a:bodyPr>
          <a:lstStyle>
            <a:lvl1pPr>
              <a:defRPr sz="2100" b="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a:t>
            </a:r>
          </a:p>
        </p:txBody>
      </p:sp>
    </p:spTree>
    <p:extLst>
      <p:ext uri="{BB962C8B-B14F-4D97-AF65-F5344CB8AC3E}">
        <p14:creationId xmlns:p14="http://schemas.microsoft.com/office/powerpoint/2010/main" val="408483320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自定义版式">
    <p:spTree>
      <p:nvGrpSpPr>
        <p:cNvPr id="1" name=""/>
        <p:cNvGrpSpPr/>
        <p:nvPr/>
      </p:nvGrpSpPr>
      <p:grpSpPr>
        <a:xfrm>
          <a:off x="0" y="0"/>
          <a:ext cx="0" cy="0"/>
          <a:chOff x="0" y="0"/>
          <a:chExt cx="0" cy="0"/>
        </a:xfrm>
      </p:grpSpPr>
      <p:pic>
        <p:nvPicPr>
          <p:cNvPr id="7" name="Picture 2" descr="D:\SLIDEtoME\TP模板\新建文件夹 (17)\bg\bg1.jpg">
            <a:extLst>
              <a:ext uri="{FF2B5EF4-FFF2-40B4-BE49-F238E27FC236}">
                <a16:creationId xmlns="" xmlns:a16="http://schemas.microsoft.com/office/drawing/2014/main" id="{94EFBFB8-5BA0-4A6D-9BA3-FB96B737591C}"/>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0638" y="-11609"/>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2" name="标题 1">
            <a:extLst>
              <a:ext uri="{FF2B5EF4-FFF2-40B4-BE49-F238E27FC236}">
                <a16:creationId xmlns="" xmlns:a16="http://schemas.microsoft.com/office/drawing/2014/main" id="{A23BEE37-7F5C-46B0-B5BB-3FE641C38351}"/>
              </a:ext>
            </a:extLst>
          </p:cNvPr>
          <p:cNvSpPr>
            <a:spLocks noGrp="1"/>
          </p:cNvSpPr>
          <p:nvPr>
            <p:ph type="title"/>
          </p:nvPr>
        </p:nvSpPr>
        <p:spPr>
          <a:xfrm>
            <a:off x="1080656" y="1002452"/>
            <a:ext cx="10155381" cy="923344"/>
          </a:xfrm>
        </p:spPr>
        <p:txBody>
          <a:bodyPr>
            <a:normAutofit/>
          </a:bodyPr>
          <a:lstStyle>
            <a:lvl1pPr algn="l">
              <a:defRPr sz="3600"/>
            </a:lvl1pPr>
          </a:lstStyle>
          <a:p>
            <a:r>
              <a:rPr lang="zh-CN" altLang="en-US" dirty="0"/>
              <a:t>单击此处编辑母版标题样式</a:t>
            </a:r>
          </a:p>
        </p:txBody>
      </p:sp>
      <p:sp>
        <p:nvSpPr>
          <p:cNvPr id="3" name="日期占位符 2">
            <a:extLst>
              <a:ext uri="{FF2B5EF4-FFF2-40B4-BE49-F238E27FC236}">
                <a16:creationId xmlns="" xmlns:a16="http://schemas.microsoft.com/office/drawing/2014/main" id="{A74B3A29-33B9-4D81-9FE6-7F33DDCF3AC5}"/>
              </a:ext>
            </a:extLst>
          </p:cNvPr>
          <p:cNvSpPr>
            <a:spLocks noGrp="1"/>
          </p:cNvSpPr>
          <p:nvPr>
            <p:ph type="dt" sz="half" idx="10"/>
          </p:nvPr>
        </p:nvSpPr>
        <p:spPr/>
        <p:txBody>
          <a:bodyPr/>
          <a:lstStyle/>
          <a:p>
            <a:fld id="{A7825152-5C95-4846-8319-BB94C503A834}" type="datetimeFigureOut">
              <a:rPr lang="zh-CN" altLang="en-US" smtClean="0"/>
              <a:t>2017/9/21/Thursday</a:t>
            </a:fld>
            <a:endParaRPr lang="zh-CN" altLang="en-US"/>
          </a:p>
        </p:txBody>
      </p:sp>
      <p:sp>
        <p:nvSpPr>
          <p:cNvPr id="4" name="页脚占位符 3">
            <a:extLst>
              <a:ext uri="{FF2B5EF4-FFF2-40B4-BE49-F238E27FC236}">
                <a16:creationId xmlns="" xmlns:a16="http://schemas.microsoft.com/office/drawing/2014/main" id="{C6DA036C-F810-4B89-834B-02C5FEF6D8BE}"/>
              </a:ext>
            </a:extLst>
          </p:cNvPr>
          <p:cNvSpPr>
            <a:spLocks noGrp="1"/>
          </p:cNvSpPr>
          <p:nvPr>
            <p:ph type="ftr" sz="quarter" idx="11"/>
          </p:nvPr>
        </p:nvSpPr>
        <p:spPr/>
        <p:txBody>
          <a:bodyPr/>
          <a:lstStyle/>
          <a:p>
            <a:endParaRPr lang="zh-CN" altLang="en-US"/>
          </a:p>
        </p:txBody>
      </p:sp>
      <p:sp>
        <p:nvSpPr>
          <p:cNvPr id="5" name="灯片编号占位符 4">
            <a:extLst>
              <a:ext uri="{FF2B5EF4-FFF2-40B4-BE49-F238E27FC236}">
                <a16:creationId xmlns="" xmlns:a16="http://schemas.microsoft.com/office/drawing/2014/main" id="{2F97A99A-91A2-44B1-A90C-430085E7D48D}"/>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
        <p:nvSpPr>
          <p:cNvPr id="9" name="内容占位符 8">
            <a:extLst>
              <a:ext uri="{FF2B5EF4-FFF2-40B4-BE49-F238E27FC236}">
                <a16:creationId xmlns="" xmlns:a16="http://schemas.microsoft.com/office/drawing/2014/main" id="{023A6029-6BAA-4921-AD69-AF1F28F2A5BB}"/>
              </a:ext>
            </a:extLst>
          </p:cNvPr>
          <p:cNvSpPr>
            <a:spLocks noGrp="1"/>
          </p:cNvSpPr>
          <p:nvPr>
            <p:ph sz="quarter" idx="13"/>
          </p:nvPr>
        </p:nvSpPr>
        <p:spPr>
          <a:xfrm>
            <a:off x="1080656" y="2161318"/>
            <a:ext cx="10155381" cy="3186544"/>
          </a:xfrm>
        </p:spPr>
        <p:txBody>
          <a:bodyPr/>
          <a:lstStyle>
            <a:lvl1pPr marL="0" indent="0">
              <a:buNone/>
              <a:defRPr sz="210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编辑母版文本样式</a:t>
            </a:r>
          </a:p>
          <a:p>
            <a:pPr lvl="1"/>
            <a:endParaRPr lang="zh-CN" altLang="en-US" dirty="0"/>
          </a:p>
        </p:txBody>
      </p:sp>
    </p:spTree>
    <p:extLst>
      <p:ext uri="{BB962C8B-B14F-4D97-AF65-F5344CB8AC3E}">
        <p14:creationId xmlns:p14="http://schemas.microsoft.com/office/powerpoint/2010/main" val="183668329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2_自定义版式">
    <p:spTree>
      <p:nvGrpSpPr>
        <p:cNvPr id="1" name=""/>
        <p:cNvGrpSpPr/>
        <p:nvPr/>
      </p:nvGrpSpPr>
      <p:grpSpPr>
        <a:xfrm>
          <a:off x="0" y="0"/>
          <a:ext cx="0" cy="0"/>
          <a:chOff x="0" y="0"/>
          <a:chExt cx="0" cy="0"/>
        </a:xfrm>
      </p:grpSpPr>
      <p:pic>
        <p:nvPicPr>
          <p:cNvPr id="7" name="Picture 2" descr="D:\SLIDEtoME\TP模板\新建文件夹 (17)\bg\bg1.jpg">
            <a:extLst>
              <a:ext uri="{FF2B5EF4-FFF2-40B4-BE49-F238E27FC236}">
                <a16:creationId xmlns="" xmlns:a16="http://schemas.microsoft.com/office/drawing/2014/main" id="{AAB1BC20-449B-4FD9-832C-3976175D7FF6}"/>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1275" y="-23215"/>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2" name="标题 1">
            <a:extLst>
              <a:ext uri="{FF2B5EF4-FFF2-40B4-BE49-F238E27FC236}">
                <a16:creationId xmlns="" xmlns:a16="http://schemas.microsoft.com/office/drawing/2014/main" id="{2B0E1926-7F41-406F-B9B5-151411CE4380}"/>
              </a:ext>
            </a:extLst>
          </p:cNvPr>
          <p:cNvSpPr>
            <a:spLocks noGrp="1"/>
          </p:cNvSpPr>
          <p:nvPr>
            <p:ph type="title"/>
          </p:nvPr>
        </p:nvSpPr>
        <p:spPr>
          <a:xfrm>
            <a:off x="838200" y="766917"/>
            <a:ext cx="10515600" cy="1133612"/>
          </a:xfrm>
        </p:spPr>
        <p:txBody>
          <a:bodyPr/>
          <a:lstStyle>
            <a:lvl1pPr algn="ctr">
              <a:defRPr/>
            </a:lvl1pPr>
          </a:lstStyle>
          <a:p>
            <a:r>
              <a:rPr lang="zh-CN" altLang="en-US" dirty="0"/>
              <a:t>单击此处编辑母版标题样式</a:t>
            </a:r>
          </a:p>
        </p:txBody>
      </p:sp>
      <p:sp>
        <p:nvSpPr>
          <p:cNvPr id="3" name="日期占位符 2">
            <a:extLst>
              <a:ext uri="{FF2B5EF4-FFF2-40B4-BE49-F238E27FC236}">
                <a16:creationId xmlns="" xmlns:a16="http://schemas.microsoft.com/office/drawing/2014/main" id="{05703350-BAB4-4D58-BEED-B32A3F8694E6}"/>
              </a:ext>
            </a:extLst>
          </p:cNvPr>
          <p:cNvSpPr>
            <a:spLocks noGrp="1"/>
          </p:cNvSpPr>
          <p:nvPr>
            <p:ph type="dt" sz="half" idx="10"/>
          </p:nvPr>
        </p:nvSpPr>
        <p:spPr/>
        <p:txBody>
          <a:bodyPr/>
          <a:lstStyle/>
          <a:p>
            <a:fld id="{A7825152-5C95-4846-8319-BB94C503A834}" type="datetimeFigureOut">
              <a:rPr lang="zh-CN" altLang="en-US" smtClean="0"/>
              <a:t>2017/9/21/Thursday</a:t>
            </a:fld>
            <a:endParaRPr lang="zh-CN" altLang="en-US"/>
          </a:p>
        </p:txBody>
      </p:sp>
      <p:sp>
        <p:nvSpPr>
          <p:cNvPr id="4" name="页脚占位符 3">
            <a:extLst>
              <a:ext uri="{FF2B5EF4-FFF2-40B4-BE49-F238E27FC236}">
                <a16:creationId xmlns="" xmlns:a16="http://schemas.microsoft.com/office/drawing/2014/main" id="{CAD25219-3E96-4F82-B5DE-91D011D45E51}"/>
              </a:ext>
            </a:extLst>
          </p:cNvPr>
          <p:cNvSpPr>
            <a:spLocks noGrp="1"/>
          </p:cNvSpPr>
          <p:nvPr>
            <p:ph type="ftr" sz="quarter" idx="11"/>
          </p:nvPr>
        </p:nvSpPr>
        <p:spPr/>
        <p:txBody>
          <a:bodyPr/>
          <a:lstStyle/>
          <a:p>
            <a:endParaRPr lang="zh-CN" altLang="en-US"/>
          </a:p>
        </p:txBody>
      </p:sp>
      <p:sp>
        <p:nvSpPr>
          <p:cNvPr id="5" name="灯片编号占位符 4">
            <a:extLst>
              <a:ext uri="{FF2B5EF4-FFF2-40B4-BE49-F238E27FC236}">
                <a16:creationId xmlns="" xmlns:a16="http://schemas.microsoft.com/office/drawing/2014/main" id="{AF6B0942-7631-489B-A83B-E76C9A0C218E}"/>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
        <p:nvSpPr>
          <p:cNvPr id="8" name="内容占位符 7">
            <a:extLst>
              <a:ext uri="{FF2B5EF4-FFF2-40B4-BE49-F238E27FC236}">
                <a16:creationId xmlns="" xmlns:a16="http://schemas.microsoft.com/office/drawing/2014/main" id="{17DA387A-C534-40DA-A1EB-4775C1056773}"/>
              </a:ext>
            </a:extLst>
          </p:cNvPr>
          <p:cNvSpPr>
            <a:spLocks noGrp="1"/>
          </p:cNvSpPr>
          <p:nvPr>
            <p:ph sz="quarter" idx="13"/>
          </p:nvPr>
        </p:nvSpPr>
        <p:spPr>
          <a:xfrm>
            <a:off x="838200" y="2022324"/>
            <a:ext cx="10515600" cy="3713452"/>
          </a:xfrm>
        </p:spPr>
        <p:txBody>
          <a:bodyPr/>
          <a:lstStyle>
            <a:lvl1pPr marL="0" indent="0">
              <a:buNone/>
              <a:defRPr sz="210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编辑母版文本样式</a:t>
            </a:r>
          </a:p>
          <a:p>
            <a:pPr lvl="1"/>
            <a:endParaRPr lang="zh-CN" altLang="en-US" dirty="0"/>
          </a:p>
        </p:txBody>
      </p:sp>
    </p:spTree>
    <p:extLst>
      <p:ext uri="{BB962C8B-B14F-4D97-AF65-F5344CB8AC3E}">
        <p14:creationId xmlns:p14="http://schemas.microsoft.com/office/powerpoint/2010/main" val="3968337308"/>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a:extLst>
              <a:ext uri="{FF2B5EF4-FFF2-40B4-BE49-F238E27FC236}">
                <a16:creationId xmlns="" xmlns:a16="http://schemas.microsoft.com/office/drawing/2014/main" id="{78C80790-46FE-41DB-981B-31AC00332CCC}"/>
              </a:ext>
            </a:extLst>
          </p:cNvPr>
          <p:cNvSpPr>
            <a:spLocks noGrp="1"/>
          </p:cNvSpPr>
          <p:nvPr>
            <p:ph type="title"/>
          </p:nvPr>
        </p:nvSpPr>
        <p:spPr>
          <a:xfrm>
            <a:off x="838200" y="365125"/>
            <a:ext cx="10515600" cy="1325563"/>
          </a:xfrm>
          <a:prstGeom prst="rect">
            <a:avLst/>
          </a:prstGeom>
        </p:spPr>
        <p:txBody>
          <a:bodyPr vert="horz" lIns="91435" tIns="45717" rIns="91435" bIns="45717" rtlCol="0" anchor="ctr">
            <a:normAutofit/>
          </a:bodyPr>
          <a:lstStyle/>
          <a:p>
            <a:r>
              <a:rPr lang="zh-CN" altLang="en-US"/>
              <a:t>单击此处编辑母版标题样式</a:t>
            </a:r>
          </a:p>
        </p:txBody>
      </p:sp>
      <p:sp>
        <p:nvSpPr>
          <p:cNvPr id="3" name="文本占位符 2">
            <a:extLst>
              <a:ext uri="{FF2B5EF4-FFF2-40B4-BE49-F238E27FC236}">
                <a16:creationId xmlns="" xmlns:a16="http://schemas.microsoft.com/office/drawing/2014/main" id="{387E50AB-0776-4623-81EC-65C090084F2E}"/>
              </a:ext>
            </a:extLst>
          </p:cNvPr>
          <p:cNvSpPr>
            <a:spLocks noGrp="1"/>
          </p:cNvSpPr>
          <p:nvPr>
            <p:ph type="body" idx="1"/>
          </p:nvPr>
        </p:nvSpPr>
        <p:spPr>
          <a:xfrm>
            <a:off x="838200" y="1825625"/>
            <a:ext cx="10515600" cy="4351339"/>
          </a:xfrm>
          <a:prstGeom prst="rect">
            <a:avLst/>
          </a:prstGeom>
        </p:spPr>
        <p:txBody>
          <a:bodyPr vert="horz" lIns="91435" tIns="45717" rIns="91435" bIns="45717" rtlCol="0">
            <a:normAutofit/>
          </a:bodyPr>
          <a:lstStyle/>
          <a:p>
            <a:pPr lvl="0"/>
            <a:r>
              <a:rPr lang="zh-CN" altLang="en-US"/>
              <a:t>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a:extLst>
              <a:ext uri="{FF2B5EF4-FFF2-40B4-BE49-F238E27FC236}">
                <a16:creationId xmlns="" xmlns:a16="http://schemas.microsoft.com/office/drawing/2014/main" id="{FE06313D-F759-4B17-B400-6157AF9D8C40}"/>
              </a:ext>
            </a:extLst>
          </p:cNvPr>
          <p:cNvSpPr>
            <a:spLocks noGrp="1"/>
          </p:cNvSpPr>
          <p:nvPr>
            <p:ph type="dt" sz="half" idx="2"/>
          </p:nvPr>
        </p:nvSpPr>
        <p:spPr>
          <a:xfrm>
            <a:off x="838200" y="6356353"/>
            <a:ext cx="2743200" cy="365125"/>
          </a:xfrm>
          <a:prstGeom prst="rect">
            <a:avLst/>
          </a:prstGeom>
        </p:spPr>
        <p:txBody>
          <a:bodyPr vert="horz" lIns="91435" tIns="45717" rIns="91435" bIns="45717" rtlCol="0" anchor="ctr"/>
          <a:lstStyle>
            <a:lvl1pPr algn="l">
              <a:defRPr sz="1200">
                <a:solidFill>
                  <a:schemeClr val="tx1">
                    <a:tint val="75000"/>
                  </a:schemeClr>
                </a:solidFill>
              </a:defRPr>
            </a:lvl1pPr>
          </a:lstStyle>
          <a:p>
            <a:fld id="{A7825152-5C95-4846-8319-BB94C503A834}" type="datetimeFigureOut">
              <a:rPr lang="zh-CN" altLang="en-US" smtClean="0"/>
              <a:t>2017/9/21/Thursday</a:t>
            </a:fld>
            <a:endParaRPr lang="zh-CN" altLang="en-US"/>
          </a:p>
        </p:txBody>
      </p:sp>
      <p:sp>
        <p:nvSpPr>
          <p:cNvPr id="5" name="页脚占位符 4">
            <a:extLst>
              <a:ext uri="{FF2B5EF4-FFF2-40B4-BE49-F238E27FC236}">
                <a16:creationId xmlns="" xmlns:a16="http://schemas.microsoft.com/office/drawing/2014/main" id="{AAD66F73-C53A-4160-BB8B-CF58FBFA69C0}"/>
              </a:ext>
            </a:extLst>
          </p:cNvPr>
          <p:cNvSpPr>
            <a:spLocks noGrp="1"/>
          </p:cNvSpPr>
          <p:nvPr>
            <p:ph type="ftr" sz="quarter" idx="3"/>
          </p:nvPr>
        </p:nvSpPr>
        <p:spPr>
          <a:xfrm>
            <a:off x="4038600" y="6356353"/>
            <a:ext cx="4114800" cy="365125"/>
          </a:xfrm>
          <a:prstGeom prst="rect">
            <a:avLst/>
          </a:prstGeom>
        </p:spPr>
        <p:txBody>
          <a:bodyPr vert="horz" lIns="91435" tIns="45717" rIns="91435" bIns="45717" rtlCol="0" anchor="ctr"/>
          <a:lstStyle>
            <a:lvl1pPr algn="ctr">
              <a:defRPr sz="1200">
                <a:solidFill>
                  <a:schemeClr val="tx1">
                    <a:tint val="75000"/>
                  </a:schemeClr>
                </a:solidFill>
              </a:defRPr>
            </a:lvl1pPr>
          </a:lstStyle>
          <a:p>
            <a:endParaRPr lang="zh-CN" altLang="en-US"/>
          </a:p>
        </p:txBody>
      </p:sp>
      <p:sp>
        <p:nvSpPr>
          <p:cNvPr id="6" name="灯片编号占位符 5">
            <a:extLst>
              <a:ext uri="{FF2B5EF4-FFF2-40B4-BE49-F238E27FC236}">
                <a16:creationId xmlns="" xmlns:a16="http://schemas.microsoft.com/office/drawing/2014/main" id="{7D78AE19-76F1-4730-B967-36DAC25454F5}"/>
              </a:ext>
            </a:extLst>
          </p:cNvPr>
          <p:cNvSpPr>
            <a:spLocks noGrp="1"/>
          </p:cNvSpPr>
          <p:nvPr>
            <p:ph type="sldNum" sz="quarter" idx="4"/>
          </p:nvPr>
        </p:nvSpPr>
        <p:spPr>
          <a:xfrm>
            <a:off x="8610600" y="6356353"/>
            <a:ext cx="2743200" cy="365125"/>
          </a:xfrm>
          <a:prstGeom prst="rect">
            <a:avLst/>
          </a:prstGeom>
        </p:spPr>
        <p:txBody>
          <a:bodyPr vert="horz" lIns="91435" tIns="45717" rIns="91435" bIns="45717" rtlCol="0" anchor="ctr"/>
          <a:lstStyle>
            <a:lvl1pPr algn="r">
              <a:defRPr sz="1200">
                <a:solidFill>
                  <a:schemeClr val="tx1">
                    <a:tint val="75000"/>
                  </a:schemeClr>
                </a:solidFill>
              </a:defRPr>
            </a:lvl1p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1675635990"/>
      </p:ext>
    </p:extLst>
  </p:cSld>
  <p:clrMap bg1="lt1" tx1="dk1" bg2="lt2" tx2="dk2" accent1="accent1" accent2="accent2" accent3="accent3" accent4="accent4" accent5="accent5" accent6="accent6" hlink="hlink" folHlink="folHlink"/>
  <p:sldLayoutIdLst>
    <p:sldLayoutId id="2147483659" r:id="rId1"/>
    <p:sldLayoutId id="2147483649" r:id="rId2"/>
    <p:sldLayoutId id="2147483650" r:id="rId3"/>
    <p:sldLayoutId id="2147483655" r:id="rId4"/>
    <p:sldLayoutId id="2147483657" r:id="rId5"/>
    <p:sldLayoutId id="2147483658" r:id="rId6"/>
  </p:sldLayoutIdLst>
  <p:txStyles>
    <p:titleStyle>
      <a:lvl1pPr algn="l" defTabSz="91434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584" indent="-228584" algn="l" defTabSz="91434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756" indent="-228584" algn="l" defTabSz="91434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2925" indent="-228584" algn="l" defTabSz="914340" rtl="0" eaLnBrk="1" latinLnBrk="0" hangingPunct="1">
        <a:lnSpc>
          <a:spcPct val="90000"/>
        </a:lnSpc>
        <a:spcBef>
          <a:spcPts val="500"/>
        </a:spcBef>
        <a:buFont typeface="Arial" panose="020B0604020202020204" pitchFamily="34" charset="0"/>
        <a:buChar char="•"/>
        <a:defRPr sz="2100" kern="1200">
          <a:solidFill>
            <a:schemeClr val="tx1"/>
          </a:solidFill>
          <a:latin typeface="+mn-lt"/>
          <a:ea typeface="+mn-ea"/>
          <a:cs typeface="+mn-cs"/>
        </a:defRPr>
      </a:lvl3pPr>
      <a:lvl4pPr marL="1600096"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4pPr>
      <a:lvl5pPr marL="2057266"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5pPr>
      <a:lvl6pPr marL="251443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6pPr>
      <a:lvl7pPr marL="297160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7pPr>
      <a:lvl8pPr marL="342877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8pPr>
      <a:lvl9pPr marL="388594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9pPr>
    </p:bodyStyle>
    <p:otherStyle>
      <a:defPPr>
        <a:defRPr lang="zh-CN"/>
      </a:defPPr>
      <a:lvl1pPr marL="0" algn="l" defTabSz="914340" rtl="0" eaLnBrk="1" latinLnBrk="0" hangingPunct="1">
        <a:defRPr sz="1900" kern="1200">
          <a:solidFill>
            <a:schemeClr val="tx1"/>
          </a:solidFill>
          <a:latin typeface="+mn-lt"/>
          <a:ea typeface="+mn-ea"/>
          <a:cs typeface="+mn-cs"/>
        </a:defRPr>
      </a:lvl1pPr>
      <a:lvl2pPr marL="457170" algn="l" defTabSz="914340" rtl="0" eaLnBrk="1" latinLnBrk="0" hangingPunct="1">
        <a:defRPr sz="1900" kern="1200">
          <a:solidFill>
            <a:schemeClr val="tx1"/>
          </a:solidFill>
          <a:latin typeface="+mn-lt"/>
          <a:ea typeface="+mn-ea"/>
          <a:cs typeface="+mn-cs"/>
        </a:defRPr>
      </a:lvl2pPr>
      <a:lvl3pPr marL="914340" algn="l" defTabSz="914340" rtl="0" eaLnBrk="1" latinLnBrk="0" hangingPunct="1">
        <a:defRPr sz="1900" kern="1200">
          <a:solidFill>
            <a:schemeClr val="tx1"/>
          </a:solidFill>
          <a:latin typeface="+mn-lt"/>
          <a:ea typeface="+mn-ea"/>
          <a:cs typeface="+mn-cs"/>
        </a:defRPr>
      </a:lvl3pPr>
      <a:lvl4pPr marL="1371511" algn="l" defTabSz="914340" rtl="0" eaLnBrk="1" latinLnBrk="0" hangingPunct="1">
        <a:defRPr sz="1900" kern="1200">
          <a:solidFill>
            <a:schemeClr val="tx1"/>
          </a:solidFill>
          <a:latin typeface="+mn-lt"/>
          <a:ea typeface="+mn-ea"/>
          <a:cs typeface="+mn-cs"/>
        </a:defRPr>
      </a:lvl4pPr>
      <a:lvl5pPr marL="1828681" algn="l" defTabSz="914340" rtl="0" eaLnBrk="1" latinLnBrk="0" hangingPunct="1">
        <a:defRPr sz="1900" kern="1200">
          <a:solidFill>
            <a:schemeClr val="tx1"/>
          </a:solidFill>
          <a:latin typeface="+mn-lt"/>
          <a:ea typeface="+mn-ea"/>
          <a:cs typeface="+mn-cs"/>
        </a:defRPr>
      </a:lvl5pPr>
      <a:lvl6pPr marL="2285852" algn="l" defTabSz="914340" rtl="0" eaLnBrk="1" latinLnBrk="0" hangingPunct="1">
        <a:defRPr sz="1900" kern="1200">
          <a:solidFill>
            <a:schemeClr val="tx1"/>
          </a:solidFill>
          <a:latin typeface="+mn-lt"/>
          <a:ea typeface="+mn-ea"/>
          <a:cs typeface="+mn-cs"/>
        </a:defRPr>
      </a:lvl6pPr>
      <a:lvl7pPr marL="2743021" algn="l" defTabSz="914340" rtl="0" eaLnBrk="1" latinLnBrk="0" hangingPunct="1">
        <a:defRPr sz="1900" kern="1200">
          <a:solidFill>
            <a:schemeClr val="tx1"/>
          </a:solidFill>
          <a:latin typeface="+mn-lt"/>
          <a:ea typeface="+mn-ea"/>
          <a:cs typeface="+mn-cs"/>
        </a:defRPr>
      </a:lvl7pPr>
      <a:lvl8pPr marL="3200193" algn="l" defTabSz="914340" rtl="0" eaLnBrk="1" latinLnBrk="0" hangingPunct="1">
        <a:defRPr sz="1900" kern="1200">
          <a:solidFill>
            <a:schemeClr val="tx1"/>
          </a:solidFill>
          <a:latin typeface="+mn-lt"/>
          <a:ea typeface="+mn-ea"/>
          <a:cs typeface="+mn-cs"/>
        </a:defRPr>
      </a:lvl8pPr>
      <a:lvl9pPr marL="3657363" algn="l" defTabSz="914340" rtl="0" eaLnBrk="1" latinLnBrk="0" hangingPunct="1">
        <a:defRPr sz="19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3" Type="http://schemas.openxmlformats.org/officeDocument/2006/relationships/slide" Target="slide18.xml"/><Relationship Id="rId2" Type="http://schemas.openxmlformats.org/officeDocument/2006/relationships/slide" Target="slide3.xml"/><Relationship Id="rId1" Type="http://schemas.openxmlformats.org/officeDocument/2006/relationships/slideLayout" Target="../slideLayouts/slideLayout1.xml"/><Relationship Id="rId4" Type="http://schemas.openxmlformats.org/officeDocument/2006/relationships/image" Target="../media/image1.jpeg"/></Relationships>
</file>

<file path=ppt/slides/_rels/slide2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79A0AA10-DF02-4D2C-A66F-68D497F5C3C8}"/>
              </a:ext>
            </a:extLst>
          </p:cNvPr>
          <p:cNvSpPr>
            <a:spLocks noGrp="1"/>
          </p:cNvSpPr>
          <p:nvPr>
            <p:ph type="ctrTitle"/>
          </p:nvPr>
        </p:nvSpPr>
        <p:spPr>
          <a:xfrm>
            <a:off x="1589283" y="1406678"/>
            <a:ext cx="9144000" cy="2387600"/>
          </a:xfrm>
        </p:spPr>
        <p:txBody>
          <a:bodyPr>
            <a:normAutofit/>
          </a:bodyPr>
          <a:lstStyle/>
          <a:p>
            <a:r>
              <a:rPr lang="zh-CN" altLang="en-US" sz="7200" dirty="0"/>
              <a:t>心理学</a:t>
            </a:r>
          </a:p>
        </p:txBody>
      </p:sp>
      <p:pic>
        <p:nvPicPr>
          <p:cNvPr id="3" name="Picture 2" descr="D:\SLIDEtoME\TP模板\新建文件夹 (17)\bg\bg1.jpg">
            <a:extLst>
              <a:ext uri="{FF2B5EF4-FFF2-40B4-BE49-F238E27FC236}">
                <a16:creationId xmlns="" xmlns:a16="http://schemas.microsoft.com/office/drawing/2014/main" id="{D46FEFC4-CFDD-4AE9-BB94-D42888C48CC2}"/>
              </a:ext>
            </a:extLst>
          </p:cNvPr>
          <p:cNvPicPr>
            <a:picLocks noChangeAspect="1" noChangeArrowheads="1"/>
          </p:cNvPicPr>
          <p:nvPr/>
        </p:nvPicPr>
        <p:blipFill rotWithShape="1">
          <a:blip r:embed="rId2">
            <a:extLst>
              <a:ext uri="{28A0092B-C50C-407E-A947-70E740481C1C}">
                <a14:useLocalDpi xmlns:a14="http://schemas.microsoft.com/office/drawing/2010/main" val="0"/>
              </a:ext>
            </a:extLst>
          </a:blip>
          <a:srcRect l="90143" b="78084"/>
          <a:stretch/>
        </p:blipFill>
        <p:spPr bwMode="auto">
          <a:xfrm>
            <a:off x="8537624" y="1"/>
            <a:ext cx="3654376" cy="4314827"/>
          </a:xfrm>
          <a:prstGeom prst="rect">
            <a:avLst/>
          </a:prstGeom>
          <a:noFill/>
          <a:extLst>
            <a:ext uri="{909E8E84-426E-40DD-AFC4-6F175D3DCCD1}">
              <a14:hiddenFill xmlns:a14="http://schemas.microsoft.com/office/drawing/2010/main">
                <a:solidFill>
                  <a:srgbClr val="FFFFFF"/>
                </a:solidFill>
              </a14:hiddenFill>
            </a:ext>
          </a:extLst>
        </p:spPr>
      </p:pic>
      <p:pic>
        <p:nvPicPr>
          <p:cNvPr id="5" name="图片 4">
            <a:extLst>
              <a:ext uri="{FF2B5EF4-FFF2-40B4-BE49-F238E27FC236}">
                <a16:creationId xmlns="" xmlns:a16="http://schemas.microsoft.com/office/drawing/2014/main" id="{C81F318A-B6DA-41A2-A1A6-0CA13FBC0D0F}"/>
              </a:ext>
            </a:extLst>
          </p:cNvPr>
          <p:cNvPicPr>
            <a:picLocks noChangeAspect="1"/>
          </p:cNvPicPr>
          <p:nvPr/>
        </p:nvPicPr>
        <p:blipFill rotWithShape="1">
          <a:blip r:embed="rId3">
            <a:extLst>
              <a:ext uri="{28A0092B-C50C-407E-A947-70E740481C1C}">
                <a14:useLocalDpi xmlns:a14="http://schemas.microsoft.com/office/drawing/2010/main" val="0"/>
              </a:ext>
            </a:extLst>
          </a:blip>
          <a:srcRect l="47714"/>
          <a:stretch/>
        </p:blipFill>
        <p:spPr>
          <a:xfrm flipH="1">
            <a:off x="5" y="2186779"/>
            <a:ext cx="3788881" cy="4671223"/>
          </a:xfrm>
          <a:prstGeom prst="rect">
            <a:avLst/>
          </a:prstGeom>
        </p:spPr>
      </p:pic>
      <p:sp>
        <p:nvSpPr>
          <p:cNvPr id="9" name="矩形 8">
            <a:extLst>
              <a:ext uri="{FF2B5EF4-FFF2-40B4-BE49-F238E27FC236}">
                <a16:creationId xmlns="" xmlns:a16="http://schemas.microsoft.com/office/drawing/2014/main" id="{19B29F7D-25EA-4DCE-9C05-5F3C07C8DBF7}"/>
              </a:ext>
            </a:extLst>
          </p:cNvPr>
          <p:cNvSpPr/>
          <p:nvPr/>
        </p:nvSpPr>
        <p:spPr>
          <a:xfrm>
            <a:off x="5" y="2186779"/>
            <a:ext cx="3788881" cy="4671223"/>
          </a:xfrm>
          <a:prstGeom prst="rect">
            <a:avLst/>
          </a:prstGeom>
          <a:solidFill>
            <a:schemeClr val="bg1">
              <a:alpha val="6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Tree>
    <p:extLst>
      <p:ext uri="{BB962C8B-B14F-4D97-AF65-F5344CB8AC3E}">
        <p14:creationId xmlns:p14="http://schemas.microsoft.com/office/powerpoint/2010/main" val="3643920864"/>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D37E3EBC-E20F-4324-AD40-69B1FE6A226A}"/>
              </a:ext>
            </a:extLst>
          </p:cNvPr>
          <p:cNvSpPr>
            <a:spLocks noGrp="1"/>
          </p:cNvSpPr>
          <p:nvPr>
            <p:ph type="title"/>
          </p:nvPr>
        </p:nvSpPr>
        <p:spPr>
          <a:xfrm>
            <a:off x="1080656" y="1002452"/>
            <a:ext cx="10155381" cy="923344"/>
          </a:xfrm>
        </p:spPr>
        <p:txBody>
          <a:bodyPr>
            <a:normAutofit/>
          </a:bodyPr>
          <a:lstStyle/>
          <a:p>
            <a:r>
              <a:rPr lang="zh-CN" altLang="zh-CN" dirty="0"/>
              <a:t>二、性格和人格</a:t>
            </a:r>
            <a:endParaRPr lang="zh-CN" altLang="en-US" dirty="0"/>
          </a:p>
        </p:txBody>
      </p:sp>
      <p:sp>
        <p:nvSpPr>
          <p:cNvPr id="3" name="内容占位符 2">
            <a:extLst>
              <a:ext uri="{FF2B5EF4-FFF2-40B4-BE49-F238E27FC236}">
                <a16:creationId xmlns="" xmlns:a16="http://schemas.microsoft.com/office/drawing/2014/main" id="{BE1B09BF-C20C-4DEE-897D-44BA3513FB41}"/>
              </a:ext>
            </a:extLst>
          </p:cNvPr>
          <p:cNvSpPr>
            <a:spLocks noGrp="1"/>
          </p:cNvSpPr>
          <p:nvPr>
            <p:ph sz="quarter" idx="13"/>
          </p:nvPr>
        </p:nvSpPr>
        <p:spPr/>
        <p:txBody>
          <a:bodyPr/>
          <a:lstStyle/>
          <a:p>
            <a:pPr>
              <a:lnSpc>
                <a:spcPct val="100000"/>
              </a:lnSpc>
            </a:pPr>
            <a:r>
              <a:rPr lang="en-US" altLang="zh-CN" dirty="0"/>
              <a:t>       </a:t>
            </a:r>
            <a:r>
              <a:rPr lang="zh-CN" altLang="zh-CN" dirty="0"/>
              <a:t>性格和人格是两个复杂的概念，要把它们作严格的区分是困难的。在这里只是把它们的区别和联系作简略的分析。</a:t>
            </a:r>
          </a:p>
          <a:p>
            <a:pPr>
              <a:lnSpc>
                <a:spcPct val="100000"/>
              </a:lnSpc>
            </a:pPr>
            <a:r>
              <a:rPr lang="en-US" altLang="zh-CN" dirty="0"/>
              <a:t>       (1)</a:t>
            </a:r>
            <a:r>
              <a:rPr lang="zh-CN" altLang="zh-CN" dirty="0"/>
              <a:t>心理学界往往认为性格和人格都是知、情、意等心理机能的表现，只是有所侧重而已。</a:t>
            </a:r>
          </a:p>
          <a:p>
            <a:pPr>
              <a:lnSpc>
                <a:spcPct val="100000"/>
              </a:lnSpc>
            </a:pPr>
            <a:r>
              <a:rPr lang="en-US" altLang="zh-CN" dirty="0"/>
              <a:t>       (2)</a:t>
            </a:r>
            <a:r>
              <a:rPr lang="zh-CN" altLang="zh-CN" dirty="0"/>
              <a:t>心理学界有时把性格当做人格的下位概念。</a:t>
            </a:r>
          </a:p>
          <a:p>
            <a:endParaRPr lang="zh-CN" altLang="en-US" dirty="0"/>
          </a:p>
        </p:txBody>
      </p:sp>
    </p:spTree>
    <p:extLst>
      <p:ext uri="{BB962C8B-B14F-4D97-AF65-F5344CB8AC3E}">
        <p14:creationId xmlns:p14="http://schemas.microsoft.com/office/powerpoint/2010/main" val="3409184154"/>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9BE4CCE6-B667-4F4E-AE91-532881327412}"/>
              </a:ext>
            </a:extLst>
          </p:cNvPr>
          <p:cNvSpPr>
            <a:spLocks noGrp="1"/>
          </p:cNvSpPr>
          <p:nvPr>
            <p:ph type="title"/>
          </p:nvPr>
        </p:nvSpPr>
        <p:spPr/>
        <p:txBody>
          <a:bodyPr>
            <a:normAutofit/>
          </a:bodyPr>
          <a:lstStyle/>
          <a:p>
            <a:r>
              <a:rPr lang="zh-CN" altLang="zh-CN" dirty="0"/>
              <a:t>三、性格和气质</a:t>
            </a:r>
            <a:endParaRPr lang="zh-CN" altLang="en-US" dirty="0"/>
          </a:p>
        </p:txBody>
      </p:sp>
      <p:sp>
        <p:nvSpPr>
          <p:cNvPr id="3" name="内容占位符 2">
            <a:extLst>
              <a:ext uri="{FF2B5EF4-FFF2-40B4-BE49-F238E27FC236}">
                <a16:creationId xmlns="" xmlns:a16="http://schemas.microsoft.com/office/drawing/2014/main" id="{C67CC735-A128-4C1C-BCCD-DBF713081206}"/>
              </a:ext>
            </a:extLst>
          </p:cNvPr>
          <p:cNvSpPr>
            <a:spLocks noGrp="1"/>
          </p:cNvSpPr>
          <p:nvPr>
            <p:ph sz="quarter" idx="13"/>
          </p:nvPr>
        </p:nvSpPr>
        <p:spPr>
          <a:xfrm>
            <a:off x="1080656" y="2161318"/>
            <a:ext cx="10155381" cy="3803387"/>
          </a:xfrm>
        </p:spPr>
        <p:txBody>
          <a:bodyPr/>
          <a:lstStyle/>
          <a:p>
            <a:pPr>
              <a:lnSpc>
                <a:spcPct val="100000"/>
              </a:lnSpc>
            </a:pPr>
            <a:r>
              <a:rPr lang="en-US" altLang="zh-CN" dirty="0"/>
              <a:t>       </a:t>
            </a:r>
            <a:r>
              <a:rPr lang="zh-CN" altLang="zh-CN" dirty="0"/>
              <a:t>性格和气质的关系非常密切，有时人们常把一些气质特征也称作性格特征。性格和气质不是单方面的联系，而是处在复杂的联系中。同一种气质类型的人，可能有不同的性格；有共同性格特征的人，可能属于不同的气质类型。</a:t>
            </a:r>
            <a:endParaRPr lang="en-US" altLang="zh-CN" dirty="0"/>
          </a:p>
          <a:p>
            <a:pPr>
              <a:lnSpc>
                <a:spcPct val="100000"/>
              </a:lnSpc>
            </a:pPr>
            <a:endParaRPr lang="zh-CN" altLang="zh-CN" dirty="0"/>
          </a:p>
          <a:p>
            <a:pPr>
              <a:lnSpc>
                <a:spcPct val="100000"/>
              </a:lnSpc>
            </a:pPr>
            <a:r>
              <a:rPr lang="zh-CN" altLang="zh-CN" b="1" dirty="0"/>
              <a:t>气质和性格的复杂关系大致有以下三种情况：</a:t>
            </a:r>
          </a:p>
          <a:p>
            <a:pPr>
              <a:lnSpc>
                <a:spcPct val="100000"/>
              </a:lnSpc>
            </a:pPr>
            <a:r>
              <a:rPr lang="en-US" altLang="zh-CN" dirty="0"/>
              <a:t>       (1)</a:t>
            </a:r>
            <a:r>
              <a:rPr lang="zh-CN" altLang="zh-CN" dirty="0"/>
              <a:t>有些性格特征在各种气质类型的人身上都可以形成，气质只赋予这些特征以某种“色彩”。</a:t>
            </a:r>
          </a:p>
          <a:p>
            <a:pPr>
              <a:lnSpc>
                <a:spcPct val="100000"/>
              </a:lnSpc>
            </a:pPr>
            <a:r>
              <a:rPr lang="en-US" altLang="zh-CN" dirty="0"/>
              <a:t>       (2)</a:t>
            </a:r>
            <a:r>
              <a:rPr lang="zh-CN" altLang="zh-CN" dirty="0"/>
              <a:t>气质可以影响某些性格特征形成和发展的速度。</a:t>
            </a:r>
          </a:p>
          <a:p>
            <a:pPr>
              <a:lnSpc>
                <a:spcPct val="100000"/>
              </a:lnSpc>
            </a:pPr>
            <a:r>
              <a:rPr lang="en-US" altLang="zh-CN" dirty="0"/>
              <a:t>       (3)</a:t>
            </a:r>
            <a:r>
              <a:rPr lang="zh-CN" altLang="zh-CN" dirty="0"/>
              <a:t>有些性格特征则具有较多的动力性质，鲜明地表现了个性的气质特点。</a:t>
            </a:r>
          </a:p>
          <a:p>
            <a:endParaRPr lang="zh-CN" altLang="en-US" dirty="0"/>
          </a:p>
        </p:txBody>
      </p:sp>
    </p:spTree>
    <p:extLst>
      <p:ext uri="{BB962C8B-B14F-4D97-AF65-F5344CB8AC3E}">
        <p14:creationId xmlns:p14="http://schemas.microsoft.com/office/powerpoint/2010/main" val="2903013650"/>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FB6FAFE9-BEA1-42A0-B67F-72FFE99EAAB4}"/>
              </a:ext>
            </a:extLst>
          </p:cNvPr>
          <p:cNvSpPr>
            <a:spLocks noGrp="1"/>
          </p:cNvSpPr>
          <p:nvPr>
            <p:ph type="title"/>
          </p:nvPr>
        </p:nvSpPr>
        <p:spPr/>
        <p:txBody>
          <a:bodyPr>
            <a:normAutofit/>
          </a:bodyPr>
          <a:lstStyle/>
          <a:p>
            <a:r>
              <a:rPr lang="zh-CN" altLang="zh-CN" dirty="0"/>
              <a:t>四、性格的生理基础</a:t>
            </a:r>
            <a:endParaRPr lang="zh-CN" altLang="en-US" dirty="0"/>
          </a:p>
        </p:txBody>
      </p:sp>
      <p:sp>
        <p:nvSpPr>
          <p:cNvPr id="3" name="内容占位符 2">
            <a:extLst>
              <a:ext uri="{FF2B5EF4-FFF2-40B4-BE49-F238E27FC236}">
                <a16:creationId xmlns="" xmlns:a16="http://schemas.microsoft.com/office/drawing/2014/main" id="{C5D2A0C3-0151-4936-A25D-AEB07F6E47DF}"/>
              </a:ext>
            </a:extLst>
          </p:cNvPr>
          <p:cNvSpPr>
            <a:spLocks noGrp="1"/>
          </p:cNvSpPr>
          <p:nvPr>
            <p:ph sz="quarter" idx="13"/>
          </p:nvPr>
        </p:nvSpPr>
        <p:spPr/>
        <p:txBody>
          <a:bodyPr/>
          <a:lstStyle/>
          <a:p>
            <a:pPr>
              <a:lnSpc>
                <a:spcPct val="100000"/>
              </a:lnSpc>
            </a:pPr>
            <a:r>
              <a:rPr lang="en-US" altLang="zh-CN" dirty="0"/>
              <a:t>      </a:t>
            </a:r>
            <a:r>
              <a:rPr lang="zh-CN" altLang="zh-CN" dirty="0"/>
              <a:t>巴甫洛夫认为，神经类型不仅是气质的直接生理基础，而且也是性格的自然基础之一。但是，神经类型不是性格。神经类型是性格产生的自然前提。性格是在生活实践中形成的心理特征。从生理机制上来说，性格是神经类型和后天生活环境所形成的暂时联系系统的合金。</a:t>
            </a:r>
          </a:p>
          <a:p>
            <a:endParaRPr lang="zh-CN" altLang="en-US" dirty="0"/>
          </a:p>
        </p:txBody>
      </p:sp>
    </p:spTree>
    <p:extLst>
      <p:ext uri="{BB962C8B-B14F-4D97-AF65-F5344CB8AC3E}">
        <p14:creationId xmlns:p14="http://schemas.microsoft.com/office/powerpoint/2010/main" val="1407849607"/>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BC147A8B-B1A0-4A25-BF8C-B3D7A35398BF}"/>
              </a:ext>
            </a:extLst>
          </p:cNvPr>
          <p:cNvSpPr>
            <a:spLocks noGrp="1"/>
          </p:cNvSpPr>
          <p:nvPr>
            <p:ph type="title"/>
          </p:nvPr>
        </p:nvSpPr>
        <p:spPr/>
        <p:txBody>
          <a:bodyPr/>
          <a:lstStyle/>
          <a:p>
            <a:r>
              <a:rPr lang="zh-CN" altLang="zh-CN" dirty="0"/>
              <a:t>三 </a:t>
            </a:r>
            <a:r>
              <a:rPr lang="en-US" altLang="zh-CN" dirty="0"/>
              <a:t>·</a:t>
            </a:r>
            <a:r>
              <a:rPr lang="zh-CN" altLang="zh-CN" dirty="0"/>
              <a:t>性格的结构及类型</a:t>
            </a:r>
            <a:endParaRPr lang="zh-CN" altLang="en-US" dirty="0"/>
          </a:p>
        </p:txBody>
      </p:sp>
      <p:sp>
        <p:nvSpPr>
          <p:cNvPr id="3" name="内容占位符 2">
            <a:extLst>
              <a:ext uri="{FF2B5EF4-FFF2-40B4-BE49-F238E27FC236}">
                <a16:creationId xmlns="" xmlns:a16="http://schemas.microsoft.com/office/drawing/2014/main" id="{D825FD39-066B-4F4C-9BD3-48C920ECBB58}"/>
              </a:ext>
            </a:extLst>
          </p:cNvPr>
          <p:cNvSpPr>
            <a:spLocks noGrp="1"/>
          </p:cNvSpPr>
          <p:nvPr>
            <p:ph sz="quarter" idx="13"/>
          </p:nvPr>
        </p:nvSpPr>
        <p:spPr>
          <a:xfrm>
            <a:off x="1077353" y="1800668"/>
            <a:ext cx="9107659" cy="4726744"/>
          </a:xfrm>
        </p:spPr>
        <p:txBody>
          <a:bodyPr>
            <a:normAutofit/>
          </a:bodyPr>
          <a:lstStyle/>
          <a:p>
            <a:r>
              <a:rPr lang="zh-CN" altLang="zh-CN" sz="3600" dirty="0"/>
              <a:t>一、性格结构</a:t>
            </a:r>
            <a:endParaRPr lang="zh-CN" altLang="zh-CN" dirty="0"/>
          </a:p>
          <a:p>
            <a:r>
              <a:rPr lang="en-US" altLang="zh-CN" b="1" dirty="0"/>
              <a:t> </a:t>
            </a:r>
            <a:r>
              <a:rPr lang="en-US" altLang="zh-CN" sz="2400" b="1" dirty="0"/>
              <a:t>(</a:t>
            </a:r>
            <a:r>
              <a:rPr lang="zh-CN" altLang="zh-CN" sz="2400" b="1" dirty="0"/>
              <a:t>一</a:t>
            </a:r>
            <a:r>
              <a:rPr lang="en-US" altLang="zh-CN" sz="2400" b="1" dirty="0"/>
              <a:t>)</a:t>
            </a:r>
            <a:r>
              <a:rPr lang="zh-CN" altLang="zh-CN" sz="2400" b="1" dirty="0"/>
              <a:t>对现实态度和对自己态度的性格特征</a:t>
            </a:r>
          </a:p>
          <a:p>
            <a:pPr>
              <a:lnSpc>
                <a:spcPct val="100000"/>
              </a:lnSpc>
            </a:pPr>
            <a:r>
              <a:rPr lang="en-US" altLang="zh-CN" dirty="0"/>
              <a:t>         1.</a:t>
            </a:r>
            <a:r>
              <a:rPr lang="zh-CN" altLang="zh-CN" dirty="0"/>
              <a:t>对别人、集体和社会的态度的性格特征</a:t>
            </a:r>
          </a:p>
          <a:p>
            <a:pPr>
              <a:lnSpc>
                <a:spcPct val="100000"/>
              </a:lnSpc>
            </a:pPr>
            <a:r>
              <a:rPr lang="en-US" altLang="zh-CN" dirty="0"/>
              <a:t>         2.</a:t>
            </a:r>
            <a:r>
              <a:rPr lang="zh-CN" altLang="zh-CN" dirty="0"/>
              <a:t>对劳动和工作态度的特征</a:t>
            </a:r>
          </a:p>
          <a:p>
            <a:pPr>
              <a:lnSpc>
                <a:spcPct val="100000"/>
              </a:lnSpc>
            </a:pPr>
            <a:r>
              <a:rPr lang="en-US" altLang="zh-CN" dirty="0"/>
              <a:t>         3.</a:t>
            </a:r>
            <a:r>
              <a:rPr lang="zh-CN" altLang="zh-CN" dirty="0"/>
              <a:t>对自己态度的特征</a:t>
            </a:r>
          </a:p>
          <a:p>
            <a:r>
              <a:rPr lang="en-US" altLang="zh-CN" sz="2400" dirty="0"/>
              <a:t> </a:t>
            </a:r>
            <a:r>
              <a:rPr lang="en-US" altLang="zh-CN" sz="2400" b="1" dirty="0"/>
              <a:t>(</a:t>
            </a:r>
            <a:r>
              <a:rPr lang="zh-CN" altLang="zh-CN" sz="2400" b="1" dirty="0"/>
              <a:t>二</a:t>
            </a:r>
            <a:r>
              <a:rPr lang="en-US" altLang="zh-CN" sz="2400" b="1" dirty="0"/>
              <a:t>)</a:t>
            </a:r>
            <a:r>
              <a:rPr lang="zh-CN" altLang="zh-CN" sz="2400" b="1" dirty="0"/>
              <a:t>性格的意志特征</a:t>
            </a:r>
          </a:p>
          <a:p>
            <a:pPr>
              <a:lnSpc>
                <a:spcPct val="100000"/>
              </a:lnSpc>
            </a:pPr>
            <a:r>
              <a:rPr lang="en-US" altLang="zh-CN" dirty="0"/>
              <a:t>         1.</a:t>
            </a:r>
            <a:r>
              <a:rPr lang="zh-CN" altLang="zh-CN" dirty="0"/>
              <a:t>对行为目标明确裎度的特征</a:t>
            </a:r>
          </a:p>
          <a:p>
            <a:pPr>
              <a:lnSpc>
                <a:spcPct val="100000"/>
              </a:lnSpc>
            </a:pPr>
            <a:r>
              <a:rPr lang="en-US" altLang="zh-CN" dirty="0"/>
              <a:t>         2.</a:t>
            </a:r>
            <a:r>
              <a:rPr lang="zh-CN" altLang="zh-CN" dirty="0"/>
              <a:t>对行为自觉控制水平的特征</a:t>
            </a:r>
          </a:p>
          <a:p>
            <a:pPr>
              <a:lnSpc>
                <a:spcPct val="100000"/>
              </a:lnSpc>
            </a:pPr>
            <a:r>
              <a:rPr lang="en-US" altLang="zh-CN" dirty="0"/>
              <a:t>         3.</a:t>
            </a:r>
            <a:r>
              <a:rPr lang="zh-CN" altLang="zh-CN" dirty="0"/>
              <a:t>在紧急或困难情况下表现的意志特征</a:t>
            </a:r>
          </a:p>
          <a:p>
            <a:pPr>
              <a:lnSpc>
                <a:spcPct val="100000"/>
              </a:lnSpc>
            </a:pPr>
            <a:r>
              <a:rPr lang="en-US" altLang="zh-CN" dirty="0"/>
              <a:t>         4.</a:t>
            </a:r>
            <a:r>
              <a:rPr lang="zh-CN" altLang="zh-CN" dirty="0"/>
              <a:t>对已作出决定贯彻执行方面的特征</a:t>
            </a:r>
          </a:p>
          <a:p>
            <a:endParaRPr lang="zh-CN" altLang="en-US" dirty="0"/>
          </a:p>
        </p:txBody>
      </p:sp>
    </p:spTree>
    <p:extLst>
      <p:ext uri="{BB962C8B-B14F-4D97-AF65-F5344CB8AC3E}">
        <p14:creationId xmlns:p14="http://schemas.microsoft.com/office/powerpoint/2010/main" val="3646086162"/>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 xmlns:a16="http://schemas.microsoft.com/office/drawing/2014/main" id="{A2C4F1A1-9F1C-45B0-8B3B-D57F0813805A}"/>
              </a:ext>
            </a:extLst>
          </p:cNvPr>
          <p:cNvSpPr>
            <a:spLocks noGrp="1"/>
          </p:cNvSpPr>
          <p:nvPr>
            <p:ph sz="quarter" idx="13"/>
          </p:nvPr>
        </p:nvSpPr>
        <p:spPr>
          <a:xfrm>
            <a:off x="1080656" y="886266"/>
            <a:ext cx="10155381" cy="4461595"/>
          </a:xfrm>
        </p:spPr>
        <p:txBody>
          <a:bodyPr/>
          <a:lstStyle/>
          <a:p>
            <a:r>
              <a:rPr lang="en-US" altLang="zh-CN" sz="2400" b="1" dirty="0"/>
              <a:t>(</a:t>
            </a:r>
            <a:r>
              <a:rPr lang="zh-CN" altLang="zh-CN" sz="2400" b="1" dirty="0"/>
              <a:t>三</a:t>
            </a:r>
            <a:r>
              <a:rPr lang="en-US" altLang="zh-CN" sz="2400" b="1" dirty="0"/>
              <a:t>)</a:t>
            </a:r>
            <a:r>
              <a:rPr lang="zh-CN" altLang="zh-CN" sz="2400" b="1" dirty="0"/>
              <a:t>性格的情绪特征</a:t>
            </a:r>
          </a:p>
          <a:p>
            <a:pPr>
              <a:lnSpc>
                <a:spcPct val="100000"/>
              </a:lnSpc>
            </a:pPr>
            <a:r>
              <a:rPr lang="en-US" altLang="zh-CN" dirty="0"/>
              <a:t>        1.</a:t>
            </a:r>
            <a:r>
              <a:rPr lang="zh-CN" altLang="zh-CN" dirty="0"/>
              <a:t>情绪强度方面的性格特征</a:t>
            </a:r>
          </a:p>
          <a:p>
            <a:pPr>
              <a:lnSpc>
                <a:spcPct val="100000"/>
              </a:lnSpc>
            </a:pPr>
            <a:r>
              <a:rPr lang="en-US" altLang="zh-CN" dirty="0"/>
              <a:t>        2.</a:t>
            </a:r>
            <a:r>
              <a:rPr lang="zh-CN" altLang="zh-CN" dirty="0"/>
              <a:t>情绪稳定性、持久性方面的性格特征</a:t>
            </a:r>
          </a:p>
          <a:p>
            <a:pPr>
              <a:lnSpc>
                <a:spcPct val="100000"/>
              </a:lnSpc>
            </a:pPr>
            <a:r>
              <a:rPr lang="en-US" altLang="zh-CN" dirty="0"/>
              <a:t>        3.</a:t>
            </a:r>
            <a:r>
              <a:rPr lang="zh-CN" altLang="zh-CN" dirty="0"/>
              <a:t>主导心境方面的性格特征</a:t>
            </a:r>
          </a:p>
          <a:p>
            <a:r>
              <a:rPr lang="en-US" altLang="zh-CN" sz="2400" b="1" dirty="0"/>
              <a:t>(</a:t>
            </a:r>
            <a:r>
              <a:rPr lang="zh-CN" altLang="zh-CN" sz="2400" b="1" dirty="0"/>
              <a:t>四</a:t>
            </a:r>
            <a:r>
              <a:rPr lang="en-US" altLang="zh-CN" sz="2400" b="1" dirty="0"/>
              <a:t>)</a:t>
            </a:r>
            <a:r>
              <a:rPr lang="zh-CN" altLang="zh-CN" sz="2400" b="1" dirty="0"/>
              <a:t>性格的理智特征</a:t>
            </a:r>
          </a:p>
          <a:p>
            <a:pPr>
              <a:lnSpc>
                <a:spcPct val="100000"/>
              </a:lnSpc>
            </a:pPr>
            <a:r>
              <a:rPr lang="en-US" altLang="zh-CN" dirty="0"/>
              <a:t>         1.</a:t>
            </a:r>
            <a:r>
              <a:rPr lang="zh-CN" altLang="zh-CN" dirty="0"/>
              <a:t>表现在感知方面的性格特征</a:t>
            </a:r>
          </a:p>
          <a:p>
            <a:pPr>
              <a:lnSpc>
                <a:spcPct val="100000"/>
              </a:lnSpc>
            </a:pPr>
            <a:r>
              <a:rPr lang="en-US" altLang="zh-CN" dirty="0"/>
              <a:t>         2.</a:t>
            </a:r>
            <a:r>
              <a:rPr lang="zh-CN" altLang="zh-CN" dirty="0"/>
              <a:t>表现在思维方面的性格特征</a:t>
            </a:r>
          </a:p>
          <a:p>
            <a:pPr>
              <a:lnSpc>
                <a:spcPct val="100000"/>
              </a:lnSpc>
            </a:pPr>
            <a:r>
              <a:rPr lang="en-US" altLang="zh-CN" dirty="0"/>
              <a:t>         3.</a:t>
            </a:r>
            <a:r>
              <a:rPr lang="zh-CN" altLang="zh-CN" dirty="0"/>
              <a:t>表现在想象方面的性格特征</a:t>
            </a:r>
          </a:p>
          <a:p>
            <a:endParaRPr lang="zh-CN" altLang="en-US" dirty="0"/>
          </a:p>
        </p:txBody>
      </p:sp>
    </p:spTree>
    <p:extLst>
      <p:ext uri="{BB962C8B-B14F-4D97-AF65-F5344CB8AC3E}">
        <p14:creationId xmlns:p14="http://schemas.microsoft.com/office/powerpoint/2010/main" val="490443683"/>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3EF35117-9FB5-408C-A804-03C91C6A311A}"/>
              </a:ext>
            </a:extLst>
          </p:cNvPr>
          <p:cNvSpPr>
            <a:spLocks noGrp="1"/>
          </p:cNvSpPr>
          <p:nvPr>
            <p:ph type="title"/>
          </p:nvPr>
        </p:nvSpPr>
        <p:spPr/>
        <p:txBody>
          <a:bodyPr>
            <a:normAutofit/>
          </a:bodyPr>
          <a:lstStyle/>
          <a:p>
            <a:r>
              <a:rPr lang="zh-CN" altLang="zh-CN" dirty="0"/>
              <a:t>二、性格类型</a:t>
            </a:r>
            <a:endParaRPr lang="zh-CN" altLang="en-US" dirty="0"/>
          </a:p>
        </p:txBody>
      </p:sp>
      <p:sp>
        <p:nvSpPr>
          <p:cNvPr id="3" name="内容占位符 2">
            <a:extLst>
              <a:ext uri="{FF2B5EF4-FFF2-40B4-BE49-F238E27FC236}">
                <a16:creationId xmlns="" xmlns:a16="http://schemas.microsoft.com/office/drawing/2014/main" id="{A7051B8F-3CA8-4AB6-B22F-637C9A52EA4B}"/>
              </a:ext>
            </a:extLst>
          </p:cNvPr>
          <p:cNvSpPr>
            <a:spLocks noGrp="1"/>
          </p:cNvSpPr>
          <p:nvPr>
            <p:ph sz="quarter" idx="13"/>
          </p:nvPr>
        </p:nvSpPr>
        <p:spPr>
          <a:xfrm>
            <a:off x="1080656" y="2161319"/>
            <a:ext cx="10155381" cy="3831267"/>
          </a:xfrm>
        </p:spPr>
        <p:txBody>
          <a:bodyPr/>
          <a:lstStyle/>
          <a:p>
            <a:pPr>
              <a:lnSpc>
                <a:spcPct val="100000"/>
              </a:lnSpc>
            </a:pPr>
            <a:r>
              <a:rPr lang="en-US" altLang="zh-CN" b="1" dirty="0"/>
              <a:t>(</a:t>
            </a:r>
            <a:r>
              <a:rPr lang="zh-CN" altLang="zh-CN" b="1" dirty="0"/>
              <a:t>一</a:t>
            </a:r>
            <a:r>
              <a:rPr lang="en-US" altLang="zh-CN" b="1" dirty="0"/>
              <a:t>)</a:t>
            </a:r>
            <a:r>
              <a:rPr lang="zh-CN" altLang="zh-CN" b="1" dirty="0"/>
              <a:t>按知、情、意在性格中的表现程度分类</a:t>
            </a:r>
          </a:p>
          <a:p>
            <a:pPr>
              <a:lnSpc>
                <a:spcPct val="100000"/>
              </a:lnSpc>
            </a:pPr>
            <a:r>
              <a:rPr lang="en-US" altLang="zh-CN" b="1" dirty="0"/>
              <a:t>(</a:t>
            </a:r>
            <a:r>
              <a:rPr lang="zh-CN" altLang="zh-CN" b="1" dirty="0"/>
              <a:t>二</a:t>
            </a:r>
            <a:r>
              <a:rPr lang="en-US" altLang="zh-CN" b="1" dirty="0"/>
              <a:t>)</a:t>
            </a:r>
            <a:r>
              <a:rPr lang="zh-CN" altLang="zh-CN" b="1" dirty="0"/>
              <a:t>以心理倾向划分性格类型</a:t>
            </a:r>
          </a:p>
          <a:p>
            <a:pPr>
              <a:lnSpc>
                <a:spcPct val="100000"/>
              </a:lnSpc>
            </a:pPr>
            <a:r>
              <a:rPr lang="en-US" altLang="zh-CN" b="1" dirty="0"/>
              <a:t>(</a:t>
            </a:r>
            <a:r>
              <a:rPr lang="zh-CN" altLang="zh-CN" b="1" dirty="0"/>
              <a:t>三</a:t>
            </a:r>
            <a:r>
              <a:rPr lang="en-US" altLang="zh-CN" b="1" dirty="0"/>
              <a:t>)</a:t>
            </a:r>
            <a:r>
              <a:rPr lang="zh-CN" altLang="zh-CN" b="1" dirty="0"/>
              <a:t>文化社会学的类型论</a:t>
            </a:r>
          </a:p>
          <a:p>
            <a:pPr>
              <a:lnSpc>
                <a:spcPct val="100000"/>
              </a:lnSpc>
            </a:pPr>
            <a:r>
              <a:rPr lang="en-US" altLang="zh-CN" b="1" dirty="0"/>
              <a:t>(</a:t>
            </a:r>
            <a:r>
              <a:rPr lang="zh-CN" altLang="zh-CN" b="1" dirty="0"/>
              <a:t>四</a:t>
            </a:r>
            <a:r>
              <a:rPr lang="en-US" altLang="zh-CN" b="1" dirty="0"/>
              <a:t>)</a:t>
            </a:r>
            <a:r>
              <a:rPr lang="zh-CN" altLang="zh-CN" b="1" dirty="0"/>
              <a:t>按个体认知风格或独立性程度划分性格</a:t>
            </a:r>
            <a:r>
              <a:rPr lang="zh-CN" altLang="zh-CN" b="1" dirty="0" smtClean="0"/>
              <a:t>类型</a:t>
            </a:r>
            <a:endParaRPr lang="en-US" altLang="zh-CN" b="1" dirty="0" smtClean="0"/>
          </a:p>
          <a:p>
            <a:pPr>
              <a:lnSpc>
                <a:spcPct val="100000"/>
              </a:lnSpc>
            </a:pPr>
            <a:r>
              <a:rPr lang="en-US" altLang="zh-CN" b="1" dirty="0" smtClean="0"/>
              <a:t>….</a:t>
            </a:r>
            <a:endParaRPr lang="zh-CN" altLang="en-US" b="1" dirty="0"/>
          </a:p>
        </p:txBody>
      </p:sp>
    </p:spTree>
    <p:extLst>
      <p:ext uri="{BB962C8B-B14F-4D97-AF65-F5344CB8AC3E}">
        <p14:creationId xmlns:p14="http://schemas.microsoft.com/office/powerpoint/2010/main" val="1079464464"/>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 xmlns:a16="http://schemas.microsoft.com/office/drawing/2014/main" id="{EF2C4836-E0BB-452D-BCA4-C08190E0A562}"/>
              </a:ext>
            </a:extLst>
          </p:cNvPr>
          <p:cNvSpPr>
            <a:spLocks noGrp="1"/>
          </p:cNvSpPr>
          <p:nvPr>
            <p:ph sz="quarter" idx="13"/>
          </p:nvPr>
        </p:nvSpPr>
        <p:spPr>
          <a:xfrm>
            <a:off x="1080657" y="1012874"/>
            <a:ext cx="7303691" cy="5345723"/>
          </a:xfrm>
        </p:spPr>
        <p:txBody>
          <a:bodyPr>
            <a:normAutofit/>
          </a:bodyPr>
          <a:lstStyle/>
          <a:p>
            <a:pPr>
              <a:lnSpc>
                <a:spcPct val="100000"/>
              </a:lnSpc>
            </a:pPr>
            <a:r>
              <a:rPr lang="en-US" altLang="zh-CN" b="1" dirty="0"/>
              <a:t> (</a:t>
            </a:r>
            <a:r>
              <a:rPr lang="zh-CN" altLang="zh-CN" b="1" dirty="0"/>
              <a:t>五</a:t>
            </a:r>
            <a:r>
              <a:rPr lang="en-US" altLang="zh-CN" b="1" dirty="0"/>
              <a:t>)</a:t>
            </a:r>
            <a:r>
              <a:rPr lang="zh-CN" altLang="zh-CN" b="1" dirty="0"/>
              <a:t>按人格特征与职业选择的关系划分性格类型</a:t>
            </a:r>
            <a:endParaRPr lang="en-US" altLang="zh-CN" b="1" dirty="0"/>
          </a:p>
          <a:p>
            <a:pPr>
              <a:lnSpc>
                <a:spcPct val="100000"/>
              </a:lnSpc>
            </a:pPr>
            <a:r>
              <a:rPr lang="en-US" altLang="zh-CN" b="1" dirty="0"/>
              <a:t>       </a:t>
            </a:r>
            <a:r>
              <a:rPr lang="zh-CN" altLang="zh-CN" b="1" dirty="0"/>
              <a:t>美国心理学家</a:t>
            </a:r>
            <a:r>
              <a:rPr lang="en-US" altLang="zh-CN" b="1" dirty="0"/>
              <a:t>T.L.</a:t>
            </a:r>
            <a:r>
              <a:rPr lang="zh-CN" altLang="zh-CN" b="1" dirty="0"/>
              <a:t>霍兰德根据人格特征与职业选择的关系，把人的性格划分为六种类型</a:t>
            </a:r>
            <a:r>
              <a:rPr lang="zh-CN" altLang="zh-CN" dirty="0"/>
              <a:t>。</a:t>
            </a:r>
          </a:p>
          <a:p>
            <a:pPr>
              <a:lnSpc>
                <a:spcPct val="100000"/>
              </a:lnSpc>
            </a:pPr>
            <a:r>
              <a:rPr lang="en-US" altLang="zh-CN" dirty="0"/>
              <a:t>	(1)</a:t>
            </a:r>
            <a:r>
              <a:rPr lang="zh-CN" altLang="zh-CN" dirty="0"/>
              <a:t>现实型。</a:t>
            </a:r>
          </a:p>
          <a:p>
            <a:pPr>
              <a:lnSpc>
                <a:spcPct val="100000"/>
              </a:lnSpc>
            </a:pPr>
            <a:r>
              <a:rPr lang="en-US" altLang="zh-CN" dirty="0"/>
              <a:t>	(2)</a:t>
            </a:r>
            <a:r>
              <a:rPr lang="zh-CN" altLang="zh-CN" dirty="0"/>
              <a:t>研究型。</a:t>
            </a:r>
          </a:p>
          <a:p>
            <a:pPr>
              <a:lnSpc>
                <a:spcPct val="100000"/>
              </a:lnSpc>
            </a:pPr>
            <a:r>
              <a:rPr lang="en-US" altLang="zh-CN" dirty="0"/>
              <a:t>	(3)</a:t>
            </a:r>
            <a:r>
              <a:rPr lang="zh-CN" altLang="zh-CN" dirty="0"/>
              <a:t>艺术型。</a:t>
            </a:r>
          </a:p>
          <a:p>
            <a:pPr>
              <a:lnSpc>
                <a:spcPct val="100000"/>
              </a:lnSpc>
            </a:pPr>
            <a:r>
              <a:rPr lang="en-US" altLang="zh-CN" dirty="0"/>
              <a:t>	(4)</a:t>
            </a:r>
            <a:r>
              <a:rPr lang="zh-CN" altLang="zh-CN" dirty="0"/>
              <a:t>社会型。</a:t>
            </a:r>
          </a:p>
          <a:p>
            <a:pPr>
              <a:lnSpc>
                <a:spcPct val="100000"/>
              </a:lnSpc>
            </a:pPr>
            <a:r>
              <a:rPr lang="en-US" altLang="zh-CN" dirty="0"/>
              <a:t>	(5)</a:t>
            </a:r>
            <a:r>
              <a:rPr lang="zh-CN" altLang="zh-CN" dirty="0"/>
              <a:t>企业型。</a:t>
            </a:r>
          </a:p>
          <a:p>
            <a:pPr>
              <a:lnSpc>
                <a:spcPct val="100000"/>
              </a:lnSpc>
            </a:pPr>
            <a:r>
              <a:rPr lang="en-US" altLang="zh-CN" dirty="0"/>
              <a:t>	(6)</a:t>
            </a:r>
            <a:r>
              <a:rPr lang="zh-CN" altLang="zh-CN" dirty="0"/>
              <a:t>常规性。</a:t>
            </a:r>
          </a:p>
          <a:p>
            <a:pPr>
              <a:lnSpc>
                <a:spcPct val="100000"/>
              </a:lnSpc>
            </a:pPr>
            <a:r>
              <a:rPr lang="en-US" altLang="zh-CN" dirty="0"/>
              <a:t>(</a:t>
            </a:r>
            <a:r>
              <a:rPr lang="zh-CN" altLang="zh-CN" b="1" dirty="0"/>
              <a:t>六</a:t>
            </a:r>
            <a:r>
              <a:rPr lang="en-US" altLang="zh-CN" b="1" dirty="0"/>
              <a:t>)</a:t>
            </a:r>
            <a:r>
              <a:rPr lang="zh-CN" altLang="zh-CN" b="1" dirty="0"/>
              <a:t>根据社会目的方向性和意志特征划分性格类型</a:t>
            </a:r>
          </a:p>
          <a:p>
            <a:pPr>
              <a:lnSpc>
                <a:spcPct val="100000"/>
              </a:lnSpc>
            </a:pPr>
            <a:r>
              <a:rPr lang="en-US" altLang="zh-CN" b="1" dirty="0"/>
              <a:t>(</a:t>
            </a:r>
            <a:r>
              <a:rPr lang="zh-CN" altLang="zh-CN" b="1" dirty="0"/>
              <a:t>七</a:t>
            </a:r>
            <a:r>
              <a:rPr lang="en-US" altLang="zh-CN" b="1" dirty="0"/>
              <a:t>)</a:t>
            </a:r>
            <a:r>
              <a:rPr lang="zh-CN" altLang="zh-CN" b="1" dirty="0"/>
              <a:t>按感觉寻求划分类型</a:t>
            </a:r>
          </a:p>
          <a:p>
            <a:pPr>
              <a:lnSpc>
                <a:spcPct val="100000"/>
              </a:lnSpc>
            </a:pPr>
            <a:r>
              <a:rPr lang="en-US" altLang="zh-CN" b="1" dirty="0"/>
              <a:t>(</a:t>
            </a:r>
            <a:r>
              <a:rPr lang="zh-CN" altLang="zh-CN" b="1" dirty="0"/>
              <a:t>八</a:t>
            </a:r>
            <a:r>
              <a:rPr lang="en-US" altLang="zh-CN" b="1" dirty="0"/>
              <a:t>)</a:t>
            </a:r>
            <a:r>
              <a:rPr lang="zh-CN" altLang="zh-CN" b="1" dirty="0"/>
              <a:t>按成就高低划分类型</a:t>
            </a:r>
          </a:p>
          <a:p>
            <a:endParaRPr lang="zh-CN" altLang="en-US" dirty="0"/>
          </a:p>
        </p:txBody>
      </p:sp>
    </p:spTree>
    <p:extLst>
      <p:ext uri="{BB962C8B-B14F-4D97-AF65-F5344CB8AC3E}">
        <p14:creationId xmlns:p14="http://schemas.microsoft.com/office/powerpoint/2010/main" val="2034260443"/>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C5A061DE-833E-4422-A1CD-48A8C884E66F}"/>
              </a:ext>
            </a:extLst>
          </p:cNvPr>
          <p:cNvSpPr>
            <a:spLocks noGrp="1"/>
          </p:cNvSpPr>
          <p:nvPr>
            <p:ph type="title"/>
          </p:nvPr>
        </p:nvSpPr>
        <p:spPr/>
        <p:txBody>
          <a:bodyPr/>
          <a:lstStyle/>
          <a:p>
            <a:r>
              <a:rPr lang="zh-CN" altLang="zh-CN" dirty="0"/>
              <a:t>四 </a:t>
            </a:r>
            <a:r>
              <a:rPr lang="en-US" altLang="zh-CN" dirty="0"/>
              <a:t>·</a:t>
            </a:r>
            <a:r>
              <a:rPr lang="zh-CN" altLang="zh-CN" dirty="0"/>
              <a:t>性格的形成和培养</a:t>
            </a:r>
            <a:endParaRPr lang="zh-CN" altLang="en-US" dirty="0"/>
          </a:p>
        </p:txBody>
      </p:sp>
      <p:sp>
        <p:nvSpPr>
          <p:cNvPr id="3" name="内容占位符 2">
            <a:extLst>
              <a:ext uri="{FF2B5EF4-FFF2-40B4-BE49-F238E27FC236}">
                <a16:creationId xmlns="" xmlns:a16="http://schemas.microsoft.com/office/drawing/2014/main" id="{85BF5008-A162-475B-BC78-CB3CA44B19A8}"/>
              </a:ext>
            </a:extLst>
          </p:cNvPr>
          <p:cNvSpPr>
            <a:spLocks noGrp="1"/>
          </p:cNvSpPr>
          <p:nvPr>
            <p:ph sz="quarter" idx="13"/>
          </p:nvPr>
        </p:nvSpPr>
        <p:spPr/>
        <p:txBody>
          <a:bodyPr/>
          <a:lstStyle/>
          <a:p>
            <a:r>
              <a:rPr lang="zh-CN" altLang="zh-CN" sz="3600" dirty="0"/>
              <a:t>一、性格的形成</a:t>
            </a:r>
          </a:p>
          <a:p>
            <a:pPr>
              <a:lnSpc>
                <a:spcPct val="100000"/>
              </a:lnSpc>
            </a:pPr>
            <a:r>
              <a:rPr lang="en-US" altLang="zh-CN" dirty="0"/>
              <a:t>        </a:t>
            </a:r>
            <a:r>
              <a:rPr lang="zh-CN" altLang="zh-CN" dirty="0"/>
              <a:t>个人性格的形成是在他生活的社会环境影响下，由不稳定到定型的过程。人经常接触的客观环境包括自然环境和社会环境两个方面。自然环境对人的性格形成有一定影响，而起决定作用的则是社会环境。</a:t>
            </a:r>
          </a:p>
          <a:p>
            <a:pPr>
              <a:lnSpc>
                <a:spcPct val="100000"/>
              </a:lnSpc>
            </a:pPr>
            <a:r>
              <a:rPr lang="zh-CN" altLang="zh-CN" dirty="0"/>
              <a:t>影响性格形成的心理条件大致有以下几方面：</a:t>
            </a:r>
          </a:p>
          <a:p>
            <a:pPr>
              <a:lnSpc>
                <a:spcPct val="100000"/>
              </a:lnSpc>
            </a:pPr>
            <a:r>
              <a:rPr lang="en-US" altLang="zh-CN" dirty="0"/>
              <a:t>      1.</a:t>
            </a:r>
            <a:r>
              <a:rPr lang="zh-CN" altLang="zh-CN" dirty="0"/>
              <a:t>心理状态是从心理过程向个性心理特征转化的中间环节</a:t>
            </a:r>
          </a:p>
          <a:p>
            <a:pPr>
              <a:lnSpc>
                <a:spcPct val="100000"/>
              </a:lnSpc>
            </a:pPr>
            <a:r>
              <a:rPr lang="en-US" altLang="zh-CN" dirty="0"/>
              <a:t>      2.</a:t>
            </a:r>
            <a:r>
              <a:rPr lang="zh-CN" altLang="zh-CN" dirty="0"/>
              <a:t>动机的泛化和系统化，以及相应行为方式的巩固是性格形成的基础</a:t>
            </a:r>
          </a:p>
          <a:p>
            <a:pPr>
              <a:lnSpc>
                <a:spcPct val="100000"/>
              </a:lnSpc>
            </a:pPr>
            <a:r>
              <a:rPr lang="en-US" altLang="zh-CN" dirty="0"/>
              <a:t>      3.</a:t>
            </a:r>
            <a:r>
              <a:rPr lang="zh-CN" altLang="zh-CN" dirty="0"/>
              <a:t>解决一系列心理矛盾，是性格形成的重要条件</a:t>
            </a:r>
          </a:p>
          <a:p>
            <a:endParaRPr lang="zh-CN" altLang="en-US" dirty="0"/>
          </a:p>
        </p:txBody>
      </p:sp>
    </p:spTree>
    <p:extLst>
      <p:ext uri="{BB962C8B-B14F-4D97-AF65-F5344CB8AC3E}">
        <p14:creationId xmlns:p14="http://schemas.microsoft.com/office/powerpoint/2010/main" val="1721236650"/>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95018DC3-7910-486F-A6D4-12CE13786CF3}"/>
              </a:ext>
            </a:extLst>
          </p:cNvPr>
          <p:cNvSpPr>
            <a:spLocks noGrp="1"/>
          </p:cNvSpPr>
          <p:nvPr>
            <p:ph type="title"/>
          </p:nvPr>
        </p:nvSpPr>
        <p:spPr>
          <a:xfrm>
            <a:off x="1136924" y="383471"/>
            <a:ext cx="10155381" cy="923344"/>
          </a:xfrm>
        </p:spPr>
        <p:txBody>
          <a:bodyPr>
            <a:normAutofit/>
          </a:bodyPr>
          <a:lstStyle/>
          <a:p>
            <a:r>
              <a:rPr lang="zh-CN" altLang="zh-CN" b="1" dirty="0"/>
              <a:t>二、性格鉴定</a:t>
            </a:r>
            <a:endParaRPr lang="zh-CN" altLang="en-US" dirty="0"/>
          </a:p>
        </p:txBody>
      </p:sp>
      <p:sp>
        <p:nvSpPr>
          <p:cNvPr id="3" name="内容占位符 2">
            <a:extLst>
              <a:ext uri="{FF2B5EF4-FFF2-40B4-BE49-F238E27FC236}">
                <a16:creationId xmlns="" xmlns:a16="http://schemas.microsoft.com/office/drawing/2014/main" id="{7C29C0CB-1239-4B85-B0ED-672C0B1D003F}"/>
              </a:ext>
            </a:extLst>
          </p:cNvPr>
          <p:cNvSpPr>
            <a:spLocks noGrp="1"/>
          </p:cNvSpPr>
          <p:nvPr>
            <p:ph sz="quarter" idx="13"/>
          </p:nvPr>
        </p:nvSpPr>
        <p:spPr>
          <a:xfrm>
            <a:off x="1080656" y="1306815"/>
            <a:ext cx="10155381" cy="5150260"/>
          </a:xfrm>
        </p:spPr>
        <p:txBody>
          <a:bodyPr>
            <a:normAutofit lnSpcReduction="10000"/>
          </a:bodyPr>
          <a:lstStyle/>
          <a:p>
            <a:pPr>
              <a:lnSpc>
                <a:spcPct val="100000"/>
              </a:lnSpc>
            </a:pPr>
            <a:r>
              <a:rPr lang="en-US" altLang="zh-CN" b="1" dirty="0"/>
              <a:t>(</a:t>
            </a:r>
            <a:r>
              <a:rPr lang="zh-CN" altLang="zh-CN" sz="2400" b="1" dirty="0"/>
              <a:t>一</a:t>
            </a:r>
            <a:r>
              <a:rPr lang="en-US" altLang="zh-CN" sz="2400" b="1" dirty="0"/>
              <a:t>)</a:t>
            </a:r>
            <a:r>
              <a:rPr lang="zh-CN" altLang="zh-CN" sz="2400" b="1" dirty="0"/>
              <a:t>观察法</a:t>
            </a:r>
            <a:endParaRPr lang="zh-CN" altLang="zh-CN" sz="3200" b="1" dirty="0"/>
          </a:p>
          <a:p>
            <a:pPr>
              <a:lnSpc>
                <a:spcPct val="100000"/>
              </a:lnSpc>
            </a:pPr>
            <a:r>
              <a:rPr lang="en-US" altLang="zh-CN" dirty="0"/>
              <a:t>       </a:t>
            </a:r>
            <a:r>
              <a:rPr lang="zh-CN" altLang="zh-CN" dirty="0"/>
              <a:t>观察法是指在一定的研究里的，研究提纲或观察表的指引下，研究者根据自己的感观或借用相应工具直接观察被研究的对象，从而获得相应资料的一种方法。</a:t>
            </a:r>
          </a:p>
          <a:p>
            <a:pPr>
              <a:lnSpc>
                <a:spcPct val="100000"/>
              </a:lnSpc>
            </a:pPr>
            <a:r>
              <a:rPr lang="en-US" altLang="zh-CN" b="1" dirty="0"/>
              <a:t>(</a:t>
            </a:r>
            <a:r>
              <a:rPr lang="zh-CN" altLang="zh-CN" b="1" dirty="0"/>
              <a:t>二</a:t>
            </a:r>
            <a:r>
              <a:rPr lang="en-US" altLang="zh-CN" b="1" dirty="0"/>
              <a:t>)</a:t>
            </a:r>
            <a:r>
              <a:rPr lang="zh-CN" altLang="zh-CN" b="1" dirty="0"/>
              <a:t>自然实验法</a:t>
            </a:r>
          </a:p>
          <a:p>
            <a:pPr>
              <a:lnSpc>
                <a:spcPct val="100000"/>
              </a:lnSpc>
            </a:pPr>
            <a:r>
              <a:rPr lang="en-US" altLang="zh-CN" dirty="0"/>
              <a:t>       </a:t>
            </a:r>
            <a:r>
              <a:rPr lang="zh-CN" altLang="zh-CN" dirty="0"/>
              <a:t>实验室的情境脱离社会过于人工化，对性格的研究和鉴定来说，有它的局限性。而自然实验法保持着在各种科学中所应用的实验法的一切特点，但它又是在被试者处在游戏、学习、劳动、社会交往等自然活动条件下进行的实验。</a:t>
            </a:r>
          </a:p>
          <a:p>
            <a:pPr>
              <a:lnSpc>
                <a:spcPct val="100000"/>
              </a:lnSpc>
            </a:pPr>
            <a:r>
              <a:rPr lang="en-US" altLang="zh-CN" b="1" dirty="0"/>
              <a:t>(</a:t>
            </a:r>
            <a:r>
              <a:rPr lang="zh-CN" altLang="zh-CN" b="1" dirty="0"/>
              <a:t>三</a:t>
            </a:r>
            <a:r>
              <a:rPr lang="en-US" altLang="zh-CN" b="1" dirty="0"/>
              <a:t>)</a:t>
            </a:r>
            <a:r>
              <a:rPr lang="zh-CN" altLang="zh-CN" b="1" dirty="0"/>
              <a:t>调查法</a:t>
            </a:r>
          </a:p>
          <a:p>
            <a:pPr>
              <a:lnSpc>
                <a:spcPct val="100000"/>
              </a:lnSpc>
            </a:pPr>
            <a:r>
              <a:rPr lang="en-US" altLang="zh-CN" dirty="0"/>
              <a:t>         </a:t>
            </a:r>
            <a:r>
              <a:rPr lang="zh-CN" altLang="zh-CN" dirty="0"/>
              <a:t>性格鉴定中采用调查法就是通过多种途径搜集、研究被试的有关材料，从而对其性格特征作出鉴定的方法。</a:t>
            </a:r>
          </a:p>
          <a:p>
            <a:pPr>
              <a:lnSpc>
                <a:spcPct val="100000"/>
              </a:lnSpc>
            </a:pPr>
            <a:r>
              <a:rPr lang="en-US" altLang="zh-CN" b="1" dirty="0"/>
              <a:t>(</a:t>
            </a:r>
            <a:r>
              <a:rPr lang="zh-CN" altLang="zh-CN" b="1" dirty="0"/>
              <a:t>四</a:t>
            </a:r>
            <a:r>
              <a:rPr lang="en-US" altLang="zh-CN" b="1" dirty="0"/>
              <a:t>)</a:t>
            </a:r>
            <a:r>
              <a:rPr lang="zh-CN" altLang="zh-CN" b="1" dirty="0"/>
              <a:t>性格测验</a:t>
            </a:r>
          </a:p>
          <a:p>
            <a:pPr>
              <a:lnSpc>
                <a:spcPct val="100000"/>
              </a:lnSpc>
            </a:pPr>
            <a:r>
              <a:rPr lang="en-US" altLang="zh-CN" dirty="0"/>
              <a:t>        </a:t>
            </a:r>
            <a:r>
              <a:rPr lang="zh-CN" altLang="zh-CN" dirty="0"/>
              <a:t>性格测验是西方心理学界广泛采用的一种方法，近年来我国心理学界也在采用这种方法。</a:t>
            </a:r>
          </a:p>
          <a:p>
            <a:endParaRPr lang="zh-CN" altLang="en-US" dirty="0"/>
          </a:p>
        </p:txBody>
      </p:sp>
    </p:spTree>
    <p:extLst>
      <p:ext uri="{BB962C8B-B14F-4D97-AF65-F5344CB8AC3E}">
        <p14:creationId xmlns:p14="http://schemas.microsoft.com/office/powerpoint/2010/main" val="3871062799"/>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5C0E0C5A-CC3B-44BB-AD83-0EB5B3FC34DC}"/>
              </a:ext>
            </a:extLst>
          </p:cNvPr>
          <p:cNvSpPr>
            <a:spLocks noGrp="1"/>
          </p:cNvSpPr>
          <p:nvPr>
            <p:ph type="title"/>
          </p:nvPr>
        </p:nvSpPr>
        <p:spPr/>
        <p:txBody>
          <a:bodyPr>
            <a:normAutofit/>
          </a:bodyPr>
          <a:lstStyle/>
          <a:p>
            <a:r>
              <a:rPr lang="zh-CN" altLang="zh-CN" dirty="0"/>
              <a:t>三、性格的培养</a:t>
            </a:r>
            <a:endParaRPr lang="zh-CN" altLang="en-US" dirty="0"/>
          </a:p>
        </p:txBody>
      </p:sp>
      <p:sp>
        <p:nvSpPr>
          <p:cNvPr id="3" name="内容占位符 2">
            <a:extLst>
              <a:ext uri="{FF2B5EF4-FFF2-40B4-BE49-F238E27FC236}">
                <a16:creationId xmlns="" xmlns:a16="http://schemas.microsoft.com/office/drawing/2014/main" id="{16556705-8948-40CA-9F71-9E2D49DF80A8}"/>
              </a:ext>
            </a:extLst>
          </p:cNvPr>
          <p:cNvSpPr>
            <a:spLocks noGrp="1"/>
          </p:cNvSpPr>
          <p:nvPr>
            <p:ph sz="quarter" idx="13"/>
          </p:nvPr>
        </p:nvSpPr>
        <p:spPr>
          <a:xfrm>
            <a:off x="1080656" y="2161318"/>
            <a:ext cx="10155381" cy="2737253"/>
          </a:xfrm>
        </p:spPr>
        <p:txBody>
          <a:bodyPr/>
          <a:lstStyle/>
          <a:p>
            <a:pPr>
              <a:lnSpc>
                <a:spcPct val="100000"/>
              </a:lnSpc>
            </a:pPr>
            <a:r>
              <a:rPr lang="en-US" altLang="zh-CN" dirty="0"/>
              <a:t>(</a:t>
            </a:r>
            <a:r>
              <a:rPr lang="zh-CN" altLang="zh-CN" dirty="0"/>
              <a:t>一</a:t>
            </a:r>
            <a:r>
              <a:rPr lang="en-US" altLang="zh-CN" dirty="0"/>
              <a:t>)</a:t>
            </a:r>
            <a:r>
              <a:rPr lang="zh-CN" altLang="zh-CN" dirty="0"/>
              <a:t>加强政治思想教育</a:t>
            </a:r>
          </a:p>
          <a:p>
            <a:pPr>
              <a:lnSpc>
                <a:spcPct val="100000"/>
              </a:lnSpc>
            </a:pPr>
            <a:r>
              <a:rPr lang="en-US" altLang="zh-CN" dirty="0"/>
              <a:t>(</a:t>
            </a:r>
            <a:r>
              <a:rPr lang="zh-CN" altLang="zh-CN" dirty="0"/>
              <a:t>二</a:t>
            </a:r>
            <a:r>
              <a:rPr lang="en-US" altLang="zh-CN" dirty="0"/>
              <a:t>)</a:t>
            </a:r>
            <a:r>
              <a:rPr lang="zh-CN" altLang="zh-CN" dirty="0"/>
              <a:t>在社会实践中的培养</a:t>
            </a:r>
          </a:p>
          <a:p>
            <a:pPr>
              <a:lnSpc>
                <a:spcPct val="100000"/>
              </a:lnSpc>
            </a:pPr>
            <a:r>
              <a:rPr lang="en-US" altLang="zh-CN" dirty="0"/>
              <a:t>(</a:t>
            </a:r>
            <a:r>
              <a:rPr lang="zh-CN" altLang="zh-CN" dirty="0"/>
              <a:t>三</a:t>
            </a:r>
            <a:r>
              <a:rPr lang="en-US" altLang="zh-CN" dirty="0"/>
              <a:t>)</a:t>
            </a:r>
            <a:r>
              <a:rPr lang="zh-CN" altLang="zh-CN" dirty="0"/>
              <a:t>家长和教师应该给学生树立良好的榜样</a:t>
            </a:r>
            <a:endParaRPr lang="en-US" altLang="zh-CN" dirty="0"/>
          </a:p>
          <a:p>
            <a:pPr>
              <a:lnSpc>
                <a:spcPct val="100000"/>
              </a:lnSpc>
            </a:pPr>
            <a:r>
              <a:rPr lang="en-US" altLang="zh-CN" dirty="0"/>
              <a:t>(</a:t>
            </a:r>
            <a:r>
              <a:rPr lang="zh-CN" altLang="zh-CN" dirty="0"/>
              <a:t>四</a:t>
            </a:r>
            <a:r>
              <a:rPr lang="en-US" altLang="zh-CN" dirty="0"/>
              <a:t>)</a:t>
            </a:r>
            <a:r>
              <a:rPr lang="zh-CN" altLang="zh-CN" dirty="0"/>
              <a:t>个别指导</a:t>
            </a:r>
          </a:p>
          <a:p>
            <a:pPr>
              <a:lnSpc>
                <a:spcPct val="100000"/>
              </a:lnSpc>
            </a:pPr>
            <a:r>
              <a:rPr lang="en-US" altLang="zh-CN" dirty="0"/>
              <a:t>(</a:t>
            </a:r>
            <a:r>
              <a:rPr lang="zh-CN" altLang="zh-CN" dirty="0"/>
              <a:t>五</a:t>
            </a:r>
            <a:r>
              <a:rPr lang="en-US" altLang="zh-CN" dirty="0"/>
              <a:t>)</a:t>
            </a:r>
            <a:r>
              <a:rPr lang="zh-CN" altLang="zh-CN" dirty="0"/>
              <a:t>性格的自我培养</a:t>
            </a:r>
          </a:p>
          <a:p>
            <a:endParaRPr lang="zh-CN" altLang="en-US" dirty="0"/>
          </a:p>
        </p:txBody>
      </p:sp>
    </p:spTree>
    <p:extLst>
      <p:ext uri="{BB962C8B-B14F-4D97-AF65-F5344CB8AC3E}">
        <p14:creationId xmlns:p14="http://schemas.microsoft.com/office/powerpoint/2010/main" val="2032614899"/>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文本框 1">
            <a:hlinkClick r:id="" action="ppaction://noaction"/>
            <a:extLst>
              <a:ext uri="{FF2B5EF4-FFF2-40B4-BE49-F238E27FC236}">
                <a16:creationId xmlns="" xmlns:a16="http://schemas.microsoft.com/office/drawing/2014/main" id="{0F51E932-4D91-4EAB-96E3-EACB9E4A4B3A}"/>
              </a:ext>
            </a:extLst>
          </p:cNvPr>
          <p:cNvSpPr txBox="1"/>
          <p:nvPr/>
        </p:nvSpPr>
        <p:spPr>
          <a:xfrm>
            <a:off x="6973888" y="5555281"/>
            <a:ext cx="4698611" cy="646325"/>
          </a:xfrm>
          <a:prstGeom prst="rect">
            <a:avLst/>
          </a:prstGeom>
          <a:noFill/>
        </p:spPr>
        <p:txBody>
          <a:bodyPr wrap="square" lIns="91435" tIns="45717" rIns="91435" bIns="45717" rtlCol="0">
            <a:spAutoFit/>
          </a:bodyPr>
          <a:lstStyle/>
          <a:p>
            <a:r>
              <a:rPr lang="zh-CN" altLang="en-US" sz="3600" dirty="0">
                <a:latin typeface="+mj-ea"/>
                <a:ea typeface="+mj-ea"/>
              </a:rPr>
              <a:t>第十节 能力</a:t>
            </a:r>
          </a:p>
        </p:txBody>
      </p:sp>
      <p:sp>
        <p:nvSpPr>
          <p:cNvPr id="3" name="文本框 2">
            <a:hlinkClick r:id="" action="ppaction://noaction"/>
            <a:extLst>
              <a:ext uri="{FF2B5EF4-FFF2-40B4-BE49-F238E27FC236}">
                <a16:creationId xmlns="" xmlns:a16="http://schemas.microsoft.com/office/drawing/2014/main" id="{19648E8A-F03B-45E2-8F45-1CD91B819988}"/>
              </a:ext>
            </a:extLst>
          </p:cNvPr>
          <p:cNvSpPr txBox="1"/>
          <p:nvPr/>
        </p:nvSpPr>
        <p:spPr>
          <a:xfrm>
            <a:off x="6973888" y="4545730"/>
            <a:ext cx="4698611" cy="646325"/>
          </a:xfrm>
          <a:prstGeom prst="rect">
            <a:avLst/>
          </a:prstGeom>
          <a:noFill/>
        </p:spPr>
        <p:txBody>
          <a:bodyPr wrap="square" lIns="91435" tIns="45717" rIns="91435" bIns="45717" rtlCol="0">
            <a:spAutoFit/>
          </a:bodyPr>
          <a:lstStyle/>
          <a:p>
            <a:r>
              <a:rPr lang="zh-CN" altLang="en-US" sz="3600" dirty="0">
                <a:latin typeface="+mj-ea"/>
                <a:ea typeface="+mj-ea"/>
              </a:rPr>
              <a:t>第九节 动机</a:t>
            </a:r>
          </a:p>
        </p:txBody>
      </p:sp>
      <p:sp>
        <p:nvSpPr>
          <p:cNvPr id="4" name="文本框 3">
            <a:hlinkClick r:id="rId2" action="ppaction://hlinksldjump"/>
            <a:extLst>
              <a:ext uri="{FF2B5EF4-FFF2-40B4-BE49-F238E27FC236}">
                <a16:creationId xmlns="" xmlns:a16="http://schemas.microsoft.com/office/drawing/2014/main" id="{2A7BA207-986C-45A8-9E60-34B2CEE0E94A}"/>
              </a:ext>
            </a:extLst>
          </p:cNvPr>
          <p:cNvSpPr txBox="1"/>
          <p:nvPr/>
        </p:nvSpPr>
        <p:spPr>
          <a:xfrm>
            <a:off x="6973888" y="3597718"/>
            <a:ext cx="4698611" cy="646325"/>
          </a:xfrm>
          <a:prstGeom prst="rect">
            <a:avLst/>
          </a:prstGeom>
          <a:noFill/>
        </p:spPr>
        <p:txBody>
          <a:bodyPr wrap="square" lIns="91435" tIns="45717" rIns="91435" bIns="45717" rtlCol="0">
            <a:spAutoFit/>
          </a:bodyPr>
          <a:lstStyle/>
          <a:p>
            <a:r>
              <a:rPr lang="zh-CN" altLang="en-US" sz="3600" dirty="0">
                <a:latin typeface="+mj-ea"/>
                <a:ea typeface="+mj-ea"/>
              </a:rPr>
              <a:t>第八节 气质和性格</a:t>
            </a:r>
          </a:p>
        </p:txBody>
      </p:sp>
      <p:sp>
        <p:nvSpPr>
          <p:cNvPr id="5" name="文本框 4">
            <a:hlinkClick r:id="" action="ppaction://noaction"/>
            <a:extLst>
              <a:ext uri="{FF2B5EF4-FFF2-40B4-BE49-F238E27FC236}">
                <a16:creationId xmlns="" xmlns:a16="http://schemas.microsoft.com/office/drawing/2014/main" id="{216D4BC2-47FE-4EE2-923C-5965F3ABACD3}"/>
              </a:ext>
            </a:extLst>
          </p:cNvPr>
          <p:cNvSpPr txBox="1"/>
          <p:nvPr/>
        </p:nvSpPr>
        <p:spPr>
          <a:xfrm>
            <a:off x="6973888" y="2675892"/>
            <a:ext cx="4698611" cy="646325"/>
          </a:xfrm>
          <a:prstGeom prst="rect">
            <a:avLst/>
          </a:prstGeom>
          <a:noFill/>
        </p:spPr>
        <p:txBody>
          <a:bodyPr wrap="square" lIns="91435" tIns="45717" rIns="91435" bIns="45717" rtlCol="0">
            <a:spAutoFit/>
          </a:bodyPr>
          <a:lstStyle/>
          <a:p>
            <a:r>
              <a:rPr lang="zh-CN" altLang="en-US" sz="3600" dirty="0">
                <a:latin typeface="+mj-ea"/>
                <a:ea typeface="+mj-ea"/>
              </a:rPr>
              <a:t>第七节 意志</a:t>
            </a:r>
          </a:p>
        </p:txBody>
      </p:sp>
      <p:sp>
        <p:nvSpPr>
          <p:cNvPr id="6" name="文本框 5">
            <a:hlinkClick r:id="rId2" action="ppaction://hlinksldjump"/>
            <a:extLst>
              <a:ext uri="{FF2B5EF4-FFF2-40B4-BE49-F238E27FC236}">
                <a16:creationId xmlns="" xmlns:a16="http://schemas.microsoft.com/office/drawing/2014/main" id="{42E6C5A0-430B-48D7-9D3D-583CC22AA313}"/>
              </a:ext>
            </a:extLst>
          </p:cNvPr>
          <p:cNvSpPr txBox="1"/>
          <p:nvPr/>
        </p:nvSpPr>
        <p:spPr>
          <a:xfrm>
            <a:off x="1346814" y="1754064"/>
            <a:ext cx="4698611" cy="646325"/>
          </a:xfrm>
          <a:prstGeom prst="rect">
            <a:avLst/>
          </a:prstGeom>
          <a:noFill/>
        </p:spPr>
        <p:txBody>
          <a:bodyPr wrap="square" lIns="91435" tIns="45717" rIns="91435" bIns="45717" rtlCol="0">
            <a:spAutoFit/>
          </a:bodyPr>
          <a:lstStyle/>
          <a:p>
            <a:r>
              <a:rPr lang="zh-CN" altLang="en-US" sz="3600" dirty="0">
                <a:latin typeface="+mj-ea"/>
                <a:ea typeface="+mj-ea"/>
              </a:rPr>
              <a:t>第一节 心理学概述</a:t>
            </a:r>
          </a:p>
        </p:txBody>
      </p:sp>
      <p:sp>
        <p:nvSpPr>
          <p:cNvPr id="7" name="文本框 6">
            <a:hlinkClick r:id="" action="ppaction://noaction"/>
            <a:extLst>
              <a:ext uri="{FF2B5EF4-FFF2-40B4-BE49-F238E27FC236}">
                <a16:creationId xmlns="" xmlns:a16="http://schemas.microsoft.com/office/drawing/2014/main" id="{64E3D995-1835-4545-AFF0-0C7F8812F531}"/>
              </a:ext>
            </a:extLst>
          </p:cNvPr>
          <p:cNvSpPr txBox="1"/>
          <p:nvPr/>
        </p:nvSpPr>
        <p:spPr>
          <a:xfrm>
            <a:off x="6973888" y="1754064"/>
            <a:ext cx="4698611" cy="646325"/>
          </a:xfrm>
          <a:prstGeom prst="rect">
            <a:avLst/>
          </a:prstGeom>
          <a:noFill/>
        </p:spPr>
        <p:txBody>
          <a:bodyPr wrap="square" lIns="91435" tIns="45717" rIns="91435" bIns="45717" rtlCol="0">
            <a:spAutoFit/>
          </a:bodyPr>
          <a:lstStyle/>
          <a:p>
            <a:r>
              <a:rPr lang="zh-CN" altLang="en-US" sz="3600" dirty="0">
                <a:latin typeface="+mj-ea"/>
                <a:ea typeface="+mj-ea"/>
              </a:rPr>
              <a:t>第六节 记忆</a:t>
            </a:r>
          </a:p>
        </p:txBody>
      </p:sp>
      <p:sp>
        <p:nvSpPr>
          <p:cNvPr id="8" name="文本框 7">
            <a:hlinkClick r:id="rId3" action="ppaction://hlinksldjump"/>
            <a:extLst>
              <a:ext uri="{FF2B5EF4-FFF2-40B4-BE49-F238E27FC236}">
                <a16:creationId xmlns="" xmlns:a16="http://schemas.microsoft.com/office/drawing/2014/main" id="{28B8B149-6744-4E0F-9A0A-CCE84466BE19}"/>
              </a:ext>
            </a:extLst>
          </p:cNvPr>
          <p:cNvSpPr txBox="1"/>
          <p:nvPr/>
        </p:nvSpPr>
        <p:spPr>
          <a:xfrm>
            <a:off x="1346814" y="2675892"/>
            <a:ext cx="4698611" cy="646325"/>
          </a:xfrm>
          <a:prstGeom prst="rect">
            <a:avLst/>
          </a:prstGeom>
          <a:noFill/>
        </p:spPr>
        <p:txBody>
          <a:bodyPr wrap="square" lIns="91435" tIns="45717" rIns="91435" bIns="45717" rtlCol="0">
            <a:spAutoFit/>
          </a:bodyPr>
          <a:lstStyle/>
          <a:p>
            <a:r>
              <a:rPr lang="zh-CN" altLang="en-US" sz="3600" dirty="0">
                <a:latin typeface="+mj-ea"/>
                <a:ea typeface="+mj-ea"/>
              </a:rPr>
              <a:t>第二节 注意</a:t>
            </a:r>
          </a:p>
        </p:txBody>
      </p:sp>
      <p:sp>
        <p:nvSpPr>
          <p:cNvPr id="9" name="文本框 8">
            <a:hlinkClick r:id="" action="ppaction://noaction"/>
            <a:extLst>
              <a:ext uri="{FF2B5EF4-FFF2-40B4-BE49-F238E27FC236}">
                <a16:creationId xmlns="" xmlns:a16="http://schemas.microsoft.com/office/drawing/2014/main" id="{FB01554B-F41D-43C7-8B52-49CB243A3F60}"/>
              </a:ext>
            </a:extLst>
          </p:cNvPr>
          <p:cNvSpPr txBox="1"/>
          <p:nvPr/>
        </p:nvSpPr>
        <p:spPr>
          <a:xfrm>
            <a:off x="1346814" y="3597720"/>
            <a:ext cx="4698611" cy="646325"/>
          </a:xfrm>
          <a:prstGeom prst="rect">
            <a:avLst/>
          </a:prstGeom>
          <a:noFill/>
        </p:spPr>
        <p:txBody>
          <a:bodyPr wrap="square" lIns="91435" tIns="45717" rIns="91435" bIns="45717" rtlCol="0">
            <a:spAutoFit/>
          </a:bodyPr>
          <a:lstStyle/>
          <a:p>
            <a:r>
              <a:rPr lang="zh-CN" altLang="en-US" sz="3600" dirty="0">
                <a:latin typeface="+mj-ea"/>
                <a:ea typeface="+mj-ea"/>
              </a:rPr>
              <a:t>第三节 感觉和知觉</a:t>
            </a:r>
          </a:p>
        </p:txBody>
      </p:sp>
      <p:sp>
        <p:nvSpPr>
          <p:cNvPr id="10" name="文本框 9">
            <a:hlinkClick r:id="" action="ppaction://noaction"/>
            <a:extLst>
              <a:ext uri="{FF2B5EF4-FFF2-40B4-BE49-F238E27FC236}">
                <a16:creationId xmlns="" xmlns:a16="http://schemas.microsoft.com/office/drawing/2014/main" id="{0AD9D9CC-65FC-48D3-B995-788678433F30}"/>
              </a:ext>
            </a:extLst>
          </p:cNvPr>
          <p:cNvSpPr txBox="1"/>
          <p:nvPr/>
        </p:nvSpPr>
        <p:spPr>
          <a:xfrm>
            <a:off x="1346814" y="4545730"/>
            <a:ext cx="4698611" cy="646325"/>
          </a:xfrm>
          <a:prstGeom prst="rect">
            <a:avLst/>
          </a:prstGeom>
          <a:noFill/>
        </p:spPr>
        <p:txBody>
          <a:bodyPr wrap="square" lIns="91435" tIns="45717" rIns="91435" bIns="45717" rtlCol="0">
            <a:spAutoFit/>
          </a:bodyPr>
          <a:lstStyle/>
          <a:p>
            <a:r>
              <a:rPr lang="zh-CN" altLang="en-US" sz="3600" dirty="0">
                <a:latin typeface="+mj-ea"/>
                <a:ea typeface="+mj-ea"/>
              </a:rPr>
              <a:t>第四节 思维和想象</a:t>
            </a:r>
          </a:p>
        </p:txBody>
      </p:sp>
      <p:sp>
        <p:nvSpPr>
          <p:cNvPr id="11" name="文本框 10">
            <a:hlinkClick r:id="" action="ppaction://noaction"/>
            <a:extLst>
              <a:ext uri="{FF2B5EF4-FFF2-40B4-BE49-F238E27FC236}">
                <a16:creationId xmlns="" xmlns:a16="http://schemas.microsoft.com/office/drawing/2014/main" id="{638B3D0F-AC2E-48E7-83D4-2F6BA5BC05CF}"/>
              </a:ext>
            </a:extLst>
          </p:cNvPr>
          <p:cNvSpPr txBox="1"/>
          <p:nvPr/>
        </p:nvSpPr>
        <p:spPr>
          <a:xfrm>
            <a:off x="1346814" y="5555281"/>
            <a:ext cx="4698611" cy="646325"/>
          </a:xfrm>
          <a:prstGeom prst="rect">
            <a:avLst/>
          </a:prstGeom>
          <a:noFill/>
        </p:spPr>
        <p:txBody>
          <a:bodyPr wrap="square" lIns="91435" tIns="45717" rIns="91435" bIns="45717" rtlCol="0">
            <a:spAutoFit/>
          </a:bodyPr>
          <a:lstStyle/>
          <a:p>
            <a:r>
              <a:rPr lang="zh-CN" altLang="en-US" sz="3600" dirty="0">
                <a:latin typeface="+mj-ea"/>
                <a:ea typeface="+mj-ea"/>
              </a:rPr>
              <a:t>第五节 情绪和情感</a:t>
            </a:r>
          </a:p>
        </p:txBody>
      </p:sp>
      <p:sp>
        <p:nvSpPr>
          <p:cNvPr id="12" name="菱形 11">
            <a:extLst>
              <a:ext uri="{FF2B5EF4-FFF2-40B4-BE49-F238E27FC236}">
                <a16:creationId xmlns="" xmlns:a16="http://schemas.microsoft.com/office/drawing/2014/main" id="{8DF4AC17-4022-4189-9D58-49394CC11328}"/>
              </a:ext>
            </a:extLst>
          </p:cNvPr>
          <p:cNvSpPr/>
          <p:nvPr/>
        </p:nvSpPr>
        <p:spPr>
          <a:xfrm>
            <a:off x="912062" y="1905486"/>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3" name="菱形 12">
            <a:extLst>
              <a:ext uri="{FF2B5EF4-FFF2-40B4-BE49-F238E27FC236}">
                <a16:creationId xmlns="" xmlns:a16="http://schemas.microsoft.com/office/drawing/2014/main" id="{E248BBF0-0921-40D4-8FE7-395B0CC48826}"/>
              </a:ext>
            </a:extLst>
          </p:cNvPr>
          <p:cNvSpPr/>
          <p:nvPr/>
        </p:nvSpPr>
        <p:spPr>
          <a:xfrm>
            <a:off x="897990" y="2783057"/>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4" name="菱形 13">
            <a:extLst>
              <a:ext uri="{FF2B5EF4-FFF2-40B4-BE49-F238E27FC236}">
                <a16:creationId xmlns="" xmlns:a16="http://schemas.microsoft.com/office/drawing/2014/main" id="{D77782D1-9427-43FD-9D7E-2B22BC189B9A}"/>
              </a:ext>
            </a:extLst>
          </p:cNvPr>
          <p:cNvSpPr/>
          <p:nvPr/>
        </p:nvSpPr>
        <p:spPr>
          <a:xfrm>
            <a:off x="897995" y="3781859"/>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5" name="菱形 14">
            <a:extLst>
              <a:ext uri="{FF2B5EF4-FFF2-40B4-BE49-F238E27FC236}">
                <a16:creationId xmlns="" xmlns:a16="http://schemas.microsoft.com/office/drawing/2014/main" id="{30CDFF64-8E7A-4899-9A0F-765A5F5B9752}"/>
              </a:ext>
            </a:extLst>
          </p:cNvPr>
          <p:cNvSpPr/>
          <p:nvPr/>
        </p:nvSpPr>
        <p:spPr>
          <a:xfrm>
            <a:off x="897994" y="4696265"/>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6" name="菱形 15">
            <a:extLst>
              <a:ext uri="{FF2B5EF4-FFF2-40B4-BE49-F238E27FC236}">
                <a16:creationId xmlns="" xmlns:a16="http://schemas.microsoft.com/office/drawing/2014/main" id="{B748E781-E57D-4DAA-9A27-06AF9A3EAF52}"/>
              </a:ext>
            </a:extLst>
          </p:cNvPr>
          <p:cNvSpPr/>
          <p:nvPr/>
        </p:nvSpPr>
        <p:spPr>
          <a:xfrm>
            <a:off x="912062" y="5737275"/>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7" name="菱形 16">
            <a:extLst>
              <a:ext uri="{FF2B5EF4-FFF2-40B4-BE49-F238E27FC236}">
                <a16:creationId xmlns="" xmlns:a16="http://schemas.microsoft.com/office/drawing/2014/main" id="{8C80250C-8F9D-4439-A986-ABD40A7E0648}"/>
              </a:ext>
            </a:extLst>
          </p:cNvPr>
          <p:cNvSpPr/>
          <p:nvPr/>
        </p:nvSpPr>
        <p:spPr>
          <a:xfrm>
            <a:off x="6302332" y="1899140"/>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8" name="菱形 17">
            <a:extLst>
              <a:ext uri="{FF2B5EF4-FFF2-40B4-BE49-F238E27FC236}">
                <a16:creationId xmlns="" xmlns:a16="http://schemas.microsoft.com/office/drawing/2014/main" id="{83705826-5022-43E0-A1B5-3F36EF0B3A63}"/>
              </a:ext>
            </a:extLst>
          </p:cNvPr>
          <p:cNvSpPr/>
          <p:nvPr/>
        </p:nvSpPr>
        <p:spPr>
          <a:xfrm>
            <a:off x="6316396" y="2771337"/>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9" name="菱形 18">
            <a:extLst>
              <a:ext uri="{FF2B5EF4-FFF2-40B4-BE49-F238E27FC236}">
                <a16:creationId xmlns="" xmlns:a16="http://schemas.microsoft.com/office/drawing/2014/main" id="{04A90505-2F0B-41FF-AE9E-CC2290AA834D}"/>
              </a:ext>
            </a:extLst>
          </p:cNvPr>
          <p:cNvSpPr/>
          <p:nvPr/>
        </p:nvSpPr>
        <p:spPr>
          <a:xfrm>
            <a:off x="6316396" y="3767793"/>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20" name="菱形 19">
            <a:extLst>
              <a:ext uri="{FF2B5EF4-FFF2-40B4-BE49-F238E27FC236}">
                <a16:creationId xmlns="" xmlns:a16="http://schemas.microsoft.com/office/drawing/2014/main" id="{128BD0A3-E528-42FC-A682-DDBD9D2665FD}"/>
              </a:ext>
            </a:extLst>
          </p:cNvPr>
          <p:cNvSpPr/>
          <p:nvPr/>
        </p:nvSpPr>
        <p:spPr>
          <a:xfrm>
            <a:off x="6302330" y="4712679"/>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21" name="菱形 20">
            <a:extLst>
              <a:ext uri="{FF2B5EF4-FFF2-40B4-BE49-F238E27FC236}">
                <a16:creationId xmlns="" xmlns:a16="http://schemas.microsoft.com/office/drawing/2014/main" id="{8D179818-E24A-4C46-87D2-16A1D7E73355}"/>
              </a:ext>
            </a:extLst>
          </p:cNvPr>
          <p:cNvSpPr/>
          <p:nvPr/>
        </p:nvSpPr>
        <p:spPr>
          <a:xfrm>
            <a:off x="6302327" y="5683353"/>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22" name="文本框 21">
            <a:extLst>
              <a:ext uri="{FF2B5EF4-FFF2-40B4-BE49-F238E27FC236}">
                <a16:creationId xmlns="" xmlns:a16="http://schemas.microsoft.com/office/drawing/2014/main" id="{C965005C-3C28-4FB4-A8BC-DCF162D45511}"/>
              </a:ext>
            </a:extLst>
          </p:cNvPr>
          <p:cNvSpPr txBox="1"/>
          <p:nvPr/>
        </p:nvSpPr>
        <p:spPr>
          <a:xfrm>
            <a:off x="5333697" y="567491"/>
            <a:ext cx="1792705" cy="938712"/>
          </a:xfrm>
          <a:prstGeom prst="rect">
            <a:avLst/>
          </a:prstGeom>
          <a:noFill/>
        </p:spPr>
        <p:txBody>
          <a:bodyPr wrap="square" lIns="91435" tIns="45717" rIns="91435" bIns="45717" rtlCol="0">
            <a:spAutoFit/>
          </a:bodyPr>
          <a:lstStyle/>
          <a:p>
            <a:r>
              <a:rPr lang="zh-CN" altLang="en-US" sz="5500" dirty="0">
                <a:solidFill>
                  <a:srgbClr val="4472C4"/>
                </a:solidFill>
                <a:latin typeface="+mj-ea"/>
                <a:ea typeface="+mj-ea"/>
              </a:rPr>
              <a:t>目录</a:t>
            </a:r>
          </a:p>
        </p:txBody>
      </p:sp>
      <p:grpSp>
        <p:nvGrpSpPr>
          <p:cNvPr id="23" name="组合 22">
            <a:extLst>
              <a:ext uri="{FF2B5EF4-FFF2-40B4-BE49-F238E27FC236}">
                <a16:creationId xmlns="" xmlns:a16="http://schemas.microsoft.com/office/drawing/2014/main" id="{59F8447D-79B1-411C-A641-BEC09895FA97}"/>
              </a:ext>
            </a:extLst>
          </p:cNvPr>
          <p:cNvGrpSpPr/>
          <p:nvPr/>
        </p:nvGrpSpPr>
        <p:grpSpPr>
          <a:xfrm>
            <a:off x="4672186" y="916660"/>
            <a:ext cx="604359" cy="216024"/>
            <a:chOff x="264939" y="188640"/>
            <a:chExt cx="604358" cy="216024"/>
          </a:xfrm>
          <a:solidFill>
            <a:schemeClr val="tx1"/>
          </a:solidFill>
        </p:grpSpPr>
        <p:sp>
          <p:nvSpPr>
            <p:cNvPr id="24" name="燕尾形 2">
              <a:extLst>
                <a:ext uri="{FF2B5EF4-FFF2-40B4-BE49-F238E27FC236}">
                  <a16:creationId xmlns="" xmlns:a16="http://schemas.microsoft.com/office/drawing/2014/main" id="{EBAC5FD4-3CDF-4784-857F-35D979628C5E}"/>
                </a:ext>
              </a:extLst>
            </p:cNvPr>
            <p:cNvSpPr/>
            <p:nvPr/>
          </p:nvSpPr>
          <p:spPr>
            <a:xfrm>
              <a:off x="264939"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25" name="燕尾形 3">
              <a:extLst>
                <a:ext uri="{FF2B5EF4-FFF2-40B4-BE49-F238E27FC236}">
                  <a16:creationId xmlns="" xmlns:a16="http://schemas.microsoft.com/office/drawing/2014/main" id="{18C045D2-3E25-4F40-A83D-BFCC29282510}"/>
                </a:ext>
              </a:extLst>
            </p:cNvPr>
            <p:cNvSpPr/>
            <p:nvPr/>
          </p:nvSpPr>
          <p:spPr>
            <a:xfrm>
              <a:off x="454914"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26" name="燕尾形 4">
              <a:extLst>
                <a:ext uri="{FF2B5EF4-FFF2-40B4-BE49-F238E27FC236}">
                  <a16:creationId xmlns="" xmlns:a16="http://schemas.microsoft.com/office/drawing/2014/main" id="{11DDC85C-A0F1-44DE-AE76-CEE1F391D4E1}"/>
                </a:ext>
              </a:extLst>
            </p:cNvPr>
            <p:cNvSpPr/>
            <p:nvPr/>
          </p:nvSpPr>
          <p:spPr>
            <a:xfrm>
              <a:off x="653273"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grpSp>
      <p:grpSp>
        <p:nvGrpSpPr>
          <p:cNvPr id="27" name="组合 26">
            <a:extLst>
              <a:ext uri="{FF2B5EF4-FFF2-40B4-BE49-F238E27FC236}">
                <a16:creationId xmlns="" xmlns:a16="http://schemas.microsoft.com/office/drawing/2014/main" id="{1348EB6C-1CFC-4989-84E9-B2B3302807E2}"/>
              </a:ext>
            </a:extLst>
          </p:cNvPr>
          <p:cNvGrpSpPr/>
          <p:nvPr/>
        </p:nvGrpSpPr>
        <p:grpSpPr>
          <a:xfrm rot="10800000">
            <a:off x="6940726" y="927436"/>
            <a:ext cx="604359" cy="216024"/>
            <a:chOff x="264939" y="188640"/>
            <a:chExt cx="604358" cy="216024"/>
          </a:xfrm>
          <a:solidFill>
            <a:schemeClr val="tx1"/>
          </a:solidFill>
        </p:grpSpPr>
        <p:sp>
          <p:nvSpPr>
            <p:cNvPr id="28" name="燕尾形 2">
              <a:extLst>
                <a:ext uri="{FF2B5EF4-FFF2-40B4-BE49-F238E27FC236}">
                  <a16:creationId xmlns="" xmlns:a16="http://schemas.microsoft.com/office/drawing/2014/main" id="{DFD79DE2-D9C6-413C-AC38-611B57E5617E}"/>
                </a:ext>
              </a:extLst>
            </p:cNvPr>
            <p:cNvSpPr/>
            <p:nvPr/>
          </p:nvSpPr>
          <p:spPr>
            <a:xfrm>
              <a:off x="264939"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29" name="燕尾形 3">
              <a:extLst>
                <a:ext uri="{FF2B5EF4-FFF2-40B4-BE49-F238E27FC236}">
                  <a16:creationId xmlns="" xmlns:a16="http://schemas.microsoft.com/office/drawing/2014/main" id="{797D74B4-5404-4397-B9D6-81B08EEC7F33}"/>
                </a:ext>
              </a:extLst>
            </p:cNvPr>
            <p:cNvSpPr/>
            <p:nvPr/>
          </p:nvSpPr>
          <p:spPr>
            <a:xfrm>
              <a:off x="454914"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30" name="燕尾形 4">
              <a:extLst>
                <a:ext uri="{FF2B5EF4-FFF2-40B4-BE49-F238E27FC236}">
                  <a16:creationId xmlns="" xmlns:a16="http://schemas.microsoft.com/office/drawing/2014/main" id="{808E4287-CA75-4200-9F48-15CCD2615968}"/>
                </a:ext>
              </a:extLst>
            </p:cNvPr>
            <p:cNvSpPr/>
            <p:nvPr/>
          </p:nvSpPr>
          <p:spPr>
            <a:xfrm>
              <a:off x="653273"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grpSp>
      <p:pic>
        <p:nvPicPr>
          <p:cNvPr id="31" name="Picture 2" descr="D:\SLIDEtoME\TP模板\新建文件夹 (17)\bg\bg1.jpg">
            <a:extLst>
              <a:ext uri="{FF2B5EF4-FFF2-40B4-BE49-F238E27FC236}">
                <a16:creationId xmlns="" xmlns:a16="http://schemas.microsoft.com/office/drawing/2014/main" id="{C5E3AFE3-F3E1-4C75-93E4-11BAA4171171}"/>
              </a:ext>
            </a:extLst>
          </p:cNvPr>
          <p:cNvPicPr>
            <a:picLocks noChangeAspect="1" noChangeArrowheads="1"/>
          </p:cNvPicPr>
          <p:nvPr/>
        </p:nvPicPr>
        <p:blipFill rotWithShape="1">
          <a:blip r:embed="rId4">
            <a:extLst>
              <a:ext uri="{28A0092B-C50C-407E-A947-70E740481C1C}">
                <a14:useLocalDpi xmlns:a14="http://schemas.microsoft.com/office/drawing/2010/main" val="0"/>
              </a:ext>
            </a:extLst>
          </a:blip>
          <a:srcRect l="90143" b="78084"/>
          <a:stretch/>
        </p:blipFill>
        <p:spPr bwMode="auto">
          <a:xfrm>
            <a:off x="10372725" y="2"/>
            <a:ext cx="1819275" cy="1899136"/>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115659312"/>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7ADB122B-09F2-495E-8796-30D2DDDE37D2}"/>
              </a:ext>
            </a:extLst>
          </p:cNvPr>
          <p:cNvSpPr>
            <a:spLocks noGrp="1"/>
          </p:cNvSpPr>
          <p:nvPr>
            <p:ph type="ctrTitle"/>
          </p:nvPr>
        </p:nvSpPr>
        <p:spPr>
          <a:xfrm>
            <a:off x="1487488" y="1576153"/>
            <a:ext cx="9144000" cy="2387600"/>
          </a:xfrm>
        </p:spPr>
        <p:txBody>
          <a:bodyPr/>
          <a:lstStyle/>
          <a:p>
            <a:r>
              <a:rPr lang="zh-CN" altLang="en-US" dirty="0" smtClean="0"/>
              <a:t>谢谢！</a:t>
            </a:r>
            <a:endParaRPr lang="zh-CN" altLang="en-US" dirty="0"/>
          </a:p>
        </p:txBody>
      </p:sp>
      <p:pic>
        <p:nvPicPr>
          <p:cNvPr id="3" name="Picture 2" descr="D:\SLIDEtoME\TP模板\新建文件夹 (17)\bg\bg1.jpg">
            <a:extLst>
              <a:ext uri="{FF2B5EF4-FFF2-40B4-BE49-F238E27FC236}">
                <a16:creationId xmlns="" xmlns:a16="http://schemas.microsoft.com/office/drawing/2014/main" id="{73D15F27-9525-41DF-B8D3-5FD5CA4FC0BE}"/>
              </a:ext>
            </a:extLst>
          </p:cNvPr>
          <p:cNvPicPr>
            <a:picLocks noChangeAspect="1" noChangeArrowheads="1"/>
          </p:cNvPicPr>
          <p:nvPr/>
        </p:nvPicPr>
        <p:blipFill rotWithShape="1">
          <a:blip r:embed="rId2">
            <a:extLst>
              <a:ext uri="{28A0092B-C50C-407E-A947-70E740481C1C}">
                <a14:useLocalDpi xmlns:a14="http://schemas.microsoft.com/office/drawing/2010/main" val="0"/>
              </a:ext>
            </a:extLst>
          </a:blip>
          <a:srcRect l="90143" b="78084"/>
          <a:stretch/>
        </p:blipFill>
        <p:spPr bwMode="auto">
          <a:xfrm>
            <a:off x="9886949" y="2"/>
            <a:ext cx="2305051" cy="2882936"/>
          </a:xfrm>
          <a:prstGeom prst="rect">
            <a:avLst/>
          </a:prstGeom>
          <a:noFill/>
          <a:extLst>
            <a:ext uri="{909E8E84-426E-40DD-AFC4-6F175D3DCCD1}">
              <a14:hiddenFill xmlns:a14="http://schemas.microsoft.com/office/drawing/2010/main">
                <a:solidFill>
                  <a:srgbClr val="FFFFFF"/>
                </a:solidFill>
              </a14:hiddenFill>
            </a:ext>
          </a:extLst>
        </p:spPr>
      </p:pic>
      <p:cxnSp>
        <p:nvCxnSpPr>
          <p:cNvPr id="4" name="直接连接符 3">
            <a:extLst>
              <a:ext uri="{FF2B5EF4-FFF2-40B4-BE49-F238E27FC236}">
                <a16:creationId xmlns="" xmlns:a16="http://schemas.microsoft.com/office/drawing/2014/main" id="{5C18E190-AECC-45A6-9415-FDD2E4405A51}"/>
              </a:ext>
            </a:extLst>
          </p:cNvPr>
          <p:cNvCxnSpPr>
            <a:cxnSpLocks/>
          </p:cNvCxnSpPr>
          <p:nvPr/>
        </p:nvCxnSpPr>
        <p:spPr>
          <a:xfrm>
            <a:off x="2454443" y="4078056"/>
            <a:ext cx="7775408" cy="0"/>
          </a:xfrm>
          <a:prstGeom prst="line">
            <a:avLst/>
          </a:prstGeom>
          <a:ln w="104775">
            <a:solidFill>
              <a:srgbClr val="4472C4"/>
            </a:solidFill>
          </a:ln>
        </p:spPr>
        <p:style>
          <a:lnRef idx="1">
            <a:schemeClr val="accent1"/>
          </a:lnRef>
          <a:fillRef idx="0">
            <a:schemeClr val="accent1"/>
          </a:fillRef>
          <a:effectRef idx="0">
            <a:schemeClr val="accent1"/>
          </a:effectRef>
          <a:fontRef idx="minor">
            <a:schemeClr val="tx1"/>
          </a:fontRef>
        </p:style>
      </p:cxnSp>
      <p:sp>
        <p:nvSpPr>
          <p:cNvPr id="5" name="椭圆 4">
            <a:extLst>
              <a:ext uri="{FF2B5EF4-FFF2-40B4-BE49-F238E27FC236}">
                <a16:creationId xmlns="" xmlns:a16="http://schemas.microsoft.com/office/drawing/2014/main" id="{BF2EF9B1-2D65-4447-BD1F-51E1A7155E10}"/>
              </a:ext>
            </a:extLst>
          </p:cNvPr>
          <p:cNvSpPr/>
          <p:nvPr/>
        </p:nvSpPr>
        <p:spPr>
          <a:xfrm>
            <a:off x="1940087" y="3649432"/>
            <a:ext cx="571500" cy="585787"/>
          </a:xfrm>
          <a:prstGeom prst="ellipse">
            <a:avLst/>
          </a:prstGeom>
          <a:solidFill>
            <a:srgbClr val="4472C4"/>
          </a:solidFill>
          <a:effectLst/>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Tree>
    <p:extLst>
      <p:ext uri="{BB962C8B-B14F-4D97-AF65-F5344CB8AC3E}">
        <p14:creationId xmlns:p14="http://schemas.microsoft.com/office/powerpoint/2010/main" val="4014953331"/>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2F1B95E9-A897-4F10-8FF9-F9E60FEBCF49}"/>
              </a:ext>
            </a:extLst>
          </p:cNvPr>
          <p:cNvSpPr>
            <a:spLocks noGrp="1"/>
          </p:cNvSpPr>
          <p:nvPr>
            <p:ph type="ctrTitle"/>
          </p:nvPr>
        </p:nvSpPr>
        <p:spPr>
          <a:xfrm>
            <a:off x="1487488" y="1390414"/>
            <a:ext cx="9144000" cy="2387600"/>
          </a:xfrm>
        </p:spPr>
        <p:txBody>
          <a:bodyPr/>
          <a:lstStyle/>
          <a:p>
            <a:r>
              <a:rPr lang="zh-CN" altLang="en-US" dirty="0"/>
              <a:t>第八节 </a:t>
            </a:r>
            <a:r>
              <a:rPr lang="zh-CN" altLang="zh-CN" dirty="0"/>
              <a:t>气质和性格</a:t>
            </a:r>
            <a:endParaRPr lang="zh-CN" altLang="en-US" dirty="0"/>
          </a:p>
        </p:txBody>
      </p:sp>
      <p:pic>
        <p:nvPicPr>
          <p:cNvPr id="3" name="Picture 2" descr="D:\SLIDEtoME\TP模板\新建文件夹 (17)\bg\bg1.jpg">
            <a:extLst>
              <a:ext uri="{FF2B5EF4-FFF2-40B4-BE49-F238E27FC236}">
                <a16:creationId xmlns="" xmlns:a16="http://schemas.microsoft.com/office/drawing/2014/main" id="{922F4C09-17B4-45D7-B000-425AF83431BA}"/>
              </a:ext>
            </a:extLst>
          </p:cNvPr>
          <p:cNvPicPr>
            <a:picLocks noChangeAspect="1" noChangeArrowheads="1"/>
          </p:cNvPicPr>
          <p:nvPr/>
        </p:nvPicPr>
        <p:blipFill rotWithShape="1">
          <a:blip r:embed="rId2">
            <a:extLst>
              <a:ext uri="{28A0092B-C50C-407E-A947-70E740481C1C}">
                <a14:useLocalDpi xmlns:a14="http://schemas.microsoft.com/office/drawing/2010/main" val="0"/>
              </a:ext>
            </a:extLst>
          </a:blip>
          <a:srcRect l="90143" b="78084"/>
          <a:stretch/>
        </p:blipFill>
        <p:spPr bwMode="auto">
          <a:xfrm>
            <a:off x="9886949" y="2"/>
            <a:ext cx="2305051" cy="2882936"/>
          </a:xfrm>
          <a:prstGeom prst="rect">
            <a:avLst/>
          </a:prstGeom>
          <a:noFill/>
          <a:extLst>
            <a:ext uri="{909E8E84-426E-40DD-AFC4-6F175D3DCCD1}">
              <a14:hiddenFill xmlns:a14="http://schemas.microsoft.com/office/drawing/2010/main">
                <a:solidFill>
                  <a:srgbClr val="FFFFFF"/>
                </a:solidFill>
              </a14:hiddenFill>
            </a:ext>
          </a:extLst>
        </p:spPr>
      </p:pic>
      <p:cxnSp>
        <p:nvCxnSpPr>
          <p:cNvPr id="4" name="直接连接符 3">
            <a:extLst>
              <a:ext uri="{FF2B5EF4-FFF2-40B4-BE49-F238E27FC236}">
                <a16:creationId xmlns="" xmlns:a16="http://schemas.microsoft.com/office/drawing/2014/main" id="{07FD2B4F-4EB4-4812-A31C-AD1199A5D201}"/>
              </a:ext>
            </a:extLst>
          </p:cNvPr>
          <p:cNvCxnSpPr>
            <a:cxnSpLocks/>
          </p:cNvCxnSpPr>
          <p:nvPr/>
        </p:nvCxnSpPr>
        <p:spPr>
          <a:xfrm>
            <a:off x="2454443" y="4078056"/>
            <a:ext cx="7775408" cy="0"/>
          </a:xfrm>
          <a:prstGeom prst="line">
            <a:avLst/>
          </a:prstGeom>
          <a:ln w="104775">
            <a:solidFill>
              <a:srgbClr val="4472C4"/>
            </a:solidFill>
          </a:ln>
        </p:spPr>
        <p:style>
          <a:lnRef idx="1">
            <a:schemeClr val="accent1"/>
          </a:lnRef>
          <a:fillRef idx="0">
            <a:schemeClr val="accent1"/>
          </a:fillRef>
          <a:effectRef idx="0">
            <a:schemeClr val="accent1"/>
          </a:effectRef>
          <a:fontRef idx="minor">
            <a:schemeClr val="tx1"/>
          </a:fontRef>
        </p:style>
      </p:cxnSp>
      <p:sp>
        <p:nvSpPr>
          <p:cNvPr id="5" name="椭圆 4">
            <a:extLst>
              <a:ext uri="{FF2B5EF4-FFF2-40B4-BE49-F238E27FC236}">
                <a16:creationId xmlns="" xmlns:a16="http://schemas.microsoft.com/office/drawing/2014/main" id="{9E2D298C-7402-4E82-AB92-BC08A4613BB3}"/>
              </a:ext>
            </a:extLst>
          </p:cNvPr>
          <p:cNvSpPr/>
          <p:nvPr/>
        </p:nvSpPr>
        <p:spPr>
          <a:xfrm>
            <a:off x="1940087" y="3649432"/>
            <a:ext cx="571500" cy="585787"/>
          </a:xfrm>
          <a:prstGeom prst="ellipse">
            <a:avLst/>
          </a:prstGeom>
          <a:solidFill>
            <a:srgbClr val="4472C4"/>
          </a:solidFill>
          <a:effectLst/>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Tree>
    <p:extLst>
      <p:ext uri="{BB962C8B-B14F-4D97-AF65-F5344CB8AC3E}">
        <p14:creationId xmlns:p14="http://schemas.microsoft.com/office/powerpoint/2010/main" val="2666245446"/>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47AD1312-4301-43DD-AA61-1159C69EAE6B}"/>
              </a:ext>
            </a:extLst>
          </p:cNvPr>
          <p:cNvSpPr>
            <a:spLocks noGrp="1"/>
          </p:cNvSpPr>
          <p:nvPr>
            <p:ph type="title"/>
          </p:nvPr>
        </p:nvSpPr>
        <p:spPr/>
        <p:txBody>
          <a:bodyPr>
            <a:normAutofit fontScale="90000"/>
          </a:bodyPr>
          <a:lstStyle/>
          <a:p>
            <a:r>
              <a:rPr lang="zh-CN" altLang="zh-CN" dirty="0">
                <a:latin typeface="+mj-ea"/>
              </a:rPr>
              <a:t>一</a:t>
            </a:r>
            <a:r>
              <a:rPr lang="en-US" altLang="zh-CN" dirty="0">
                <a:latin typeface="+mj-ea"/>
              </a:rPr>
              <a:t>  </a:t>
            </a:r>
            <a:r>
              <a:rPr lang="zh-CN" altLang="zh-CN" dirty="0">
                <a:latin typeface="+mj-ea"/>
              </a:rPr>
              <a:t>气质概述和特征</a:t>
            </a:r>
            <a:r>
              <a:rPr lang="zh-CN" altLang="zh-CN" b="1" dirty="0"/>
              <a:t/>
            </a:r>
            <a:br>
              <a:rPr lang="zh-CN" altLang="zh-CN" b="1" dirty="0"/>
            </a:br>
            <a:endParaRPr lang="zh-CN" altLang="en-US" dirty="0"/>
          </a:p>
        </p:txBody>
      </p:sp>
      <p:sp>
        <p:nvSpPr>
          <p:cNvPr id="3" name="内容占位符 2">
            <a:extLst>
              <a:ext uri="{FF2B5EF4-FFF2-40B4-BE49-F238E27FC236}">
                <a16:creationId xmlns="" xmlns:a16="http://schemas.microsoft.com/office/drawing/2014/main" id="{7F6DB018-E82A-41AA-951E-D22B4307020A}"/>
              </a:ext>
            </a:extLst>
          </p:cNvPr>
          <p:cNvSpPr>
            <a:spLocks noGrp="1"/>
          </p:cNvSpPr>
          <p:nvPr>
            <p:ph sz="quarter" idx="13"/>
          </p:nvPr>
        </p:nvSpPr>
        <p:spPr/>
        <p:txBody>
          <a:bodyPr/>
          <a:lstStyle/>
          <a:p>
            <a:r>
              <a:rPr lang="zh-CN" altLang="zh-CN" sz="2800" b="1" dirty="0"/>
              <a:t>一、气质的定义</a:t>
            </a:r>
          </a:p>
          <a:p>
            <a:pPr>
              <a:lnSpc>
                <a:spcPct val="100000"/>
              </a:lnSpc>
            </a:pPr>
            <a:r>
              <a:rPr lang="en-US" altLang="zh-CN" dirty="0"/>
              <a:t>       </a:t>
            </a:r>
            <a:r>
              <a:rPr lang="zh-CN" altLang="zh-CN" dirty="0"/>
              <a:t>气质是天生的、比较稳定的表现在心理活动动力方面的个性心理特征。气质是心理活动动力方面的特性。所谓动力特性是指心理活动发生的强度、速度、稳定性、指向性等方面的特点。</a:t>
            </a:r>
          </a:p>
          <a:p>
            <a:r>
              <a:rPr lang="zh-CN" altLang="zh-CN" sz="2800" b="1" dirty="0"/>
              <a:t>二、气质的特性</a:t>
            </a:r>
          </a:p>
          <a:p>
            <a:pPr>
              <a:lnSpc>
                <a:spcPct val="100000"/>
              </a:lnSpc>
            </a:pPr>
            <a:r>
              <a:rPr lang="en-US" altLang="zh-CN" dirty="0"/>
              <a:t>     </a:t>
            </a:r>
            <a:r>
              <a:rPr lang="zh-CN" altLang="zh-CN" dirty="0"/>
              <a:t>（一）天赋性</a:t>
            </a:r>
          </a:p>
          <a:p>
            <a:pPr>
              <a:lnSpc>
                <a:spcPct val="100000"/>
              </a:lnSpc>
            </a:pPr>
            <a:r>
              <a:rPr lang="en-US" altLang="zh-CN" dirty="0"/>
              <a:t>     </a:t>
            </a:r>
            <a:r>
              <a:rPr lang="zh-CN" altLang="zh-CN" dirty="0"/>
              <a:t>（二）稳定性</a:t>
            </a:r>
          </a:p>
          <a:p>
            <a:pPr>
              <a:lnSpc>
                <a:spcPct val="100000"/>
              </a:lnSpc>
            </a:pPr>
            <a:r>
              <a:rPr lang="en-US" altLang="zh-CN" dirty="0"/>
              <a:t>     </a:t>
            </a:r>
            <a:r>
              <a:rPr lang="zh-CN" altLang="zh-CN" dirty="0"/>
              <a:t>（三）可塑性</a:t>
            </a:r>
          </a:p>
          <a:p>
            <a:endParaRPr lang="zh-CN" altLang="en-US" dirty="0"/>
          </a:p>
        </p:txBody>
      </p:sp>
    </p:spTree>
    <p:extLst>
      <p:ext uri="{BB962C8B-B14F-4D97-AF65-F5344CB8AC3E}">
        <p14:creationId xmlns:p14="http://schemas.microsoft.com/office/powerpoint/2010/main" val="364926429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4695F4CA-9B47-4FAC-9981-63B21970111A}"/>
              </a:ext>
            </a:extLst>
          </p:cNvPr>
          <p:cNvSpPr>
            <a:spLocks noGrp="1"/>
          </p:cNvSpPr>
          <p:nvPr>
            <p:ph type="title"/>
          </p:nvPr>
        </p:nvSpPr>
        <p:spPr/>
        <p:txBody>
          <a:bodyPr>
            <a:normAutofit/>
          </a:bodyPr>
          <a:lstStyle/>
          <a:p>
            <a:r>
              <a:rPr lang="zh-CN" altLang="zh-CN" dirty="0"/>
              <a:t>三、气质类型及特征</a:t>
            </a:r>
            <a:endParaRPr lang="zh-CN" altLang="en-US" dirty="0"/>
          </a:p>
        </p:txBody>
      </p:sp>
      <p:sp>
        <p:nvSpPr>
          <p:cNvPr id="3" name="内容占位符 2">
            <a:extLst>
              <a:ext uri="{FF2B5EF4-FFF2-40B4-BE49-F238E27FC236}">
                <a16:creationId xmlns="" xmlns:a16="http://schemas.microsoft.com/office/drawing/2014/main" id="{B2034536-34AA-4385-9AFB-FF2D89EC886C}"/>
              </a:ext>
            </a:extLst>
          </p:cNvPr>
          <p:cNvSpPr>
            <a:spLocks noGrp="1"/>
          </p:cNvSpPr>
          <p:nvPr>
            <p:ph sz="quarter" idx="13"/>
          </p:nvPr>
        </p:nvSpPr>
        <p:spPr/>
        <p:txBody>
          <a:bodyPr>
            <a:normAutofit fontScale="92500"/>
          </a:bodyPr>
          <a:lstStyle/>
          <a:p>
            <a:pPr>
              <a:lnSpc>
                <a:spcPct val="100000"/>
              </a:lnSpc>
            </a:pPr>
            <a:r>
              <a:rPr lang="zh-CN" altLang="zh-CN" dirty="0"/>
              <a:t>气质通常可以具有四种典型的类型，即胆汁质、多血质、粘液质、抑郁质。</a:t>
            </a:r>
          </a:p>
          <a:p>
            <a:pPr lvl="0">
              <a:lnSpc>
                <a:spcPct val="100000"/>
              </a:lnSpc>
            </a:pPr>
            <a:r>
              <a:rPr lang="zh-CN" altLang="en-US" b="1" dirty="0"/>
              <a:t>（一）</a:t>
            </a:r>
            <a:r>
              <a:rPr lang="zh-CN" altLang="zh-CN" b="1" dirty="0"/>
              <a:t>多血质</a:t>
            </a:r>
          </a:p>
          <a:p>
            <a:pPr>
              <a:lnSpc>
                <a:spcPct val="100000"/>
              </a:lnSpc>
            </a:pPr>
            <a:r>
              <a:rPr lang="en-US" altLang="zh-CN" dirty="0"/>
              <a:t>       </a:t>
            </a:r>
            <a:r>
              <a:rPr lang="zh-CN" altLang="zh-CN" dirty="0"/>
              <a:t>多血质气质类型的人的特征：这种类型的人思维灵活、反应迅速、动作敏捷有朝气、情绪发生快并且多变；活泼好动，有恒讲的可塑性，容易适应环境；热情，具有感染力，喜欢与人交往，也善于交际；喜欢参加各种活动，精力充沛，有较强的毅力。</a:t>
            </a:r>
          </a:p>
          <a:p>
            <a:pPr lvl="0">
              <a:lnSpc>
                <a:spcPct val="100000"/>
              </a:lnSpc>
            </a:pPr>
            <a:r>
              <a:rPr lang="zh-CN" altLang="en-US" b="1" dirty="0"/>
              <a:t>（二）</a:t>
            </a:r>
            <a:r>
              <a:rPr lang="zh-CN" altLang="zh-CN" b="1" dirty="0"/>
              <a:t>胆汁质</a:t>
            </a:r>
          </a:p>
          <a:p>
            <a:pPr>
              <a:lnSpc>
                <a:spcPct val="100000"/>
              </a:lnSpc>
            </a:pPr>
            <a:r>
              <a:rPr lang="en-US" altLang="zh-CN" dirty="0"/>
              <a:t>       </a:t>
            </a:r>
            <a:r>
              <a:rPr lang="zh-CN" altLang="zh-CN" dirty="0"/>
              <a:t>胆汁质类型的人精力旺盛、坦率、刚直、热情，动作迅速、思维灵活、有毅力，但情绪表现外露、易于冲动、脾气暴躁、显得不够稳定、可塑性差、随机应变能力不强。</a:t>
            </a:r>
          </a:p>
          <a:p>
            <a:endParaRPr lang="zh-CN" altLang="en-US" dirty="0"/>
          </a:p>
        </p:txBody>
      </p:sp>
    </p:spTree>
    <p:extLst>
      <p:ext uri="{BB962C8B-B14F-4D97-AF65-F5344CB8AC3E}">
        <p14:creationId xmlns:p14="http://schemas.microsoft.com/office/powerpoint/2010/main" val="2685334972"/>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77291A90-CF91-44EA-AB53-6753517B58F1}"/>
              </a:ext>
            </a:extLst>
          </p:cNvPr>
          <p:cNvSpPr>
            <a:spLocks noGrp="1"/>
          </p:cNvSpPr>
          <p:nvPr>
            <p:ph type="title"/>
          </p:nvPr>
        </p:nvSpPr>
        <p:spPr/>
        <p:txBody>
          <a:bodyPr>
            <a:normAutofit/>
          </a:bodyPr>
          <a:lstStyle/>
          <a:p>
            <a:r>
              <a:rPr lang="zh-CN" altLang="zh-CN" dirty="0"/>
              <a:t>三、气质类型及特征</a:t>
            </a:r>
            <a:endParaRPr lang="zh-CN" altLang="en-US" dirty="0"/>
          </a:p>
        </p:txBody>
      </p:sp>
      <p:sp>
        <p:nvSpPr>
          <p:cNvPr id="3" name="内容占位符 2">
            <a:extLst>
              <a:ext uri="{FF2B5EF4-FFF2-40B4-BE49-F238E27FC236}">
                <a16:creationId xmlns="" xmlns:a16="http://schemas.microsoft.com/office/drawing/2014/main" id="{29A2333C-2505-4857-950C-37C950185208}"/>
              </a:ext>
            </a:extLst>
          </p:cNvPr>
          <p:cNvSpPr>
            <a:spLocks noGrp="1"/>
          </p:cNvSpPr>
          <p:nvPr>
            <p:ph sz="quarter" idx="13"/>
          </p:nvPr>
        </p:nvSpPr>
        <p:spPr/>
        <p:txBody>
          <a:bodyPr/>
          <a:lstStyle/>
          <a:p>
            <a:pPr lvl="0">
              <a:lnSpc>
                <a:spcPct val="100000"/>
              </a:lnSpc>
            </a:pPr>
            <a:r>
              <a:rPr lang="zh-CN" altLang="en-US" b="1" dirty="0"/>
              <a:t>（三）</a:t>
            </a:r>
            <a:r>
              <a:rPr lang="zh-CN" altLang="zh-CN" b="1" dirty="0"/>
              <a:t>粘液质</a:t>
            </a:r>
          </a:p>
          <a:p>
            <a:pPr>
              <a:lnSpc>
                <a:spcPct val="100000"/>
              </a:lnSpc>
            </a:pPr>
            <a:r>
              <a:rPr lang="en-US" altLang="zh-CN" dirty="0"/>
              <a:t>        </a:t>
            </a:r>
            <a:r>
              <a:rPr lang="zh-CN" altLang="zh-CN" dirty="0"/>
              <a:t>粘液质类型的人稳重、安静、踏实，情绪不易发生变化，也不外露。态度持重、交际适度、一般属于内倾型。自制力强、遇事沉着冷静，注意力稳定、忍耐力强、持久性好。</a:t>
            </a:r>
          </a:p>
          <a:p>
            <a:pPr lvl="0">
              <a:lnSpc>
                <a:spcPct val="100000"/>
              </a:lnSpc>
            </a:pPr>
            <a:r>
              <a:rPr lang="zh-CN" altLang="en-US" b="1" dirty="0"/>
              <a:t>（四）</a:t>
            </a:r>
            <a:r>
              <a:rPr lang="zh-CN" altLang="zh-CN" b="1" dirty="0"/>
              <a:t>抑郁质</a:t>
            </a:r>
          </a:p>
          <a:p>
            <a:pPr>
              <a:lnSpc>
                <a:spcPct val="100000"/>
              </a:lnSpc>
            </a:pPr>
            <a:r>
              <a:rPr lang="en-US" altLang="zh-CN" dirty="0"/>
              <a:t>       </a:t>
            </a:r>
            <a:r>
              <a:rPr lang="zh-CN" altLang="zh-CN" dirty="0"/>
              <a:t>抑郁质类型的人认真、细致、善于观察细节、内心体验深刻且丰富，富于想象，外表温柔，一般属于内倾型。但这种类型的人反应速度较慢、行动迟缓、孤独、不善交际、主动性、灵活性差、抗压能力弱、适应新环境能力不强。</a:t>
            </a:r>
          </a:p>
          <a:p>
            <a:endParaRPr lang="zh-CN" altLang="en-US" dirty="0"/>
          </a:p>
        </p:txBody>
      </p:sp>
    </p:spTree>
    <p:extLst>
      <p:ext uri="{BB962C8B-B14F-4D97-AF65-F5344CB8AC3E}">
        <p14:creationId xmlns:p14="http://schemas.microsoft.com/office/powerpoint/2010/main" val="2936537340"/>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D91A539B-4B44-4E1C-A708-2AC29F8F91BD}"/>
              </a:ext>
            </a:extLst>
          </p:cNvPr>
          <p:cNvSpPr>
            <a:spLocks noGrp="1"/>
          </p:cNvSpPr>
          <p:nvPr>
            <p:ph type="title"/>
          </p:nvPr>
        </p:nvSpPr>
        <p:spPr>
          <a:xfrm>
            <a:off x="1150996" y="355323"/>
            <a:ext cx="10155381" cy="923344"/>
          </a:xfrm>
        </p:spPr>
        <p:txBody>
          <a:bodyPr>
            <a:normAutofit/>
          </a:bodyPr>
          <a:lstStyle/>
          <a:p>
            <a:r>
              <a:rPr lang="zh-CN" altLang="zh-CN" dirty="0"/>
              <a:t>四、气质的生理机制</a:t>
            </a:r>
            <a:endParaRPr lang="zh-CN" altLang="en-US" dirty="0"/>
          </a:p>
        </p:txBody>
      </p:sp>
      <p:sp>
        <p:nvSpPr>
          <p:cNvPr id="3" name="内容占位符 2">
            <a:extLst>
              <a:ext uri="{FF2B5EF4-FFF2-40B4-BE49-F238E27FC236}">
                <a16:creationId xmlns="" xmlns:a16="http://schemas.microsoft.com/office/drawing/2014/main" id="{E5AF94D0-3E28-4804-A89B-5FF82B578E5C}"/>
              </a:ext>
            </a:extLst>
          </p:cNvPr>
          <p:cNvSpPr>
            <a:spLocks noGrp="1"/>
          </p:cNvSpPr>
          <p:nvPr>
            <p:ph sz="quarter" idx="13"/>
          </p:nvPr>
        </p:nvSpPr>
        <p:spPr>
          <a:xfrm>
            <a:off x="942542" y="1223899"/>
            <a:ext cx="10733647" cy="5444189"/>
          </a:xfrm>
        </p:spPr>
        <p:txBody>
          <a:bodyPr>
            <a:normAutofit fontScale="92500"/>
          </a:bodyPr>
          <a:lstStyle/>
          <a:p>
            <a:pPr>
              <a:lnSpc>
                <a:spcPct val="110000"/>
              </a:lnSpc>
            </a:pPr>
            <a:r>
              <a:rPr lang="zh-CN" altLang="zh-CN" b="1" dirty="0"/>
              <a:t>（一）体液说</a:t>
            </a:r>
          </a:p>
          <a:p>
            <a:pPr>
              <a:lnSpc>
                <a:spcPct val="110000"/>
              </a:lnSpc>
            </a:pPr>
            <a:r>
              <a:rPr lang="en-US" altLang="zh-CN" dirty="0"/>
              <a:t>       </a:t>
            </a:r>
            <a:r>
              <a:rPr lang="zh-CN" altLang="zh-CN" dirty="0"/>
              <a:t>公元前五世纪，古希腊医生希波克拉底艘现提出了气质的体液说。他认为人体中有血液、粘液、黄胆汁、黑胆汁四种体液，他们在人体中所占比例不同，就产生了不同的行为表现特点。</a:t>
            </a:r>
          </a:p>
          <a:p>
            <a:pPr>
              <a:lnSpc>
                <a:spcPct val="110000"/>
              </a:lnSpc>
            </a:pPr>
            <a:r>
              <a:rPr lang="zh-CN" altLang="zh-CN" b="1" dirty="0"/>
              <a:t>（二）血型说</a:t>
            </a:r>
            <a:endParaRPr lang="en-US" altLang="zh-CN" b="1" dirty="0"/>
          </a:p>
          <a:p>
            <a:pPr>
              <a:lnSpc>
                <a:spcPct val="110000"/>
              </a:lnSpc>
            </a:pPr>
            <a:r>
              <a:rPr lang="en-US" altLang="zh-CN" dirty="0"/>
              <a:t> 1</a:t>
            </a:r>
            <a:r>
              <a:rPr lang="zh-CN" altLang="zh-CN" dirty="0"/>
              <a:t>．</a:t>
            </a:r>
            <a:r>
              <a:rPr lang="en-US" altLang="zh-CN" dirty="0"/>
              <a:t>A</a:t>
            </a:r>
            <a:r>
              <a:rPr lang="zh-CN" altLang="zh-CN" dirty="0"/>
              <a:t>型气质</a:t>
            </a:r>
          </a:p>
          <a:p>
            <a:pPr>
              <a:lnSpc>
                <a:spcPct val="110000"/>
              </a:lnSpc>
            </a:pPr>
            <a:r>
              <a:rPr lang="en-US" altLang="zh-CN" dirty="0"/>
              <a:t>       A</a:t>
            </a:r>
            <a:r>
              <a:rPr lang="zh-CN" altLang="zh-CN" dirty="0"/>
              <a:t>型气质的特点是温和、老实稳重、多疑、怕羞、顺从、依赖他人、感情易冲动；</a:t>
            </a:r>
          </a:p>
          <a:p>
            <a:pPr>
              <a:lnSpc>
                <a:spcPct val="110000"/>
              </a:lnSpc>
            </a:pPr>
            <a:r>
              <a:rPr lang="en-US" altLang="zh-CN" dirty="0"/>
              <a:t> 2</a:t>
            </a:r>
            <a:r>
              <a:rPr lang="zh-CN" altLang="zh-CN" dirty="0"/>
              <a:t>．</a:t>
            </a:r>
            <a:r>
              <a:rPr lang="en-US" altLang="zh-CN" dirty="0"/>
              <a:t>B</a:t>
            </a:r>
            <a:r>
              <a:rPr lang="zh-CN" altLang="zh-CN" dirty="0"/>
              <a:t>型气质</a:t>
            </a:r>
          </a:p>
          <a:p>
            <a:pPr>
              <a:lnSpc>
                <a:spcPct val="110000"/>
              </a:lnSpc>
            </a:pPr>
            <a:r>
              <a:rPr lang="en-US" altLang="zh-CN" dirty="0"/>
              <a:t>       B</a:t>
            </a:r>
            <a:r>
              <a:rPr lang="zh-CN" altLang="zh-CN" dirty="0"/>
              <a:t>型气质的特点是感觉灵敏、镇静、不怕羞、喜欢社交、好管闲事；</a:t>
            </a:r>
            <a:endParaRPr lang="en-US" altLang="zh-CN" dirty="0"/>
          </a:p>
          <a:p>
            <a:pPr>
              <a:lnSpc>
                <a:spcPct val="110000"/>
              </a:lnSpc>
            </a:pPr>
            <a:r>
              <a:rPr lang="en-US" altLang="zh-CN" dirty="0"/>
              <a:t>3</a:t>
            </a:r>
            <a:r>
              <a:rPr lang="zh-CN" altLang="zh-CN" dirty="0"/>
              <a:t>．</a:t>
            </a:r>
            <a:r>
              <a:rPr lang="en-US" altLang="zh-CN" dirty="0"/>
              <a:t>AB</a:t>
            </a:r>
            <a:r>
              <a:rPr lang="zh-CN" altLang="zh-CN" dirty="0"/>
              <a:t>型气质</a:t>
            </a:r>
          </a:p>
          <a:p>
            <a:pPr>
              <a:lnSpc>
                <a:spcPct val="110000"/>
              </a:lnSpc>
            </a:pPr>
            <a:r>
              <a:rPr lang="en-US" altLang="zh-CN" dirty="0"/>
              <a:t>       AB</a:t>
            </a:r>
            <a:r>
              <a:rPr lang="zh-CN" altLang="zh-CN" dirty="0"/>
              <a:t>型气质的特点是上述两种气质的混合型；</a:t>
            </a:r>
            <a:endParaRPr lang="en-US" altLang="zh-CN" dirty="0"/>
          </a:p>
          <a:p>
            <a:pPr>
              <a:lnSpc>
                <a:spcPct val="110000"/>
              </a:lnSpc>
            </a:pPr>
            <a:r>
              <a:rPr lang="en-US" altLang="zh-CN" dirty="0"/>
              <a:t>4</a:t>
            </a:r>
            <a:r>
              <a:rPr lang="zh-CN" altLang="zh-CN" dirty="0"/>
              <a:t>．</a:t>
            </a:r>
            <a:r>
              <a:rPr lang="en-US" altLang="zh-CN" dirty="0"/>
              <a:t>O</a:t>
            </a:r>
            <a:r>
              <a:rPr lang="zh-CN" altLang="zh-CN" dirty="0"/>
              <a:t>型气质</a:t>
            </a:r>
          </a:p>
          <a:p>
            <a:pPr>
              <a:lnSpc>
                <a:spcPct val="110000"/>
              </a:lnSpc>
            </a:pPr>
            <a:r>
              <a:rPr lang="en-US" altLang="zh-CN" dirty="0"/>
              <a:t>      O</a:t>
            </a:r>
            <a:r>
              <a:rPr lang="zh-CN" altLang="zh-CN" dirty="0"/>
              <a:t>型气质的特点是志向坚强、好胜、霸道、不听指挥、喜欢指使别人、有胆识，不愿吃亏。</a:t>
            </a:r>
          </a:p>
          <a:p>
            <a:endParaRPr lang="zh-CN" altLang="en-US" dirty="0"/>
          </a:p>
        </p:txBody>
      </p:sp>
    </p:spTree>
    <p:extLst>
      <p:ext uri="{BB962C8B-B14F-4D97-AF65-F5344CB8AC3E}">
        <p14:creationId xmlns:p14="http://schemas.microsoft.com/office/powerpoint/2010/main" val="3281350291"/>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 xmlns:a16="http://schemas.microsoft.com/office/drawing/2014/main" id="{12FBA647-90DC-4F34-A0E3-24D0F36AD512}"/>
              </a:ext>
            </a:extLst>
          </p:cNvPr>
          <p:cNvSpPr>
            <a:spLocks noGrp="1"/>
          </p:cNvSpPr>
          <p:nvPr>
            <p:ph sz="quarter" idx="13"/>
          </p:nvPr>
        </p:nvSpPr>
        <p:spPr>
          <a:xfrm>
            <a:off x="1080656" y="773727"/>
            <a:ext cx="10155381" cy="4574137"/>
          </a:xfrm>
        </p:spPr>
        <p:txBody>
          <a:bodyPr/>
          <a:lstStyle/>
          <a:p>
            <a:pPr>
              <a:lnSpc>
                <a:spcPct val="100000"/>
              </a:lnSpc>
            </a:pPr>
            <a:r>
              <a:rPr lang="zh-CN" altLang="zh-CN" b="1" dirty="0"/>
              <a:t>（三）体型说</a:t>
            </a:r>
          </a:p>
          <a:p>
            <a:pPr>
              <a:lnSpc>
                <a:spcPct val="100000"/>
              </a:lnSpc>
            </a:pPr>
            <a:r>
              <a:rPr lang="en-US" altLang="zh-CN" dirty="0"/>
              <a:t>       1</a:t>
            </a:r>
            <a:r>
              <a:rPr lang="zh-CN" altLang="zh-CN" dirty="0"/>
              <a:t>．克瑞兹墨的体型说</a:t>
            </a:r>
          </a:p>
          <a:p>
            <a:pPr>
              <a:lnSpc>
                <a:spcPct val="100000"/>
              </a:lnSpc>
            </a:pPr>
            <a:r>
              <a:rPr lang="en-US" altLang="zh-CN" dirty="0"/>
              <a:t>       2</a:t>
            </a:r>
            <a:r>
              <a:rPr lang="zh-CN" altLang="zh-CN" dirty="0"/>
              <a:t>．谢尔顿的体型说</a:t>
            </a:r>
          </a:p>
          <a:p>
            <a:pPr>
              <a:lnSpc>
                <a:spcPct val="100000"/>
              </a:lnSpc>
            </a:pPr>
            <a:r>
              <a:rPr lang="zh-CN" altLang="zh-CN" b="1" dirty="0"/>
              <a:t>（四）激素说</a:t>
            </a:r>
          </a:p>
          <a:p>
            <a:pPr>
              <a:lnSpc>
                <a:spcPct val="100000"/>
              </a:lnSpc>
            </a:pPr>
            <a:r>
              <a:rPr lang="en-US" altLang="zh-CN" dirty="0"/>
              <a:t>       </a:t>
            </a:r>
            <a:r>
              <a:rPr lang="zh-CN" altLang="zh-CN" dirty="0"/>
              <a:t>伯曼提出的激素说理论认为，内分泌腺的活动与气质有密切关系，他把气质分为四个类型。即甲状腺型、脑垂体型、肾上腺型和性腺型</a:t>
            </a:r>
          </a:p>
          <a:p>
            <a:pPr>
              <a:lnSpc>
                <a:spcPct val="100000"/>
              </a:lnSpc>
            </a:pPr>
            <a:r>
              <a:rPr lang="zh-CN" altLang="zh-CN" b="1" dirty="0"/>
              <a:t>（五）高级神经活动类型说</a:t>
            </a:r>
          </a:p>
          <a:p>
            <a:pPr>
              <a:lnSpc>
                <a:spcPct val="100000"/>
              </a:lnSpc>
            </a:pPr>
            <a:r>
              <a:rPr lang="en-US" altLang="zh-CN" dirty="0"/>
              <a:t>        </a:t>
            </a:r>
            <a:r>
              <a:rPr lang="zh-CN" altLang="zh-CN" dirty="0"/>
              <a:t>巴甫洛夫认为，人的气质决定于大脑的高级神经活动类型，神经活动过程的兴奋与抑制的不同表现是神经活动中个别差异的基础。</a:t>
            </a:r>
          </a:p>
          <a:p>
            <a:endParaRPr lang="zh-CN" altLang="en-US" dirty="0"/>
          </a:p>
        </p:txBody>
      </p:sp>
    </p:spTree>
    <p:extLst>
      <p:ext uri="{BB962C8B-B14F-4D97-AF65-F5344CB8AC3E}">
        <p14:creationId xmlns:p14="http://schemas.microsoft.com/office/powerpoint/2010/main" val="4046781166"/>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C175BE8A-154D-4531-85DE-214932837F5B}"/>
              </a:ext>
            </a:extLst>
          </p:cNvPr>
          <p:cNvSpPr>
            <a:spLocks noGrp="1"/>
          </p:cNvSpPr>
          <p:nvPr>
            <p:ph type="title"/>
          </p:nvPr>
        </p:nvSpPr>
        <p:spPr>
          <a:xfrm>
            <a:off x="815755" y="441976"/>
            <a:ext cx="10515600" cy="1133612"/>
          </a:xfrm>
        </p:spPr>
        <p:txBody>
          <a:bodyPr>
            <a:normAutofit/>
          </a:bodyPr>
          <a:lstStyle/>
          <a:p>
            <a:r>
              <a:rPr lang="zh-CN" altLang="zh-CN" dirty="0"/>
              <a:t>二 </a:t>
            </a:r>
            <a:r>
              <a:rPr lang="en-US" altLang="zh-CN" dirty="0"/>
              <a:t>·</a:t>
            </a:r>
            <a:r>
              <a:rPr lang="zh-CN" altLang="zh-CN" dirty="0"/>
              <a:t>性格概述</a:t>
            </a:r>
            <a:endParaRPr lang="zh-CN" altLang="en-US" dirty="0"/>
          </a:p>
        </p:txBody>
      </p:sp>
      <p:sp>
        <p:nvSpPr>
          <p:cNvPr id="3" name="内容占位符 2">
            <a:extLst>
              <a:ext uri="{FF2B5EF4-FFF2-40B4-BE49-F238E27FC236}">
                <a16:creationId xmlns="" xmlns:a16="http://schemas.microsoft.com/office/drawing/2014/main" id="{773C6833-2346-4C9F-A429-4F1F66815E64}"/>
              </a:ext>
            </a:extLst>
          </p:cNvPr>
          <p:cNvSpPr>
            <a:spLocks noGrp="1"/>
          </p:cNvSpPr>
          <p:nvPr>
            <p:ph sz="quarter" idx="13"/>
          </p:nvPr>
        </p:nvSpPr>
        <p:spPr>
          <a:xfrm>
            <a:off x="801688" y="1505248"/>
            <a:ext cx="10515600" cy="5444197"/>
          </a:xfrm>
        </p:spPr>
        <p:txBody>
          <a:bodyPr>
            <a:normAutofit/>
          </a:bodyPr>
          <a:lstStyle/>
          <a:p>
            <a:pPr>
              <a:lnSpc>
                <a:spcPct val="100000"/>
              </a:lnSpc>
            </a:pPr>
            <a:r>
              <a:rPr lang="en-US" altLang="zh-CN" dirty="0"/>
              <a:t>      </a:t>
            </a:r>
            <a:r>
              <a:rPr lang="zh-CN" altLang="zh-CN" dirty="0"/>
              <a:t>性格是人们较熟悉的心理现象，早在春秋时期，我国古代教育家孔子就论述过他的学生的各种性格特征。</a:t>
            </a:r>
          </a:p>
          <a:p>
            <a:pPr>
              <a:lnSpc>
                <a:spcPct val="100000"/>
              </a:lnSpc>
            </a:pPr>
            <a:r>
              <a:rPr lang="zh-CN" altLang="zh-CN" sz="3600" dirty="0"/>
              <a:t>一、什么是性格</a:t>
            </a:r>
          </a:p>
          <a:p>
            <a:pPr>
              <a:lnSpc>
                <a:spcPct val="100000"/>
              </a:lnSpc>
            </a:pPr>
            <a:r>
              <a:rPr lang="en-US" altLang="zh-CN" dirty="0"/>
              <a:t>       </a:t>
            </a:r>
            <a:r>
              <a:rPr lang="zh-CN" altLang="zh-CN" dirty="0"/>
              <a:t>性格是指一个人在态度和行为方式中表现出来的稳定的心理特征，换句话说，性格是个人对现实的态度体系和习惯化的行为方式相结合所表现出来的稳定的个性心理特征</a:t>
            </a:r>
            <a:r>
              <a:rPr lang="zh-CN" altLang="zh-CN" dirty="0" smtClean="0"/>
              <a:t>。</a:t>
            </a:r>
            <a:endParaRPr lang="zh-CN" altLang="zh-CN" dirty="0"/>
          </a:p>
          <a:p>
            <a:pPr>
              <a:lnSpc>
                <a:spcPct val="100000"/>
              </a:lnSpc>
            </a:pPr>
            <a:r>
              <a:rPr lang="zh-CN" altLang="zh-CN" dirty="0"/>
              <a:t>上述定义可做如下解释：</a:t>
            </a:r>
          </a:p>
          <a:p>
            <a:pPr>
              <a:lnSpc>
                <a:spcPct val="100000"/>
              </a:lnSpc>
            </a:pPr>
            <a:r>
              <a:rPr lang="en-US" altLang="zh-CN" dirty="0"/>
              <a:t>       </a:t>
            </a:r>
            <a:r>
              <a:rPr lang="zh-CN" altLang="zh-CN" dirty="0"/>
              <a:t>第一，性格是人的态度体系与稳定的行为方式结合所表现出来的心理特性。</a:t>
            </a:r>
          </a:p>
          <a:p>
            <a:pPr>
              <a:lnSpc>
                <a:spcPct val="100000"/>
              </a:lnSpc>
            </a:pPr>
            <a:r>
              <a:rPr lang="en-US" altLang="zh-CN" dirty="0"/>
              <a:t>       </a:t>
            </a:r>
            <a:r>
              <a:rPr lang="zh-CN" altLang="zh-CN" dirty="0"/>
              <a:t>第二，由于性格是表现在人对现实的态度和行为方式中的一种稳固倾向的心理特征，所以它是个性特征中具有核心意义的部分。</a:t>
            </a:r>
          </a:p>
          <a:p>
            <a:pPr>
              <a:lnSpc>
                <a:spcPct val="100000"/>
              </a:lnSpc>
            </a:pPr>
            <a:r>
              <a:rPr lang="en-US" altLang="zh-CN" dirty="0"/>
              <a:t>       </a:t>
            </a:r>
            <a:r>
              <a:rPr lang="zh-CN" altLang="zh-CN" dirty="0"/>
              <a:t>第三，人的性格是后天获得的，是现实社会关系在人脑中的反映。</a:t>
            </a:r>
          </a:p>
          <a:p>
            <a:pPr>
              <a:lnSpc>
                <a:spcPct val="100000"/>
              </a:lnSpc>
            </a:pPr>
            <a:r>
              <a:rPr lang="en-US" altLang="zh-CN" dirty="0"/>
              <a:t>       </a:t>
            </a:r>
            <a:r>
              <a:rPr lang="zh-CN" altLang="zh-CN" dirty="0"/>
              <a:t>第四，人的性格是在长期生活环境和社会实践中逐渐形成的。它一旦形成就比较稳定，但也不是一成不变的。客观环境的变化往往使人的性格发生明显的变化。</a:t>
            </a:r>
          </a:p>
          <a:p>
            <a:endParaRPr lang="zh-CN" altLang="en-US" dirty="0"/>
          </a:p>
        </p:txBody>
      </p:sp>
    </p:spTree>
    <p:extLst>
      <p:ext uri="{BB962C8B-B14F-4D97-AF65-F5344CB8AC3E}">
        <p14:creationId xmlns:p14="http://schemas.microsoft.com/office/powerpoint/2010/main" val="1487905131"/>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A000120140627A41KPBG</Template>
  <TotalTime>2496</TotalTime>
  <Words>1819</Words>
  <Application>Microsoft Office PowerPoint</Application>
  <PresentationFormat>自定义</PresentationFormat>
  <Paragraphs>131</Paragraphs>
  <Slides>20</Slides>
  <Notes>0</Notes>
  <HiddenSlides>0</HiddenSlides>
  <MMClips>0</MMClips>
  <ScaleCrop>false</ScaleCrop>
  <HeadingPairs>
    <vt:vector size="4" baseType="variant">
      <vt:variant>
        <vt:lpstr>主题</vt:lpstr>
      </vt:variant>
      <vt:variant>
        <vt:i4>1</vt:i4>
      </vt:variant>
      <vt:variant>
        <vt:lpstr>幻灯片标题</vt:lpstr>
      </vt:variant>
      <vt:variant>
        <vt:i4>20</vt:i4>
      </vt:variant>
    </vt:vector>
  </HeadingPairs>
  <TitlesOfParts>
    <vt:vector size="21" baseType="lpstr">
      <vt:lpstr>Office 主题​​</vt:lpstr>
      <vt:lpstr>心理学</vt:lpstr>
      <vt:lpstr>PowerPoint 演示文稿</vt:lpstr>
      <vt:lpstr>第八节 气质和性格</vt:lpstr>
      <vt:lpstr>一  气质概述和特征 </vt:lpstr>
      <vt:lpstr>三、气质类型及特征</vt:lpstr>
      <vt:lpstr>三、气质类型及特征</vt:lpstr>
      <vt:lpstr>四、气质的生理机制</vt:lpstr>
      <vt:lpstr>PowerPoint 演示文稿</vt:lpstr>
      <vt:lpstr>二 ·性格概述</vt:lpstr>
      <vt:lpstr>二、性格和人格</vt:lpstr>
      <vt:lpstr>三、性格和气质</vt:lpstr>
      <vt:lpstr>四、性格的生理基础</vt:lpstr>
      <vt:lpstr>三 ·性格的结构及类型</vt:lpstr>
      <vt:lpstr>PowerPoint 演示文稿</vt:lpstr>
      <vt:lpstr>二、性格类型</vt:lpstr>
      <vt:lpstr>PowerPoint 演示文稿</vt:lpstr>
      <vt:lpstr>四 ·性格的形成和培养</vt:lpstr>
      <vt:lpstr>二、性格鉴定</vt:lpstr>
      <vt:lpstr>三、性格的培养</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心理学</dc:title>
  <dc:creator>inter</dc:creator>
  <cp:lastModifiedBy>SJYY</cp:lastModifiedBy>
  <cp:revision>149</cp:revision>
  <dcterms:created xsi:type="dcterms:W3CDTF">2017-08-28T14:45:38Z</dcterms:created>
  <dcterms:modified xsi:type="dcterms:W3CDTF">2017-09-21T09:34:33Z</dcterms:modified>
</cp:coreProperties>
</file>

<file path=docProps/thumbnail.jpeg>
</file>