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445" r:id="rId3"/>
    <p:sldId id="258" r:id="rId4"/>
    <p:sldId id="260" r:id="rId5"/>
    <p:sldId id="261" r:id="rId6"/>
    <p:sldId id="264" r:id="rId7"/>
    <p:sldId id="265" r:id="rId8"/>
    <p:sldId id="266" r:id="rId9"/>
    <p:sldId id="267" r:id="rId10"/>
    <p:sldId id="268" r:id="rId11"/>
    <p:sldId id="447" r:id="rId12"/>
    <p:sldId id="269" r:id="rId13"/>
    <p:sldId id="448" r:id="rId14"/>
    <p:sldId id="270" r:id="rId15"/>
    <p:sldId id="271" r:id="rId16"/>
    <p:sldId id="272" r:id="rId17"/>
    <p:sldId id="273" r:id="rId18"/>
    <p:sldId id="446" r:id="rId19"/>
  </p:sldIdLst>
  <p:sldSz cx="12192000" cy="6858000"/>
  <p:notesSz cx="6858000" cy="9144000"/>
  <p:defaultTextStyle>
    <a:defPPr>
      <a:defRPr lang="zh-CN"/>
    </a:defPPr>
    <a:lvl1pPr marL="0" algn="l" defTabSz="914340" rtl="0" eaLnBrk="1" latinLnBrk="0" hangingPunct="1">
      <a:defRPr sz="1900" kern="1200">
        <a:solidFill>
          <a:schemeClr val="tx1"/>
        </a:solidFill>
        <a:latin typeface="+mn-lt"/>
        <a:ea typeface="+mn-ea"/>
        <a:cs typeface="+mn-cs"/>
      </a:defRPr>
    </a:lvl1pPr>
    <a:lvl2pPr marL="457170" algn="l" defTabSz="914340" rtl="0" eaLnBrk="1" latinLnBrk="0" hangingPunct="1">
      <a:defRPr sz="1900" kern="1200">
        <a:solidFill>
          <a:schemeClr val="tx1"/>
        </a:solidFill>
        <a:latin typeface="+mn-lt"/>
        <a:ea typeface="+mn-ea"/>
        <a:cs typeface="+mn-cs"/>
      </a:defRPr>
    </a:lvl2pPr>
    <a:lvl3pPr marL="914340" algn="l" defTabSz="914340" rtl="0" eaLnBrk="1" latinLnBrk="0" hangingPunct="1">
      <a:defRPr sz="1900" kern="1200">
        <a:solidFill>
          <a:schemeClr val="tx1"/>
        </a:solidFill>
        <a:latin typeface="+mn-lt"/>
        <a:ea typeface="+mn-ea"/>
        <a:cs typeface="+mn-cs"/>
      </a:defRPr>
    </a:lvl3pPr>
    <a:lvl4pPr marL="1371511" algn="l" defTabSz="914340" rtl="0" eaLnBrk="1" latinLnBrk="0" hangingPunct="1">
      <a:defRPr sz="1900" kern="1200">
        <a:solidFill>
          <a:schemeClr val="tx1"/>
        </a:solidFill>
        <a:latin typeface="+mn-lt"/>
        <a:ea typeface="+mn-ea"/>
        <a:cs typeface="+mn-cs"/>
      </a:defRPr>
    </a:lvl4pPr>
    <a:lvl5pPr marL="1828681" algn="l" defTabSz="914340" rtl="0" eaLnBrk="1" latinLnBrk="0" hangingPunct="1">
      <a:defRPr sz="1900" kern="1200">
        <a:solidFill>
          <a:schemeClr val="tx1"/>
        </a:solidFill>
        <a:latin typeface="+mn-lt"/>
        <a:ea typeface="+mn-ea"/>
        <a:cs typeface="+mn-cs"/>
      </a:defRPr>
    </a:lvl5pPr>
    <a:lvl6pPr marL="2285852" algn="l" defTabSz="914340" rtl="0" eaLnBrk="1" latinLnBrk="0" hangingPunct="1">
      <a:defRPr sz="1900" kern="1200">
        <a:solidFill>
          <a:schemeClr val="tx1"/>
        </a:solidFill>
        <a:latin typeface="+mn-lt"/>
        <a:ea typeface="+mn-ea"/>
        <a:cs typeface="+mn-cs"/>
      </a:defRPr>
    </a:lvl6pPr>
    <a:lvl7pPr marL="2743021" algn="l" defTabSz="914340" rtl="0" eaLnBrk="1" latinLnBrk="0" hangingPunct="1">
      <a:defRPr sz="1900" kern="1200">
        <a:solidFill>
          <a:schemeClr val="tx1"/>
        </a:solidFill>
        <a:latin typeface="+mn-lt"/>
        <a:ea typeface="+mn-ea"/>
        <a:cs typeface="+mn-cs"/>
      </a:defRPr>
    </a:lvl7pPr>
    <a:lvl8pPr marL="3200193" algn="l" defTabSz="914340" rtl="0" eaLnBrk="1" latinLnBrk="0" hangingPunct="1">
      <a:defRPr sz="1900" kern="1200">
        <a:solidFill>
          <a:schemeClr val="tx1"/>
        </a:solidFill>
        <a:latin typeface="+mn-lt"/>
        <a:ea typeface="+mn-ea"/>
        <a:cs typeface="+mn-cs"/>
      </a:defRPr>
    </a:lvl8pPr>
    <a:lvl9pPr marL="3657363" algn="l" defTabSz="914340" rtl="0" eaLnBrk="1" latinLnBrk="0" hangingPunct="1">
      <a:defRPr sz="19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205" userDrawn="1">
          <p15:clr>
            <a:srgbClr val="A4A3A4"/>
          </p15:clr>
        </p15:guide>
        <p15:guide id="2" pos="3817"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4472C4"/>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xmlns=""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6029" autoAdjust="0"/>
    <p:restoredTop sz="94660"/>
  </p:normalViewPr>
  <p:slideViewPr>
    <p:cSldViewPr snapToGrid="0">
      <p:cViewPr>
        <p:scale>
          <a:sx n="60" d="100"/>
          <a:sy n="60" d="100"/>
        </p:scale>
        <p:origin x="-78" y="-354"/>
      </p:cViewPr>
      <p:guideLst>
        <p:guide orient="horz" pos="2206"/>
        <p:guide pos="381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183" Type="http://schemas.microsoft.com/office/2015/10/relationships/revisionInfo" Target="revisionInfo.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jpe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自定义版式">
    <p:spTree>
      <p:nvGrpSpPr>
        <p:cNvPr id="1" name=""/>
        <p:cNvGrpSpPr/>
        <p:nvPr/>
      </p:nvGrpSpPr>
      <p:grpSpPr>
        <a:xfrm>
          <a:off x="0" y="0"/>
          <a:ext cx="0" cy="0"/>
          <a:chOff x="0" y="0"/>
          <a:chExt cx="0" cy="0"/>
        </a:xfrm>
      </p:grpSpPr>
      <p:sp>
        <p:nvSpPr>
          <p:cNvPr id="3" name="日期占位符 2">
            <a:extLst>
              <a:ext uri="{FF2B5EF4-FFF2-40B4-BE49-F238E27FC236}">
                <a16:creationId xmlns:a16="http://schemas.microsoft.com/office/drawing/2014/main" xmlns="" id="{21B825C4-A7E0-4B77-B8A1-58A956AA3EED}"/>
              </a:ext>
            </a:extLst>
          </p:cNvPr>
          <p:cNvSpPr>
            <a:spLocks noGrp="1"/>
          </p:cNvSpPr>
          <p:nvPr>
            <p:ph type="dt" sz="half" idx="10"/>
          </p:nvPr>
        </p:nvSpPr>
        <p:spPr/>
        <p:txBody>
          <a:bodyPr/>
          <a:lstStyle/>
          <a:p>
            <a:fld id="{A7825152-5C95-4846-8319-BB94C503A834}" type="datetimeFigureOut">
              <a:rPr lang="zh-CN" altLang="en-US" smtClean="0"/>
              <a:t>2017/9/1/Friday</a:t>
            </a:fld>
            <a:endParaRPr lang="zh-CN" altLang="en-US"/>
          </a:p>
        </p:txBody>
      </p:sp>
      <p:sp>
        <p:nvSpPr>
          <p:cNvPr id="4" name="页脚占位符 3">
            <a:extLst>
              <a:ext uri="{FF2B5EF4-FFF2-40B4-BE49-F238E27FC236}">
                <a16:creationId xmlns:a16="http://schemas.microsoft.com/office/drawing/2014/main" xmlns="" id="{EEC345E7-2648-40F6-8D6A-313BB2C232DC}"/>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a16="http://schemas.microsoft.com/office/drawing/2014/main" xmlns="" id="{848FB0F6-3CE3-4962-86BB-895EC8CE91BB}"/>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29930869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25B58D20-AF23-43FE-AE1A-09F15A86A882}"/>
              </a:ext>
            </a:extLst>
          </p:cNvPr>
          <p:cNvSpPr>
            <a:spLocks noGrp="1"/>
          </p:cNvSpPr>
          <p:nvPr>
            <p:ph type="ctrTitle"/>
          </p:nvPr>
        </p:nvSpPr>
        <p:spPr>
          <a:xfrm>
            <a:off x="1524000" y="1787367"/>
            <a:ext cx="9144000" cy="2387600"/>
          </a:xfrm>
        </p:spPr>
        <p:txBody>
          <a:bodyPr anchor="b"/>
          <a:lstStyle>
            <a:lvl1pPr algn="ctr">
              <a:defRPr sz="6000" b="0"/>
            </a:lvl1pPr>
          </a:lstStyle>
          <a:p>
            <a:r>
              <a:rPr lang="zh-CN" altLang="en-US" dirty="0"/>
              <a:t>单击此处编辑母版标题样式</a:t>
            </a:r>
          </a:p>
        </p:txBody>
      </p:sp>
      <p:sp>
        <p:nvSpPr>
          <p:cNvPr id="4" name="日期占位符 3">
            <a:extLst>
              <a:ext uri="{FF2B5EF4-FFF2-40B4-BE49-F238E27FC236}">
                <a16:creationId xmlns:a16="http://schemas.microsoft.com/office/drawing/2014/main" xmlns="" id="{4BF2BA31-D6BB-4D9A-8BE5-AF671D98F7E1}"/>
              </a:ext>
            </a:extLst>
          </p:cNvPr>
          <p:cNvSpPr>
            <a:spLocks noGrp="1"/>
          </p:cNvSpPr>
          <p:nvPr>
            <p:ph type="dt" sz="half" idx="10"/>
          </p:nvPr>
        </p:nvSpPr>
        <p:spPr/>
        <p:txBody>
          <a:bodyPr/>
          <a:lstStyle/>
          <a:p>
            <a:fld id="{A7825152-5C95-4846-8319-BB94C503A834}" type="datetimeFigureOut">
              <a:rPr lang="zh-CN" altLang="en-US" smtClean="0"/>
              <a:t>2017/9/1/Friday</a:t>
            </a:fld>
            <a:endParaRPr lang="zh-CN" altLang="en-US"/>
          </a:p>
        </p:txBody>
      </p:sp>
      <p:sp>
        <p:nvSpPr>
          <p:cNvPr id="5" name="页脚占位符 4">
            <a:extLst>
              <a:ext uri="{FF2B5EF4-FFF2-40B4-BE49-F238E27FC236}">
                <a16:creationId xmlns:a16="http://schemas.microsoft.com/office/drawing/2014/main" xmlns="" id="{4B4305ED-60E8-4114-B228-A5CB8E2D386B}"/>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0B6A42A0-5DE3-4A40-AA3A-6F31AC9C13E3}"/>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28407062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标题和内容">
    <p:spTree>
      <p:nvGrpSpPr>
        <p:cNvPr id="1" name=""/>
        <p:cNvGrpSpPr/>
        <p:nvPr/>
      </p:nvGrpSpPr>
      <p:grpSpPr>
        <a:xfrm>
          <a:off x="0" y="0"/>
          <a:ext cx="0" cy="0"/>
          <a:chOff x="0" y="0"/>
          <a:chExt cx="0" cy="0"/>
        </a:xfrm>
      </p:grpSpPr>
      <p:pic>
        <p:nvPicPr>
          <p:cNvPr id="7" name="Picture 2" descr="D:\SLIDEtoME\TP模板\新建文件夹 (17)\bg\bg1.jpg">
            <a:extLst>
              <a:ext uri="{FF2B5EF4-FFF2-40B4-BE49-F238E27FC236}">
                <a16:creationId xmlns:a16="http://schemas.microsoft.com/office/drawing/2014/main" xmlns="" id="{FF6C6494-A903-4158-A8CD-C53DC7CFBFF8}"/>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1275" y="-23215"/>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3" name="内容占位符 2">
            <a:extLst>
              <a:ext uri="{FF2B5EF4-FFF2-40B4-BE49-F238E27FC236}">
                <a16:creationId xmlns:a16="http://schemas.microsoft.com/office/drawing/2014/main" xmlns="" id="{A52CC966-AC14-4894-916D-2C76AE0327F0}"/>
              </a:ext>
            </a:extLst>
          </p:cNvPr>
          <p:cNvSpPr>
            <a:spLocks noGrp="1"/>
          </p:cNvSpPr>
          <p:nvPr>
            <p:ph idx="1"/>
          </p:nvPr>
        </p:nvSpPr>
        <p:spPr>
          <a:xfrm>
            <a:off x="1011381" y="1011385"/>
            <a:ext cx="10342419" cy="5165581"/>
          </a:xfrm>
        </p:spPr>
        <p:txBody>
          <a:bodyPr>
            <a:normAutofit/>
          </a:bodyPr>
          <a:lstStyle>
            <a:lvl1pPr marL="0" indent="0">
              <a:buNone/>
              <a:defRPr sz="4400" b="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a:t>
            </a:r>
          </a:p>
        </p:txBody>
      </p:sp>
      <p:sp>
        <p:nvSpPr>
          <p:cNvPr id="4" name="日期占位符 3">
            <a:extLst>
              <a:ext uri="{FF2B5EF4-FFF2-40B4-BE49-F238E27FC236}">
                <a16:creationId xmlns:a16="http://schemas.microsoft.com/office/drawing/2014/main" xmlns="" id="{4062D5EC-E2C9-475D-8266-386C35D116AC}"/>
              </a:ext>
            </a:extLst>
          </p:cNvPr>
          <p:cNvSpPr>
            <a:spLocks noGrp="1"/>
          </p:cNvSpPr>
          <p:nvPr>
            <p:ph type="dt" sz="half" idx="10"/>
          </p:nvPr>
        </p:nvSpPr>
        <p:spPr/>
        <p:txBody>
          <a:bodyPr/>
          <a:lstStyle/>
          <a:p>
            <a:fld id="{A7825152-5C95-4846-8319-BB94C503A834}" type="datetimeFigureOut">
              <a:rPr lang="zh-CN" altLang="en-US" smtClean="0"/>
              <a:t>2017/9/1/Friday</a:t>
            </a:fld>
            <a:endParaRPr lang="zh-CN" altLang="en-US"/>
          </a:p>
        </p:txBody>
      </p:sp>
      <p:sp>
        <p:nvSpPr>
          <p:cNvPr id="5" name="页脚占位符 4">
            <a:extLst>
              <a:ext uri="{FF2B5EF4-FFF2-40B4-BE49-F238E27FC236}">
                <a16:creationId xmlns:a16="http://schemas.microsoft.com/office/drawing/2014/main" xmlns="" id="{5CEAC2F1-A8ED-49D7-A852-CE8792015538}"/>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A278E5C3-B08F-415F-B499-F1AA39F94CBF}"/>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25836119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空白">
    <p:spTree>
      <p:nvGrpSpPr>
        <p:cNvPr id="1" name=""/>
        <p:cNvGrpSpPr/>
        <p:nvPr/>
      </p:nvGrpSpPr>
      <p:grpSpPr>
        <a:xfrm>
          <a:off x="0" y="0"/>
          <a:ext cx="0" cy="0"/>
          <a:chOff x="0" y="0"/>
          <a:chExt cx="0" cy="0"/>
        </a:xfrm>
      </p:grpSpPr>
      <p:pic>
        <p:nvPicPr>
          <p:cNvPr id="6" name="Picture 2" descr="D:\SLIDEtoME\TP模板\新建文件夹 (17)\bg\bg1.jpg">
            <a:extLst>
              <a:ext uri="{FF2B5EF4-FFF2-40B4-BE49-F238E27FC236}">
                <a16:creationId xmlns:a16="http://schemas.microsoft.com/office/drawing/2014/main" xmlns="" id="{9A775DEE-E342-4656-936A-038CF5E5DDC4}"/>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0638" y="-11609"/>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2" name="日期占位符 1">
            <a:extLst>
              <a:ext uri="{FF2B5EF4-FFF2-40B4-BE49-F238E27FC236}">
                <a16:creationId xmlns:a16="http://schemas.microsoft.com/office/drawing/2014/main" xmlns="" id="{72BF01BB-3DF0-4928-B8F6-00E971F67E60}"/>
              </a:ext>
            </a:extLst>
          </p:cNvPr>
          <p:cNvSpPr>
            <a:spLocks noGrp="1"/>
          </p:cNvSpPr>
          <p:nvPr>
            <p:ph type="dt" sz="half" idx="10"/>
          </p:nvPr>
        </p:nvSpPr>
        <p:spPr/>
        <p:txBody>
          <a:bodyPr/>
          <a:lstStyle/>
          <a:p>
            <a:fld id="{A7825152-5C95-4846-8319-BB94C503A834}" type="datetimeFigureOut">
              <a:rPr lang="zh-CN" altLang="en-US" smtClean="0"/>
              <a:t>2017/9/1/Friday</a:t>
            </a:fld>
            <a:endParaRPr lang="zh-CN" altLang="en-US"/>
          </a:p>
        </p:txBody>
      </p:sp>
      <p:sp>
        <p:nvSpPr>
          <p:cNvPr id="3" name="页脚占位符 2">
            <a:extLst>
              <a:ext uri="{FF2B5EF4-FFF2-40B4-BE49-F238E27FC236}">
                <a16:creationId xmlns:a16="http://schemas.microsoft.com/office/drawing/2014/main" xmlns="" id="{66A5C364-C7F8-4781-87F1-0210210D54FC}"/>
              </a:ext>
            </a:extLst>
          </p:cNvPr>
          <p:cNvSpPr>
            <a:spLocks noGrp="1"/>
          </p:cNvSpPr>
          <p:nvPr>
            <p:ph type="ftr" sz="quarter" idx="11"/>
          </p:nvPr>
        </p:nvSpPr>
        <p:spPr/>
        <p:txBody>
          <a:bodyPr/>
          <a:lstStyle/>
          <a:p>
            <a:endParaRPr lang="zh-CN" altLang="en-US"/>
          </a:p>
        </p:txBody>
      </p:sp>
      <p:sp>
        <p:nvSpPr>
          <p:cNvPr id="4" name="灯片编号占位符 3">
            <a:extLst>
              <a:ext uri="{FF2B5EF4-FFF2-40B4-BE49-F238E27FC236}">
                <a16:creationId xmlns:a16="http://schemas.microsoft.com/office/drawing/2014/main" xmlns="" id="{7298B072-1559-4EA6-BCD0-56E99B1208EE}"/>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
        <p:nvSpPr>
          <p:cNvPr id="5" name="内容占位符 2">
            <a:extLst>
              <a:ext uri="{FF2B5EF4-FFF2-40B4-BE49-F238E27FC236}">
                <a16:creationId xmlns:a16="http://schemas.microsoft.com/office/drawing/2014/main" xmlns="" id="{B65E3436-B27E-46C4-A06A-8B8901020796}"/>
              </a:ext>
            </a:extLst>
          </p:cNvPr>
          <p:cNvSpPr>
            <a:spLocks noGrp="1"/>
          </p:cNvSpPr>
          <p:nvPr>
            <p:ph idx="1"/>
          </p:nvPr>
        </p:nvSpPr>
        <p:spPr>
          <a:xfrm>
            <a:off x="1011381" y="1011385"/>
            <a:ext cx="10342419" cy="5165581"/>
          </a:xfrm>
        </p:spPr>
        <p:txBody>
          <a:bodyPr>
            <a:normAutofit/>
          </a:bodyPr>
          <a:lstStyle>
            <a:lvl1pPr>
              <a:defRPr sz="2100" b="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a:t>
            </a:r>
          </a:p>
        </p:txBody>
      </p:sp>
    </p:spTree>
    <p:extLst>
      <p:ext uri="{BB962C8B-B14F-4D97-AF65-F5344CB8AC3E}">
        <p14:creationId xmlns:p14="http://schemas.microsoft.com/office/powerpoint/2010/main" val="40848332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自定义版式">
    <p:spTree>
      <p:nvGrpSpPr>
        <p:cNvPr id="1" name=""/>
        <p:cNvGrpSpPr/>
        <p:nvPr/>
      </p:nvGrpSpPr>
      <p:grpSpPr>
        <a:xfrm>
          <a:off x="0" y="0"/>
          <a:ext cx="0" cy="0"/>
          <a:chOff x="0" y="0"/>
          <a:chExt cx="0" cy="0"/>
        </a:xfrm>
      </p:grpSpPr>
      <p:pic>
        <p:nvPicPr>
          <p:cNvPr id="7" name="Picture 2" descr="D:\SLIDEtoME\TP模板\新建文件夹 (17)\bg\bg1.jpg">
            <a:extLst>
              <a:ext uri="{FF2B5EF4-FFF2-40B4-BE49-F238E27FC236}">
                <a16:creationId xmlns:a16="http://schemas.microsoft.com/office/drawing/2014/main" xmlns="" id="{94EFBFB8-5BA0-4A6D-9BA3-FB96B737591C}"/>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0638" y="-11609"/>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2" name="标题 1">
            <a:extLst>
              <a:ext uri="{FF2B5EF4-FFF2-40B4-BE49-F238E27FC236}">
                <a16:creationId xmlns:a16="http://schemas.microsoft.com/office/drawing/2014/main" xmlns="" id="{A23BEE37-7F5C-46B0-B5BB-3FE641C38351}"/>
              </a:ext>
            </a:extLst>
          </p:cNvPr>
          <p:cNvSpPr>
            <a:spLocks noGrp="1"/>
          </p:cNvSpPr>
          <p:nvPr>
            <p:ph type="title"/>
          </p:nvPr>
        </p:nvSpPr>
        <p:spPr>
          <a:xfrm>
            <a:off x="1080656" y="1002452"/>
            <a:ext cx="10155381" cy="923344"/>
          </a:xfrm>
        </p:spPr>
        <p:txBody>
          <a:bodyPr>
            <a:normAutofit/>
          </a:bodyPr>
          <a:lstStyle>
            <a:lvl1pPr algn="l">
              <a:defRPr sz="3600"/>
            </a:lvl1pPr>
          </a:lstStyle>
          <a:p>
            <a:r>
              <a:rPr lang="zh-CN" altLang="en-US" dirty="0"/>
              <a:t>单击此处编辑母版标题样式</a:t>
            </a:r>
          </a:p>
        </p:txBody>
      </p:sp>
      <p:sp>
        <p:nvSpPr>
          <p:cNvPr id="3" name="日期占位符 2">
            <a:extLst>
              <a:ext uri="{FF2B5EF4-FFF2-40B4-BE49-F238E27FC236}">
                <a16:creationId xmlns:a16="http://schemas.microsoft.com/office/drawing/2014/main" xmlns="" id="{A74B3A29-33B9-4D81-9FE6-7F33DDCF3AC5}"/>
              </a:ext>
            </a:extLst>
          </p:cNvPr>
          <p:cNvSpPr>
            <a:spLocks noGrp="1"/>
          </p:cNvSpPr>
          <p:nvPr>
            <p:ph type="dt" sz="half" idx="10"/>
          </p:nvPr>
        </p:nvSpPr>
        <p:spPr/>
        <p:txBody>
          <a:bodyPr/>
          <a:lstStyle/>
          <a:p>
            <a:fld id="{A7825152-5C95-4846-8319-BB94C503A834}" type="datetimeFigureOut">
              <a:rPr lang="zh-CN" altLang="en-US" smtClean="0"/>
              <a:t>2017/9/1/Friday</a:t>
            </a:fld>
            <a:endParaRPr lang="zh-CN" altLang="en-US"/>
          </a:p>
        </p:txBody>
      </p:sp>
      <p:sp>
        <p:nvSpPr>
          <p:cNvPr id="4" name="页脚占位符 3">
            <a:extLst>
              <a:ext uri="{FF2B5EF4-FFF2-40B4-BE49-F238E27FC236}">
                <a16:creationId xmlns:a16="http://schemas.microsoft.com/office/drawing/2014/main" xmlns="" id="{C6DA036C-F810-4B89-834B-02C5FEF6D8BE}"/>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a16="http://schemas.microsoft.com/office/drawing/2014/main" xmlns="" id="{2F97A99A-91A2-44B1-A90C-430085E7D48D}"/>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
        <p:nvSpPr>
          <p:cNvPr id="9" name="内容占位符 8">
            <a:extLst>
              <a:ext uri="{FF2B5EF4-FFF2-40B4-BE49-F238E27FC236}">
                <a16:creationId xmlns:a16="http://schemas.microsoft.com/office/drawing/2014/main" xmlns="" id="{023A6029-6BAA-4921-AD69-AF1F28F2A5BB}"/>
              </a:ext>
            </a:extLst>
          </p:cNvPr>
          <p:cNvSpPr>
            <a:spLocks noGrp="1"/>
          </p:cNvSpPr>
          <p:nvPr>
            <p:ph sz="quarter" idx="13"/>
          </p:nvPr>
        </p:nvSpPr>
        <p:spPr>
          <a:xfrm>
            <a:off x="1080656" y="2161318"/>
            <a:ext cx="10155381" cy="3186544"/>
          </a:xfrm>
        </p:spPr>
        <p:txBody>
          <a:bodyPr/>
          <a:lstStyle>
            <a:lvl1pPr marL="0" indent="0">
              <a:buNone/>
              <a:defRPr sz="210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编辑母版文本样式</a:t>
            </a:r>
          </a:p>
          <a:p>
            <a:pPr lvl="1"/>
            <a:endParaRPr lang="zh-CN" altLang="en-US" dirty="0"/>
          </a:p>
        </p:txBody>
      </p:sp>
    </p:spTree>
    <p:extLst>
      <p:ext uri="{BB962C8B-B14F-4D97-AF65-F5344CB8AC3E}">
        <p14:creationId xmlns:p14="http://schemas.microsoft.com/office/powerpoint/2010/main" val="183668329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_自定义版式">
    <p:spTree>
      <p:nvGrpSpPr>
        <p:cNvPr id="1" name=""/>
        <p:cNvGrpSpPr/>
        <p:nvPr/>
      </p:nvGrpSpPr>
      <p:grpSpPr>
        <a:xfrm>
          <a:off x="0" y="0"/>
          <a:ext cx="0" cy="0"/>
          <a:chOff x="0" y="0"/>
          <a:chExt cx="0" cy="0"/>
        </a:xfrm>
      </p:grpSpPr>
      <p:pic>
        <p:nvPicPr>
          <p:cNvPr id="7" name="Picture 2" descr="D:\SLIDEtoME\TP模板\新建文件夹 (17)\bg\bg1.jpg">
            <a:extLst>
              <a:ext uri="{FF2B5EF4-FFF2-40B4-BE49-F238E27FC236}">
                <a16:creationId xmlns:a16="http://schemas.microsoft.com/office/drawing/2014/main" xmlns="" id="{AAB1BC20-449B-4FD9-832C-3976175D7FF6}"/>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1275" y="-23215"/>
            <a:ext cx="12233275" cy="6881218"/>
          </a:xfrm>
          <a:prstGeom prst="rect">
            <a:avLst/>
          </a:prstGeom>
          <a:noFill/>
          <a:extLst>
            <a:ext uri="{909E8E84-426E-40DD-AFC4-6F175D3DCCD1}">
              <a14:hiddenFill xmlns:a14="http://schemas.microsoft.com/office/drawing/2010/main">
                <a:solidFill>
                  <a:srgbClr val="FFFFFF"/>
                </a:solidFill>
              </a14:hiddenFill>
            </a:ext>
          </a:extLst>
        </p:spPr>
      </p:pic>
      <p:sp>
        <p:nvSpPr>
          <p:cNvPr id="2" name="标题 1">
            <a:extLst>
              <a:ext uri="{FF2B5EF4-FFF2-40B4-BE49-F238E27FC236}">
                <a16:creationId xmlns:a16="http://schemas.microsoft.com/office/drawing/2014/main" xmlns="" id="{2B0E1926-7F41-406F-B9B5-151411CE4380}"/>
              </a:ext>
            </a:extLst>
          </p:cNvPr>
          <p:cNvSpPr>
            <a:spLocks noGrp="1"/>
          </p:cNvSpPr>
          <p:nvPr>
            <p:ph type="title"/>
          </p:nvPr>
        </p:nvSpPr>
        <p:spPr>
          <a:xfrm>
            <a:off x="838200" y="766917"/>
            <a:ext cx="10515600" cy="1133612"/>
          </a:xfrm>
        </p:spPr>
        <p:txBody>
          <a:bodyPr/>
          <a:lstStyle>
            <a:lvl1pPr algn="ctr">
              <a:defRPr/>
            </a:lvl1pPr>
          </a:lstStyle>
          <a:p>
            <a:r>
              <a:rPr lang="zh-CN" altLang="en-US" dirty="0"/>
              <a:t>单击此处编辑母版标题样式</a:t>
            </a:r>
          </a:p>
        </p:txBody>
      </p:sp>
      <p:sp>
        <p:nvSpPr>
          <p:cNvPr id="3" name="日期占位符 2">
            <a:extLst>
              <a:ext uri="{FF2B5EF4-FFF2-40B4-BE49-F238E27FC236}">
                <a16:creationId xmlns:a16="http://schemas.microsoft.com/office/drawing/2014/main" xmlns="" id="{05703350-BAB4-4D58-BEED-B32A3F8694E6}"/>
              </a:ext>
            </a:extLst>
          </p:cNvPr>
          <p:cNvSpPr>
            <a:spLocks noGrp="1"/>
          </p:cNvSpPr>
          <p:nvPr>
            <p:ph type="dt" sz="half" idx="10"/>
          </p:nvPr>
        </p:nvSpPr>
        <p:spPr/>
        <p:txBody>
          <a:bodyPr/>
          <a:lstStyle/>
          <a:p>
            <a:fld id="{A7825152-5C95-4846-8319-BB94C503A834}" type="datetimeFigureOut">
              <a:rPr lang="zh-CN" altLang="en-US" smtClean="0"/>
              <a:t>2017/9/1/Friday</a:t>
            </a:fld>
            <a:endParaRPr lang="zh-CN" altLang="en-US"/>
          </a:p>
        </p:txBody>
      </p:sp>
      <p:sp>
        <p:nvSpPr>
          <p:cNvPr id="4" name="页脚占位符 3">
            <a:extLst>
              <a:ext uri="{FF2B5EF4-FFF2-40B4-BE49-F238E27FC236}">
                <a16:creationId xmlns:a16="http://schemas.microsoft.com/office/drawing/2014/main" xmlns="" id="{CAD25219-3E96-4F82-B5DE-91D011D45E51}"/>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a16="http://schemas.microsoft.com/office/drawing/2014/main" xmlns="" id="{AF6B0942-7631-489B-A83B-E76C9A0C218E}"/>
              </a:ext>
            </a:extLst>
          </p:cNvPr>
          <p:cNvSpPr>
            <a:spLocks noGrp="1"/>
          </p:cNvSpPr>
          <p:nvPr>
            <p:ph type="sldNum" sz="quarter" idx="12"/>
          </p:nvPr>
        </p:nvSpPr>
        <p:spPr/>
        <p:txBody>
          <a:bodyPr/>
          <a:lstStyle/>
          <a:p>
            <a:fld id="{8CD9E591-690F-4125-913C-F60F125284F9}" type="slidenum">
              <a:rPr lang="zh-CN" altLang="en-US" smtClean="0"/>
              <a:t>‹#›</a:t>
            </a:fld>
            <a:endParaRPr lang="zh-CN" altLang="en-US"/>
          </a:p>
        </p:txBody>
      </p:sp>
      <p:sp>
        <p:nvSpPr>
          <p:cNvPr id="8" name="内容占位符 7">
            <a:extLst>
              <a:ext uri="{FF2B5EF4-FFF2-40B4-BE49-F238E27FC236}">
                <a16:creationId xmlns:a16="http://schemas.microsoft.com/office/drawing/2014/main" xmlns="" id="{17DA387A-C534-40DA-A1EB-4775C1056773}"/>
              </a:ext>
            </a:extLst>
          </p:cNvPr>
          <p:cNvSpPr>
            <a:spLocks noGrp="1"/>
          </p:cNvSpPr>
          <p:nvPr>
            <p:ph sz="quarter" idx="13"/>
          </p:nvPr>
        </p:nvSpPr>
        <p:spPr>
          <a:xfrm>
            <a:off x="838200" y="2022324"/>
            <a:ext cx="10515600" cy="3713452"/>
          </a:xfrm>
        </p:spPr>
        <p:txBody>
          <a:bodyPr/>
          <a:lstStyle>
            <a:lvl1pPr marL="0" indent="0">
              <a:buNone/>
              <a:defRPr sz="2100">
                <a:latin typeface="+mj-ea"/>
                <a:ea typeface="+mj-ea"/>
              </a:defRPr>
            </a:lvl1pPr>
            <a:lvl2pPr marL="457170" indent="0">
              <a:buNone/>
              <a:defRPr/>
            </a:lvl2pPr>
            <a:lvl3pPr marL="914340" indent="0">
              <a:buNone/>
              <a:defRPr/>
            </a:lvl3pPr>
            <a:lvl4pPr marL="1371511" indent="0">
              <a:buNone/>
              <a:defRPr/>
            </a:lvl4pPr>
            <a:lvl5pPr marL="1828681" indent="0">
              <a:buNone/>
              <a:defRPr/>
            </a:lvl5pPr>
          </a:lstStyle>
          <a:p>
            <a:pPr lvl="0"/>
            <a:r>
              <a:rPr lang="zh-CN" altLang="en-US" dirty="0"/>
              <a:t>编辑母版文本样式</a:t>
            </a:r>
          </a:p>
          <a:p>
            <a:pPr lvl="1"/>
            <a:endParaRPr lang="zh-CN" altLang="en-US" dirty="0"/>
          </a:p>
        </p:txBody>
      </p:sp>
    </p:spTree>
    <p:extLst>
      <p:ext uri="{BB962C8B-B14F-4D97-AF65-F5344CB8AC3E}">
        <p14:creationId xmlns:p14="http://schemas.microsoft.com/office/powerpoint/2010/main" val="3968337308"/>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a:extLst>
              <a:ext uri="{FF2B5EF4-FFF2-40B4-BE49-F238E27FC236}">
                <a16:creationId xmlns:a16="http://schemas.microsoft.com/office/drawing/2014/main" xmlns="" id="{78C80790-46FE-41DB-981B-31AC00332CCC}"/>
              </a:ext>
            </a:extLst>
          </p:cNvPr>
          <p:cNvSpPr>
            <a:spLocks noGrp="1"/>
          </p:cNvSpPr>
          <p:nvPr>
            <p:ph type="title"/>
          </p:nvPr>
        </p:nvSpPr>
        <p:spPr>
          <a:xfrm>
            <a:off x="838200" y="365125"/>
            <a:ext cx="10515600" cy="1325563"/>
          </a:xfrm>
          <a:prstGeom prst="rect">
            <a:avLst/>
          </a:prstGeom>
        </p:spPr>
        <p:txBody>
          <a:bodyPr vert="horz" lIns="91435" tIns="45717" rIns="91435" bIns="45717" rtlCol="0" anchor="ctr">
            <a:normAutofit/>
          </a:bodyPr>
          <a:lstStyle/>
          <a:p>
            <a:r>
              <a:rPr lang="zh-CN" altLang="en-US"/>
              <a:t>单击此处编辑母版标题样式</a:t>
            </a:r>
          </a:p>
        </p:txBody>
      </p:sp>
      <p:sp>
        <p:nvSpPr>
          <p:cNvPr id="3" name="文本占位符 2">
            <a:extLst>
              <a:ext uri="{FF2B5EF4-FFF2-40B4-BE49-F238E27FC236}">
                <a16:creationId xmlns:a16="http://schemas.microsoft.com/office/drawing/2014/main" xmlns="" id="{387E50AB-0776-4623-81EC-65C090084F2E}"/>
              </a:ext>
            </a:extLst>
          </p:cNvPr>
          <p:cNvSpPr>
            <a:spLocks noGrp="1"/>
          </p:cNvSpPr>
          <p:nvPr>
            <p:ph type="body" idx="1"/>
          </p:nvPr>
        </p:nvSpPr>
        <p:spPr>
          <a:xfrm>
            <a:off x="838200" y="1825625"/>
            <a:ext cx="10515600" cy="4351339"/>
          </a:xfrm>
          <a:prstGeom prst="rect">
            <a:avLst/>
          </a:prstGeom>
        </p:spPr>
        <p:txBody>
          <a:bodyPr vert="horz" lIns="91435" tIns="45717" rIns="91435" bIns="45717" rtlCol="0">
            <a:normAutofit/>
          </a:bodyPr>
          <a:lstStyle/>
          <a:p>
            <a:pPr lvl="0"/>
            <a:r>
              <a:rPr lang="zh-CN" altLang="en-US"/>
              <a:t>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a:extLst>
              <a:ext uri="{FF2B5EF4-FFF2-40B4-BE49-F238E27FC236}">
                <a16:creationId xmlns:a16="http://schemas.microsoft.com/office/drawing/2014/main" xmlns="" id="{FE06313D-F759-4B17-B400-6157AF9D8C40}"/>
              </a:ext>
            </a:extLst>
          </p:cNvPr>
          <p:cNvSpPr>
            <a:spLocks noGrp="1"/>
          </p:cNvSpPr>
          <p:nvPr>
            <p:ph type="dt" sz="half" idx="2"/>
          </p:nvPr>
        </p:nvSpPr>
        <p:spPr>
          <a:xfrm>
            <a:off x="838200" y="6356353"/>
            <a:ext cx="2743200" cy="365125"/>
          </a:xfrm>
          <a:prstGeom prst="rect">
            <a:avLst/>
          </a:prstGeom>
        </p:spPr>
        <p:txBody>
          <a:bodyPr vert="horz" lIns="91435" tIns="45717" rIns="91435" bIns="45717" rtlCol="0" anchor="ctr"/>
          <a:lstStyle>
            <a:lvl1pPr algn="l">
              <a:defRPr sz="1200">
                <a:solidFill>
                  <a:schemeClr val="tx1">
                    <a:tint val="75000"/>
                  </a:schemeClr>
                </a:solidFill>
              </a:defRPr>
            </a:lvl1pPr>
          </a:lstStyle>
          <a:p>
            <a:fld id="{A7825152-5C95-4846-8319-BB94C503A834}" type="datetimeFigureOut">
              <a:rPr lang="zh-CN" altLang="en-US" smtClean="0"/>
              <a:t>2017/9/1/Friday</a:t>
            </a:fld>
            <a:endParaRPr lang="zh-CN" altLang="en-US"/>
          </a:p>
        </p:txBody>
      </p:sp>
      <p:sp>
        <p:nvSpPr>
          <p:cNvPr id="5" name="页脚占位符 4">
            <a:extLst>
              <a:ext uri="{FF2B5EF4-FFF2-40B4-BE49-F238E27FC236}">
                <a16:creationId xmlns:a16="http://schemas.microsoft.com/office/drawing/2014/main" xmlns="" id="{AAD66F73-C53A-4160-BB8B-CF58FBFA69C0}"/>
              </a:ext>
            </a:extLst>
          </p:cNvPr>
          <p:cNvSpPr>
            <a:spLocks noGrp="1"/>
          </p:cNvSpPr>
          <p:nvPr>
            <p:ph type="ftr" sz="quarter" idx="3"/>
          </p:nvPr>
        </p:nvSpPr>
        <p:spPr>
          <a:xfrm>
            <a:off x="4038600" y="6356353"/>
            <a:ext cx="4114800" cy="365125"/>
          </a:xfrm>
          <a:prstGeom prst="rect">
            <a:avLst/>
          </a:prstGeom>
        </p:spPr>
        <p:txBody>
          <a:bodyPr vert="horz" lIns="91435" tIns="45717" rIns="91435" bIns="45717" rtlCol="0" anchor="ctr"/>
          <a:lstStyle>
            <a:lvl1pPr algn="ctr">
              <a:defRPr sz="1200">
                <a:solidFill>
                  <a:schemeClr val="tx1">
                    <a:tint val="75000"/>
                  </a:schemeClr>
                </a:solidFill>
              </a:defRPr>
            </a:lvl1pPr>
          </a:lstStyle>
          <a:p>
            <a:endParaRPr lang="zh-CN" altLang="en-US"/>
          </a:p>
        </p:txBody>
      </p:sp>
      <p:sp>
        <p:nvSpPr>
          <p:cNvPr id="6" name="灯片编号占位符 5">
            <a:extLst>
              <a:ext uri="{FF2B5EF4-FFF2-40B4-BE49-F238E27FC236}">
                <a16:creationId xmlns:a16="http://schemas.microsoft.com/office/drawing/2014/main" xmlns="" id="{7D78AE19-76F1-4730-B967-36DAC25454F5}"/>
              </a:ext>
            </a:extLst>
          </p:cNvPr>
          <p:cNvSpPr>
            <a:spLocks noGrp="1"/>
          </p:cNvSpPr>
          <p:nvPr>
            <p:ph type="sldNum" sz="quarter" idx="4"/>
          </p:nvPr>
        </p:nvSpPr>
        <p:spPr>
          <a:xfrm>
            <a:off x="8610600" y="6356353"/>
            <a:ext cx="2743200" cy="365125"/>
          </a:xfrm>
          <a:prstGeom prst="rect">
            <a:avLst/>
          </a:prstGeom>
        </p:spPr>
        <p:txBody>
          <a:bodyPr vert="horz" lIns="91435" tIns="45717" rIns="91435" bIns="45717" rtlCol="0" anchor="ctr"/>
          <a:lstStyle>
            <a:lvl1pPr algn="r">
              <a:defRPr sz="1200">
                <a:solidFill>
                  <a:schemeClr val="tx1">
                    <a:tint val="75000"/>
                  </a:schemeClr>
                </a:solidFill>
              </a:defRPr>
            </a:lvl1pPr>
          </a:lstStyle>
          <a:p>
            <a:fld id="{8CD9E591-690F-4125-913C-F60F125284F9}" type="slidenum">
              <a:rPr lang="zh-CN" altLang="en-US" smtClean="0"/>
              <a:t>‹#›</a:t>
            </a:fld>
            <a:endParaRPr lang="zh-CN" altLang="en-US"/>
          </a:p>
        </p:txBody>
      </p:sp>
    </p:spTree>
    <p:extLst>
      <p:ext uri="{BB962C8B-B14F-4D97-AF65-F5344CB8AC3E}">
        <p14:creationId xmlns:p14="http://schemas.microsoft.com/office/powerpoint/2010/main" val="1675635990"/>
      </p:ext>
    </p:extLst>
  </p:cSld>
  <p:clrMap bg1="lt1" tx1="dk1" bg2="lt2" tx2="dk2" accent1="accent1" accent2="accent2" accent3="accent3" accent4="accent4" accent5="accent5" accent6="accent6" hlink="hlink" folHlink="folHlink"/>
  <p:sldLayoutIdLst>
    <p:sldLayoutId id="2147483659" r:id="rId1"/>
    <p:sldLayoutId id="2147483649" r:id="rId2"/>
    <p:sldLayoutId id="2147483650" r:id="rId3"/>
    <p:sldLayoutId id="2147483655" r:id="rId4"/>
    <p:sldLayoutId id="2147483657" r:id="rId5"/>
    <p:sldLayoutId id="2147483658" r:id="rId6"/>
  </p:sldLayoutIdLst>
  <p:txStyles>
    <p:titleStyle>
      <a:lvl1pPr algn="l" defTabSz="91434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584" indent="-228584" algn="l" defTabSz="91434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756" indent="-228584" algn="l" defTabSz="91434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2925" indent="-228584" algn="l" defTabSz="914340" rtl="0" eaLnBrk="1" latinLnBrk="0" hangingPunct="1">
        <a:lnSpc>
          <a:spcPct val="90000"/>
        </a:lnSpc>
        <a:spcBef>
          <a:spcPts val="500"/>
        </a:spcBef>
        <a:buFont typeface="Arial" panose="020B0604020202020204" pitchFamily="34" charset="0"/>
        <a:buChar char="•"/>
        <a:defRPr sz="2100" kern="1200">
          <a:solidFill>
            <a:schemeClr val="tx1"/>
          </a:solidFill>
          <a:latin typeface="+mn-lt"/>
          <a:ea typeface="+mn-ea"/>
          <a:cs typeface="+mn-cs"/>
        </a:defRPr>
      </a:lvl3pPr>
      <a:lvl4pPr marL="1600096"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4pPr>
      <a:lvl5pPr marL="2057266"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5pPr>
      <a:lvl6pPr marL="251443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6pPr>
      <a:lvl7pPr marL="297160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7pPr>
      <a:lvl8pPr marL="342877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8pPr>
      <a:lvl9pPr marL="3885947" indent="-228584" algn="l" defTabSz="914340" rtl="0" eaLnBrk="1" latinLnBrk="0" hangingPunct="1">
        <a:lnSpc>
          <a:spcPct val="90000"/>
        </a:lnSpc>
        <a:spcBef>
          <a:spcPts val="500"/>
        </a:spcBef>
        <a:buFont typeface="Arial" panose="020B0604020202020204" pitchFamily="34" charset="0"/>
        <a:buChar char="•"/>
        <a:defRPr sz="1900" kern="1200">
          <a:solidFill>
            <a:schemeClr val="tx1"/>
          </a:solidFill>
          <a:latin typeface="+mn-lt"/>
          <a:ea typeface="+mn-ea"/>
          <a:cs typeface="+mn-cs"/>
        </a:defRPr>
      </a:lvl9pPr>
    </p:bodyStyle>
    <p:otherStyle>
      <a:defPPr>
        <a:defRPr lang="zh-CN"/>
      </a:defPPr>
      <a:lvl1pPr marL="0" algn="l" defTabSz="914340" rtl="0" eaLnBrk="1" latinLnBrk="0" hangingPunct="1">
        <a:defRPr sz="1900" kern="1200">
          <a:solidFill>
            <a:schemeClr val="tx1"/>
          </a:solidFill>
          <a:latin typeface="+mn-lt"/>
          <a:ea typeface="+mn-ea"/>
          <a:cs typeface="+mn-cs"/>
        </a:defRPr>
      </a:lvl1pPr>
      <a:lvl2pPr marL="457170" algn="l" defTabSz="914340" rtl="0" eaLnBrk="1" latinLnBrk="0" hangingPunct="1">
        <a:defRPr sz="1900" kern="1200">
          <a:solidFill>
            <a:schemeClr val="tx1"/>
          </a:solidFill>
          <a:latin typeface="+mn-lt"/>
          <a:ea typeface="+mn-ea"/>
          <a:cs typeface="+mn-cs"/>
        </a:defRPr>
      </a:lvl2pPr>
      <a:lvl3pPr marL="914340" algn="l" defTabSz="914340" rtl="0" eaLnBrk="1" latinLnBrk="0" hangingPunct="1">
        <a:defRPr sz="1900" kern="1200">
          <a:solidFill>
            <a:schemeClr val="tx1"/>
          </a:solidFill>
          <a:latin typeface="+mn-lt"/>
          <a:ea typeface="+mn-ea"/>
          <a:cs typeface="+mn-cs"/>
        </a:defRPr>
      </a:lvl3pPr>
      <a:lvl4pPr marL="1371511" algn="l" defTabSz="914340" rtl="0" eaLnBrk="1" latinLnBrk="0" hangingPunct="1">
        <a:defRPr sz="1900" kern="1200">
          <a:solidFill>
            <a:schemeClr val="tx1"/>
          </a:solidFill>
          <a:latin typeface="+mn-lt"/>
          <a:ea typeface="+mn-ea"/>
          <a:cs typeface="+mn-cs"/>
        </a:defRPr>
      </a:lvl4pPr>
      <a:lvl5pPr marL="1828681" algn="l" defTabSz="914340" rtl="0" eaLnBrk="1" latinLnBrk="0" hangingPunct="1">
        <a:defRPr sz="1900" kern="1200">
          <a:solidFill>
            <a:schemeClr val="tx1"/>
          </a:solidFill>
          <a:latin typeface="+mn-lt"/>
          <a:ea typeface="+mn-ea"/>
          <a:cs typeface="+mn-cs"/>
        </a:defRPr>
      </a:lvl5pPr>
      <a:lvl6pPr marL="2285852" algn="l" defTabSz="914340" rtl="0" eaLnBrk="1" latinLnBrk="0" hangingPunct="1">
        <a:defRPr sz="1900" kern="1200">
          <a:solidFill>
            <a:schemeClr val="tx1"/>
          </a:solidFill>
          <a:latin typeface="+mn-lt"/>
          <a:ea typeface="+mn-ea"/>
          <a:cs typeface="+mn-cs"/>
        </a:defRPr>
      </a:lvl6pPr>
      <a:lvl7pPr marL="2743021" algn="l" defTabSz="914340" rtl="0" eaLnBrk="1" latinLnBrk="0" hangingPunct="1">
        <a:defRPr sz="1900" kern="1200">
          <a:solidFill>
            <a:schemeClr val="tx1"/>
          </a:solidFill>
          <a:latin typeface="+mn-lt"/>
          <a:ea typeface="+mn-ea"/>
          <a:cs typeface="+mn-cs"/>
        </a:defRPr>
      </a:lvl7pPr>
      <a:lvl8pPr marL="3200193" algn="l" defTabSz="914340" rtl="0" eaLnBrk="1" latinLnBrk="0" hangingPunct="1">
        <a:defRPr sz="1900" kern="1200">
          <a:solidFill>
            <a:schemeClr val="tx1"/>
          </a:solidFill>
          <a:latin typeface="+mn-lt"/>
          <a:ea typeface="+mn-ea"/>
          <a:cs typeface="+mn-cs"/>
        </a:defRPr>
      </a:lvl8pPr>
      <a:lvl9pPr marL="3657363" algn="l" defTabSz="914340" rtl="0" eaLnBrk="1" latinLnBrk="0" hangingPunct="1">
        <a:defRPr sz="19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slide" Target="slide16.xml"/><Relationship Id="rId2" Type="http://schemas.openxmlformats.org/officeDocument/2006/relationships/slide" Target="slide3.xml"/><Relationship Id="rId1" Type="http://schemas.openxmlformats.org/officeDocument/2006/relationships/slideLayout" Target="../slideLayouts/slideLayout1.xml"/><Relationship Id="rId4" Type="http://schemas.openxmlformats.org/officeDocument/2006/relationships/image" Target="../media/image1.jpeg"/></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79A0AA10-DF02-4D2C-A66F-68D497F5C3C8}"/>
              </a:ext>
            </a:extLst>
          </p:cNvPr>
          <p:cNvSpPr>
            <a:spLocks noGrp="1"/>
          </p:cNvSpPr>
          <p:nvPr>
            <p:ph type="ctrTitle"/>
          </p:nvPr>
        </p:nvSpPr>
        <p:spPr>
          <a:xfrm>
            <a:off x="1589283" y="1406678"/>
            <a:ext cx="9144000" cy="2387600"/>
          </a:xfrm>
        </p:spPr>
        <p:txBody>
          <a:bodyPr>
            <a:normAutofit/>
          </a:bodyPr>
          <a:lstStyle/>
          <a:p>
            <a:r>
              <a:rPr lang="zh-CN" altLang="en-US" sz="7200" dirty="0"/>
              <a:t>心理学</a:t>
            </a:r>
          </a:p>
        </p:txBody>
      </p:sp>
      <p:pic>
        <p:nvPicPr>
          <p:cNvPr id="3" name="Picture 2" descr="D:\SLIDEtoME\TP模板\新建文件夹 (17)\bg\bg1.jpg">
            <a:extLst>
              <a:ext uri="{FF2B5EF4-FFF2-40B4-BE49-F238E27FC236}">
                <a16:creationId xmlns:a16="http://schemas.microsoft.com/office/drawing/2014/main" xmlns="" id="{D46FEFC4-CFDD-4AE9-BB94-D42888C48CC2}"/>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90143" b="78084"/>
          <a:stretch/>
        </p:blipFill>
        <p:spPr bwMode="auto">
          <a:xfrm>
            <a:off x="8537624" y="1"/>
            <a:ext cx="3654376" cy="4314827"/>
          </a:xfrm>
          <a:prstGeom prst="rect">
            <a:avLst/>
          </a:prstGeom>
          <a:noFill/>
          <a:extLst>
            <a:ext uri="{909E8E84-426E-40DD-AFC4-6F175D3DCCD1}">
              <a14:hiddenFill xmlns:a14="http://schemas.microsoft.com/office/drawing/2010/main">
                <a:solidFill>
                  <a:srgbClr val="FFFFFF"/>
                </a:solidFill>
              </a14:hiddenFill>
            </a:ext>
          </a:extLst>
        </p:spPr>
      </p:pic>
      <p:pic>
        <p:nvPicPr>
          <p:cNvPr id="5" name="图片 4">
            <a:extLst>
              <a:ext uri="{FF2B5EF4-FFF2-40B4-BE49-F238E27FC236}">
                <a16:creationId xmlns:a16="http://schemas.microsoft.com/office/drawing/2014/main" xmlns="" id="{C81F318A-B6DA-41A2-A1A6-0CA13FBC0D0F}"/>
              </a:ext>
            </a:extLst>
          </p:cNvPr>
          <p:cNvPicPr>
            <a:picLocks noChangeAspect="1"/>
          </p:cNvPicPr>
          <p:nvPr/>
        </p:nvPicPr>
        <p:blipFill rotWithShape="1">
          <a:blip r:embed="rId3">
            <a:extLst>
              <a:ext uri="{28A0092B-C50C-407E-A947-70E740481C1C}">
                <a14:useLocalDpi xmlns:a14="http://schemas.microsoft.com/office/drawing/2010/main" val="0"/>
              </a:ext>
            </a:extLst>
          </a:blip>
          <a:srcRect l="47714"/>
          <a:stretch/>
        </p:blipFill>
        <p:spPr>
          <a:xfrm flipH="1">
            <a:off x="5" y="2186779"/>
            <a:ext cx="3788881" cy="4671223"/>
          </a:xfrm>
          <a:prstGeom prst="rect">
            <a:avLst/>
          </a:prstGeom>
        </p:spPr>
      </p:pic>
      <p:sp>
        <p:nvSpPr>
          <p:cNvPr id="9" name="矩形 8">
            <a:extLst>
              <a:ext uri="{FF2B5EF4-FFF2-40B4-BE49-F238E27FC236}">
                <a16:creationId xmlns:a16="http://schemas.microsoft.com/office/drawing/2014/main" xmlns="" id="{19B29F7D-25EA-4DCE-9C05-5F3C07C8DBF7}"/>
              </a:ext>
            </a:extLst>
          </p:cNvPr>
          <p:cNvSpPr/>
          <p:nvPr/>
        </p:nvSpPr>
        <p:spPr>
          <a:xfrm>
            <a:off x="5" y="2186779"/>
            <a:ext cx="3788881" cy="4671223"/>
          </a:xfrm>
          <a:prstGeom prst="rect">
            <a:avLst/>
          </a:prstGeom>
          <a:solidFill>
            <a:schemeClr val="bg1">
              <a:alpha val="6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Tree>
    <p:extLst>
      <p:ext uri="{BB962C8B-B14F-4D97-AF65-F5344CB8AC3E}">
        <p14:creationId xmlns:p14="http://schemas.microsoft.com/office/powerpoint/2010/main" val="3643920864"/>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3">
            <a:extLst>
              <a:ext uri="{FF2B5EF4-FFF2-40B4-BE49-F238E27FC236}">
                <a16:creationId xmlns:a16="http://schemas.microsoft.com/office/drawing/2014/main" xmlns="" id="{11DEA8C9-7127-4117-AC87-D9C618AC2DDD}"/>
              </a:ext>
            </a:extLst>
          </p:cNvPr>
          <p:cNvSpPr>
            <a:spLocks noGrp="1"/>
          </p:cNvSpPr>
          <p:nvPr>
            <p:ph type="title"/>
          </p:nvPr>
        </p:nvSpPr>
        <p:spPr/>
        <p:txBody>
          <a:bodyPr>
            <a:normAutofit/>
          </a:bodyPr>
          <a:lstStyle/>
          <a:p>
            <a:r>
              <a:rPr lang="zh-CN" altLang="zh-CN" dirty="0"/>
              <a:t>一、心理学的任务</a:t>
            </a:r>
            <a:endParaRPr lang="zh-CN" altLang="en-US" dirty="0"/>
          </a:p>
        </p:txBody>
      </p:sp>
      <p:sp>
        <p:nvSpPr>
          <p:cNvPr id="5" name="内容占位符 4">
            <a:extLst>
              <a:ext uri="{FF2B5EF4-FFF2-40B4-BE49-F238E27FC236}">
                <a16:creationId xmlns:a16="http://schemas.microsoft.com/office/drawing/2014/main" xmlns="" id="{2745B477-93C2-4EB4-B108-59EB80FB9CC0}"/>
              </a:ext>
            </a:extLst>
          </p:cNvPr>
          <p:cNvSpPr>
            <a:spLocks noGrp="1"/>
          </p:cNvSpPr>
          <p:nvPr>
            <p:ph sz="quarter" idx="13"/>
          </p:nvPr>
        </p:nvSpPr>
        <p:spPr/>
        <p:txBody>
          <a:bodyPr>
            <a:normAutofit lnSpcReduction="10000"/>
          </a:bodyPr>
          <a:lstStyle/>
          <a:p>
            <a:r>
              <a:rPr lang="zh-CN" altLang="zh-CN" b="1" dirty="0"/>
              <a:t>（二）揭示心理规律</a:t>
            </a:r>
          </a:p>
          <a:p>
            <a:r>
              <a:rPr lang="en-US" altLang="zh-CN" dirty="0"/>
              <a:t>       </a:t>
            </a:r>
            <a:r>
              <a:rPr lang="zh-CN" altLang="zh-CN" dirty="0"/>
              <a:t>科学的重要作用就在于预测和控制。如何能有效地预测和控制呢？最根本的就是要掌握其规律。心理学的第二项任务就是对收集到的第一手资料予以科学的分析，得出最一般的东西</a:t>
            </a:r>
            <a:r>
              <a:rPr lang="en-US" altLang="zh-CN" dirty="0"/>
              <a:t>(</a:t>
            </a:r>
            <a:r>
              <a:rPr lang="zh-CN" altLang="zh-CN" dirty="0"/>
              <a:t>规律</a:t>
            </a:r>
            <a:r>
              <a:rPr lang="en-US" altLang="zh-CN" dirty="0"/>
              <a:t>)</a:t>
            </a:r>
            <a:r>
              <a:rPr lang="zh-CN" altLang="zh-CN" dirty="0"/>
              <a:t>。</a:t>
            </a:r>
          </a:p>
          <a:p>
            <a:r>
              <a:rPr lang="zh-CN" altLang="zh-CN" b="1" dirty="0"/>
              <a:t>（三）揭示心理机制</a:t>
            </a:r>
          </a:p>
          <a:p>
            <a:r>
              <a:rPr lang="en-US" altLang="zh-CN" dirty="0"/>
              <a:t>        </a:t>
            </a:r>
            <a:r>
              <a:rPr lang="zh-CN" altLang="zh-CN" dirty="0"/>
              <a:t>心理机制是指产生某一心理事实的各种心理因素之间的相互作用的关系。</a:t>
            </a:r>
          </a:p>
          <a:p>
            <a:r>
              <a:rPr lang="zh-CN" altLang="zh-CN" b="1" dirty="0"/>
              <a:t>（四）揭示心理本质</a:t>
            </a:r>
          </a:p>
          <a:p>
            <a:r>
              <a:rPr lang="en-US" altLang="zh-CN" dirty="0"/>
              <a:t>        </a:t>
            </a:r>
            <a:r>
              <a:rPr lang="zh-CN" altLang="zh-CN" dirty="0"/>
              <a:t>心理研究的最终目的就是要揭示心理的本质，这也是心理研究不断深化与提高的需要。 </a:t>
            </a:r>
          </a:p>
          <a:p>
            <a:endParaRPr lang="zh-CN" altLang="en-US" dirty="0"/>
          </a:p>
        </p:txBody>
      </p:sp>
    </p:spTree>
    <p:extLst>
      <p:ext uri="{BB962C8B-B14F-4D97-AF65-F5344CB8AC3E}">
        <p14:creationId xmlns:p14="http://schemas.microsoft.com/office/powerpoint/2010/main" val="383645966"/>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883CE572-D894-4A09-BB7F-BBEB1B006347}"/>
              </a:ext>
            </a:extLst>
          </p:cNvPr>
          <p:cNvSpPr>
            <a:spLocks noGrp="1"/>
          </p:cNvSpPr>
          <p:nvPr>
            <p:ph type="title"/>
          </p:nvPr>
        </p:nvSpPr>
        <p:spPr/>
        <p:txBody>
          <a:bodyPr>
            <a:normAutofit/>
          </a:bodyPr>
          <a:lstStyle/>
          <a:p>
            <a:r>
              <a:rPr lang="zh-CN" altLang="zh-CN" dirty="0"/>
              <a:t>二、心理学的意义</a:t>
            </a:r>
            <a:endParaRPr lang="zh-CN" altLang="en-US" dirty="0"/>
          </a:p>
        </p:txBody>
      </p:sp>
      <p:sp>
        <p:nvSpPr>
          <p:cNvPr id="3" name="内容占位符 2">
            <a:extLst>
              <a:ext uri="{FF2B5EF4-FFF2-40B4-BE49-F238E27FC236}">
                <a16:creationId xmlns:a16="http://schemas.microsoft.com/office/drawing/2014/main" xmlns="" id="{A2A64286-47C3-480C-8D6D-5858036CDE86}"/>
              </a:ext>
            </a:extLst>
          </p:cNvPr>
          <p:cNvSpPr>
            <a:spLocks noGrp="1"/>
          </p:cNvSpPr>
          <p:nvPr>
            <p:ph sz="quarter" idx="13"/>
          </p:nvPr>
        </p:nvSpPr>
        <p:spPr/>
        <p:txBody>
          <a:bodyPr/>
          <a:lstStyle/>
          <a:p>
            <a:r>
              <a:rPr lang="zh-CN" altLang="zh-CN" b="1" dirty="0"/>
              <a:t>（一）认识内外</a:t>
            </a:r>
            <a:r>
              <a:rPr lang="zh-CN" altLang="zh-CN" b="1" dirty="0" smtClean="0"/>
              <a:t>世界</a:t>
            </a:r>
            <a:endParaRPr lang="en-US" altLang="zh-CN" b="1" dirty="0" smtClean="0"/>
          </a:p>
          <a:p>
            <a:pPr>
              <a:lnSpc>
                <a:spcPct val="150000"/>
              </a:lnSpc>
            </a:pPr>
            <a:r>
              <a:rPr lang="zh-CN" altLang="en-US" dirty="0"/>
              <a:t>学习心理学</a:t>
            </a:r>
            <a:r>
              <a:rPr lang="en-US" altLang="zh-CN" dirty="0"/>
              <a:t>,</a:t>
            </a:r>
            <a:r>
              <a:rPr lang="zh-CN" altLang="en-US" dirty="0"/>
              <a:t>可以加深人们对自身的了解</a:t>
            </a:r>
            <a:r>
              <a:rPr lang="en-US" altLang="zh-CN" dirty="0"/>
              <a:t>.</a:t>
            </a:r>
            <a:r>
              <a:rPr lang="zh-CN" altLang="en-US" dirty="0"/>
              <a:t>通过学习心理学</a:t>
            </a:r>
            <a:r>
              <a:rPr lang="en-US" altLang="zh-CN" dirty="0"/>
              <a:t>,</a:t>
            </a:r>
            <a:r>
              <a:rPr lang="zh-CN" altLang="en-US" dirty="0"/>
              <a:t>你可以知道自己为什么</a:t>
            </a:r>
            <a:r>
              <a:rPr lang="zh-CN" altLang="en-US" dirty="0" smtClean="0"/>
              <a:t>会做出</a:t>
            </a:r>
            <a:r>
              <a:rPr lang="zh-CN" altLang="en-US" dirty="0"/>
              <a:t>某些行为</a:t>
            </a:r>
            <a:r>
              <a:rPr lang="en-US" altLang="zh-CN" dirty="0"/>
              <a:t>,</a:t>
            </a:r>
            <a:r>
              <a:rPr lang="zh-CN" altLang="en-US" dirty="0"/>
              <a:t>这些行为背后究竟隐藏着什么样的心理活动</a:t>
            </a:r>
            <a:r>
              <a:rPr lang="en-US" altLang="zh-CN" dirty="0"/>
              <a:t>,</a:t>
            </a:r>
            <a:r>
              <a:rPr lang="zh-CN" altLang="en-US" dirty="0"/>
              <a:t>以及自己现在的个性、脾气</a:t>
            </a:r>
            <a:r>
              <a:rPr lang="zh-CN" altLang="en-US" dirty="0" smtClean="0"/>
              <a:t>等特征</a:t>
            </a:r>
            <a:r>
              <a:rPr lang="zh-CN" altLang="en-US" dirty="0"/>
              <a:t>又是如何形成的等等</a:t>
            </a:r>
            <a:r>
              <a:rPr lang="en-US" altLang="zh-CN" dirty="0"/>
              <a:t>.</a:t>
            </a:r>
            <a:r>
              <a:rPr lang="zh-CN" altLang="en-US" dirty="0"/>
              <a:t>例如</a:t>
            </a:r>
            <a:r>
              <a:rPr lang="en-US" altLang="zh-CN" dirty="0"/>
              <a:t>,</a:t>
            </a:r>
            <a:r>
              <a:rPr lang="zh-CN" altLang="en-US" dirty="0"/>
              <a:t>学习了遗忘规律</a:t>
            </a:r>
            <a:r>
              <a:rPr lang="en-US" altLang="zh-CN" dirty="0"/>
              <a:t>,</a:t>
            </a:r>
            <a:r>
              <a:rPr lang="zh-CN" altLang="en-US" dirty="0"/>
              <a:t>你就可以知道自己以往的背单词方法</a:t>
            </a:r>
            <a:r>
              <a:rPr lang="zh-CN" altLang="en-US" dirty="0" smtClean="0"/>
              <a:t>存在</a:t>
            </a:r>
            <a:r>
              <a:rPr lang="zh-CN" altLang="en-US" dirty="0"/>
              <a:t>哪些不足</a:t>
            </a:r>
            <a:r>
              <a:rPr lang="en-US" altLang="zh-CN" dirty="0"/>
              <a:t>;</a:t>
            </a:r>
            <a:r>
              <a:rPr lang="zh-CN" altLang="en-US" dirty="0"/>
              <a:t>了解了感觉的适应性</a:t>
            </a:r>
            <a:r>
              <a:rPr lang="en-US" altLang="zh-CN" dirty="0"/>
              <a:t>,</a:t>
            </a:r>
            <a:r>
              <a:rPr lang="zh-CN" altLang="en-US" dirty="0"/>
              <a:t>就可以解释为什么“入芝兰之室</a:t>
            </a:r>
            <a:r>
              <a:rPr lang="en-US" altLang="zh-CN" dirty="0"/>
              <a:t>,</a:t>
            </a:r>
            <a:r>
              <a:rPr lang="zh-CN" altLang="en-US" dirty="0"/>
              <a:t>久而不闻其香”了</a:t>
            </a:r>
            <a:r>
              <a:rPr lang="en-US" altLang="zh-CN" dirty="0"/>
              <a:t>.</a:t>
            </a:r>
            <a:endParaRPr lang="zh-CN" altLang="zh-CN" dirty="0"/>
          </a:p>
        </p:txBody>
      </p:sp>
    </p:spTree>
    <p:extLst>
      <p:ext uri="{BB962C8B-B14F-4D97-AF65-F5344CB8AC3E}">
        <p14:creationId xmlns:p14="http://schemas.microsoft.com/office/powerpoint/2010/main" val="143442563"/>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883CE572-D894-4A09-BB7F-BBEB1B006347}"/>
              </a:ext>
            </a:extLst>
          </p:cNvPr>
          <p:cNvSpPr>
            <a:spLocks noGrp="1"/>
          </p:cNvSpPr>
          <p:nvPr>
            <p:ph type="title"/>
          </p:nvPr>
        </p:nvSpPr>
        <p:spPr/>
        <p:txBody>
          <a:bodyPr>
            <a:normAutofit/>
          </a:bodyPr>
          <a:lstStyle/>
          <a:p>
            <a:r>
              <a:rPr lang="zh-CN" altLang="zh-CN" dirty="0"/>
              <a:t>二、心理学的意义</a:t>
            </a:r>
            <a:endParaRPr lang="zh-CN" altLang="en-US" dirty="0"/>
          </a:p>
        </p:txBody>
      </p:sp>
      <p:sp>
        <p:nvSpPr>
          <p:cNvPr id="3" name="内容占位符 2">
            <a:extLst>
              <a:ext uri="{FF2B5EF4-FFF2-40B4-BE49-F238E27FC236}">
                <a16:creationId xmlns:a16="http://schemas.microsoft.com/office/drawing/2014/main" xmlns="" id="{A2A64286-47C3-480C-8D6D-5858036CDE86}"/>
              </a:ext>
            </a:extLst>
          </p:cNvPr>
          <p:cNvSpPr>
            <a:spLocks noGrp="1"/>
          </p:cNvSpPr>
          <p:nvPr>
            <p:ph sz="quarter" idx="13"/>
          </p:nvPr>
        </p:nvSpPr>
        <p:spPr/>
        <p:txBody>
          <a:bodyPr/>
          <a:lstStyle/>
          <a:p>
            <a:r>
              <a:rPr lang="zh-CN" altLang="zh-CN" b="1" dirty="0" smtClean="0"/>
              <a:t>（</a:t>
            </a:r>
            <a:r>
              <a:rPr lang="zh-CN" altLang="zh-CN" b="1" dirty="0"/>
              <a:t>二）调整和控制</a:t>
            </a:r>
            <a:r>
              <a:rPr lang="zh-CN" altLang="zh-CN" b="1" dirty="0" smtClean="0"/>
              <a:t>行为</a:t>
            </a:r>
            <a:endParaRPr lang="en-US" altLang="zh-CN" b="1" dirty="0" smtClean="0"/>
          </a:p>
          <a:p>
            <a:pPr>
              <a:lnSpc>
                <a:spcPct val="150000"/>
              </a:lnSpc>
            </a:pPr>
            <a:r>
              <a:rPr lang="zh-CN" altLang="en-US" dirty="0"/>
              <a:t>心理学除有助于对心理现象和行为做出描述性解释外</a:t>
            </a:r>
            <a:r>
              <a:rPr lang="en-US" altLang="zh-CN" dirty="0"/>
              <a:t>,</a:t>
            </a:r>
            <a:r>
              <a:rPr lang="zh-CN" altLang="en-US" dirty="0"/>
              <a:t>它还向我们指出了心理活动</a:t>
            </a:r>
            <a:r>
              <a:rPr lang="zh-CN" altLang="en-US" dirty="0" smtClean="0"/>
              <a:t>产生</a:t>
            </a:r>
            <a:r>
              <a:rPr lang="zh-CN" altLang="en-US" dirty="0"/>
              <a:t>和发展变化的规律</a:t>
            </a:r>
            <a:r>
              <a:rPr lang="en-US" altLang="zh-CN" dirty="0"/>
              <a:t>.</a:t>
            </a:r>
            <a:r>
              <a:rPr lang="zh-CN" altLang="en-US" dirty="0"/>
              <a:t>人的心理特征具有相当的稳定性</a:t>
            </a:r>
            <a:r>
              <a:rPr lang="en-US" altLang="zh-CN" dirty="0"/>
              <a:t>,</a:t>
            </a:r>
            <a:r>
              <a:rPr lang="zh-CN" altLang="en-US" dirty="0"/>
              <a:t>但同时也具有一定的可塑性</a:t>
            </a:r>
            <a:r>
              <a:rPr lang="en-US" altLang="zh-CN" dirty="0"/>
              <a:t>.</a:t>
            </a:r>
            <a:r>
              <a:rPr lang="zh-CN" altLang="en-US" dirty="0" smtClean="0"/>
              <a:t>因此</a:t>
            </a:r>
            <a:r>
              <a:rPr lang="en-US" altLang="zh-CN" dirty="0"/>
              <a:t>,</a:t>
            </a:r>
            <a:r>
              <a:rPr lang="zh-CN" altLang="en-US" dirty="0"/>
              <a:t>我们可以在一定范围内对自身和他人的行为进行预测和调整</a:t>
            </a:r>
            <a:r>
              <a:rPr lang="en-US" altLang="zh-CN" dirty="0"/>
              <a:t>,</a:t>
            </a:r>
            <a:r>
              <a:rPr lang="zh-CN" altLang="en-US" dirty="0"/>
              <a:t>也可以通过改变内在</a:t>
            </a:r>
            <a:r>
              <a:rPr lang="zh-CN" altLang="en-US" dirty="0" smtClean="0"/>
              <a:t>外在的</a:t>
            </a:r>
            <a:r>
              <a:rPr lang="zh-CN" altLang="en-US" dirty="0"/>
              <a:t>因素实现对行为的调控</a:t>
            </a:r>
            <a:r>
              <a:rPr lang="en-US" altLang="zh-CN" dirty="0"/>
              <a:t>.</a:t>
            </a:r>
            <a:r>
              <a:rPr lang="zh-CN" altLang="en-US" dirty="0"/>
              <a:t>也就是说</a:t>
            </a:r>
            <a:r>
              <a:rPr lang="en-US" altLang="zh-CN" dirty="0"/>
              <a:t>,</a:t>
            </a:r>
            <a:r>
              <a:rPr lang="zh-CN" altLang="en-US" dirty="0"/>
              <a:t>可以尽量消除不利因素</a:t>
            </a:r>
            <a:r>
              <a:rPr lang="en-US" altLang="zh-CN" dirty="0"/>
              <a:t>,</a:t>
            </a:r>
            <a:r>
              <a:rPr lang="zh-CN" altLang="en-US" dirty="0"/>
              <a:t>创设有利情境</a:t>
            </a:r>
            <a:r>
              <a:rPr lang="en-US" altLang="zh-CN" dirty="0"/>
              <a:t>,</a:t>
            </a:r>
            <a:r>
              <a:rPr lang="zh-CN" altLang="en-US" dirty="0"/>
              <a:t>引发自己和他人的积极行为</a:t>
            </a:r>
            <a:r>
              <a:rPr lang="en-US" altLang="zh-CN" dirty="0"/>
              <a:t>.</a:t>
            </a:r>
            <a:endParaRPr lang="zh-CN" altLang="zh-CN" dirty="0"/>
          </a:p>
        </p:txBody>
      </p:sp>
    </p:spTree>
    <p:extLst>
      <p:ext uri="{BB962C8B-B14F-4D97-AF65-F5344CB8AC3E}">
        <p14:creationId xmlns:p14="http://schemas.microsoft.com/office/powerpoint/2010/main" val="295099443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883CE572-D894-4A09-BB7F-BBEB1B006347}"/>
              </a:ext>
            </a:extLst>
          </p:cNvPr>
          <p:cNvSpPr>
            <a:spLocks noGrp="1"/>
          </p:cNvSpPr>
          <p:nvPr>
            <p:ph type="title"/>
          </p:nvPr>
        </p:nvSpPr>
        <p:spPr/>
        <p:txBody>
          <a:bodyPr>
            <a:normAutofit/>
          </a:bodyPr>
          <a:lstStyle/>
          <a:p>
            <a:r>
              <a:rPr lang="zh-CN" altLang="zh-CN" dirty="0"/>
              <a:t>二、心理学的意义</a:t>
            </a:r>
            <a:endParaRPr lang="zh-CN" altLang="en-US" dirty="0"/>
          </a:p>
        </p:txBody>
      </p:sp>
      <p:sp>
        <p:nvSpPr>
          <p:cNvPr id="3" name="内容占位符 2">
            <a:extLst>
              <a:ext uri="{FF2B5EF4-FFF2-40B4-BE49-F238E27FC236}">
                <a16:creationId xmlns:a16="http://schemas.microsoft.com/office/drawing/2014/main" xmlns="" id="{A2A64286-47C3-480C-8D6D-5858036CDE86}"/>
              </a:ext>
            </a:extLst>
          </p:cNvPr>
          <p:cNvSpPr>
            <a:spLocks noGrp="1"/>
          </p:cNvSpPr>
          <p:nvPr>
            <p:ph sz="quarter" idx="13"/>
          </p:nvPr>
        </p:nvSpPr>
        <p:spPr/>
        <p:txBody>
          <a:bodyPr>
            <a:normAutofit lnSpcReduction="10000"/>
          </a:bodyPr>
          <a:lstStyle/>
          <a:p>
            <a:r>
              <a:rPr lang="zh-CN" altLang="zh-CN" b="1" dirty="0"/>
              <a:t>（三）直接应用在实际工作上 </a:t>
            </a:r>
          </a:p>
          <a:p>
            <a:pPr>
              <a:lnSpc>
                <a:spcPct val="150000"/>
              </a:lnSpc>
            </a:pPr>
            <a:r>
              <a:rPr lang="zh-CN" altLang="en-US" dirty="0"/>
              <a:t>理论心理学的知识大部分是以间接方式指导我们的各项工作的</a:t>
            </a:r>
            <a:r>
              <a:rPr lang="en-US" altLang="zh-CN" dirty="0"/>
              <a:t>,</a:t>
            </a:r>
            <a:r>
              <a:rPr lang="zh-CN" altLang="en-US" dirty="0"/>
              <a:t>而应用研究的各个</a:t>
            </a:r>
            <a:r>
              <a:rPr lang="zh-CN" altLang="en-US" dirty="0" smtClean="0"/>
              <a:t>分支</a:t>
            </a:r>
            <a:r>
              <a:rPr lang="zh-CN" altLang="en-US" dirty="0"/>
              <a:t>在实际工作中则可以直接起作用</a:t>
            </a:r>
            <a:r>
              <a:rPr lang="en-US" altLang="zh-CN" dirty="0"/>
              <a:t>.</a:t>
            </a:r>
            <a:r>
              <a:rPr lang="zh-CN" altLang="en-US" dirty="0"/>
              <a:t>教师可以利用教育心理学的规律来改进自己的教学</a:t>
            </a:r>
            <a:r>
              <a:rPr lang="zh-CN" altLang="en-US" dirty="0" smtClean="0"/>
              <a:t>实践</a:t>
            </a:r>
            <a:r>
              <a:rPr lang="en-US" altLang="zh-CN" dirty="0"/>
              <a:t>,</a:t>
            </a:r>
            <a:r>
              <a:rPr lang="zh-CN" altLang="en-US" dirty="0"/>
              <a:t>或者利用心理测量学的知识设计更合理的考试试卷等</a:t>
            </a:r>
            <a:r>
              <a:rPr lang="en-US" altLang="zh-CN" dirty="0"/>
              <a:t>;</a:t>
            </a:r>
            <a:r>
              <a:rPr lang="zh-CN" altLang="en-US" dirty="0"/>
              <a:t>商场的工作人员利用消费和</a:t>
            </a:r>
            <a:r>
              <a:rPr lang="zh-CN" altLang="en-US" dirty="0" smtClean="0"/>
              <a:t>广告心理学</a:t>
            </a:r>
            <a:r>
              <a:rPr lang="zh-CN" altLang="en-US" dirty="0"/>
              <a:t>的知识重新设计橱窗、陈设商品</a:t>
            </a:r>
            <a:r>
              <a:rPr lang="en-US" altLang="zh-CN" dirty="0"/>
              <a:t>,</a:t>
            </a:r>
            <a:r>
              <a:rPr lang="zh-CN" altLang="en-US" dirty="0"/>
              <a:t>以吸引更多的顾客</a:t>
            </a:r>
            <a:r>
              <a:rPr lang="en-US" altLang="zh-CN" dirty="0"/>
              <a:t>,</a:t>
            </a:r>
            <a:r>
              <a:rPr lang="zh-CN" altLang="en-US" dirty="0"/>
              <a:t>如现在街上流行的“打折风”</a:t>
            </a:r>
            <a:r>
              <a:rPr lang="zh-CN" altLang="en-US" dirty="0" smtClean="0"/>
              <a:t>就是</a:t>
            </a:r>
            <a:r>
              <a:rPr lang="zh-CN" altLang="en-US" dirty="0"/>
              <a:t>一个应用实例</a:t>
            </a:r>
            <a:r>
              <a:rPr lang="en-US" altLang="zh-CN" dirty="0"/>
              <a:t>;</a:t>
            </a:r>
            <a:r>
              <a:rPr lang="zh-CN" altLang="en-US" dirty="0"/>
              <a:t>近年来</a:t>
            </a:r>
            <a:r>
              <a:rPr lang="en-US" altLang="zh-CN" dirty="0"/>
              <a:t>,</a:t>
            </a:r>
            <a:r>
              <a:rPr lang="zh-CN" altLang="en-US" dirty="0"/>
              <a:t>在世界范围蔓延的“网上购物”“团购”都是心理学的应用结果</a:t>
            </a:r>
            <a:r>
              <a:rPr lang="en-US" altLang="zh-CN" dirty="0"/>
              <a:t>;</a:t>
            </a:r>
            <a:r>
              <a:rPr lang="zh-CN" altLang="en-US" dirty="0" smtClean="0"/>
              <a:t>再如</a:t>
            </a:r>
            <a:r>
              <a:rPr lang="zh-CN" altLang="en-US" dirty="0"/>
              <a:t>经理利用组织与管理心理学的知识激励员工、鼓舞士气等</a:t>
            </a:r>
            <a:r>
              <a:rPr lang="en-US" altLang="zh-CN" dirty="0"/>
              <a:t>.</a:t>
            </a:r>
            <a:endParaRPr lang="zh-CN" altLang="zh-CN" dirty="0"/>
          </a:p>
        </p:txBody>
      </p:sp>
    </p:spTree>
    <p:extLst>
      <p:ext uri="{BB962C8B-B14F-4D97-AF65-F5344CB8AC3E}">
        <p14:creationId xmlns:p14="http://schemas.microsoft.com/office/powerpoint/2010/main" val="2488989508"/>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3">
            <a:extLst>
              <a:ext uri="{FF2B5EF4-FFF2-40B4-BE49-F238E27FC236}">
                <a16:creationId xmlns:a16="http://schemas.microsoft.com/office/drawing/2014/main" xmlns="" id="{94482474-7C76-4D0A-BFA2-267314038051}"/>
              </a:ext>
            </a:extLst>
          </p:cNvPr>
          <p:cNvSpPr>
            <a:spLocks noGrp="1"/>
          </p:cNvSpPr>
          <p:nvPr>
            <p:ph type="title"/>
          </p:nvPr>
        </p:nvSpPr>
        <p:spPr/>
        <p:txBody>
          <a:bodyPr/>
          <a:lstStyle/>
          <a:p>
            <a:r>
              <a:rPr lang="zh-CN" altLang="zh-CN" dirty="0">
                <a:latin typeface="+mj-ea"/>
              </a:rPr>
              <a:t>四 </a:t>
            </a:r>
            <a:r>
              <a:rPr lang="en-US" altLang="zh-CN" dirty="0">
                <a:latin typeface="+mj-ea"/>
              </a:rPr>
              <a:t>·</a:t>
            </a:r>
            <a:r>
              <a:rPr lang="zh-CN" altLang="zh-CN" dirty="0">
                <a:latin typeface="+mj-ea"/>
              </a:rPr>
              <a:t>心理学的研究方法</a:t>
            </a:r>
            <a:endParaRPr lang="zh-CN" altLang="en-US" dirty="0">
              <a:latin typeface="+mj-ea"/>
            </a:endParaRPr>
          </a:p>
        </p:txBody>
      </p:sp>
      <p:sp>
        <p:nvSpPr>
          <p:cNvPr id="5" name="内容占位符 4">
            <a:extLst>
              <a:ext uri="{FF2B5EF4-FFF2-40B4-BE49-F238E27FC236}">
                <a16:creationId xmlns:a16="http://schemas.microsoft.com/office/drawing/2014/main" xmlns="" id="{B8E271E2-EC3A-46A1-8025-A72096E6555E}"/>
              </a:ext>
            </a:extLst>
          </p:cNvPr>
          <p:cNvSpPr>
            <a:spLocks noGrp="1"/>
          </p:cNvSpPr>
          <p:nvPr>
            <p:ph sz="quarter" idx="13"/>
          </p:nvPr>
        </p:nvSpPr>
        <p:spPr>
          <a:xfrm>
            <a:off x="838200" y="2022326"/>
            <a:ext cx="10515600" cy="4322207"/>
          </a:xfrm>
        </p:spPr>
        <p:txBody>
          <a:bodyPr>
            <a:normAutofit/>
          </a:bodyPr>
          <a:lstStyle/>
          <a:p>
            <a:r>
              <a:rPr lang="zh-CN" altLang="zh-CN" sz="3600" dirty="0"/>
              <a:t>一、心理学研究的基本方法</a:t>
            </a:r>
          </a:p>
          <a:p>
            <a:r>
              <a:rPr lang="en-US" altLang="zh-CN" dirty="0"/>
              <a:t>       </a:t>
            </a:r>
            <a:r>
              <a:rPr lang="zh-CN" altLang="zh-CN" dirty="0"/>
              <a:t>心理学的研究方法很多，通常用的有观察法、实验法、测验法、问卷法、访谈法、产品分析法、个案法、教育经验总结法和跨文化研究法等。</a:t>
            </a:r>
          </a:p>
          <a:p>
            <a:r>
              <a:rPr lang="zh-CN" altLang="zh-CN" b="1" dirty="0"/>
              <a:t>（一）观察法</a:t>
            </a:r>
          </a:p>
          <a:p>
            <a:r>
              <a:rPr lang="en-US" altLang="zh-CN" dirty="0"/>
              <a:t>       </a:t>
            </a:r>
            <a:r>
              <a:rPr lang="zh-CN" altLang="zh-CN" dirty="0"/>
              <a:t>观察法是有计划地对被观察者的活动、行为和语言及其发生的条件进行观察，以研究其心理活动的方法。</a:t>
            </a:r>
          </a:p>
          <a:p>
            <a:r>
              <a:rPr lang="zh-CN" altLang="zh-CN" b="1" dirty="0"/>
              <a:t>（二）实验法</a:t>
            </a:r>
          </a:p>
          <a:p>
            <a:r>
              <a:rPr lang="en-US" altLang="zh-CN" dirty="0"/>
              <a:t>       </a:t>
            </a:r>
            <a:r>
              <a:rPr lang="zh-CN" altLang="zh-CN" dirty="0"/>
              <a:t>实验法是有目的地控制或创设一定的条件，以引起被实验者的某种心理现象，从而研究其心理规律的方法。实验法有两种：自然实验法和实验室实验法。</a:t>
            </a:r>
            <a:endParaRPr lang="en-US" altLang="zh-CN" dirty="0"/>
          </a:p>
          <a:p>
            <a:endParaRPr lang="zh-CN" altLang="en-US" dirty="0"/>
          </a:p>
        </p:txBody>
      </p:sp>
    </p:spTree>
    <p:extLst>
      <p:ext uri="{BB962C8B-B14F-4D97-AF65-F5344CB8AC3E}">
        <p14:creationId xmlns:p14="http://schemas.microsoft.com/office/powerpoint/2010/main" val="1639426028"/>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3">
            <a:extLst>
              <a:ext uri="{FF2B5EF4-FFF2-40B4-BE49-F238E27FC236}">
                <a16:creationId xmlns:a16="http://schemas.microsoft.com/office/drawing/2014/main" xmlns="" id="{27867913-36EA-409D-A738-58B2FD7C8014}"/>
              </a:ext>
            </a:extLst>
          </p:cNvPr>
          <p:cNvSpPr>
            <a:spLocks noGrp="1"/>
          </p:cNvSpPr>
          <p:nvPr>
            <p:ph type="title"/>
          </p:nvPr>
        </p:nvSpPr>
        <p:spPr/>
        <p:txBody>
          <a:bodyPr>
            <a:normAutofit/>
          </a:bodyPr>
          <a:lstStyle/>
          <a:p>
            <a:r>
              <a:rPr lang="zh-CN" altLang="zh-CN" dirty="0"/>
              <a:t>一、心理学研究的基本方法</a:t>
            </a:r>
            <a:endParaRPr lang="zh-CN" altLang="en-US" dirty="0"/>
          </a:p>
        </p:txBody>
      </p:sp>
      <p:sp>
        <p:nvSpPr>
          <p:cNvPr id="5" name="内容占位符 4">
            <a:extLst>
              <a:ext uri="{FF2B5EF4-FFF2-40B4-BE49-F238E27FC236}">
                <a16:creationId xmlns:a16="http://schemas.microsoft.com/office/drawing/2014/main" xmlns="" id="{B696B223-3EA3-40A2-9D43-9EDBFE9DF12D}"/>
              </a:ext>
            </a:extLst>
          </p:cNvPr>
          <p:cNvSpPr>
            <a:spLocks noGrp="1"/>
          </p:cNvSpPr>
          <p:nvPr>
            <p:ph sz="quarter" idx="13"/>
          </p:nvPr>
        </p:nvSpPr>
        <p:spPr>
          <a:xfrm>
            <a:off x="1080656" y="2161318"/>
            <a:ext cx="10155381" cy="3929995"/>
          </a:xfrm>
        </p:spPr>
        <p:txBody>
          <a:bodyPr>
            <a:normAutofit fontScale="92500" lnSpcReduction="10000"/>
          </a:bodyPr>
          <a:lstStyle/>
          <a:p>
            <a:r>
              <a:rPr lang="zh-CN" altLang="zh-CN" sz="2300" b="1" dirty="0"/>
              <a:t>（三）测验法</a:t>
            </a:r>
          </a:p>
          <a:p>
            <a:r>
              <a:rPr lang="en-US" altLang="zh-CN" sz="2300" dirty="0"/>
              <a:t>       </a:t>
            </a:r>
            <a:r>
              <a:rPr lang="zh-CN" altLang="zh-CN" sz="2300" dirty="0"/>
              <a:t>测验法是心理学研究的重要方法，包括心理测验和评定量表两种，是根据预先制订的测验量表来测定人的能力和心理特征等方面的个别差异的一种方法</a:t>
            </a:r>
          </a:p>
          <a:p>
            <a:r>
              <a:rPr lang="zh-CN" altLang="zh-CN" sz="2300" b="1" dirty="0"/>
              <a:t>（四）问卷法</a:t>
            </a:r>
          </a:p>
          <a:p>
            <a:r>
              <a:rPr lang="en-US" altLang="zh-CN" sz="2300" dirty="0"/>
              <a:t>       </a:t>
            </a:r>
            <a:r>
              <a:rPr lang="zh-CN" altLang="zh-CN" sz="2300" dirty="0"/>
              <a:t>问卷法是研究者事先拟好书面问题，由被试者书面回答问题，以分析他们的心理活动的方法。</a:t>
            </a:r>
          </a:p>
          <a:p>
            <a:r>
              <a:rPr lang="zh-CN" altLang="zh-CN" sz="2300" b="1" dirty="0"/>
              <a:t>（五）访谈法</a:t>
            </a:r>
          </a:p>
          <a:p>
            <a:r>
              <a:rPr lang="en-US" altLang="zh-CN" sz="2300" dirty="0"/>
              <a:t>       </a:t>
            </a:r>
            <a:r>
              <a:rPr lang="zh-CN" altLang="zh-CN" sz="2300" dirty="0"/>
              <a:t>访谈法是研究者根据拟好的问题同被试者进行访谈，以了解其心理活动的方法。</a:t>
            </a:r>
          </a:p>
          <a:p>
            <a:r>
              <a:rPr lang="zh-CN" altLang="zh-CN" sz="2300" b="1" dirty="0"/>
              <a:t>（六）产品分析法</a:t>
            </a:r>
          </a:p>
          <a:p>
            <a:r>
              <a:rPr lang="en-US" altLang="zh-CN" sz="2300" dirty="0"/>
              <a:t>       </a:t>
            </a:r>
            <a:r>
              <a:rPr lang="zh-CN" altLang="zh-CN" sz="2300" dirty="0"/>
              <a:t>产品分析法又叫作业分析法，它是通过被试者的活动成果，如日记、作文、试卷、图画、手工产品等来研究其心理活动的方法。</a:t>
            </a:r>
          </a:p>
          <a:p>
            <a:endParaRPr lang="zh-CN" altLang="en-US" dirty="0"/>
          </a:p>
        </p:txBody>
      </p:sp>
    </p:spTree>
    <p:extLst>
      <p:ext uri="{BB962C8B-B14F-4D97-AF65-F5344CB8AC3E}">
        <p14:creationId xmlns:p14="http://schemas.microsoft.com/office/powerpoint/2010/main" val="3119586634"/>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0C161ACA-50A5-4EDD-A5FC-DE0FBD0F8303}"/>
              </a:ext>
            </a:extLst>
          </p:cNvPr>
          <p:cNvSpPr>
            <a:spLocks noGrp="1"/>
          </p:cNvSpPr>
          <p:nvPr>
            <p:ph type="title"/>
          </p:nvPr>
        </p:nvSpPr>
        <p:spPr/>
        <p:txBody>
          <a:bodyPr/>
          <a:lstStyle/>
          <a:p>
            <a:r>
              <a:rPr lang="zh-CN" altLang="zh-CN" dirty="0"/>
              <a:t>一、心理学研究的基本方法</a:t>
            </a:r>
            <a:endParaRPr lang="zh-CN" altLang="en-US" dirty="0"/>
          </a:p>
        </p:txBody>
      </p:sp>
      <p:sp>
        <p:nvSpPr>
          <p:cNvPr id="3" name="内容占位符 2">
            <a:extLst>
              <a:ext uri="{FF2B5EF4-FFF2-40B4-BE49-F238E27FC236}">
                <a16:creationId xmlns:a16="http://schemas.microsoft.com/office/drawing/2014/main" xmlns="" id="{24A65766-0A02-472E-976D-090A83DB6580}"/>
              </a:ext>
            </a:extLst>
          </p:cNvPr>
          <p:cNvSpPr>
            <a:spLocks noGrp="1"/>
          </p:cNvSpPr>
          <p:nvPr>
            <p:ph sz="quarter" idx="13"/>
          </p:nvPr>
        </p:nvSpPr>
        <p:spPr/>
        <p:txBody>
          <a:bodyPr/>
          <a:lstStyle/>
          <a:p>
            <a:r>
              <a:rPr lang="zh-CN" altLang="zh-CN" b="1" dirty="0"/>
              <a:t>（七）个案法</a:t>
            </a:r>
          </a:p>
          <a:p>
            <a:r>
              <a:rPr lang="zh-CN" altLang="zh-CN" dirty="0"/>
              <a:t>个案法是纵向研究采用的一种方法。</a:t>
            </a:r>
          </a:p>
          <a:p>
            <a:r>
              <a:rPr lang="zh-CN" altLang="zh-CN" b="1" dirty="0"/>
              <a:t>（八）教育经验总结法</a:t>
            </a:r>
          </a:p>
          <a:p>
            <a:r>
              <a:rPr lang="zh-CN" altLang="zh-CN" dirty="0"/>
              <a:t>这是在教育心理研究中，常为教育工作者广泛采用的方法。</a:t>
            </a:r>
          </a:p>
          <a:p>
            <a:r>
              <a:rPr lang="zh-CN" altLang="zh-CN" b="1" dirty="0"/>
              <a:t>（九）跨文化研究法</a:t>
            </a:r>
          </a:p>
          <a:p>
            <a:r>
              <a:rPr lang="zh-CN" altLang="zh-CN" dirty="0"/>
              <a:t>跨文化研究法是研究不同的文化背景对人的心理活动特点的影响的方法。</a:t>
            </a:r>
          </a:p>
          <a:p>
            <a:endParaRPr lang="zh-CN" altLang="en-US" dirty="0"/>
          </a:p>
        </p:txBody>
      </p:sp>
    </p:spTree>
    <p:extLst>
      <p:ext uri="{BB962C8B-B14F-4D97-AF65-F5344CB8AC3E}">
        <p14:creationId xmlns:p14="http://schemas.microsoft.com/office/powerpoint/2010/main" val="399684494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016A2A50-2CE7-4CDF-959F-BB7CD6CA0D94}"/>
              </a:ext>
            </a:extLst>
          </p:cNvPr>
          <p:cNvSpPr>
            <a:spLocks noGrp="1"/>
          </p:cNvSpPr>
          <p:nvPr>
            <p:ph type="title"/>
          </p:nvPr>
        </p:nvSpPr>
        <p:spPr>
          <a:xfrm>
            <a:off x="1080656" y="524139"/>
            <a:ext cx="10155381" cy="923344"/>
          </a:xfrm>
        </p:spPr>
        <p:txBody>
          <a:bodyPr>
            <a:normAutofit/>
          </a:bodyPr>
          <a:lstStyle/>
          <a:p>
            <a:r>
              <a:rPr lang="zh-CN" altLang="zh-CN" dirty="0"/>
              <a:t>二、心理学研究的基本原则</a:t>
            </a:r>
            <a:endParaRPr lang="zh-CN" altLang="en-US" dirty="0"/>
          </a:p>
        </p:txBody>
      </p:sp>
      <p:sp>
        <p:nvSpPr>
          <p:cNvPr id="3" name="内容占位符 2">
            <a:extLst>
              <a:ext uri="{FF2B5EF4-FFF2-40B4-BE49-F238E27FC236}">
                <a16:creationId xmlns:a16="http://schemas.microsoft.com/office/drawing/2014/main" xmlns="" id="{1D615C75-43DA-40F5-94D1-6652DCA97A4B}"/>
              </a:ext>
            </a:extLst>
          </p:cNvPr>
          <p:cNvSpPr>
            <a:spLocks noGrp="1"/>
          </p:cNvSpPr>
          <p:nvPr>
            <p:ph sz="quarter" idx="13"/>
          </p:nvPr>
        </p:nvSpPr>
        <p:spPr>
          <a:xfrm>
            <a:off x="1150996" y="1387586"/>
            <a:ext cx="10155381" cy="5428211"/>
          </a:xfrm>
        </p:spPr>
        <p:txBody>
          <a:bodyPr>
            <a:normAutofit/>
          </a:bodyPr>
          <a:lstStyle/>
          <a:p>
            <a:r>
              <a:rPr lang="zh-CN" altLang="zh-CN" b="1" dirty="0"/>
              <a:t>（一）客观性原则</a:t>
            </a:r>
          </a:p>
          <a:p>
            <a:r>
              <a:rPr lang="en-US" altLang="zh-CN" dirty="0"/>
              <a:t>       </a:t>
            </a:r>
            <a:r>
              <a:rPr lang="zh-CN" altLang="zh-CN" dirty="0"/>
              <a:t>客观性原则要求对任何心理现象必须按它们的本来面貌加以考察，必须在人的生活和活动中进行研究。</a:t>
            </a:r>
          </a:p>
          <a:p>
            <a:r>
              <a:rPr lang="zh-CN" altLang="zh-CN" b="1" dirty="0"/>
              <a:t>（二）系统性原则</a:t>
            </a:r>
          </a:p>
          <a:p>
            <a:r>
              <a:rPr lang="en-US" altLang="zh-CN" dirty="0"/>
              <a:t>        </a:t>
            </a:r>
            <a:r>
              <a:rPr lang="zh-CN" altLang="zh-CN" dirty="0"/>
              <a:t>系统性原则要求坚持系统、整体的观点，既要对人的心理进行多层次、多因素地系统分析，也要对各种心理现象及其形成的因素之间相互作用的关系进行整合地研究。</a:t>
            </a:r>
          </a:p>
          <a:p>
            <a:r>
              <a:rPr lang="zh-CN" altLang="zh-CN" b="1" dirty="0"/>
              <a:t>（三）发展的原则</a:t>
            </a:r>
          </a:p>
          <a:p>
            <a:r>
              <a:rPr lang="en-US" altLang="zh-CN" dirty="0"/>
              <a:t>        </a:t>
            </a:r>
            <a:r>
              <a:rPr lang="zh-CN" altLang="zh-CN" dirty="0"/>
              <a:t>发展的原则即坚持发展的观点，这是辩证唯物主义心理学中的一个重要原则。</a:t>
            </a:r>
            <a:endParaRPr lang="en-US" altLang="zh-CN" dirty="0"/>
          </a:p>
          <a:p>
            <a:r>
              <a:rPr lang="zh-CN" altLang="zh-CN" b="1" dirty="0"/>
              <a:t>（四）实践性原则</a:t>
            </a:r>
          </a:p>
          <a:p>
            <a:r>
              <a:rPr lang="en-US" altLang="zh-CN" dirty="0"/>
              <a:t>       </a:t>
            </a:r>
            <a:r>
              <a:rPr lang="zh-CN" altLang="zh-CN" dirty="0"/>
              <a:t>实践性原则一方面要求心理学研究实践中出现的心理方面的问题，另一方面要求将心理学的研究成果应用于实践。</a:t>
            </a:r>
          </a:p>
          <a:p>
            <a:r>
              <a:rPr lang="zh-CN" altLang="zh-CN" b="1" dirty="0"/>
              <a:t>（五）教育性原则</a:t>
            </a:r>
          </a:p>
          <a:p>
            <a:r>
              <a:rPr lang="en-US" altLang="zh-CN" dirty="0"/>
              <a:t>       </a:t>
            </a:r>
            <a:r>
              <a:rPr lang="zh-CN" altLang="zh-CN" dirty="0"/>
              <a:t>教育性原则强调，研究学生心理的目的是为了更好地教育学生，其研究成果要为培养学生的全面素质服务，为提高教育、教学质量服务。</a:t>
            </a:r>
          </a:p>
          <a:p>
            <a:endParaRPr lang="zh-CN" altLang="zh-CN" dirty="0"/>
          </a:p>
          <a:p>
            <a:endParaRPr lang="zh-CN" altLang="en-US" dirty="0"/>
          </a:p>
        </p:txBody>
      </p:sp>
    </p:spTree>
    <p:extLst>
      <p:ext uri="{BB962C8B-B14F-4D97-AF65-F5344CB8AC3E}">
        <p14:creationId xmlns:p14="http://schemas.microsoft.com/office/powerpoint/2010/main" val="471007243"/>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7ADB122B-09F2-495E-8796-30D2DDDE37D2}"/>
              </a:ext>
            </a:extLst>
          </p:cNvPr>
          <p:cNvSpPr>
            <a:spLocks noGrp="1"/>
          </p:cNvSpPr>
          <p:nvPr>
            <p:ph type="ctrTitle"/>
          </p:nvPr>
        </p:nvSpPr>
        <p:spPr>
          <a:xfrm>
            <a:off x="1487488" y="1576153"/>
            <a:ext cx="9144000" cy="2387600"/>
          </a:xfrm>
        </p:spPr>
        <p:txBody>
          <a:bodyPr/>
          <a:lstStyle/>
          <a:p>
            <a:r>
              <a:rPr lang="zh-CN" altLang="en-US" dirty="0" smtClean="0"/>
              <a:t>谢谢！</a:t>
            </a:r>
            <a:endParaRPr lang="zh-CN" altLang="en-US" dirty="0"/>
          </a:p>
        </p:txBody>
      </p:sp>
      <p:pic>
        <p:nvPicPr>
          <p:cNvPr id="3" name="Picture 2" descr="D:\SLIDEtoME\TP模板\新建文件夹 (17)\bg\bg1.jpg">
            <a:extLst>
              <a:ext uri="{FF2B5EF4-FFF2-40B4-BE49-F238E27FC236}">
                <a16:creationId xmlns:a16="http://schemas.microsoft.com/office/drawing/2014/main" xmlns="" id="{73D15F27-9525-41DF-B8D3-5FD5CA4FC0BE}"/>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90143" b="78084"/>
          <a:stretch/>
        </p:blipFill>
        <p:spPr bwMode="auto">
          <a:xfrm>
            <a:off x="9886949" y="2"/>
            <a:ext cx="2305051" cy="2882936"/>
          </a:xfrm>
          <a:prstGeom prst="rect">
            <a:avLst/>
          </a:prstGeom>
          <a:noFill/>
          <a:extLst>
            <a:ext uri="{909E8E84-426E-40DD-AFC4-6F175D3DCCD1}">
              <a14:hiddenFill xmlns:a14="http://schemas.microsoft.com/office/drawing/2010/main">
                <a:solidFill>
                  <a:srgbClr val="FFFFFF"/>
                </a:solidFill>
              </a14:hiddenFill>
            </a:ext>
          </a:extLst>
        </p:spPr>
      </p:pic>
      <p:cxnSp>
        <p:nvCxnSpPr>
          <p:cNvPr id="4" name="直接连接符 3">
            <a:extLst>
              <a:ext uri="{FF2B5EF4-FFF2-40B4-BE49-F238E27FC236}">
                <a16:creationId xmlns:a16="http://schemas.microsoft.com/office/drawing/2014/main" xmlns="" id="{5C18E190-AECC-45A6-9415-FDD2E4405A51}"/>
              </a:ext>
            </a:extLst>
          </p:cNvPr>
          <p:cNvCxnSpPr>
            <a:cxnSpLocks/>
          </p:cNvCxnSpPr>
          <p:nvPr/>
        </p:nvCxnSpPr>
        <p:spPr>
          <a:xfrm>
            <a:off x="2454443" y="4078056"/>
            <a:ext cx="7775408" cy="0"/>
          </a:xfrm>
          <a:prstGeom prst="line">
            <a:avLst/>
          </a:prstGeom>
          <a:ln w="104775">
            <a:solidFill>
              <a:srgbClr val="4472C4"/>
            </a:solidFill>
          </a:ln>
        </p:spPr>
        <p:style>
          <a:lnRef idx="1">
            <a:schemeClr val="accent1"/>
          </a:lnRef>
          <a:fillRef idx="0">
            <a:schemeClr val="accent1"/>
          </a:fillRef>
          <a:effectRef idx="0">
            <a:schemeClr val="accent1"/>
          </a:effectRef>
          <a:fontRef idx="minor">
            <a:schemeClr val="tx1"/>
          </a:fontRef>
        </p:style>
      </p:cxnSp>
      <p:sp>
        <p:nvSpPr>
          <p:cNvPr id="5" name="椭圆 4">
            <a:extLst>
              <a:ext uri="{FF2B5EF4-FFF2-40B4-BE49-F238E27FC236}">
                <a16:creationId xmlns:a16="http://schemas.microsoft.com/office/drawing/2014/main" xmlns="" id="{BF2EF9B1-2D65-4447-BD1F-51E1A7155E10}"/>
              </a:ext>
            </a:extLst>
          </p:cNvPr>
          <p:cNvSpPr/>
          <p:nvPr/>
        </p:nvSpPr>
        <p:spPr>
          <a:xfrm>
            <a:off x="1940087" y="3649432"/>
            <a:ext cx="571500" cy="585787"/>
          </a:xfrm>
          <a:prstGeom prst="ellipse">
            <a:avLst/>
          </a:prstGeom>
          <a:solidFill>
            <a:srgbClr val="4472C4"/>
          </a:solidFill>
          <a:effectLst/>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Tree>
    <p:extLst>
      <p:ext uri="{BB962C8B-B14F-4D97-AF65-F5344CB8AC3E}">
        <p14:creationId xmlns:p14="http://schemas.microsoft.com/office/powerpoint/2010/main" val="4014953331"/>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文本框 1">
            <a:hlinkClick r:id="" action="ppaction://noaction"/>
            <a:extLst>
              <a:ext uri="{FF2B5EF4-FFF2-40B4-BE49-F238E27FC236}">
                <a16:creationId xmlns:a16="http://schemas.microsoft.com/office/drawing/2014/main" xmlns="" id="{0F51E932-4D91-4EAB-96E3-EACB9E4A4B3A}"/>
              </a:ext>
            </a:extLst>
          </p:cNvPr>
          <p:cNvSpPr txBox="1"/>
          <p:nvPr/>
        </p:nvSpPr>
        <p:spPr>
          <a:xfrm>
            <a:off x="6973888" y="5555281"/>
            <a:ext cx="4698611" cy="646325"/>
          </a:xfrm>
          <a:prstGeom prst="rect">
            <a:avLst/>
          </a:prstGeom>
          <a:noFill/>
        </p:spPr>
        <p:txBody>
          <a:bodyPr wrap="square" lIns="91435" tIns="45717" rIns="91435" bIns="45717" rtlCol="0">
            <a:spAutoFit/>
          </a:bodyPr>
          <a:lstStyle/>
          <a:p>
            <a:r>
              <a:rPr lang="zh-CN" altLang="en-US" sz="3600" dirty="0">
                <a:latin typeface="+mj-ea"/>
                <a:ea typeface="+mj-ea"/>
              </a:rPr>
              <a:t>第十节 能力</a:t>
            </a:r>
          </a:p>
        </p:txBody>
      </p:sp>
      <p:sp>
        <p:nvSpPr>
          <p:cNvPr id="3" name="文本框 2">
            <a:hlinkClick r:id="" action="ppaction://noaction"/>
            <a:extLst>
              <a:ext uri="{FF2B5EF4-FFF2-40B4-BE49-F238E27FC236}">
                <a16:creationId xmlns:a16="http://schemas.microsoft.com/office/drawing/2014/main" xmlns="" id="{19648E8A-F03B-45E2-8F45-1CD91B819988}"/>
              </a:ext>
            </a:extLst>
          </p:cNvPr>
          <p:cNvSpPr txBox="1"/>
          <p:nvPr/>
        </p:nvSpPr>
        <p:spPr>
          <a:xfrm>
            <a:off x="6973888" y="4545730"/>
            <a:ext cx="4698611" cy="646325"/>
          </a:xfrm>
          <a:prstGeom prst="rect">
            <a:avLst/>
          </a:prstGeom>
          <a:noFill/>
        </p:spPr>
        <p:txBody>
          <a:bodyPr wrap="square" lIns="91435" tIns="45717" rIns="91435" bIns="45717" rtlCol="0">
            <a:spAutoFit/>
          </a:bodyPr>
          <a:lstStyle/>
          <a:p>
            <a:r>
              <a:rPr lang="zh-CN" altLang="en-US" sz="3600" dirty="0">
                <a:latin typeface="+mj-ea"/>
                <a:ea typeface="+mj-ea"/>
              </a:rPr>
              <a:t>第九节 动机</a:t>
            </a:r>
          </a:p>
        </p:txBody>
      </p:sp>
      <p:sp>
        <p:nvSpPr>
          <p:cNvPr id="4" name="文本框 3">
            <a:hlinkClick r:id="" action="ppaction://noaction"/>
            <a:extLst>
              <a:ext uri="{FF2B5EF4-FFF2-40B4-BE49-F238E27FC236}">
                <a16:creationId xmlns:a16="http://schemas.microsoft.com/office/drawing/2014/main" xmlns="" id="{2A7BA207-986C-45A8-9E60-34B2CEE0E94A}"/>
              </a:ext>
            </a:extLst>
          </p:cNvPr>
          <p:cNvSpPr txBox="1"/>
          <p:nvPr/>
        </p:nvSpPr>
        <p:spPr>
          <a:xfrm>
            <a:off x="6973888" y="3597718"/>
            <a:ext cx="4698611" cy="646325"/>
          </a:xfrm>
          <a:prstGeom prst="rect">
            <a:avLst/>
          </a:prstGeom>
          <a:noFill/>
        </p:spPr>
        <p:txBody>
          <a:bodyPr wrap="square" lIns="91435" tIns="45717" rIns="91435" bIns="45717" rtlCol="0">
            <a:spAutoFit/>
          </a:bodyPr>
          <a:lstStyle/>
          <a:p>
            <a:r>
              <a:rPr lang="zh-CN" altLang="en-US" sz="3600" dirty="0">
                <a:latin typeface="+mj-ea"/>
                <a:ea typeface="+mj-ea"/>
              </a:rPr>
              <a:t>第八节 气质和性格</a:t>
            </a:r>
          </a:p>
        </p:txBody>
      </p:sp>
      <p:sp>
        <p:nvSpPr>
          <p:cNvPr id="5" name="文本框 4">
            <a:hlinkClick r:id="" action="ppaction://noaction"/>
            <a:extLst>
              <a:ext uri="{FF2B5EF4-FFF2-40B4-BE49-F238E27FC236}">
                <a16:creationId xmlns:a16="http://schemas.microsoft.com/office/drawing/2014/main" xmlns="" id="{216D4BC2-47FE-4EE2-923C-5965F3ABACD3}"/>
              </a:ext>
            </a:extLst>
          </p:cNvPr>
          <p:cNvSpPr txBox="1"/>
          <p:nvPr/>
        </p:nvSpPr>
        <p:spPr>
          <a:xfrm>
            <a:off x="6973888" y="2675892"/>
            <a:ext cx="4698611" cy="646325"/>
          </a:xfrm>
          <a:prstGeom prst="rect">
            <a:avLst/>
          </a:prstGeom>
          <a:noFill/>
        </p:spPr>
        <p:txBody>
          <a:bodyPr wrap="square" lIns="91435" tIns="45717" rIns="91435" bIns="45717" rtlCol="0">
            <a:spAutoFit/>
          </a:bodyPr>
          <a:lstStyle/>
          <a:p>
            <a:r>
              <a:rPr lang="zh-CN" altLang="en-US" sz="3600" dirty="0">
                <a:latin typeface="+mj-ea"/>
                <a:ea typeface="+mj-ea"/>
              </a:rPr>
              <a:t>第七节 意志</a:t>
            </a:r>
          </a:p>
        </p:txBody>
      </p:sp>
      <p:sp>
        <p:nvSpPr>
          <p:cNvPr id="6" name="文本框 5">
            <a:hlinkClick r:id="rId2" action="ppaction://hlinksldjump"/>
            <a:extLst>
              <a:ext uri="{FF2B5EF4-FFF2-40B4-BE49-F238E27FC236}">
                <a16:creationId xmlns:a16="http://schemas.microsoft.com/office/drawing/2014/main" xmlns="" id="{42E6C5A0-430B-48D7-9D3D-583CC22AA313}"/>
              </a:ext>
            </a:extLst>
          </p:cNvPr>
          <p:cNvSpPr txBox="1"/>
          <p:nvPr/>
        </p:nvSpPr>
        <p:spPr>
          <a:xfrm>
            <a:off x="1346814" y="1754064"/>
            <a:ext cx="4698611" cy="646325"/>
          </a:xfrm>
          <a:prstGeom prst="rect">
            <a:avLst/>
          </a:prstGeom>
          <a:noFill/>
        </p:spPr>
        <p:txBody>
          <a:bodyPr wrap="square" lIns="91435" tIns="45717" rIns="91435" bIns="45717" rtlCol="0">
            <a:spAutoFit/>
          </a:bodyPr>
          <a:lstStyle/>
          <a:p>
            <a:r>
              <a:rPr lang="zh-CN" altLang="en-US" sz="3600" dirty="0">
                <a:latin typeface="+mj-ea"/>
                <a:ea typeface="+mj-ea"/>
              </a:rPr>
              <a:t>第一节 心理学概述</a:t>
            </a:r>
          </a:p>
        </p:txBody>
      </p:sp>
      <p:sp>
        <p:nvSpPr>
          <p:cNvPr id="7" name="文本框 6">
            <a:hlinkClick r:id="" action="ppaction://noaction"/>
            <a:extLst>
              <a:ext uri="{FF2B5EF4-FFF2-40B4-BE49-F238E27FC236}">
                <a16:creationId xmlns:a16="http://schemas.microsoft.com/office/drawing/2014/main" xmlns="" id="{64E3D995-1835-4545-AFF0-0C7F8812F531}"/>
              </a:ext>
            </a:extLst>
          </p:cNvPr>
          <p:cNvSpPr txBox="1"/>
          <p:nvPr/>
        </p:nvSpPr>
        <p:spPr>
          <a:xfrm>
            <a:off x="6973888" y="1754064"/>
            <a:ext cx="4698611" cy="646325"/>
          </a:xfrm>
          <a:prstGeom prst="rect">
            <a:avLst/>
          </a:prstGeom>
          <a:noFill/>
        </p:spPr>
        <p:txBody>
          <a:bodyPr wrap="square" lIns="91435" tIns="45717" rIns="91435" bIns="45717" rtlCol="0">
            <a:spAutoFit/>
          </a:bodyPr>
          <a:lstStyle/>
          <a:p>
            <a:r>
              <a:rPr lang="zh-CN" altLang="en-US" sz="3600" dirty="0">
                <a:latin typeface="+mj-ea"/>
                <a:ea typeface="+mj-ea"/>
              </a:rPr>
              <a:t>第六节 记忆</a:t>
            </a:r>
          </a:p>
        </p:txBody>
      </p:sp>
      <p:sp>
        <p:nvSpPr>
          <p:cNvPr id="8" name="文本框 7">
            <a:hlinkClick r:id="rId3" action="ppaction://hlinksldjump"/>
            <a:extLst>
              <a:ext uri="{FF2B5EF4-FFF2-40B4-BE49-F238E27FC236}">
                <a16:creationId xmlns:a16="http://schemas.microsoft.com/office/drawing/2014/main" xmlns="" id="{28B8B149-6744-4E0F-9A0A-CCE84466BE19}"/>
              </a:ext>
            </a:extLst>
          </p:cNvPr>
          <p:cNvSpPr txBox="1"/>
          <p:nvPr/>
        </p:nvSpPr>
        <p:spPr>
          <a:xfrm>
            <a:off x="1346814" y="2675892"/>
            <a:ext cx="4698611" cy="646325"/>
          </a:xfrm>
          <a:prstGeom prst="rect">
            <a:avLst/>
          </a:prstGeom>
          <a:noFill/>
        </p:spPr>
        <p:txBody>
          <a:bodyPr wrap="square" lIns="91435" tIns="45717" rIns="91435" bIns="45717" rtlCol="0">
            <a:spAutoFit/>
          </a:bodyPr>
          <a:lstStyle/>
          <a:p>
            <a:r>
              <a:rPr lang="zh-CN" altLang="en-US" sz="3600" dirty="0">
                <a:latin typeface="+mj-ea"/>
                <a:ea typeface="+mj-ea"/>
              </a:rPr>
              <a:t>第二节 注意</a:t>
            </a:r>
          </a:p>
        </p:txBody>
      </p:sp>
      <p:sp>
        <p:nvSpPr>
          <p:cNvPr id="9" name="文本框 8">
            <a:hlinkClick r:id="" action="ppaction://noaction"/>
            <a:extLst>
              <a:ext uri="{FF2B5EF4-FFF2-40B4-BE49-F238E27FC236}">
                <a16:creationId xmlns:a16="http://schemas.microsoft.com/office/drawing/2014/main" xmlns="" id="{FB01554B-F41D-43C7-8B52-49CB243A3F60}"/>
              </a:ext>
            </a:extLst>
          </p:cNvPr>
          <p:cNvSpPr txBox="1"/>
          <p:nvPr/>
        </p:nvSpPr>
        <p:spPr>
          <a:xfrm>
            <a:off x="1346814" y="3597720"/>
            <a:ext cx="4698611" cy="646325"/>
          </a:xfrm>
          <a:prstGeom prst="rect">
            <a:avLst/>
          </a:prstGeom>
          <a:noFill/>
        </p:spPr>
        <p:txBody>
          <a:bodyPr wrap="square" lIns="91435" tIns="45717" rIns="91435" bIns="45717" rtlCol="0">
            <a:spAutoFit/>
          </a:bodyPr>
          <a:lstStyle/>
          <a:p>
            <a:r>
              <a:rPr lang="zh-CN" altLang="en-US" sz="3600" dirty="0">
                <a:latin typeface="+mj-ea"/>
                <a:ea typeface="+mj-ea"/>
              </a:rPr>
              <a:t>第三节 感觉和知觉</a:t>
            </a:r>
          </a:p>
        </p:txBody>
      </p:sp>
      <p:sp>
        <p:nvSpPr>
          <p:cNvPr id="10" name="文本框 9">
            <a:hlinkClick r:id="" action="ppaction://noaction"/>
            <a:extLst>
              <a:ext uri="{FF2B5EF4-FFF2-40B4-BE49-F238E27FC236}">
                <a16:creationId xmlns:a16="http://schemas.microsoft.com/office/drawing/2014/main" xmlns="" id="{0AD9D9CC-65FC-48D3-B995-788678433F30}"/>
              </a:ext>
            </a:extLst>
          </p:cNvPr>
          <p:cNvSpPr txBox="1"/>
          <p:nvPr/>
        </p:nvSpPr>
        <p:spPr>
          <a:xfrm>
            <a:off x="1346814" y="4545730"/>
            <a:ext cx="4698611" cy="646325"/>
          </a:xfrm>
          <a:prstGeom prst="rect">
            <a:avLst/>
          </a:prstGeom>
          <a:noFill/>
        </p:spPr>
        <p:txBody>
          <a:bodyPr wrap="square" lIns="91435" tIns="45717" rIns="91435" bIns="45717" rtlCol="0">
            <a:spAutoFit/>
          </a:bodyPr>
          <a:lstStyle/>
          <a:p>
            <a:r>
              <a:rPr lang="zh-CN" altLang="en-US" sz="3600" dirty="0">
                <a:latin typeface="+mj-ea"/>
                <a:ea typeface="+mj-ea"/>
              </a:rPr>
              <a:t>第四节 思维和想象</a:t>
            </a:r>
          </a:p>
        </p:txBody>
      </p:sp>
      <p:sp>
        <p:nvSpPr>
          <p:cNvPr id="11" name="文本框 10">
            <a:hlinkClick r:id="" action="ppaction://noaction"/>
            <a:extLst>
              <a:ext uri="{FF2B5EF4-FFF2-40B4-BE49-F238E27FC236}">
                <a16:creationId xmlns:a16="http://schemas.microsoft.com/office/drawing/2014/main" xmlns="" id="{638B3D0F-AC2E-48E7-83D4-2F6BA5BC05CF}"/>
              </a:ext>
            </a:extLst>
          </p:cNvPr>
          <p:cNvSpPr txBox="1"/>
          <p:nvPr/>
        </p:nvSpPr>
        <p:spPr>
          <a:xfrm>
            <a:off x="1346814" y="5555281"/>
            <a:ext cx="4698611" cy="646325"/>
          </a:xfrm>
          <a:prstGeom prst="rect">
            <a:avLst/>
          </a:prstGeom>
          <a:noFill/>
        </p:spPr>
        <p:txBody>
          <a:bodyPr wrap="square" lIns="91435" tIns="45717" rIns="91435" bIns="45717" rtlCol="0">
            <a:spAutoFit/>
          </a:bodyPr>
          <a:lstStyle/>
          <a:p>
            <a:r>
              <a:rPr lang="zh-CN" altLang="en-US" sz="3600" dirty="0">
                <a:latin typeface="+mj-ea"/>
                <a:ea typeface="+mj-ea"/>
              </a:rPr>
              <a:t>第五节 情绪和情感</a:t>
            </a:r>
          </a:p>
        </p:txBody>
      </p:sp>
      <p:sp>
        <p:nvSpPr>
          <p:cNvPr id="12" name="菱形 11">
            <a:extLst>
              <a:ext uri="{FF2B5EF4-FFF2-40B4-BE49-F238E27FC236}">
                <a16:creationId xmlns:a16="http://schemas.microsoft.com/office/drawing/2014/main" xmlns="" id="{8DF4AC17-4022-4189-9D58-49394CC11328}"/>
              </a:ext>
            </a:extLst>
          </p:cNvPr>
          <p:cNvSpPr/>
          <p:nvPr/>
        </p:nvSpPr>
        <p:spPr>
          <a:xfrm>
            <a:off x="912062" y="1905486"/>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3" name="菱形 12">
            <a:extLst>
              <a:ext uri="{FF2B5EF4-FFF2-40B4-BE49-F238E27FC236}">
                <a16:creationId xmlns:a16="http://schemas.microsoft.com/office/drawing/2014/main" xmlns="" id="{E248BBF0-0921-40D4-8FE7-395B0CC48826}"/>
              </a:ext>
            </a:extLst>
          </p:cNvPr>
          <p:cNvSpPr/>
          <p:nvPr/>
        </p:nvSpPr>
        <p:spPr>
          <a:xfrm>
            <a:off x="897990" y="2783057"/>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4" name="菱形 13">
            <a:extLst>
              <a:ext uri="{FF2B5EF4-FFF2-40B4-BE49-F238E27FC236}">
                <a16:creationId xmlns:a16="http://schemas.microsoft.com/office/drawing/2014/main" xmlns="" id="{D77782D1-9427-43FD-9D7E-2B22BC189B9A}"/>
              </a:ext>
            </a:extLst>
          </p:cNvPr>
          <p:cNvSpPr/>
          <p:nvPr/>
        </p:nvSpPr>
        <p:spPr>
          <a:xfrm>
            <a:off x="897995" y="3781859"/>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5" name="菱形 14">
            <a:extLst>
              <a:ext uri="{FF2B5EF4-FFF2-40B4-BE49-F238E27FC236}">
                <a16:creationId xmlns:a16="http://schemas.microsoft.com/office/drawing/2014/main" xmlns="" id="{30CDFF64-8E7A-4899-9A0F-765A5F5B9752}"/>
              </a:ext>
            </a:extLst>
          </p:cNvPr>
          <p:cNvSpPr/>
          <p:nvPr/>
        </p:nvSpPr>
        <p:spPr>
          <a:xfrm>
            <a:off x="897994" y="4696265"/>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6" name="菱形 15">
            <a:extLst>
              <a:ext uri="{FF2B5EF4-FFF2-40B4-BE49-F238E27FC236}">
                <a16:creationId xmlns:a16="http://schemas.microsoft.com/office/drawing/2014/main" xmlns="" id="{B748E781-E57D-4DAA-9A27-06AF9A3EAF52}"/>
              </a:ext>
            </a:extLst>
          </p:cNvPr>
          <p:cNvSpPr/>
          <p:nvPr/>
        </p:nvSpPr>
        <p:spPr>
          <a:xfrm>
            <a:off x="912062" y="5737275"/>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7" name="菱形 16">
            <a:extLst>
              <a:ext uri="{FF2B5EF4-FFF2-40B4-BE49-F238E27FC236}">
                <a16:creationId xmlns:a16="http://schemas.microsoft.com/office/drawing/2014/main" xmlns="" id="{8C80250C-8F9D-4439-A986-ABD40A7E0648}"/>
              </a:ext>
            </a:extLst>
          </p:cNvPr>
          <p:cNvSpPr/>
          <p:nvPr/>
        </p:nvSpPr>
        <p:spPr>
          <a:xfrm>
            <a:off x="6302332" y="1899140"/>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8" name="菱形 17">
            <a:extLst>
              <a:ext uri="{FF2B5EF4-FFF2-40B4-BE49-F238E27FC236}">
                <a16:creationId xmlns:a16="http://schemas.microsoft.com/office/drawing/2014/main" xmlns="" id="{83705826-5022-43E0-A1B5-3F36EF0B3A63}"/>
              </a:ext>
            </a:extLst>
          </p:cNvPr>
          <p:cNvSpPr/>
          <p:nvPr/>
        </p:nvSpPr>
        <p:spPr>
          <a:xfrm>
            <a:off x="6316396" y="2771337"/>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19" name="菱形 18">
            <a:extLst>
              <a:ext uri="{FF2B5EF4-FFF2-40B4-BE49-F238E27FC236}">
                <a16:creationId xmlns:a16="http://schemas.microsoft.com/office/drawing/2014/main" xmlns="" id="{04A90505-2F0B-41FF-AE9E-CC2290AA834D}"/>
              </a:ext>
            </a:extLst>
          </p:cNvPr>
          <p:cNvSpPr/>
          <p:nvPr/>
        </p:nvSpPr>
        <p:spPr>
          <a:xfrm>
            <a:off x="6316396" y="3767793"/>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20" name="菱形 19">
            <a:extLst>
              <a:ext uri="{FF2B5EF4-FFF2-40B4-BE49-F238E27FC236}">
                <a16:creationId xmlns:a16="http://schemas.microsoft.com/office/drawing/2014/main" xmlns="" id="{128BD0A3-E528-42FC-A682-DDBD9D2665FD}"/>
              </a:ext>
            </a:extLst>
          </p:cNvPr>
          <p:cNvSpPr/>
          <p:nvPr/>
        </p:nvSpPr>
        <p:spPr>
          <a:xfrm>
            <a:off x="6302330" y="4712679"/>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21" name="菱形 20">
            <a:extLst>
              <a:ext uri="{FF2B5EF4-FFF2-40B4-BE49-F238E27FC236}">
                <a16:creationId xmlns:a16="http://schemas.microsoft.com/office/drawing/2014/main" xmlns="" id="{8D179818-E24A-4C46-87D2-16A1D7E73355}"/>
              </a:ext>
            </a:extLst>
          </p:cNvPr>
          <p:cNvSpPr/>
          <p:nvPr/>
        </p:nvSpPr>
        <p:spPr>
          <a:xfrm>
            <a:off x="6302327" y="5683353"/>
            <a:ext cx="295423" cy="323560"/>
          </a:xfrm>
          <a:prstGeom prst="diamond">
            <a:avLst/>
          </a:prstGeom>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
        <p:nvSpPr>
          <p:cNvPr id="22" name="文本框 21">
            <a:extLst>
              <a:ext uri="{FF2B5EF4-FFF2-40B4-BE49-F238E27FC236}">
                <a16:creationId xmlns:a16="http://schemas.microsoft.com/office/drawing/2014/main" xmlns="" id="{C965005C-3C28-4FB4-A8BC-DCF162D45511}"/>
              </a:ext>
            </a:extLst>
          </p:cNvPr>
          <p:cNvSpPr txBox="1"/>
          <p:nvPr/>
        </p:nvSpPr>
        <p:spPr>
          <a:xfrm>
            <a:off x="5333697" y="567491"/>
            <a:ext cx="1792705" cy="938712"/>
          </a:xfrm>
          <a:prstGeom prst="rect">
            <a:avLst/>
          </a:prstGeom>
          <a:noFill/>
        </p:spPr>
        <p:txBody>
          <a:bodyPr wrap="square" lIns="91435" tIns="45717" rIns="91435" bIns="45717" rtlCol="0">
            <a:spAutoFit/>
          </a:bodyPr>
          <a:lstStyle/>
          <a:p>
            <a:r>
              <a:rPr lang="zh-CN" altLang="en-US" sz="5500" dirty="0">
                <a:solidFill>
                  <a:srgbClr val="4472C4"/>
                </a:solidFill>
                <a:latin typeface="+mj-ea"/>
                <a:ea typeface="+mj-ea"/>
              </a:rPr>
              <a:t>目录</a:t>
            </a:r>
          </a:p>
        </p:txBody>
      </p:sp>
      <p:grpSp>
        <p:nvGrpSpPr>
          <p:cNvPr id="23" name="组合 22">
            <a:extLst>
              <a:ext uri="{FF2B5EF4-FFF2-40B4-BE49-F238E27FC236}">
                <a16:creationId xmlns:a16="http://schemas.microsoft.com/office/drawing/2014/main" xmlns="" id="{59F8447D-79B1-411C-A641-BEC09895FA97}"/>
              </a:ext>
            </a:extLst>
          </p:cNvPr>
          <p:cNvGrpSpPr/>
          <p:nvPr/>
        </p:nvGrpSpPr>
        <p:grpSpPr>
          <a:xfrm>
            <a:off x="4672186" y="916660"/>
            <a:ext cx="604359" cy="216024"/>
            <a:chOff x="264939" y="188640"/>
            <a:chExt cx="604358" cy="216024"/>
          </a:xfrm>
          <a:solidFill>
            <a:schemeClr val="tx1"/>
          </a:solidFill>
        </p:grpSpPr>
        <p:sp>
          <p:nvSpPr>
            <p:cNvPr id="24" name="燕尾形 2">
              <a:extLst>
                <a:ext uri="{FF2B5EF4-FFF2-40B4-BE49-F238E27FC236}">
                  <a16:creationId xmlns:a16="http://schemas.microsoft.com/office/drawing/2014/main" xmlns="" id="{EBAC5FD4-3CDF-4784-857F-35D979628C5E}"/>
                </a:ext>
              </a:extLst>
            </p:cNvPr>
            <p:cNvSpPr/>
            <p:nvPr/>
          </p:nvSpPr>
          <p:spPr>
            <a:xfrm>
              <a:off x="264939"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25" name="燕尾形 3">
              <a:extLst>
                <a:ext uri="{FF2B5EF4-FFF2-40B4-BE49-F238E27FC236}">
                  <a16:creationId xmlns:a16="http://schemas.microsoft.com/office/drawing/2014/main" xmlns="" id="{18C045D2-3E25-4F40-A83D-BFCC29282510}"/>
                </a:ext>
              </a:extLst>
            </p:cNvPr>
            <p:cNvSpPr/>
            <p:nvPr/>
          </p:nvSpPr>
          <p:spPr>
            <a:xfrm>
              <a:off x="454914"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26" name="燕尾形 4">
              <a:extLst>
                <a:ext uri="{FF2B5EF4-FFF2-40B4-BE49-F238E27FC236}">
                  <a16:creationId xmlns:a16="http://schemas.microsoft.com/office/drawing/2014/main" xmlns="" id="{11DDC85C-A0F1-44DE-AE76-CEE1F391D4E1}"/>
                </a:ext>
              </a:extLst>
            </p:cNvPr>
            <p:cNvSpPr/>
            <p:nvPr/>
          </p:nvSpPr>
          <p:spPr>
            <a:xfrm>
              <a:off x="653273"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grpSp>
      <p:grpSp>
        <p:nvGrpSpPr>
          <p:cNvPr id="27" name="组合 26">
            <a:extLst>
              <a:ext uri="{FF2B5EF4-FFF2-40B4-BE49-F238E27FC236}">
                <a16:creationId xmlns:a16="http://schemas.microsoft.com/office/drawing/2014/main" xmlns="" id="{1348EB6C-1CFC-4989-84E9-B2B3302807E2}"/>
              </a:ext>
            </a:extLst>
          </p:cNvPr>
          <p:cNvGrpSpPr/>
          <p:nvPr/>
        </p:nvGrpSpPr>
        <p:grpSpPr>
          <a:xfrm rot="10800000">
            <a:off x="6940726" y="927436"/>
            <a:ext cx="604359" cy="216024"/>
            <a:chOff x="264939" y="188640"/>
            <a:chExt cx="604358" cy="216024"/>
          </a:xfrm>
          <a:solidFill>
            <a:schemeClr val="tx1"/>
          </a:solidFill>
        </p:grpSpPr>
        <p:sp>
          <p:nvSpPr>
            <p:cNvPr id="28" name="燕尾形 2">
              <a:extLst>
                <a:ext uri="{FF2B5EF4-FFF2-40B4-BE49-F238E27FC236}">
                  <a16:creationId xmlns:a16="http://schemas.microsoft.com/office/drawing/2014/main" xmlns="" id="{DFD79DE2-D9C6-413C-AC38-611B57E5617E}"/>
                </a:ext>
              </a:extLst>
            </p:cNvPr>
            <p:cNvSpPr/>
            <p:nvPr/>
          </p:nvSpPr>
          <p:spPr>
            <a:xfrm>
              <a:off x="264939"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29" name="燕尾形 3">
              <a:extLst>
                <a:ext uri="{FF2B5EF4-FFF2-40B4-BE49-F238E27FC236}">
                  <a16:creationId xmlns:a16="http://schemas.microsoft.com/office/drawing/2014/main" xmlns="" id="{797D74B4-5404-4397-B9D6-81B08EEC7F33}"/>
                </a:ext>
              </a:extLst>
            </p:cNvPr>
            <p:cNvSpPr/>
            <p:nvPr/>
          </p:nvSpPr>
          <p:spPr>
            <a:xfrm>
              <a:off x="454914"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sp>
          <p:nvSpPr>
            <p:cNvPr id="30" name="燕尾形 4">
              <a:extLst>
                <a:ext uri="{FF2B5EF4-FFF2-40B4-BE49-F238E27FC236}">
                  <a16:creationId xmlns:a16="http://schemas.microsoft.com/office/drawing/2014/main" xmlns="" id="{808E4287-CA75-4200-9F48-15CCD2615968}"/>
                </a:ext>
              </a:extLst>
            </p:cNvPr>
            <p:cNvSpPr/>
            <p:nvPr/>
          </p:nvSpPr>
          <p:spPr>
            <a:xfrm>
              <a:off x="653273" y="188640"/>
              <a:ext cx="216024" cy="216024"/>
            </a:xfrm>
            <a:prstGeom prst="chevr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a:solidFill>
                  <a:schemeClr val="tx1"/>
                </a:solidFill>
              </a:endParaRPr>
            </a:p>
          </p:txBody>
        </p:sp>
      </p:grpSp>
      <p:pic>
        <p:nvPicPr>
          <p:cNvPr id="31" name="Picture 2" descr="D:\SLIDEtoME\TP模板\新建文件夹 (17)\bg\bg1.jpg">
            <a:extLst>
              <a:ext uri="{FF2B5EF4-FFF2-40B4-BE49-F238E27FC236}">
                <a16:creationId xmlns:a16="http://schemas.microsoft.com/office/drawing/2014/main" xmlns="" id="{C5E3AFE3-F3E1-4C75-93E4-11BAA4171171}"/>
              </a:ext>
            </a:extLst>
          </p:cNvPr>
          <p:cNvPicPr>
            <a:picLocks noChangeAspect="1" noChangeArrowheads="1"/>
          </p:cNvPicPr>
          <p:nvPr/>
        </p:nvPicPr>
        <p:blipFill rotWithShape="1">
          <a:blip r:embed="rId4">
            <a:extLst>
              <a:ext uri="{28A0092B-C50C-407E-A947-70E740481C1C}">
                <a14:useLocalDpi xmlns:a14="http://schemas.microsoft.com/office/drawing/2010/main" val="0"/>
              </a:ext>
            </a:extLst>
          </a:blip>
          <a:srcRect l="90143" b="78084"/>
          <a:stretch/>
        </p:blipFill>
        <p:spPr bwMode="auto">
          <a:xfrm>
            <a:off x="10372725" y="2"/>
            <a:ext cx="1819275" cy="1899136"/>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115659312"/>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79A0AA10-DF02-4D2C-A66F-68D497F5C3C8}"/>
              </a:ext>
            </a:extLst>
          </p:cNvPr>
          <p:cNvSpPr>
            <a:spLocks noGrp="1"/>
          </p:cNvSpPr>
          <p:nvPr>
            <p:ph type="ctrTitle"/>
          </p:nvPr>
        </p:nvSpPr>
        <p:spPr>
          <a:xfrm>
            <a:off x="1467731" y="1405408"/>
            <a:ext cx="9144000" cy="2387600"/>
          </a:xfrm>
        </p:spPr>
        <p:txBody>
          <a:bodyPr/>
          <a:lstStyle/>
          <a:p>
            <a:r>
              <a:rPr lang="zh-CN" altLang="en-US" dirty="0"/>
              <a:t>第一</a:t>
            </a:r>
            <a:r>
              <a:rPr lang="zh-CN" altLang="en-US" dirty="0" smtClean="0"/>
              <a:t>节 心理学</a:t>
            </a:r>
            <a:r>
              <a:rPr lang="zh-CN" altLang="en-US" dirty="0"/>
              <a:t>概述</a:t>
            </a:r>
          </a:p>
        </p:txBody>
      </p:sp>
      <p:pic>
        <p:nvPicPr>
          <p:cNvPr id="6" name="Picture 2" descr="D:\SLIDEtoME\TP模板\新建文件夹 (17)\bg\bg1.jpg">
            <a:extLst>
              <a:ext uri="{FF2B5EF4-FFF2-40B4-BE49-F238E27FC236}">
                <a16:creationId xmlns:a16="http://schemas.microsoft.com/office/drawing/2014/main" xmlns="" id="{C1C428D2-E653-457D-A4C6-180DA88DDBF6}"/>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90143" b="78084"/>
          <a:stretch/>
        </p:blipFill>
        <p:spPr bwMode="auto">
          <a:xfrm>
            <a:off x="9886949" y="2"/>
            <a:ext cx="2305051" cy="2882936"/>
          </a:xfrm>
          <a:prstGeom prst="rect">
            <a:avLst/>
          </a:prstGeom>
          <a:noFill/>
          <a:extLst>
            <a:ext uri="{909E8E84-426E-40DD-AFC4-6F175D3DCCD1}">
              <a14:hiddenFill xmlns:a14="http://schemas.microsoft.com/office/drawing/2010/main">
                <a:solidFill>
                  <a:srgbClr val="FFFFFF"/>
                </a:solidFill>
              </a14:hiddenFill>
            </a:ext>
          </a:extLst>
        </p:spPr>
      </p:pic>
      <p:cxnSp>
        <p:nvCxnSpPr>
          <p:cNvPr id="8" name="直接连接符 7">
            <a:extLst>
              <a:ext uri="{FF2B5EF4-FFF2-40B4-BE49-F238E27FC236}">
                <a16:creationId xmlns:a16="http://schemas.microsoft.com/office/drawing/2014/main" xmlns="" id="{046E375F-BE2A-44B5-868A-16C01E3168C6}"/>
              </a:ext>
            </a:extLst>
          </p:cNvPr>
          <p:cNvCxnSpPr>
            <a:cxnSpLocks/>
          </p:cNvCxnSpPr>
          <p:nvPr/>
        </p:nvCxnSpPr>
        <p:spPr>
          <a:xfrm>
            <a:off x="2454443" y="4078709"/>
            <a:ext cx="7775408" cy="0"/>
          </a:xfrm>
          <a:prstGeom prst="line">
            <a:avLst/>
          </a:prstGeom>
          <a:ln w="104775">
            <a:solidFill>
              <a:schemeClr val="tx1"/>
            </a:solidFill>
          </a:ln>
        </p:spPr>
        <p:style>
          <a:lnRef idx="1">
            <a:schemeClr val="accent1"/>
          </a:lnRef>
          <a:fillRef idx="0">
            <a:schemeClr val="accent1"/>
          </a:fillRef>
          <a:effectRef idx="0">
            <a:schemeClr val="accent1"/>
          </a:effectRef>
          <a:fontRef idx="minor">
            <a:schemeClr val="tx1"/>
          </a:fontRef>
        </p:style>
      </p:cxnSp>
      <p:sp>
        <p:nvSpPr>
          <p:cNvPr id="11" name="椭圆 10">
            <a:extLst>
              <a:ext uri="{FF2B5EF4-FFF2-40B4-BE49-F238E27FC236}">
                <a16:creationId xmlns:a16="http://schemas.microsoft.com/office/drawing/2014/main" xmlns="" id="{E519CCEE-B2BC-4B71-B912-C3AE622F5CC7}"/>
              </a:ext>
            </a:extLst>
          </p:cNvPr>
          <p:cNvSpPr/>
          <p:nvPr/>
        </p:nvSpPr>
        <p:spPr>
          <a:xfrm>
            <a:off x="1971673" y="3700470"/>
            <a:ext cx="571500" cy="585787"/>
          </a:xfrm>
          <a:prstGeom prst="ellipse">
            <a:avLst/>
          </a:prstGeom>
          <a:solidFill>
            <a:schemeClr val="tx1"/>
          </a:solidFill>
          <a:effectLst/>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cxnSp>
        <p:nvCxnSpPr>
          <p:cNvPr id="13" name="直接连接符 12">
            <a:extLst>
              <a:ext uri="{FF2B5EF4-FFF2-40B4-BE49-F238E27FC236}">
                <a16:creationId xmlns:a16="http://schemas.microsoft.com/office/drawing/2014/main" xmlns="" id="{6DBA423B-1941-4C2E-92E2-723CA7DFFE23}"/>
              </a:ext>
            </a:extLst>
          </p:cNvPr>
          <p:cNvCxnSpPr>
            <a:cxnSpLocks/>
          </p:cNvCxnSpPr>
          <p:nvPr/>
        </p:nvCxnSpPr>
        <p:spPr>
          <a:xfrm>
            <a:off x="2454443" y="4078056"/>
            <a:ext cx="7775408" cy="0"/>
          </a:xfrm>
          <a:prstGeom prst="line">
            <a:avLst/>
          </a:prstGeom>
          <a:ln w="104775">
            <a:solidFill>
              <a:srgbClr val="4472C4"/>
            </a:solidFill>
          </a:ln>
        </p:spPr>
        <p:style>
          <a:lnRef idx="1">
            <a:schemeClr val="accent1"/>
          </a:lnRef>
          <a:fillRef idx="0">
            <a:schemeClr val="accent1"/>
          </a:fillRef>
          <a:effectRef idx="0">
            <a:schemeClr val="accent1"/>
          </a:effectRef>
          <a:fontRef idx="minor">
            <a:schemeClr val="tx1"/>
          </a:fontRef>
        </p:style>
      </p:cxnSp>
      <p:sp>
        <p:nvSpPr>
          <p:cNvPr id="14" name="椭圆 13">
            <a:extLst>
              <a:ext uri="{FF2B5EF4-FFF2-40B4-BE49-F238E27FC236}">
                <a16:creationId xmlns:a16="http://schemas.microsoft.com/office/drawing/2014/main" xmlns="" id="{D1404E6D-8CD8-4C2C-BB57-9A24E5D1BDEA}"/>
              </a:ext>
            </a:extLst>
          </p:cNvPr>
          <p:cNvSpPr/>
          <p:nvPr/>
        </p:nvSpPr>
        <p:spPr>
          <a:xfrm>
            <a:off x="1971673" y="3700470"/>
            <a:ext cx="571500" cy="585787"/>
          </a:xfrm>
          <a:prstGeom prst="ellipse">
            <a:avLst/>
          </a:prstGeom>
          <a:solidFill>
            <a:srgbClr val="4472C4"/>
          </a:solidFill>
          <a:effectLst/>
        </p:spPr>
        <p:style>
          <a:lnRef idx="2">
            <a:schemeClr val="accent1">
              <a:shade val="50000"/>
            </a:schemeClr>
          </a:lnRef>
          <a:fillRef idx="1">
            <a:schemeClr val="accent1"/>
          </a:fillRef>
          <a:effectRef idx="0">
            <a:schemeClr val="accent1"/>
          </a:effectRef>
          <a:fontRef idx="minor">
            <a:schemeClr val="lt1"/>
          </a:fontRef>
        </p:style>
        <p:txBody>
          <a:bodyPr lIns="91435" tIns="45717" rIns="91435" bIns="45717" rtlCol="0" anchor="ctr"/>
          <a:lstStyle/>
          <a:p>
            <a:pPr algn="ctr"/>
            <a:endParaRPr lang="zh-CN" altLang="en-US"/>
          </a:p>
        </p:txBody>
      </p:sp>
    </p:spTree>
    <p:extLst>
      <p:ext uri="{BB962C8B-B14F-4D97-AF65-F5344CB8AC3E}">
        <p14:creationId xmlns:p14="http://schemas.microsoft.com/office/powerpoint/2010/main" val="488767761"/>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a:extLst>
              <a:ext uri="{FF2B5EF4-FFF2-40B4-BE49-F238E27FC236}">
                <a16:creationId xmlns:a16="http://schemas.microsoft.com/office/drawing/2014/main" xmlns="" id="{B39F3BE6-F554-4F6B-8163-348F730CD5E3}"/>
              </a:ext>
            </a:extLst>
          </p:cNvPr>
          <p:cNvSpPr>
            <a:spLocks noGrp="1"/>
          </p:cNvSpPr>
          <p:nvPr>
            <p:ph idx="1"/>
          </p:nvPr>
        </p:nvSpPr>
        <p:spPr>
          <a:xfrm>
            <a:off x="1011381" y="1011386"/>
            <a:ext cx="10342419" cy="1056569"/>
          </a:xfrm>
        </p:spPr>
        <p:txBody>
          <a:bodyPr/>
          <a:lstStyle/>
          <a:p>
            <a:pPr algn="ctr"/>
            <a:r>
              <a:rPr lang="zh-CN" altLang="en-US" dirty="0"/>
              <a:t>一</a:t>
            </a:r>
            <a:r>
              <a:rPr lang="en-US" altLang="zh-CN" dirty="0"/>
              <a:t>·</a:t>
            </a:r>
            <a:r>
              <a:rPr lang="zh-CN" altLang="zh-CN" dirty="0"/>
              <a:t>心理学的研究对象</a:t>
            </a:r>
          </a:p>
          <a:p>
            <a:endParaRPr lang="zh-CN" altLang="en-US" dirty="0"/>
          </a:p>
        </p:txBody>
      </p:sp>
      <p:sp>
        <p:nvSpPr>
          <p:cNvPr id="3" name="文本框 2">
            <a:extLst>
              <a:ext uri="{FF2B5EF4-FFF2-40B4-BE49-F238E27FC236}">
                <a16:creationId xmlns:a16="http://schemas.microsoft.com/office/drawing/2014/main" xmlns="" id="{33E239F2-A1F1-43B5-BC3E-55764982202B}"/>
              </a:ext>
            </a:extLst>
          </p:cNvPr>
          <p:cNvSpPr txBox="1"/>
          <p:nvPr/>
        </p:nvSpPr>
        <p:spPr>
          <a:xfrm>
            <a:off x="1167622" y="2067954"/>
            <a:ext cx="9861452" cy="738658"/>
          </a:xfrm>
          <a:prstGeom prst="rect">
            <a:avLst/>
          </a:prstGeom>
          <a:noFill/>
        </p:spPr>
        <p:txBody>
          <a:bodyPr wrap="square" lIns="91435" tIns="45717" rIns="91435" bIns="45717" rtlCol="0">
            <a:spAutoFit/>
          </a:bodyPr>
          <a:lstStyle/>
          <a:p>
            <a:r>
              <a:rPr lang="en-US" altLang="zh-CN" sz="2100" dirty="0">
                <a:latin typeface="+mj-ea"/>
                <a:ea typeface="+mj-ea"/>
              </a:rPr>
              <a:t>       </a:t>
            </a:r>
            <a:r>
              <a:rPr lang="zh-CN" altLang="zh-CN" sz="2100" dirty="0">
                <a:latin typeface="+mj-ea"/>
                <a:ea typeface="+mj-ea"/>
              </a:rPr>
              <a:t>心理学（</a:t>
            </a:r>
            <a:r>
              <a:rPr lang="en-US" altLang="zh-CN" sz="2100" dirty="0">
                <a:latin typeface="+mj-ea"/>
                <a:ea typeface="+mj-ea"/>
              </a:rPr>
              <a:t>psychology</a:t>
            </a:r>
            <a:r>
              <a:rPr lang="zh-CN" altLang="zh-CN" sz="2100" dirty="0">
                <a:latin typeface="+mj-ea"/>
                <a:ea typeface="+mj-ea"/>
              </a:rPr>
              <a:t>）是研究人的心理现象的发生、发展和变化的过程，并在此基础上揭示人的心理活动规律的一门科学。</a:t>
            </a:r>
            <a:endParaRPr lang="zh-CN" altLang="en-US" sz="2100" dirty="0">
              <a:latin typeface="+mj-ea"/>
              <a:ea typeface="+mj-ea"/>
            </a:endParaRPr>
          </a:p>
        </p:txBody>
      </p:sp>
      <p:sp>
        <p:nvSpPr>
          <p:cNvPr id="4" name="文本框 3">
            <a:extLst>
              <a:ext uri="{FF2B5EF4-FFF2-40B4-BE49-F238E27FC236}">
                <a16:creationId xmlns:a16="http://schemas.microsoft.com/office/drawing/2014/main" xmlns="" id="{8989C1B7-20EC-410C-928F-E7F393BEDDCD}"/>
              </a:ext>
            </a:extLst>
          </p:cNvPr>
          <p:cNvSpPr txBox="1"/>
          <p:nvPr/>
        </p:nvSpPr>
        <p:spPr>
          <a:xfrm>
            <a:off x="1167619" y="2857230"/>
            <a:ext cx="6738424" cy="938712"/>
          </a:xfrm>
          <a:prstGeom prst="rect">
            <a:avLst/>
          </a:prstGeom>
          <a:noFill/>
        </p:spPr>
        <p:txBody>
          <a:bodyPr wrap="square" lIns="91435" tIns="45717" rIns="91435" bIns="45717" rtlCol="0">
            <a:spAutoFit/>
          </a:bodyPr>
          <a:lstStyle/>
          <a:p>
            <a:r>
              <a:rPr lang="zh-CN" altLang="zh-CN" sz="3600" dirty="0">
                <a:latin typeface="+mj-ea"/>
                <a:ea typeface="+mj-ea"/>
              </a:rPr>
              <a:t>一、心理过程</a:t>
            </a:r>
          </a:p>
          <a:p>
            <a:endParaRPr lang="zh-CN" altLang="en-US" dirty="0"/>
          </a:p>
        </p:txBody>
      </p:sp>
      <p:sp>
        <p:nvSpPr>
          <p:cNvPr id="6" name="文本框 5">
            <a:extLst>
              <a:ext uri="{FF2B5EF4-FFF2-40B4-BE49-F238E27FC236}">
                <a16:creationId xmlns:a16="http://schemas.microsoft.com/office/drawing/2014/main" xmlns="" id="{0CD9149F-CCA8-4320-B5B4-62BFAC9C4E3B}"/>
              </a:ext>
            </a:extLst>
          </p:cNvPr>
          <p:cNvSpPr txBox="1"/>
          <p:nvPr/>
        </p:nvSpPr>
        <p:spPr>
          <a:xfrm>
            <a:off x="1167620" y="3555479"/>
            <a:ext cx="10325685" cy="2354485"/>
          </a:xfrm>
          <a:prstGeom prst="rect">
            <a:avLst/>
          </a:prstGeom>
          <a:noFill/>
        </p:spPr>
        <p:txBody>
          <a:bodyPr wrap="square" lIns="91435" tIns="45717" rIns="91435" bIns="45717" rtlCol="0">
            <a:spAutoFit/>
          </a:bodyPr>
          <a:lstStyle/>
          <a:p>
            <a:r>
              <a:rPr lang="en-US" altLang="zh-CN" sz="2100" dirty="0">
                <a:latin typeface="+mj-ea"/>
                <a:ea typeface="+mj-ea"/>
              </a:rPr>
              <a:t>       </a:t>
            </a:r>
            <a:r>
              <a:rPr lang="zh-CN" altLang="zh-CN" sz="2100" dirty="0">
                <a:latin typeface="+mj-ea"/>
                <a:ea typeface="+mj-ea"/>
              </a:rPr>
              <a:t>人的有些心理现象具有鲜明的动态特性，如记忆，从记到忆是个动态过程。有些心理现象则是静态</a:t>
            </a:r>
            <a:r>
              <a:rPr lang="en-US" altLang="zh-CN" sz="2100" dirty="0">
                <a:latin typeface="+mj-ea"/>
                <a:ea typeface="+mj-ea"/>
              </a:rPr>
              <a:t>(</a:t>
            </a:r>
            <a:r>
              <a:rPr lang="zh-CN" altLang="zh-CN" sz="2100" dirty="0">
                <a:latin typeface="+mj-ea"/>
                <a:ea typeface="+mj-ea"/>
              </a:rPr>
              <a:t>稳态</a:t>
            </a:r>
            <a:r>
              <a:rPr lang="en-US" altLang="zh-CN" sz="2100" dirty="0">
                <a:latin typeface="+mj-ea"/>
                <a:ea typeface="+mj-ea"/>
              </a:rPr>
              <a:t>)</a:t>
            </a:r>
            <a:r>
              <a:rPr lang="zh-CN" altLang="zh-CN" sz="2100" dirty="0">
                <a:latin typeface="+mj-ea"/>
                <a:ea typeface="+mj-ea"/>
              </a:rPr>
              <a:t>特性明显，如性格，一经形成就相当稳定。心理过程这个专门术语就是对前者而言的。过程意味着流动、变化，故心理过程也称心理活动。心理过程包括认识、情绪、意志三个方面，简称知、情、意，涵盖了人的心理活动的各个方面。</a:t>
            </a:r>
          </a:p>
          <a:p>
            <a:r>
              <a:rPr lang="en-US" altLang="zh-CN" sz="2100" dirty="0">
                <a:latin typeface="+mj-ea"/>
                <a:ea typeface="+mj-ea"/>
              </a:rPr>
              <a:t>       </a:t>
            </a:r>
            <a:r>
              <a:rPr lang="zh-CN" altLang="zh-CN" sz="2100" dirty="0">
                <a:latin typeface="+mj-ea"/>
                <a:ea typeface="+mj-ea"/>
              </a:rPr>
              <a:t>人在认识事物的过程中，必定会产生感觉、知觉、记忆、想象和思维之类的心理活动。同时，人也必定借助于这类心理活动来达到认识事物的目的。这类与认识密切关联的心理现象，心理学上统称为认识过程。</a:t>
            </a:r>
          </a:p>
        </p:txBody>
      </p:sp>
    </p:spTree>
    <p:extLst>
      <p:ext uri="{BB962C8B-B14F-4D97-AF65-F5344CB8AC3E}">
        <p14:creationId xmlns:p14="http://schemas.microsoft.com/office/powerpoint/2010/main" val="1004686519"/>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a:extLst>
              <a:ext uri="{FF2B5EF4-FFF2-40B4-BE49-F238E27FC236}">
                <a16:creationId xmlns:a16="http://schemas.microsoft.com/office/drawing/2014/main" xmlns="" id="{096160EA-8079-4E5C-8F2B-A6BC53746942}"/>
              </a:ext>
            </a:extLst>
          </p:cNvPr>
          <p:cNvSpPr>
            <a:spLocks noGrp="1"/>
          </p:cNvSpPr>
          <p:nvPr>
            <p:ph idx="1"/>
          </p:nvPr>
        </p:nvSpPr>
        <p:spPr>
          <a:xfrm>
            <a:off x="1081722" y="856637"/>
            <a:ext cx="9623796" cy="3096384"/>
          </a:xfrm>
        </p:spPr>
        <p:txBody>
          <a:bodyPr/>
          <a:lstStyle/>
          <a:p>
            <a:r>
              <a:rPr lang="zh-CN" altLang="zh-CN" sz="3600" dirty="0"/>
              <a:t>二、个性心理</a:t>
            </a:r>
          </a:p>
          <a:p>
            <a:pPr>
              <a:lnSpc>
                <a:spcPct val="100000"/>
              </a:lnSpc>
            </a:pPr>
            <a:r>
              <a:rPr lang="en-US" altLang="zh-CN" sz="2100" dirty="0"/>
              <a:t>       </a:t>
            </a:r>
            <a:r>
              <a:rPr lang="zh-CN" altLang="zh-CN" sz="2100" dirty="0"/>
              <a:t>每个人通过各自的生活道路形成了自己特定的心理面貌，从而使自己在心理上稳定地与他人区别开来。心理学所言个性心理，指的是一个人在社会生活实践中形成相对稳定的各种心理现象的总和。它包括三个子系统：个性倾向性、个性心理特征和自我意识。</a:t>
            </a:r>
          </a:p>
          <a:p>
            <a:endParaRPr lang="zh-CN" altLang="en-US" dirty="0"/>
          </a:p>
        </p:txBody>
      </p:sp>
      <p:sp>
        <p:nvSpPr>
          <p:cNvPr id="3" name="内容占位符 1">
            <a:extLst>
              <a:ext uri="{FF2B5EF4-FFF2-40B4-BE49-F238E27FC236}">
                <a16:creationId xmlns:a16="http://schemas.microsoft.com/office/drawing/2014/main" xmlns="" id="{565230A9-91DF-4F5C-8E0A-5E4BFD588157}"/>
              </a:ext>
            </a:extLst>
          </p:cNvPr>
          <p:cNvSpPr txBox="1">
            <a:spLocks/>
          </p:cNvSpPr>
          <p:nvPr/>
        </p:nvSpPr>
        <p:spPr>
          <a:xfrm>
            <a:off x="1011386" y="3205946"/>
            <a:ext cx="9792607" cy="2955707"/>
          </a:xfrm>
          <a:prstGeom prst="rect">
            <a:avLst/>
          </a:prstGeom>
        </p:spPr>
        <p:txBody>
          <a:bodyPr vert="horz" lIns="91435" tIns="45717" rIns="91435" bIns="45717" rtlCol="0">
            <a:normAutofit/>
          </a:bodyPr>
          <a:lstStyle>
            <a:lvl1pPr marL="0" indent="0" algn="l" defTabSz="914400" rtl="0" eaLnBrk="1" latinLnBrk="0" hangingPunct="1">
              <a:lnSpc>
                <a:spcPct val="90000"/>
              </a:lnSpc>
              <a:spcBef>
                <a:spcPts val="1000"/>
              </a:spcBef>
              <a:buFont typeface="Arial" panose="020B0604020202020204" pitchFamily="34" charset="0"/>
              <a:buNone/>
              <a:defRPr sz="4400" b="0" kern="1200">
                <a:solidFill>
                  <a:schemeClr val="tx1"/>
                </a:solidFill>
                <a:latin typeface="+mj-ea"/>
                <a:ea typeface="+mj-ea"/>
                <a:cs typeface="+mn-cs"/>
              </a:defRPr>
            </a:lvl1pPr>
            <a:lvl2pPr marL="457200" indent="0" algn="l" defTabSz="914400" rtl="0" eaLnBrk="1" latinLnBrk="0" hangingPunct="1">
              <a:lnSpc>
                <a:spcPct val="90000"/>
              </a:lnSpc>
              <a:spcBef>
                <a:spcPts val="500"/>
              </a:spcBef>
              <a:buFont typeface="Arial" panose="020B0604020202020204" pitchFamily="34" charset="0"/>
              <a:buNone/>
              <a:defRPr sz="2400" kern="1200">
                <a:solidFill>
                  <a:schemeClr val="tx1"/>
                </a:solidFill>
                <a:latin typeface="+mn-lt"/>
                <a:ea typeface="+mn-ea"/>
                <a:cs typeface="+mn-cs"/>
              </a:defRPr>
            </a:lvl2pPr>
            <a:lvl3pPr marL="914400" indent="0" algn="l"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3pPr>
            <a:lvl4pPr marL="13716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4pPr>
            <a:lvl5pPr marL="1828800" indent="0" algn="l"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zh-CN" altLang="zh-CN" sz="3600" dirty="0"/>
              <a:t>三、心理状态</a:t>
            </a:r>
          </a:p>
          <a:p>
            <a:pPr>
              <a:lnSpc>
                <a:spcPct val="100000"/>
              </a:lnSpc>
            </a:pPr>
            <a:r>
              <a:rPr lang="en-US" altLang="zh-CN" sz="2100" dirty="0"/>
              <a:t>       </a:t>
            </a:r>
            <a:r>
              <a:rPr lang="zh-CN" altLang="zh-CN" sz="2100" dirty="0"/>
              <a:t>心理状态是心理活动在一段时间内出现的相对稳定的持续状态。它既具有心理过程的暂时性、可变性的特点，又具有个性的持久性、稳定性的特点。但心理状态不像心理过程那样短暂、可变，也不像个性那样持久稳定，所以心理学把心理状态看作介于这两者之间的中间状态。人的心理活动和行为表现都是在一定心理状态的基础上出现的。从这个意义上说，心理状态是心理活动和行为表现的心理背景。</a:t>
            </a:r>
          </a:p>
          <a:p>
            <a:endParaRPr lang="zh-CN" altLang="en-US" dirty="0"/>
          </a:p>
        </p:txBody>
      </p:sp>
    </p:spTree>
    <p:extLst>
      <p:ext uri="{BB962C8B-B14F-4D97-AF65-F5344CB8AC3E}">
        <p14:creationId xmlns:p14="http://schemas.microsoft.com/office/powerpoint/2010/main" val="704199429"/>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a:extLst>
              <a:ext uri="{FF2B5EF4-FFF2-40B4-BE49-F238E27FC236}">
                <a16:creationId xmlns:a16="http://schemas.microsoft.com/office/drawing/2014/main" xmlns="" id="{B39F3BE6-F554-4F6B-8163-348F730CD5E3}"/>
              </a:ext>
            </a:extLst>
          </p:cNvPr>
          <p:cNvSpPr>
            <a:spLocks noGrp="1"/>
          </p:cNvSpPr>
          <p:nvPr>
            <p:ph idx="1"/>
          </p:nvPr>
        </p:nvSpPr>
        <p:spPr>
          <a:xfrm>
            <a:off x="1011381" y="1011386"/>
            <a:ext cx="10342419" cy="1056569"/>
          </a:xfrm>
        </p:spPr>
        <p:txBody>
          <a:bodyPr/>
          <a:lstStyle/>
          <a:p>
            <a:pPr algn="ctr"/>
            <a:r>
              <a:rPr lang="zh-CN" altLang="en-US" dirty="0"/>
              <a:t>二</a:t>
            </a:r>
            <a:r>
              <a:rPr lang="en-US" altLang="zh-CN" dirty="0"/>
              <a:t>· </a:t>
            </a:r>
            <a:r>
              <a:rPr lang="zh-CN" altLang="zh-CN" dirty="0"/>
              <a:t>心理学的产生和发展</a:t>
            </a:r>
          </a:p>
          <a:p>
            <a:endParaRPr lang="zh-CN" altLang="en-US" dirty="0"/>
          </a:p>
        </p:txBody>
      </p:sp>
      <p:sp>
        <p:nvSpPr>
          <p:cNvPr id="4" name="文本框 3">
            <a:extLst>
              <a:ext uri="{FF2B5EF4-FFF2-40B4-BE49-F238E27FC236}">
                <a16:creationId xmlns:a16="http://schemas.microsoft.com/office/drawing/2014/main" xmlns="" id="{8989C1B7-20EC-410C-928F-E7F393BEDDCD}"/>
              </a:ext>
            </a:extLst>
          </p:cNvPr>
          <p:cNvSpPr txBox="1"/>
          <p:nvPr/>
        </p:nvSpPr>
        <p:spPr>
          <a:xfrm>
            <a:off x="1167619" y="1930541"/>
            <a:ext cx="6738424" cy="938712"/>
          </a:xfrm>
          <a:prstGeom prst="rect">
            <a:avLst/>
          </a:prstGeom>
          <a:noFill/>
        </p:spPr>
        <p:txBody>
          <a:bodyPr wrap="square" lIns="91435" tIns="45717" rIns="91435" bIns="45717" rtlCol="0">
            <a:spAutoFit/>
          </a:bodyPr>
          <a:lstStyle/>
          <a:p>
            <a:r>
              <a:rPr lang="zh-CN" altLang="zh-CN" sz="3600" dirty="0">
                <a:latin typeface="+mj-ea"/>
                <a:ea typeface="+mj-ea"/>
              </a:rPr>
              <a:t>一、心理学发展简史</a:t>
            </a:r>
          </a:p>
          <a:p>
            <a:endParaRPr lang="zh-CN" altLang="en-US" dirty="0"/>
          </a:p>
        </p:txBody>
      </p:sp>
      <p:sp>
        <p:nvSpPr>
          <p:cNvPr id="6" name="文本框 5">
            <a:extLst>
              <a:ext uri="{FF2B5EF4-FFF2-40B4-BE49-F238E27FC236}">
                <a16:creationId xmlns:a16="http://schemas.microsoft.com/office/drawing/2014/main" xmlns="" id="{0CD9149F-CCA8-4320-B5B4-62BFAC9C4E3B}"/>
              </a:ext>
            </a:extLst>
          </p:cNvPr>
          <p:cNvSpPr txBox="1"/>
          <p:nvPr/>
        </p:nvSpPr>
        <p:spPr>
          <a:xfrm>
            <a:off x="1028116" y="2944906"/>
            <a:ext cx="10325685" cy="2031319"/>
          </a:xfrm>
          <a:prstGeom prst="rect">
            <a:avLst/>
          </a:prstGeom>
          <a:noFill/>
        </p:spPr>
        <p:txBody>
          <a:bodyPr wrap="square" lIns="91435" tIns="45717" rIns="91435" bIns="45717" rtlCol="0">
            <a:spAutoFit/>
          </a:bodyPr>
          <a:lstStyle/>
          <a:p>
            <a:r>
              <a:rPr lang="en-US" altLang="zh-CN" sz="2100" dirty="0">
                <a:latin typeface="+mj-ea"/>
                <a:ea typeface="+mj-ea"/>
              </a:rPr>
              <a:t>        </a:t>
            </a:r>
            <a:r>
              <a:rPr lang="zh-CN" altLang="zh-CN" sz="2100" dirty="0">
                <a:latin typeface="+mj-ea"/>
                <a:ea typeface="+mj-ea"/>
              </a:rPr>
              <a:t>随着科学技术的发展，在社会实践活动需要的推动下，心理学通过不断改造和完善原有的研究方法和技术，其基础理论研究进一步深入，应用性研究蓬勃发展。据统计，现代心理学已经有</a:t>
            </a:r>
            <a:r>
              <a:rPr lang="en-US" altLang="zh-CN" sz="2100" dirty="0">
                <a:latin typeface="+mj-ea"/>
                <a:ea typeface="+mj-ea"/>
              </a:rPr>
              <a:t>20</a:t>
            </a:r>
            <a:r>
              <a:rPr lang="zh-CN" altLang="zh-CN" sz="2100" dirty="0">
                <a:latin typeface="+mj-ea"/>
                <a:ea typeface="+mj-ea"/>
              </a:rPr>
              <a:t>多个学术派别、</a:t>
            </a:r>
            <a:r>
              <a:rPr lang="en-US" altLang="zh-CN" sz="2100" dirty="0">
                <a:latin typeface="+mj-ea"/>
                <a:ea typeface="+mj-ea"/>
              </a:rPr>
              <a:t>100</a:t>
            </a:r>
            <a:r>
              <a:rPr lang="zh-CN" altLang="zh-CN" sz="2100" dirty="0">
                <a:latin typeface="+mj-ea"/>
                <a:ea typeface="+mj-ea"/>
              </a:rPr>
              <a:t>多个分支，形成了庞大的心理科学体系。今天，心理学的许多研究成果不仅应用于教育、医疗、工程技术、航空航天等领域，而且渗透到仿生学、人类学、控制论、人工智能、系统工程等许多尖端科学技术部门，愈来愈显示出科学心理学的价值和强大的生命力</a:t>
            </a:r>
            <a:r>
              <a:rPr lang="zh-CN" altLang="en-US" sz="2100" dirty="0">
                <a:latin typeface="+mj-ea"/>
                <a:ea typeface="+mj-ea"/>
              </a:rPr>
              <a:t>。</a:t>
            </a:r>
            <a:endParaRPr lang="zh-CN" altLang="zh-CN" sz="2400" dirty="0">
              <a:latin typeface="+mj-ea"/>
              <a:ea typeface="+mj-ea"/>
            </a:endParaRPr>
          </a:p>
        </p:txBody>
      </p:sp>
    </p:spTree>
    <p:extLst>
      <p:ext uri="{BB962C8B-B14F-4D97-AF65-F5344CB8AC3E}">
        <p14:creationId xmlns:p14="http://schemas.microsoft.com/office/powerpoint/2010/main" val="3237085167"/>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a:extLst>
              <a:ext uri="{FF2B5EF4-FFF2-40B4-BE49-F238E27FC236}">
                <a16:creationId xmlns:a16="http://schemas.microsoft.com/office/drawing/2014/main" xmlns="" id="{096160EA-8079-4E5C-8F2B-A6BC53746942}"/>
              </a:ext>
            </a:extLst>
          </p:cNvPr>
          <p:cNvSpPr>
            <a:spLocks noGrp="1"/>
          </p:cNvSpPr>
          <p:nvPr>
            <p:ph idx="1"/>
          </p:nvPr>
        </p:nvSpPr>
        <p:spPr>
          <a:xfrm>
            <a:off x="1142084" y="1306807"/>
            <a:ext cx="9971395" cy="5165581"/>
          </a:xfrm>
        </p:spPr>
        <p:txBody>
          <a:bodyPr>
            <a:normAutofit/>
          </a:bodyPr>
          <a:lstStyle/>
          <a:p>
            <a:r>
              <a:rPr lang="zh-CN" altLang="zh-CN" sz="3600" dirty="0"/>
              <a:t>二、现代心理学的主要流派</a:t>
            </a:r>
          </a:p>
          <a:p>
            <a:r>
              <a:rPr lang="en-US" altLang="zh-CN" dirty="0"/>
              <a:t>      </a:t>
            </a:r>
            <a:r>
              <a:rPr lang="zh-CN" altLang="zh-CN" sz="2100" dirty="0"/>
              <a:t>迄今在世界上影响较大的学派有以下几个。</a:t>
            </a:r>
          </a:p>
          <a:p>
            <a:r>
              <a:rPr lang="en-US" altLang="zh-CN" sz="2100" b="1" dirty="0"/>
              <a:t>(</a:t>
            </a:r>
            <a:r>
              <a:rPr lang="zh-CN" altLang="zh-CN" sz="2100" b="1" dirty="0"/>
              <a:t>一</a:t>
            </a:r>
            <a:r>
              <a:rPr lang="en-US" altLang="zh-CN" sz="2100" b="1" dirty="0"/>
              <a:t>)</a:t>
            </a:r>
            <a:r>
              <a:rPr lang="zh-CN" altLang="zh-CN" sz="2100" b="1" dirty="0"/>
              <a:t>构造主义</a:t>
            </a:r>
          </a:p>
          <a:p>
            <a:r>
              <a:rPr lang="en-US" altLang="zh-CN" sz="2100" dirty="0"/>
              <a:t>       </a:t>
            </a:r>
            <a:r>
              <a:rPr lang="zh-CN" altLang="zh-CN" sz="2100" dirty="0"/>
              <a:t>构造主义是心理学成为一门独立科学以后的第一个心理学派别。其奠基人为冯特，著名代表人物为英国心理学家铁钦纳</a:t>
            </a:r>
            <a:r>
              <a:rPr lang="en-US" altLang="zh-CN" sz="2100" dirty="0"/>
              <a:t>(</a:t>
            </a:r>
            <a:r>
              <a:rPr lang="en-US" altLang="zh-CN" sz="2100" dirty="0" err="1"/>
              <a:t>Titchener,Edward</a:t>
            </a:r>
            <a:r>
              <a:rPr lang="en-US" altLang="zh-CN" sz="2100" dirty="0"/>
              <a:t> Bradford</a:t>
            </a:r>
            <a:r>
              <a:rPr lang="zh-CN" altLang="zh-CN" sz="2100" dirty="0"/>
              <a:t>，</a:t>
            </a:r>
            <a:r>
              <a:rPr lang="en-US" altLang="zh-CN" sz="2100" dirty="0"/>
              <a:t>1867</a:t>
            </a:r>
            <a:r>
              <a:rPr lang="zh-CN" altLang="zh-CN" sz="2100" dirty="0"/>
              <a:t>—</a:t>
            </a:r>
            <a:r>
              <a:rPr lang="en-US" altLang="zh-CN" sz="2100" dirty="0"/>
              <a:t>1927</a:t>
            </a:r>
            <a:r>
              <a:rPr lang="zh-CN" altLang="zh-CN" sz="2100" dirty="0"/>
              <a:t>年</a:t>
            </a:r>
            <a:r>
              <a:rPr lang="en-US" altLang="zh-CN" sz="2100" dirty="0"/>
              <a:t>)</a:t>
            </a:r>
            <a:r>
              <a:rPr lang="zh-CN" altLang="zh-CN" sz="2100" dirty="0"/>
              <a:t>。</a:t>
            </a:r>
          </a:p>
          <a:p>
            <a:r>
              <a:rPr lang="en-US" altLang="zh-CN" sz="2100" b="1" dirty="0"/>
              <a:t>(</a:t>
            </a:r>
            <a:r>
              <a:rPr lang="zh-CN" altLang="zh-CN" sz="2100" b="1" dirty="0"/>
              <a:t>二</a:t>
            </a:r>
            <a:r>
              <a:rPr lang="en-US" altLang="zh-CN" sz="2100" b="1" dirty="0"/>
              <a:t>)</a:t>
            </a:r>
            <a:r>
              <a:rPr lang="zh-CN" altLang="zh-CN" sz="2100" b="1" dirty="0"/>
              <a:t>机能主义</a:t>
            </a:r>
          </a:p>
          <a:p>
            <a:r>
              <a:rPr lang="en-US" altLang="zh-CN" sz="2100" dirty="0"/>
              <a:t>       </a:t>
            </a:r>
            <a:r>
              <a:rPr lang="zh-CN" altLang="zh-CN" sz="2100" dirty="0"/>
              <a:t>机能主义</a:t>
            </a:r>
            <a:r>
              <a:rPr lang="en-US" altLang="zh-CN" sz="2100" dirty="0"/>
              <a:t>(</a:t>
            </a:r>
            <a:r>
              <a:rPr lang="en-US" altLang="zh-CN" sz="2100" dirty="0" err="1"/>
              <a:t>funcionalism</a:t>
            </a:r>
            <a:r>
              <a:rPr lang="en-US" altLang="zh-CN" sz="2100" dirty="0"/>
              <a:t>)</a:t>
            </a:r>
            <a:r>
              <a:rPr lang="zh-CN" altLang="zh-CN" sz="2100" dirty="0"/>
              <a:t>的创始人是美国著名心理学家詹姆士詹姆斯</a:t>
            </a:r>
            <a:r>
              <a:rPr lang="en-US" altLang="zh-CN" sz="2100" dirty="0"/>
              <a:t>( </a:t>
            </a:r>
            <a:r>
              <a:rPr lang="en-US" altLang="zh-CN" sz="2100" dirty="0" err="1"/>
              <a:t>Wilian</a:t>
            </a:r>
            <a:r>
              <a:rPr lang="en-US" altLang="zh-CN" sz="2100" dirty="0"/>
              <a:t> James</a:t>
            </a:r>
            <a:r>
              <a:rPr lang="zh-CN" altLang="zh-CN" sz="2100" dirty="0"/>
              <a:t>，</a:t>
            </a:r>
            <a:r>
              <a:rPr lang="en-US" altLang="zh-CN" sz="2100" dirty="0"/>
              <a:t>1842</a:t>
            </a:r>
            <a:r>
              <a:rPr lang="zh-CN" altLang="zh-CN" sz="2100" dirty="0"/>
              <a:t>—</a:t>
            </a:r>
            <a:r>
              <a:rPr lang="en-US" altLang="zh-CN" sz="2100" dirty="0"/>
              <a:t>1910</a:t>
            </a:r>
            <a:r>
              <a:rPr lang="zh-CN" altLang="zh-CN" sz="2100" dirty="0"/>
              <a:t>年</a:t>
            </a:r>
            <a:r>
              <a:rPr lang="en-US" altLang="zh-CN" sz="2100" dirty="0"/>
              <a:t>)</a:t>
            </a:r>
            <a:r>
              <a:rPr lang="zh-CN" altLang="zh-CN" sz="2100" dirty="0"/>
              <a:t>，其代表人物还有美国教育家、心理学家杜威</a:t>
            </a:r>
            <a:r>
              <a:rPr lang="en-US" altLang="zh-CN" sz="2100" dirty="0"/>
              <a:t>(John </a:t>
            </a:r>
            <a:r>
              <a:rPr lang="en-US" altLang="zh-CN" sz="2100" dirty="0" err="1"/>
              <a:t>Deway</a:t>
            </a:r>
            <a:r>
              <a:rPr lang="zh-CN" altLang="zh-CN" sz="2100" dirty="0"/>
              <a:t>，</a:t>
            </a:r>
            <a:r>
              <a:rPr lang="en-US" altLang="zh-CN" sz="2100" dirty="0"/>
              <a:t>1859</a:t>
            </a:r>
            <a:r>
              <a:rPr lang="zh-CN" altLang="zh-CN" sz="2100" dirty="0"/>
              <a:t>—</a:t>
            </a:r>
            <a:r>
              <a:rPr lang="en-US" altLang="zh-CN" sz="2100" dirty="0"/>
              <a:t>1949</a:t>
            </a:r>
            <a:r>
              <a:rPr lang="zh-CN" altLang="zh-CN" sz="2100" dirty="0"/>
              <a:t>年</a:t>
            </a:r>
            <a:r>
              <a:rPr lang="en-US" altLang="zh-CN" sz="2100" dirty="0"/>
              <a:t>)</a:t>
            </a:r>
            <a:r>
              <a:rPr lang="zh-CN" altLang="zh-CN" sz="2100" dirty="0"/>
              <a:t>等人</a:t>
            </a:r>
            <a:r>
              <a:rPr lang="zh-CN" altLang="zh-CN" sz="2100" dirty="0" smtClean="0"/>
              <a:t>。</a:t>
            </a:r>
            <a:r>
              <a:rPr lang="zh-CN" altLang="en-US" sz="2100" dirty="0"/>
              <a:t>机能心理学也主张研究意识</a:t>
            </a:r>
            <a:r>
              <a:rPr lang="en-US" altLang="zh-CN" sz="2100" dirty="0"/>
              <a:t>.</a:t>
            </a:r>
            <a:r>
              <a:rPr lang="zh-CN" altLang="en-US" sz="2100" dirty="0"/>
              <a:t>但是</a:t>
            </a:r>
            <a:r>
              <a:rPr lang="en-US" altLang="zh-CN" sz="2100" dirty="0"/>
              <a:t>,</a:t>
            </a:r>
            <a:r>
              <a:rPr lang="zh-CN" altLang="en-US" sz="2100" dirty="0"/>
              <a:t>他们不把意识看成个别心理元素的集合</a:t>
            </a:r>
            <a:r>
              <a:rPr lang="en-US" altLang="zh-CN" sz="2100" dirty="0"/>
              <a:t>,</a:t>
            </a:r>
            <a:r>
              <a:rPr lang="zh-CN" altLang="en-US" sz="2100" dirty="0"/>
              <a:t>而</a:t>
            </a:r>
            <a:r>
              <a:rPr lang="zh-CN" altLang="en-US" sz="2100" dirty="0" smtClean="0"/>
              <a:t>看成川流不息</a:t>
            </a:r>
            <a:r>
              <a:rPr lang="zh-CN" altLang="en-US" sz="2100" dirty="0"/>
              <a:t>的</a:t>
            </a:r>
            <a:r>
              <a:rPr lang="zh-CN" altLang="en-US" sz="2100" dirty="0" smtClean="0"/>
              <a:t>过程。</a:t>
            </a:r>
            <a:endParaRPr lang="zh-CN" altLang="zh-CN" sz="2100" dirty="0"/>
          </a:p>
        </p:txBody>
      </p:sp>
    </p:spTree>
    <p:extLst>
      <p:ext uri="{BB962C8B-B14F-4D97-AF65-F5344CB8AC3E}">
        <p14:creationId xmlns:p14="http://schemas.microsoft.com/office/powerpoint/2010/main" val="236755014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a:extLst>
              <a:ext uri="{FF2B5EF4-FFF2-40B4-BE49-F238E27FC236}">
                <a16:creationId xmlns:a16="http://schemas.microsoft.com/office/drawing/2014/main" xmlns="" id="{096160EA-8079-4E5C-8F2B-A6BC53746942}"/>
              </a:ext>
            </a:extLst>
          </p:cNvPr>
          <p:cNvSpPr>
            <a:spLocks noGrp="1"/>
          </p:cNvSpPr>
          <p:nvPr>
            <p:ph idx="1"/>
          </p:nvPr>
        </p:nvSpPr>
        <p:spPr>
          <a:xfrm>
            <a:off x="1137993" y="1109860"/>
            <a:ext cx="9623795" cy="5165581"/>
          </a:xfrm>
        </p:spPr>
        <p:txBody>
          <a:bodyPr>
            <a:normAutofit/>
          </a:bodyPr>
          <a:lstStyle/>
          <a:p>
            <a:r>
              <a:rPr lang="zh-CN" altLang="zh-CN" sz="3600" dirty="0"/>
              <a:t>二、现代心理学的主要流派</a:t>
            </a:r>
          </a:p>
          <a:p>
            <a:endParaRPr lang="zh-CN" altLang="zh-CN" sz="2900" dirty="0"/>
          </a:p>
          <a:p>
            <a:r>
              <a:rPr lang="zh-CN" altLang="en-US" sz="2100" b="1" dirty="0"/>
              <a:t>（三）</a:t>
            </a:r>
            <a:r>
              <a:rPr lang="zh-CN" altLang="zh-CN" sz="2100" b="1" dirty="0"/>
              <a:t>行为主义</a:t>
            </a:r>
          </a:p>
          <a:p>
            <a:r>
              <a:rPr lang="en-US" altLang="zh-CN" sz="2100" dirty="0"/>
              <a:t>       </a:t>
            </a:r>
            <a:r>
              <a:rPr lang="zh-CN" altLang="zh-CN" sz="2100" dirty="0"/>
              <a:t>行为主义</a:t>
            </a:r>
            <a:r>
              <a:rPr lang="en-US" altLang="zh-CN" sz="2100" dirty="0"/>
              <a:t>(behaviorism)</a:t>
            </a:r>
            <a:r>
              <a:rPr lang="zh-CN" altLang="zh-CN" sz="2100" dirty="0"/>
              <a:t>是由美国心理学家华生</a:t>
            </a:r>
            <a:r>
              <a:rPr lang="en-US" altLang="zh-CN" sz="2100" dirty="0"/>
              <a:t>(</a:t>
            </a:r>
            <a:r>
              <a:rPr lang="en-US" altLang="zh-CN" sz="2100" dirty="0" err="1"/>
              <a:t>J.B.Watson</a:t>
            </a:r>
            <a:r>
              <a:rPr lang="zh-CN" altLang="zh-CN" sz="2100" dirty="0"/>
              <a:t>，</a:t>
            </a:r>
            <a:r>
              <a:rPr lang="en-US" altLang="zh-CN" sz="2100" dirty="0"/>
              <a:t>1879</a:t>
            </a:r>
            <a:r>
              <a:rPr lang="zh-CN" altLang="zh-CN" sz="2100" dirty="0"/>
              <a:t>—</a:t>
            </a:r>
            <a:r>
              <a:rPr lang="en-US" altLang="zh-CN" sz="2100" dirty="0"/>
              <a:t>1958</a:t>
            </a:r>
            <a:r>
              <a:rPr lang="zh-CN" altLang="zh-CN" sz="2100" dirty="0"/>
              <a:t>年</a:t>
            </a:r>
            <a:r>
              <a:rPr lang="en-US" altLang="zh-CN" sz="2100" dirty="0"/>
              <a:t>)</a:t>
            </a:r>
            <a:r>
              <a:rPr lang="zh-CN" altLang="zh-CN" sz="2100" dirty="0"/>
              <a:t>于</a:t>
            </a:r>
            <a:r>
              <a:rPr lang="en-US" altLang="zh-CN" sz="2100" dirty="0"/>
              <a:t>20</a:t>
            </a:r>
            <a:r>
              <a:rPr lang="zh-CN" altLang="zh-CN" sz="2100" dirty="0"/>
              <a:t>世纪初创立的一个西方心理学的主要流派。</a:t>
            </a:r>
            <a:endParaRPr lang="en-US" altLang="zh-CN" sz="2100" dirty="0"/>
          </a:p>
          <a:p>
            <a:r>
              <a:rPr lang="zh-CN" altLang="zh-CN" sz="2100" b="1" dirty="0"/>
              <a:t>（四） 精神分析</a:t>
            </a:r>
          </a:p>
          <a:p>
            <a:r>
              <a:rPr lang="en-US" altLang="zh-CN" sz="2100" dirty="0"/>
              <a:t>        </a:t>
            </a:r>
            <a:r>
              <a:rPr lang="zh-CN" altLang="zh-CN" sz="2100" dirty="0"/>
              <a:t>精神分析说</a:t>
            </a:r>
            <a:r>
              <a:rPr lang="en-US" altLang="zh-CN" sz="2100" dirty="0"/>
              <a:t>(psychoanalysis)</a:t>
            </a:r>
            <a:r>
              <a:rPr lang="zh-CN" altLang="zh-CN" sz="2100" dirty="0"/>
              <a:t>是由奥地利精神病学家弗洛伊德</a:t>
            </a:r>
            <a:r>
              <a:rPr lang="en-US" altLang="zh-CN" sz="2100" dirty="0"/>
              <a:t>(</a:t>
            </a:r>
            <a:r>
              <a:rPr lang="en-US" altLang="zh-CN" sz="2100" dirty="0" err="1"/>
              <a:t>S.Freud</a:t>
            </a:r>
            <a:r>
              <a:rPr lang="zh-CN" altLang="zh-CN" sz="2100" dirty="0"/>
              <a:t>，</a:t>
            </a:r>
            <a:r>
              <a:rPr lang="en-US" altLang="zh-CN" sz="2100" dirty="0"/>
              <a:t>1856</a:t>
            </a:r>
            <a:r>
              <a:rPr lang="zh-CN" altLang="zh-CN" sz="2100" dirty="0"/>
              <a:t>—</a:t>
            </a:r>
            <a:r>
              <a:rPr lang="en-US" altLang="zh-CN" sz="2100" dirty="0"/>
              <a:t>1939</a:t>
            </a:r>
            <a:r>
              <a:rPr lang="zh-CN" altLang="zh-CN" sz="2100" dirty="0"/>
              <a:t>年</a:t>
            </a:r>
            <a:r>
              <a:rPr lang="en-US" altLang="zh-CN" sz="2100" dirty="0"/>
              <a:t>)</a:t>
            </a:r>
            <a:r>
              <a:rPr lang="zh-CN" altLang="zh-CN" sz="2100" dirty="0"/>
              <a:t>于</a:t>
            </a:r>
            <a:r>
              <a:rPr lang="en-US" altLang="zh-CN" sz="2100" dirty="0"/>
              <a:t>19</a:t>
            </a:r>
            <a:r>
              <a:rPr lang="zh-CN" altLang="zh-CN" sz="2100" dirty="0"/>
              <a:t>世纪末在精神疾病的治疗实践中创立的一种独特的心理学理论。</a:t>
            </a:r>
          </a:p>
          <a:p>
            <a:r>
              <a:rPr lang="zh-CN" altLang="zh-CN" sz="2100" b="1" dirty="0"/>
              <a:t>（五） 人本主义</a:t>
            </a:r>
          </a:p>
          <a:p>
            <a:r>
              <a:rPr lang="en-US" altLang="zh-CN" sz="2100" dirty="0"/>
              <a:t>         </a:t>
            </a:r>
            <a:r>
              <a:rPr lang="zh-CN" altLang="zh-CN" sz="2100" dirty="0"/>
              <a:t>人本主义心理学</a:t>
            </a:r>
            <a:r>
              <a:rPr lang="en-US" altLang="zh-CN" sz="2100" dirty="0"/>
              <a:t>(humanistic psychology )</a:t>
            </a:r>
            <a:r>
              <a:rPr lang="zh-CN" altLang="zh-CN" sz="2100" dirty="0"/>
              <a:t>是由美国心理学家马斯洛</a:t>
            </a:r>
            <a:r>
              <a:rPr lang="en-US" altLang="zh-CN" sz="2100" dirty="0"/>
              <a:t>(</a:t>
            </a:r>
            <a:r>
              <a:rPr lang="en-US" altLang="zh-CN" sz="2100" dirty="0" err="1"/>
              <a:t>A.Maslow</a:t>
            </a:r>
            <a:r>
              <a:rPr lang="zh-CN" altLang="zh-CN" sz="2100" dirty="0"/>
              <a:t>，</a:t>
            </a:r>
            <a:r>
              <a:rPr lang="en-US" altLang="zh-CN" sz="2100" dirty="0"/>
              <a:t>1908</a:t>
            </a:r>
            <a:r>
              <a:rPr lang="zh-CN" altLang="zh-CN" sz="2100" dirty="0"/>
              <a:t>—</a:t>
            </a:r>
            <a:r>
              <a:rPr lang="en-US" altLang="zh-CN" sz="2100" dirty="0"/>
              <a:t>1970</a:t>
            </a:r>
            <a:r>
              <a:rPr lang="zh-CN" altLang="zh-CN" sz="2100" dirty="0"/>
              <a:t>年</a:t>
            </a:r>
            <a:r>
              <a:rPr lang="en-US" altLang="zh-CN" sz="2100" dirty="0"/>
              <a:t>)</a:t>
            </a:r>
            <a:r>
              <a:rPr lang="zh-CN" altLang="zh-CN" sz="2100" dirty="0"/>
              <a:t>和罗杰斯</a:t>
            </a:r>
            <a:r>
              <a:rPr lang="en-US" altLang="zh-CN" sz="2100" dirty="0"/>
              <a:t>(</a:t>
            </a:r>
            <a:r>
              <a:rPr lang="en-US" altLang="zh-CN" sz="2100" dirty="0" err="1"/>
              <a:t>C.Rogers</a:t>
            </a:r>
            <a:r>
              <a:rPr lang="zh-CN" altLang="zh-CN" sz="2100" dirty="0"/>
              <a:t>，</a:t>
            </a:r>
            <a:r>
              <a:rPr lang="en-US" altLang="zh-CN" sz="2100" dirty="0"/>
              <a:t>1902</a:t>
            </a:r>
            <a:r>
              <a:rPr lang="zh-CN" altLang="zh-CN" sz="2100" dirty="0"/>
              <a:t>—</a:t>
            </a:r>
            <a:r>
              <a:rPr lang="en-US" altLang="zh-CN" sz="2100" dirty="0"/>
              <a:t>1987</a:t>
            </a:r>
            <a:r>
              <a:rPr lang="zh-CN" altLang="zh-CN" sz="2100" dirty="0"/>
              <a:t>年</a:t>
            </a:r>
            <a:r>
              <a:rPr lang="en-US" altLang="zh-CN" sz="2100" dirty="0"/>
              <a:t>)</a:t>
            </a:r>
            <a:r>
              <a:rPr lang="zh-CN" altLang="zh-CN" sz="2100" dirty="0"/>
              <a:t>于</a:t>
            </a:r>
            <a:r>
              <a:rPr lang="en-US" altLang="zh-CN" sz="2100" dirty="0"/>
              <a:t>20</a:t>
            </a:r>
            <a:r>
              <a:rPr lang="zh-CN" altLang="zh-CN" sz="2100" dirty="0"/>
              <a:t>世纪</a:t>
            </a:r>
            <a:r>
              <a:rPr lang="en-US" altLang="zh-CN" sz="2100" dirty="0"/>
              <a:t>50</a:t>
            </a:r>
            <a:r>
              <a:rPr lang="zh-CN" altLang="zh-CN" sz="2100" dirty="0"/>
              <a:t>年代所创建的一个心理学流派。</a:t>
            </a:r>
          </a:p>
          <a:p>
            <a:endParaRPr lang="zh-CN" altLang="zh-CN" sz="2300" dirty="0"/>
          </a:p>
          <a:p>
            <a:endParaRPr lang="zh-CN" altLang="en-US" dirty="0"/>
          </a:p>
        </p:txBody>
      </p:sp>
    </p:spTree>
    <p:extLst>
      <p:ext uri="{BB962C8B-B14F-4D97-AF65-F5344CB8AC3E}">
        <p14:creationId xmlns:p14="http://schemas.microsoft.com/office/powerpoint/2010/main" val="1137268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a:extLst>
              <a:ext uri="{FF2B5EF4-FFF2-40B4-BE49-F238E27FC236}">
                <a16:creationId xmlns:a16="http://schemas.microsoft.com/office/drawing/2014/main" xmlns="" id="{6BE7DEA4-DAD3-4302-B079-551603F2DE0A}"/>
              </a:ext>
            </a:extLst>
          </p:cNvPr>
          <p:cNvSpPr>
            <a:spLocks noGrp="1"/>
          </p:cNvSpPr>
          <p:nvPr>
            <p:ph type="title"/>
          </p:nvPr>
        </p:nvSpPr>
        <p:spPr/>
        <p:txBody>
          <a:bodyPr>
            <a:normAutofit/>
          </a:bodyPr>
          <a:lstStyle/>
          <a:p>
            <a:r>
              <a:rPr lang="zh-CN" altLang="zh-CN" dirty="0">
                <a:latin typeface="+mj-ea"/>
              </a:rPr>
              <a:t>三</a:t>
            </a:r>
            <a:r>
              <a:rPr lang="zh-CN" altLang="zh-CN" dirty="0"/>
              <a:t>、</a:t>
            </a:r>
            <a:r>
              <a:rPr lang="zh-CN" altLang="zh-CN" dirty="0">
                <a:latin typeface="+mj-ea"/>
              </a:rPr>
              <a:t>心理学的任务及意义</a:t>
            </a:r>
            <a:endParaRPr lang="zh-CN" altLang="en-US" sz="3200" dirty="0"/>
          </a:p>
        </p:txBody>
      </p:sp>
      <p:sp>
        <p:nvSpPr>
          <p:cNvPr id="2" name="内容占位符 1">
            <a:extLst>
              <a:ext uri="{FF2B5EF4-FFF2-40B4-BE49-F238E27FC236}">
                <a16:creationId xmlns:a16="http://schemas.microsoft.com/office/drawing/2014/main" xmlns="" id="{40A533F9-A3FE-494B-91DB-0113EAED3D5D}"/>
              </a:ext>
            </a:extLst>
          </p:cNvPr>
          <p:cNvSpPr>
            <a:spLocks noGrp="1"/>
          </p:cNvSpPr>
          <p:nvPr>
            <p:ph sz="quarter" idx="13"/>
          </p:nvPr>
        </p:nvSpPr>
        <p:spPr>
          <a:xfrm>
            <a:off x="838200" y="2022324"/>
            <a:ext cx="10515600" cy="3713452"/>
          </a:xfrm>
        </p:spPr>
        <p:txBody>
          <a:bodyPr>
            <a:normAutofit/>
          </a:bodyPr>
          <a:lstStyle/>
          <a:p>
            <a:r>
              <a:rPr lang="zh-CN" altLang="zh-CN" sz="3600" dirty="0"/>
              <a:t>一、心理学的任务</a:t>
            </a:r>
          </a:p>
          <a:p>
            <a:r>
              <a:rPr lang="en-US" altLang="zh-CN" dirty="0"/>
              <a:t>       </a:t>
            </a:r>
            <a:r>
              <a:rPr lang="zh-CN" altLang="zh-CN" dirty="0"/>
              <a:t>心理学的任务主要是研究心理活动的过程和形成机制、心理特征的形成过程和机制，以及心理过程和心理特征之间的辩证关系等多方面的规律性。</a:t>
            </a:r>
            <a:endParaRPr lang="en-US" altLang="zh-CN" dirty="0"/>
          </a:p>
          <a:p>
            <a:r>
              <a:rPr lang="zh-CN" altLang="zh-CN" b="1" dirty="0"/>
              <a:t>（一）确定心理事实</a:t>
            </a:r>
          </a:p>
          <a:p>
            <a:r>
              <a:rPr lang="en-US" altLang="zh-CN" dirty="0"/>
              <a:t>        </a:t>
            </a:r>
            <a:r>
              <a:rPr lang="zh-CN" altLang="zh-CN" dirty="0"/>
              <a:t>（</a:t>
            </a:r>
            <a:r>
              <a:rPr lang="en-US" altLang="zh-CN" dirty="0"/>
              <a:t>1</a:t>
            </a:r>
            <a:r>
              <a:rPr lang="zh-CN" altLang="zh-CN" dirty="0"/>
              <a:t>）环境因素，即个体的处境以及周围事物的变化；</a:t>
            </a:r>
          </a:p>
          <a:p>
            <a:r>
              <a:rPr lang="en-US" altLang="zh-CN" dirty="0"/>
              <a:t>        </a:t>
            </a:r>
            <a:r>
              <a:rPr lang="zh-CN" altLang="zh-CN" dirty="0"/>
              <a:t>（</a:t>
            </a:r>
            <a:r>
              <a:rPr lang="en-US" altLang="zh-CN" dirty="0"/>
              <a:t>2</a:t>
            </a:r>
            <a:r>
              <a:rPr lang="zh-CN" altLang="zh-CN" dirty="0"/>
              <a:t>）生理因素，指人的各种生理机能是否健全，人对外界事物的适应能力是否满足个体生存的需要；</a:t>
            </a:r>
          </a:p>
          <a:p>
            <a:r>
              <a:rPr lang="en-US" altLang="zh-CN" dirty="0"/>
              <a:t>        </a:t>
            </a:r>
            <a:r>
              <a:rPr lang="zh-CN" altLang="zh-CN" dirty="0"/>
              <a:t>（</a:t>
            </a:r>
            <a:r>
              <a:rPr lang="en-US" altLang="zh-CN" dirty="0"/>
              <a:t>3</a:t>
            </a:r>
            <a:r>
              <a:rPr lang="zh-CN" altLang="zh-CN" dirty="0"/>
              <a:t>）心理因素，即人的内心体验等心理活动对心理内容的影响。</a:t>
            </a:r>
          </a:p>
          <a:p>
            <a:endParaRPr lang="en-US" altLang="zh-CN" dirty="0"/>
          </a:p>
          <a:p>
            <a:pPr algn="ctr"/>
            <a:endParaRPr lang="zh-CN" altLang="en-US" dirty="0"/>
          </a:p>
        </p:txBody>
      </p:sp>
    </p:spTree>
    <p:extLst>
      <p:ext uri="{BB962C8B-B14F-4D97-AF65-F5344CB8AC3E}">
        <p14:creationId xmlns:p14="http://schemas.microsoft.com/office/powerpoint/2010/main" val="2206264409"/>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timing>
    <p:tnLst>
      <p:par>
        <p:cTn id="1" dur="indefinite" restart="never" nodeType="tmRoot"/>
      </p:par>
    </p:tnLst>
  </p:timing>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A000120140627A41KPBG</Template>
  <TotalTime>2487</TotalTime>
  <Words>1926</Words>
  <Application>Microsoft Office PowerPoint</Application>
  <PresentationFormat>自定义</PresentationFormat>
  <Paragraphs>97</Paragraphs>
  <Slides>18</Slides>
  <Notes>0</Notes>
  <HiddenSlides>0</HiddenSlides>
  <MMClips>0</MMClips>
  <ScaleCrop>false</ScaleCrop>
  <HeadingPairs>
    <vt:vector size="4" baseType="variant">
      <vt:variant>
        <vt:lpstr>主题</vt:lpstr>
      </vt:variant>
      <vt:variant>
        <vt:i4>1</vt:i4>
      </vt:variant>
      <vt:variant>
        <vt:lpstr>幻灯片标题</vt:lpstr>
      </vt:variant>
      <vt:variant>
        <vt:i4>18</vt:i4>
      </vt:variant>
    </vt:vector>
  </HeadingPairs>
  <TitlesOfParts>
    <vt:vector size="19" baseType="lpstr">
      <vt:lpstr>Office 主题​​</vt:lpstr>
      <vt:lpstr>心理学</vt:lpstr>
      <vt:lpstr>PowerPoint 演示文稿</vt:lpstr>
      <vt:lpstr>第一节 心理学概述</vt:lpstr>
      <vt:lpstr>PowerPoint 演示文稿</vt:lpstr>
      <vt:lpstr>PowerPoint 演示文稿</vt:lpstr>
      <vt:lpstr>PowerPoint 演示文稿</vt:lpstr>
      <vt:lpstr>PowerPoint 演示文稿</vt:lpstr>
      <vt:lpstr>PowerPoint 演示文稿</vt:lpstr>
      <vt:lpstr>三、心理学的任务及意义</vt:lpstr>
      <vt:lpstr>一、心理学的任务</vt:lpstr>
      <vt:lpstr>二、心理学的意义</vt:lpstr>
      <vt:lpstr>二、心理学的意义</vt:lpstr>
      <vt:lpstr>二、心理学的意义</vt:lpstr>
      <vt:lpstr>四 ·心理学的研究方法</vt:lpstr>
      <vt:lpstr>一、心理学研究的基本方法</vt:lpstr>
      <vt:lpstr>一、心理学研究的基本方法</vt:lpstr>
      <vt:lpstr>二、心理学研究的基本原则</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心理学</dc:title>
  <dc:creator>inter</dc:creator>
  <cp:lastModifiedBy>SJYY</cp:lastModifiedBy>
  <cp:revision>144</cp:revision>
  <dcterms:created xsi:type="dcterms:W3CDTF">2017-08-28T14:45:38Z</dcterms:created>
  <dcterms:modified xsi:type="dcterms:W3CDTF">2017-09-01T03:41:42Z</dcterms:modified>
</cp:coreProperties>
</file>

<file path=docProps/thumbnail.jpeg>
</file>