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9"/>
  </p:notesMasterIdLst>
  <p:sldIdLst>
    <p:sldId id="321" r:id="rId3"/>
    <p:sldId id="322" r:id="rId4"/>
    <p:sldId id="295"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296"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52" r:id="rId36"/>
    <p:sldId id="353" r:id="rId37"/>
    <p:sldId id="354" r:id="rId38"/>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86"/>
        <p:guide orient="horz" pos="231"/>
        <p:guide orient="horz" pos="4112"/>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661" y="3464295"/>
            <a:ext cx="4933740" cy="938719"/>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THR</a:t>
            </a:r>
            <a:r>
              <a:rPr lang="en-US" altLang="zh-CN" sz="4400" b="1" dirty="0">
                <a:ea typeface="微软雅黑" panose="020B0503020204020204" charset="-122"/>
              </a:rPr>
              <a:t>E</a:t>
            </a:r>
            <a:r>
              <a:rPr lang="en-US" altLang="zh-CN" sz="4400" b="1" dirty="0" smtClean="0">
                <a:latin typeface="+mj-lt"/>
                <a:ea typeface="微软雅黑" panose="020B0503020204020204" charset="-122"/>
              </a:rPr>
              <a:t>E</a:t>
            </a:r>
            <a:endParaRPr lang="zh-CN" altLang="en-US" sz="4400" b="1" dirty="0">
              <a:latin typeface="+mj-lt"/>
              <a:ea typeface="微软雅黑" panose="020B0503020204020204" charset="-122"/>
            </a:endParaRPr>
          </a:p>
        </p:txBody>
      </p:sp>
      <p:sp>
        <p:nvSpPr>
          <p:cNvPr id="3" name="文本框 2"/>
          <p:cNvSpPr txBox="1"/>
          <p:nvPr/>
        </p:nvSpPr>
        <p:spPr>
          <a:xfrm>
            <a:off x="1862666" y="2417412"/>
            <a:ext cx="8094133" cy="1246495"/>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第三章 事务类文体写作</a:t>
            </a:r>
            <a:endParaRPr lang="zh-CN" altLang="en-US" sz="6000" dirty="0">
              <a:latin typeface="+mj-lt"/>
              <a:ea typeface="微软雅黑" panose="020B0503020204020204" charset="-122"/>
            </a:endParaRPr>
          </a:p>
        </p:txBody>
      </p:sp>
      <p:sp>
        <p:nvSpPr>
          <p:cNvPr id="4" name="矩形 3"/>
          <p:cNvSpPr/>
          <p:nvPr/>
        </p:nvSpPr>
        <p:spPr>
          <a:xfrm>
            <a:off x="4551152" y="4437228"/>
            <a:ext cx="3060000"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en-US" altLang="en-US" sz="4400" dirty="0" smtClean="0"/>
              <a:t>慰问</a:t>
            </a:r>
            <a:r>
              <a:rPr lang="zh-CN" altLang="en-US" sz="4400" dirty="0" smtClean="0"/>
              <a:t>信的含义</a:t>
            </a:r>
            <a:r>
              <a:rPr lang="zh-CN" altLang="zh-CN" sz="4400" dirty="0" smtClean="0"/>
              <a:t> </a:t>
            </a:r>
            <a:endParaRPr lang="en-US" altLang="zh-CN" sz="4400" dirty="0"/>
          </a:p>
        </p:txBody>
      </p:sp>
      <p:sp>
        <p:nvSpPr>
          <p:cNvPr id="7" name="矩形 6"/>
          <p:cNvSpPr/>
          <p:nvPr/>
        </p:nvSpPr>
        <p:spPr>
          <a:xfrm>
            <a:off x="1367475" y="2318962"/>
            <a:ext cx="6230998" cy="2807948"/>
          </a:xfrm>
          <a:prstGeom prst="rect">
            <a:avLst/>
          </a:prstGeom>
        </p:spPr>
        <p:txBody>
          <a:bodyPr wrap="square">
            <a:spAutoFit/>
          </a:bodyPr>
          <a:lstStyle/>
          <a:p>
            <a:pPr>
              <a:lnSpc>
                <a:spcPct val="150000"/>
              </a:lnSpc>
            </a:pPr>
            <a:r>
              <a:rPr lang="zh-CN" altLang="zh-CN" sz="2000" dirty="0">
                <a:solidFill>
                  <a:srgbClr val="000000"/>
                </a:solidFill>
                <a:latin typeface="+mn-ea"/>
              </a:rPr>
              <a:t> </a:t>
            </a:r>
            <a:r>
              <a:rPr lang="en-US" altLang="zh-CN" sz="2000" dirty="0" smtClean="0">
                <a:solidFill>
                  <a:srgbClr val="000000"/>
                </a:solidFill>
                <a:latin typeface="+mn-ea"/>
              </a:rPr>
              <a:t>      </a:t>
            </a:r>
            <a:r>
              <a:rPr lang="zh-CN" altLang="zh-CN" sz="2000" dirty="0" smtClean="0">
                <a:solidFill>
                  <a:srgbClr val="000000"/>
                </a:solidFill>
                <a:latin typeface="+mn-ea"/>
              </a:rPr>
              <a:t>慰问信是表示向对方关怀</a:t>
            </a:r>
            <a:r>
              <a:rPr lang="zh-CN" altLang="zh-CN" sz="2000" dirty="0">
                <a:solidFill>
                  <a:srgbClr val="000000"/>
                </a:solidFill>
                <a:latin typeface="+mn-ea"/>
              </a:rPr>
              <a:t>、慰问的信函。它是有关机关或者个人，以组织或个人的名义在他人处于特殊的情况下</a:t>
            </a:r>
            <a:r>
              <a:rPr lang="en-US" altLang="zh-CN" sz="2000" dirty="0">
                <a:solidFill>
                  <a:srgbClr val="000000"/>
                </a:solidFill>
                <a:latin typeface="+mn-ea"/>
              </a:rPr>
              <a:t>(</a:t>
            </a:r>
            <a:r>
              <a:rPr lang="zh-CN" altLang="zh-CN" sz="2000" dirty="0">
                <a:solidFill>
                  <a:srgbClr val="000000"/>
                </a:solidFill>
                <a:latin typeface="+mn-ea"/>
              </a:rPr>
              <a:t>如战争、自然灾害、事故</a:t>
            </a:r>
            <a:r>
              <a:rPr lang="en-US" altLang="zh-CN" sz="2000" dirty="0">
                <a:solidFill>
                  <a:srgbClr val="000000"/>
                </a:solidFill>
                <a:latin typeface="+mn-ea"/>
              </a:rPr>
              <a:t>)</a:t>
            </a:r>
            <a:r>
              <a:rPr lang="zh-CN" altLang="zh-CN" sz="2000" dirty="0">
                <a:solidFill>
                  <a:srgbClr val="000000"/>
                </a:solidFill>
                <a:latin typeface="+mn-ea"/>
              </a:rPr>
              <a:t>，或在节假日，向对方表示问候、关心的应用文。慰问信包括两种：一种是表示同情安慰；另一种是在节日表示问候。信应写得态度诚恳、真切。</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89960"/>
            <a:ext cx="6750566" cy="584776"/>
          </a:xfrm>
          <a:prstGeom prst="rect">
            <a:avLst/>
          </a:prstGeom>
        </p:spPr>
        <p:txBody>
          <a:bodyPr wrap="none">
            <a:spAutoFit/>
          </a:bodyPr>
          <a:lstStyle/>
          <a:p>
            <a:r>
              <a:rPr lang="zh-CN" altLang="en-US" sz="3200" b="1" dirty="0" smtClean="0"/>
              <a:t>慰问信的特点、格式、写作注意事项</a:t>
            </a:r>
            <a:endParaRPr lang="zh-CN" altLang="en-US" sz="3200" b="1" dirty="0"/>
          </a:p>
        </p:txBody>
      </p:sp>
      <p:sp>
        <p:nvSpPr>
          <p:cNvPr id="22" name="矩形 21"/>
          <p:cNvSpPr/>
          <p:nvPr/>
        </p:nvSpPr>
        <p:spPr>
          <a:xfrm>
            <a:off x="3252469" y="1425605"/>
            <a:ext cx="3808731" cy="181588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慰问信的特点</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zh-CN" altLang="zh-CN" dirty="0" smtClean="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发文的公开性</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情感的沟通性</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书信体格式</a:t>
            </a:r>
            <a:endParaRPr lang="en-US" altLang="zh-CN" dirty="0">
              <a:solidFill>
                <a:srgbClr val="000000"/>
              </a:solidFill>
              <a:latin typeface="+mn-ea"/>
            </a:endParaRPr>
          </a:p>
          <a:p>
            <a:endParaRPr lang="en-US" altLang="zh-CN" sz="1400" dirty="0" smtClean="0">
              <a:solidFill>
                <a:srgbClr val="000000"/>
              </a:solidFill>
              <a:latin typeface="+mn-ea"/>
            </a:endParaRPr>
          </a:p>
          <a:p>
            <a:r>
              <a:rPr lang="en-US" altLang="zh-CN" sz="1400" dirty="0" smtClean="0">
                <a:solidFill>
                  <a:srgbClr val="000000"/>
                </a:solidFill>
                <a:latin typeface="+mn-ea"/>
              </a:rPr>
              <a:t>   </a:t>
            </a:r>
            <a:r>
              <a:rPr lang="zh-CN" altLang="zh-CN" sz="1400" dirty="0" smtClean="0">
                <a:solidFill>
                  <a:srgbClr val="000000"/>
                </a:solidFill>
                <a:latin typeface="+mn-ea"/>
              </a:rPr>
              <a:t> </a:t>
            </a:r>
            <a:endParaRPr lang="zh-CN" altLang="zh-CN" sz="1400" dirty="0">
              <a:solidFill>
                <a:srgbClr val="000000"/>
              </a:solidFill>
              <a:latin typeface="+mn-ea"/>
            </a:endParaRPr>
          </a:p>
        </p:txBody>
      </p:sp>
      <p:sp>
        <p:nvSpPr>
          <p:cNvPr id="41" name="椭圆 40"/>
          <p:cNvSpPr/>
          <p:nvPr/>
        </p:nvSpPr>
        <p:spPr>
          <a:xfrm>
            <a:off x="3854568" y="49291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3" name="矩形 42"/>
          <p:cNvSpPr/>
          <p:nvPr/>
        </p:nvSpPr>
        <p:spPr>
          <a:xfrm>
            <a:off x="3252469" y="2937762"/>
            <a:ext cx="3605531"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en-US" altLang="zh-CN" dirty="0">
                <a:solidFill>
                  <a:srgbClr val="000000"/>
                </a:solidFill>
              </a:rPr>
              <a:t>(1)</a:t>
            </a:r>
            <a:r>
              <a:rPr lang="zh-CN" altLang="zh-CN" dirty="0">
                <a:solidFill>
                  <a:srgbClr val="000000"/>
                </a:solidFill>
              </a:rPr>
              <a:t>标题</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2)</a:t>
            </a:r>
            <a:r>
              <a:rPr lang="zh-CN" altLang="zh-CN" dirty="0">
                <a:solidFill>
                  <a:srgbClr val="000000"/>
                </a:solidFill>
              </a:rPr>
              <a:t>称呼</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3)</a:t>
            </a:r>
            <a:r>
              <a:rPr lang="zh-CN" altLang="zh-CN" dirty="0">
                <a:solidFill>
                  <a:srgbClr val="000000"/>
                </a:solidFill>
              </a:rPr>
              <a:t>正文</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4)</a:t>
            </a:r>
            <a:r>
              <a:rPr lang="zh-CN" altLang="zh-CN" dirty="0" smtClean="0">
                <a:solidFill>
                  <a:srgbClr val="000000"/>
                </a:solidFill>
              </a:rPr>
              <a:t>结</a:t>
            </a:r>
            <a:r>
              <a:rPr lang="zh-CN" altLang="en-US" dirty="0" smtClean="0">
                <a:solidFill>
                  <a:srgbClr val="000000"/>
                </a:solidFill>
              </a:rPr>
              <a:t>尾</a:t>
            </a:r>
            <a:r>
              <a:rPr lang="zh-CN" altLang="zh-CN" dirty="0" smtClean="0">
                <a:solidFill>
                  <a:srgbClr val="000000"/>
                </a:solidFill>
              </a:rPr>
              <a:t>。 </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5)</a:t>
            </a:r>
            <a:r>
              <a:rPr lang="zh-CN" altLang="zh-CN" dirty="0">
                <a:solidFill>
                  <a:srgbClr val="000000"/>
                </a:solidFill>
              </a:rPr>
              <a:t>落款</a:t>
            </a:r>
            <a:r>
              <a:rPr lang="zh-CN" altLang="zh-CN" dirty="0" smtClean="0">
                <a:solidFill>
                  <a:srgbClr val="000000"/>
                </a:solidFill>
              </a:rPr>
              <a:t>。</a:t>
            </a:r>
            <a:endParaRPr lang="zh-CN" altLang="zh-CN" dirty="0">
              <a:solidFill>
                <a:srgbClr val="000000"/>
              </a:solidFill>
            </a:endParaRPr>
          </a:p>
        </p:txBody>
      </p:sp>
      <p:sp>
        <p:nvSpPr>
          <p:cNvPr id="7" name="矩形 6"/>
          <p:cNvSpPr/>
          <p:nvPr/>
        </p:nvSpPr>
        <p:spPr>
          <a:xfrm>
            <a:off x="6430888" y="1336477"/>
            <a:ext cx="4558845"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慰问信写作注意事项</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zh-CN" dirty="0" smtClean="0">
                <a:solidFill>
                  <a:srgbClr val="000000"/>
                </a:solidFill>
                <a:latin typeface="+mn-ea"/>
              </a:rPr>
              <a:t>要向对方表示出无限亲</a:t>
            </a:r>
            <a:r>
              <a:rPr lang="zh-CN" altLang="zh-CN" dirty="0">
                <a:solidFill>
                  <a:srgbClr val="000000"/>
                </a:solidFill>
                <a:latin typeface="+mn-ea"/>
              </a:rPr>
              <a:t>切、关怀的感情，使对方有一种温暖如春的感觉。要较全面地概括对方的可贵精神，并提出希望，勉励他们继续努力工作，艰苦奋斗，取得胜利。行文要诚恳、真切，措辞要恰切，篇幅要短小。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69320" cy="769441"/>
          </a:xfrm>
          <a:prstGeom prst="rect">
            <a:avLst/>
          </a:prstGeom>
        </p:spPr>
        <p:txBody>
          <a:bodyPr wrap="none">
            <a:spAutoFit/>
          </a:bodyPr>
          <a:lstStyle/>
          <a:p>
            <a:r>
              <a:rPr lang="en-US" altLang="en-US" sz="4400" dirty="0" smtClean="0"/>
              <a:t>贺</a:t>
            </a:r>
            <a:r>
              <a:rPr lang="zh-CN" altLang="en-US" sz="4400" dirty="0" smtClean="0"/>
              <a:t>信的含义</a:t>
            </a:r>
            <a:r>
              <a:rPr lang="zh-CN" altLang="zh-CN" sz="4400" dirty="0" smtClean="0"/>
              <a:t> </a:t>
            </a:r>
            <a:endParaRPr lang="en-US" altLang="zh-CN" sz="4400" dirty="0"/>
          </a:p>
        </p:txBody>
      </p:sp>
      <p:sp>
        <p:nvSpPr>
          <p:cNvPr id="7" name="矩形 6"/>
          <p:cNvSpPr/>
          <p:nvPr/>
        </p:nvSpPr>
        <p:spPr>
          <a:xfrm>
            <a:off x="1367475" y="2142641"/>
            <a:ext cx="7048392" cy="2399665"/>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贺信是组织或个人</a:t>
            </a:r>
            <a:r>
              <a:rPr lang="zh-CN" altLang="zh-CN" sz="2000" dirty="0">
                <a:solidFill>
                  <a:srgbClr val="000000"/>
                </a:solidFill>
                <a:latin typeface="+mn-ea"/>
              </a:rPr>
              <a:t>向取得重大成就的集体或个人表示祝贺时使用的一种书信。如果是通过电报的形式表达祝贺又叫贺电。贺信既可以用来表彰、赞扬对方在某一方面取得的巨大成就和做出的巨大贡献，也可以用于亲朋好友之间对乔迁新居、寿辰、结婚等表示祝贺。</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23827"/>
            <a:ext cx="4711546" cy="584776"/>
          </a:xfrm>
          <a:prstGeom prst="rect">
            <a:avLst/>
          </a:prstGeom>
        </p:spPr>
        <p:txBody>
          <a:bodyPr wrap="none">
            <a:spAutoFit/>
          </a:bodyPr>
          <a:lstStyle/>
          <a:p>
            <a:r>
              <a:rPr lang="en-US" altLang="en-US" sz="3200" b="1" dirty="0" smtClean="0"/>
              <a:t>贺</a:t>
            </a:r>
            <a:r>
              <a:rPr lang="zh-CN" altLang="en-US" sz="3200" b="1" dirty="0" smtClean="0"/>
              <a:t>信的特点、格式、写法</a:t>
            </a:r>
            <a:endParaRPr lang="zh-CN" altLang="en-US" sz="3200" b="1" dirty="0"/>
          </a:p>
        </p:txBody>
      </p:sp>
      <p:sp>
        <p:nvSpPr>
          <p:cNvPr id="22" name="矩形 21"/>
          <p:cNvSpPr/>
          <p:nvPr/>
        </p:nvSpPr>
        <p:spPr>
          <a:xfrm>
            <a:off x="3252469" y="1425605"/>
            <a:ext cx="4706198" cy="1600438"/>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祝贺性，贺信的本质特征</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信电性，</a:t>
            </a:r>
            <a:r>
              <a:rPr lang="zh-CN" altLang="zh-CN" dirty="0">
                <a:solidFill>
                  <a:srgbClr val="000000"/>
                </a:solidFill>
                <a:latin typeface="+mn-ea"/>
              </a:rPr>
              <a:t>一般采用书信或函电形式 </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endParaRPr lang="en-US" altLang="zh-CN" dirty="0" smtClean="0">
              <a:solidFill>
                <a:srgbClr val="000000"/>
              </a:solidFill>
              <a:latin typeface="+mn-ea"/>
            </a:endParaRPr>
          </a:p>
          <a:p>
            <a:r>
              <a:rPr lang="en-US" altLang="zh-CN" sz="1400" dirty="0" smtClean="0">
                <a:solidFill>
                  <a:srgbClr val="000000"/>
                </a:solidFill>
                <a:latin typeface="+mn-ea"/>
              </a:rPr>
              <a:t>   </a:t>
            </a:r>
            <a:r>
              <a:rPr lang="zh-CN" altLang="zh-CN" sz="1400" dirty="0" smtClean="0">
                <a:solidFill>
                  <a:srgbClr val="000000"/>
                </a:solidFill>
                <a:latin typeface="+mn-ea"/>
              </a:rPr>
              <a:t> </a:t>
            </a:r>
            <a:endParaRPr lang="zh-CN" altLang="zh-CN" sz="1400" dirty="0">
              <a:solidFill>
                <a:srgbClr val="000000"/>
              </a:solidFill>
              <a:latin typeface="+mn-ea"/>
            </a:endParaRPr>
          </a:p>
        </p:txBody>
      </p:sp>
      <p:sp>
        <p:nvSpPr>
          <p:cNvPr id="41" name="椭圆 40"/>
          <p:cNvSpPr/>
          <p:nvPr/>
        </p:nvSpPr>
        <p:spPr>
          <a:xfrm>
            <a:off x="3854568" y="52678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3" name="矩形 42"/>
          <p:cNvSpPr/>
          <p:nvPr/>
        </p:nvSpPr>
        <p:spPr>
          <a:xfrm>
            <a:off x="3299489" y="2616309"/>
            <a:ext cx="3605531"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en-US" altLang="zh-CN" dirty="0">
                <a:solidFill>
                  <a:srgbClr val="000000"/>
                </a:solidFill>
              </a:rPr>
              <a:t>(1)</a:t>
            </a:r>
            <a:r>
              <a:rPr lang="zh-CN" altLang="zh-CN" dirty="0">
                <a:solidFill>
                  <a:srgbClr val="000000"/>
                </a:solidFill>
              </a:rPr>
              <a:t>标题</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2)</a:t>
            </a:r>
            <a:r>
              <a:rPr lang="zh-CN" altLang="zh-CN" dirty="0">
                <a:solidFill>
                  <a:srgbClr val="000000"/>
                </a:solidFill>
              </a:rPr>
              <a:t>称呼</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3)</a:t>
            </a:r>
            <a:r>
              <a:rPr lang="zh-CN" altLang="zh-CN" dirty="0">
                <a:solidFill>
                  <a:srgbClr val="000000"/>
                </a:solidFill>
              </a:rPr>
              <a:t>正文</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4)</a:t>
            </a:r>
            <a:r>
              <a:rPr lang="zh-CN" altLang="zh-CN" dirty="0" smtClean="0">
                <a:solidFill>
                  <a:srgbClr val="000000"/>
                </a:solidFill>
              </a:rPr>
              <a:t>结</a:t>
            </a:r>
            <a:r>
              <a:rPr lang="zh-CN" altLang="en-US" dirty="0" smtClean="0">
                <a:solidFill>
                  <a:srgbClr val="000000"/>
                </a:solidFill>
              </a:rPr>
              <a:t>语</a:t>
            </a:r>
            <a:r>
              <a:rPr lang="zh-CN" altLang="zh-CN" dirty="0" smtClean="0">
                <a:solidFill>
                  <a:srgbClr val="000000"/>
                </a:solidFill>
              </a:rPr>
              <a:t>。 </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5)</a:t>
            </a:r>
            <a:r>
              <a:rPr lang="zh-CN" altLang="zh-CN" dirty="0">
                <a:solidFill>
                  <a:srgbClr val="000000"/>
                </a:solidFill>
              </a:rPr>
              <a:t>落款</a:t>
            </a:r>
            <a:r>
              <a:rPr lang="zh-CN" altLang="zh-CN" dirty="0" smtClean="0">
                <a:solidFill>
                  <a:srgbClr val="000000"/>
                </a:solidFill>
              </a:rPr>
              <a:t>。</a:t>
            </a:r>
            <a:endParaRPr lang="zh-CN" altLang="zh-CN" dirty="0">
              <a:solidFill>
                <a:srgbClr val="000000"/>
              </a:solidFill>
            </a:endParaRPr>
          </a:p>
        </p:txBody>
      </p:sp>
      <p:sp>
        <p:nvSpPr>
          <p:cNvPr id="7" name="矩形 6"/>
          <p:cNvSpPr/>
          <p:nvPr/>
        </p:nvSpPr>
        <p:spPr>
          <a:xfrm>
            <a:off x="6075287" y="2607843"/>
            <a:ext cx="5676446" cy="310769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慰问信写法</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latin typeface="+mn-ea"/>
              </a:rPr>
              <a:t>    </a:t>
            </a:r>
            <a:r>
              <a:rPr lang="zh-CN" altLang="en-US" dirty="0">
                <a:solidFill>
                  <a:srgbClr val="000000"/>
                </a:solidFill>
                <a:latin typeface="+mn-ea"/>
              </a:rPr>
              <a:t>  </a:t>
            </a:r>
            <a:r>
              <a:rPr lang="en-US" altLang="zh-CN" dirty="0">
                <a:solidFill>
                  <a:srgbClr val="000000"/>
                </a:solidFill>
                <a:latin typeface="+mn-ea"/>
              </a:rPr>
              <a:t>(1)</a:t>
            </a:r>
            <a:r>
              <a:rPr lang="zh-CN" altLang="zh-CN" dirty="0" smtClean="0">
                <a:solidFill>
                  <a:srgbClr val="000000"/>
                </a:solidFill>
                <a:latin typeface="+mn-ea"/>
              </a:rPr>
              <a:t>标题</a:t>
            </a:r>
            <a:r>
              <a:rPr lang="zh-CN" altLang="zh-CN" dirty="0">
                <a:solidFill>
                  <a:srgbClr val="000000"/>
                </a:solidFill>
                <a:latin typeface="+mn-ea"/>
              </a:rPr>
              <a:t>。在首行居中写“贺信”。</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(2)</a:t>
            </a:r>
            <a:r>
              <a:rPr lang="zh-CN" altLang="zh-CN" dirty="0" smtClean="0">
                <a:solidFill>
                  <a:srgbClr val="000000"/>
                </a:solidFill>
                <a:latin typeface="+mn-ea"/>
              </a:rPr>
              <a:t>称呼</a:t>
            </a:r>
            <a:r>
              <a:rPr lang="zh-CN" altLang="zh-CN" dirty="0">
                <a:solidFill>
                  <a:srgbClr val="000000"/>
                </a:solidFill>
                <a:latin typeface="+mn-ea"/>
              </a:rPr>
              <a:t>。第二行顶格写被祝贺的单位名称</a:t>
            </a:r>
            <a:r>
              <a:rPr lang="zh-CN" altLang="zh-CN" dirty="0" smtClean="0">
                <a:solidFill>
                  <a:srgbClr val="000000"/>
                </a:solidFill>
                <a:latin typeface="+mn-ea"/>
              </a:rPr>
              <a:t>或</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个人</a:t>
            </a:r>
            <a:r>
              <a:rPr lang="zh-CN" altLang="zh-CN" dirty="0">
                <a:solidFill>
                  <a:srgbClr val="000000"/>
                </a:solidFill>
                <a:latin typeface="+mn-ea"/>
              </a:rPr>
              <a:t>姓名、称谓。</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正文</a:t>
            </a:r>
            <a:r>
              <a:rPr lang="zh-CN" altLang="zh-CN" dirty="0">
                <a:solidFill>
                  <a:srgbClr val="000000"/>
                </a:solidFill>
                <a:latin typeface="+mn-ea"/>
              </a:rPr>
              <a:t>。主要概括被祝贺者取得的成绩，</a:t>
            </a:r>
            <a:r>
              <a:rPr lang="zh-CN" altLang="zh-CN" dirty="0" smtClean="0">
                <a:solidFill>
                  <a:srgbClr val="000000"/>
                </a:solidFill>
                <a:latin typeface="+mn-ea"/>
              </a:rPr>
              <a:t>结</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合当时形势表示赞扬和祝贺</a:t>
            </a:r>
            <a:r>
              <a:rPr lang="zh-CN" altLang="zh-CN" dirty="0">
                <a:solidFill>
                  <a:srgbClr val="000000"/>
                </a:solidFill>
                <a:latin typeface="+mn-ea"/>
              </a:rPr>
              <a:t>；</a:t>
            </a:r>
            <a:r>
              <a:rPr lang="zh-CN" altLang="zh-CN" dirty="0" smtClean="0">
                <a:solidFill>
                  <a:srgbClr val="000000"/>
                </a:solidFill>
                <a:latin typeface="+mn-ea"/>
              </a:rPr>
              <a:t>要分析对方</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取得成绩</a:t>
            </a:r>
            <a:r>
              <a:rPr lang="zh-CN" altLang="zh-CN" dirty="0">
                <a:solidFill>
                  <a:srgbClr val="000000"/>
                </a:solidFill>
                <a:latin typeface="+mn-ea"/>
              </a:rPr>
              <a:t>的原因。</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(4)</a:t>
            </a:r>
            <a:r>
              <a:rPr lang="zh-CN" altLang="zh-CN" dirty="0" smtClean="0">
                <a:solidFill>
                  <a:srgbClr val="000000"/>
                </a:solidFill>
                <a:latin typeface="+mn-ea"/>
              </a:rPr>
              <a:t>结语</a:t>
            </a:r>
            <a:r>
              <a:rPr lang="zh-CN" altLang="zh-CN" dirty="0">
                <a:solidFill>
                  <a:srgbClr val="000000"/>
                </a:solidFill>
                <a:latin typeface="+mn-ea"/>
              </a:rPr>
              <a:t>，通常向对方提出希望和表达祝愿。</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(5)</a:t>
            </a:r>
            <a:r>
              <a:rPr lang="zh-CN" altLang="zh-CN" dirty="0" smtClean="0">
                <a:solidFill>
                  <a:srgbClr val="000000"/>
                </a:solidFill>
                <a:latin typeface="+mn-ea"/>
              </a:rPr>
              <a:t>落款</a:t>
            </a:r>
            <a:r>
              <a:rPr lang="zh-CN" altLang="zh-CN" dirty="0">
                <a:solidFill>
                  <a:srgbClr val="000000"/>
                </a:solidFill>
                <a:latin typeface="+mn-ea"/>
              </a:rPr>
              <a:t>。在结尾右下方</a:t>
            </a:r>
            <a:r>
              <a:rPr lang="zh-CN" altLang="zh-CN" dirty="0" smtClean="0">
                <a:solidFill>
                  <a:srgbClr val="000000"/>
                </a:solidFill>
                <a:latin typeface="+mn-ea"/>
              </a:rPr>
              <a:t>署上单位名称或个人</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姓名</a:t>
            </a:r>
            <a:r>
              <a:rPr lang="zh-CN" altLang="zh-CN" dirty="0">
                <a:solidFill>
                  <a:srgbClr val="000000"/>
                </a:solidFill>
                <a:latin typeface="+mn-ea"/>
              </a:rPr>
              <a:t>。在署名下一行写上年、月、日。</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616219" cy="769441"/>
          </a:xfrm>
          <a:prstGeom prst="rect">
            <a:avLst/>
          </a:prstGeom>
        </p:spPr>
        <p:txBody>
          <a:bodyPr wrap="none">
            <a:spAutoFit/>
          </a:bodyPr>
          <a:lstStyle/>
          <a:p>
            <a:r>
              <a:rPr lang="zh-CN" altLang="en-US" sz="4400" dirty="0" smtClean="0"/>
              <a:t>倡议书的概念</a:t>
            </a:r>
            <a:r>
              <a:rPr lang="zh-CN" altLang="zh-CN" sz="4400" dirty="0" smtClean="0"/>
              <a:t> </a:t>
            </a:r>
            <a:endParaRPr lang="en-US" altLang="zh-CN" sz="4400" dirty="0"/>
          </a:p>
        </p:txBody>
      </p:sp>
      <p:sp>
        <p:nvSpPr>
          <p:cNvPr id="7" name="矩形 6"/>
          <p:cNvSpPr/>
          <p:nvPr/>
        </p:nvSpPr>
        <p:spPr>
          <a:xfrm>
            <a:off x="1367475" y="2318962"/>
            <a:ext cx="6230998" cy="1884618"/>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倡议书是个人或团体为开展某项活动</a:t>
            </a:r>
            <a:r>
              <a:rPr lang="zh-CN" altLang="zh-CN" sz="2000" dirty="0">
                <a:solidFill>
                  <a:srgbClr val="000000"/>
                </a:solidFill>
                <a:latin typeface="+mn-ea"/>
              </a:rPr>
              <a:t>，发出提议，号召大家积极响应而使用的一种书信。倡议书具有广泛的群众性，既可以对一个单位、一个地区、一个系统发倡议，也可以在全国范围内发出倡议。</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67167"/>
            <a:ext cx="7584127" cy="584776"/>
          </a:xfrm>
          <a:prstGeom prst="rect">
            <a:avLst/>
          </a:prstGeom>
        </p:spPr>
        <p:txBody>
          <a:bodyPr wrap="none">
            <a:spAutoFit/>
          </a:bodyPr>
          <a:lstStyle/>
          <a:p>
            <a:r>
              <a:rPr lang="zh-CN" altLang="en-US" sz="3200" b="1" dirty="0" smtClean="0"/>
              <a:t>倡议书的特点、分类、作用、格式和写法</a:t>
            </a:r>
            <a:endParaRPr lang="zh-CN" altLang="en-US" sz="3200" b="1" dirty="0"/>
          </a:p>
        </p:txBody>
      </p:sp>
      <p:sp>
        <p:nvSpPr>
          <p:cNvPr id="22" name="矩形 21"/>
          <p:cNvSpPr/>
          <p:nvPr/>
        </p:nvSpPr>
        <p:spPr>
          <a:xfrm>
            <a:off x="3287688" y="1046821"/>
            <a:ext cx="3808731" cy="179959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倡议书的特点</a:t>
            </a:r>
            <a:endParaRPr lang="zh-CN" altLang="en-US" sz="2000" b="1" u="dash" dirty="0" smtClean="0">
              <a:solidFill>
                <a:srgbClr val="000000"/>
              </a:solidFill>
              <a:uFill>
                <a:solidFill>
                  <a:srgbClr val="800000"/>
                </a:solidFill>
              </a:uFill>
              <a:latin typeface="+mn-ea"/>
            </a:endParaRPr>
          </a:p>
          <a:p>
            <a:pPr marL="342900" indent="-342900">
              <a:lnSpc>
                <a:spcPct val="150000"/>
              </a:lnSpc>
              <a:buClr>
                <a:srgbClr val="FF6600"/>
              </a:buClr>
              <a:buFont typeface="Arial" panose="020B0604020202020204"/>
              <a:buChar char="•"/>
            </a:pP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倡议书的群众性</a:t>
            </a:r>
            <a:endParaRPr lang="en-US" altLang="zh-CN" dirty="0">
              <a:solidFill>
                <a:srgbClr val="000000"/>
              </a:solidFill>
              <a:latin typeface="+mn-ea"/>
            </a:endParaRPr>
          </a:p>
          <a:p>
            <a:r>
              <a:rPr lang="en-US" altLang="zh-CN" dirty="0">
                <a:solidFill>
                  <a:srgbClr val="000000"/>
                </a:solidFill>
                <a:latin typeface="+mn-ea"/>
              </a:rPr>
              <a:t>   </a:t>
            </a:r>
            <a:r>
              <a:rPr lang="zh-CN" altLang="en-US" dirty="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倡议书对象的不确定性</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倡议书的公开性</a:t>
            </a:r>
            <a:endParaRPr lang="en-US" altLang="zh-CN" dirty="0">
              <a:solidFill>
                <a:srgbClr val="000000"/>
              </a:solidFill>
              <a:latin typeface="+mn-ea"/>
            </a:endParaRPr>
          </a:p>
          <a:p>
            <a:r>
              <a:rPr lang="zh-CN" altLang="en-US" dirty="0">
                <a:solidFill>
                  <a:srgbClr val="000000"/>
                </a:solidFill>
                <a:latin typeface="+mn-ea"/>
              </a:rPr>
              <a:t>      </a:t>
            </a:r>
            <a:endParaRPr lang="en-US" altLang="zh-CN" dirty="0">
              <a:solidFill>
                <a:srgbClr val="000000"/>
              </a:solidFill>
              <a:latin typeface="+mn-ea"/>
            </a:endParaRPr>
          </a:p>
        </p:txBody>
      </p:sp>
      <p:sp>
        <p:nvSpPr>
          <p:cNvPr id="41" name="椭圆 40"/>
          <p:cNvSpPr/>
          <p:nvPr/>
        </p:nvSpPr>
        <p:spPr>
          <a:xfrm>
            <a:off x="3854568" y="57012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3183451" y="2579941"/>
            <a:ext cx="5232399" cy="233807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倡议书的分类</a:t>
            </a:r>
            <a:endParaRPr lang="en-US" altLang="zh-CN" sz="2000" b="1" dirty="0" smtClean="0">
              <a:solidFill>
                <a:srgbClr val="000000"/>
              </a:solidFill>
              <a:latin typeface="+mn-ea"/>
            </a:endParaRPr>
          </a:p>
          <a:p>
            <a:r>
              <a:rPr lang="en-US" altLang="zh-CN" sz="1400" dirty="0">
                <a:solidFill>
                  <a:srgbClr val="000000"/>
                </a:solidFill>
              </a:rPr>
              <a:t> </a:t>
            </a:r>
            <a:r>
              <a:rPr lang="zh-CN" altLang="en-US" sz="1400" dirty="0" smtClean="0">
                <a:solidFill>
                  <a:srgbClr val="000000"/>
                </a:solidFill>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按发文主体划分</a:t>
            </a:r>
            <a:r>
              <a:rPr lang="en-US" altLang="zh-CN" dirty="0">
                <a:solidFill>
                  <a:srgbClr val="000000"/>
                </a:solidFill>
                <a:latin typeface="+mn-ea"/>
              </a:rPr>
              <a:t>    </a:t>
            </a:r>
            <a:endParaRPr lang="zh-CN" altLang="zh-CN" dirty="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）个人倡议书</a:t>
            </a:r>
            <a:r>
              <a:rPr lang="zh-CN"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）集体倡议书。</a:t>
            </a:r>
            <a:endParaRPr lang="zh-CN" altLang="zh-CN" dirty="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）机关部门、企事业单位倡议书。</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按倡议内容划分</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）针对某一具体生活事件问题的倡议书。</a:t>
            </a:r>
            <a:r>
              <a:rPr lang="en-US" altLang="zh-CN" dirty="0">
                <a:solidFill>
                  <a:srgbClr val="000000"/>
                </a:solidFill>
                <a:latin typeface="+mn-ea"/>
              </a:rPr>
              <a:t>   </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）针对某种思想意识、精神状况的倡议书。</a:t>
            </a:r>
            <a:endParaRPr lang="zh-CN" altLang="zh-CN" dirty="0">
              <a:solidFill>
                <a:srgbClr val="000000"/>
              </a:solidFill>
              <a:latin typeface="+mn-ea"/>
            </a:endParaRPr>
          </a:p>
        </p:txBody>
      </p:sp>
      <p:sp>
        <p:nvSpPr>
          <p:cNvPr id="43" name="矩形 42"/>
          <p:cNvSpPr/>
          <p:nvPr/>
        </p:nvSpPr>
        <p:spPr>
          <a:xfrm>
            <a:off x="7096419" y="956428"/>
            <a:ext cx="4452198"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倡议书的作用</a:t>
            </a:r>
            <a:endParaRPr lang="zh-CN" altLang="en-US" sz="2000" b="1" u="dash" dirty="0" smtClean="0">
              <a:solidFill>
                <a:srgbClr val="000000"/>
              </a:solidFill>
              <a:uFill>
                <a:solidFill>
                  <a:srgbClr val="800000"/>
                </a:solidFill>
              </a:uFill>
              <a:latin typeface="+mn-ea"/>
            </a:endParaRPr>
          </a:p>
          <a:p>
            <a:pPr indent="0">
              <a:buClr>
                <a:srgbClr val="FF6600"/>
              </a:buClr>
              <a:buFont typeface="Arial" panose="020B0604020202020204"/>
              <a:buNone/>
            </a:pPr>
            <a:r>
              <a:rPr lang="en-US" altLang="zh-CN" dirty="0">
                <a:solidFill>
                  <a:srgbClr val="000000"/>
                </a:solidFill>
                <a:latin typeface="+mn-ea"/>
              </a:rPr>
              <a:t> (</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倡议书具有广泛的群众</a:t>
            </a:r>
            <a:r>
              <a:rPr lang="zh-CN" altLang="zh-CN" dirty="0" smtClean="0">
                <a:solidFill>
                  <a:srgbClr val="000000"/>
                </a:solidFill>
                <a:latin typeface="+mn-ea"/>
              </a:rPr>
              <a:t>性</a:t>
            </a:r>
            <a:endParaRPr lang="en-US" altLang="zh-CN" dirty="0" smtClean="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倡议书是开展精神文明建设</a:t>
            </a:r>
            <a:r>
              <a:rPr lang="zh-CN" altLang="zh-CN" dirty="0" smtClean="0">
                <a:solidFill>
                  <a:srgbClr val="000000"/>
                </a:solidFill>
                <a:latin typeface="+mn-ea"/>
              </a:rPr>
              <a:t>的</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一个有效</a:t>
            </a:r>
            <a:r>
              <a:rPr lang="zh-CN" altLang="zh-CN" dirty="0">
                <a:solidFill>
                  <a:srgbClr val="000000"/>
                </a:solidFill>
                <a:latin typeface="+mn-ea"/>
              </a:rPr>
              <a:t>的</a:t>
            </a:r>
            <a:r>
              <a:rPr lang="zh-CN" altLang="zh-CN" dirty="0" smtClean="0">
                <a:solidFill>
                  <a:srgbClr val="000000"/>
                </a:solidFill>
                <a:latin typeface="+mn-ea"/>
              </a:rPr>
              <a:t>方法</a:t>
            </a:r>
            <a:endParaRPr lang="en-US" altLang="zh-CN" dirty="0" smtClean="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倡议书是一种建议、</a:t>
            </a:r>
            <a:r>
              <a:rPr lang="zh-CN" altLang="zh-CN" dirty="0" smtClean="0">
                <a:solidFill>
                  <a:srgbClr val="000000"/>
                </a:solidFill>
                <a:latin typeface="+mn-ea"/>
              </a:rPr>
              <a:t>倡导</a:t>
            </a:r>
            <a:endParaRPr lang="zh-CN" altLang="zh-CN" dirty="0">
              <a:solidFill>
                <a:srgbClr val="000000"/>
              </a:solidFill>
              <a:latin typeface="+mn-ea"/>
            </a:endParaRPr>
          </a:p>
        </p:txBody>
      </p:sp>
      <p:sp>
        <p:nvSpPr>
          <p:cNvPr id="44" name="矩形 43"/>
          <p:cNvSpPr/>
          <p:nvPr/>
        </p:nvSpPr>
        <p:spPr>
          <a:xfrm>
            <a:off x="8127989" y="2842474"/>
            <a:ext cx="3415509" cy="206121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倡议书的格式写法</a:t>
            </a:r>
            <a:endParaRPr lang="en-US" altLang="zh-CN" sz="2000" b="1" u="dash" dirty="0" smtClean="0">
              <a:solidFill>
                <a:srgbClr val="000000"/>
              </a:solidFill>
              <a:uFill>
                <a:solidFill>
                  <a:srgbClr val="800000"/>
                </a:solidFill>
              </a:uFill>
              <a:latin typeface="+mn-ea"/>
            </a:endParaRPr>
          </a:p>
          <a:p>
            <a:r>
              <a:rPr lang="zh-CN" altLang="en-US" sz="1400" dirty="0">
                <a:solidFill>
                  <a:srgbClr val="000000"/>
                </a:solidFill>
              </a:rPr>
              <a:t> </a:t>
            </a:r>
            <a:r>
              <a:rPr lang="zh-CN" altLang="en-US" sz="1400" dirty="0" smtClean="0">
                <a:solidFill>
                  <a:srgbClr val="000000"/>
                </a:solidFill>
              </a:rPr>
              <a:t>   </a:t>
            </a:r>
            <a:r>
              <a:rPr lang="en-US" altLang="zh-CN" sz="1400" dirty="0" smtClean="0">
                <a:solidFill>
                  <a:srgbClr val="000000"/>
                </a:solidFill>
              </a:rPr>
              <a:t>   </a:t>
            </a:r>
            <a:r>
              <a:rPr lang="zh-CN" altLang="en-US" sz="1400" dirty="0" smtClean="0">
                <a:solidFill>
                  <a:srgbClr val="000000"/>
                </a:solidFill>
              </a:rPr>
              <a:t> </a:t>
            </a:r>
            <a:r>
              <a:rPr lang="en-US" altLang="zh-CN" dirty="0">
                <a:solidFill>
                  <a:srgbClr val="000000"/>
                </a:solidFill>
              </a:rPr>
              <a:t>(1)</a:t>
            </a:r>
            <a:r>
              <a:rPr lang="zh-CN" altLang="zh-CN" dirty="0">
                <a:solidFill>
                  <a:srgbClr val="000000"/>
                </a:solidFill>
              </a:rPr>
              <a:t>标题。</a:t>
            </a:r>
            <a:endParaRPr lang="zh-CN" altLang="zh-CN" dirty="0">
              <a:solidFill>
                <a:srgbClr val="000000"/>
              </a:solidFill>
            </a:endParaRPr>
          </a:p>
          <a:p>
            <a:r>
              <a:rPr lang="zh-CN" altLang="en-US" dirty="0">
                <a:solidFill>
                  <a:srgbClr val="000000"/>
                </a:solidFill>
              </a:rPr>
              <a:t>      </a:t>
            </a:r>
            <a:r>
              <a:rPr lang="en-US" altLang="zh-CN" dirty="0">
                <a:solidFill>
                  <a:srgbClr val="000000"/>
                </a:solidFill>
              </a:rPr>
              <a:t>(2)</a:t>
            </a:r>
            <a:r>
              <a:rPr lang="zh-CN" altLang="zh-CN" dirty="0">
                <a:solidFill>
                  <a:srgbClr val="000000"/>
                </a:solidFill>
              </a:rPr>
              <a:t>称呼。</a:t>
            </a:r>
            <a:endParaRPr lang="zh-CN" altLang="zh-CN" dirty="0">
              <a:solidFill>
                <a:srgbClr val="000000"/>
              </a:solidFill>
            </a:endParaRPr>
          </a:p>
          <a:p>
            <a:r>
              <a:rPr lang="zh-CN" altLang="en-US" dirty="0">
                <a:solidFill>
                  <a:srgbClr val="000000"/>
                </a:solidFill>
              </a:rPr>
              <a:t>      </a:t>
            </a:r>
            <a:r>
              <a:rPr lang="en-US" altLang="zh-CN" dirty="0">
                <a:solidFill>
                  <a:srgbClr val="000000"/>
                </a:solidFill>
              </a:rPr>
              <a:t>(3)</a:t>
            </a:r>
            <a:r>
              <a:rPr lang="zh-CN" altLang="zh-CN" dirty="0">
                <a:solidFill>
                  <a:srgbClr val="000000"/>
                </a:solidFill>
              </a:rPr>
              <a:t>正文。</a:t>
            </a:r>
            <a:endParaRPr lang="en-US" altLang="zh-CN" dirty="0">
              <a:solidFill>
                <a:srgbClr val="000000"/>
              </a:solidFill>
            </a:endParaRPr>
          </a:p>
          <a:p>
            <a:r>
              <a:rPr lang="zh-CN" altLang="zh-CN" dirty="0">
                <a:solidFill>
                  <a:srgbClr val="000000"/>
                </a:solidFill>
              </a:rPr>
              <a:t> </a:t>
            </a:r>
            <a:r>
              <a:rPr lang="zh-CN" altLang="en-US" dirty="0">
                <a:solidFill>
                  <a:srgbClr val="000000"/>
                </a:solidFill>
              </a:rPr>
              <a:t>     </a:t>
            </a:r>
            <a:r>
              <a:rPr lang="en-US" altLang="zh-CN" dirty="0">
                <a:solidFill>
                  <a:srgbClr val="000000"/>
                </a:solidFill>
              </a:rPr>
              <a:t>(4)</a:t>
            </a:r>
            <a:r>
              <a:rPr lang="zh-CN" altLang="zh-CN" dirty="0">
                <a:solidFill>
                  <a:srgbClr val="000000"/>
                </a:solidFill>
              </a:rPr>
              <a:t>结</a:t>
            </a:r>
            <a:r>
              <a:rPr lang="zh-CN" altLang="en-US" dirty="0">
                <a:solidFill>
                  <a:srgbClr val="000000"/>
                </a:solidFill>
              </a:rPr>
              <a:t>尾</a:t>
            </a:r>
            <a:r>
              <a:rPr lang="zh-CN" altLang="zh-CN" dirty="0">
                <a:solidFill>
                  <a:srgbClr val="000000"/>
                </a:solidFill>
              </a:rPr>
              <a:t>。 </a:t>
            </a:r>
            <a:endParaRPr lang="en-US" altLang="zh-CN" dirty="0">
              <a:solidFill>
                <a:srgbClr val="000000"/>
              </a:solidFill>
            </a:endParaRPr>
          </a:p>
          <a:p>
            <a:r>
              <a:rPr lang="zh-CN" altLang="zh-CN" dirty="0">
                <a:solidFill>
                  <a:srgbClr val="000000"/>
                </a:solidFill>
              </a:rPr>
              <a:t> </a:t>
            </a:r>
            <a:r>
              <a:rPr lang="zh-CN" altLang="en-US" dirty="0">
                <a:solidFill>
                  <a:srgbClr val="000000"/>
                </a:solidFill>
              </a:rPr>
              <a:t>     </a:t>
            </a:r>
            <a:r>
              <a:rPr lang="en-US" altLang="zh-CN" dirty="0">
                <a:solidFill>
                  <a:srgbClr val="000000"/>
                </a:solidFill>
              </a:rPr>
              <a:t>(5)</a:t>
            </a:r>
            <a:r>
              <a:rPr lang="zh-CN" altLang="zh-CN" dirty="0">
                <a:solidFill>
                  <a:srgbClr val="000000"/>
                </a:solidFill>
              </a:rPr>
              <a:t>落款。</a:t>
            </a:r>
            <a:endParaRPr lang="zh-CN" altLang="zh-CN" dirty="0">
              <a:solidFill>
                <a:srgbClr val="000000"/>
              </a:solidFill>
              <a:latin typeface="+mn-ea"/>
            </a:endParaRPr>
          </a:p>
          <a:p>
            <a:r>
              <a:rPr lang="zh-CN" altLang="en-US" dirty="0" smtClean="0">
                <a:solidFill>
                  <a:srgbClr val="000000"/>
                </a:solidFill>
              </a:rPr>
              <a:t> </a:t>
            </a:r>
            <a:endParaRPr lang="zh-CN" altLang="zh-CN" dirty="0">
              <a:solidFill>
                <a:srgbClr val="000000"/>
              </a:solidFill>
              <a:latin typeface="+mn-ea"/>
            </a:endParaRPr>
          </a:p>
        </p:txBody>
      </p:sp>
      <p:sp>
        <p:nvSpPr>
          <p:cNvPr id="8" name="矩形 7"/>
          <p:cNvSpPr/>
          <p:nvPr/>
        </p:nvSpPr>
        <p:spPr>
          <a:xfrm>
            <a:off x="3099517" y="4596518"/>
            <a:ext cx="8448465"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倡议书的写作注意事项</a:t>
            </a:r>
            <a:endParaRPr lang="zh-CN" altLang="en-US" sz="2000" b="1" u="dash" dirty="0" smtClean="0">
              <a:solidFill>
                <a:srgbClr val="000000"/>
              </a:solidFill>
              <a:uFill>
                <a:solidFill>
                  <a:srgbClr val="800000"/>
                </a:solidFill>
              </a:uFill>
              <a:latin typeface="+mn-ea"/>
            </a:endParaRPr>
          </a:p>
          <a:p>
            <a:pPr marL="285750" indent="-285750">
              <a:buClr>
                <a:srgbClr val="FF6600"/>
              </a:buClr>
              <a:buFont typeface="Arial" panose="020B0604020202020204"/>
              <a:buChar char="•"/>
            </a:pPr>
            <a:r>
              <a:rPr lang="zh-CN" altLang="en-US" sz="1400" dirty="0">
                <a:solidFill>
                  <a:srgbClr val="000000"/>
                </a:solidFill>
                <a:latin typeface="+mn-ea"/>
              </a:rPr>
              <a:t> </a:t>
            </a:r>
            <a:r>
              <a:rPr lang="en-US" altLang="zh-CN" dirty="0">
                <a:solidFill>
                  <a:srgbClr val="000000"/>
                </a:solidFill>
                <a:latin typeface="+mn-ea"/>
              </a:rPr>
              <a:t>(1)</a:t>
            </a:r>
            <a:r>
              <a:rPr lang="zh-CN" altLang="zh-CN" dirty="0" smtClean="0">
                <a:solidFill>
                  <a:srgbClr val="000000"/>
                </a:solidFill>
                <a:latin typeface="+mn-ea"/>
              </a:rPr>
              <a:t>内容应当符合时代</a:t>
            </a:r>
            <a:r>
              <a:rPr lang="zh-CN" altLang="zh-CN" dirty="0">
                <a:solidFill>
                  <a:srgbClr val="000000"/>
                </a:solidFill>
                <a:latin typeface="+mn-ea"/>
              </a:rPr>
              <a:t>精神，切实可行，与</a:t>
            </a:r>
            <a:r>
              <a:rPr lang="zh-CN" altLang="zh-CN" dirty="0" smtClean="0">
                <a:solidFill>
                  <a:srgbClr val="000000"/>
                </a:solidFill>
                <a:latin typeface="+mn-ea"/>
              </a:rPr>
              <a:t>国家的路线</a:t>
            </a:r>
            <a:r>
              <a:rPr lang="zh-CN" altLang="zh-CN" dirty="0">
                <a:solidFill>
                  <a:srgbClr val="000000"/>
                </a:solidFill>
                <a:latin typeface="+mn-ea"/>
              </a:rPr>
              <a:t>、方针、政策相一致；</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(2)</a:t>
            </a:r>
            <a:r>
              <a:rPr lang="zh-CN" altLang="zh-CN" dirty="0" smtClean="0">
                <a:solidFill>
                  <a:srgbClr val="000000"/>
                </a:solidFill>
                <a:latin typeface="+mn-ea"/>
              </a:rPr>
              <a:t>交代</a:t>
            </a:r>
            <a:r>
              <a:rPr lang="zh-CN" altLang="zh-CN" dirty="0">
                <a:solidFill>
                  <a:srgbClr val="000000"/>
                </a:solidFill>
                <a:latin typeface="+mn-ea"/>
              </a:rPr>
              <a:t>清楚背景、目的，有充分的理由；</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措辞贴</a:t>
            </a:r>
            <a:r>
              <a:rPr lang="zh-CN" altLang="zh-CN" dirty="0">
                <a:solidFill>
                  <a:srgbClr val="000000"/>
                </a:solidFill>
                <a:latin typeface="+mn-ea"/>
              </a:rPr>
              <a:t>切，情感真挚，富有鼓动性；</a:t>
            </a:r>
            <a:endParaRPr lang="zh-CN" altLang="zh-CN" dirty="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(4)</a:t>
            </a:r>
            <a:r>
              <a:rPr lang="zh-CN" altLang="zh-CN" dirty="0" smtClean="0">
                <a:solidFill>
                  <a:srgbClr val="000000"/>
                </a:solidFill>
                <a:latin typeface="+mn-ea"/>
              </a:rPr>
              <a:t>篇幅适中</a:t>
            </a:r>
            <a:r>
              <a:rPr lang="zh-CN" altLang="zh-CN" dirty="0">
                <a:solidFill>
                  <a:srgbClr val="000000"/>
                </a:solidFill>
                <a:latin typeface="+mn-ea"/>
              </a:rPr>
              <a:t>，不宜过长。</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en-US" altLang="en-US" sz="4400" dirty="0" smtClean="0"/>
              <a:t>建议</a:t>
            </a:r>
            <a:r>
              <a:rPr lang="zh-CN" altLang="en-US" sz="4400" dirty="0" smtClean="0"/>
              <a:t>书的概念</a:t>
            </a:r>
            <a:r>
              <a:rPr lang="zh-CN" altLang="zh-CN" sz="4400" dirty="0" smtClean="0"/>
              <a:t> </a:t>
            </a:r>
            <a:endParaRPr lang="en-US" altLang="zh-CN" sz="4400" dirty="0"/>
          </a:p>
        </p:txBody>
      </p:sp>
      <p:sp>
        <p:nvSpPr>
          <p:cNvPr id="7" name="矩形 6"/>
          <p:cNvSpPr/>
          <p:nvPr/>
        </p:nvSpPr>
        <p:spPr>
          <a:xfrm>
            <a:off x="1367475" y="2318962"/>
            <a:ext cx="6230998" cy="1938020"/>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建议书是就某一亟待解决</a:t>
            </a:r>
            <a:r>
              <a:rPr lang="zh-CN" altLang="zh-CN" sz="2000" dirty="0">
                <a:solidFill>
                  <a:srgbClr val="000000"/>
                </a:solidFill>
                <a:latin typeface="+mn-ea"/>
              </a:rPr>
              <a:t>的问题向他人、领导或团体提出自己主张时所用的一种书信。建议书使用广泛、针对性强，正确地运用建议，可以不断地改进我们的工作。</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06894"/>
            <a:ext cx="5121915" cy="584776"/>
          </a:xfrm>
          <a:prstGeom prst="rect">
            <a:avLst/>
          </a:prstGeom>
        </p:spPr>
        <p:txBody>
          <a:bodyPr wrap="none">
            <a:spAutoFit/>
          </a:bodyPr>
          <a:lstStyle/>
          <a:p>
            <a:r>
              <a:rPr lang="zh-CN" altLang="en-US" sz="3200" b="1" dirty="0" smtClean="0"/>
              <a:t>建议书的特点、格式和写法</a:t>
            </a:r>
            <a:endParaRPr lang="zh-CN" altLang="en-US" sz="3200" b="1" dirty="0"/>
          </a:p>
        </p:txBody>
      </p:sp>
      <p:sp>
        <p:nvSpPr>
          <p:cNvPr id="22" name="矩形 21"/>
          <p:cNvSpPr/>
          <p:nvPr/>
        </p:nvSpPr>
        <p:spPr>
          <a:xfrm>
            <a:off x="3421801" y="1082156"/>
            <a:ext cx="7669531" cy="1107996"/>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倡议书的特点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zh-CN" dirty="0">
                <a:solidFill>
                  <a:srgbClr val="000000"/>
                </a:solidFill>
                <a:latin typeface="+mn-ea"/>
              </a:rPr>
              <a:t>建议书是面对有关部门</a:t>
            </a:r>
            <a:r>
              <a:rPr lang="zh-CN" altLang="zh-CN" dirty="0" smtClean="0">
                <a:solidFill>
                  <a:srgbClr val="000000"/>
                </a:solidFill>
                <a:latin typeface="+mn-ea"/>
              </a:rPr>
              <a:t>或上级领导提建议时</a:t>
            </a:r>
            <a:r>
              <a:rPr lang="zh-CN" altLang="zh-CN" dirty="0">
                <a:solidFill>
                  <a:srgbClr val="000000"/>
                </a:solidFill>
                <a:latin typeface="+mn-ea"/>
              </a:rPr>
              <a:t>使用的一种书信。 </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zh-CN" dirty="0">
                <a:solidFill>
                  <a:srgbClr val="000000"/>
                </a:solidFill>
                <a:latin typeface="+mn-ea"/>
              </a:rPr>
              <a:t>建议书是必须被有关部门、</a:t>
            </a:r>
            <a:r>
              <a:rPr lang="zh-CN" altLang="zh-CN" dirty="0" smtClean="0">
                <a:solidFill>
                  <a:srgbClr val="000000"/>
                </a:solidFill>
                <a:latin typeface="+mn-ea"/>
              </a:rPr>
              <a:t>领导批准认可后才能被实施</a:t>
            </a:r>
            <a:r>
              <a:rPr lang="zh-CN" altLang="zh-CN" dirty="0">
                <a:solidFill>
                  <a:srgbClr val="000000"/>
                </a:solidFill>
                <a:latin typeface="+mn-ea"/>
              </a:rPr>
              <a:t>的。 </a:t>
            </a:r>
            <a:endParaRPr lang="en-US" altLang="zh-CN" dirty="0">
              <a:solidFill>
                <a:srgbClr val="000000"/>
              </a:solidFill>
              <a:latin typeface="+mn-ea"/>
            </a:endParaRPr>
          </a:p>
        </p:txBody>
      </p:sp>
      <p:sp>
        <p:nvSpPr>
          <p:cNvPr id="41" name="椭圆 40"/>
          <p:cNvSpPr/>
          <p:nvPr/>
        </p:nvSpPr>
        <p:spPr>
          <a:xfrm>
            <a:off x="3854568" y="509848"/>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8" name="矩形 7"/>
          <p:cNvSpPr/>
          <p:nvPr/>
        </p:nvSpPr>
        <p:spPr>
          <a:xfrm>
            <a:off x="3421800" y="2099606"/>
            <a:ext cx="8109799" cy="3107690"/>
          </a:xfrm>
          <a:prstGeom prst="rect">
            <a:avLst/>
          </a:prstGeom>
        </p:spPr>
        <p:txBody>
          <a:bodyPr wrap="square">
            <a:spAutoFit/>
          </a:bodyPr>
          <a:lstStyle/>
          <a:p>
            <a:endParaRPr lang="en-US" altLang="zh-CN" sz="1400" b="1"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 建议书的格式和写法</a:t>
            </a:r>
            <a:endParaRPr lang="en-US" altLang="zh-CN" sz="2000" b="1" u="dash" dirty="0">
              <a:solidFill>
                <a:srgbClr val="000000"/>
              </a:solidFill>
              <a:uFill>
                <a:solidFill>
                  <a:srgbClr val="800000"/>
                </a:solidFill>
              </a:uFill>
              <a:latin typeface="+mn-ea"/>
            </a:endParaRPr>
          </a:p>
          <a:p>
            <a:pPr marL="342900" indent="-342900">
              <a:buFont typeface="+mj-lt"/>
              <a:buAutoNum type="arabicPeriod"/>
            </a:pPr>
            <a:r>
              <a:rPr lang="zh-CN" altLang="zh-CN" dirty="0" smtClean="0">
                <a:solidFill>
                  <a:srgbClr val="000000"/>
                </a:solidFill>
                <a:latin typeface="+mn-ea"/>
              </a:rPr>
              <a:t>标题</a:t>
            </a:r>
            <a:r>
              <a:rPr lang="zh-CN" altLang="zh-CN" dirty="0">
                <a:solidFill>
                  <a:srgbClr val="000000"/>
                </a:solidFill>
                <a:latin typeface="+mn-ea"/>
              </a:rPr>
              <a:t>。在首行居中写“建议书”或者写明事项“关于××的建议”。</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称呼</a:t>
            </a:r>
            <a:r>
              <a:rPr lang="zh-CN" altLang="zh-CN" dirty="0">
                <a:solidFill>
                  <a:srgbClr val="000000"/>
                </a:solidFill>
                <a:latin typeface="+mn-ea"/>
              </a:rPr>
              <a:t>。第二行顶格写接收建议的单位名称或领导人姓名、职务。</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正文</a:t>
            </a:r>
            <a:r>
              <a:rPr lang="zh-CN" altLang="zh-CN" dirty="0">
                <a:solidFill>
                  <a:srgbClr val="000000"/>
                </a:solidFill>
                <a:latin typeface="+mn-ea"/>
              </a:rPr>
              <a:t>。首先写明建议的原因，说明建议所涉及的问题及其重要性，</a:t>
            </a:r>
            <a:r>
              <a:rPr lang="zh-CN" altLang="zh-CN" dirty="0" smtClean="0">
                <a:solidFill>
                  <a:srgbClr val="000000"/>
                </a:solidFill>
                <a:latin typeface="+mn-ea"/>
              </a:rPr>
              <a:t>以突出建议的必要性</a:t>
            </a:r>
            <a:r>
              <a:rPr lang="zh-CN" altLang="zh-CN" dirty="0">
                <a:solidFill>
                  <a:srgbClr val="000000"/>
                </a:solidFill>
                <a:latin typeface="+mn-ea"/>
              </a:rPr>
              <a:t>和合理性，然后写建议的具体事项，建议的项目若有</a:t>
            </a:r>
            <a:r>
              <a:rPr lang="zh-CN" altLang="zh-CN" dirty="0" smtClean="0">
                <a:solidFill>
                  <a:srgbClr val="000000"/>
                </a:solidFill>
                <a:latin typeface="+mn-ea"/>
              </a:rPr>
              <a:t>多条</a:t>
            </a:r>
            <a:r>
              <a:rPr lang="zh-CN" altLang="zh-CN" dirty="0">
                <a:solidFill>
                  <a:srgbClr val="000000"/>
                </a:solidFill>
                <a:latin typeface="+mn-ea"/>
              </a:rPr>
              <a:t>，</a:t>
            </a:r>
            <a:r>
              <a:rPr lang="zh-CN" altLang="zh-CN" dirty="0" smtClean="0">
                <a:solidFill>
                  <a:srgbClr val="000000"/>
                </a:solidFill>
                <a:latin typeface="+mn-ea"/>
              </a:rPr>
              <a:t>可以分条项</a:t>
            </a:r>
            <a:r>
              <a:rPr lang="zh-CN" altLang="zh-CN" dirty="0">
                <a:solidFill>
                  <a:srgbClr val="000000"/>
                </a:solidFill>
                <a:latin typeface="+mn-ea"/>
              </a:rPr>
              <a:t>写清楚。</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结语</a:t>
            </a:r>
            <a:r>
              <a:rPr lang="zh-CN" altLang="zh-CN" dirty="0">
                <a:solidFill>
                  <a:srgbClr val="000000"/>
                </a:solidFill>
                <a:latin typeface="+mn-ea"/>
              </a:rPr>
              <a:t>。礼貌地表示建议有失偏颇，仅供参考，如“以上建议，不当之处</a:t>
            </a:r>
            <a:r>
              <a:rPr lang="zh-CN" altLang="zh-CN" dirty="0" smtClean="0">
                <a:solidFill>
                  <a:srgbClr val="000000"/>
                </a:solidFill>
                <a:latin typeface="+mn-ea"/>
              </a:rPr>
              <a:t>，请批评</a:t>
            </a:r>
            <a:r>
              <a:rPr lang="zh-CN" altLang="zh-CN" dirty="0">
                <a:solidFill>
                  <a:srgbClr val="000000"/>
                </a:solidFill>
                <a:latin typeface="+mn-ea"/>
              </a:rPr>
              <a:t>”或“以上建议仅个人之见，冒昧提出，仅供参考”，</a:t>
            </a:r>
            <a:r>
              <a:rPr lang="zh-CN" altLang="zh-CN" dirty="0" smtClean="0">
                <a:solidFill>
                  <a:srgbClr val="000000"/>
                </a:solidFill>
                <a:latin typeface="+mn-ea"/>
              </a:rPr>
              <a:t>当然也表达希望建议被采纳</a:t>
            </a:r>
            <a:r>
              <a:rPr lang="zh-CN" altLang="zh-CN" dirty="0">
                <a:solidFill>
                  <a:srgbClr val="000000"/>
                </a:solidFill>
                <a:latin typeface="+mn-ea"/>
              </a:rPr>
              <a:t>的愿望。</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落款</a:t>
            </a:r>
            <a:r>
              <a:rPr lang="zh-CN" altLang="zh-CN" dirty="0">
                <a:solidFill>
                  <a:srgbClr val="000000"/>
                </a:solidFill>
                <a:latin typeface="+mn-ea"/>
              </a:rPr>
              <a:t>。在结尾的右下方署上建议者的名称和日期。</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en-US" altLang="en-US" sz="4400" dirty="0" smtClean="0"/>
              <a:t>申请</a:t>
            </a:r>
            <a:r>
              <a:rPr lang="zh-CN" altLang="en-US" sz="4400" dirty="0" smtClean="0"/>
              <a:t>书的概念</a:t>
            </a:r>
            <a:r>
              <a:rPr lang="zh-CN" altLang="zh-CN" sz="4400" dirty="0" smtClean="0"/>
              <a:t> </a:t>
            </a:r>
            <a:endParaRPr lang="en-US" altLang="zh-CN" sz="4400" dirty="0"/>
          </a:p>
        </p:txBody>
      </p:sp>
      <p:sp>
        <p:nvSpPr>
          <p:cNvPr id="7" name="矩形 6"/>
          <p:cNvSpPr/>
          <p:nvPr/>
        </p:nvSpPr>
        <p:spPr>
          <a:xfrm>
            <a:off x="1367475" y="2142641"/>
            <a:ext cx="6230998" cy="3269036"/>
          </a:xfrm>
          <a:prstGeom prst="rect">
            <a:avLst/>
          </a:prstGeom>
        </p:spPr>
        <p:txBody>
          <a:bodyPr wrap="square">
            <a:spAutoFit/>
          </a:bodyPr>
          <a:lstStyle/>
          <a:p>
            <a:pPr>
              <a:lnSpc>
                <a:spcPct val="150000"/>
              </a:lnSpc>
            </a:pPr>
            <a:r>
              <a:rPr lang="en-US" altLang="zh-CN" sz="2000" dirty="0" smtClean="0">
                <a:solidFill>
                  <a:srgbClr val="000000"/>
                </a:solidFill>
              </a:rPr>
              <a:t>       </a:t>
            </a:r>
            <a:r>
              <a:rPr lang="zh-CN" altLang="zh-CN" sz="2000" dirty="0" smtClean="0">
                <a:solidFill>
                  <a:srgbClr val="000000"/>
                </a:solidFill>
              </a:rPr>
              <a:t>申请书是个人或集体向组织表达愿</a:t>
            </a:r>
            <a:r>
              <a:rPr lang="zh-CN" altLang="zh-CN" sz="2000" dirty="0">
                <a:solidFill>
                  <a:srgbClr val="000000"/>
                </a:solidFill>
              </a:rPr>
              <a:t>望，向机关、团体、单位领导提出请求时写的一种书信。一般来说，入党、入团、人工会、参军、上学、私人开业以及要求担任某项任务等，都需要向有关组织或部门写申请书。申请书应把该写的问题写清楚，但要注意精练。申请书一般是一事一书，如“入团申请书”“开业申请书”等。</a:t>
            </a:r>
            <a:endParaRPr lang="zh-CN" altLang="zh-CN" sz="2000" dirty="0">
              <a:solidFill>
                <a:srgbClr val="000000"/>
              </a:solidFill>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6"/>
            <a:ext cx="4711546" cy="584776"/>
          </a:xfrm>
          <a:prstGeom prst="rect">
            <a:avLst/>
          </a:prstGeom>
        </p:spPr>
        <p:txBody>
          <a:bodyPr wrap="none">
            <a:spAutoFit/>
          </a:bodyPr>
          <a:lstStyle/>
          <a:p>
            <a:r>
              <a:rPr lang="en-US" altLang="en-US" sz="3200" b="1" dirty="0" smtClean="0"/>
              <a:t>申请</a:t>
            </a:r>
            <a:r>
              <a:rPr lang="zh-CN" altLang="en-US" sz="3200" b="1" dirty="0" smtClean="0"/>
              <a:t>书的注意事项、格式</a:t>
            </a:r>
            <a:endParaRPr lang="zh-CN" altLang="en-US" sz="3200" b="1" dirty="0"/>
          </a:p>
        </p:txBody>
      </p:sp>
      <p:sp>
        <p:nvSpPr>
          <p:cNvPr id="22" name="矩形 21"/>
          <p:cNvSpPr/>
          <p:nvPr/>
        </p:nvSpPr>
        <p:spPr>
          <a:xfrm>
            <a:off x="3252469" y="1166831"/>
            <a:ext cx="8008198"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申请书的注意事项</a:t>
            </a:r>
            <a:endParaRPr lang="en-US" altLang="zh-CN" sz="2000" b="1" u="dash" dirty="0" smtClean="0">
              <a:solidFill>
                <a:srgbClr val="000000"/>
              </a:solidFill>
              <a:uFill>
                <a:solidFill>
                  <a:srgbClr val="800000"/>
                </a:solidFill>
              </a:uFill>
              <a:latin typeface="+mn-ea"/>
            </a:endParaRPr>
          </a:p>
          <a:p>
            <a:pPr marL="342900" indent="-342900">
              <a:buFont typeface="+mj-lt"/>
              <a:buAutoNum type="arabicPeriod"/>
            </a:pPr>
            <a:r>
              <a:rPr lang="zh-CN" altLang="zh-CN" dirty="0" smtClean="0">
                <a:solidFill>
                  <a:srgbClr val="000000"/>
                </a:solidFill>
                <a:latin typeface="+mn-ea"/>
              </a:rPr>
              <a:t>申请</a:t>
            </a:r>
            <a:r>
              <a:rPr lang="zh-CN" altLang="zh-CN" dirty="0">
                <a:solidFill>
                  <a:srgbClr val="000000"/>
                </a:solidFill>
                <a:latin typeface="+mn-ea"/>
              </a:rPr>
              <a:t>的事项要写清楚、具体，涉及的数据要准确无误。</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理由</a:t>
            </a:r>
            <a:r>
              <a:rPr lang="zh-CN" altLang="zh-CN" dirty="0">
                <a:solidFill>
                  <a:srgbClr val="000000"/>
                </a:solidFill>
                <a:latin typeface="+mn-ea"/>
              </a:rPr>
              <a:t>要充分、合理，实事求是，不能虚夸和杜撰，否则难以</a:t>
            </a:r>
            <a:r>
              <a:rPr lang="zh-CN" altLang="zh-CN" dirty="0" smtClean="0">
                <a:solidFill>
                  <a:srgbClr val="000000"/>
                </a:solidFill>
                <a:latin typeface="+mn-ea"/>
              </a:rPr>
              <a:t>得到上级领导</a:t>
            </a:r>
            <a:r>
              <a:rPr lang="zh-CN" altLang="zh-CN" dirty="0">
                <a:solidFill>
                  <a:srgbClr val="000000"/>
                </a:solidFill>
                <a:latin typeface="+mn-ea"/>
              </a:rPr>
              <a:t>的批准。</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语言</a:t>
            </a:r>
            <a:r>
              <a:rPr lang="zh-CN" altLang="zh-CN" dirty="0">
                <a:solidFill>
                  <a:srgbClr val="000000"/>
                </a:solidFill>
                <a:latin typeface="+mn-ea"/>
              </a:rPr>
              <a:t>要准确、简洁，态度要诚恳、朴实。</a:t>
            </a:r>
            <a:endParaRPr lang="zh-CN" altLang="zh-CN" dirty="0">
              <a:solidFill>
                <a:srgbClr val="000000"/>
              </a:solidFill>
              <a:latin typeface="+mn-ea"/>
            </a:endParaRPr>
          </a:p>
        </p:txBody>
      </p:sp>
      <p:sp>
        <p:nvSpPr>
          <p:cNvPr id="41" name="椭圆 40"/>
          <p:cNvSpPr/>
          <p:nvPr/>
        </p:nvSpPr>
        <p:spPr>
          <a:xfrm>
            <a:off x="3854568" y="49640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8" name="矩形 7"/>
          <p:cNvSpPr/>
          <p:nvPr/>
        </p:nvSpPr>
        <p:spPr>
          <a:xfrm>
            <a:off x="3252469" y="2828824"/>
            <a:ext cx="7855798" cy="3108544"/>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建议书的格式和写法</a:t>
            </a:r>
            <a:endParaRPr lang="en-US" altLang="zh-CN" sz="2000" b="1" u="dash" dirty="0">
              <a:solidFill>
                <a:srgbClr val="000000"/>
              </a:solidFill>
              <a:uFill>
                <a:solidFill>
                  <a:srgbClr val="800000"/>
                </a:solidFill>
              </a:uFill>
              <a:latin typeface="+mn-ea"/>
            </a:endParaRPr>
          </a:p>
          <a:p>
            <a:pPr marL="342900" indent="-342900">
              <a:buFont typeface="+mj-lt"/>
              <a:buAutoNum type="arabicPeriod"/>
            </a:pPr>
            <a:r>
              <a:rPr lang="zh-CN" altLang="zh-CN" dirty="0" smtClean="0">
                <a:solidFill>
                  <a:srgbClr val="000000"/>
                </a:solidFill>
                <a:latin typeface="+mn-ea"/>
              </a:rPr>
              <a:t>标题。</a:t>
            </a:r>
            <a:r>
              <a:rPr lang="zh-CN" altLang="zh-CN" dirty="0">
                <a:solidFill>
                  <a:srgbClr val="000000"/>
                </a:solidFill>
                <a:latin typeface="+mn-ea"/>
              </a:rPr>
              <a:t>申请书的标题有两种写法：一是直接写“申请书”；二是在</a:t>
            </a:r>
            <a:r>
              <a:rPr lang="zh-CN" altLang="zh-CN" dirty="0" smtClean="0">
                <a:solidFill>
                  <a:srgbClr val="000000"/>
                </a:solidFill>
                <a:latin typeface="+mn-ea"/>
              </a:rPr>
              <a:t>“申请书”</a:t>
            </a:r>
            <a:r>
              <a:rPr lang="zh-CN" altLang="zh-CN" dirty="0">
                <a:solidFill>
                  <a:srgbClr val="000000"/>
                </a:solidFill>
                <a:latin typeface="+mn-ea"/>
              </a:rPr>
              <a:t>前加上内容 </a:t>
            </a:r>
            <a:r>
              <a:rPr lang="zh-CN" altLang="zh-CN" dirty="0" smtClean="0">
                <a:solidFill>
                  <a:srgbClr val="000000"/>
                </a:solidFill>
                <a:latin typeface="+mn-ea"/>
              </a:rPr>
              <a:t>。</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称</a:t>
            </a:r>
            <a:r>
              <a:rPr lang="zh-CN" altLang="en-US" dirty="0" smtClean="0">
                <a:solidFill>
                  <a:srgbClr val="000000"/>
                </a:solidFill>
                <a:latin typeface="+mn-ea"/>
              </a:rPr>
              <a:t>谓</a:t>
            </a:r>
            <a:r>
              <a:rPr lang="zh-CN" altLang="zh-CN" dirty="0" smtClean="0">
                <a:solidFill>
                  <a:srgbClr val="000000"/>
                </a:solidFill>
                <a:latin typeface="+mn-ea"/>
              </a:rPr>
              <a:t>。</a:t>
            </a:r>
            <a:r>
              <a:rPr lang="zh-CN" altLang="zh-CN" dirty="0">
                <a:solidFill>
                  <a:srgbClr val="000000"/>
                </a:solidFill>
                <a:latin typeface="+mn-ea"/>
              </a:rPr>
              <a:t>第二行顶格写明接受申请书的单位、组织或有关领导等，</a:t>
            </a:r>
            <a:r>
              <a:rPr lang="zh-CN" altLang="zh-CN" dirty="0" smtClean="0">
                <a:solidFill>
                  <a:srgbClr val="000000"/>
                </a:solidFill>
                <a:latin typeface="+mn-ea"/>
              </a:rPr>
              <a:t>并在后面加冒号 。</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正文。</a:t>
            </a:r>
            <a:r>
              <a:rPr lang="zh-CN" altLang="zh-CN" dirty="0">
                <a:solidFill>
                  <a:srgbClr val="000000"/>
                </a:solidFill>
                <a:latin typeface="+mn-ea"/>
              </a:rPr>
              <a:t>第三行空两格起写正文，正文部分是申请书的主体</a:t>
            </a:r>
            <a:r>
              <a:rPr lang="zh-CN" altLang="zh-CN" dirty="0" smtClean="0">
                <a:solidFill>
                  <a:srgbClr val="000000"/>
                </a:solidFill>
                <a:latin typeface="+mn-ea"/>
              </a:rPr>
              <a:t>部分 。</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结语。</a:t>
            </a:r>
            <a:r>
              <a:rPr lang="zh-CN" altLang="zh-CN" dirty="0">
                <a:solidFill>
                  <a:srgbClr val="000000"/>
                </a:solidFill>
                <a:latin typeface="+mn-ea"/>
              </a:rPr>
              <a:t>写明惯用语“特此申请”“恳请领导帮助解决”“希望领导</a:t>
            </a:r>
            <a:r>
              <a:rPr lang="zh-CN" altLang="zh-CN" dirty="0" smtClean="0">
                <a:solidFill>
                  <a:srgbClr val="000000"/>
                </a:solidFill>
                <a:latin typeface="+mn-ea"/>
              </a:rPr>
              <a:t>研究</a:t>
            </a:r>
            <a:r>
              <a:rPr lang="zh-CN" altLang="zh-CN" dirty="0">
                <a:solidFill>
                  <a:srgbClr val="000000"/>
                </a:solidFill>
                <a:latin typeface="+mn-ea"/>
              </a:rPr>
              <a:t>批准”等</a:t>
            </a:r>
            <a:r>
              <a:rPr lang="zh-CN" altLang="zh-CN" dirty="0" smtClean="0">
                <a:solidFill>
                  <a:srgbClr val="000000"/>
                </a:solidFill>
                <a:latin typeface="+mn-ea"/>
              </a:rPr>
              <a:t>，也可用</a:t>
            </a:r>
            <a:r>
              <a:rPr lang="zh-CN" altLang="zh-CN" dirty="0">
                <a:solidFill>
                  <a:srgbClr val="000000"/>
                </a:solidFill>
                <a:latin typeface="+mn-ea"/>
              </a:rPr>
              <a:t>“此致”“敬礼”礼貌用语。</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落款。</a:t>
            </a:r>
            <a:r>
              <a:rPr lang="zh-CN" altLang="zh-CN" dirty="0">
                <a:solidFill>
                  <a:srgbClr val="000000"/>
                </a:solidFill>
                <a:latin typeface="+mn-ea"/>
              </a:rPr>
              <a:t>个人申请要写清申请者姓名，单位申请</a:t>
            </a:r>
            <a:r>
              <a:rPr lang="zh-CN" altLang="zh-CN" dirty="0" smtClean="0">
                <a:solidFill>
                  <a:srgbClr val="000000"/>
                </a:solidFill>
                <a:latin typeface="+mn-ea"/>
              </a:rPr>
              <a:t>写明单位名称并加盖公章</a:t>
            </a:r>
            <a:r>
              <a:rPr lang="zh-CN" altLang="zh-CN" dirty="0">
                <a:solidFill>
                  <a:srgbClr val="000000"/>
                </a:solidFill>
                <a:latin typeface="+mn-ea"/>
              </a:rPr>
              <a:t>，注明日期 </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34465" cy="769441"/>
          </a:xfrm>
          <a:prstGeom prst="rect">
            <a:avLst/>
          </a:prstGeom>
        </p:spPr>
        <p:txBody>
          <a:bodyPr wrap="none">
            <a:spAutoFit/>
          </a:bodyPr>
          <a:lstStyle/>
          <a:p>
            <a:r>
              <a:rPr lang="en-US" altLang="en-US" sz="4400" dirty="0" smtClean="0"/>
              <a:t>事务应用文</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3269613"/>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事务应用文又叫事务文书</a:t>
            </a:r>
            <a:r>
              <a:rPr lang="zh-CN" altLang="zh-CN" sz="2000" dirty="0">
                <a:solidFill>
                  <a:srgbClr val="000000"/>
                </a:solidFill>
                <a:latin typeface="+mn-ea"/>
              </a:rPr>
              <a:t>，是机关、团体、企事业单位为处理公务、交流情况、传递信息而撰写制作的文书。事务应用文不是法定形式的公文，发文机关并不一定限于单位，个人也常常用其来处理具体事务。事务应用文并没有法定的权威性和强制执行的作用，一般只具有指导性和辅助决策、交流信息、留存备查等用途。</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zh-CN" altLang="en-US" sz="4400" dirty="0" smtClean="0"/>
              <a:t>启事的概念</a:t>
            </a:r>
            <a:r>
              <a:rPr lang="zh-CN" altLang="zh-CN" sz="4400" dirty="0" smtClean="0"/>
              <a:t> </a:t>
            </a:r>
            <a:endParaRPr lang="en-US" altLang="zh-CN" sz="4400" dirty="0"/>
          </a:p>
        </p:txBody>
      </p:sp>
      <p:sp>
        <p:nvSpPr>
          <p:cNvPr id="7" name="矩形 6"/>
          <p:cNvSpPr/>
          <p:nvPr/>
        </p:nvSpPr>
        <p:spPr>
          <a:xfrm>
            <a:off x="1367475" y="2166565"/>
            <a:ext cx="6591192" cy="1938020"/>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启事是机关团体</a:t>
            </a:r>
            <a:r>
              <a:rPr lang="zh-CN" altLang="zh-CN" sz="2000" dirty="0">
                <a:solidFill>
                  <a:srgbClr val="000000"/>
                </a:solidFill>
                <a:latin typeface="+mn-ea"/>
              </a:rPr>
              <a:t>、企事业单位，公民个人有事情需要向公众说明，或者请求有关单位、广大群众帮助时所写的一种说明事项的实用文件。启事可张贴、登报、广播、电视播放。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869168"/>
            <a:ext cx="4711546" cy="584776"/>
          </a:xfrm>
          <a:prstGeom prst="rect">
            <a:avLst/>
          </a:prstGeom>
        </p:spPr>
        <p:txBody>
          <a:bodyPr wrap="none">
            <a:spAutoFit/>
          </a:bodyPr>
          <a:lstStyle/>
          <a:p>
            <a:r>
              <a:rPr lang="zh-CN" altLang="en-US" sz="3200" b="1" dirty="0" smtClean="0"/>
              <a:t>启事的特点、格式和写法</a:t>
            </a:r>
            <a:endParaRPr lang="zh-CN" altLang="en-US" sz="3200" b="1" dirty="0"/>
          </a:p>
        </p:txBody>
      </p:sp>
      <p:sp>
        <p:nvSpPr>
          <p:cNvPr id="22" name="矩形 21"/>
          <p:cNvSpPr/>
          <p:nvPr/>
        </p:nvSpPr>
        <p:spPr>
          <a:xfrm>
            <a:off x="3950492" y="1501636"/>
            <a:ext cx="7445641" cy="3091815"/>
          </a:xfrm>
          <a:prstGeom prst="rect">
            <a:avLst/>
          </a:prstGeom>
        </p:spPr>
        <p:txBody>
          <a:bodyPr wrap="square">
            <a:spAutoFit/>
          </a:bodyPr>
          <a:lstStyle/>
          <a:p>
            <a:pPr marL="342900" indent="-342900">
              <a:lnSpc>
                <a:spcPct val="150000"/>
              </a:lnSpc>
              <a:buFont typeface="Arial" panose="020B0604020202020204"/>
              <a:buChar char="•"/>
            </a:pPr>
            <a:r>
              <a:rPr lang="zh-CN" altLang="zh-CN" sz="2000" b="1" dirty="0" smtClean="0">
                <a:solidFill>
                  <a:srgbClr val="000000"/>
                </a:solidFill>
                <a:latin typeface="+mn-ea"/>
              </a:rPr>
              <a:t>启事的</a:t>
            </a:r>
            <a:r>
              <a:rPr lang="zh-CN" altLang="zh-CN" sz="2000" b="1" dirty="0">
                <a:solidFill>
                  <a:srgbClr val="000000"/>
                </a:solidFill>
                <a:latin typeface="+mn-ea"/>
              </a:rPr>
              <a:t>特点</a:t>
            </a:r>
            <a:endParaRPr lang="zh-CN" altLang="zh-CN" sz="2000" dirty="0">
              <a:solidFill>
                <a:srgbClr val="000000"/>
              </a:solidFill>
              <a:latin typeface="+mn-ea"/>
            </a:endParaRPr>
          </a:p>
          <a:p>
            <a:pPr marL="342900" indent="-342900">
              <a:lnSpc>
                <a:spcPct val="150000"/>
              </a:lnSpc>
              <a:buFont typeface="+mj-lt"/>
              <a:buAutoNum type="arabicPeriod"/>
            </a:pPr>
            <a:r>
              <a:rPr lang="zh-CN" altLang="zh-CN" dirty="0" smtClean="0">
                <a:solidFill>
                  <a:srgbClr val="000000"/>
                </a:solidFill>
                <a:latin typeface="+mn-ea"/>
              </a:rPr>
              <a:t>内容</a:t>
            </a:r>
            <a:r>
              <a:rPr lang="zh-CN" altLang="zh-CN" dirty="0">
                <a:solidFill>
                  <a:srgbClr val="000000"/>
                </a:solidFill>
                <a:latin typeface="+mn-ea"/>
              </a:rPr>
              <a:t>的公开性。因启事面对公众，其内容需广而告之，所以</a:t>
            </a:r>
            <a:r>
              <a:rPr lang="zh-CN" altLang="zh-CN" dirty="0" smtClean="0">
                <a:solidFill>
                  <a:srgbClr val="000000"/>
                </a:solidFill>
                <a:latin typeface="+mn-ea"/>
              </a:rPr>
              <a:t>具有公开性</a:t>
            </a:r>
            <a:r>
              <a:rPr lang="zh-CN" altLang="zh-CN" dirty="0">
                <a:solidFill>
                  <a:srgbClr val="000000"/>
                </a:solidFill>
                <a:latin typeface="+mn-ea"/>
              </a:rPr>
              <a:t>特点。</a:t>
            </a:r>
            <a:endParaRPr lang="zh-CN" altLang="zh-CN" dirty="0">
              <a:solidFill>
                <a:srgbClr val="000000"/>
              </a:solidFill>
              <a:latin typeface="+mn-ea"/>
            </a:endParaRPr>
          </a:p>
          <a:p>
            <a:pPr marL="342900" indent="-342900">
              <a:lnSpc>
                <a:spcPct val="150000"/>
              </a:lnSpc>
              <a:buFont typeface="+mj-lt"/>
              <a:buAutoNum type="arabicPeriod"/>
            </a:pPr>
            <a:r>
              <a:rPr lang="zh-CN" altLang="zh-CN" dirty="0" smtClean="0">
                <a:solidFill>
                  <a:srgbClr val="000000"/>
                </a:solidFill>
                <a:latin typeface="+mn-ea"/>
              </a:rPr>
              <a:t>受</a:t>
            </a:r>
            <a:r>
              <a:rPr lang="zh-CN" altLang="zh-CN" dirty="0">
                <a:solidFill>
                  <a:srgbClr val="000000"/>
                </a:solidFill>
                <a:latin typeface="+mn-ea"/>
              </a:rPr>
              <a:t>众的广泛性。启事是向公众说明，或者请求有关单位、</a:t>
            </a:r>
            <a:r>
              <a:rPr lang="zh-CN" altLang="zh-CN" dirty="0" smtClean="0">
                <a:solidFill>
                  <a:srgbClr val="000000"/>
                </a:solidFill>
                <a:latin typeface="+mn-ea"/>
              </a:rPr>
              <a:t>广大群众帮助时所写的一种说明事项</a:t>
            </a:r>
            <a:r>
              <a:rPr lang="zh-CN" altLang="zh-CN" dirty="0">
                <a:solidFill>
                  <a:srgbClr val="000000"/>
                </a:solidFill>
                <a:latin typeface="+mn-ea"/>
              </a:rPr>
              <a:t>的实用文体，其受众具有广泛性。</a:t>
            </a:r>
            <a:endParaRPr lang="zh-CN" altLang="zh-CN" dirty="0">
              <a:solidFill>
                <a:srgbClr val="000000"/>
              </a:solidFill>
              <a:latin typeface="+mn-ea"/>
            </a:endParaRPr>
          </a:p>
          <a:p>
            <a:pPr marL="342900" indent="-342900">
              <a:lnSpc>
                <a:spcPct val="150000"/>
              </a:lnSpc>
              <a:buFont typeface="Arial" panose="020B0604020202020204"/>
              <a:buChar char="•"/>
            </a:pPr>
            <a:r>
              <a:rPr lang="zh-CN" altLang="zh-CN" sz="2000" b="1" dirty="0" smtClean="0">
                <a:solidFill>
                  <a:srgbClr val="000000"/>
                </a:solidFill>
                <a:latin typeface="+mn-ea"/>
              </a:rPr>
              <a:t>启事的</a:t>
            </a:r>
            <a:r>
              <a:rPr lang="zh-CN" altLang="zh-CN" sz="2000" b="1" dirty="0">
                <a:solidFill>
                  <a:srgbClr val="000000"/>
                </a:solidFill>
                <a:latin typeface="+mn-ea"/>
              </a:rPr>
              <a:t>格式和写法</a:t>
            </a:r>
            <a:endParaRPr lang="zh-CN" altLang="zh-CN" sz="2000" dirty="0">
              <a:solidFill>
                <a:srgbClr val="000000"/>
              </a:solidFill>
              <a:latin typeface="+mn-ea"/>
            </a:endParaRPr>
          </a:p>
          <a:p>
            <a:pPr>
              <a:lnSpc>
                <a:spcPct val="150000"/>
              </a:lnSpc>
            </a:pPr>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启事一般由标题</a:t>
            </a:r>
            <a:r>
              <a:rPr lang="zh-CN" altLang="zh-CN" dirty="0">
                <a:solidFill>
                  <a:srgbClr val="000000"/>
                </a:solidFill>
                <a:latin typeface="+mn-ea"/>
              </a:rPr>
              <a:t>、正文、落款三个部分组成。</a:t>
            </a:r>
            <a:endParaRPr lang="zh-CN" altLang="zh-CN" dirty="0">
              <a:solidFill>
                <a:srgbClr val="000000"/>
              </a:solidFill>
              <a:latin typeface="+mn-ea"/>
            </a:endParaRPr>
          </a:p>
        </p:txBody>
      </p:sp>
      <p:sp>
        <p:nvSpPr>
          <p:cNvPr id="41" name="椭圆 40"/>
          <p:cNvSpPr/>
          <p:nvPr/>
        </p:nvSpPr>
        <p:spPr>
          <a:xfrm>
            <a:off x="3854568" y="10721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000674"/>
            <a:ext cx="3005951" cy="769441"/>
          </a:xfrm>
          <a:prstGeom prst="rect">
            <a:avLst/>
          </a:prstGeom>
        </p:spPr>
        <p:txBody>
          <a:bodyPr wrap="none">
            <a:spAutoFit/>
          </a:bodyPr>
          <a:lstStyle/>
          <a:p>
            <a:r>
              <a:rPr lang="en-US" altLang="en-US" sz="4400" dirty="0" smtClean="0"/>
              <a:t>计划</a:t>
            </a:r>
            <a:r>
              <a:rPr lang="zh-CN" altLang="en-US" sz="4400" dirty="0" smtClean="0"/>
              <a:t>的概念</a:t>
            </a:r>
            <a:r>
              <a:rPr lang="zh-CN" altLang="zh-CN" sz="4400" dirty="0" smtClean="0"/>
              <a:t> </a:t>
            </a:r>
            <a:endParaRPr lang="en-US" altLang="zh-CN" sz="4400" dirty="0"/>
          </a:p>
        </p:txBody>
      </p:sp>
      <p:sp>
        <p:nvSpPr>
          <p:cNvPr id="7" name="矩形 6"/>
          <p:cNvSpPr/>
          <p:nvPr/>
        </p:nvSpPr>
        <p:spPr>
          <a:xfrm>
            <a:off x="1144905" y="1946275"/>
            <a:ext cx="7203440" cy="3744595"/>
          </a:xfrm>
          <a:prstGeom prst="rect">
            <a:avLst/>
          </a:prstGeom>
        </p:spPr>
        <p:txBody>
          <a:bodyPr wrap="square">
            <a:spAutoFit/>
          </a:bodyPr>
          <a:lstStyle/>
          <a:p>
            <a:pPr>
              <a:lnSpc>
                <a:spcPct val="120000"/>
              </a:lnSpc>
            </a:pPr>
            <a:r>
              <a:rPr lang="zh-CN" altLang="en-US" dirty="0" smtClean="0">
                <a:solidFill>
                  <a:srgbClr val="000000"/>
                </a:solidFill>
                <a:latin typeface="+mn-ea"/>
              </a:rPr>
              <a:t>       </a:t>
            </a:r>
            <a:r>
              <a:rPr lang="zh-CN" altLang="zh-CN" dirty="0" smtClean="0">
                <a:solidFill>
                  <a:srgbClr val="000000"/>
                </a:solidFill>
                <a:latin typeface="+mn-ea"/>
              </a:rPr>
              <a:t>计划就是对即将开展的</a:t>
            </a:r>
            <a:r>
              <a:rPr lang="zh-CN" altLang="zh-CN" dirty="0">
                <a:solidFill>
                  <a:srgbClr val="000000"/>
                </a:solidFill>
                <a:latin typeface="+mn-ea"/>
              </a:rPr>
              <a:t>工作的设想和安排，如提出任务、指标、完成时间和步骤方法等。古语云：“凡事预则立，不预则废。”所谓“预”，指的就是事先要做好计划，事先做好计划，事情就能顺利完成，否则就会失败。好的计划能有效地集中人力、物力、财力，更好地达成某个目标。古代孙武曾说：“用兵之道，以计为首。”其实，无论单位还是个人，无论办什么事情，事先都应有个打算和安排。有了计划，工作就有了明确的目标和具体的步骤，就可以协调大家的行动，增强工作的主动性，减少盲目性，使工作有条不紊地进行。同时，计划本身又是对工作进度和质量的考核标准，对大家有较强的约束和督促作用。所以计划对工作既有指导作用，又有推动作用，搞好工作计划，是建立正常的工作秩序、提高工作效率的重要手段。</a:t>
            </a:r>
            <a:endParaRPr lang="zh-CN" altLang="zh-CN" dirty="0">
              <a:solidFill>
                <a:srgbClr val="000000"/>
              </a:solidFill>
              <a:latin typeface="+mn-ea"/>
            </a:endParaRPr>
          </a:p>
        </p:txBody>
      </p:sp>
      <p:sp>
        <p:nvSpPr>
          <p:cNvPr id="10" name="椭圆 9"/>
          <p:cNvSpPr/>
          <p:nvPr/>
        </p:nvSpPr>
        <p:spPr>
          <a:xfrm>
            <a:off x="1145232" y="134465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289960"/>
            <a:ext cx="7981672" cy="584776"/>
          </a:xfrm>
          <a:prstGeom prst="rect">
            <a:avLst/>
          </a:prstGeom>
        </p:spPr>
        <p:txBody>
          <a:bodyPr wrap="none">
            <a:spAutoFit/>
          </a:bodyPr>
          <a:lstStyle/>
          <a:p>
            <a:r>
              <a:rPr lang="zh-CN" altLang="en-US" sz="3200" b="1" dirty="0" smtClean="0"/>
              <a:t>计划的特点、分类、作用、结构和写作要求</a:t>
            </a:r>
            <a:endParaRPr lang="zh-CN" altLang="en-US" sz="3200" b="1" dirty="0"/>
          </a:p>
        </p:txBody>
      </p:sp>
      <p:sp>
        <p:nvSpPr>
          <p:cNvPr id="22" name="矩形 21"/>
          <p:cNvSpPr/>
          <p:nvPr/>
        </p:nvSpPr>
        <p:spPr>
          <a:xfrm>
            <a:off x="3252469" y="1051401"/>
            <a:ext cx="3946735" cy="193899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计划的特点</a:t>
            </a:r>
            <a:endParaRPr lang="en-US" altLang="zh-CN" sz="2000" b="1" u="dash" dirty="0" smtClean="0">
              <a:solidFill>
                <a:srgbClr val="000000"/>
              </a:solidFill>
              <a:uFill>
                <a:solidFill>
                  <a:srgbClr val="800000"/>
                </a:solidFill>
              </a:uFill>
              <a:latin typeface="+mn-ea"/>
            </a:endParaRPr>
          </a:p>
          <a:p>
            <a:pPr marL="400050" indent="-400050">
              <a:buFont typeface="+mj-ea"/>
              <a:buAutoNum type="ea1JpnChsDbPeriod"/>
            </a:pPr>
            <a:r>
              <a:rPr lang="zh-CN" altLang="en-US" dirty="0" smtClean="0">
                <a:solidFill>
                  <a:srgbClr val="000000"/>
                </a:solidFill>
                <a:latin typeface="+mn-ea"/>
              </a:rPr>
              <a:t>预见性</a:t>
            </a:r>
            <a:endParaRPr lang="en-US" altLang="zh-CN" dirty="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目的性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可行性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约束性</a:t>
            </a:r>
            <a:endParaRPr lang="en-US" altLang="zh-CN" dirty="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效益性</a:t>
            </a:r>
            <a:endParaRPr lang="en-US" altLang="zh-CN" sz="1400" dirty="0">
              <a:solidFill>
                <a:srgbClr val="000000"/>
              </a:solidFill>
              <a:latin typeface="+mn-ea"/>
            </a:endParaRPr>
          </a:p>
        </p:txBody>
      </p:sp>
      <p:sp>
        <p:nvSpPr>
          <p:cNvPr id="41" name="椭圆 40"/>
          <p:cNvSpPr/>
          <p:nvPr/>
        </p:nvSpPr>
        <p:spPr>
          <a:xfrm>
            <a:off x="3771029" y="49291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3252468" y="3088338"/>
            <a:ext cx="8482331"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计划的分类</a:t>
            </a:r>
            <a:endParaRPr lang="en-US" altLang="zh-CN" sz="2000" b="1" dirty="0" smtClean="0">
              <a:solidFill>
                <a:srgbClr val="000000"/>
              </a:solidFill>
              <a:latin typeface="+mn-ea"/>
            </a:endParaRPr>
          </a:p>
          <a:p>
            <a:pPr marL="342900" indent="-342900">
              <a:buFont typeface="+mj-lt"/>
              <a:buAutoNum type="arabicPeriod"/>
            </a:pPr>
            <a:r>
              <a:rPr lang="zh-CN" altLang="zh-CN" dirty="0" smtClean="0">
                <a:solidFill>
                  <a:srgbClr val="000000"/>
                </a:solidFill>
                <a:latin typeface="+mn-ea"/>
              </a:rPr>
              <a:t>按时</a:t>
            </a:r>
            <a:r>
              <a:rPr lang="zh-CN" altLang="zh-CN" dirty="0">
                <a:solidFill>
                  <a:srgbClr val="000000"/>
                </a:solidFill>
                <a:latin typeface="+mn-ea"/>
              </a:rPr>
              <a:t>间的长短分类，可分为短期计划、中期计划、长期计划。</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按</a:t>
            </a:r>
            <a:r>
              <a:rPr lang="zh-CN" altLang="zh-CN" dirty="0">
                <a:solidFill>
                  <a:srgbClr val="000000"/>
                </a:solidFill>
                <a:latin typeface="+mn-ea"/>
              </a:rPr>
              <a:t>涉及时间长短和范围分类，可分为战略性计划和战术性计划。</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按计划</a:t>
            </a:r>
            <a:r>
              <a:rPr lang="zh-CN" altLang="zh-CN" dirty="0">
                <a:solidFill>
                  <a:srgbClr val="000000"/>
                </a:solidFill>
                <a:latin typeface="+mn-ea"/>
              </a:rPr>
              <a:t>的对象分类，可分为综合计划、局部计划及项目计划。</a:t>
            </a:r>
            <a:endParaRPr lang="zh-CN" altLang="zh-CN" dirty="0">
              <a:solidFill>
                <a:srgbClr val="000000"/>
              </a:solidFill>
              <a:latin typeface="+mn-ea"/>
            </a:endParaRPr>
          </a:p>
          <a:p>
            <a:pPr marL="342900" indent="-342900">
              <a:buFont typeface="+mj-lt"/>
              <a:buAutoNum type="arabicPeriod"/>
            </a:pPr>
            <a:r>
              <a:rPr lang="zh-CN" altLang="zh-CN" dirty="0" smtClean="0">
                <a:solidFill>
                  <a:srgbClr val="000000"/>
                </a:solidFill>
                <a:latin typeface="+mn-ea"/>
              </a:rPr>
              <a:t>按</a:t>
            </a:r>
            <a:r>
              <a:rPr lang="zh-CN" altLang="zh-CN" dirty="0">
                <a:solidFill>
                  <a:srgbClr val="000000"/>
                </a:solidFill>
                <a:latin typeface="+mn-ea"/>
              </a:rPr>
              <a:t>表现形式分类，可分为条文式计划、表格式计划、</a:t>
            </a:r>
            <a:r>
              <a:rPr lang="zh-CN" altLang="zh-CN" dirty="0" smtClean="0">
                <a:solidFill>
                  <a:srgbClr val="000000"/>
                </a:solidFill>
                <a:latin typeface="+mn-ea"/>
              </a:rPr>
              <a:t>条文兼表格式计划 。</a:t>
            </a:r>
            <a:endParaRPr lang="zh-CN" altLang="zh-CN" dirty="0">
              <a:solidFill>
                <a:srgbClr val="000000"/>
              </a:solidFill>
              <a:latin typeface="+mn-ea"/>
            </a:endParaRPr>
          </a:p>
        </p:txBody>
      </p:sp>
      <p:sp>
        <p:nvSpPr>
          <p:cNvPr id="43" name="矩形 42"/>
          <p:cNvSpPr/>
          <p:nvPr/>
        </p:nvSpPr>
        <p:spPr>
          <a:xfrm>
            <a:off x="5521528" y="983669"/>
            <a:ext cx="2454065" cy="1723549"/>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计划的作用</a:t>
            </a:r>
            <a:endParaRPr lang="en-US" altLang="zh-CN" sz="2000" b="1" u="dash" dirty="0">
              <a:solidFill>
                <a:srgbClr val="000000"/>
              </a:solidFill>
              <a:uFill>
                <a:solidFill>
                  <a:srgbClr val="800000"/>
                </a:solidFill>
              </a:uFill>
              <a:latin typeface="+mn-ea"/>
            </a:endParaRPr>
          </a:p>
          <a:p>
            <a:pPr marL="400050" indent="-400050">
              <a:buFont typeface="+mj-ea"/>
              <a:buAutoNum type="ea1JpnChsDbPeriod"/>
            </a:pPr>
            <a:r>
              <a:rPr lang="zh-CN" altLang="zh-CN" dirty="0" smtClean="0">
                <a:solidFill>
                  <a:srgbClr val="000000"/>
                </a:solidFill>
                <a:latin typeface="+mn-ea"/>
              </a:rPr>
              <a:t>承前启后。</a:t>
            </a:r>
            <a:endParaRPr lang="en-US" altLang="zh-CN"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明确</a:t>
            </a:r>
            <a:r>
              <a:rPr lang="zh-CN" altLang="zh-CN" dirty="0">
                <a:solidFill>
                  <a:srgbClr val="000000"/>
                </a:solidFill>
                <a:latin typeface="+mn-ea"/>
              </a:rPr>
              <a:t>目标</a:t>
            </a:r>
            <a:r>
              <a:rPr lang="zh-CN" altLang="zh-CN" dirty="0" smtClean="0">
                <a:solidFill>
                  <a:srgbClr val="000000"/>
                </a:solidFill>
                <a:latin typeface="+mn-ea"/>
              </a:rPr>
              <a:t>。</a:t>
            </a:r>
            <a:endParaRPr lang="en-US" altLang="zh-CN"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控制</a:t>
            </a:r>
            <a:r>
              <a:rPr lang="zh-CN" altLang="zh-CN" dirty="0">
                <a:solidFill>
                  <a:srgbClr val="000000"/>
                </a:solidFill>
                <a:latin typeface="+mn-ea"/>
              </a:rPr>
              <a:t>依据</a:t>
            </a:r>
            <a:r>
              <a:rPr lang="zh-CN" altLang="zh-CN" dirty="0" smtClean="0">
                <a:solidFill>
                  <a:srgbClr val="000000"/>
                </a:solidFill>
                <a:latin typeface="+mn-ea"/>
              </a:rPr>
              <a:t>。</a:t>
            </a:r>
            <a:endParaRPr lang="en-US" altLang="zh-CN"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减少</a:t>
            </a:r>
            <a:r>
              <a:rPr lang="zh-CN" altLang="zh-CN" dirty="0">
                <a:solidFill>
                  <a:srgbClr val="000000"/>
                </a:solidFill>
                <a:latin typeface="+mn-ea"/>
              </a:rPr>
              <a:t>风险</a:t>
            </a:r>
            <a:r>
              <a:rPr lang="zh-CN" altLang="zh-CN" dirty="0" smtClean="0">
                <a:solidFill>
                  <a:srgbClr val="000000"/>
                </a:solidFill>
                <a:latin typeface="+mn-ea"/>
              </a:rPr>
              <a:t>。</a:t>
            </a:r>
            <a:endParaRPr lang="zh-CN" altLang="zh-CN" dirty="0">
              <a:solidFill>
                <a:srgbClr val="000000"/>
              </a:solidFill>
              <a:latin typeface="+mn-ea"/>
            </a:endParaRPr>
          </a:p>
        </p:txBody>
      </p:sp>
      <p:sp>
        <p:nvSpPr>
          <p:cNvPr id="44" name="矩形 43"/>
          <p:cNvSpPr/>
          <p:nvPr/>
        </p:nvSpPr>
        <p:spPr>
          <a:xfrm>
            <a:off x="7757975" y="1211603"/>
            <a:ext cx="3415509" cy="116840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计划的写作要求</a:t>
            </a:r>
            <a:endParaRPr lang="zh-CN" altLang="en-US" sz="2000" b="1" u="dash" dirty="0" smtClean="0">
              <a:solidFill>
                <a:srgbClr val="000000"/>
              </a:solidFill>
              <a:uFill>
                <a:solidFill>
                  <a:srgbClr val="800000"/>
                </a:solidFill>
              </a:uFill>
              <a:latin typeface="+mn-ea"/>
            </a:endParaRPr>
          </a:p>
          <a:p>
            <a:pPr indent="0">
              <a:buClr>
                <a:srgbClr val="FF6600"/>
              </a:buClr>
              <a:buFont typeface="Arial" panose="020B0604020202020204"/>
              <a:buNone/>
            </a:pPr>
            <a:r>
              <a:rPr lang="zh-CN" altLang="en-US" dirty="0" smtClean="0">
                <a:solidFill>
                  <a:srgbClr val="000000"/>
                </a:solidFill>
              </a:rPr>
              <a:t>一</a:t>
            </a:r>
            <a:r>
              <a:rPr lang="en-US" altLang="zh-CN" dirty="0" smtClean="0">
                <a:solidFill>
                  <a:srgbClr val="000000"/>
                </a:solidFill>
              </a:rPr>
              <a:t>. </a:t>
            </a:r>
            <a:r>
              <a:rPr lang="zh-CN" altLang="en-US" dirty="0" smtClean="0">
                <a:solidFill>
                  <a:srgbClr val="000000"/>
                </a:solidFill>
              </a:rPr>
              <a:t>科学分析，切实可行</a:t>
            </a:r>
            <a:r>
              <a:rPr lang="zh-CN" altLang="zh-CN" dirty="0" smtClean="0">
                <a:solidFill>
                  <a:srgbClr val="000000"/>
                </a:solidFill>
              </a:rPr>
              <a:t>。</a:t>
            </a:r>
            <a:endParaRPr lang="zh-CN" altLang="zh-CN" dirty="0">
              <a:solidFill>
                <a:srgbClr val="000000"/>
              </a:solidFill>
            </a:endParaRPr>
          </a:p>
          <a:p>
            <a:pPr indent="0">
              <a:buFont typeface="+mj-ea"/>
              <a:buNone/>
            </a:pPr>
            <a:r>
              <a:rPr lang="zh-CN" altLang="en-US" dirty="0" smtClean="0">
                <a:solidFill>
                  <a:srgbClr val="000000"/>
                </a:solidFill>
              </a:rPr>
              <a:t>二</a:t>
            </a:r>
            <a:r>
              <a:rPr lang="en-US" altLang="zh-CN" dirty="0" smtClean="0">
                <a:solidFill>
                  <a:srgbClr val="000000"/>
                </a:solidFill>
              </a:rPr>
              <a:t>. </a:t>
            </a:r>
            <a:r>
              <a:rPr lang="zh-CN" altLang="en-US" dirty="0" smtClean="0">
                <a:solidFill>
                  <a:srgbClr val="000000"/>
                </a:solidFill>
              </a:rPr>
              <a:t>步骤明确，措施得当</a:t>
            </a:r>
            <a:r>
              <a:rPr lang="zh-CN" altLang="zh-CN" dirty="0" smtClean="0">
                <a:solidFill>
                  <a:srgbClr val="000000"/>
                </a:solidFill>
              </a:rPr>
              <a:t>。</a:t>
            </a:r>
            <a:endParaRPr lang="zh-CN" altLang="zh-CN" dirty="0">
              <a:solidFill>
                <a:srgbClr val="000000"/>
              </a:solidFill>
            </a:endParaRPr>
          </a:p>
          <a:p>
            <a:r>
              <a:rPr lang="zh-CN" altLang="en-US" sz="1400" dirty="0">
                <a:solidFill>
                  <a:srgbClr val="000000"/>
                </a:solidFill>
              </a:rPr>
              <a:t>      </a:t>
            </a:r>
            <a:endParaRPr lang="zh-CN" altLang="zh-CN" sz="1400" dirty="0">
              <a:solidFill>
                <a:srgbClr val="000000"/>
              </a:solidFill>
              <a:latin typeface="+mn-ea"/>
            </a:endParaRPr>
          </a:p>
        </p:txBody>
      </p:sp>
      <p:sp>
        <p:nvSpPr>
          <p:cNvPr id="8" name="矩形 7"/>
          <p:cNvSpPr/>
          <p:nvPr/>
        </p:nvSpPr>
        <p:spPr>
          <a:xfrm>
            <a:off x="3303271" y="4622924"/>
            <a:ext cx="6060864" cy="892552"/>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计划的结构</a:t>
            </a:r>
            <a:endParaRPr lang="en-US" altLang="zh-CN" sz="2000" b="1" u="dash" dirty="0">
              <a:solidFill>
                <a:srgbClr val="000000"/>
              </a:solidFill>
              <a:uFill>
                <a:solidFill>
                  <a:srgbClr val="800000"/>
                </a:solidFill>
              </a:uFill>
              <a:latin typeface="+mn-ea"/>
            </a:endParaRPr>
          </a:p>
          <a:p>
            <a:r>
              <a:rPr lang="zh-CN" altLang="en-US" dirty="0" smtClean="0">
                <a:solidFill>
                  <a:srgbClr val="000000"/>
                </a:solidFill>
                <a:latin typeface="+mn-ea"/>
              </a:rPr>
              <a:t>    </a:t>
            </a:r>
            <a:r>
              <a:rPr lang="en-US" altLang="zh-CN" dirty="0">
                <a:solidFill>
                  <a:srgbClr val="000000"/>
                </a:solidFill>
                <a:latin typeface="+mn-ea"/>
              </a:rPr>
              <a:t> </a:t>
            </a:r>
            <a:r>
              <a:rPr lang="zh-CN" altLang="zh-CN" dirty="0">
                <a:solidFill>
                  <a:srgbClr val="000000"/>
                </a:solidFill>
                <a:latin typeface="+mn-ea"/>
              </a:rPr>
              <a:t>计划大体分为标题、正文、落款三个部分。</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en-US" altLang="en-US" sz="4400" dirty="0" smtClean="0"/>
              <a:t>总结</a:t>
            </a:r>
            <a:r>
              <a:rPr lang="zh-CN" altLang="en-US" sz="4400" dirty="0" smtClean="0"/>
              <a:t>的概念</a:t>
            </a:r>
            <a:r>
              <a:rPr lang="zh-CN" altLang="zh-CN" sz="4400" dirty="0" smtClean="0"/>
              <a:t> </a:t>
            </a:r>
            <a:endParaRPr lang="en-US" altLang="zh-CN" sz="4400" dirty="0"/>
          </a:p>
        </p:txBody>
      </p:sp>
      <p:sp>
        <p:nvSpPr>
          <p:cNvPr id="7" name="矩形 6"/>
          <p:cNvSpPr/>
          <p:nvPr/>
        </p:nvSpPr>
        <p:spPr>
          <a:xfrm>
            <a:off x="1367474" y="2318962"/>
            <a:ext cx="6709725" cy="2416175"/>
          </a:xfrm>
          <a:prstGeom prst="rect">
            <a:avLst/>
          </a:prstGeom>
        </p:spPr>
        <p:txBody>
          <a:bodyPr wrap="square">
            <a:spAutoFit/>
          </a:bodyPr>
          <a:lstStyle/>
          <a:p>
            <a:pPr>
              <a:lnSpc>
                <a:spcPct val="120000"/>
              </a:lnSpc>
            </a:pPr>
            <a:r>
              <a:rPr lang="en-US" altLang="zh-CN" dirty="0" smtClean="0">
                <a:solidFill>
                  <a:srgbClr val="000000"/>
                </a:solidFill>
                <a:latin typeface="+mn-ea"/>
              </a:rPr>
              <a:t>       </a:t>
            </a:r>
            <a:r>
              <a:rPr lang="zh-CN" altLang="zh-CN" dirty="0" smtClean="0">
                <a:solidFill>
                  <a:srgbClr val="000000"/>
                </a:solidFill>
                <a:latin typeface="+mn-ea"/>
              </a:rPr>
              <a:t>总结是对过去某一时期或某项</a:t>
            </a:r>
            <a:r>
              <a:rPr lang="zh-CN" altLang="zh-CN" dirty="0">
                <a:solidFill>
                  <a:srgbClr val="000000"/>
                </a:solidFill>
                <a:latin typeface="+mn-ea"/>
              </a:rPr>
              <a:t>工作的情况</a:t>
            </a:r>
            <a:r>
              <a:rPr lang="en-US" altLang="zh-CN" dirty="0">
                <a:solidFill>
                  <a:srgbClr val="000000"/>
                </a:solidFill>
                <a:latin typeface="+mn-ea"/>
              </a:rPr>
              <a:t>(</a:t>
            </a:r>
            <a:r>
              <a:rPr lang="zh-CN" altLang="zh-CN" dirty="0">
                <a:solidFill>
                  <a:srgbClr val="000000"/>
                </a:solidFill>
                <a:latin typeface="+mn-ea"/>
              </a:rPr>
              <a:t>包括成绩、经验和存在的问题</a:t>
            </a:r>
            <a:r>
              <a:rPr lang="en-US" altLang="zh-CN" dirty="0">
                <a:solidFill>
                  <a:srgbClr val="000000"/>
                </a:solidFill>
                <a:latin typeface="+mn-ea"/>
              </a:rPr>
              <a:t>)</a:t>
            </a:r>
            <a:r>
              <a:rPr lang="zh-CN" altLang="zh-CN" dirty="0">
                <a:solidFill>
                  <a:srgbClr val="000000"/>
                </a:solidFill>
                <a:latin typeface="+mn-ea"/>
              </a:rPr>
              <a:t>的回顾、评价和结论。总结和计划有着密切关系，是同一工作的事前和事后的应用文书。计划是事前的打算，总结是事后的回顾。写总结时要先检查计划的执行情况，看看取得了哪些成绩，有什么经验，哪些方面有了提高，还存在哪些缺点和不足。总结“上承”上次计划，“下接”下次计划，它是下一次计划制订的重要依据。 </a:t>
            </a:r>
            <a:endParaRPr lang="zh-CN" altLang="zh-CN"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03462" y="239160"/>
            <a:ext cx="8802410" cy="584776"/>
          </a:xfrm>
          <a:prstGeom prst="rect">
            <a:avLst/>
          </a:prstGeom>
        </p:spPr>
        <p:txBody>
          <a:bodyPr wrap="none">
            <a:spAutoFit/>
          </a:bodyPr>
          <a:lstStyle/>
          <a:p>
            <a:r>
              <a:rPr lang="en-US" altLang="en-US" sz="3200" b="1" dirty="0" smtClean="0"/>
              <a:t>总结</a:t>
            </a:r>
            <a:r>
              <a:rPr lang="zh-CN" altLang="en-US" sz="3200" b="1" dirty="0" smtClean="0"/>
              <a:t>的特点、分类、作用、结构和写作注意事项</a:t>
            </a:r>
            <a:endParaRPr lang="zh-CN" altLang="en-US" sz="3200" b="1" dirty="0"/>
          </a:p>
        </p:txBody>
      </p:sp>
      <p:sp>
        <p:nvSpPr>
          <p:cNvPr id="22" name="矩形 21"/>
          <p:cNvSpPr/>
          <p:nvPr/>
        </p:nvSpPr>
        <p:spPr>
          <a:xfrm>
            <a:off x="3152192" y="1031356"/>
            <a:ext cx="2385024" cy="193899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总结的特点</a:t>
            </a:r>
            <a:endParaRPr lang="en-US" altLang="zh-CN" sz="2000" b="1" u="dash" dirty="0" smtClean="0">
              <a:solidFill>
                <a:srgbClr val="000000"/>
              </a:solidFill>
              <a:uFill>
                <a:solidFill>
                  <a:srgbClr val="800000"/>
                </a:solidFill>
              </a:uFill>
              <a:latin typeface="+mn-ea"/>
            </a:endParaRPr>
          </a:p>
          <a:p>
            <a:pPr marL="400050" indent="-400050">
              <a:buFont typeface="+mj-ea"/>
              <a:buAutoNum type="ea1JpnChsDbPeriod"/>
            </a:pPr>
            <a:r>
              <a:rPr lang="zh-CN" altLang="en-US" dirty="0" smtClean="0">
                <a:solidFill>
                  <a:srgbClr val="000000"/>
                </a:solidFill>
                <a:latin typeface="+mn-ea"/>
              </a:rPr>
              <a:t>客观性</a:t>
            </a:r>
            <a:endParaRPr lang="en-US" altLang="zh-CN" dirty="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概括性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回顾性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评价性</a:t>
            </a:r>
            <a:endParaRPr lang="en-US" altLang="zh-CN" dirty="0">
              <a:solidFill>
                <a:srgbClr val="000000"/>
              </a:solidFill>
              <a:latin typeface="+mn-ea"/>
            </a:endParaRPr>
          </a:p>
          <a:p>
            <a:r>
              <a:rPr lang="zh-CN" altLang="en-US" dirty="0">
                <a:solidFill>
                  <a:srgbClr val="000000"/>
                </a:solidFill>
                <a:latin typeface="+mn-ea"/>
              </a:rPr>
              <a:t>      </a:t>
            </a:r>
            <a:endParaRPr lang="en-US" altLang="zh-CN" dirty="0">
              <a:solidFill>
                <a:srgbClr val="000000"/>
              </a:solidFill>
              <a:latin typeface="+mn-ea"/>
            </a:endParaRPr>
          </a:p>
        </p:txBody>
      </p:sp>
      <p:sp>
        <p:nvSpPr>
          <p:cNvPr id="41" name="椭圆 40"/>
          <p:cNvSpPr/>
          <p:nvPr/>
        </p:nvSpPr>
        <p:spPr>
          <a:xfrm>
            <a:off x="3089006" y="44211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046136" y="1128088"/>
            <a:ext cx="7230533" cy="1785104"/>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总结的分类</a:t>
            </a:r>
            <a:endParaRPr lang="en-US" altLang="zh-CN" sz="2000" b="1" dirty="0" smtClean="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按时</a:t>
            </a:r>
            <a:r>
              <a:rPr lang="zh-CN" altLang="zh-CN" dirty="0">
                <a:solidFill>
                  <a:srgbClr val="000000"/>
                </a:solidFill>
                <a:latin typeface="+mn-ea"/>
              </a:rPr>
              <a:t>间的长短分类，可分为短期计划、中期计划、长期计划。</a:t>
            </a:r>
            <a:endParaRPr lang="zh-CN" altLang="zh-CN" dirty="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a:t>
            </a:r>
            <a:r>
              <a:rPr lang="zh-CN" altLang="zh-CN" dirty="0">
                <a:solidFill>
                  <a:srgbClr val="000000"/>
                </a:solidFill>
                <a:latin typeface="+mn-ea"/>
              </a:rPr>
              <a:t>涉及时间长短和范围分类，可分为战略性计划和战术性计划。</a:t>
            </a:r>
            <a:endParaRPr lang="zh-CN" altLang="zh-CN" dirty="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按计划</a:t>
            </a:r>
            <a:r>
              <a:rPr lang="zh-CN" altLang="zh-CN" dirty="0">
                <a:solidFill>
                  <a:srgbClr val="000000"/>
                </a:solidFill>
                <a:latin typeface="+mn-ea"/>
              </a:rPr>
              <a:t>的对象分类，可分为综合计划、局部计划及项目计划。</a:t>
            </a:r>
            <a:endParaRPr lang="zh-CN" altLang="zh-CN" dirty="0">
              <a:solidFill>
                <a:srgbClr val="000000"/>
              </a:solidFill>
              <a:latin typeface="+mn-ea"/>
            </a:endParaRPr>
          </a:p>
          <a:p>
            <a:pPr marL="400050" indent="-400050">
              <a:buFont typeface="+mj-ea"/>
              <a:buAutoNum type="ea1JpnChsDbPeriod"/>
            </a:pPr>
            <a:r>
              <a:rPr lang="zh-CN" altLang="zh-CN" dirty="0" smtClean="0">
                <a:solidFill>
                  <a:srgbClr val="000000"/>
                </a:solidFill>
                <a:latin typeface="+mn-ea"/>
              </a:rPr>
              <a:t>按</a:t>
            </a:r>
            <a:r>
              <a:rPr lang="zh-CN" altLang="zh-CN" dirty="0">
                <a:solidFill>
                  <a:srgbClr val="000000"/>
                </a:solidFill>
                <a:latin typeface="+mn-ea"/>
              </a:rPr>
              <a:t>表现形式分类，可分为条文式计划、表格式计划、</a:t>
            </a:r>
            <a:r>
              <a:rPr lang="zh-CN" altLang="zh-CN" dirty="0" smtClean="0">
                <a:solidFill>
                  <a:srgbClr val="000000"/>
                </a:solidFill>
                <a:latin typeface="+mn-ea"/>
              </a:rPr>
              <a:t>条文兼表格式计划</a:t>
            </a:r>
            <a:r>
              <a:rPr lang="zh-CN" altLang="zh-CN" dirty="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3089006" y="2970348"/>
            <a:ext cx="4784994" cy="1785104"/>
          </a:xfrm>
          <a:prstGeom prst="rect">
            <a:avLst/>
          </a:prstGeom>
        </p:spPr>
        <p:txBody>
          <a:bodyPr wrap="square">
            <a:spAutoFit/>
          </a:bodyPr>
          <a:lstStyle/>
          <a:p>
            <a:endParaRPr lang="en-US" altLang="zh-CN"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总结的作用</a:t>
            </a:r>
            <a:endParaRPr lang="en-US" altLang="zh-CN" sz="2000" b="1" u="dash" dirty="0">
              <a:solidFill>
                <a:srgbClr val="000000"/>
              </a:solidFill>
              <a:uFill>
                <a:solidFill>
                  <a:srgbClr val="800000"/>
                </a:solidFill>
              </a:uFill>
              <a:latin typeface="+mn-ea"/>
            </a:endParaRPr>
          </a:p>
          <a:p>
            <a:r>
              <a:rPr lang="en-US" altLang="zh-CN" dirty="0" smtClean="0">
                <a:solidFill>
                  <a:srgbClr val="000000"/>
                </a:solidFill>
                <a:latin typeface="+mn-ea"/>
              </a:rPr>
              <a:t>(</a:t>
            </a:r>
            <a:r>
              <a:rPr lang="en-US" altLang="zh-CN" dirty="0">
                <a:solidFill>
                  <a:srgbClr val="000000"/>
                </a:solidFill>
                <a:latin typeface="+mn-ea"/>
              </a:rPr>
              <a:t>1</a:t>
            </a:r>
            <a:r>
              <a:rPr lang="en-US" altLang="zh-CN" dirty="0" smtClean="0">
                <a:solidFill>
                  <a:srgbClr val="000000"/>
                </a:solidFill>
                <a:latin typeface="+mn-ea"/>
              </a:rPr>
              <a:t>)</a:t>
            </a:r>
            <a:r>
              <a:rPr lang="zh-CN" altLang="zh-CN" dirty="0">
                <a:solidFill>
                  <a:srgbClr val="000000"/>
                </a:solidFill>
              </a:rPr>
              <a:t>总结是推动工作前进的重要环节 </a:t>
            </a:r>
            <a:endParaRPr lang="en-US" altLang="zh-CN" dirty="0" smtClean="0">
              <a:solidFill>
                <a:srgbClr val="000000"/>
              </a:solidFill>
              <a:latin typeface="+mn-ea"/>
            </a:endParaRPr>
          </a:p>
          <a:p>
            <a:r>
              <a:rPr lang="en-US" altLang="zh-CN" dirty="0">
                <a:solidFill>
                  <a:srgbClr val="000000"/>
                </a:solidFill>
                <a:latin typeface="+mn-ea"/>
              </a:rPr>
              <a:t>(2</a:t>
            </a:r>
            <a:r>
              <a:rPr lang="en-US" altLang="zh-CN" dirty="0" smtClean="0">
                <a:solidFill>
                  <a:srgbClr val="000000"/>
                </a:solidFill>
                <a:latin typeface="+mn-ea"/>
              </a:rPr>
              <a:t>)</a:t>
            </a:r>
            <a:r>
              <a:rPr lang="zh-CN" altLang="zh-CN" dirty="0">
                <a:solidFill>
                  <a:srgbClr val="000000"/>
                </a:solidFill>
              </a:rPr>
              <a:t>总结是寻找工作规律的重要手段 </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a:solidFill>
                  <a:srgbClr val="000000"/>
                </a:solidFill>
                <a:latin typeface="+mn-ea"/>
              </a:rPr>
              <a:t>(3</a:t>
            </a:r>
            <a:r>
              <a:rPr lang="en-US" altLang="zh-CN" dirty="0" smtClean="0">
                <a:solidFill>
                  <a:srgbClr val="000000"/>
                </a:solidFill>
                <a:latin typeface="+mn-ea"/>
              </a:rPr>
              <a:t>)</a:t>
            </a:r>
            <a:r>
              <a:rPr lang="zh-CN" altLang="zh-CN" dirty="0">
                <a:solidFill>
                  <a:srgbClr val="000000"/>
                </a:solidFill>
              </a:rPr>
              <a:t>总结是培养、提高工作能力的重要途径 </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a:solidFill>
                  <a:srgbClr val="000000"/>
                </a:solidFill>
                <a:latin typeface="+mn-ea"/>
              </a:rPr>
              <a:t>(4</a:t>
            </a:r>
            <a:r>
              <a:rPr lang="en-US" altLang="zh-CN" dirty="0" smtClean="0">
                <a:solidFill>
                  <a:srgbClr val="000000"/>
                </a:solidFill>
                <a:latin typeface="+mn-ea"/>
              </a:rPr>
              <a:t>)</a:t>
            </a:r>
            <a:r>
              <a:rPr lang="zh-CN" altLang="zh-CN" dirty="0">
                <a:solidFill>
                  <a:srgbClr val="000000"/>
                </a:solidFill>
              </a:rPr>
              <a:t>总结是团结群众争取领导支持的良好渠道 </a:t>
            </a:r>
            <a:r>
              <a:rPr lang="zh-CN" altLang="zh-CN" dirty="0" smtClean="0">
                <a:solidFill>
                  <a:srgbClr val="000000"/>
                </a:solidFill>
                <a:latin typeface="+mn-ea"/>
              </a:rPr>
              <a:t>。</a:t>
            </a:r>
            <a:endParaRPr lang="zh-CN" altLang="zh-CN" dirty="0">
              <a:solidFill>
                <a:srgbClr val="000000"/>
              </a:solidFill>
              <a:latin typeface="+mn-ea"/>
            </a:endParaRPr>
          </a:p>
        </p:txBody>
      </p:sp>
      <p:sp>
        <p:nvSpPr>
          <p:cNvPr id="44" name="矩形 43"/>
          <p:cNvSpPr/>
          <p:nvPr/>
        </p:nvSpPr>
        <p:spPr>
          <a:xfrm>
            <a:off x="7704667" y="2985476"/>
            <a:ext cx="4401205" cy="289179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总结的写作注意事项</a:t>
            </a:r>
            <a:endParaRPr lang="zh-CN" altLang="en-US" sz="2000" b="1" u="dash" dirty="0" smtClean="0">
              <a:solidFill>
                <a:srgbClr val="000000"/>
              </a:solidFill>
              <a:uFill>
                <a:solidFill>
                  <a:srgbClr val="800000"/>
                </a:solidFill>
              </a:uFill>
              <a:latin typeface="+mn-ea"/>
            </a:endParaRPr>
          </a:p>
          <a:p>
            <a:pPr indent="0">
              <a:buClr>
                <a:srgbClr val="FF6600"/>
              </a:buClr>
              <a:buFont typeface="Arial" panose="020B0604020202020204"/>
              <a:buNone/>
            </a:pPr>
            <a:r>
              <a:rPr lang="en-US" altLang="zh-CN" dirty="0">
                <a:solidFill>
                  <a:srgbClr val="000000"/>
                </a:solidFill>
                <a:latin typeface="+mn-ea"/>
              </a:rPr>
              <a:t>    (1)</a:t>
            </a:r>
            <a:r>
              <a:rPr lang="zh-CN" altLang="zh-CN" dirty="0">
                <a:solidFill>
                  <a:srgbClr val="000000"/>
                </a:solidFill>
                <a:latin typeface="+mn-ea"/>
              </a:rPr>
              <a:t>总结前要充分占有材料。</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一定要实事求是，成绩不夸大</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缺</a:t>
            </a:r>
            <a:r>
              <a:rPr lang="zh-CN" altLang="zh-CN" dirty="0">
                <a:solidFill>
                  <a:srgbClr val="000000"/>
                </a:solidFill>
                <a:latin typeface="+mn-ea"/>
              </a:rPr>
              <a:t>点不缩小，更不能弄虚作假。</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条理要清楚。</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4)</a:t>
            </a:r>
            <a:r>
              <a:rPr lang="zh-CN" altLang="zh-CN" dirty="0">
                <a:solidFill>
                  <a:srgbClr val="000000"/>
                </a:solidFill>
                <a:latin typeface="+mn-ea"/>
              </a:rPr>
              <a:t>要剪裁得体，详略适宜。</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5)</a:t>
            </a:r>
            <a:r>
              <a:rPr lang="zh-CN" altLang="zh-CN" dirty="0">
                <a:solidFill>
                  <a:srgbClr val="000000"/>
                </a:solidFill>
                <a:latin typeface="+mn-ea"/>
              </a:rPr>
              <a:t>总结的具体写作，可先讨论，然</a:t>
            </a:r>
            <a:r>
              <a:rPr lang="zh-CN" altLang="zh-CN" dirty="0" smtClean="0">
                <a:solidFill>
                  <a:srgbClr val="000000"/>
                </a:solidFill>
                <a:latin typeface="+mn-ea"/>
              </a:rPr>
              <a:t>后</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由专人写出初稿</a:t>
            </a:r>
            <a:r>
              <a:rPr lang="zh-CN" altLang="zh-CN" dirty="0">
                <a:solidFill>
                  <a:srgbClr val="000000"/>
                </a:solidFill>
                <a:latin typeface="+mn-ea"/>
              </a:rPr>
              <a:t>，再行讨论、商榷</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修改</a:t>
            </a:r>
            <a:r>
              <a:rPr lang="zh-CN" altLang="zh-CN" dirty="0">
                <a:solidFill>
                  <a:srgbClr val="000000"/>
                </a:solidFill>
                <a:latin typeface="+mn-ea"/>
              </a:rPr>
              <a:t>。</a:t>
            </a:r>
            <a:endParaRPr lang="zh-CN" altLang="zh-CN" dirty="0">
              <a:solidFill>
                <a:srgbClr val="000000"/>
              </a:solidFill>
              <a:latin typeface="+mn-ea"/>
            </a:endParaRPr>
          </a:p>
          <a:p>
            <a:r>
              <a:rPr lang="zh-CN" altLang="en-US" dirty="0" smtClean="0">
                <a:solidFill>
                  <a:srgbClr val="000000"/>
                </a:solidFill>
              </a:rPr>
              <a:t>      </a:t>
            </a:r>
            <a:endParaRPr lang="zh-CN" altLang="zh-CN" dirty="0">
              <a:solidFill>
                <a:srgbClr val="000000"/>
              </a:solidFill>
              <a:latin typeface="+mn-ea"/>
            </a:endParaRPr>
          </a:p>
        </p:txBody>
      </p:sp>
      <p:sp>
        <p:nvSpPr>
          <p:cNvPr id="8" name="矩形 7"/>
          <p:cNvSpPr/>
          <p:nvPr/>
        </p:nvSpPr>
        <p:spPr>
          <a:xfrm>
            <a:off x="2964603" y="5023800"/>
            <a:ext cx="4452198" cy="892552"/>
          </a:xfrm>
          <a:prstGeom prst="rect">
            <a:avLst/>
          </a:prstGeom>
        </p:spPr>
        <p:txBody>
          <a:bodyPr wrap="square">
            <a:spAutoFit/>
          </a:bodyPr>
          <a:lstStyle/>
          <a:p>
            <a:endParaRPr lang="en-US" altLang="zh-CN" sz="1400" b="1"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总结的结构</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sz="1400" dirty="0">
                <a:solidFill>
                  <a:srgbClr val="000000"/>
                </a:solidFill>
                <a:latin typeface="+mn-ea"/>
              </a:rPr>
              <a:t> </a:t>
            </a:r>
            <a:r>
              <a:rPr lang="zh-CN" altLang="en-US" dirty="0" smtClean="0">
                <a:solidFill>
                  <a:srgbClr val="000000"/>
                </a:solidFill>
                <a:latin typeface="+mn-ea"/>
              </a:rPr>
              <a:t>总结一般</a:t>
            </a:r>
            <a:r>
              <a:rPr lang="zh-CN" altLang="zh-CN" dirty="0" smtClean="0">
                <a:solidFill>
                  <a:srgbClr val="000000"/>
                </a:solidFill>
                <a:latin typeface="+mn-ea"/>
              </a:rPr>
              <a:t>为标题</a:t>
            </a:r>
            <a:r>
              <a:rPr lang="zh-CN" altLang="zh-CN" dirty="0">
                <a:solidFill>
                  <a:srgbClr val="000000"/>
                </a:solidFill>
                <a:latin typeface="+mn-ea"/>
              </a:rPr>
              <a:t>、正文、落款三个部分。</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34465" cy="769441"/>
          </a:xfrm>
          <a:prstGeom prst="rect">
            <a:avLst/>
          </a:prstGeom>
        </p:spPr>
        <p:txBody>
          <a:bodyPr wrap="none">
            <a:spAutoFit/>
          </a:bodyPr>
          <a:lstStyle/>
          <a:p>
            <a:r>
              <a:rPr lang="en-US" altLang="en-US" sz="4400" dirty="0" smtClean="0"/>
              <a:t>调查报告</a:t>
            </a:r>
            <a:r>
              <a:rPr lang="zh-CN" altLang="en-US" sz="4400" dirty="0" smtClean="0"/>
              <a:t>的概念</a:t>
            </a:r>
            <a:r>
              <a:rPr lang="zh-CN" altLang="zh-CN" sz="4400" dirty="0" smtClean="0"/>
              <a:t> </a:t>
            </a:r>
            <a:endParaRPr lang="en-US" altLang="zh-CN" sz="4400" dirty="0"/>
          </a:p>
        </p:txBody>
      </p:sp>
      <p:sp>
        <p:nvSpPr>
          <p:cNvPr id="7" name="矩形 6"/>
          <p:cNvSpPr/>
          <p:nvPr/>
        </p:nvSpPr>
        <p:spPr>
          <a:xfrm>
            <a:off x="1367475" y="2318962"/>
            <a:ext cx="6489592" cy="1169038"/>
          </a:xfrm>
          <a:prstGeom prst="rect">
            <a:avLst/>
          </a:prstGeom>
        </p:spPr>
        <p:txBody>
          <a:bodyPr wrap="square">
            <a:spAutoFit/>
          </a:bodyPr>
          <a:lstStyle/>
          <a:p>
            <a:pPr>
              <a:lnSpc>
                <a:spcPct val="120000"/>
              </a:lnSpc>
            </a:pPr>
            <a:r>
              <a:rPr lang="en-US" altLang="zh-CN" sz="2000" dirty="0" smtClean="0">
                <a:solidFill>
                  <a:srgbClr val="000000"/>
                </a:solidFill>
                <a:latin typeface="+mn-ea"/>
              </a:rPr>
              <a:t>       </a:t>
            </a:r>
            <a:r>
              <a:rPr lang="zh-CN" altLang="zh-CN" sz="2000" dirty="0" smtClean="0">
                <a:solidFill>
                  <a:srgbClr val="000000"/>
                </a:solidFill>
                <a:latin typeface="+mn-ea"/>
              </a:rPr>
              <a:t>调查报告是通过对</a:t>
            </a:r>
            <a:r>
              <a:rPr lang="zh-CN" altLang="zh-CN" sz="2000" dirty="0">
                <a:solidFill>
                  <a:srgbClr val="000000"/>
                </a:solidFill>
                <a:latin typeface="+mn-ea"/>
              </a:rPr>
              <a:t>典型的问题、情况、事件的深入调查，经过分析、综合，从而揭示出其本质或客观规律的书面报告。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289960"/>
            <a:ext cx="6750566" cy="584776"/>
          </a:xfrm>
          <a:prstGeom prst="rect">
            <a:avLst/>
          </a:prstGeom>
        </p:spPr>
        <p:txBody>
          <a:bodyPr wrap="none">
            <a:spAutoFit/>
          </a:bodyPr>
          <a:lstStyle/>
          <a:p>
            <a:r>
              <a:rPr lang="zh-CN" altLang="en-US" sz="3200" b="1" dirty="0" smtClean="0"/>
              <a:t>调查报告的特点、分类、作用、结构</a:t>
            </a:r>
            <a:endParaRPr lang="zh-CN" altLang="en-US" sz="3200" b="1" dirty="0"/>
          </a:p>
        </p:txBody>
      </p:sp>
      <p:sp>
        <p:nvSpPr>
          <p:cNvPr id="22" name="矩形 21"/>
          <p:cNvSpPr/>
          <p:nvPr/>
        </p:nvSpPr>
        <p:spPr>
          <a:xfrm>
            <a:off x="3252469" y="1118261"/>
            <a:ext cx="3808731" cy="1600438"/>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调查报告的特点</a:t>
            </a:r>
            <a:endParaRPr lang="en-US" altLang="zh-CN" sz="2000" b="1" u="dash" dirty="0" smtClean="0">
              <a:solidFill>
                <a:srgbClr val="000000"/>
              </a:solidFill>
              <a:uFill>
                <a:solidFill>
                  <a:srgbClr val="800000"/>
                </a:solidFill>
              </a:uFill>
              <a:latin typeface="+mn-ea"/>
            </a:endParaRPr>
          </a:p>
          <a:p>
            <a:pPr marL="400050" indent="-400050">
              <a:buFont typeface="+mj-ea"/>
              <a:buAutoNum type="ea1JpnChsDbPeriod"/>
            </a:pPr>
            <a:r>
              <a:rPr lang="zh-CN" altLang="en-US" dirty="0" smtClean="0">
                <a:solidFill>
                  <a:srgbClr val="000000"/>
                </a:solidFill>
                <a:latin typeface="+mn-ea"/>
              </a:rPr>
              <a:t>写实性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针对性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逻辑性</a:t>
            </a:r>
            <a:endParaRPr lang="en-US" altLang="zh-CN" dirty="0" smtClean="0">
              <a:solidFill>
                <a:srgbClr val="000000"/>
              </a:solidFill>
              <a:latin typeface="+mn-ea"/>
            </a:endParaRPr>
          </a:p>
          <a:p>
            <a:r>
              <a:rPr lang="zh-CN" altLang="en-US" sz="1400" dirty="0">
                <a:solidFill>
                  <a:srgbClr val="000000"/>
                </a:solidFill>
                <a:latin typeface="+mn-ea"/>
              </a:rPr>
              <a:t> </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41" name="椭圆 40"/>
          <p:cNvSpPr/>
          <p:nvPr/>
        </p:nvSpPr>
        <p:spPr>
          <a:xfrm>
            <a:off x="3771029" y="49291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163747" y="1248946"/>
            <a:ext cx="5774266"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调查报告的分类</a:t>
            </a:r>
            <a:endParaRPr lang="en-US" altLang="zh-CN" sz="2000" b="1" dirty="0" smtClean="0">
              <a:solidFill>
                <a:srgbClr val="000000"/>
              </a:solidFill>
              <a:latin typeface="+mn-ea"/>
            </a:endParaRPr>
          </a:p>
          <a:p>
            <a:pPr marL="285750" indent="-285750">
              <a:buFont typeface="Wingdings" panose="05000000000000000000" pitchFamily="2" charset="2"/>
              <a:buChar char="Ø"/>
            </a:pPr>
            <a:r>
              <a:rPr lang="zh-CN" altLang="zh-CN" dirty="0" smtClean="0">
                <a:solidFill>
                  <a:srgbClr val="000000"/>
                </a:solidFill>
                <a:latin typeface="+mn-ea"/>
              </a:rPr>
              <a:t>基本情况调查报告</a:t>
            </a:r>
            <a:endParaRPr lang="en-US" altLang="zh-CN" dirty="0" smtClean="0">
              <a:solidFill>
                <a:srgbClr val="000000"/>
              </a:solidFill>
              <a:latin typeface="+mn-ea"/>
            </a:endParaRPr>
          </a:p>
          <a:p>
            <a:pPr marL="285750" indent="-285750">
              <a:buFont typeface="Wingdings" panose="05000000000000000000" pitchFamily="2" charset="2"/>
              <a:buChar char="Ø"/>
            </a:pPr>
            <a:r>
              <a:rPr lang="zh-CN" altLang="zh-CN" dirty="0" smtClean="0">
                <a:solidFill>
                  <a:srgbClr val="000000"/>
                </a:solidFill>
                <a:latin typeface="+mn-ea"/>
              </a:rPr>
              <a:t>典型经济调查报告</a:t>
            </a:r>
            <a:endParaRPr lang="en-US" altLang="zh-CN" dirty="0" smtClean="0">
              <a:solidFill>
                <a:srgbClr val="000000"/>
              </a:solidFill>
              <a:latin typeface="+mn-ea"/>
            </a:endParaRPr>
          </a:p>
          <a:p>
            <a:pPr marL="285750" indent="-285750">
              <a:buFont typeface="Wingdings" panose="05000000000000000000" pitchFamily="2" charset="2"/>
              <a:buChar char="Ø"/>
            </a:pPr>
            <a:r>
              <a:rPr lang="zh-CN" altLang="zh-CN" dirty="0" smtClean="0">
                <a:solidFill>
                  <a:srgbClr val="000000"/>
                </a:solidFill>
                <a:latin typeface="+mn-ea"/>
              </a:rPr>
              <a:t>新生事物调查报告</a:t>
            </a:r>
            <a:endParaRPr lang="en-US" altLang="zh-CN" dirty="0" smtClean="0">
              <a:solidFill>
                <a:srgbClr val="000000"/>
              </a:solidFill>
              <a:latin typeface="+mn-ea"/>
            </a:endParaRPr>
          </a:p>
          <a:p>
            <a:pPr marL="285750" indent="-285750">
              <a:buFont typeface="Wingdings" panose="05000000000000000000" pitchFamily="2" charset="2"/>
              <a:buChar char="Ø"/>
            </a:pPr>
            <a:r>
              <a:rPr lang="zh-CN" altLang="zh-CN" dirty="0" smtClean="0">
                <a:solidFill>
                  <a:srgbClr val="000000"/>
                </a:solidFill>
                <a:latin typeface="+mn-ea"/>
              </a:rPr>
              <a:t>揭露问题调查报告</a:t>
            </a:r>
            <a:endParaRPr lang="zh-CN" altLang="zh-CN" dirty="0">
              <a:solidFill>
                <a:srgbClr val="000000"/>
              </a:solidFill>
              <a:latin typeface="+mn-ea"/>
            </a:endParaRPr>
          </a:p>
        </p:txBody>
      </p:sp>
      <p:sp>
        <p:nvSpPr>
          <p:cNvPr id="43" name="矩形 42"/>
          <p:cNvSpPr/>
          <p:nvPr/>
        </p:nvSpPr>
        <p:spPr>
          <a:xfrm>
            <a:off x="3252470" y="2986405"/>
            <a:ext cx="7569200" cy="116840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调查报告的作用</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rPr>
              <a:t>         </a:t>
            </a:r>
            <a:r>
              <a:rPr lang="zh-CN" altLang="zh-CN" dirty="0" smtClean="0">
                <a:solidFill>
                  <a:srgbClr val="000000"/>
                </a:solidFill>
                <a:latin typeface="+mn-ea"/>
              </a:rPr>
              <a:t>调查报告</a:t>
            </a:r>
            <a:r>
              <a:rPr lang="zh-CN" altLang="zh-CN" dirty="0">
                <a:solidFill>
                  <a:srgbClr val="000000"/>
                </a:solidFill>
                <a:latin typeface="+mn-ea"/>
              </a:rPr>
              <a:t>具有针对性、真实性、论理性、</a:t>
            </a:r>
            <a:r>
              <a:rPr lang="zh-CN" altLang="zh-CN" dirty="0" smtClean="0">
                <a:solidFill>
                  <a:srgbClr val="000000"/>
                </a:solidFill>
                <a:latin typeface="+mn-ea"/>
              </a:rPr>
              <a:t>典型性和时效性</a:t>
            </a:r>
            <a:r>
              <a:rPr lang="zh-CN" altLang="zh-CN" dirty="0">
                <a:solidFill>
                  <a:srgbClr val="000000"/>
                </a:solidFill>
                <a:latin typeface="+mn-ea"/>
              </a:rPr>
              <a:t>等特征，            起到了解事物、剖析事物、</a:t>
            </a:r>
            <a:r>
              <a:rPr lang="zh-CN" altLang="zh-CN" dirty="0" smtClean="0">
                <a:solidFill>
                  <a:srgbClr val="000000"/>
                </a:solidFill>
                <a:latin typeface="+mn-ea"/>
              </a:rPr>
              <a:t>揭示事物本质及发展规</a:t>
            </a:r>
            <a:r>
              <a:rPr lang="zh-CN" altLang="zh-CN" dirty="0">
                <a:solidFill>
                  <a:srgbClr val="000000"/>
                </a:solidFill>
                <a:latin typeface="+mn-ea"/>
              </a:rPr>
              <a:t>律的作用。</a:t>
            </a:r>
            <a:endParaRPr lang="zh-CN" altLang="zh-CN" dirty="0">
              <a:solidFill>
                <a:srgbClr val="000000"/>
              </a:solidFill>
              <a:latin typeface="+mn-ea"/>
            </a:endParaRPr>
          </a:p>
        </p:txBody>
      </p:sp>
      <p:sp>
        <p:nvSpPr>
          <p:cNvPr id="8" name="矩形 7"/>
          <p:cNvSpPr/>
          <p:nvPr/>
        </p:nvSpPr>
        <p:spPr>
          <a:xfrm>
            <a:off x="3252469" y="4455086"/>
            <a:ext cx="5908464" cy="892552"/>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调查报告的结构</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sz="1400" dirty="0">
                <a:solidFill>
                  <a:srgbClr val="000000"/>
                </a:solidFill>
                <a:latin typeface="+mn-ea"/>
              </a:rPr>
              <a:t> </a:t>
            </a:r>
            <a:r>
              <a:rPr lang="zh-CN" altLang="en-US" dirty="0" smtClean="0">
                <a:solidFill>
                  <a:srgbClr val="000000"/>
                </a:solidFill>
                <a:latin typeface="+mn-ea"/>
              </a:rPr>
              <a:t>调查报告一般</a:t>
            </a:r>
            <a:r>
              <a:rPr lang="zh-CN" altLang="zh-CN" dirty="0" smtClean="0">
                <a:solidFill>
                  <a:srgbClr val="000000"/>
                </a:solidFill>
                <a:latin typeface="+mn-ea"/>
              </a:rPr>
              <a:t>为标题</a:t>
            </a:r>
            <a:r>
              <a:rPr lang="zh-CN" altLang="en-US" dirty="0" smtClean="0">
                <a:solidFill>
                  <a:srgbClr val="000000"/>
                </a:solidFill>
                <a:latin typeface="+mn-ea"/>
              </a:rPr>
              <a:t>和</a:t>
            </a:r>
            <a:r>
              <a:rPr lang="zh-CN" altLang="zh-CN" dirty="0" smtClean="0">
                <a:solidFill>
                  <a:srgbClr val="000000"/>
                </a:solidFill>
                <a:latin typeface="+mn-ea"/>
              </a:rPr>
              <a:t>正文</a:t>
            </a:r>
            <a:r>
              <a:rPr lang="zh-CN" altLang="en-US" dirty="0" smtClean="0">
                <a:solidFill>
                  <a:srgbClr val="000000"/>
                </a:solidFill>
                <a:latin typeface="+mn-ea"/>
              </a:rPr>
              <a:t>两</a:t>
            </a:r>
            <a:r>
              <a:rPr lang="zh-CN" altLang="zh-CN" dirty="0" smtClean="0">
                <a:solidFill>
                  <a:srgbClr val="000000"/>
                </a:solidFill>
                <a:latin typeface="+mn-ea"/>
              </a:rPr>
              <a:t>个部分</a:t>
            </a:r>
            <a:r>
              <a:rPr lang="zh-CN" altLang="en-US" dirty="0" smtClean="0">
                <a:solidFill>
                  <a:srgbClr val="000000"/>
                </a:solidFill>
                <a:latin typeface="+mn-ea"/>
              </a:rPr>
              <a:t>组成</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34465" cy="769441"/>
          </a:xfrm>
          <a:prstGeom prst="rect">
            <a:avLst/>
          </a:prstGeom>
        </p:spPr>
        <p:txBody>
          <a:bodyPr wrap="none">
            <a:spAutoFit/>
          </a:bodyPr>
          <a:lstStyle/>
          <a:p>
            <a:r>
              <a:rPr lang="zh-CN" altLang="en-US" sz="4400" dirty="0" smtClean="0"/>
              <a:t>述职</a:t>
            </a:r>
            <a:r>
              <a:rPr lang="en-US" altLang="en-US" sz="4400" dirty="0" smtClean="0"/>
              <a:t>报告</a:t>
            </a:r>
            <a:r>
              <a:rPr lang="zh-CN" altLang="en-US" sz="4400" dirty="0" smtClean="0"/>
              <a:t>的概念</a:t>
            </a:r>
            <a:r>
              <a:rPr lang="zh-CN" altLang="zh-CN" sz="4400" dirty="0" smtClean="0"/>
              <a:t> </a:t>
            </a:r>
            <a:endParaRPr lang="en-US" altLang="zh-CN" sz="4400" dirty="0"/>
          </a:p>
        </p:txBody>
      </p:sp>
      <p:sp>
        <p:nvSpPr>
          <p:cNvPr id="7" name="矩形 6"/>
          <p:cNvSpPr/>
          <p:nvPr/>
        </p:nvSpPr>
        <p:spPr>
          <a:xfrm>
            <a:off x="1367475" y="2318962"/>
            <a:ext cx="6230998" cy="1568450"/>
          </a:xfrm>
          <a:prstGeom prst="rect">
            <a:avLst/>
          </a:prstGeom>
        </p:spPr>
        <p:txBody>
          <a:bodyPr wrap="square">
            <a:spAutoFit/>
          </a:bodyPr>
          <a:lstStyle/>
          <a:p>
            <a:pPr>
              <a:lnSpc>
                <a:spcPct val="120000"/>
              </a:lnSpc>
            </a:pPr>
            <a:r>
              <a:rPr lang="en-US" altLang="zh-CN" sz="2000" dirty="0" smtClean="0">
                <a:solidFill>
                  <a:srgbClr val="000000"/>
                </a:solidFill>
                <a:latin typeface="+mn-ea"/>
              </a:rPr>
              <a:t>       </a:t>
            </a:r>
            <a:r>
              <a:rPr lang="zh-CN" altLang="zh-CN" sz="2000" dirty="0" smtClean="0">
                <a:solidFill>
                  <a:srgbClr val="000000"/>
                </a:solidFill>
                <a:latin typeface="+mn-ea"/>
              </a:rPr>
              <a:t>述职报告是担任一定领导职务</a:t>
            </a:r>
            <a:r>
              <a:rPr lang="zh-CN" altLang="zh-CN" sz="2000" dirty="0">
                <a:solidFill>
                  <a:srgbClr val="000000"/>
                </a:solidFill>
                <a:latin typeface="+mn-ea"/>
              </a:rPr>
              <a:t>的干部和专业技术人员，向自己的选举任命机构、上级领导、专家组、本单位的职工群众，汇报个人在一定时期内守职尽责和施政情况、德能素质的自我评述性的文书。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85485" y="323827"/>
            <a:ext cx="7571303" cy="584776"/>
          </a:xfrm>
          <a:prstGeom prst="rect">
            <a:avLst/>
          </a:prstGeom>
        </p:spPr>
        <p:txBody>
          <a:bodyPr wrap="none">
            <a:spAutoFit/>
          </a:bodyPr>
          <a:lstStyle/>
          <a:p>
            <a:r>
              <a:rPr lang="en-US" altLang="en-US" sz="3200" b="1" dirty="0" smtClean="0"/>
              <a:t>述职</a:t>
            </a:r>
            <a:r>
              <a:rPr lang="zh-CN" altLang="en-US" sz="3200" b="1" dirty="0" smtClean="0"/>
              <a:t>报告的特点、分类、格式、写作要求</a:t>
            </a:r>
            <a:endParaRPr lang="zh-CN" altLang="en-US" sz="3200" b="1" dirty="0"/>
          </a:p>
        </p:txBody>
      </p:sp>
      <p:sp>
        <p:nvSpPr>
          <p:cNvPr id="22" name="矩形 21"/>
          <p:cNvSpPr/>
          <p:nvPr/>
        </p:nvSpPr>
        <p:spPr>
          <a:xfrm>
            <a:off x="3252470" y="940892"/>
            <a:ext cx="3808731"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述职报告的特点</a:t>
            </a:r>
            <a:endParaRPr lang="en-US" altLang="zh-CN" sz="2000" b="1" u="dash" dirty="0" smtClean="0">
              <a:solidFill>
                <a:srgbClr val="000000"/>
              </a:solidFill>
              <a:uFill>
                <a:solidFill>
                  <a:srgbClr val="800000"/>
                </a:solidFill>
              </a:uFill>
              <a:latin typeface="+mn-ea"/>
            </a:endParaRPr>
          </a:p>
          <a:p>
            <a:pPr marL="400050" indent="-400050">
              <a:buFont typeface="+mj-ea"/>
              <a:buAutoNum type="ea1JpnChsDbPeriod"/>
            </a:pPr>
            <a:r>
              <a:rPr lang="zh-CN" altLang="en-US" dirty="0" smtClean="0">
                <a:solidFill>
                  <a:srgbClr val="000000"/>
                </a:solidFill>
                <a:latin typeface="+mn-ea"/>
              </a:rPr>
              <a:t>个人性</a:t>
            </a:r>
            <a:endParaRPr lang="en-US" altLang="zh-CN" dirty="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规律性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通俗性</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艺术性</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41" name="椭圆 40"/>
          <p:cNvSpPr/>
          <p:nvPr/>
        </p:nvSpPr>
        <p:spPr>
          <a:xfrm>
            <a:off x="3771029" y="52678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706519" y="1059421"/>
            <a:ext cx="6485481"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述职报告的分类</a:t>
            </a:r>
            <a:endParaRPr lang="en-US" altLang="zh-CN" sz="2000" b="1" dirty="0" smtClean="0">
              <a:solidFill>
                <a:srgbClr val="000000"/>
              </a:solidFill>
              <a:latin typeface="+mn-ea"/>
            </a:endParaRPr>
          </a:p>
          <a:p>
            <a:r>
              <a:rPr lang="zh-CN" altLang="en-US" sz="1400" b="1" dirty="0" smtClean="0">
                <a:solidFill>
                  <a:srgbClr val="000000"/>
                </a:solidFill>
              </a:rPr>
              <a:t>       </a:t>
            </a:r>
            <a:r>
              <a:rPr lang="zh-CN" altLang="zh-CN" b="1" dirty="0" smtClean="0">
                <a:solidFill>
                  <a:srgbClr val="000000"/>
                </a:solidFill>
                <a:latin typeface="+mn-ea"/>
              </a:rPr>
              <a:t>按时限划分，</a:t>
            </a:r>
            <a:endParaRPr lang="en-US" altLang="zh-CN" b="1"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可分为任期述职报告、</a:t>
            </a:r>
            <a:r>
              <a:rPr lang="zh-CN" altLang="zh-CN" dirty="0">
                <a:solidFill>
                  <a:srgbClr val="000000"/>
                </a:solidFill>
                <a:latin typeface="+mn-ea"/>
              </a:rPr>
              <a:t>年度述职报告</a:t>
            </a:r>
            <a:r>
              <a:rPr lang="en-US" altLang="zh-CN" dirty="0">
                <a:solidFill>
                  <a:srgbClr val="000000"/>
                </a:solidFill>
                <a:latin typeface="+mn-ea"/>
              </a:rPr>
              <a:t> </a:t>
            </a:r>
            <a:r>
              <a:rPr lang="zh-CN" altLang="zh-CN" dirty="0" smtClean="0">
                <a:solidFill>
                  <a:srgbClr val="000000"/>
                </a:solidFill>
                <a:latin typeface="+mn-ea"/>
              </a:rPr>
              <a:t>、</a:t>
            </a:r>
            <a:r>
              <a:rPr lang="zh-CN" altLang="zh-CN" dirty="0">
                <a:solidFill>
                  <a:srgbClr val="000000"/>
                </a:solidFill>
                <a:latin typeface="+mn-ea"/>
              </a:rPr>
              <a:t>临时</a:t>
            </a:r>
            <a:r>
              <a:rPr lang="zh-CN" altLang="zh-CN" dirty="0" smtClean="0">
                <a:solidFill>
                  <a:srgbClr val="000000"/>
                </a:solidFill>
                <a:latin typeface="+mn-ea"/>
              </a:rPr>
              <a:t>性述职报告。</a:t>
            </a:r>
            <a:endParaRPr lang="zh-CN" altLang="zh-CN" dirty="0">
              <a:solidFill>
                <a:srgbClr val="000000"/>
              </a:solidFill>
              <a:latin typeface="+mn-ea"/>
            </a:endParaRPr>
          </a:p>
          <a:p>
            <a:r>
              <a:rPr lang="en-US" altLang="zh-CN" b="1" dirty="0" smtClean="0">
                <a:solidFill>
                  <a:srgbClr val="000000"/>
                </a:solidFill>
                <a:latin typeface="+mn-ea"/>
              </a:rPr>
              <a:t>     </a:t>
            </a:r>
            <a:r>
              <a:rPr lang="zh-CN" altLang="zh-CN" b="1" dirty="0" smtClean="0">
                <a:solidFill>
                  <a:srgbClr val="000000"/>
                </a:solidFill>
                <a:latin typeface="+mn-ea"/>
              </a:rPr>
              <a:t>按表达形式划分，</a:t>
            </a:r>
            <a:endParaRPr lang="en-US" altLang="zh-CN" b="1"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可分为口头述职报告</a:t>
            </a:r>
            <a:r>
              <a:rPr lang="zh-CN" altLang="zh-CN" dirty="0">
                <a:solidFill>
                  <a:srgbClr val="000000"/>
                </a:solidFill>
                <a:latin typeface="+mn-ea"/>
              </a:rPr>
              <a:t>、书面述职报告。 </a:t>
            </a:r>
            <a:endParaRPr lang="zh-CN" altLang="zh-CN" dirty="0">
              <a:solidFill>
                <a:srgbClr val="000000"/>
              </a:solidFill>
              <a:latin typeface="+mn-ea"/>
            </a:endParaRPr>
          </a:p>
        </p:txBody>
      </p:sp>
      <p:sp>
        <p:nvSpPr>
          <p:cNvPr id="43" name="矩形 42"/>
          <p:cNvSpPr/>
          <p:nvPr/>
        </p:nvSpPr>
        <p:spPr>
          <a:xfrm>
            <a:off x="3252470" y="2940770"/>
            <a:ext cx="5231130" cy="677108"/>
          </a:xfrm>
          <a:prstGeom prst="rect">
            <a:avLst/>
          </a:prstGeom>
        </p:spPr>
        <p:txBody>
          <a:bodyPr wrap="square">
            <a:spAutoFit/>
          </a:bodyPr>
          <a:lstStyle/>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述职报告格式和写法</a:t>
            </a:r>
            <a:endParaRPr lang="en-US" altLang="zh-CN" sz="2000" b="1" u="dash" dirty="0">
              <a:solidFill>
                <a:srgbClr val="000000"/>
              </a:solidFill>
              <a:uFill>
                <a:solidFill>
                  <a:srgbClr val="800000"/>
                </a:solidFill>
              </a:uFill>
              <a:latin typeface="+mn-ea"/>
            </a:endParaRPr>
          </a:p>
          <a:p>
            <a:r>
              <a:rPr lang="zh-CN" altLang="en-US" dirty="0" smtClean="0">
                <a:solidFill>
                  <a:srgbClr val="000000"/>
                </a:solidFill>
                <a:latin typeface="+mn-ea"/>
              </a:rPr>
              <a:t>    </a:t>
            </a:r>
            <a:r>
              <a:rPr lang="en-US" altLang="zh-CN" dirty="0">
                <a:solidFill>
                  <a:srgbClr val="000000"/>
                </a:solidFill>
                <a:latin typeface="+mn-ea"/>
              </a:rPr>
              <a:t> </a:t>
            </a:r>
            <a:r>
              <a:rPr lang="zh-CN" altLang="zh-CN" dirty="0">
                <a:solidFill>
                  <a:srgbClr val="000000"/>
                </a:solidFill>
                <a:latin typeface="+mn-ea"/>
              </a:rPr>
              <a:t>结构公式：标题</a:t>
            </a:r>
            <a:r>
              <a:rPr lang="en-US" altLang="zh-CN" dirty="0">
                <a:solidFill>
                  <a:srgbClr val="000000"/>
                </a:solidFill>
                <a:latin typeface="+mn-ea"/>
              </a:rPr>
              <a:t>+</a:t>
            </a:r>
            <a:r>
              <a:rPr lang="zh-CN" altLang="zh-CN" dirty="0">
                <a:solidFill>
                  <a:srgbClr val="000000"/>
                </a:solidFill>
                <a:latin typeface="+mn-ea"/>
              </a:rPr>
              <a:t>报告对象</a:t>
            </a:r>
            <a:r>
              <a:rPr lang="en-US" altLang="zh-CN" dirty="0">
                <a:solidFill>
                  <a:srgbClr val="000000"/>
                </a:solidFill>
                <a:latin typeface="+mn-ea"/>
              </a:rPr>
              <a:t>+</a:t>
            </a:r>
            <a:r>
              <a:rPr lang="zh-CN" altLang="zh-CN" dirty="0">
                <a:solidFill>
                  <a:srgbClr val="000000"/>
                </a:solidFill>
                <a:latin typeface="+mn-ea"/>
              </a:rPr>
              <a:t>正文</a:t>
            </a:r>
            <a:r>
              <a:rPr lang="en-US" altLang="zh-CN" dirty="0">
                <a:solidFill>
                  <a:srgbClr val="000000"/>
                </a:solidFill>
                <a:latin typeface="+mn-ea"/>
              </a:rPr>
              <a:t>+</a:t>
            </a:r>
            <a:r>
              <a:rPr lang="zh-CN" altLang="zh-CN" dirty="0">
                <a:solidFill>
                  <a:srgbClr val="000000"/>
                </a:solidFill>
                <a:latin typeface="+mn-ea"/>
              </a:rPr>
              <a:t>落款。</a:t>
            </a:r>
            <a:endParaRPr lang="zh-CN" altLang="zh-CN" dirty="0">
              <a:solidFill>
                <a:srgbClr val="000000"/>
              </a:solidFill>
              <a:latin typeface="+mn-ea"/>
            </a:endParaRPr>
          </a:p>
        </p:txBody>
      </p:sp>
      <p:sp>
        <p:nvSpPr>
          <p:cNvPr id="8" name="矩形 7"/>
          <p:cNvSpPr/>
          <p:nvPr/>
        </p:nvSpPr>
        <p:spPr>
          <a:xfrm>
            <a:off x="3252469" y="3890678"/>
            <a:ext cx="8279131" cy="2000548"/>
          </a:xfrm>
          <a:prstGeom prst="rect">
            <a:avLst/>
          </a:prstGeom>
        </p:spPr>
        <p:txBody>
          <a:bodyPr wrap="square">
            <a:spAutoFit/>
          </a:bodyPr>
          <a:lstStyle/>
          <a:p>
            <a:endParaRPr lang="en-US" altLang="zh-CN" sz="1400" b="1"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述职报告写作要求</a:t>
            </a:r>
            <a:endParaRPr lang="en-US" altLang="zh-CN" sz="2000" b="1" u="dash" dirty="0">
              <a:solidFill>
                <a:srgbClr val="000000"/>
              </a:solidFill>
              <a:uFill>
                <a:solidFill>
                  <a:srgbClr val="800000"/>
                </a:solidFill>
              </a:uFill>
              <a:latin typeface="+mn-ea"/>
            </a:endParaRPr>
          </a:p>
          <a:p>
            <a:pPr marL="342900" indent="-342900">
              <a:buFont typeface="+mj-lt"/>
              <a:buAutoNum type="arabicPeriod"/>
            </a:pPr>
            <a:r>
              <a:rPr lang="zh-CN" altLang="zh-CN" dirty="0" smtClean="0">
                <a:solidFill>
                  <a:srgbClr val="000000"/>
                </a:solidFill>
                <a:latin typeface="+mn-ea"/>
              </a:rPr>
              <a:t>一分为二</a:t>
            </a:r>
            <a:r>
              <a:rPr lang="zh-CN" altLang="zh-CN" dirty="0">
                <a:solidFill>
                  <a:srgbClr val="000000"/>
                </a:solidFill>
                <a:latin typeface="+mn-ea"/>
              </a:rPr>
              <a:t>，喜忧均报</a:t>
            </a:r>
            <a:r>
              <a:rPr lang="zh-CN" altLang="zh-CN" dirty="0" smtClean="0">
                <a:solidFill>
                  <a:srgbClr val="000000"/>
                </a:solidFill>
                <a:latin typeface="+mn-ea"/>
              </a:rPr>
              <a:t>。</a:t>
            </a:r>
            <a:endParaRPr lang="en-US" altLang="zh-CN" dirty="0" smtClean="0">
              <a:solidFill>
                <a:srgbClr val="000000"/>
              </a:solidFill>
              <a:latin typeface="+mn-ea"/>
            </a:endParaRPr>
          </a:p>
          <a:p>
            <a:pPr marL="342900" indent="-342900">
              <a:buFont typeface="+mj-lt"/>
              <a:buAutoNum type="arabicPeriod"/>
            </a:pPr>
            <a:r>
              <a:rPr lang="zh-CN" altLang="zh-CN" dirty="0" smtClean="0">
                <a:solidFill>
                  <a:srgbClr val="000000"/>
                </a:solidFill>
                <a:latin typeface="+mn-ea"/>
              </a:rPr>
              <a:t>详略</a:t>
            </a:r>
            <a:r>
              <a:rPr lang="zh-CN" altLang="zh-CN" dirty="0">
                <a:solidFill>
                  <a:srgbClr val="000000"/>
                </a:solidFill>
                <a:latin typeface="+mn-ea"/>
              </a:rPr>
              <a:t>得当，重点突出。 </a:t>
            </a:r>
            <a:endParaRPr lang="en-US" altLang="zh-CN" dirty="0" smtClean="0">
              <a:solidFill>
                <a:srgbClr val="000000"/>
              </a:solidFill>
              <a:latin typeface="+mn-ea"/>
            </a:endParaRPr>
          </a:p>
          <a:p>
            <a:pPr marL="342900" indent="-342900">
              <a:buFont typeface="+mj-lt"/>
              <a:buAutoNum type="arabicPeriod"/>
            </a:pPr>
            <a:r>
              <a:rPr lang="zh-CN" altLang="zh-CN" dirty="0" smtClean="0">
                <a:solidFill>
                  <a:srgbClr val="000000"/>
                </a:solidFill>
                <a:latin typeface="+mn-ea"/>
              </a:rPr>
              <a:t>实事求是</a:t>
            </a:r>
            <a:r>
              <a:rPr lang="zh-CN" altLang="zh-CN" dirty="0">
                <a:solidFill>
                  <a:srgbClr val="000000"/>
                </a:solidFill>
                <a:latin typeface="+mn-ea"/>
              </a:rPr>
              <a:t>，科学表达</a:t>
            </a:r>
            <a:r>
              <a:rPr lang="zh-CN" altLang="zh-CN" dirty="0" smtClean="0">
                <a:solidFill>
                  <a:srgbClr val="000000"/>
                </a:solidFill>
                <a:latin typeface="+mn-ea"/>
              </a:rPr>
              <a:t>。</a:t>
            </a:r>
            <a:endParaRPr lang="en-US" altLang="zh-CN" dirty="0" smtClean="0">
              <a:solidFill>
                <a:srgbClr val="000000"/>
              </a:solidFill>
              <a:latin typeface="+mn-ea"/>
            </a:endParaRPr>
          </a:p>
          <a:p>
            <a:pPr marL="342900" indent="-342900">
              <a:buFont typeface="+mj-lt"/>
              <a:buAutoNum type="arabicPeriod"/>
            </a:pPr>
            <a:r>
              <a:rPr lang="zh-CN" altLang="zh-CN" dirty="0" smtClean="0">
                <a:solidFill>
                  <a:srgbClr val="000000"/>
                </a:solidFill>
                <a:latin typeface="+mn-ea"/>
              </a:rPr>
              <a:t>写</a:t>
            </a:r>
            <a:r>
              <a:rPr lang="zh-CN" altLang="zh-CN" dirty="0">
                <a:solidFill>
                  <a:srgbClr val="000000"/>
                </a:solidFill>
                <a:latin typeface="+mn-ea"/>
              </a:rPr>
              <a:t>述职报告时要变“文字语言”为“有声语言”</a:t>
            </a:r>
            <a:r>
              <a:rPr lang="zh-CN" altLang="zh-CN" dirty="0" smtClean="0">
                <a:solidFill>
                  <a:srgbClr val="000000"/>
                </a:solidFill>
                <a:latin typeface="+mn-ea"/>
              </a:rPr>
              <a:t>，使述职过</a:t>
            </a:r>
            <a:r>
              <a:rPr lang="zh-CN" altLang="zh-CN" dirty="0">
                <a:solidFill>
                  <a:srgbClr val="000000"/>
                </a:solidFill>
                <a:latin typeface="+mn-ea"/>
              </a:rPr>
              <a:t>程有声有色，以提高艺术感染力</a:t>
            </a:r>
            <a:r>
              <a:rPr lang="zh-CN" altLang="zh-CN" dirty="0" smtClean="0">
                <a:solidFill>
                  <a:srgbClr val="000000"/>
                </a:solidFill>
                <a:latin typeface="+mn-ea"/>
              </a:rPr>
              <a:t>。</a:t>
            </a:r>
            <a:r>
              <a:rPr lang="zh-CN" altLang="zh-CN" sz="1400" dirty="0" smtClean="0">
                <a:solidFill>
                  <a:srgbClr val="000000"/>
                </a:solidFill>
              </a:rPr>
              <a:t> </a:t>
            </a:r>
            <a:endParaRPr lang="zh-CN" altLang="zh-CN" sz="1400"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869168"/>
            <a:ext cx="3467616" cy="584776"/>
          </a:xfrm>
          <a:prstGeom prst="rect">
            <a:avLst/>
          </a:prstGeom>
        </p:spPr>
        <p:txBody>
          <a:bodyPr wrap="none">
            <a:spAutoFit/>
          </a:bodyPr>
          <a:lstStyle/>
          <a:p>
            <a:r>
              <a:rPr lang="zh-CN" altLang="en-US" sz="3200" b="1" dirty="0" smtClean="0"/>
              <a:t>事务应用文的特点</a:t>
            </a:r>
            <a:endParaRPr lang="zh-CN" altLang="en-US" sz="3200" b="1" dirty="0"/>
          </a:p>
        </p:txBody>
      </p:sp>
      <p:sp>
        <p:nvSpPr>
          <p:cNvPr id="22" name="矩形 21"/>
          <p:cNvSpPr/>
          <p:nvPr/>
        </p:nvSpPr>
        <p:spPr>
          <a:xfrm>
            <a:off x="4221426" y="1501636"/>
            <a:ext cx="3246174" cy="2400657"/>
          </a:xfrm>
          <a:prstGeom prst="rect">
            <a:avLst/>
          </a:prstGeom>
        </p:spPr>
        <p:txBody>
          <a:bodyPr wrap="square">
            <a:spAutoFit/>
          </a:bodyPr>
          <a:lstStyle/>
          <a:p>
            <a:pPr>
              <a:lnSpc>
                <a:spcPct val="150000"/>
              </a:lnSpc>
            </a:pPr>
            <a:r>
              <a:rPr lang="en-US" altLang="zh-CN" sz="2000" dirty="0">
                <a:solidFill>
                  <a:srgbClr val="000000"/>
                </a:solidFill>
              </a:rPr>
              <a:t>(</a:t>
            </a:r>
            <a:r>
              <a:rPr lang="zh-CN" altLang="zh-CN" sz="2000" dirty="0">
                <a:solidFill>
                  <a:srgbClr val="000000"/>
                </a:solidFill>
              </a:rPr>
              <a:t>一</a:t>
            </a:r>
            <a:r>
              <a:rPr lang="en-US" altLang="zh-CN" sz="2000" dirty="0">
                <a:solidFill>
                  <a:srgbClr val="000000"/>
                </a:solidFill>
              </a:rPr>
              <a:t>)</a:t>
            </a:r>
            <a:r>
              <a:rPr lang="zh-CN" altLang="zh-CN" sz="2000" dirty="0">
                <a:solidFill>
                  <a:srgbClr val="000000"/>
                </a:solidFill>
              </a:rPr>
              <a:t>广泛性</a:t>
            </a:r>
            <a:endParaRPr lang="zh-CN" altLang="zh-CN" sz="2000" dirty="0">
              <a:solidFill>
                <a:srgbClr val="000000"/>
              </a:solidFill>
            </a:endParaRPr>
          </a:p>
          <a:p>
            <a:pPr>
              <a:lnSpc>
                <a:spcPct val="150000"/>
              </a:lnSpc>
            </a:pPr>
            <a:r>
              <a:rPr lang="en-US" altLang="zh-CN" sz="2000" dirty="0" smtClean="0">
                <a:solidFill>
                  <a:srgbClr val="000000"/>
                </a:solidFill>
              </a:rPr>
              <a:t>(</a:t>
            </a:r>
            <a:r>
              <a:rPr lang="zh-CN" altLang="zh-CN" sz="2000" dirty="0">
                <a:solidFill>
                  <a:srgbClr val="000000"/>
                </a:solidFill>
              </a:rPr>
              <a:t>二</a:t>
            </a:r>
            <a:r>
              <a:rPr lang="en-US" altLang="zh-CN" sz="2000" dirty="0">
                <a:solidFill>
                  <a:srgbClr val="000000"/>
                </a:solidFill>
              </a:rPr>
              <a:t>)</a:t>
            </a:r>
            <a:r>
              <a:rPr lang="zh-CN" altLang="zh-CN" sz="2000" dirty="0">
                <a:solidFill>
                  <a:srgbClr val="000000"/>
                </a:solidFill>
              </a:rPr>
              <a:t>指导性</a:t>
            </a:r>
            <a:endParaRPr lang="zh-CN" altLang="zh-CN" sz="2000" dirty="0">
              <a:solidFill>
                <a:srgbClr val="000000"/>
              </a:solidFill>
            </a:endParaRPr>
          </a:p>
          <a:p>
            <a:pPr>
              <a:lnSpc>
                <a:spcPct val="150000"/>
              </a:lnSpc>
            </a:pPr>
            <a:r>
              <a:rPr lang="en-US" altLang="zh-CN" sz="2000" dirty="0" smtClean="0">
                <a:solidFill>
                  <a:srgbClr val="000000"/>
                </a:solidFill>
              </a:rPr>
              <a:t>(</a:t>
            </a:r>
            <a:r>
              <a:rPr lang="zh-CN" altLang="zh-CN" sz="2000" dirty="0">
                <a:solidFill>
                  <a:srgbClr val="000000"/>
                </a:solidFill>
              </a:rPr>
              <a:t>三</a:t>
            </a:r>
            <a:r>
              <a:rPr lang="en-US" altLang="zh-CN" sz="2000" dirty="0">
                <a:solidFill>
                  <a:srgbClr val="000000"/>
                </a:solidFill>
              </a:rPr>
              <a:t>)</a:t>
            </a:r>
            <a:r>
              <a:rPr lang="zh-CN" altLang="zh-CN" sz="2000" dirty="0">
                <a:solidFill>
                  <a:srgbClr val="000000"/>
                </a:solidFill>
              </a:rPr>
              <a:t>规范性</a:t>
            </a:r>
            <a:endParaRPr lang="zh-CN" altLang="zh-CN" sz="2000" dirty="0">
              <a:solidFill>
                <a:srgbClr val="000000"/>
              </a:solidFill>
            </a:endParaRPr>
          </a:p>
          <a:p>
            <a:pPr>
              <a:lnSpc>
                <a:spcPct val="150000"/>
              </a:lnSpc>
            </a:pPr>
            <a:r>
              <a:rPr lang="en-US" altLang="zh-CN" sz="2000" dirty="0" smtClean="0">
                <a:solidFill>
                  <a:srgbClr val="000000"/>
                </a:solidFill>
              </a:rPr>
              <a:t>(</a:t>
            </a:r>
            <a:r>
              <a:rPr lang="zh-CN" altLang="zh-CN" sz="2000" dirty="0">
                <a:solidFill>
                  <a:srgbClr val="000000"/>
                </a:solidFill>
              </a:rPr>
              <a:t>四</a:t>
            </a:r>
            <a:r>
              <a:rPr lang="en-US" altLang="zh-CN" sz="2000" dirty="0">
                <a:solidFill>
                  <a:srgbClr val="000000"/>
                </a:solidFill>
              </a:rPr>
              <a:t>)</a:t>
            </a:r>
            <a:r>
              <a:rPr lang="zh-CN" altLang="zh-CN" sz="2000" dirty="0">
                <a:solidFill>
                  <a:srgbClr val="000000"/>
                </a:solidFill>
              </a:rPr>
              <a:t>灵便性</a:t>
            </a:r>
            <a:endParaRPr lang="zh-CN" altLang="zh-CN" sz="2000" dirty="0">
              <a:solidFill>
                <a:srgbClr val="000000"/>
              </a:solidFill>
            </a:endParaRPr>
          </a:p>
          <a:p>
            <a:pPr>
              <a:lnSpc>
                <a:spcPct val="150000"/>
              </a:lnSpc>
            </a:pPr>
            <a:r>
              <a:rPr lang="en-US" altLang="zh-CN" sz="2000" dirty="0" smtClean="0">
                <a:solidFill>
                  <a:srgbClr val="000000"/>
                </a:solidFill>
              </a:rPr>
              <a:t>(</a:t>
            </a:r>
            <a:r>
              <a:rPr lang="zh-CN" altLang="zh-CN" sz="2000" dirty="0">
                <a:solidFill>
                  <a:srgbClr val="000000"/>
                </a:solidFill>
              </a:rPr>
              <a:t>五</a:t>
            </a:r>
            <a:r>
              <a:rPr lang="en-US" altLang="zh-CN" sz="2000" dirty="0">
                <a:solidFill>
                  <a:srgbClr val="000000"/>
                </a:solidFill>
              </a:rPr>
              <a:t>)</a:t>
            </a:r>
            <a:r>
              <a:rPr lang="zh-CN" altLang="zh-CN" sz="2000" dirty="0">
                <a:solidFill>
                  <a:srgbClr val="000000"/>
                </a:solidFill>
              </a:rPr>
              <a:t>及时性</a:t>
            </a:r>
            <a:endParaRPr lang="zh-CN" altLang="zh-CN" sz="2000" dirty="0">
              <a:solidFill>
                <a:srgbClr val="000000"/>
              </a:solidFill>
            </a:endParaRPr>
          </a:p>
        </p:txBody>
      </p:sp>
      <p:sp>
        <p:nvSpPr>
          <p:cNvPr id="41" name="椭圆 40"/>
          <p:cNvSpPr/>
          <p:nvPr/>
        </p:nvSpPr>
        <p:spPr>
          <a:xfrm>
            <a:off x="3854568" y="10721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05951" cy="769441"/>
          </a:xfrm>
          <a:prstGeom prst="rect">
            <a:avLst/>
          </a:prstGeom>
        </p:spPr>
        <p:txBody>
          <a:bodyPr wrap="none">
            <a:spAutoFit/>
          </a:bodyPr>
          <a:lstStyle/>
          <a:p>
            <a:r>
              <a:rPr lang="en-US" altLang="en-US" sz="4400" dirty="0" smtClean="0"/>
              <a:t>简报</a:t>
            </a:r>
            <a:r>
              <a:rPr lang="zh-CN" altLang="en-US" sz="4400" dirty="0" smtClean="0"/>
              <a:t>的概念</a:t>
            </a:r>
            <a:r>
              <a:rPr lang="zh-CN" altLang="zh-CN" sz="4400" dirty="0" smtClean="0"/>
              <a:t> </a:t>
            </a:r>
            <a:endParaRPr lang="en-US" altLang="zh-CN" sz="4400" dirty="0"/>
          </a:p>
        </p:txBody>
      </p:sp>
      <p:sp>
        <p:nvSpPr>
          <p:cNvPr id="7" name="矩形 6"/>
          <p:cNvSpPr/>
          <p:nvPr/>
        </p:nvSpPr>
        <p:spPr>
          <a:xfrm>
            <a:off x="1367474" y="2318962"/>
            <a:ext cx="6404925" cy="1198880"/>
          </a:xfrm>
          <a:prstGeom prst="rect">
            <a:avLst/>
          </a:prstGeom>
        </p:spPr>
        <p:txBody>
          <a:bodyPr wrap="square">
            <a:spAutoFit/>
          </a:bodyPr>
          <a:lstStyle/>
          <a:p>
            <a:pPr>
              <a:lnSpc>
                <a:spcPct val="120000"/>
              </a:lnSpc>
            </a:pPr>
            <a:r>
              <a:rPr lang="en-US" altLang="zh-CN" sz="2000" dirty="0" smtClean="0">
                <a:solidFill>
                  <a:srgbClr val="000000"/>
                </a:solidFill>
                <a:latin typeface="+mn-ea"/>
              </a:rPr>
              <a:t>       </a:t>
            </a:r>
            <a:r>
              <a:rPr lang="zh-CN" altLang="zh-CN" sz="2000" dirty="0" smtClean="0">
                <a:solidFill>
                  <a:srgbClr val="000000"/>
                </a:solidFill>
                <a:latin typeface="+mn-ea"/>
              </a:rPr>
              <a:t>简报是党政机关</a:t>
            </a:r>
            <a:r>
              <a:rPr lang="zh-CN" altLang="zh-CN" sz="2000" dirty="0">
                <a:solidFill>
                  <a:srgbClr val="000000"/>
                </a:solidFill>
                <a:latin typeface="+mn-ea"/>
              </a:rPr>
              <a:t>、人民团体、企事业单位内部用于汇报工作、反映问题、沟通情况、指导工作、交流经验、传递信息的一种简短的有一定新闻性质的文书种类。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10379"/>
            <a:ext cx="6353021" cy="584776"/>
          </a:xfrm>
          <a:prstGeom prst="rect">
            <a:avLst/>
          </a:prstGeom>
        </p:spPr>
        <p:txBody>
          <a:bodyPr wrap="none">
            <a:spAutoFit/>
          </a:bodyPr>
          <a:lstStyle/>
          <a:p>
            <a:r>
              <a:rPr lang="en-US" altLang="en-US" sz="3200" b="1" dirty="0" smtClean="0"/>
              <a:t>简</a:t>
            </a:r>
            <a:r>
              <a:rPr lang="zh-CN" altLang="en-US" sz="3200" b="1" dirty="0" smtClean="0"/>
              <a:t>报告的特点、作用、分类、格式</a:t>
            </a:r>
            <a:endParaRPr lang="zh-CN" altLang="en-US" sz="3200" b="1" dirty="0"/>
          </a:p>
        </p:txBody>
      </p:sp>
      <p:sp>
        <p:nvSpPr>
          <p:cNvPr id="22" name="矩形 21"/>
          <p:cNvSpPr/>
          <p:nvPr/>
        </p:nvSpPr>
        <p:spPr>
          <a:xfrm>
            <a:off x="3252468" y="910511"/>
            <a:ext cx="3808731" cy="193899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简报告的特点</a:t>
            </a:r>
            <a:endParaRPr lang="en-US" altLang="zh-CN" sz="2000" b="1" u="dash" dirty="0" smtClean="0">
              <a:solidFill>
                <a:srgbClr val="000000"/>
              </a:solidFill>
              <a:uFill>
                <a:solidFill>
                  <a:srgbClr val="800000"/>
                </a:solidFill>
              </a:uFill>
              <a:latin typeface="+mn-ea"/>
            </a:endParaRPr>
          </a:p>
          <a:p>
            <a:pPr marL="400050" indent="-400050">
              <a:buFont typeface="+mj-ea"/>
              <a:buAutoNum type="ea1JpnChsDbPeriod"/>
            </a:pPr>
            <a:r>
              <a:rPr lang="zh-CN" altLang="en-US" dirty="0" smtClean="0">
                <a:solidFill>
                  <a:srgbClr val="000000"/>
                </a:solidFill>
                <a:latin typeface="+mn-ea"/>
              </a:rPr>
              <a:t>快速</a:t>
            </a:r>
            <a:endParaRPr lang="en-US" altLang="zh-CN" dirty="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新颖</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简短</a:t>
            </a:r>
            <a:endParaRPr lang="en-US" altLang="zh-CN" dirty="0" smtClean="0">
              <a:solidFill>
                <a:srgbClr val="000000"/>
              </a:solidFill>
              <a:latin typeface="+mn-ea"/>
            </a:endParaRPr>
          </a:p>
          <a:p>
            <a:pPr marL="400050" indent="-400050">
              <a:buFont typeface="+mj-ea"/>
              <a:buAutoNum type="ea1JpnChsDbPeriod"/>
            </a:pPr>
            <a:r>
              <a:rPr lang="zh-CN" altLang="en-US" dirty="0" smtClean="0">
                <a:solidFill>
                  <a:srgbClr val="000000"/>
                </a:solidFill>
                <a:latin typeface="+mn-ea"/>
              </a:rPr>
              <a:t>保密 </a:t>
            </a:r>
            <a:endParaRPr lang="en-US" altLang="zh-CN" dirty="0" smtClean="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endParaRPr lang="en-US" altLang="zh-CN" dirty="0">
              <a:solidFill>
                <a:srgbClr val="000000"/>
              </a:solidFill>
              <a:latin typeface="+mn-ea"/>
            </a:endParaRPr>
          </a:p>
        </p:txBody>
      </p:sp>
      <p:sp>
        <p:nvSpPr>
          <p:cNvPr id="41" name="椭圆 40"/>
          <p:cNvSpPr/>
          <p:nvPr/>
        </p:nvSpPr>
        <p:spPr>
          <a:xfrm>
            <a:off x="3854568" y="513333"/>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163746" y="1041196"/>
            <a:ext cx="2285987" cy="150810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简报告的分类</a:t>
            </a:r>
            <a:endParaRPr lang="en-US" altLang="zh-CN" sz="2000" b="1" dirty="0" smtClean="0">
              <a:solidFill>
                <a:srgbClr val="000000"/>
              </a:solidFill>
              <a:latin typeface="+mn-ea"/>
            </a:endParaRPr>
          </a:p>
          <a:p>
            <a:r>
              <a:rPr lang="zh-CN" altLang="en-US" sz="1400" dirty="0" smtClean="0">
                <a:solidFill>
                  <a:srgbClr val="000000"/>
                </a:solidFill>
              </a:rPr>
              <a:t>       </a:t>
            </a:r>
            <a:r>
              <a:rPr lang="en-US" altLang="zh-CN" dirty="0" smtClean="0">
                <a:solidFill>
                  <a:srgbClr val="000000"/>
                </a:solidFill>
              </a:rPr>
              <a:t>1.</a:t>
            </a:r>
            <a:r>
              <a:rPr lang="zh-CN" altLang="en-US" dirty="0" smtClean="0">
                <a:solidFill>
                  <a:srgbClr val="000000"/>
                </a:solidFill>
              </a:rPr>
              <a:t>综合简报</a:t>
            </a:r>
            <a:endParaRPr lang="en-US" altLang="zh-CN" dirty="0" smtClean="0">
              <a:solidFill>
                <a:srgbClr val="000000"/>
              </a:solidFill>
            </a:endParaRPr>
          </a:p>
          <a:p>
            <a:r>
              <a:rPr lang="en-US" altLang="zh-CN" dirty="0" smtClean="0">
                <a:solidFill>
                  <a:srgbClr val="000000"/>
                </a:solidFill>
                <a:latin typeface="+mn-ea"/>
              </a:rPr>
              <a:t>     </a:t>
            </a:r>
            <a:r>
              <a:rPr lang="zh-CN" altLang="zh-CN" dirty="0" smtClean="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专题简报</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3</a:t>
            </a:r>
            <a:r>
              <a:rPr lang="en-US" altLang="zh-CN" dirty="0" smtClean="0">
                <a:solidFill>
                  <a:srgbClr val="000000"/>
                </a:solidFill>
                <a:latin typeface="+mn-ea"/>
              </a:rPr>
              <a:t>.</a:t>
            </a:r>
            <a:r>
              <a:rPr lang="zh-CN" altLang="en-US" dirty="0" smtClean="0">
                <a:solidFill>
                  <a:srgbClr val="000000"/>
                </a:solidFill>
                <a:latin typeface="+mn-ea"/>
              </a:rPr>
              <a:t>会议简报</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4</a:t>
            </a:r>
            <a:r>
              <a:rPr lang="en-US" altLang="zh-CN" dirty="0" smtClean="0">
                <a:solidFill>
                  <a:srgbClr val="000000"/>
                </a:solidFill>
                <a:latin typeface="+mn-ea"/>
              </a:rPr>
              <a:t>.</a:t>
            </a:r>
            <a:r>
              <a:rPr lang="zh-CN" altLang="en-US" dirty="0" smtClean="0">
                <a:solidFill>
                  <a:srgbClr val="000000"/>
                </a:solidFill>
                <a:latin typeface="+mn-ea"/>
              </a:rPr>
              <a:t>工作情况简报</a:t>
            </a:r>
            <a:endParaRPr lang="zh-CN" altLang="zh-CN" dirty="0">
              <a:solidFill>
                <a:srgbClr val="000000"/>
              </a:solidFill>
              <a:latin typeface="+mn-ea"/>
            </a:endParaRPr>
          </a:p>
        </p:txBody>
      </p:sp>
      <p:sp>
        <p:nvSpPr>
          <p:cNvPr id="43" name="矩形 42"/>
          <p:cNvSpPr/>
          <p:nvPr/>
        </p:nvSpPr>
        <p:spPr>
          <a:xfrm>
            <a:off x="3252467" y="2485090"/>
            <a:ext cx="8600866" cy="283019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简报的作用</a:t>
            </a:r>
            <a:endParaRPr lang="en-US" altLang="zh-CN" sz="2000" b="1" u="dash" dirty="0">
              <a:solidFill>
                <a:srgbClr val="000000"/>
              </a:solidFill>
              <a:uFill>
                <a:solidFill>
                  <a:srgbClr val="800000"/>
                </a:solidFill>
              </a:u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en-US" altLang="zh-CN" dirty="0" smtClean="0">
                <a:solidFill>
                  <a:srgbClr val="000000"/>
                </a:solidFill>
                <a:latin typeface="+mn-ea"/>
              </a:rPr>
              <a:t>)</a:t>
            </a:r>
            <a:r>
              <a:rPr lang="zh-CN" altLang="en-US" dirty="0" smtClean="0">
                <a:solidFill>
                  <a:srgbClr val="000000"/>
                </a:solidFill>
                <a:latin typeface="+mn-ea"/>
              </a:rPr>
              <a:t> </a:t>
            </a:r>
            <a:r>
              <a:rPr lang="zh-CN" altLang="zh-CN" dirty="0" smtClean="0">
                <a:solidFill>
                  <a:srgbClr val="000000"/>
                </a:solidFill>
                <a:latin typeface="+mn-ea"/>
              </a:rPr>
              <a:t>便于领导机关掌握情况</a:t>
            </a:r>
            <a:r>
              <a:rPr lang="zh-CN" altLang="zh-CN" dirty="0">
                <a:solidFill>
                  <a:srgbClr val="000000"/>
                </a:solidFill>
                <a:latin typeface="+mn-ea"/>
              </a:rPr>
              <a:t>、指导工作，按照实际情况来决定工作方针，</a:t>
            </a:r>
            <a:r>
              <a:rPr lang="zh-CN" altLang="zh-CN" dirty="0" smtClean="0">
                <a:solidFill>
                  <a:srgbClr val="000000"/>
                </a:solidFill>
                <a:latin typeface="+mn-ea"/>
              </a:rPr>
              <a:t>这是</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一切领导者所应</a:t>
            </a:r>
            <a:r>
              <a:rPr lang="zh-CN" altLang="zh-CN" dirty="0">
                <a:solidFill>
                  <a:srgbClr val="000000"/>
                </a:solidFill>
                <a:latin typeface="+mn-ea"/>
              </a:rPr>
              <a:t>有的工作方法。</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 </a:t>
            </a:r>
            <a:r>
              <a:rPr lang="zh-CN" altLang="zh-CN" dirty="0" smtClean="0">
                <a:solidFill>
                  <a:srgbClr val="000000"/>
                </a:solidFill>
                <a:latin typeface="+mn-ea"/>
              </a:rPr>
              <a:t>向上汇报</a:t>
            </a:r>
            <a:r>
              <a:rPr lang="zh-CN" altLang="zh-CN" dirty="0">
                <a:solidFill>
                  <a:srgbClr val="000000"/>
                </a:solidFill>
                <a:latin typeface="+mn-ea"/>
              </a:rPr>
              <a:t>工作，指导帮助基层、下级机关编写简报的目的之一是向上级</a:t>
            </a:r>
            <a:r>
              <a:rPr lang="zh-CN" altLang="zh-CN" dirty="0" smtClean="0">
                <a:solidFill>
                  <a:srgbClr val="000000"/>
                </a:solidFill>
                <a:latin typeface="+mn-ea"/>
              </a:rPr>
              <a:t>机</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关汇报</a:t>
            </a:r>
            <a:r>
              <a:rPr lang="zh-CN" altLang="zh-CN" dirty="0">
                <a:solidFill>
                  <a:srgbClr val="000000"/>
                </a:solidFill>
                <a:latin typeface="+mn-ea"/>
              </a:rPr>
              <a:t>工作</a:t>
            </a:r>
            <a:r>
              <a:rPr lang="zh-CN" altLang="zh-CN" dirty="0" smtClean="0">
                <a:solidFill>
                  <a:srgbClr val="000000"/>
                </a:solidFill>
                <a:latin typeface="+mn-ea"/>
              </a:rPr>
              <a:t>、反映情况</a:t>
            </a:r>
            <a:r>
              <a:rPr lang="zh-CN" altLang="zh-CN" dirty="0">
                <a:solidFill>
                  <a:srgbClr val="000000"/>
                </a:solidFill>
                <a:latin typeface="+mn-ea"/>
              </a:rPr>
              <a:t>、提供信息，使上级机关了解其工作情况、</a:t>
            </a:r>
            <a:r>
              <a:rPr lang="zh-CN" altLang="zh-CN" dirty="0" smtClean="0">
                <a:solidFill>
                  <a:srgbClr val="000000"/>
                </a:solidFill>
                <a:latin typeface="+mn-ea"/>
              </a:rPr>
              <a:t>存在的问</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题</a:t>
            </a:r>
            <a:r>
              <a:rPr lang="zh-CN" altLang="zh-CN" dirty="0">
                <a:solidFill>
                  <a:srgbClr val="000000"/>
                </a:solidFill>
                <a:latin typeface="+mn-ea"/>
              </a:rPr>
              <a:t>、总结的经验、涌现</a:t>
            </a:r>
            <a:r>
              <a:rPr lang="zh-CN" altLang="zh-CN" dirty="0" smtClean="0">
                <a:solidFill>
                  <a:srgbClr val="000000"/>
                </a:solidFill>
                <a:latin typeface="+mn-ea"/>
              </a:rPr>
              <a:t>的典型</a:t>
            </a:r>
            <a:r>
              <a:rPr lang="zh-CN" altLang="zh-CN" dirty="0">
                <a:solidFill>
                  <a:srgbClr val="000000"/>
                </a:solidFill>
                <a:latin typeface="+mn-ea"/>
              </a:rPr>
              <a:t>，以便根据实际情况采取措施，有问题的给</a:t>
            </a:r>
            <a:r>
              <a:rPr lang="zh-CN" altLang="zh-CN" dirty="0" smtClean="0">
                <a:solidFill>
                  <a:srgbClr val="000000"/>
                </a:solidFill>
                <a:latin typeface="+mn-ea"/>
              </a:rPr>
              <a:t>予</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帮助解决</a:t>
            </a:r>
            <a:r>
              <a:rPr lang="zh-CN" altLang="zh-CN" dirty="0">
                <a:solidFill>
                  <a:srgbClr val="000000"/>
                </a:solidFill>
                <a:latin typeface="+mn-ea"/>
              </a:rPr>
              <a:t>，有经验及时推广，</a:t>
            </a:r>
            <a:r>
              <a:rPr lang="zh-CN" altLang="zh-CN" dirty="0" smtClean="0">
                <a:solidFill>
                  <a:srgbClr val="000000"/>
                </a:solidFill>
                <a:latin typeface="+mn-ea"/>
              </a:rPr>
              <a:t>有先进的给</a:t>
            </a:r>
            <a:r>
              <a:rPr lang="zh-CN" altLang="zh-CN" dirty="0">
                <a:solidFill>
                  <a:srgbClr val="000000"/>
                </a:solidFill>
                <a:latin typeface="+mn-ea"/>
              </a:rPr>
              <a:t>予表彰。</a:t>
            </a:r>
            <a:r>
              <a:rPr lang="en-US" altLang="zh-CN" dirty="0">
                <a:solidFill>
                  <a:srgbClr val="000000"/>
                </a:solidFill>
                <a:latin typeface="+mn-ea"/>
              </a:rPr>
              <a:t>    </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en-US" altLang="zh-CN" dirty="0" smtClean="0">
                <a:solidFill>
                  <a:srgbClr val="000000"/>
                </a:solidFill>
                <a:latin typeface="+mn-ea"/>
              </a:rPr>
              <a:t>)</a:t>
            </a:r>
            <a:r>
              <a:rPr lang="zh-CN" altLang="en-US" dirty="0" smtClean="0">
                <a:solidFill>
                  <a:srgbClr val="000000"/>
                </a:solidFill>
                <a:latin typeface="+mn-ea"/>
              </a:rPr>
              <a:t> </a:t>
            </a:r>
            <a:r>
              <a:rPr lang="zh-CN" altLang="zh-CN" dirty="0" smtClean="0">
                <a:solidFill>
                  <a:srgbClr val="000000"/>
                </a:solidFill>
                <a:latin typeface="+mn-ea"/>
              </a:rPr>
              <a:t>促进单位之间</a:t>
            </a:r>
            <a:r>
              <a:rPr lang="zh-CN" altLang="zh-CN" dirty="0">
                <a:solidFill>
                  <a:srgbClr val="000000"/>
                </a:solidFill>
                <a:latin typeface="+mn-ea"/>
              </a:rPr>
              <a:t>的交流，简报除了上送下发外，还可送发</a:t>
            </a:r>
            <a:r>
              <a:rPr lang="zh-CN" altLang="zh-CN" dirty="0" smtClean="0">
                <a:solidFill>
                  <a:srgbClr val="000000"/>
                </a:solidFill>
                <a:latin typeface="+mn-ea"/>
              </a:rPr>
              <a:t>左右的兄弟单位和</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相关单位</a:t>
            </a:r>
            <a:r>
              <a:rPr lang="zh-CN" altLang="zh-CN" dirty="0">
                <a:solidFill>
                  <a:srgbClr val="000000"/>
                </a:solidFill>
                <a:latin typeface="+mn-ea"/>
              </a:rPr>
              <a:t>。</a:t>
            </a:r>
            <a:endParaRPr lang="zh-CN" altLang="zh-CN" dirty="0">
              <a:solidFill>
                <a:srgbClr val="000000"/>
              </a:solidFill>
              <a:latin typeface="+mn-ea"/>
            </a:endParaRPr>
          </a:p>
        </p:txBody>
      </p:sp>
      <p:sp>
        <p:nvSpPr>
          <p:cNvPr id="8" name="矩形 7"/>
          <p:cNvSpPr/>
          <p:nvPr/>
        </p:nvSpPr>
        <p:spPr>
          <a:xfrm>
            <a:off x="3252678" y="5181171"/>
            <a:ext cx="8279131" cy="1107996"/>
          </a:xfrm>
          <a:prstGeom prst="rect">
            <a:avLst/>
          </a:prstGeom>
        </p:spPr>
        <p:txBody>
          <a:bodyPr wrap="square">
            <a:spAutoFit/>
          </a:bodyPr>
          <a:lstStyle/>
          <a:p>
            <a:r>
              <a:rPr lang="zh-CN" altLang="en-US" sz="1400" dirty="0" smtClean="0">
                <a:solidFill>
                  <a:srgbClr val="000000"/>
                </a:solidFill>
                <a:latin typeface="+mn-ea"/>
              </a:rPr>
              <a:t>       </a:t>
            </a:r>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简报的格式</a:t>
            </a:r>
            <a:endParaRPr lang="en-US" altLang="zh-CN" sz="2000" b="1" u="dash" dirty="0">
              <a:solidFill>
                <a:srgbClr val="000000"/>
              </a:solidFill>
              <a:uFill>
                <a:solidFill>
                  <a:srgbClr val="800000"/>
                </a:solidFill>
              </a:uFill>
              <a:latin typeface="+mn-ea"/>
            </a:endParaRPr>
          </a:p>
          <a:p>
            <a:r>
              <a:rPr lang="en-US" altLang="zh-CN" dirty="0" smtClean="0">
                <a:solidFill>
                  <a:srgbClr val="000000"/>
                </a:solidFill>
                <a:latin typeface="+mn-ea"/>
              </a:rPr>
              <a:t>    </a:t>
            </a:r>
            <a:r>
              <a:rPr lang="zh-CN" altLang="en-US" dirty="0" smtClean="0">
                <a:solidFill>
                  <a:srgbClr val="000000"/>
                </a:solidFill>
                <a:latin typeface="+mn-ea"/>
              </a:rPr>
              <a:t>简报的版面编排格式由报头、正文、报尾三个部分组成</a:t>
            </a:r>
            <a:endParaRPr lang="zh-CN" altLang="zh-CN" dirty="0">
              <a:solidFill>
                <a:srgbClr val="000000"/>
              </a:solidFill>
            </a:endParaRPr>
          </a:p>
          <a:p>
            <a:r>
              <a:rPr lang="zh-CN" altLang="zh-CN" sz="1400" dirty="0" smtClean="0">
                <a:solidFill>
                  <a:srgbClr val="000000"/>
                </a:solidFill>
              </a:rPr>
              <a:t> </a:t>
            </a:r>
            <a:endParaRPr lang="zh-CN" altLang="zh-CN" sz="1400"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dirty="0" smtClean="0"/>
              <a:t>演讲稿的含义</a:t>
            </a:r>
            <a:r>
              <a:rPr lang="zh-CN" altLang="zh-CN" sz="4400" dirty="0" smtClean="0"/>
              <a:t> </a:t>
            </a:r>
            <a:endParaRPr lang="en-US" altLang="zh-CN" sz="4400" dirty="0"/>
          </a:p>
        </p:txBody>
      </p:sp>
      <p:sp>
        <p:nvSpPr>
          <p:cNvPr id="7" name="矩形 6"/>
          <p:cNvSpPr/>
          <p:nvPr/>
        </p:nvSpPr>
        <p:spPr>
          <a:xfrm>
            <a:off x="1367474" y="2318962"/>
            <a:ext cx="6404925" cy="332295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演讲稿又叫演说词</a:t>
            </a:r>
            <a:r>
              <a:rPr lang="zh-CN" altLang="zh-CN" sz="2000" dirty="0">
                <a:solidFill>
                  <a:srgbClr val="000000"/>
                </a:solidFill>
                <a:latin typeface="+mn-ea"/>
              </a:rPr>
              <a:t>，它是在大会上或其他公开场合发表个人的观点、见解和主张的文稿。演讲稿的好坏直接决定了演讲的成功与失败。</a:t>
            </a:r>
            <a:endParaRPr lang="zh-CN" altLang="zh-CN" sz="2000" dirty="0">
              <a:solidFill>
                <a:srgbClr val="000000"/>
              </a:solidFill>
              <a:latin typeface="+mn-ea"/>
            </a:endParaRPr>
          </a:p>
          <a:p>
            <a:pPr>
              <a:lnSpc>
                <a:spcPct val="150000"/>
              </a:lnSpc>
            </a:pPr>
            <a:r>
              <a:rPr lang="en-US" altLang="zh-CN" sz="2000" dirty="0">
                <a:solidFill>
                  <a:srgbClr val="000000"/>
                </a:solidFill>
                <a:latin typeface="+mn-ea"/>
              </a:rPr>
              <a:t>    </a:t>
            </a:r>
            <a:r>
              <a:rPr lang="zh-CN" altLang="en-US" sz="2000" dirty="0" smtClean="0">
                <a:solidFill>
                  <a:srgbClr val="000000"/>
                </a:solidFill>
                <a:latin typeface="+mn-ea"/>
              </a:rPr>
              <a:t>   </a:t>
            </a:r>
            <a:r>
              <a:rPr lang="zh-CN" altLang="zh-CN" sz="2000" dirty="0" smtClean="0">
                <a:solidFill>
                  <a:srgbClr val="000000"/>
                </a:solidFill>
                <a:latin typeface="+mn-ea"/>
              </a:rPr>
              <a:t>演讲稿像议论文一样论点鲜</a:t>
            </a:r>
            <a:r>
              <a:rPr lang="zh-CN" altLang="zh-CN" sz="2000" dirty="0">
                <a:solidFill>
                  <a:srgbClr val="000000"/>
                </a:solidFill>
                <a:latin typeface="+mn-ea"/>
              </a:rPr>
              <a:t>明、逻辑性强，但它又不是一般的议论文。它是一种带有宣传性和鼓动性的应用文体，经常使用各种修辞手法和艺术手法，具有较强的感染力。</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87292"/>
            <a:ext cx="6353021" cy="584776"/>
          </a:xfrm>
          <a:prstGeom prst="rect">
            <a:avLst/>
          </a:prstGeom>
        </p:spPr>
        <p:txBody>
          <a:bodyPr wrap="none">
            <a:spAutoFit/>
          </a:bodyPr>
          <a:lstStyle/>
          <a:p>
            <a:r>
              <a:rPr lang="zh-CN" altLang="en-US" sz="3200" b="1" dirty="0" smtClean="0"/>
              <a:t>演讲稿的特点、种类、格式和写法</a:t>
            </a:r>
            <a:endParaRPr lang="zh-CN" altLang="en-US" sz="3200" b="1" dirty="0"/>
          </a:p>
        </p:txBody>
      </p:sp>
      <p:sp>
        <p:nvSpPr>
          <p:cNvPr id="22" name="矩形 21"/>
          <p:cNvSpPr/>
          <p:nvPr/>
        </p:nvSpPr>
        <p:spPr>
          <a:xfrm>
            <a:off x="3269394" y="1672271"/>
            <a:ext cx="2420206" cy="18764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演讲稿的特点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整体性</a:t>
            </a:r>
            <a:endParaRPr lang="en-US" altLang="zh-CN" dirty="0">
              <a:solidFill>
                <a:srgbClr val="000000"/>
              </a:solidFill>
              <a:latin typeface="+mn-ea"/>
            </a:endParaRPr>
          </a:p>
          <a:p>
            <a:r>
              <a:rPr lang="en-US" altLang="zh-CN" dirty="0">
                <a:solidFill>
                  <a:srgbClr val="000000"/>
                </a:solidFill>
                <a:latin typeface="+mn-ea"/>
              </a:rPr>
              <a:t>   </a:t>
            </a:r>
            <a:r>
              <a:rPr lang="zh-CN" altLang="en-US" dirty="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口语性</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临场性</a:t>
            </a:r>
            <a:endParaRPr lang="en-US" altLang="zh-CN" dirty="0" smtClean="0">
              <a:solidFill>
                <a:srgbClr val="000000"/>
              </a:solidFill>
              <a:latin typeface="+mn-ea"/>
            </a:endParaRPr>
          </a:p>
          <a:p>
            <a:r>
              <a:rPr lang="zh-CN" altLang="en-US" dirty="0" smtClean="0">
                <a:solidFill>
                  <a:srgbClr val="000000"/>
                </a:solidFill>
                <a:latin typeface="+mn-ea"/>
              </a:rPr>
              <a:t> </a:t>
            </a:r>
            <a:endParaRPr lang="en-US" altLang="zh-CN" dirty="0" smtClean="0">
              <a:solidFill>
                <a:srgbClr val="000000"/>
              </a:solidFill>
              <a:latin typeface="+mn-ea"/>
            </a:endParaRPr>
          </a:p>
          <a:p>
            <a:r>
              <a:rPr lang="zh-CN" altLang="en-US" sz="1400" dirty="0">
                <a:solidFill>
                  <a:srgbClr val="000000"/>
                </a:solidFill>
                <a:latin typeface="+mn-ea"/>
              </a:rPr>
              <a:t> </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41" name="椭圆 40"/>
          <p:cNvSpPr/>
          <p:nvPr/>
        </p:nvSpPr>
        <p:spPr>
          <a:xfrm>
            <a:off x="3854568" y="4902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689599" y="1827920"/>
            <a:ext cx="6028268" cy="206121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演讲稿的种类</a:t>
            </a:r>
            <a:endParaRPr lang="en-US" altLang="zh-CN" sz="2000" b="1" dirty="0" smtClean="0">
              <a:solidFill>
                <a:srgbClr val="000000"/>
              </a:solid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政治鼓动类</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指政治家或代表某一权力机构</a:t>
            </a:r>
            <a:r>
              <a:rPr lang="zh-CN" altLang="zh-CN" dirty="0">
                <a:solidFill>
                  <a:srgbClr val="000000"/>
                </a:solidFill>
                <a:latin typeface="+mn-ea"/>
              </a:rPr>
              <a:t>的要员阐述政治</a:t>
            </a:r>
            <a:r>
              <a:rPr lang="zh-CN" altLang="zh-CN" dirty="0" smtClean="0">
                <a:solidFill>
                  <a:srgbClr val="000000"/>
                </a:solidFill>
                <a:latin typeface="+mn-ea"/>
              </a:rPr>
              <a:t>主</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张和见</a:t>
            </a:r>
            <a:r>
              <a:rPr lang="zh-CN" altLang="zh-CN" dirty="0">
                <a:solidFill>
                  <a:srgbClr val="000000"/>
                </a:solidFill>
                <a:latin typeface="+mn-ea"/>
              </a:rPr>
              <a:t>解的演讲稿。 </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学术交流类</a:t>
            </a:r>
            <a:endParaRPr lang="zh-CN" altLang="zh-CN" dirty="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学术演讲稿是传</a:t>
            </a:r>
            <a:r>
              <a:rPr lang="zh-CN" altLang="zh-CN" dirty="0">
                <a:solidFill>
                  <a:srgbClr val="000000"/>
                </a:solidFill>
                <a:latin typeface="+mn-ea"/>
              </a:rPr>
              <a:t>播、交流科学知识、</a:t>
            </a:r>
            <a:r>
              <a:rPr lang="zh-CN" altLang="zh-CN" dirty="0" smtClean="0">
                <a:solidFill>
                  <a:srgbClr val="000000"/>
                </a:solidFill>
                <a:latin typeface="+mn-ea"/>
              </a:rPr>
              <a:t>学术见解及</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研究</a:t>
            </a:r>
            <a:r>
              <a:rPr lang="zh-CN" altLang="zh-CN" dirty="0">
                <a:solidFill>
                  <a:srgbClr val="000000"/>
                </a:solidFill>
                <a:latin typeface="+mn-ea"/>
              </a:rPr>
              <a:t>成果的演讲文稿。 </a:t>
            </a:r>
            <a:r>
              <a:rPr lang="zh-CN" altLang="zh-CN" dirty="0" smtClean="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3269394" y="4180192"/>
            <a:ext cx="7821932" cy="89154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演讲稿格式和写法</a:t>
            </a:r>
            <a:endParaRPr lang="en-US" altLang="zh-CN" sz="2000" b="1" u="dash" dirty="0">
              <a:solidFill>
                <a:srgbClr val="000000"/>
              </a:solidFill>
              <a:uFill>
                <a:solidFill>
                  <a:srgbClr val="800000"/>
                </a:solidFill>
              </a:uFill>
              <a:latin typeface="+mn-ea"/>
            </a:endParaRPr>
          </a:p>
          <a:p>
            <a:r>
              <a:rPr lang="zh-CN" altLang="en-US" dirty="0" smtClean="0">
                <a:solidFill>
                  <a:srgbClr val="000000"/>
                </a:solidFill>
                <a:latin typeface="+mn-ea"/>
              </a:rPr>
              <a:t>    </a:t>
            </a:r>
            <a:r>
              <a:rPr lang="zh-CN" altLang="zh-CN" dirty="0" smtClean="0">
                <a:solidFill>
                  <a:srgbClr val="000000"/>
                </a:solidFill>
                <a:latin typeface="+mn-ea"/>
              </a:rPr>
              <a:t>演讲稿</a:t>
            </a:r>
            <a:r>
              <a:rPr lang="zh-CN" altLang="zh-CN" dirty="0">
                <a:solidFill>
                  <a:srgbClr val="000000"/>
                </a:solidFill>
                <a:latin typeface="+mn-ea"/>
              </a:rPr>
              <a:t>的结构由标题、称呼、正文和结语四个部分构成。 </a:t>
            </a:r>
            <a:r>
              <a:rPr lang="zh-CN" altLang="en-US" dirty="0" smtClean="0">
                <a:solidFill>
                  <a:srgbClr val="000000"/>
                </a:solidFill>
                <a:latin typeface="+mn-ea"/>
              </a:rPr>
              <a:t>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7468711" cy="769441"/>
          </a:xfrm>
          <a:prstGeom prst="rect">
            <a:avLst/>
          </a:prstGeom>
        </p:spPr>
        <p:txBody>
          <a:bodyPr wrap="none">
            <a:spAutoFit/>
          </a:bodyPr>
          <a:lstStyle/>
          <a:p>
            <a:r>
              <a:rPr lang="zh-CN" altLang="en-US" sz="4400" dirty="0" smtClean="0"/>
              <a:t>会议文书</a:t>
            </a:r>
            <a:r>
              <a:rPr lang="zh-CN" altLang="en-US" sz="2000" dirty="0" smtClean="0"/>
              <a:t>（开幕词、闭幕词、发言稿）</a:t>
            </a:r>
            <a:r>
              <a:rPr lang="zh-CN" altLang="en-US" sz="4400" dirty="0" smtClean="0"/>
              <a:t>的概念</a:t>
            </a:r>
            <a:r>
              <a:rPr lang="zh-CN" altLang="zh-CN" sz="4400" dirty="0" smtClean="0"/>
              <a:t> </a:t>
            </a:r>
            <a:endParaRPr lang="en-US" altLang="zh-CN" sz="4400" dirty="0"/>
          </a:p>
        </p:txBody>
      </p:sp>
      <p:sp>
        <p:nvSpPr>
          <p:cNvPr id="7" name="矩形 6"/>
          <p:cNvSpPr/>
          <p:nvPr/>
        </p:nvSpPr>
        <p:spPr>
          <a:xfrm>
            <a:off x="1367474" y="2318962"/>
            <a:ext cx="6675859" cy="3785652"/>
          </a:xfrm>
          <a:prstGeom prst="rect">
            <a:avLst/>
          </a:prstGeom>
        </p:spPr>
        <p:txBody>
          <a:bodyPr wrap="square">
            <a:spAutoFit/>
          </a:bodyPr>
          <a:lstStyle/>
          <a:p>
            <a:pPr>
              <a:lnSpc>
                <a:spcPct val="150000"/>
              </a:lnSpc>
            </a:pPr>
            <a:r>
              <a:rPr lang="zh-CN" altLang="en-US" sz="2000" dirty="0" smtClean="0">
                <a:solidFill>
                  <a:srgbClr val="000000"/>
                </a:solidFill>
                <a:latin typeface="+mn-ea"/>
              </a:rPr>
              <a:t>一、开幕词的概念       </a:t>
            </a:r>
            <a:endParaRPr lang="en-US" altLang="zh-CN" sz="2000" dirty="0" smtClean="0">
              <a:solidFill>
                <a:srgbClr val="000000"/>
              </a:solidFill>
              <a:latin typeface="+mn-ea"/>
            </a:endParaRPr>
          </a:p>
          <a:p>
            <a:pPr>
              <a:lnSpc>
                <a:spcPct val="150000"/>
              </a:lnSpc>
            </a:pPr>
            <a:r>
              <a:rPr lang="zh-CN" altLang="zh-CN" sz="2000" dirty="0">
                <a:solidFill>
                  <a:srgbClr val="000000"/>
                </a:solidFill>
                <a:latin typeface="+mn-ea"/>
              </a:rPr>
              <a:t>开幕词是会议讲话稿的一种，是党政机关、社会团体、企事业单位领导人在大型会议开幕时所做的讲话，旨在阐明会议的指导思想、宗旨、重要意义，向与会者提出开好会议的中心任务和要求。</a:t>
            </a:r>
            <a:endParaRPr lang="zh-CN" altLang="zh-CN" sz="2000" dirty="0">
              <a:solidFill>
                <a:srgbClr val="000000"/>
              </a:solidFill>
              <a:latin typeface="+mn-ea"/>
            </a:endParaRPr>
          </a:p>
          <a:p>
            <a:pPr>
              <a:lnSpc>
                <a:spcPct val="150000"/>
              </a:lnSpc>
            </a:pPr>
            <a:r>
              <a:rPr lang="zh-CN" altLang="en-US" sz="2000" dirty="0" smtClean="0">
                <a:solidFill>
                  <a:srgbClr val="000000"/>
                </a:solidFill>
              </a:rPr>
              <a:t>二、</a:t>
            </a:r>
            <a:r>
              <a:rPr lang="zh-CN" altLang="zh-CN" sz="2000" dirty="0" smtClean="0">
                <a:solidFill>
                  <a:srgbClr val="000000"/>
                </a:solidFill>
              </a:rPr>
              <a:t>闭幕词</a:t>
            </a:r>
            <a:r>
              <a:rPr lang="zh-CN" altLang="zh-CN" sz="2000" dirty="0">
                <a:solidFill>
                  <a:srgbClr val="000000"/>
                </a:solidFill>
              </a:rPr>
              <a:t>的</a:t>
            </a:r>
            <a:r>
              <a:rPr lang="zh-CN" altLang="zh-CN" sz="2000" dirty="0" smtClean="0">
                <a:solidFill>
                  <a:srgbClr val="000000"/>
                </a:solidFill>
              </a:rPr>
              <a:t>概念</a:t>
            </a:r>
            <a:endParaRPr lang="en-US" altLang="zh-CN" sz="2000" dirty="0" smtClean="0">
              <a:solidFill>
                <a:srgbClr val="000000"/>
              </a:solidFill>
            </a:endParaRPr>
          </a:p>
          <a:p>
            <a:pPr>
              <a:lnSpc>
                <a:spcPct val="150000"/>
              </a:lnSpc>
            </a:pPr>
            <a:r>
              <a:rPr lang="zh-CN" altLang="zh-CN" sz="2000" dirty="0">
                <a:solidFill>
                  <a:srgbClr val="000000"/>
                </a:solidFill>
                <a:latin typeface="+mn-ea"/>
              </a:rPr>
              <a:t>闭幕词是党政机关、社会团体、企事业单位的领导人在大型会议闭幕时所做的总结性的讲话。</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35459"/>
            <a:ext cx="6468437" cy="584776"/>
          </a:xfrm>
          <a:prstGeom prst="rect">
            <a:avLst/>
          </a:prstGeom>
        </p:spPr>
        <p:txBody>
          <a:bodyPr wrap="none">
            <a:spAutoFit/>
          </a:bodyPr>
          <a:lstStyle/>
          <a:p>
            <a:r>
              <a:rPr lang="en-US" altLang="en-US" sz="3200" b="1" dirty="0" smtClean="0"/>
              <a:t>开幕词/闭幕词</a:t>
            </a:r>
            <a:r>
              <a:rPr lang="zh-CN" altLang="en-US" sz="3200" b="1" dirty="0" smtClean="0"/>
              <a:t>的特点、作用、写法</a:t>
            </a:r>
            <a:endParaRPr lang="zh-CN" altLang="en-US" sz="3200" b="1" dirty="0"/>
          </a:p>
        </p:txBody>
      </p:sp>
      <p:sp>
        <p:nvSpPr>
          <p:cNvPr id="22" name="矩形 21"/>
          <p:cNvSpPr/>
          <p:nvPr/>
        </p:nvSpPr>
        <p:spPr>
          <a:xfrm>
            <a:off x="3252469" y="1066936"/>
            <a:ext cx="3808731" cy="124523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开幕词的特点</a:t>
            </a:r>
            <a:endParaRPr lang="en-US" altLang="zh-CN" sz="2000" b="1" u="dash" dirty="0" smtClean="0">
              <a:solidFill>
                <a:srgbClr val="000000"/>
              </a:solidFill>
              <a:uFill>
                <a:solidFill>
                  <a:srgbClr val="800000"/>
                </a:solidFill>
              </a:uFill>
              <a:latin typeface="+mn-ea"/>
            </a:endParaRPr>
          </a:p>
          <a:p>
            <a:pPr>
              <a:lnSpc>
                <a:spcPct val="150000"/>
              </a:lnSpc>
              <a:buClr>
                <a:srgbClr val="FF6600"/>
              </a:buClr>
            </a:pP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简明性</a:t>
            </a:r>
            <a:endParaRPr lang="en-US" altLang="zh-CN" dirty="0">
              <a:solidFill>
                <a:srgbClr val="000000"/>
              </a:solidFill>
              <a:latin typeface="+mn-ea"/>
            </a:endParaRPr>
          </a:p>
          <a:p>
            <a:r>
              <a:rPr lang="en-US" altLang="zh-CN" dirty="0">
                <a:solidFill>
                  <a:srgbClr val="000000"/>
                </a:solidFill>
                <a:latin typeface="+mn-ea"/>
              </a:rPr>
              <a:t>   </a:t>
            </a:r>
            <a:r>
              <a:rPr lang="zh-CN" altLang="en-US" dirty="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口语化</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41" name="椭圆 40"/>
          <p:cNvSpPr/>
          <p:nvPr/>
        </p:nvSpPr>
        <p:spPr>
          <a:xfrm>
            <a:off x="3854568" y="538413"/>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5655757" y="1180688"/>
            <a:ext cx="5875853" cy="1229995"/>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开幕词的作用</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zh-CN" dirty="0" smtClean="0">
                <a:solidFill>
                  <a:srgbClr val="000000"/>
                </a:solidFill>
                <a:latin typeface="+mn-ea"/>
              </a:rPr>
              <a:t>它以简洁</a:t>
            </a:r>
            <a:r>
              <a:rPr lang="zh-CN" altLang="zh-CN" dirty="0">
                <a:solidFill>
                  <a:srgbClr val="000000"/>
                </a:solidFill>
                <a:latin typeface="+mn-ea"/>
              </a:rPr>
              <a:t>、明快、热情的语言阐明大会宗旨、性质</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目的</a:t>
            </a:r>
            <a:r>
              <a:rPr lang="zh-CN" altLang="zh-CN" dirty="0">
                <a:solidFill>
                  <a:srgbClr val="000000"/>
                </a:solidFill>
                <a:latin typeface="+mn-ea"/>
              </a:rPr>
              <a:t>、任务、议程、要求等，对会议起着</a:t>
            </a:r>
            <a:r>
              <a:rPr lang="zh-CN" altLang="zh-CN" dirty="0" smtClean="0">
                <a:solidFill>
                  <a:srgbClr val="000000"/>
                </a:solidFill>
                <a:latin typeface="+mn-ea"/>
              </a:rPr>
              <a:t>重要的指</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导</a:t>
            </a:r>
            <a:r>
              <a:rPr lang="zh-CN" altLang="zh-CN" dirty="0">
                <a:solidFill>
                  <a:srgbClr val="000000"/>
                </a:solidFill>
                <a:latin typeface="+mn-ea"/>
              </a:rPr>
              <a:t>作用。</a:t>
            </a:r>
            <a:endParaRPr lang="zh-CN" altLang="zh-CN" dirty="0">
              <a:solidFill>
                <a:srgbClr val="000000"/>
              </a:solidFill>
              <a:latin typeface="+mn-ea"/>
            </a:endParaRPr>
          </a:p>
        </p:txBody>
      </p:sp>
      <p:sp>
        <p:nvSpPr>
          <p:cNvPr id="43" name="矩形 42"/>
          <p:cNvSpPr/>
          <p:nvPr/>
        </p:nvSpPr>
        <p:spPr>
          <a:xfrm>
            <a:off x="3321554" y="5359663"/>
            <a:ext cx="5281931" cy="675640"/>
          </a:xfrm>
          <a:prstGeom prst="rect">
            <a:avLst/>
          </a:prstGeom>
        </p:spPr>
        <p:txBody>
          <a:bodyPr wrap="square">
            <a:spAutoFit/>
          </a:bodyPr>
          <a:lstStyle/>
          <a:p>
            <a:r>
              <a:rPr lang="zh-CN" altLang="en-US" sz="1400" b="1" dirty="0" smtClean="0">
                <a:solidFill>
                  <a:srgbClr val="000000"/>
                </a:solidFill>
                <a:latin typeface="+mn-ea"/>
              </a:rPr>
              <a:t>    </a:t>
            </a:r>
            <a:r>
              <a:rPr lang="zh-CN" altLang="en-US" sz="2000" b="1" u="dash" dirty="0" smtClean="0">
                <a:solidFill>
                  <a:srgbClr val="000000"/>
                </a:solidFill>
                <a:uFill>
                  <a:solidFill>
                    <a:srgbClr val="800000"/>
                  </a:solidFill>
                </a:uFill>
                <a:latin typeface="+mn-ea"/>
              </a:rPr>
              <a:t>闭幕词的格式和写法</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闭</a:t>
            </a:r>
            <a:r>
              <a:rPr lang="zh-CN" altLang="zh-CN" dirty="0" smtClean="0">
                <a:solidFill>
                  <a:srgbClr val="000000"/>
                </a:solidFill>
                <a:latin typeface="+mn-ea"/>
              </a:rPr>
              <a:t>幕词由首部、正文和结束语三个部分组成 </a:t>
            </a:r>
            <a:endParaRPr lang="zh-CN" altLang="zh-CN" dirty="0">
              <a:solidFill>
                <a:srgbClr val="000000"/>
              </a:solidFill>
              <a:latin typeface="+mn-ea"/>
            </a:endParaRPr>
          </a:p>
        </p:txBody>
      </p:sp>
      <p:sp>
        <p:nvSpPr>
          <p:cNvPr id="7" name="矩形 6"/>
          <p:cNvSpPr/>
          <p:nvPr/>
        </p:nvSpPr>
        <p:spPr>
          <a:xfrm>
            <a:off x="3215680" y="2428314"/>
            <a:ext cx="5826720" cy="104644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开幕词的格式和写法</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rPr>
              <a:t>      </a:t>
            </a:r>
            <a:r>
              <a:rPr lang="zh-CN" altLang="zh-CN" dirty="0" smtClean="0">
                <a:solidFill>
                  <a:srgbClr val="000000"/>
                </a:solidFill>
              </a:rPr>
              <a:t>开幕词</a:t>
            </a:r>
            <a:r>
              <a:rPr lang="zh-CN" altLang="zh-CN" dirty="0">
                <a:solidFill>
                  <a:srgbClr val="000000"/>
                </a:solidFill>
              </a:rPr>
              <a:t>由首部、正文和结束语三个部分组成 </a:t>
            </a:r>
            <a:r>
              <a:rPr lang="zh-CN" altLang="en-US" dirty="0" smtClean="0">
                <a:solidFill>
                  <a:srgbClr val="000000"/>
                </a:solidFill>
                <a:latin typeface="+mn-ea"/>
              </a:rPr>
              <a:t> </a:t>
            </a:r>
            <a:endParaRPr lang="en-US" altLang="zh-CN" dirty="0" smtClean="0">
              <a:solidFill>
                <a:srgbClr val="000000"/>
              </a:solidFill>
              <a:latin typeface="+mn-ea"/>
            </a:endParaRPr>
          </a:p>
          <a:p>
            <a:r>
              <a:rPr lang="zh-CN" altLang="en-US" sz="1400" dirty="0">
                <a:solidFill>
                  <a:srgbClr val="000000"/>
                </a:solidFill>
                <a:latin typeface="+mn-ea"/>
              </a:rPr>
              <a:t> </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8" name="矩形 7"/>
          <p:cNvSpPr/>
          <p:nvPr/>
        </p:nvSpPr>
        <p:spPr>
          <a:xfrm>
            <a:off x="3203023" y="3420619"/>
            <a:ext cx="3808731"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闭幕词的特点</a:t>
            </a:r>
            <a:endParaRPr lang="en-US" altLang="zh-CN" sz="2000" b="1" u="dash" dirty="0" smtClean="0">
              <a:solidFill>
                <a:srgbClr val="000000"/>
              </a:solidFill>
              <a:uFill>
                <a:solidFill>
                  <a:srgbClr val="800000"/>
                </a:solidFill>
              </a:uFill>
              <a:latin typeface="+mn-ea"/>
            </a:endParaRPr>
          </a:p>
          <a:p>
            <a:pPr algn="l"/>
            <a:r>
              <a:rPr lang="en-US" altLang="zh-CN" dirty="0" smtClean="0">
                <a:solidFill>
                  <a:srgbClr val="000000"/>
                </a:solidFill>
                <a:latin typeface="+mn-ea"/>
              </a:rPr>
              <a:t>      (</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总结性</a:t>
            </a:r>
            <a:endParaRPr lang="zh-CN" altLang="en-US" dirty="0" smtClean="0">
              <a:solidFill>
                <a:srgbClr val="000000"/>
              </a:solidFill>
              <a:latin typeface="+mn-ea"/>
            </a:endParaRPr>
          </a:p>
          <a:p>
            <a:pPr algn="l"/>
            <a:r>
              <a:rPr lang="en-US" altLang="zh-CN" dirty="0">
                <a:solidFill>
                  <a:srgbClr val="000000"/>
                </a:solidFill>
                <a:latin typeface="+mn-ea"/>
              </a:rPr>
              <a:t>      (</a:t>
            </a:r>
            <a:r>
              <a:rPr lang="zh-CN" altLang="zh-CN" dirty="0" smtClean="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概括性</a:t>
            </a:r>
            <a:endParaRPr lang="zh-CN" altLang="en-US" dirty="0" smtClean="0">
              <a:solidFill>
                <a:srgbClr val="000000"/>
              </a:solidFill>
              <a:latin typeface="+mn-ea"/>
            </a:endParaRPr>
          </a:p>
          <a:p>
            <a:pPr algn="l"/>
            <a:r>
              <a:rPr lang="en-US" altLang="zh-CN" dirty="0" smtClean="0">
                <a:solidFill>
                  <a:srgbClr val="000000"/>
                </a:solidFill>
                <a:latin typeface="+mn-ea"/>
              </a:rPr>
              <a:t>      (</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号召性</a:t>
            </a:r>
            <a:endParaRPr lang="en-US" altLang="zh-CN" dirty="0" smtClean="0">
              <a:solidFill>
                <a:srgbClr val="000000"/>
              </a:solidFill>
              <a:latin typeface="+mn-ea"/>
            </a:endParaRPr>
          </a:p>
          <a:p>
            <a:pPr algn="l"/>
            <a:r>
              <a:rPr lang="en-US" altLang="zh-CN" dirty="0" smtClean="0">
                <a:solidFill>
                  <a:srgbClr val="000000"/>
                </a:solidFill>
                <a:latin typeface="+mn-ea"/>
              </a:rPr>
              <a:t>      (</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口语化</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9" name="矩形 8"/>
          <p:cNvSpPr/>
          <p:nvPr/>
        </p:nvSpPr>
        <p:spPr>
          <a:xfrm>
            <a:off x="5980955" y="3534183"/>
            <a:ext cx="5245059" cy="675640"/>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闭幕词的作用</a:t>
            </a:r>
            <a:endParaRPr lang="en-US" altLang="zh-CN" sz="2000" b="1" dirty="0" smtClean="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闭幕词</a:t>
            </a:r>
            <a:r>
              <a:rPr lang="zh-CN" altLang="zh-CN" dirty="0">
                <a:solidFill>
                  <a:srgbClr val="000000"/>
                </a:solidFill>
                <a:latin typeface="+mn-ea"/>
              </a:rPr>
              <a:t>是大会的尾声，意味着会议即将结束</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0699" y="2781300"/>
            <a:ext cx="2749471" cy="707886"/>
          </a:xfrm>
          <a:prstGeom prst="rect">
            <a:avLst/>
          </a:prstGeom>
          <a:noFill/>
        </p:spPr>
        <p:txBody>
          <a:bodyPr wrap="none" rtlCol="0">
            <a:spAutoFit/>
          </a:bodyPr>
          <a:lstStyle/>
          <a:p>
            <a:r>
              <a:rPr lang="zh-CN" altLang="en-US" sz="4000" dirty="0" smtClean="0"/>
              <a:t>本章节结束</a:t>
            </a:r>
            <a:endParaRPr lang="zh-CN" alt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dirty="0" smtClean="0"/>
              <a:t>证明信的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1476375"/>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证明信是机关</a:t>
            </a:r>
            <a:r>
              <a:rPr lang="zh-CN" altLang="zh-CN" sz="2000" dirty="0">
                <a:solidFill>
                  <a:srgbClr val="000000"/>
                </a:solidFill>
                <a:latin typeface="+mn-ea"/>
              </a:rPr>
              <a:t>、团体、企事业单位或个人为证明有关人员的身份、经历或事情的真实性而出具的专用书信。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475981"/>
            <a:ext cx="5121915" cy="584776"/>
          </a:xfrm>
          <a:prstGeom prst="rect">
            <a:avLst/>
          </a:prstGeom>
        </p:spPr>
        <p:txBody>
          <a:bodyPr wrap="none">
            <a:spAutoFit/>
          </a:bodyPr>
          <a:lstStyle/>
          <a:p>
            <a:r>
              <a:rPr lang="zh-CN" altLang="en-US" sz="3200" b="1" dirty="0" smtClean="0"/>
              <a:t>证明信的特点、分类、格式</a:t>
            </a:r>
            <a:endParaRPr lang="zh-CN" altLang="en-US" sz="3200" b="1" dirty="0"/>
          </a:p>
        </p:txBody>
      </p:sp>
      <p:sp>
        <p:nvSpPr>
          <p:cNvPr id="22" name="矩形 21"/>
          <p:cNvSpPr/>
          <p:nvPr/>
        </p:nvSpPr>
        <p:spPr>
          <a:xfrm>
            <a:off x="3252469" y="1425605"/>
            <a:ext cx="3808731" cy="132207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证明信的特点</a:t>
            </a:r>
            <a:endParaRPr lang="en-US" altLang="zh-CN" sz="2000" b="1" u="dash" dirty="0" smtClean="0">
              <a:solidFill>
                <a:srgbClr val="000000"/>
              </a:solidFill>
              <a:uFill>
                <a:solidFill>
                  <a:srgbClr val="800000"/>
                </a:solidFill>
              </a:uFill>
              <a:latin typeface="+mn-ea"/>
            </a:endParaRPr>
          </a:p>
          <a:p>
            <a:r>
              <a:rPr lang="en-US" altLang="zh-CN" sz="1400" dirty="0" smtClean="0">
                <a:solidFill>
                  <a:srgbClr val="000000"/>
                </a:solidFill>
              </a:rPr>
              <a:t>      </a:t>
            </a:r>
            <a:r>
              <a:rPr lang="zh-CN" altLang="en-US" sz="1400" dirty="0" smtClean="0">
                <a:solidFill>
                  <a:srgbClr val="000000"/>
                </a:solidFill>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凭证作用</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书信格式</a:t>
            </a:r>
            <a:endParaRPr lang="en-US" altLang="zh-CN" dirty="0" smtClean="0">
              <a:solidFill>
                <a:srgbClr val="000000"/>
              </a:solidFill>
              <a:latin typeface="+mn-ea"/>
            </a:endParaRPr>
          </a:p>
          <a:p>
            <a:r>
              <a:rPr lang="en-US" altLang="zh-CN" sz="1400" dirty="0" smtClean="0">
                <a:solidFill>
                  <a:srgbClr val="000000"/>
                </a:solidFill>
                <a:latin typeface="+mn-ea"/>
              </a:rPr>
              <a:t>   </a:t>
            </a:r>
            <a:r>
              <a:rPr lang="zh-CN" altLang="zh-CN" sz="1400" dirty="0" smtClean="0">
                <a:solidFill>
                  <a:srgbClr val="000000"/>
                </a:solidFill>
                <a:latin typeface="+mn-ea"/>
              </a:rPr>
              <a:t> </a:t>
            </a:r>
            <a:endParaRPr lang="zh-CN" altLang="zh-CN" sz="1400" dirty="0">
              <a:solidFill>
                <a:srgbClr val="000000"/>
              </a:solidFill>
              <a:latin typeface="+mn-ea"/>
            </a:endParaRPr>
          </a:p>
        </p:txBody>
      </p:sp>
      <p:sp>
        <p:nvSpPr>
          <p:cNvPr id="41" name="椭圆 40"/>
          <p:cNvSpPr/>
          <p:nvPr/>
        </p:nvSpPr>
        <p:spPr>
          <a:xfrm>
            <a:off x="3854568" y="678935"/>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163732" y="1588579"/>
            <a:ext cx="5571067" cy="2339102"/>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a:solidFill>
                  <a:srgbClr val="000000"/>
                </a:solidFill>
                <a:uFill>
                  <a:solidFill>
                    <a:srgbClr val="800000"/>
                  </a:solidFill>
                </a:uFill>
                <a:latin typeface="+mn-ea"/>
              </a:rPr>
              <a:t>证明信</a:t>
            </a:r>
            <a:r>
              <a:rPr lang="zh-CN" altLang="en-US" sz="2000" b="1" u="dash" dirty="0" smtClean="0">
                <a:solidFill>
                  <a:srgbClr val="000000"/>
                </a:solidFill>
                <a:uFill>
                  <a:solidFill>
                    <a:srgbClr val="800000"/>
                  </a:solidFill>
                </a:uFill>
                <a:latin typeface="+mn-ea"/>
              </a:rPr>
              <a:t>的分类</a:t>
            </a:r>
            <a:endParaRPr lang="en-US" altLang="zh-CN" sz="2000" b="1" dirty="0" smtClean="0">
              <a:solidFill>
                <a:srgbClr val="000000"/>
              </a:solidFill>
              <a:latin typeface="+mn-ea"/>
            </a:endParaRPr>
          </a:p>
          <a:p>
            <a:r>
              <a:rPr lang="en-US" altLang="zh-CN" sz="1400" dirty="0">
                <a:solidFill>
                  <a:srgbClr val="000000"/>
                </a:solidFill>
                <a:latin typeface="+mn-ea"/>
              </a:rPr>
              <a:t> </a:t>
            </a:r>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证明信按照主体可以分为以组织名义发</a:t>
            </a:r>
            <a:r>
              <a:rPr lang="zh-CN" altLang="zh-CN" dirty="0" smtClean="0">
                <a:solidFill>
                  <a:srgbClr val="000000"/>
                </a:solidFill>
                <a:latin typeface="+mn-ea"/>
              </a:rPr>
              <a:t>出</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的证明信和个</a:t>
            </a:r>
            <a:r>
              <a:rPr lang="zh-CN" altLang="zh-CN" dirty="0">
                <a:solidFill>
                  <a:srgbClr val="000000"/>
                </a:solidFill>
                <a:latin typeface="+mn-ea"/>
              </a:rPr>
              <a:t>人出具的证明信两类。</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证明信按照形式分为印刷式证明信和</a:t>
            </a:r>
            <a:r>
              <a:rPr lang="zh-CN" altLang="zh-CN" dirty="0" smtClean="0">
                <a:solidFill>
                  <a:srgbClr val="000000"/>
                </a:solidFill>
                <a:latin typeface="+mn-ea"/>
              </a:rPr>
              <a:t>手写</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式证</a:t>
            </a:r>
            <a:r>
              <a:rPr lang="zh-CN" altLang="zh-CN" dirty="0">
                <a:solidFill>
                  <a:srgbClr val="000000"/>
                </a:solidFill>
                <a:latin typeface="+mn-ea"/>
              </a:rPr>
              <a:t>明信。</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证明信按照用途分为作为材料存入档</a:t>
            </a:r>
            <a:r>
              <a:rPr lang="zh-CN" altLang="zh-CN" dirty="0" smtClean="0">
                <a:solidFill>
                  <a:srgbClr val="000000"/>
                </a:solidFill>
                <a:latin typeface="+mn-ea"/>
              </a:rPr>
              <a:t>案的</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证明信和作为证</a:t>
            </a:r>
            <a:r>
              <a:rPr lang="zh-CN" altLang="zh-CN" dirty="0">
                <a:solidFill>
                  <a:srgbClr val="000000"/>
                </a:solidFill>
                <a:latin typeface="+mn-ea"/>
              </a:rPr>
              <a:t>件使用的证明信。</a:t>
            </a:r>
            <a:endParaRPr lang="zh-CN" altLang="zh-CN" dirty="0">
              <a:solidFill>
                <a:srgbClr val="000000"/>
              </a:solidFill>
              <a:latin typeface="+mn-ea"/>
            </a:endParaRPr>
          </a:p>
          <a:p>
            <a:r>
              <a:rPr lang="en-US" altLang="zh-CN" dirty="0" smtClean="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3252469" y="3462695"/>
            <a:ext cx="3605531" cy="1999615"/>
          </a:xfrm>
          <a:prstGeom prst="rect">
            <a:avLst/>
          </a:prstGeom>
        </p:spPr>
        <p:txBody>
          <a:bodyPr wrap="square">
            <a:spAutoFit/>
          </a:bodyPr>
          <a:lstStyle/>
          <a:p>
            <a:endParaRPr lang="en-US" altLang="zh-CN" sz="1400" b="1"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证明信</a:t>
            </a:r>
            <a:r>
              <a:rPr lang="zh-CN" altLang="en-US" sz="2000" b="1" u="dash" dirty="0" smtClean="0">
                <a:solidFill>
                  <a:srgbClr val="000000"/>
                </a:solidFill>
                <a:uFill>
                  <a:solidFill>
                    <a:srgbClr val="800000"/>
                  </a:solidFill>
                </a:uFill>
                <a:latin typeface="+mn-ea"/>
              </a:rPr>
              <a:t>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rPr>
              <a:t>  </a:t>
            </a:r>
            <a:r>
              <a:rPr lang="en-US" altLang="zh-CN" dirty="0">
                <a:solidFill>
                  <a:srgbClr val="000000"/>
                </a:solidFill>
              </a:rPr>
              <a:t>(1)</a:t>
            </a:r>
            <a:r>
              <a:rPr lang="zh-CN" altLang="zh-CN" dirty="0">
                <a:solidFill>
                  <a:srgbClr val="000000"/>
                </a:solidFill>
              </a:rPr>
              <a:t>标题</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2)</a:t>
            </a:r>
            <a:r>
              <a:rPr lang="zh-CN" altLang="zh-CN" dirty="0">
                <a:solidFill>
                  <a:srgbClr val="000000"/>
                </a:solidFill>
              </a:rPr>
              <a:t>称呼</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3)</a:t>
            </a:r>
            <a:r>
              <a:rPr lang="zh-CN" altLang="zh-CN" dirty="0">
                <a:solidFill>
                  <a:srgbClr val="000000"/>
                </a:solidFill>
              </a:rPr>
              <a:t>正文</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4)</a:t>
            </a:r>
            <a:r>
              <a:rPr lang="zh-CN" altLang="zh-CN" dirty="0">
                <a:solidFill>
                  <a:srgbClr val="000000"/>
                </a:solidFill>
              </a:rPr>
              <a:t>结语</a:t>
            </a:r>
            <a:r>
              <a:rPr lang="zh-CN" altLang="zh-CN" dirty="0" smtClean="0">
                <a:solidFill>
                  <a:srgbClr val="000000"/>
                </a:solidFill>
              </a:rPr>
              <a:t>。 </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5)</a:t>
            </a:r>
            <a:r>
              <a:rPr lang="zh-CN" altLang="zh-CN" dirty="0">
                <a:solidFill>
                  <a:srgbClr val="000000"/>
                </a:solidFill>
              </a:rPr>
              <a:t>落款</a:t>
            </a:r>
            <a:r>
              <a:rPr lang="zh-CN" altLang="zh-CN" dirty="0" smtClean="0">
                <a:solidFill>
                  <a:srgbClr val="000000"/>
                </a:solidFill>
              </a:rPr>
              <a:t>。</a:t>
            </a:r>
            <a:endParaRPr lang="zh-CN" altLang="zh-CN" dirty="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5262979" cy="769441"/>
          </a:xfrm>
          <a:prstGeom prst="rect">
            <a:avLst/>
          </a:prstGeom>
        </p:spPr>
        <p:txBody>
          <a:bodyPr wrap="none">
            <a:spAutoFit/>
          </a:bodyPr>
          <a:lstStyle/>
          <a:p>
            <a:r>
              <a:rPr lang="zh-CN" altLang="en-US" sz="4400" dirty="0" smtClean="0"/>
              <a:t>推荐信的</a:t>
            </a:r>
            <a:r>
              <a:rPr lang="zh-CN" altLang="zh-CN" sz="4400" dirty="0" smtClean="0"/>
              <a:t>概</a:t>
            </a:r>
            <a:r>
              <a:rPr lang="zh-CN" altLang="en-US" sz="4400" dirty="0" smtClean="0"/>
              <a:t>念、种类</a:t>
            </a:r>
            <a:r>
              <a:rPr lang="zh-CN" altLang="zh-CN" sz="4400" dirty="0" smtClean="0"/>
              <a:t> </a:t>
            </a:r>
            <a:endParaRPr lang="en-US" altLang="zh-CN" sz="4400" dirty="0"/>
          </a:p>
        </p:txBody>
      </p:sp>
      <p:sp>
        <p:nvSpPr>
          <p:cNvPr id="7" name="矩形 6"/>
          <p:cNvSpPr/>
          <p:nvPr/>
        </p:nvSpPr>
        <p:spPr>
          <a:xfrm>
            <a:off x="1367475" y="2318962"/>
            <a:ext cx="6472658" cy="332295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推荐</a:t>
            </a:r>
            <a:r>
              <a:rPr lang="zh-CN" altLang="zh-CN" sz="2000" dirty="0">
                <a:solidFill>
                  <a:srgbClr val="000000"/>
                </a:solidFill>
                <a:latin typeface="+mn-ea"/>
              </a:rPr>
              <a:t>信是向其他单位、团体或个人推荐人或物，以便对方采纳和接受的专用书信。</a:t>
            </a:r>
            <a:endParaRPr lang="zh-CN" altLang="zh-CN" sz="2000" dirty="0">
              <a:solidFill>
                <a:srgbClr val="000000"/>
              </a:solidFill>
              <a:latin typeface="+mn-ea"/>
            </a:endParaRPr>
          </a:p>
          <a:p>
            <a:pPr>
              <a:lnSpc>
                <a:spcPct val="150000"/>
              </a:lnSpc>
            </a:pPr>
            <a:r>
              <a:rPr lang="en-US" altLang="zh-CN" sz="2000" dirty="0">
                <a:solidFill>
                  <a:srgbClr val="000000"/>
                </a:solidFill>
                <a:latin typeface="+mn-ea"/>
              </a:rPr>
              <a:t>       </a:t>
            </a:r>
            <a:r>
              <a:rPr lang="zh-CN" altLang="zh-CN" sz="2000" dirty="0">
                <a:solidFill>
                  <a:srgbClr val="000000"/>
                </a:solidFill>
                <a:latin typeface="+mn-ea"/>
              </a:rPr>
              <a:t>推荐信按照书信作者分为他人推荐信和自我推荐信两种类型。自我推荐的书信即通常所说的自荐信或求职信，它是用书信的形式向单位所做的自我介绍。求职信是以个人的名义，向用人单位自荐谋求某一岗位或职务时所要表明的有关事宜的一种实用文书。</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45948"/>
            <a:ext cx="5929828" cy="584776"/>
          </a:xfrm>
          <a:prstGeom prst="rect">
            <a:avLst/>
          </a:prstGeom>
        </p:spPr>
        <p:txBody>
          <a:bodyPr wrap="none">
            <a:spAutoFit/>
          </a:bodyPr>
          <a:lstStyle/>
          <a:p>
            <a:r>
              <a:rPr lang="zh-CN" altLang="en-US" sz="3200" b="1" dirty="0" smtClean="0"/>
              <a:t>推荐信的特点、格式、写作要求</a:t>
            </a:r>
            <a:endParaRPr lang="zh-CN" altLang="en-US" sz="3200" b="1" dirty="0"/>
          </a:p>
        </p:txBody>
      </p:sp>
      <p:sp>
        <p:nvSpPr>
          <p:cNvPr id="22" name="矩形 21"/>
          <p:cNvSpPr/>
          <p:nvPr/>
        </p:nvSpPr>
        <p:spPr>
          <a:xfrm>
            <a:off x="3252469" y="1425605"/>
            <a:ext cx="3808731" cy="181588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推荐信的特点</a:t>
            </a:r>
            <a:endParaRPr lang="en-US" altLang="zh-CN" sz="1400" b="1" dirty="0" smtClean="0">
              <a:solidFill>
                <a:srgbClr val="000000"/>
              </a:solidFill>
              <a:latin typeface="+mn-ea"/>
            </a:endParaRPr>
          </a:p>
          <a:p>
            <a:r>
              <a:rPr lang="en-US" altLang="zh-CN" sz="1400" dirty="0">
                <a:solidFill>
                  <a:srgbClr val="000000"/>
                </a:solidFill>
              </a:rPr>
              <a:t> </a:t>
            </a:r>
            <a:r>
              <a:rPr lang="zh-CN" altLang="en-US"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针对性</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展示性</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求实性</a:t>
            </a:r>
            <a:endParaRPr lang="en-US" altLang="zh-CN" dirty="0">
              <a:solidFill>
                <a:srgbClr val="000000"/>
              </a:solidFill>
              <a:latin typeface="+mn-ea"/>
            </a:endParaRPr>
          </a:p>
          <a:p>
            <a:endParaRPr lang="en-US" altLang="zh-CN" sz="1400" dirty="0" smtClean="0">
              <a:solidFill>
                <a:srgbClr val="000000"/>
              </a:solidFill>
              <a:latin typeface="+mn-ea"/>
            </a:endParaRPr>
          </a:p>
          <a:p>
            <a:r>
              <a:rPr lang="en-US" altLang="zh-CN" sz="1400" dirty="0" smtClean="0">
                <a:solidFill>
                  <a:srgbClr val="000000"/>
                </a:solidFill>
                <a:latin typeface="+mn-ea"/>
              </a:rPr>
              <a:t>   </a:t>
            </a:r>
            <a:r>
              <a:rPr lang="zh-CN" altLang="zh-CN" sz="1400" dirty="0" smtClean="0">
                <a:solidFill>
                  <a:srgbClr val="000000"/>
                </a:solidFill>
                <a:latin typeface="+mn-ea"/>
              </a:rPr>
              <a:t> </a:t>
            </a:r>
            <a:endParaRPr lang="zh-CN" altLang="zh-CN" sz="1400" dirty="0">
              <a:solidFill>
                <a:srgbClr val="000000"/>
              </a:solidFill>
              <a:latin typeface="+mn-ea"/>
            </a:endParaRPr>
          </a:p>
        </p:txBody>
      </p:sp>
      <p:sp>
        <p:nvSpPr>
          <p:cNvPr id="41" name="椭圆 40"/>
          <p:cNvSpPr/>
          <p:nvPr/>
        </p:nvSpPr>
        <p:spPr>
          <a:xfrm>
            <a:off x="3854568"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163732" y="1520847"/>
            <a:ext cx="5215467" cy="1231106"/>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自我推荐的格式写法</a:t>
            </a:r>
            <a:endParaRPr lang="en-US" altLang="zh-CN" sz="2000" b="1" dirty="0" smtClean="0">
              <a:solidFill>
                <a:srgbClr val="000000"/>
              </a:solidFill>
              <a:latin typeface="+mn-ea"/>
            </a:endParaRPr>
          </a:p>
          <a:p>
            <a:r>
              <a:rPr lang="zh-CN" altLang="en-US" sz="1400" dirty="0" smtClean="0">
                <a:solidFill>
                  <a:srgbClr val="000000"/>
                </a:solidFill>
              </a:rPr>
              <a:t>       </a:t>
            </a:r>
            <a:r>
              <a:rPr lang="zh-CN" altLang="zh-CN" dirty="0" smtClean="0">
                <a:solidFill>
                  <a:srgbClr val="000000"/>
                </a:solidFill>
                <a:latin typeface="+mn-ea"/>
              </a:rPr>
              <a:t>一般由标题</a:t>
            </a:r>
            <a:r>
              <a:rPr lang="zh-CN" altLang="zh-CN" dirty="0">
                <a:solidFill>
                  <a:srgbClr val="000000"/>
                </a:solidFill>
                <a:latin typeface="+mn-ea"/>
              </a:rPr>
              <a:t>、称谓、正文、致敬语、</a:t>
            </a:r>
            <a:r>
              <a:rPr lang="zh-CN" altLang="zh-CN" dirty="0" smtClean="0">
                <a:solidFill>
                  <a:srgbClr val="000000"/>
                </a:solidFill>
                <a:latin typeface="+mn-ea"/>
              </a:rPr>
              <a:t>落款和</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附件六个部分组</a:t>
            </a:r>
            <a:r>
              <a:rPr lang="zh-CN" altLang="zh-CN" dirty="0">
                <a:solidFill>
                  <a:srgbClr val="000000"/>
                </a:solidFill>
                <a:latin typeface="+mn-ea"/>
              </a:rPr>
              <a:t>成。</a:t>
            </a:r>
            <a:endParaRPr lang="zh-CN" altLang="zh-CN" dirty="0">
              <a:solidFill>
                <a:srgbClr val="000000"/>
              </a:solidFill>
              <a:latin typeface="+mn-ea"/>
            </a:endParaRPr>
          </a:p>
          <a:p>
            <a:r>
              <a:rPr lang="en-US" altLang="zh-CN" dirty="0" smtClean="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3252469" y="3462695"/>
            <a:ext cx="3605531"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推荐信的格式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rPr>
              <a:t>  </a:t>
            </a:r>
            <a:r>
              <a:rPr lang="en-US" altLang="zh-CN" dirty="0" smtClean="0">
                <a:solidFill>
                  <a:srgbClr val="000000"/>
                </a:solidFill>
              </a:rPr>
              <a:t>(1)</a:t>
            </a:r>
            <a:r>
              <a:rPr lang="zh-CN" altLang="zh-CN" dirty="0" smtClean="0">
                <a:solidFill>
                  <a:srgbClr val="000000"/>
                </a:solidFill>
              </a:rPr>
              <a:t>标题。</a:t>
            </a:r>
            <a:endParaRPr lang="zh-CN" altLang="zh-CN" dirty="0" smtClean="0">
              <a:solidFill>
                <a:srgbClr val="000000"/>
              </a:solidFill>
            </a:endParaRPr>
          </a:p>
          <a:p>
            <a:r>
              <a:rPr lang="zh-CN" altLang="en-US" dirty="0" smtClean="0">
                <a:solidFill>
                  <a:srgbClr val="000000"/>
                </a:solidFill>
              </a:rPr>
              <a:t>      </a:t>
            </a:r>
            <a:r>
              <a:rPr lang="en-US" altLang="zh-CN" dirty="0" smtClean="0">
                <a:solidFill>
                  <a:srgbClr val="000000"/>
                </a:solidFill>
              </a:rPr>
              <a:t>(2)</a:t>
            </a:r>
            <a:r>
              <a:rPr lang="zh-CN" altLang="zh-CN" dirty="0" smtClean="0">
                <a:solidFill>
                  <a:srgbClr val="000000"/>
                </a:solidFill>
              </a:rPr>
              <a:t>称呼。</a:t>
            </a:r>
            <a:endParaRPr lang="zh-CN" altLang="zh-CN" dirty="0" smtClean="0">
              <a:solidFill>
                <a:srgbClr val="000000"/>
              </a:solidFill>
            </a:endParaRPr>
          </a:p>
          <a:p>
            <a:r>
              <a:rPr lang="zh-CN" altLang="en-US" dirty="0" smtClean="0">
                <a:solidFill>
                  <a:srgbClr val="000000"/>
                </a:solidFill>
              </a:rPr>
              <a:t>      </a:t>
            </a:r>
            <a:r>
              <a:rPr lang="en-US" altLang="zh-CN" dirty="0" smtClean="0">
                <a:solidFill>
                  <a:srgbClr val="000000"/>
                </a:solidFill>
              </a:rPr>
              <a:t>(3)</a:t>
            </a:r>
            <a:r>
              <a:rPr lang="zh-CN" altLang="zh-CN" dirty="0" smtClean="0">
                <a:solidFill>
                  <a:srgbClr val="000000"/>
                </a:solidFill>
              </a:rPr>
              <a:t>正文。</a:t>
            </a:r>
            <a:endParaRPr lang="en-US" altLang="zh-CN" dirty="0" smtClean="0">
              <a:solidFill>
                <a:srgbClr val="000000"/>
              </a:solidFill>
            </a:endParaRPr>
          </a:p>
          <a:p>
            <a:r>
              <a:rPr lang="zh-CN" altLang="zh-CN" dirty="0" smtClean="0">
                <a:solidFill>
                  <a:srgbClr val="000000"/>
                </a:solidFill>
              </a:rPr>
              <a:t> </a:t>
            </a:r>
            <a:r>
              <a:rPr lang="zh-CN" altLang="en-US" dirty="0" smtClean="0">
                <a:solidFill>
                  <a:srgbClr val="000000"/>
                </a:solidFill>
              </a:rPr>
              <a:t>     </a:t>
            </a:r>
            <a:r>
              <a:rPr lang="en-US" altLang="zh-CN" dirty="0" smtClean="0">
                <a:solidFill>
                  <a:srgbClr val="000000"/>
                </a:solidFill>
              </a:rPr>
              <a:t>(4)</a:t>
            </a:r>
            <a:r>
              <a:rPr lang="zh-CN" altLang="zh-CN" dirty="0" smtClean="0">
                <a:solidFill>
                  <a:srgbClr val="000000"/>
                </a:solidFill>
              </a:rPr>
              <a:t>结语。 </a:t>
            </a:r>
            <a:endParaRPr lang="en-US" altLang="zh-CN" dirty="0" smtClean="0">
              <a:solidFill>
                <a:srgbClr val="000000"/>
              </a:solidFill>
            </a:endParaRPr>
          </a:p>
          <a:p>
            <a:r>
              <a:rPr lang="zh-CN" altLang="zh-CN" dirty="0" smtClean="0">
                <a:solidFill>
                  <a:srgbClr val="000000"/>
                </a:solidFill>
              </a:rPr>
              <a:t> </a:t>
            </a:r>
            <a:r>
              <a:rPr lang="zh-CN" altLang="en-US" dirty="0" smtClean="0">
                <a:solidFill>
                  <a:srgbClr val="000000"/>
                </a:solidFill>
              </a:rPr>
              <a:t>     </a:t>
            </a:r>
            <a:r>
              <a:rPr lang="en-US" altLang="zh-CN" dirty="0" smtClean="0">
                <a:solidFill>
                  <a:srgbClr val="000000"/>
                </a:solidFill>
              </a:rPr>
              <a:t>(5)</a:t>
            </a:r>
            <a:r>
              <a:rPr lang="zh-CN" altLang="zh-CN" dirty="0" smtClean="0">
                <a:solidFill>
                  <a:srgbClr val="000000"/>
                </a:solidFill>
              </a:rPr>
              <a:t>落款。</a:t>
            </a:r>
            <a:endParaRPr lang="zh-CN" altLang="zh-CN" dirty="0">
              <a:solidFill>
                <a:srgbClr val="000000"/>
              </a:solidFill>
            </a:endParaRPr>
          </a:p>
        </p:txBody>
      </p:sp>
      <p:sp>
        <p:nvSpPr>
          <p:cNvPr id="7" name="矩形 6"/>
          <p:cNvSpPr/>
          <p:nvPr/>
        </p:nvSpPr>
        <p:spPr>
          <a:xfrm>
            <a:off x="6163732" y="3437124"/>
            <a:ext cx="3605531"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a:solidFill>
                  <a:srgbClr val="000000"/>
                </a:solidFill>
                <a:uFill>
                  <a:solidFill>
                    <a:srgbClr val="800000"/>
                  </a:solidFill>
                </a:uFill>
                <a:latin typeface="+mn-ea"/>
              </a:rPr>
              <a:t>推荐</a:t>
            </a:r>
            <a:r>
              <a:rPr lang="zh-CN" altLang="en-US" sz="2000" b="1" u="dash" dirty="0" smtClean="0">
                <a:solidFill>
                  <a:srgbClr val="000000"/>
                </a:solidFill>
                <a:uFill>
                  <a:solidFill>
                    <a:srgbClr val="800000"/>
                  </a:solidFill>
                </a:uFill>
                <a:latin typeface="+mn-ea"/>
              </a:rPr>
              <a:t>信写作要求</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en-US" altLang="zh-CN" dirty="0">
                <a:solidFill>
                  <a:srgbClr val="000000"/>
                </a:solidFill>
              </a:rPr>
              <a:t>(1</a:t>
            </a:r>
            <a:r>
              <a:rPr lang="en-US" altLang="zh-CN" dirty="0" smtClean="0">
                <a:solidFill>
                  <a:srgbClr val="000000"/>
                </a:solidFill>
              </a:rPr>
              <a:t>)</a:t>
            </a:r>
            <a:r>
              <a:rPr lang="zh-CN" altLang="en-US" dirty="0" smtClean="0">
                <a:solidFill>
                  <a:srgbClr val="000000"/>
                </a:solidFill>
              </a:rPr>
              <a:t>实事求是，投其所需。</a:t>
            </a:r>
            <a:endParaRPr lang="en-US" altLang="zh-CN" dirty="0" smtClean="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2</a:t>
            </a:r>
            <a:r>
              <a:rPr lang="en-US" altLang="zh-CN" dirty="0" smtClean="0">
                <a:solidFill>
                  <a:srgbClr val="000000"/>
                </a:solidFill>
              </a:rPr>
              <a:t>)</a:t>
            </a:r>
            <a:r>
              <a:rPr lang="zh-CN" altLang="en-US" dirty="0" smtClean="0">
                <a:solidFill>
                  <a:srgbClr val="000000"/>
                </a:solidFill>
              </a:rPr>
              <a:t>把握关键，突出重点</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3</a:t>
            </a:r>
            <a:r>
              <a:rPr lang="en-US" altLang="zh-CN" dirty="0" smtClean="0">
                <a:solidFill>
                  <a:srgbClr val="000000"/>
                </a:solidFill>
              </a:rPr>
              <a:t>)</a:t>
            </a:r>
            <a:r>
              <a:rPr lang="zh-CN" altLang="en-US" dirty="0" smtClean="0">
                <a:solidFill>
                  <a:srgbClr val="000000"/>
                </a:solidFill>
              </a:rPr>
              <a:t>谦虚诚恳，礼貌得体</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4</a:t>
            </a:r>
            <a:r>
              <a:rPr lang="en-US" altLang="zh-CN" dirty="0" smtClean="0">
                <a:solidFill>
                  <a:srgbClr val="000000"/>
                </a:solidFill>
              </a:rPr>
              <a:t>)</a:t>
            </a:r>
            <a:r>
              <a:rPr lang="zh-CN" altLang="en-US" dirty="0" smtClean="0">
                <a:solidFill>
                  <a:srgbClr val="000000"/>
                </a:solidFill>
              </a:rPr>
              <a:t>语言合乎规范</a:t>
            </a:r>
            <a:r>
              <a:rPr lang="zh-CN" altLang="zh-CN" dirty="0" smtClean="0">
                <a:solidFill>
                  <a:srgbClr val="000000"/>
                </a:solidFill>
              </a:rPr>
              <a:t>。 </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endParaRPr lang="zh-CN" altLang="zh-CN" dirty="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84535" cy="769441"/>
          </a:xfrm>
          <a:prstGeom prst="rect">
            <a:avLst/>
          </a:prstGeom>
        </p:spPr>
        <p:txBody>
          <a:bodyPr wrap="none">
            <a:spAutoFit/>
          </a:bodyPr>
          <a:lstStyle/>
          <a:p>
            <a:r>
              <a:rPr lang="zh-CN" altLang="en-US" sz="4400" dirty="0" smtClean="0"/>
              <a:t>感谢信的</a:t>
            </a:r>
            <a:r>
              <a:rPr lang="zh-CN" altLang="zh-CN" sz="4400" dirty="0" smtClean="0"/>
              <a:t>概</a:t>
            </a:r>
            <a:r>
              <a:rPr lang="zh-CN" altLang="en-US" sz="4400" dirty="0" smtClean="0"/>
              <a:t>念</a:t>
            </a:r>
            <a:r>
              <a:rPr lang="zh-CN" altLang="zh-CN" sz="4400" dirty="0" smtClean="0"/>
              <a:t> </a:t>
            </a:r>
            <a:endParaRPr lang="en-US" altLang="zh-CN" sz="4400" dirty="0"/>
          </a:p>
        </p:txBody>
      </p:sp>
      <p:sp>
        <p:nvSpPr>
          <p:cNvPr id="7" name="矩形 6"/>
          <p:cNvSpPr/>
          <p:nvPr/>
        </p:nvSpPr>
        <p:spPr>
          <a:xfrm>
            <a:off x="1367475" y="2318962"/>
            <a:ext cx="6230998" cy="2346283"/>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感谢</a:t>
            </a:r>
            <a:r>
              <a:rPr lang="zh-CN" altLang="zh-CN" sz="2000" dirty="0">
                <a:solidFill>
                  <a:srgbClr val="000000"/>
                </a:solidFill>
                <a:latin typeface="+mn-ea"/>
              </a:rPr>
              <a:t>信，是感谢对方给自己某种关怀、照顾、帮助、支援、勉励等的专用书信。是一种礼仪文书，用于社会交往活动中，一方受惠于另一方，应及时地表达谢忱，使对方在付出劳动后得到心理上的收益，它是一种不可少的沟通手段。</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93446"/>
            <a:ext cx="5929828" cy="584776"/>
          </a:xfrm>
          <a:prstGeom prst="rect">
            <a:avLst/>
          </a:prstGeom>
        </p:spPr>
        <p:txBody>
          <a:bodyPr wrap="none">
            <a:spAutoFit/>
          </a:bodyPr>
          <a:lstStyle/>
          <a:p>
            <a:r>
              <a:rPr lang="zh-CN" altLang="en-US" sz="3200" b="1" dirty="0" smtClean="0"/>
              <a:t>感谢信的特点、分类、写作要求</a:t>
            </a:r>
            <a:endParaRPr lang="zh-CN" altLang="en-US" sz="3200" b="1" dirty="0"/>
          </a:p>
        </p:txBody>
      </p:sp>
      <p:sp>
        <p:nvSpPr>
          <p:cNvPr id="22" name="矩形 21"/>
          <p:cNvSpPr/>
          <p:nvPr/>
        </p:nvSpPr>
        <p:spPr>
          <a:xfrm>
            <a:off x="3049269" y="1428810"/>
            <a:ext cx="3808731" cy="2308324"/>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感谢信的特点</a:t>
            </a:r>
            <a:endParaRPr lang="en-US" altLang="zh-CN" sz="2000" b="1" u="dash" dirty="0" smtClean="0">
              <a:solidFill>
                <a:srgbClr val="000000"/>
              </a:solidFill>
              <a:uFill>
                <a:solidFill>
                  <a:srgbClr val="800000"/>
                </a:solidFill>
              </a:uFill>
              <a:latin typeface="+mn-ea"/>
            </a:endParaRPr>
          </a:p>
          <a:p>
            <a:r>
              <a:rPr lang="en-US" altLang="zh-CN" sz="1400" dirty="0" smtClean="0">
                <a:solidFill>
                  <a:srgbClr val="000000"/>
                </a:solidFill>
              </a:rPr>
              <a:t> </a:t>
            </a:r>
            <a:r>
              <a:rPr lang="zh-CN" altLang="en-US"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a:t>
            </a:r>
            <a:r>
              <a:rPr lang="zh-CN" altLang="zh-CN" dirty="0" smtClean="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感谢的公开性</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表扬的直接性</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感情的真挚性</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表达的多样性</a:t>
            </a:r>
            <a:endParaRPr lang="en-US" altLang="zh-CN" dirty="0">
              <a:solidFill>
                <a:srgbClr val="000000"/>
              </a:solidFill>
              <a:latin typeface="+mn-ea"/>
            </a:endParaRPr>
          </a:p>
          <a:p>
            <a:endParaRPr lang="en-US" altLang="zh-CN" sz="1400" dirty="0">
              <a:solidFill>
                <a:srgbClr val="000000"/>
              </a:solidFill>
              <a:latin typeface="+mn-ea"/>
            </a:endParaRPr>
          </a:p>
          <a:p>
            <a:endParaRPr lang="en-US" altLang="zh-CN" sz="1400" dirty="0" smtClean="0">
              <a:solidFill>
                <a:srgbClr val="000000"/>
              </a:solidFill>
              <a:latin typeface="+mn-ea"/>
            </a:endParaRPr>
          </a:p>
          <a:p>
            <a:r>
              <a:rPr lang="en-US" altLang="zh-CN" sz="1400" dirty="0" smtClean="0">
                <a:solidFill>
                  <a:srgbClr val="000000"/>
                </a:solidFill>
                <a:latin typeface="+mn-ea"/>
              </a:rPr>
              <a:t>   </a:t>
            </a:r>
            <a:r>
              <a:rPr lang="zh-CN" altLang="zh-CN" sz="1400" dirty="0" smtClean="0">
                <a:solidFill>
                  <a:srgbClr val="000000"/>
                </a:solidFill>
                <a:latin typeface="+mn-ea"/>
              </a:rPr>
              <a:t> </a:t>
            </a:r>
            <a:endParaRPr lang="zh-CN" altLang="zh-CN" sz="1400" dirty="0">
              <a:solidFill>
                <a:srgbClr val="000000"/>
              </a:solidFill>
              <a:latin typeface="+mn-ea"/>
            </a:endParaRPr>
          </a:p>
        </p:txBody>
      </p:sp>
      <p:sp>
        <p:nvSpPr>
          <p:cNvPr id="41" name="椭圆 40"/>
          <p:cNvSpPr/>
          <p:nvPr/>
        </p:nvSpPr>
        <p:spPr>
          <a:xfrm>
            <a:off x="3854568" y="49640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42" name="矩形 41"/>
          <p:cNvSpPr/>
          <p:nvPr/>
        </p:nvSpPr>
        <p:spPr>
          <a:xfrm>
            <a:off x="6316133" y="1537780"/>
            <a:ext cx="5046134" cy="1785104"/>
          </a:xfrm>
          <a:prstGeom prst="rect">
            <a:avLst/>
          </a:prstGeom>
        </p:spPr>
        <p:txBody>
          <a:bodyPr wrap="square">
            <a:spAutoFit/>
          </a:bodyPr>
          <a:lstStyle/>
          <a:p>
            <a:pPr marL="342900" indent="-34290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感谢信的分类</a:t>
            </a:r>
            <a:endParaRPr lang="en-US" altLang="zh-CN" sz="2000" b="1" dirty="0" smtClean="0">
              <a:solidFill>
                <a:srgbClr val="000000"/>
              </a:solid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感谢信按照对</a:t>
            </a:r>
            <a:r>
              <a:rPr lang="zh-CN" altLang="zh-CN" dirty="0">
                <a:solidFill>
                  <a:srgbClr val="000000"/>
                </a:solidFill>
                <a:latin typeface="+mn-ea"/>
              </a:rPr>
              <a:t>象的特点来分，</a:t>
            </a:r>
            <a:r>
              <a:rPr lang="zh-CN" altLang="zh-CN" dirty="0" smtClean="0">
                <a:solidFill>
                  <a:srgbClr val="000000"/>
                </a:solidFill>
                <a:latin typeface="+mn-ea"/>
              </a:rPr>
              <a:t>分为写给集体</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的感谢信和写给个</a:t>
            </a:r>
            <a:r>
              <a:rPr lang="zh-CN" altLang="zh-CN" dirty="0">
                <a:solidFill>
                  <a:srgbClr val="000000"/>
                </a:solidFill>
                <a:latin typeface="+mn-ea"/>
              </a:rPr>
              <a:t>人的感谢信；按感谢</a:t>
            </a:r>
            <a:r>
              <a:rPr lang="zh-CN" altLang="zh-CN" dirty="0" smtClean="0">
                <a:solidFill>
                  <a:srgbClr val="000000"/>
                </a:solidFill>
                <a:latin typeface="+mn-ea"/>
              </a:rPr>
              <a:t>信的</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 </a:t>
            </a:r>
            <a:r>
              <a:rPr lang="zh-CN" altLang="zh-CN" dirty="0">
                <a:solidFill>
                  <a:srgbClr val="000000"/>
                </a:solidFill>
                <a:latin typeface="+mn-ea"/>
              </a:rPr>
              <a:t>存在形式来分，分为公开张贴</a:t>
            </a:r>
            <a:r>
              <a:rPr lang="zh-CN" altLang="zh-CN" dirty="0" smtClean="0">
                <a:solidFill>
                  <a:srgbClr val="000000"/>
                </a:solidFill>
                <a:latin typeface="+mn-ea"/>
              </a:rPr>
              <a:t>的感谢信和寄</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给单位</a:t>
            </a:r>
            <a:r>
              <a:rPr lang="zh-CN" altLang="zh-CN" dirty="0">
                <a:solidFill>
                  <a:srgbClr val="000000"/>
                </a:solidFill>
                <a:latin typeface="+mn-ea"/>
              </a:rPr>
              <a:t>、集体或个人的感谢信。</a:t>
            </a:r>
            <a:endParaRPr lang="zh-CN" altLang="zh-CN" dirty="0">
              <a:solidFill>
                <a:srgbClr val="000000"/>
              </a:solidFill>
              <a:latin typeface="+mn-ea"/>
            </a:endParaRPr>
          </a:p>
          <a:p>
            <a:r>
              <a:rPr lang="en-US" altLang="zh-CN" dirty="0" smtClean="0">
                <a:solidFill>
                  <a:srgbClr val="000000"/>
                </a:solidFill>
                <a:latin typeface="+mn-ea"/>
              </a:rPr>
              <a:t> </a:t>
            </a:r>
            <a:endParaRPr lang="zh-CN" altLang="zh-CN" dirty="0">
              <a:solidFill>
                <a:srgbClr val="000000"/>
              </a:solidFill>
              <a:latin typeface="+mn-ea"/>
            </a:endParaRPr>
          </a:p>
        </p:txBody>
      </p:sp>
      <p:sp>
        <p:nvSpPr>
          <p:cNvPr id="43" name="矩形 42"/>
          <p:cNvSpPr/>
          <p:nvPr/>
        </p:nvSpPr>
        <p:spPr>
          <a:xfrm>
            <a:off x="3252469" y="3462695"/>
            <a:ext cx="3605531" cy="1999615"/>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感谢信的格式</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en-US" sz="1400" dirty="0" smtClean="0">
                <a:solidFill>
                  <a:srgbClr val="000000"/>
                </a:solidFill>
              </a:rPr>
              <a:t>     </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1)</a:t>
            </a:r>
            <a:r>
              <a:rPr lang="zh-CN" altLang="zh-CN" dirty="0">
                <a:solidFill>
                  <a:srgbClr val="000000"/>
                </a:solidFill>
              </a:rPr>
              <a:t>标题</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2)</a:t>
            </a:r>
            <a:r>
              <a:rPr lang="zh-CN" altLang="zh-CN" dirty="0">
                <a:solidFill>
                  <a:srgbClr val="000000"/>
                </a:solidFill>
              </a:rPr>
              <a:t>称呼</a:t>
            </a:r>
            <a:r>
              <a:rPr lang="zh-CN" altLang="zh-CN" dirty="0" smtClean="0">
                <a:solidFill>
                  <a:srgbClr val="000000"/>
                </a:solidFill>
              </a:rPr>
              <a:t>。</a:t>
            </a:r>
            <a:endParaRPr lang="zh-CN" altLang="zh-CN" dirty="0">
              <a:solidFill>
                <a:srgbClr val="000000"/>
              </a:solidFill>
            </a:endParaRPr>
          </a:p>
          <a:p>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3)</a:t>
            </a:r>
            <a:r>
              <a:rPr lang="zh-CN" altLang="zh-CN" dirty="0">
                <a:solidFill>
                  <a:srgbClr val="000000"/>
                </a:solidFill>
              </a:rPr>
              <a:t>正文</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 </a:t>
            </a:r>
            <a:r>
              <a:rPr lang="en-US" altLang="zh-CN" dirty="0" smtClean="0">
                <a:solidFill>
                  <a:srgbClr val="000000"/>
                </a:solidFill>
              </a:rPr>
              <a:t>(</a:t>
            </a:r>
            <a:r>
              <a:rPr lang="en-US" altLang="zh-CN" dirty="0">
                <a:solidFill>
                  <a:srgbClr val="000000"/>
                </a:solidFill>
              </a:rPr>
              <a:t>4)</a:t>
            </a:r>
            <a:r>
              <a:rPr lang="zh-CN" altLang="zh-CN" dirty="0" smtClean="0">
                <a:solidFill>
                  <a:srgbClr val="000000"/>
                </a:solidFill>
              </a:rPr>
              <a:t>结</a:t>
            </a:r>
            <a:r>
              <a:rPr lang="zh-CN" altLang="en-US" dirty="0" smtClean="0">
                <a:solidFill>
                  <a:srgbClr val="000000"/>
                </a:solidFill>
              </a:rPr>
              <a:t>尾</a:t>
            </a:r>
            <a:r>
              <a:rPr lang="zh-CN" altLang="zh-CN" dirty="0" smtClean="0">
                <a:solidFill>
                  <a:srgbClr val="000000"/>
                </a:solidFill>
              </a:rPr>
              <a:t>。 </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en-US" altLang="zh-CN" dirty="0" smtClean="0">
                <a:solidFill>
                  <a:srgbClr val="000000"/>
                </a:solidFill>
              </a:rPr>
              <a:t>(</a:t>
            </a:r>
            <a:r>
              <a:rPr lang="en-US" altLang="zh-CN" dirty="0">
                <a:solidFill>
                  <a:srgbClr val="000000"/>
                </a:solidFill>
              </a:rPr>
              <a:t>5)</a:t>
            </a:r>
            <a:r>
              <a:rPr lang="zh-CN" altLang="zh-CN" dirty="0">
                <a:solidFill>
                  <a:srgbClr val="000000"/>
                </a:solidFill>
              </a:rPr>
              <a:t>落款</a:t>
            </a:r>
            <a:r>
              <a:rPr lang="zh-CN" altLang="zh-CN" dirty="0" smtClean="0">
                <a:solidFill>
                  <a:srgbClr val="000000"/>
                </a:solidFill>
              </a:rPr>
              <a:t>。</a:t>
            </a:r>
            <a:endParaRPr lang="zh-CN" altLang="zh-CN" dirty="0">
              <a:solidFill>
                <a:srgbClr val="000000"/>
              </a:solidFill>
            </a:endParaRPr>
          </a:p>
        </p:txBody>
      </p:sp>
      <p:sp>
        <p:nvSpPr>
          <p:cNvPr id="7" name="矩形 6"/>
          <p:cNvSpPr/>
          <p:nvPr/>
        </p:nvSpPr>
        <p:spPr>
          <a:xfrm>
            <a:off x="6393321" y="3471161"/>
            <a:ext cx="4968946" cy="1722120"/>
          </a:xfrm>
          <a:prstGeom prst="rect">
            <a:avLst/>
          </a:prstGeom>
        </p:spPr>
        <p:txBody>
          <a:bodyPr wrap="square">
            <a:spAutoFit/>
          </a:bodyPr>
          <a:lstStyle/>
          <a:p>
            <a:endParaRPr lang="en-US" altLang="zh-CN" sz="1400" dirty="0" smtClean="0">
              <a:solidFill>
                <a:srgbClr val="000000"/>
              </a:solidFill>
              <a:latin typeface="+mn-ea"/>
            </a:endParaRPr>
          </a:p>
          <a:p>
            <a:pPr marL="285750" indent="-285750">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感谢信写作要求</a:t>
            </a:r>
            <a:r>
              <a:rPr lang="zh-CN" altLang="en-US" sz="1400" b="1" dirty="0" smtClean="0">
                <a:solidFill>
                  <a:srgbClr val="000000"/>
                </a:solidFill>
                <a:latin typeface="+mn-ea"/>
              </a:rPr>
              <a:t>   </a:t>
            </a:r>
            <a:endParaRPr lang="en-US" altLang="zh-CN" sz="1400" b="1" dirty="0" smtClean="0">
              <a:solidFill>
                <a:srgbClr val="000000"/>
              </a:solidFill>
              <a:latin typeface="+mn-ea"/>
            </a:endParaRPr>
          </a:p>
          <a:p>
            <a:r>
              <a:rPr lang="zh-CN" altLang="zh-CN" dirty="0" smtClean="0">
                <a:solidFill>
                  <a:srgbClr val="000000"/>
                </a:solidFill>
                <a:latin typeface="+mn-ea"/>
              </a:rPr>
              <a:t>写感谢</a:t>
            </a:r>
            <a:r>
              <a:rPr lang="zh-CN" altLang="zh-CN" dirty="0">
                <a:solidFill>
                  <a:srgbClr val="000000"/>
                </a:solidFill>
                <a:latin typeface="+mn-ea"/>
              </a:rPr>
              <a:t>信要注意下面几点：叙述对方对自己或本单位的帮助，一定要把人物、时间、地点、原因、结果以及事情经过叙述清楚，便于组织了解和群众学习。信中要洋溢着感激之情。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7234</Words>
  <Application>WPS 演示</Application>
  <PresentationFormat>自定义</PresentationFormat>
  <Paragraphs>466</Paragraphs>
  <Slides>36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Wingdings</vt:lpstr>
      <vt:lpstr>Segoe UI Light</vt:lpstr>
      <vt:lpstr>微软雅黑</vt:lpstr>
      <vt:lpstr>Arial</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260</cp:revision>
  <dcterms:created xsi:type="dcterms:W3CDTF">2015-08-18T02:51:00Z</dcterms:created>
  <dcterms:modified xsi:type="dcterms:W3CDTF">2017-08-24T01:22:34Z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