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30"/>
  </p:notesMasterIdLst>
  <p:sldIdLst>
    <p:sldId id="294" r:id="rId3"/>
    <p:sldId id="298" r:id="rId4"/>
    <p:sldId id="293" r:id="rId5"/>
    <p:sldId id="292" r:id="rId6"/>
    <p:sldId id="300" r:id="rId7"/>
    <p:sldId id="299" r:id="rId8"/>
    <p:sldId id="301" r:id="rId9"/>
    <p:sldId id="406" r:id="rId10"/>
    <p:sldId id="303" r:id="rId11"/>
    <p:sldId id="304" r:id="rId12"/>
    <p:sldId id="305" r:id="rId13"/>
    <p:sldId id="306" r:id="rId14"/>
    <p:sldId id="307" r:id="rId15"/>
    <p:sldId id="308" r:id="rId16"/>
    <p:sldId id="309" r:id="rId17"/>
    <p:sldId id="312" r:id="rId18"/>
    <p:sldId id="311" r:id="rId19"/>
    <p:sldId id="310" r:id="rId20"/>
    <p:sldId id="313" r:id="rId21"/>
    <p:sldId id="302" r:id="rId22"/>
    <p:sldId id="314" r:id="rId23"/>
    <p:sldId id="315" r:id="rId24"/>
    <p:sldId id="316" r:id="rId25"/>
    <p:sldId id="317" r:id="rId26"/>
    <p:sldId id="318" r:id="rId27"/>
    <p:sldId id="319" r:id="rId28"/>
    <p:sldId id="407" r:id="rId29"/>
  </p:sldIdLst>
  <p:sldSz cx="12192000" cy="6858000"/>
  <p:notesSz cx="6858000" cy="9144000"/>
  <p:defaultTex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73A1C"/>
    <a:srgbClr val="F23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327" autoAdjust="0"/>
    <p:restoredTop sz="94674"/>
  </p:normalViewPr>
  <p:slideViewPr>
    <p:cSldViewPr snapToGrid="0" snapToObjects="1">
      <p:cViewPr>
        <p:scale>
          <a:sx n="75" d="100"/>
          <a:sy n="75" d="100"/>
        </p:scale>
        <p:origin x="-672" y="-402"/>
      </p:cViewPr>
      <p:guideLst>
        <p:guide orient="horz" pos="2124"/>
        <p:guide orient="horz" pos="232"/>
        <p:guide orient="horz" pos="4086"/>
        <p:guide pos="3840"/>
        <p:guide pos="574"/>
      </p:guideLst>
    </p:cSldViewPr>
  </p:slideViewPr>
  <p:notesTextViewPr>
    <p:cViewPr>
      <p:scale>
        <a:sx n="1" d="1"/>
        <a:sy n="1" d="1"/>
      </p:scale>
      <p:origin x="0" y="0"/>
    </p:cViewPr>
  </p:notesTextViewPr>
  <p:sorterViewPr>
    <p:cViewPr varScale="1">
      <p:scale>
        <a:sx n="1" d="1"/>
        <a:sy n="1" d="1"/>
      </p:scale>
      <p:origin x="0" y="22304"/>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notesMaster" Target="notesMasters/notesMaster1.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6E8A47-3D46-4DC9-AB0D-52AB6CF44A0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D4B9571-4ED6-4C81-B95F-91FC05788F2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srcRect l="61489" t="25058" r="12143" b="25081"/>
          <a:stretch>
            <a:fillRect/>
          </a:stretch>
        </p:blipFill>
        <p:spPr>
          <a:xfrm>
            <a:off x="3882314" y="1181451"/>
            <a:ext cx="4495104" cy="4495104"/>
          </a:xfrm>
          <a:prstGeom prst="ellipse">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srcRect t="22049" r="54675" b="21936"/>
          <a:stretch>
            <a:fillRect/>
          </a:stretch>
        </p:blipFill>
        <p:spPr>
          <a:xfrm>
            <a:off x="952455" y="-12701"/>
            <a:ext cx="10492980" cy="6858001"/>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srcRect t="15838" r="78197" b="16675"/>
          <a:stretch>
            <a:fillRect/>
          </a:stretch>
        </p:blipFill>
        <p:spPr>
          <a:xfrm>
            <a:off x="8015258" y="-12700"/>
            <a:ext cx="418944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2"/>
          <a:srcRect t="15838" r="78197" b="16675"/>
          <a:stretch>
            <a:fillRect/>
          </a:stretch>
        </p:blipFill>
        <p:spPr>
          <a:xfrm flipH="1">
            <a:off x="0" y="-12700"/>
            <a:ext cx="418944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srcRect l="54115" t="20375" r="25555" b="20378"/>
          <a:stretch>
            <a:fillRect/>
          </a:stretch>
        </p:blipFill>
        <p:spPr>
          <a:xfrm>
            <a:off x="7739212" y="0"/>
            <a:ext cx="4452788" cy="6862813"/>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2" name="文本占位符 7"/>
          <p:cNvSpPr>
            <a:spLocks noGrp="1"/>
          </p:cNvSpPr>
          <p:nvPr>
            <p:ph type="body" sz="quarter" idx="10" hasCustomPrompt="1"/>
          </p:nvPr>
        </p:nvSpPr>
        <p:spPr>
          <a:xfrm>
            <a:off x="659004" y="258233"/>
            <a:ext cx="4868117" cy="529569"/>
          </a:xfrm>
          <a:prstGeom prst="rect">
            <a:avLst/>
          </a:prstGeom>
          <a:ln w="12700" cmpd="sng">
            <a:solidFill>
              <a:schemeClr val="tx1"/>
            </a:solidFill>
          </a:ln>
        </p:spPr>
        <p:txBody>
          <a:bodyPr vert="horz" anchor="ctr"/>
          <a:lstStyle>
            <a:lvl1pPr marL="0" indent="0" algn="l">
              <a:buNone/>
              <a:defRPr sz="2400" b="1">
                <a:latin typeface="Segoe UI Light" panose="020B0502040204020203" charset="0"/>
                <a:ea typeface="Segoe UI Light" panose="020B0502040204020203" charset="0"/>
                <a:cs typeface="Segoe UI Light" panose="020B0502040204020203" charset="0"/>
              </a:defRPr>
            </a:lvl1pPr>
          </a:lstStyle>
          <a:p>
            <a:pPr lvl="0"/>
            <a:r>
              <a:rPr kumimoji="1" lang="en-US" altLang="zh-CN" dirty="0" smtClean="0"/>
              <a:t>CLICK</a:t>
            </a:r>
            <a:r>
              <a:rPr kumimoji="1" lang="zh-CN" altLang="en-US" dirty="0" smtClean="0"/>
              <a:t> </a:t>
            </a:r>
            <a:r>
              <a:rPr kumimoji="1" lang="en-US" altLang="zh-CN" dirty="0" smtClean="0"/>
              <a:t>HERE</a:t>
            </a:r>
            <a:r>
              <a:rPr kumimoji="1" lang="zh-CN" altLang="en-US" dirty="0" smtClean="0"/>
              <a:t> </a:t>
            </a:r>
            <a:r>
              <a:rPr kumimoji="1" lang="en-US" altLang="zh-CN" dirty="0" smtClean="0"/>
              <a:t>TO</a:t>
            </a:r>
            <a:r>
              <a:rPr kumimoji="1" lang="zh-CN" altLang="en-US" dirty="0" smtClean="0"/>
              <a:t> </a:t>
            </a:r>
            <a:r>
              <a:rPr kumimoji="1" lang="en-US" altLang="zh-CN" dirty="0" smtClean="0"/>
              <a:t>ADD</a:t>
            </a:r>
            <a:r>
              <a:rPr kumimoji="1" lang="zh-CN" altLang="en-US" dirty="0" smtClean="0"/>
              <a:t> </a:t>
            </a:r>
            <a:r>
              <a:rPr kumimoji="1" lang="en-US" altLang="zh-CN" dirty="0" smtClean="0"/>
              <a:t>YOUR</a:t>
            </a:r>
            <a:r>
              <a:rPr kumimoji="1" lang="zh-CN" altLang="en-US" dirty="0" smtClean="0"/>
              <a:t> </a:t>
            </a:r>
            <a:r>
              <a:rPr kumimoji="1" lang="en-US" altLang="zh-CN" dirty="0" smtClean="0"/>
              <a:t>TITLE</a:t>
            </a:r>
            <a:endParaRPr kumimoji="1" lang="zh-CN" altLang="en-US" dirty="0"/>
          </a:p>
        </p:txBody>
      </p:sp>
      <p:sp>
        <p:nvSpPr>
          <p:cNvPr id="3" name="文本占位符 7"/>
          <p:cNvSpPr>
            <a:spLocks noGrp="1"/>
          </p:cNvSpPr>
          <p:nvPr>
            <p:ph type="body" sz="quarter" idx="13" hasCustomPrompt="1"/>
          </p:nvPr>
        </p:nvSpPr>
        <p:spPr>
          <a:xfrm>
            <a:off x="11386592" y="171547"/>
            <a:ext cx="805408" cy="616255"/>
          </a:xfrm>
          <a:prstGeom prst="rect">
            <a:avLst/>
          </a:prstGeom>
          <a:solidFill>
            <a:schemeClr val="tx1"/>
          </a:solidFill>
        </p:spPr>
        <p:txBody>
          <a:bodyPr vert="horz" anchor="ctr"/>
          <a:lstStyle>
            <a:lvl1pPr marL="0" indent="0" algn="ctr">
              <a:buNone/>
              <a:defRPr sz="2400" b="1">
                <a:solidFill>
                  <a:srgbClr val="FFFFFF"/>
                </a:solidFill>
                <a:latin typeface="Segoe UI Light" panose="020B0502040204020203" charset="0"/>
                <a:ea typeface="Segoe UI Light" panose="020B0502040204020203" charset="0"/>
                <a:cs typeface="Segoe UI Light" panose="020B0502040204020203" charset="0"/>
              </a:defRPr>
            </a:lvl1pPr>
          </a:lstStyle>
          <a:p>
            <a:pPr lvl="0"/>
            <a:r>
              <a:rPr kumimoji="1" lang="en-US" altLang="zh-CN" dirty="0" smtClean="0"/>
              <a:t>01</a:t>
            </a:r>
            <a:endParaRPr kumimoji="1" lang="zh-CN" altLang="en-US" dirty="0"/>
          </a:p>
        </p:txBody>
      </p:sp>
      <p:sp>
        <p:nvSpPr>
          <p:cNvPr id="4" name="图片占位符 8"/>
          <p:cNvSpPr>
            <a:spLocks noGrp="1"/>
          </p:cNvSpPr>
          <p:nvPr>
            <p:ph type="pic" sz="quarter" idx="14" hasCustomPrompt="1"/>
          </p:nvPr>
        </p:nvSpPr>
        <p:spPr>
          <a:xfrm>
            <a:off x="376768" y="5989475"/>
            <a:ext cx="1960033" cy="533400"/>
          </a:xfrm>
          <a:prstGeom prst="rect">
            <a:avLst/>
          </a:prstGeom>
        </p:spPr>
        <p:txBody>
          <a:bodyPr vert="horz" anchor="ctr"/>
          <a:lstStyle>
            <a:lvl1pPr marL="0" indent="0" algn="ctr">
              <a:buNone/>
              <a:defRPr sz="1600" b="1">
                <a:latin typeface="Segoe UI Light" panose="020B0502040204020203" charset="0"/>
                <a:ea typeface="Segoe UI Light" panose="020B0502040204020203" charset="0"/>
                <a:cs typeface="Segoe UI Light" panose="020B0502040204020203" charset="0"/>
              </a:defRPr>
            </a:lvl1pPr>
          </a:lstStyle>
          <a:p>
            <a:r>
              <a:rPr kumimoji="1" lang="en-US" altLang="zh-CN" sz="1600" b="1" dirty="0" smtClean="0"/>
              <a:t>LOGO&amp;PIC</a:t>
            </a:r>
            <a:r>
              <a:rPr kumimoji="1" lang="zh-CN" altLang="en-US" sz="1600" b="1" dirty="0" smtClean="0"/>
              <a:t> </a:t>
            </a:r>
            <a:r>
              <a:rPr kumimoji="1" lang="en-US" altLang="zh-CN" sz="1600" b="1" dirty="0" smtClean="0"/>
              <a:t>HERE</a:t>
            </a:r>
            <a:endParaRPr kumimoji="1"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94927" y="3442753"/>
            <a:ext cx="3602146" cy="938719"/>
          </a:xfrm>
          <a:prstGeom prst="rect">
            <a:avLst/>
          </a:prstGeom>
          <a:noFill/>
        </p:spPr>
        <p:txBody>
          <a:bodyPr wrap="square" rtlCol="0">
            <a:spAutoFit/>
          </a:bodyPr>
          <a:lstStyle/>
          <a:p>
            <a:pPr algn="ctr" defTabSz="608965">
              <a:lnSpc>
                <a:spcPct val="130000"/>
              </a:lnSpc>
            </a:pPr>
            <a:r>
              <a:rPr lang="en-US" altLang="zh-CN" sz="4400" b="1" dirty="0">
                <a:latin typeface="+mj-lt"/>
                <a:ea typeface="微软雅黑" panose="020B0503020204020204" charset="-122"/>
              </a:rPr>
              <a:t>PART</a:t>
            </a:r>
            <a:r>
              <a:rPr lang="zh-CN" altLang="en-US" sz="4400" b="1" dirty="0">
                <a:latin typeface="+mj-lt"/>
                <a:ea typeface="微软雅黑" panose="020B0503020204020204" charset="-122"/>
              </a:rPr>
              <a:t> </a:t>
            </a:r>
            <a:r>
              <a:rPr lang="en-US" altLang="zh-CN" sz="4400" b="1" dirty="0" smtClean="0">
                <a:latin typeface="+mj-lt"/>
                <a:ea typeface="微软雅黑" panose="020B0503020204020204" charset="-122"/>
              </a:rPr>
              <a:t>TWO</a:t>
            </a:r>
            <a:endParaRPr lang="zh-CN" altLang="en-US" sz="4400" b="1" dirty="0">
              <a:latin typeface="+mj-lt"/>
              <a:ea typeface="微软雅黑" panose="020B0503020204020204" charset="-122"/>
            </a:endParaRPr>
          </a:p>
        </p:txBody>
      </p:sp>
      <p:sp>
        <p:nvSpPr>
          <p:cNvPr id="3" name="文本框 2"/>
          <p:cNvSpPr txBox="1"/>
          <p:nvPr/>
        </p:nvSpPr>
        <p:spPr>
          <a:xfrm>
            <a:off x="1862666" y="2417412"/>
            <a:ext cx="8094133" cy="1246495"/>
          </a:xfrm>
          <a:prstGeom prst="rect">
            <a:avLst/>
          </a:prstGeom>
          <a:noFill/>
        </p:spPr>
        <p:txBody>
          <a:bodyPr wrap="square" rtlCol="0">
            <a:spAutoFit/>
          </a:bodyPr>
          <a:lstStyle/>
          <a:p>
            <a:pPr algn="ctr" defTabSz="608965">
              <a:lnSpc>
                <a:spcPct val="130000"/>
              </a:lnSpc>
            </a:pPr>
            <a:r>
              <a:rPr lang="zh-CN" altLang="en-US" sz="6000" dirty="0" smtClean="0">
                <a:latin typeface="+mj-lt"/>
                <a:ea typeface="微软雅黑" panose="020B0503020204020204" charset="-122"/>
              </a:rPr>
              <a:t>第二章 公文类文体写作</a:t>
            </a:r>
            <a:endParaRPr lang="zh-CN" altLang="en-US" sz="6000" dirty="0">
              <a:latin typeface="+mj-lt"/>
              <a:ea typeface="微软雅黑" panose="020B0503020204020204" charset="-122"/>
            </a:endParaRPr>
          </a:p>
        </p:txBody>
      </p:sp>
      <p:sp>
        <p:nvSpPr>
          <p:cNvPr id="4" name="矩形 3"/>
          <p:cNvSpPr/>
          <p:nvPr/>
        </p:nvSpPr>
        <p:spPr>
          <a:xfrm>
            <a:off x="4551152" y="4289673"/>
            <a:ext cx="3060000" cy="11334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9024" y="293440"/>
            <a:ext cx="5942652" cy="584776"/>
          </a:xfrm>
          <a:prstGeom prst="rect">
            <a:avLst/>
          </a:prstGeom>
        </p:spPr>
        <p:txBody>
          <a:bodyPr wrap="none">
            <a:spAutoFit/>
          </a:bodyPr>
          <a:lstStyle/>
          <a:p>
            <a:r>
              <a:rPr lang="zh-CN" altLang="en-US" sz="3200" b="1" dirty="0" smtClean="0"/>
              <a:t>通知的特点、分类、例文、格式</a:t>
            </a:r>
            <a:endParaRPr lang="zh-CN" altLang="en-US" sz="3200" b="1" dirty="0"/>
          </a:p>
        </p:txBody>
      </p:sp>
      <p:sp>
        <p:nvSpPr>
          <p:cNvPr id="22" name="矩形 21"/>
          <p:cNvSpPr/>
          <p:nvPr/>
        </p:nvSpPr>
        <p:spPr>
          <a:xfrm>
            <a:off x="2846069" y="1014428"/>
            <a:ext cx="3808731" cy="1661993"/>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通知特点</a:t>
            </a:r>
            <a:endParaRPr lang="en-US" altLang="zh-CN" sz="2000" b="1" u="dash" dirty="0" smtClean="0">
              <a:solidFill>
                <a:srgbClr val="000000"/>
              </a:solidFill>
              <a:uFill>
                <a:solidFill>
                  <a:srgbClr val="800000"/>
                </a:solidFill>
              </a:uFill>
              <a:latin typeface="+mn-ea"/>
            </a:endParaRPr>
          </a:p>
          <a:p>
            <a:r>
              <a:rPr lang="zh-CN" altLang="en-US" sz="1400" dirty="0" smtClean="0">
                <a:solidFill>
                  <a:srgbClr val="000000"/>
                </a:solidFill>
                <a:latin typeface="+mn-ea"/>
              </a:rPr>
              <a:t>      </a:t>
            </a:r>
            <a:r>
              <a:rPr lang="zh-CN" altLang="en-US" dirty="0" smtClean="0">
                <a:solidFill>
                  <a:srgbClr val="000000"/>
                </a:solidFill>
                <a:latin typeface="+mn-ea"/>
              </a:rPr>
              <a:t> </a:t>
            </a:r>
            <a:r>
              <a:rPr lang="en-US" altLang="zh-CN" dirty="0">
                <a:solidFill>
                  <a:srgbClr val="000000"/>
                </a:solidFill>
              </a:rPr>
              <a:t>(</a:t>
            </a:r>
            <a:r>
              <a:rPr lang="zh-CN" altLang="zh-CN" dirty="0">
                <a:solidFill>
                  <a:srgbClr val="000000"/>
                </a:solidFill>
              </a:rPr>
              <a:t>一</a:t>
            </a:r>
            <a:r>
              <a:rPr lang="en-US" altLang="zh-CN" dirty="0">
                <a:solidFill>
                  <a:srgbClr val="000000"/>
                </a:solidFill>
              </a:rPr>
              <a:t>)</a:t>
            </a:r>
            <a:r>
              <a:rPr lang="zh-CN" altLang="zh-CN" dirty="0">
                <a:solidFill>
                  <a:srgbClr val="000000"/>
                </a:solidFill>
              </a:rPr>
              <a:t>使用的广泛性</a:t>
            </a:r>
            <a:endParaRPr lang="zh-CN" altLang="zh-CN" dirty="0">
              <a:solidFill>
                <a:srgbClr val="000000"/>
              </a:solidFill>
            </a:endParaRPr>
          </a:p>
          <a:p>
            <a:r>
              <a:rPr lang="en-US" altLang="zh-CN" dirty="0">
                <a:solidFill>
                  <a:srgbClr val="000000"/>
                </a:solidFill>
              </a:rPr>
              <a:t>  </a:t>
            </a:r>
            <a:r>
              <a:rPr lang="zh-CN" altLang="en-US" dirty="0" smtClean="0">
                <a:solidFill>
                  <a:srgbClr val="000000"/>
                </a:solidFill>
              </a:rPr>
              <a:t>   </a:t>
            </a:r>
            <a:r>
              <a:rPr lang="en-US" altLang="zh-CN" dirty="0" smtClean="0">
                <a:solidFill>
                  <a:srgbClr val="000000"/>
                </a:solidFill>
              </a:rPr>
              <a:t> </a:t>
            </a:r>
            <a:r>
              <a:rPr lang="en-US" altLang="zh-CN" dirty="0">
                <a:solidFill>
                  <a:srgbClr val="000000"/>
                </a:solidFill>
              </a:rPr>
              <a:t>(</a:t>
            </a:r>
            <a:r>
              <a:rPr lang="zh-CN" altLang="zh-CN" dirty="0">
                <a:solidFill>
                  <a:srgbClr val="000000"/>
                </a:solidFill>
              </a:rPr>
              <a:t>二</a:t>
            </a:r>
            <a:r>
              <a:rPr lang="en-US" altLang="zh-CN" dirty="0">
                <a:solidFill>
                  <a:srgbClr val="000000"/>
                </a:solidFill>
              </a:rPr>
              <a:t>)</a:t>
            </a:r>
            <a:r>
              <a:rPr lang="zh-CN" altLang="zh-CN" dirty="0">
                <a:solidFill>
                  <a:srgbClr val="000000"/>
                </a:solidFill>
              </a:rPr>
              <a:t>内容的真实性</a:t>
            </a:r>
            <a:endParaRPr lang="zh-CN" altLang="zh-CN" dirty="0">
              <a:solidFill>
                <a:srgbClr val="000000"/>
              </a:solidFill>
            </a:endParaRPr>
          </a:p>
          <a:p>
            <a:r>
              <a:rPr lang="en-US" altLang="zh-CN" dirty="0">
                <a:solidFill>
                  <a:srgbClr val="000000"/>
                </a:solidFill>
              </a:rPr>
              <a:t>  </a:t>
            </a:r>
            <a:r>
              <a:rPr lang="zh-CN" altLang="en-US" dirty="0" smtClean="0">
                <a:solidFill>
                  <a:srgbClr val="000000"/>
                </a:solidFill>
              </a:rPr>
              <a:t>   </a:t>
            </a:r>
            <a:r>
              <a:rPr lang="en-US" altLang="zh-CN" dirty="0" smtClean="0">
                <a:solidFill>
                  <a:srgbClr val="000000"/>
                </a:solidFill>
              </a:rPr>
              <a:t> (</a:t>
            </a:r>
            <a:r>
              <a:rPr lang="zh-CN" altLang="zh-CN" dirty="0">
                <a:solidFill>
                  <a:srgbClr val="000000"/>
                </a:solidFill>
              </a:rPr>
              <a:t>三</a:t>
            </a:r>
            <a:r>
              <a:rPr lang="en-US" altLang="zh-CN" dirty="0">
                <a:solidFill>
                  <a:srgbClr val="000000"/>
                </a:solidFill>
              </a:rPr>
              <a:t>)</a:t>
            </a:r>
            <a:r>
              <a:rPr lang="zh-CN" altLang="zh-CN" dirty="0">
                <a:solidFill>
                  <a:srgbClr val="000000"/>
                </a:solidFill>
              </a:rPr>
              <a:t>功能的晓谕性</a:t>
            </a:r>
            <a:endParaRPr lang="zh-CN" altLang="zh-CN" dirty="0">
              <a:solidFill>
                <a:srgbClr val="000000"/>
              </a:solidFill>
            </a:endParaRPr>
          </a:p>
          <a:p>
            <a:r>
              <a:rPr lang="en-US" altLang="zh-CN" dirty="0">
                <a:solidFill>
                  <a:srgbClr val="000000"/>
                </a:solidFill>
              </a:rPr>
              <a:t>  </a:t>
            </a:r>
            <a:r>
              <a:rPr lang="zh-CN" altLang="en-US" dirty="0" smtClean="0">
                <a:solidFill>
                  <a:srgbClr val="000000"/>
                </a:solidFill>
              </a:rPr>
              <a:t>   </a:t>
            </a:r>
            <a:r>
              <a:rPr lang="en-US" altLang="zh-CN" dirty="0" smtClean="0">
                <a:solidFill>
                  <a:srgbClr val="000000"/>
                </a:solidFill>
              </a:rPr>
              <a:t> (</a:t>
            </a:r>
            <a:r>
              <a:rPr lang="zh-CN" altLang="zh-CN" dirty="0">
                <a:solidFill>
                  <a:srgbClr val="000000"/>
                </a:solidFill>
              </a:rPr>
              <a:t>四</a:t>
            </a:r>
            <a:r>
              <a:rPr lang="en-US" altLang="zh-CN" dirty="0">
                <a:solidFill>
                  <a:srgbClr val="000000"/>
                </a:solidFill>
              </a:rPr>
              <a:t>)</a:t>
            </a:r>
            <a:r>
              <a:rPr lang="zh-CN" altLang="zh-CN" dirty="0">
                <a:solidFill>
                  <a:srgbClr val="000000"/>
                </a:solidFill>
              </a:rPr>
              <a:t>行文的多向性</a:t>
            </a:r>
            <a:endParaRPr lang="zh-CN" altLang="zh-CN" dirty="0">
              <a:solidFill>
                <a:srgbClr val="000000"/>
              </a:solidFill>
            </a:endParaRPr>
          </a:p>
        </p:txBody>
      </p:sp>
      <p:sp>
        <p:nvSpPr>
          <p:cNvPr id="41" name="椭圆 40"/>
          <p:cNvSpPr/>
          <p:nvPr/>
        </p:nvSpPr>
        <p:spPr>
          <a:xfrm>
            <a:off x="3854568" y="496394"/>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
        <p:nvSpPr>
          <p:cNvPr id="42" name="矩形 41"/>
          <p:cNvSpPr/>
          <p:nvPr/>
        </p:nvSpPr>
        <p:spPr>
          <a:xfrm>
            <a:off x="5613400" y="1116026"/>
            <a:ext cx="6210300" cy="3108543"/>
          </a:xfrm>
          <a:prstGeom prst="rect">
            <a:avLst/>
          </a:prstGeom>
        </p:spPr>
        <p:txBody>
          <a:bodyPr wrap="square">
            <a:spAutoFit/>
          </a:bodyPr>
          <a:lstStyle/>
          <a:p>
            <a:pPr marL="342900" indent="-34290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通</a:t>
            </a:r>
            <a:r>
              <a:rPr lang="zh-CN" altLang="en-US" sz="2000" b="1" u="dash" dirty="0">
                <a:solidFill>
                  <a:srgbClr val="000000"/>
                </a:solidFill>
                <a:uFill>
                  <a:solidFill>
                    <a:srgbClr val="800000"/>
                  </a:solidFill>
                </a:uFill>
                <a:latin typeface="+mn-ea"/>
              </a:rPr>
              <a:t>知</a:t>
            </a:r>
            <a:r>
              <a:rPr lang="zh-CN" altLang="en-US" sz="2000" b="1" u="dash" dirty="0" smtClean="0">
                <a:solidFill>
                  <a:srgbClr val="000000"/>
                </a:solidFill>
                <a:uFill>
                  <a:solidFill>
                    <a:srgbClr val="800000"/>
                  </a:solidFill>
                </a:uFill>
                <a:latin typeface="+mn-ea"/>
              </a:rPr>
              <a:t>分类</a:t>
            </a:r>
            <a:endParaRPr lang="en-US" altLang="zh-CN" sz="2000" b="1" dirty="0" smtClean="0">
              <a:solidFill>
                <a:srgbClr val="000000"/>
              </a:solidFill>
              <a:latin typeface="+mn-ea"/>
            </a:endParaRPr>
          </a:p>
          <a:p>
            <a:r>
              <a:rPr lang="zh-CN" altLang="en-US" sz="1400" dirty="0" smtClean="0">
                <a:solidFill>
                  <a:srgbClr val="000000"/>
                </a:solidFill>
                <a:latin typeface="+mn-ea"/>
              </a:rPr>
              <a:t>  </a:t>
            </a:r>
            <a:r>
              <a:rPr lang="zh-CN" altLang="en-US" sz="1200" dirty="0" smtClean="0">
                <a:solidFill>
                  <a:srgbClr val="000000"/>
                </a:solidFill>
                <a:latin typeface="+mn-ea"/>
              </a:rPr>
              <a:t>  </a:t>
            </a:r>
            <a:r>
              <a:rPr lang="zh-CN" altLang="en-US" sz="1600" dirty="0" smtClean="0">
                <a:solidFill>
                  <a:srgbClr val="000000"/>
                </a:solidFill>
                <a:latin typeface="+mn-ea"/>
              </a:rPr>
              <a:t> </a:t>
            </a:r>
            <a:r>
              <a:rPr lang="zh-CN" altLang="zh-CN" sz="1600" dirty="0" smtClean="0">
                <a:solidFill>
                  <a:srgbClr val="000000"/>
                </a:solidFill>
                <a:latin typeface="+mn-ea"/>
              </a:rPr>
              <a:t>根据适用范围</a:t>
            </a:r>
            <a:r>
              <a:rPr lang="zh-CN" altLang="zh-CN" sz="1600" dirty="0">
                <a:solidFill>
                  <a:srgbClr val="000000"/>
                </a:solidFill>
                <a:latin typeface="+mn-ea"/>
              </a:rPr>
              <a:t>的不同，可以分为六大类。</a:t>
            </a:r>
            <a:endParaRPr lang="zh-CN" altLang="zh-CN" sz="1600" dirty="0">
              <a:solidFill>
                <a:srgbClr val="000000"/>
              </a:solidFill>
              <a:latin typeface="+mn-ea"/>
            </a:endParaRPr>
          </a:p>
          <a:p>
            <a:r>
              <a:rPr lang="en-US" altLang="zh-CN" sz="1600" dirty="0">
                <a:solidFill>
                  <a:srgbClr val="000000"/>
                </a:solidFill>
                <a:latin typeface="+mn-ea"/>
              </a:rPr>
              <a:t>    (1)</a:t>
            </a:r>
            <a:r>
              <a:rPr lang="zh-CN" altLang="zh-CN" sz="1600" dirty="0">
                <a:solidFill>
                  <a:srgbClr val="000000"/>
                </a:solidFill>
                <a:latin typeface="+mn-ea"/>
              </a:rPr>
              <a:t>发布性通知。用于发布行政规章</a:t>
            </a:r>
            <a:r>
              <a:rPr lang="zh-CN" altLang="zh-CN" sz="1600" dirty="0" smtClean="0">
                <a:solidFill>
                  <a:srgbClr val="000000"/>
                </a:solidFill>
                <a:latin typeface="+mn-ea"/>
              </a:rPr>
              <a:t>制度</a:t>
            </a:r>
            <a:r>
              <a:rPr lang="zh-CN" altLang="en-US" sz="1600" dirty="0" smtClean="0">
                <a:solidFill>
                  <a:srgbClr val="000000"/>
                </a:solidFill>
                <a:latin typeface="+mn-ea"/>
              </a:rPr>
              <a:t>     </a:t>
            </a:r>
            <a:r>
              <a:rPr lang="zh-CN" altLang="zh-CN" sz="1600" dirty="0" smtClean="0">
                <a:solidFill>
                  <a:srgbClr val="000000"/>
                </a:solidFill>
                <a:latin typeface="+mn-ea"/>
              </a:rPr>
              <a:t>及党内规</a:t>
            </a:r>
            <a:r>
              <a:rPr lang="zh-CN" altLang="zh-CN" sz="1600" dirty="0">
                <a:solidFill>
                  <a:srgbClr val="000000"/>
                </a:solidFill>
                <a:latin typeface="+mn-ea"/>
              </a:rPr>
              <a:t>章制度。</a:t>
            </a:r>
            <a:endParaRPr lang="zh-CN" altLang="zh-CN" sz="1600" dirty="0">
              <a:solidFill>
                <a:srgbClr val="000000"/>
              </a:solidFill>
              <a:latin typeface="+mn-ea"/>
            </a:endParaRPr>
          </a:p>
          <a:p>
            <a:r>
              <a:rPr lang="en-US" altLang="zh-CN" sz="1600" dirty="0">
                <a:solidFill>
                  <a:srgbClr val="000000"/>
                </a:solidFill>
                <a:latin typeface="+mn-ea"/>
              </a:rPr>
              <a:t>    (2)</a:t>
            </a:r>
            <a:r>
              <a:rPr lang="zh-CN" altLang="zh-CN" sz="1600" dirty="0">
                <a:solidFill>
                  <a:srgbClr val="000000"/>
                </a:solidFill>
                <a:latin typeface="+mn-ea"/>
              </a:rPr>
              <a:t>批转性通知。用于上级机关批转下级机关</a:t>
            </a:r>
            <a:r>
              <a:rPr lang="zh-CN" altLang="zh-CN" sz="1600" dirty="0" smtClean="0">
                <a:solidFill>
                  <a:srgbClr val="000000"/>
                </a:solidFill>
                <a:latin typeface="+mn-ea"/>
              </a:rPr>
              <a:t>的公文给所属人员，</a:t>
            </a:r>
            <a:endParaRPr lang="en-US" altLang="zh-CN" sz="1600" dirty="0" smtClean="0">
              <a:solidFill>
                <a:srgbClr val="000000"/>
              </a:solidFill>
              <a:latin typeface="+mn-ea"/>
            </a:endParaRPr>
          </a:p>
          <a:p>
            <a:r>
              <a:rPr lang="zh-CN" altLang="zh-CN" sz="1600" dirty="0">
                <a:solidFill>
                  <a:srgbClr val="000000"/>
                </a:solidFill>
                <a:latin typeface="+mn-ea"/>
              </a:rPr>
              <a:t> </a:t>
            </a:r>
            <a:r>
              <a:rPr lang="zh-CN" altLang="en-US" sz="1600" dirty="0" smtClean="0">
                <a:solidFill>
                  <a:srgbClr val="000000"/>
                </a:solidFill>
                <a:latin typeface="+mn-ea"/>
              </a:rPr>
              <a:t>        </a:t>
            </a:r>
            <a:r>
              <a:rPr lang="zh-CN" altLang="zh-CN" sz="1600" dirty="0" smtClean="0">
                <a:solidFill>
                  <a:srgbClr val="000000"/>
                </a:solidFill>
                <a:latin typeface="+mn-ea"/>
              </a:rPr>
              <a:t>让他们周知或执</a:t>
            </a:r>
            <a:r>
              <a:rPr lang="zh-CN" altLang="zh-CN" sz="1600" dirty="0">
                <a:solidFill>
                  <a:srgbClr val="000000"/>
                </a:solidFill>
                <a:latin typeface="+mn-ea"/>
              </a:rPr>
              <a:t>行。</a:t>
            </a:r>
            <a:endParaRPr lang="zh-CN" altLang="zh-CN" sz="1600" dirty="0">
              <a:solidFill>
                <a:srgbClr val="000000"/>
              </a:solidFill>
              <a:latin typeface="+mn-ea"/>
            </a:endParaRPr>
          </a:p>
          <a:p>
            <a:r>
              <a:rPr lang="en-US" altLang="zh-CN" sz="1600" dirty="0">
                <a:solidFill>
                  <a:srgbClr val="000000"/>
                </a:solidFill>
                <a:latin typeface="+mn-ea"/>
              </a:rPr>
              <a:t>    (3)</a:t>
            </a:r>
            <a:r>
              <a:rPr lang="zh-CN" altLang="zh-CN" sz="1600" dirty="0">
                <a:solidFill>
                  <a:srgbClr val="000000"/>
                </a:solidFill>
                <a:latin typeface="+mn-ea"/>
              </a:rPr>
              <a:t>转发性通知。用于转发上级机关</a:t>
            </a:r>
            <a:r>
              <a:rPr lang="zh-CN" altLang="zh-CN" sz="1600" dirty="0" smtClean="0">
                <a:solidFill>
                  <a:srgbClr val="000000"/>
                </a:solidFill>
                <a:latin typeface="+mn-ea"/>
              </a:rPr>
              <a:t>和不相隶属的机关的公文给所</a:t>
            </a:r>
            <a:endParaRPr lang="en-US" altLang="zh-CN" sz="1600" dirty="0" smtClean="0">
              <a:solidFill>
                <a:srgbClr val="000000"/>
              </a:solidFill>
              <a:latin typeface="+mn-ea"/>
            </a:endParaRPr>
          </a:p>
          <a:p>
            <a:r>
              <a:rPr lang="zh-CN" altLang="zh-CN" sz="1600" dirty="0">
                <a:solidFill>
                  <a:srgbClr val="000000"/>
                </a:solidFill>
                <a:latin typeface="+mn-ea"/>
              </a:rPr>
              <a:t> </a:t>
            </a:r>
            <a:r>
              <a:rPr lang="zh-CN" altLang="en-US" sz="1600" dirty="0" smtClean="0">
                <a:solidFill>
                  <a:srgbClr val="000000"/>
                </a:solidFill>
                <a:latin typeface="+mn-ea"/>
              </a:rPr>
              <a:t>        </a:t>
            </a:r>
            <a:r>
              <a:rPr lang="zh-CN" altLang="zh-CN" sz="1600" dirty="0" smtClean="0">
                <a:solidFill>
                  <a:srgbClr val="000000"/>
                </a:solidFill>
                <a:latin typeface="+mn-ea"/>
              </a:rPr>
              <a:t>属人员</a:t>
            </a:r>
            <a:r>
              <a:rPr lang="zh-CN" altLang="zh-CN" sz="1600" dirty="0">
                <a:solidFill>
                  <a:srgbClr val="000000"/>
                </a:solidFill>
                <a:latin typeface="+mn-ea"/>
              </a:rPr>
              <a:t>，让他们周知或执行。</a:t>
            </a:r>
            <a:endParaRPr lang="zh-CN" altLang="zh-CN" sz="1600" dirty="0">
              <a:solidFill>
                <a:srgbClr val="000000"/>
              </a:solidFill>
              <a:latin typeface="+mn-ea"/>
            </a:endParaRPr>
          </a:p>
          <a:p>
            <a:r>
              <a:rPr lang="en-US" altLang="zh-CN" sz="1600" dirty="0">
                <a:solidFill>
                  <a:srgbClr val="000000"/>
                </a:solidFill>
                <a:latin typeface="+mn-ea"/>
              </a:rPr>
              <a:t>    (4)</a:t>
            </a:r>
            <a:r>
              <a:rPr lang="zh-CN" altLang="zh-CN" sz="1600" dirty="0">
                <a:solidFill>
                  <a:srgbClr val="000000"/>
                </a:solidFill>
                <a:latin typeface="+mn-ea"/>
              </a:rPr>
              <a:t>指示性通知。用于上级机关</a:t>
            </a:r>
            <a:r>
              <a:rPr lang="zh-CN" altLang="zh-CN" sz="1600" dirty="0" smtClean="0">
                <a:solidFill>
                  <a:srgbClr val="000000"/>
                </a:solidFill>
                <a:latin typeface="+mn-ea"/>
              </a:rPr>
              <a:t>指示下级机关如何开展</a:t>
            </a:r>
            <a:r>
              <a:rPr lang="zh-CN" altLang="zh-CN" sz="1600" dirty="0">
                <a:solidFill>
                  <a:srgbClr val="000000"/>
                </a:solidFill>
                <a:latin typeface="+mn-ea"/>
              </a:rPr>
              <a:t>工作。</a:t>
            </a:r>
            <a:endParaRPr lang="zh-CN" altLang="zh-CN" sz="1600" dirty="0">
              <a:solidFill>
                <a:srgbClr val="000000"/>
              </a:solidFill>
              <a:latin typeface="+mn-ea"/>
            </a:endParaRPr>
          </a:p>
          <a:p>
            <a:r>
              <a:rPr lang="en-US" altLang="zh-CN" sz="1600" dirty="0">
                <a:solidFill>
                  <a:srgbClr val="000000"/>
                </a:solidFill>
                <a:latin typeface="+mn-ea"/>
              </a:rPr>
              <a:t>    (5)</a:t>
            </a:r>
            <a:r>
              <a:rPr lang="zh-CN" altLang="zh-CN" sz="1600" dirty="0">
                <a:solidFill>
                  <a:srgbClr val="000000"/>
                </a:solidFill>
                <a:latin typeface="+mn-ea"/>
              </a:rPr>
              <a:t>任免性通知。用于任免和聘用干部。</a:t>
            </a:r>
            <a:endParaRPr lang="zh-CN" altLang="zh-CN" sz="1600" dirty="0">
              <a:solidFill>
                <a:srgbClr val="000000"/>
              </a:solidFill>
              <a:latin typeface="+mn-ea"/>
            </a:endParaRPr>
          </a:p>
          <a:p>
            <a:r>
              <a:rPr lang="en-US" altLang="zh-CN" sz="1600" dirty="0">
                <a:solidFill>
                  <a:srgbClr val="000000"/>
                </a:solidFill>
                <a:latin typeface="+mn-ea"/>
              </a:rPr>
              <a:t>    (6)</a:t>
            </a:r>
            <a:r>
              <a:rPr lang="zh-CN" altLang="zh-CN" sz="1600" dirty="0">
                <a:solidFill>
                  <a:srgbClr val="000000"/>
                </a:solidFill>
                <a:latin typeface="+mn-ea"/>
              </a:rPr>
              <a:t>事务性通知。用于处理日常工作中带事务</a:t>
            </a:r>
            <a:r>
              <a:rPr lang="zh-CN" altLang="zh-CN" sz="1600" dirty="0" smtClean="0">
                <a:solidFill>
                  <a:srgbClr val="000000"/>
                </a:solidFill>
                <a:latin typeface="+mn-ea"/>
              </a:rPr>
              <a:t>性的事情</a:t>
            </a:r>
            <a:r>
              <a:rPr lang="zh-CN" altLang="zh-CN" sz="1600" dirty="0">
                <a:solidFill>
                  <a:srgbClr val="000000"/>
                </a:solidFill>
                <a:latin typeface="+mn-ea"/>
              </a:rPr>
              <a:t>，常</a:t>
            </a:r>
            <a:r>
              <a:rPr lang="zh-CN" altLang="zh-CN" sz="1600" dirty="0" smtClean="0">
                <a:solidFill>
                  <a:srgbClr val="000000"/>
                </a:solidFill>
                <a:latin typeface="+mn-ea"/>
              </a:rPr>
              <a:t>把有关</a:t>
            </a:r>
            <a:endParaRPr lang="en-US" altLang="zh-CN" sz="1600" dirty="0" smtClean="0">
              <a:solidFill>
                <a:srgbClr val="000000"/>
              </a:solidFill>
              <a:latin typeface="+mn-ea"/>
            </a:endParaRPr>
          </a:p>
          <a:p>
            <a:r>
              <a:rPr lang="zh-CN" altLang="zh-CN" sz="1600" dirty="0">
                <a:solidFill>
                  <a:srgbClr val="000000"/>
                </a:solidFill>
                <a:latin typeface="+mn-ea"/>
              </a:rPr>
              <a:t> </a:t>
            </a:r>
            <a:r>
              <a:rPr lang="zh-CN" altLang="en-US" sz="1600" dirty="0" smtClean="0">
                <a:solidFill>
                  <a:srgbClr val="000000"/>
                </a:solidFill>
                <a:latin typeface="+mn-ea"/>
              </a:rPr>
              <a:t>        </a:t>
            </a:r>
            <a:r>
              <a:rPr lang="zh-CN" altLang="zh-CN" sz="1600" dirty="0" smtClean="0">
                <a:solidFill>
                  <a:srgbClr val="000000"/>
                </a:solidFill>
                <a:latin typeface="+mn-ea"/>
              </a:rPr>
              <a:t>信</a:t>
            </a:r>
            <a:r>
              <a:rPr lang="zh-CN" altLang="zh-CN" sz="1600" dirty="0">
                <a:solidFill>
                  <a:srgbClr val="000000"/>
                </a:solidFill>
                <a:latin typeface="+mn-ea"/>
              </a:rPr>
              <a:t>息或要求用通知的</a:t>
            </a:r>
            <a:endParaRPr lang="zh-CN" altLang="zh-CN" sz="1600" dirty="0">
              <a:solidFill>
                <a:srgbClr val="000000"/>
              </a:solidFill>
              <a:latin typeface="+mn-ea"/>
            </a:endParaRPr>
          </a:p>
          <a:p>
            <a:r>
              <a:rPr lang="en-US" altLang="zh-CN" sz="1600" dirty="0" smtClean="0">
                <a:solidFill>
                  <a:srgbClr val="000000"/>
                </a:solidFill>
                <a:latin typeface="+mn-ea"/>
              </a:rPr>
              <a:t>    </a:t>
            </a:r>
            <a:endParaRPr lang="zh-CN" altLang="zh-CN" sz="1600" dirty="0">
              <a:solidFill>
                <a:srgbClr val="000000"/>
              </a:solidFill>
              <a:latin typeface="+mn-ea"/>
            </a:endParaRPr>
          </a:p>
        </p:txBody>
      </p:sp>
      <p:sp>
        <p:nvSpPr>
          <p:cNvPr id="43" name="矩形 42"/>
          <p:cNvSpPr/>
          <p:nvPr/>
        </p:nvSpPr>
        <p:spPr>
          <a:xfrm>
            <a:off x="2846068" y="3431690"/>
            <a:ext cx="7199631" cy="3108544"/>
          </a:xfrm>
          <a:prstGeom prst="rect">
            <a:avLst/>
          </a:prstGeom>
        </p:spPr>
        <p:txBody>
          <a:bodyPr wrap="square">
            <a:spAutoFit/>
          </a:bodyPr>
          <a:lstStyle/>
          <a:p>
            <a:endParaRPr lang="en-US" altLang="zh-CN" sz="1400" dirty="0" smtClean="0">
              <a:solidFill>
                <a:srgbClr val="000000"/>
              </a:solidFill>
              <a:latin typeface="+mn-ea"/>
            </a:endParaRPr>
          </a:p>
          <a:p>
            <a:pPr marL="285750" indent="-28575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通</a:t>
            </a:r>
            <a:r>
              <a:rPr lang="zh-CN" altLang="en-US" sz="2000" b="1" u="dash" dirty="0">
                <a:solidFill>
                  <a:srgbClr val="000000"/>
                </a:solidFill>
                <a:uFill>
                  <a:solidFill>
                    <a:srgbClr val="800000"/>
                  </a:solidFill>
                </a:uFill>
                <a:latin typeface="+mn-ea"/>
              </a:rPr>
              <a:t>知</a:t>
            </a:r>
            <a:r>
              <a:rPr lang="zh-CN" altLang="en-US" sz="2000" b="1" u="dash" dirty="0" smtClean="0">
                <a:solidFill>
                  <a:srgbClr val="000000"/>
                </a:solidFill>
                <a:uFill>
                  <a:solidFill>
                    <a:srgbClr val="800000"/>
                  </a:solidFill>
                </a:uFill>
                <a:latin typeface="+mn-ea"/>
              </a:rPr>
              <a:t>格式</a:t>
            </a:r>
            <a:endParaRPr lang="en-US" altLang="zh-CN" sz="2000" b="1" u="dash" dirty="0">
              <a:solidFill>
                <a:srgbClr val="000000"/>
              </a:solidFill>
              <a:uFill>
                <a:solidFill>
                  <a:srgbClr val="800000"/>
                </a:solidFill>
              </a:uFill>
              <a:latin typeface="+mn-ea"/>
            </a:endParaRPr>
          </a:p>
          <a:p>
            <a:r>
              <a:rPr lang="zh-CN" altLang="en-US" sz="1400" dirty="0" smtClean="0">
                <a:solidFill>
                  <a:srgbClr val="000000"/>
                </a:solidFill>
                <a:latin typeface="+mn-ea"/>
              </a:rPr>
              <a:t>    </a:t>
            </a:r>
            <a:r>
              <a:rPr lang="zh-CN" altLang="en-US" dirty="0" smtClean="0">
                <a:solidFill>
                  <a:srgbClr val="000000"/>
                </a:solidFill>
                <a:latin typeface="+mn-ea"/>
              </a:rPr>
              <a:t> </a:t>
            </a:r>
            <a:r>
              <a:rPr lang="en-US" altLang="zh-CN" dirty="0">
                <a:solidFill>
                  <a:srgbClr val="000000"/>
                </a:solidFill>
              </a:rPr>
              <a:t>(</a:t>
            </a:r>
            <a:r>
              <a:rPr lang="zh-CN" altLang="zh-CN" dirty="0">
                <a:solidFill>
                  <a:srgbClr val="000000"/>
                </a:solidFill>
              </a:rPr>
              <a:t>一</a:t>
            </a:r>
            <a:r>
              <a:rPr lang="en-US" altLang="zh-CN" dirty="0">
                <a:solidFill>
                  <a:srgbClr val="000000"/>
                </a:solidFill>
              </a:rPr>
              <a:t>)</a:t>
            </a:r>
            <a:r>
              <a:rPr lang="zh-CN" altLang="zh-CN" dirty="0">
                <a:solidFill>
                  <a:srgbClr val="000000"/>
                </a:solidFill>
              </a:rPr>
              <a:t>标题</a:t>
            </a:r>
            <a:r>
              <a:rPr lang="en-US" altLang="zh-CN" dirty="0">
                <a:solidFill>
                  <a:srgbClr val="000000"/>
                </a:solidFill>
              </a:rPr>
              <a:t>    </a:t>
            </a:r>
            <a:endParaRPr lang="zh-CN" altLang="zh-CN" dirty="0">
              <a:solidFill>
                <a:srgbClr val="000000"/>
              </a:solidFill>
            </a:endParaRPr>
          </a:p>
          <a:p>
            <a:r>
              <a:rPr lang="en-US" altLang="zh-CN" dirty="0">
                <a:solidFill>
                  <a:srgbClr val="000000"/>
                </a:solidFill>
              </a:rPr>
              <a:t>    </a:t>
            </a:r>
            <a:r>
              <a:rPr lang="zh-CN" altLang="zh-CN" dirty="0">
                <a:solidFill>
                  <a:srgbClr val="000000"/>
                </a:solidFill>
              </a:rPr>
              <a:t>通知的标题一般采用公文标题的常规写法，</a:t>
            </a:r>
            <a:r>
              <a:rPr lang="zh-CN" altLang="zh-CN" dirty="0" smtClean="0">
                <a:solidFill>
                  <a:srgbClr val="000000"/>
                </a:solidFill>
              </a:rPr>
              <a:t>由</a:t>
            </a:r>
            <a:endParaRPr lang="en-US" altLang="zh-CN" dirty="0" smtClean="0">
              <a:solidFill>
                <a:srgbClr val="000000"/>
              </a:solidFill>
            </a:endParaRPr>
          </a:p>
          <a:p>
            <a:r>
              <a:rPr lang="zh-CN" altLang="zh-CN" dirty="0">
                <a:solidFill>
                  <a:srgbClr val="000000"/>
                </a:solidFill>
              </a:rPr>
              <a:t> </a:t>
            </a:r>
            <a:r>
              <a:rPr lang="zh-CN" altLang="en-US" dirty="0" smtClean="0">
                <a:solidFill>
                  <a:srgbClr val="000000"/>
                </a:solidFill>
              </a:rPr>
              <a:t>   </a:t>
            </a:r>
            <a:r>
              <a:rPr lang="zh-CN" altLang="zh-CN" dirty="0" smtClean="0">
                <a:solidFill>
                  <a:srgbClr val="000000"/>
                </a:solidFill>
              </a:rPr>
              <a:t>“</a:t>
            </a:r>
            <a:r>
              <a:rPr lang="zh-CN" altLang="zh-CN" dirty="0">
                <a:solidFill>
                  <a:srgbClr val="000000"/>
                </a:solidFill>
              </a:rPr>
              <a:t>发文机关</a:t>
            </a:r>
            <a:r>
              <a:rPr lang="en-US" altLang="zh-CN" dirty="0">
                <a:solidFill>
                  <a:srgbClr val="000000"/>
                </a:solidFill>
              </a:rPr>
              <a:t>+</a:t>
            </a:r>
            <a:r>
              <a:rPr lang="zh-CN" altLang="zh-CN" dirty="0">
                <a:solidFill>
                  <a:srgbClr val="000000"/>
                </a:solidFill>
              </a:rPr>
              <a:t>主要内容</a:t>
            </a:r>
            <a:r>
              <a:rPr lang="en-US" altLang="zh-CN" dirty="0">
                <a:solidFill>
                  <a:srgbClr val="000000"/>
                </a:solidFill>
              </a:rPr>
              <a:t>+</a:t>
            </a:r>
            <a:r>
              <a:rPr lang="zh-CN" altLang="zh-CN" dirty="0">
                <a:solidFill>
                  <a:srgbClr val="000000"/>
                </a:solidFill>
              </a:rPr>
              <a:t>文种”组</a:t>
            </a:r>
            <a:r>
              <a:rPr lang="zh-CN" altLang="zh-CN" dirty="0" smtClean="0">
                <a:solidFill>
                  <a:srgbClr val="000000"/>
                </a:solidFill>
              </a:rPr>
              <a:t>成</a:t>
            </a:r>
            <a:endParaRPr lang="en-US" altLang="zh-CN" dirty="0" smtClean="0">
              <a:solidFill>
                <a:srgbClr val="000000"/>
              </a:solidFill>
            </a:endParaRPr>
          </a:p>
          <a:p>
            <a:r>
              <a:rPr lang="en-US" altLang="zh-CN" dirty="0" smtClean="0">
                <a:solidFill>
                  <a:srgbClr val="000000"/>
                </a:solidFill>
              </a:rPr>
              <a:t>    </a:t>
            </a:r>
            <a:r>
              <a:rPr lang="en-US" altLang="zh-CN" dirty="0">
                <a:solidFill>
                  <a:srgbClr val="000000"/>
                </a:solidFill>
              </a:rPr>
              <a:t>(</a:t>
            </a:r>
            <a:r>
              <a:rPr lang="zh-CN" altLang="zh-CN" dirty="0">
                <a:solidFill>
                  <a:srgbClr val="000000"/>
                </a:solidFill>
              </a:rPr>
              <a:t>二</a:t>
            </a:r>
            <a:r>
              <a:rPr lang="en-US" altLang="zh-CN" dirty="0">
                <a:solidFill>
                  <a:srgbClr val="000000"/>
                </a:solidFill>
              </a:rPr>
              <a:t>)</a:t>
            </a:r>
            <a:r>
              <a:rPr lang="zh-CN" altLang="zh-CN" dirty="0">
                <a:solidFill>
                  <a:srgbClr val="000000"/>
                </a:solidFill>
              </a:rPr>
              <a:t>主送机关</a:t>
            </a:r>
            <a:endParaRPr lang="zh-CN" altLang="zh-CN" dirty="0">
              <a:solidFill>
                <a:srgbClr val="000000"/>
              </a:solidFill>
            </a:endParaRPr>
          </a:p>
          <a:p>
            <a:r>
              <a:rPr lang="en-US" altLang="zh-CN" dirty="0">
                <a:solidFill>
                  <a:srgbClr val="000000"/>
                </a:solidFill>
              </a:rPr>
              <a:t>    </a:t>
            </a:r>
            <a:r>
              <a:rPr lang="zh-CN" altLang="zh-CN" dirty="0">
                <a:solidFill>
                  <a:srgbClr val="000000"/>
                </a:solidFill>
              </a:rPr>
              <a:t>通知的发文对象比较广泛，因此，主送机关较</a:t>
            </a:r>
            <a:r>
              <a:rPr lang="zh-CN" altLang="zh-CN" dirty="0" smtClean="0">
                <a:solidFill>
                  <a:srgbClr val="000000"/>
                </a:solidFill>
              </a:rPr>
              <a:t>多</a:t>
            </a:r>
            <a:endParaRPr lang="en-US" altLang="zh-CN" dirty="0" smtClean="0">
              <a:solidFill>
                <a:srgbClr val="000000"/>
              </a:solidFill>
            </a:endParaRPr>
          </a:p>
          <a:p>
            <a:r>
              <a:rPr lang="en-US" altLang="zh-CN" dirty="0" smtClean="0">
                <a:solidFill>
                  <a:srgbClr val="000000"/>
                </a:solidFill>
              </a:rPr>
              <a:t>    </a:t>
            </a:r>
            <a:r>
              <a:rPr lang="en-US" altLang="zh-CN" dirty="0">
                <a:solidFill>
                  <a:srgbClr val="000000"/>
                </a:solidFill>
              </a:rPr>
              <a:t>(</a:t>
            </a:r>
            <a:r>
              <a:rPr lang="zh-CN" altLang="zh-CN" dirty="0">
                <a:solidFill>
                  <a:srgbClr val="000000"/>
                </a:solidFill>
              </a:rPr>
              <a:t>三</a:t>
            </a:r>
            <a:r>
              <a:rPr lang="en-US" altLang="zh-CN" dirty="0">
                <a:solidFill>
                  <a:srgbClr val="000000"/>
                </a:solidFill>
              </a:rPr>
              <a:t>)</a:t>
            </a:r>
            <a:r>
              <a:rPr lang="zh-CN" altLang="zh-CN" dirty="0">
                <a:solidFill>
                  <a:srgbClr val="000000"/>
                </a:solidFill>
              </a:rPr>
              <a:t>正文</a:t>
            </a:r>
            <a:endParaRPr lang="zh-CN" altLang="zh-CN" dirty="0">
              <a:solidFill>
                <a:srgbClr val="000000"/>
              </a:solidFill>
            </a:endParaRPr>
          </a:p>
          <a:p>
            <a:r>
              <a:rPr lang="en-US" altLang="zh-CN" dirty="0">
                <a:solidFill>
                  <a:srgbClr val="000000"/>
                </a:solidFill>
              </a:rPr>
              <a:t>    1</a:t>
            </a:r>
            <a:r>
              <a:rPr lang="zh-CN" altLang="zh-CN" dirty="0">
                <a:solidFill>
                  <a:srgbClr val="000000"/>
                </a:solidFill>
              </a:rPr>
              <a:t>．通知缘</a:t>
            </a:r>
            <a:r>
              <a:rPr lang="zh-CN" altLang="zh-CN" dirty="0" smtClean="0">
                <a:solidFill>
                  <a:srgbClr val="000000"/>
                </a:solidFill>
              </a:rPr>
              <a:t>由</a:t>
            </a:r>
            <a:r>
              <a:rPr lang="zh-CN" altLang="en-US" dirty="0" smtClean="0">
                <a:solidFill>
                  <a:srgbClr val="000000"/>
                </a:solidFill>
              </a:rPr>
              <a:t>   </a:t>
            </a:r>
            <a:r>
              <a:rPr lang="en-US" altLang="zh-CN" dirty="0" smtClean="0">
                <a:solidFill>
                  <a:srgbClr val="000000"/>
                </a:solidFill>
              </a:rPr>
              <a:t> </a:t>
            </a:r>
            <a:r>
              <a:rPr lang="en-US" altLang="zh-CN" dirty="0">
                <a:solidFill>
                  <a:srgbClr val="000000"/>
                </a:solidFill>
              </a:rPr>
              <a:t>2</a:t>
            </a:r>
            <a:r>
              <a:rPr lang="zh-CN" altLang="zh-CN" dirty="0">
                <a:solidFill>
                  <a:srgbClr val="000000"/>
                </a:solidFill>
              </a:rPr>
              <a:t>．</a:t>
            </a:r>
            <a:r>
              <a:rPr lang="zh-CN" altLang="zh-CN" dirty="0" smtClean="0">
                <a:solidFill>
                  <a:srgbClr val="000000"/>
                </a:solidFill>
              </a:rPr>
              <a:t>通知事项</a:t>
            </a:r>
            <a:r>
              <a:rPr lang="zh-CN" altLang="en-US" dirty="0" smtClean="0">
                <a:solidFill>
                  <a:srgbClr val="000000"/>
                </a:solidFill>
              </a:rPr>
              <a:t>    </a:t>
            </a:r>
            <a:r>
              <a:rPr lang="en-US" altLang="zh-CN" dirty="0" smtClean="0">
                <a:solidFill>
                  <a:srgbClr val="000000"/>
                </a:solidFill>
              </a:rPr>
              <a:t>3</a:t>
            </a:r>
            <a:r>
              <a:rPr lang="zh-CN" altLang="zh-CN" dirty="0">
                <a:solidFill>
                  <a:srgbClr val="000000"/>
                </a:solidFill>
              </a:rPr>
              <a:t>．执行要求</a:t>
            </a:r>
            <a:r>
              <a:rPr lang="en-US" altLang="zh-CN" dirty="0">
                <a:solidFill>
                  <a:srgbClr val="000000"/>
                </a:solidFill>
              </a:rPr>
              <a:t>    </a:t>
            </a:r>
            <a:endParaRPr lang="zh-CN" altLang="zh-CN" dirty="0">
              <a:solidFill>
                <a:srgbClr val="000000"/>
              </a:solidFill>
            </a:endParaRPr>
          </a:p>
          <a:p>
            <a:r>
              <a:rPr lang="en-US" altLang="zh-CN" dirty="0">
                <a:solidFill>
                  <a:srgbClr val="000000"/>
                </a:solidFill>
              </a:rPr>
              <a:t>    (</a:t>
            </a:r>
            <a:r>
              <a:rPr lang="zh-CN" altLang="zh-CN" dirty="0">
                <a:solidFill>
                  <a:srgbClr val="000000"/>
                </a:solidFill>
              </a:rPr>
              <a:t>四</a:t>
            </a:r>
            <a:r>
              <a:rPr lang="en-US" altLang="zh-CN" dirty="0">
                <a:solidFill>
                  <a:srgbClr val="000000"/>
                </a:solidFill>
              </a:rPr>
              <a:t>)</a:t>
            </a:r>
            <a:r>
              <a:rPr lang="zh-CN" altLang="zh-CN" dirty="0">
                <a:solidFill>
                  <a:srgbClr val="000000"/>
                </a:solidFill>
              </a:rPr>
              <a:t>落款</a:t>
            </a:r>
            <a:endParaRPr lang="zh-CN" altLang="zh-CN" dirty="0">
              <a:solidFill>
                <a:srgbClr val="000000"/>
              </a:solidFill>
            </a:endParaRPr>
          </a:p>
          <a:p>
            <a:r>
              <a:rPr lang="en-US" altLang="zh-CN" dirty="0">
                <a:solidFill>
                  <a:srgbClr val="000000"/>
                </a:solidFill>
              </a:rPr>
              <a:t>    </a:t>
            </a:r>
            <a:r>
              <a:rPr lang="zh-CN" altLang="zh-CN" dirty="0">
                <a:solidFill>
                  <a:srgbClr val="000000"/>
                </a:solidFill>
              </a:rPr>
              <a:t>通知的落款在右下角，写明制发通知的机关名称和</a:t>
            </a:r>
            <a:r>
              <a:rPr lang="zh-CN" altLang="zh-CN" dirty="0" smtClean="0">
                <a:solidFill>
                  <a:srgbClr val="000000"/>
                </a:solidFill>
              </a:rPr>
              <a:t>日期</a:t>
            </a:r>
            <a:endParaRPr lang="zh-CN" altLang="zh-CN" dirty="0">
              <a:solidFill>
                <a:srgbClr val="000000"/>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dissolv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dissolve">
                                      <p:cBhvr>
                                        <p:cTn id="12" dur="500"/>
                                        <p:tgtEl>
                                          <p:spTgt spid="4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dissolve">
                                      <p:cBhvr>
                                        <p:cTn id="1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42" grpId="0"/>
      <p:bldP spid="4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67475" y="1373200"/>
            <a:ext cx="3005951" cy="769441"/>
          </a:xfrm>
          <a:prstGeom prst="rect">
            <a:avLst/>
          </a:prstGeom>
        </p:spPr>
        <p:txBody>
          <a:bodyPr wrap="none">
            <a:spAutoFit/>
          </a:bodyPr>
          <a:lstStyle/>
          <a:p>
            <a:r>
              <a:rPr lang="zh-CN" altLang="en-US" sz="4400" dirty="0" smtClean="0"/>
              <a:t>通报的</a:t>
            </a:r>
            <a:r>
              <a:rPr lang="zh-CN" altLang="zh-CN" sz="4400" dirty="0" smtClean="0"/>
              <a:t>概</a:t>
            </a:r>
            <a:r>
              <a:rPr lang="zh-CN" altLang="en-US" sz="4400" dirty="0" smtClean="0"/>
              <a:t>念</a:t>
            </a:r>
            <a:r>
              <a:rPr lang="zh-CN" altLang="zh-CN" sz="4400" dirty="0" smtClean="0"/>
              <a:t> </a:t>
            </a:r>
            <a:endParaRPr lang="en-US" altLang="zh-CN" sz="4400" dirty="0"/>
          </a:p>
        </p:txBody>
      </p:sp>
      <p:sp>
        <p:nvSpPr>
          <p:cNvPr id="7" name="矩形 6"/>
          <p:cNvSpPr/>
          <p:nvPr/>
        </p:nvSpPr>
        <p:spPr>
          <a:xfrm>
            <a:off x="1367475" y="2318962"/>
            <a:ext cx="6230998" cy="2861310"/>
          </a:xfrm>
          <a:prstGeom prst="rect">
            <a:avLst/>
          </a:prstGeom>
        </p:spPr>
        <p:txBody>
          <a:bodyPr wrap="square">
            <a:spAutoFit/>
          </a:bodyPr>
          <a:lstStyle/>
          <a:p>
            <a:pPr>
              <a:lnSpc>
                <a:spcPct val="150000"/>
              </a:lnSpc>
            </a:pPr>
            <a:r>
              <a:rPr lang="zh-CN" altLang="zh-CN" sz="2000" dirty="0">
                <a:solidFill>
                  <a:srgbClr val="000000"/>
                </a:solidFill>
                <a:latin typeface="+mn-ea"/>
              </a:rPr>
              <a:t>通报是上级把有关的人和事告知下级的公文。通报的运用范围很广，各级党政机关、社会团体、企事业单位都可以使用。它主要用于表彰先进、批评错误、传达重要精神和重大事项。其目的是交流经验、吸取教训、沟通信息、教育干部和群众、推动工作的顺利开展。</a:t>
            </a:r>
            <a:endParaRPr lang="zh-CN" altLang="zh-CN" sz="2000" dirty="0">
              <a:solidFill>
                <a:srgbClr val="000000"/>
              </a:solidFill>
              <a:latin typeface="+mn-ea"/>
            </a:endParaRPr>
          </a:p>
        </p:txBody>
      </p:sp>
      <p:sp>
        <p:nvSpPr>
          <p:cNvPr id="10" name="椭圆 9"/>
          <p:cNvSpPr/>
          <p:nvPr/>
        </p:nvSpPr>
        <p:spPr>
          <a:xfrm>
            <a:off x="1145232" y="1717182"/>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9024" y="293440"/>
            <a:ext cx="5942652" cy="584776"/>
          </a:xfrm>
          <a:prstGeom prst="rect">
            <a:avLst/>
          </a:prstGeom>
        </p:spPr>
        <p:txBody>
          <a:bodyPr wrap="none">
            <a:spAutoFit/>
          </a:bodyPr>
          <a:lstStyle/>
          <a:p>
            <a:r>
              <a:rPr lang="zh-CN" altLang="en-US" sz="3200" b="1" dirty="0" smtClean="0"/>
              <a:t>通报的特点、分类、例文、格式</a:t>
            </a:r>
            <a:endParaRPr lang="zh-CN" altLang="en-US" sz="3200" b="1" dirty="0"/>
          </a:p>
        </p:txBody>
      </p:sp>
      <p:sp>
        <p:nvSpPr>
          <p:cNvPr id="22" name="矩形 21"/>
          <p:cNvSpPr/>
          <p:nvPr/>
        </p:nvSpPr>
        <p:spPr>
          <a:xfrm>
            <a:off x="2630169" y="1164097"/>
            <a:ext cx="3808731" cy="1660525"/>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通报特点</a:t>
            </a:r>
            <a:endParaRPr lang="en-US" altLang="zh-CN" sz="2000" b="1" u="dash" dirty="0" smtClean="0">
              <a:solidFill>
                <a:srgbClr val="000000"/>
              </a:solidFill>
              <a:uFill>
                <a:solidFill>
                  <a:srgbClr val="800000"/>
                </a:solidFill>
              </a:uFill>
              <a:latin typeface="+mn-ea"/>
            </a:endParaRPr>
          </a:p>
          <a:p>
            <a:r>
              <a:rPr lang="zh-CN" altLang="en-US" sz="1400" dirty="0" smtClean="0">
                <a:solidFill>
                  <a:srgbClr val="000000"/>
                </a:solidFill>
                <a:latin typeface="+mn-ea"/>
              </a:rPr>
              <a:t>       </a:t>
            </a:r>
            <a:r>
              <a:rPr lang="en-US" altLang="zh-CN" dirty="0">
                <a:solidFill>
                  <a:srgbClr val="000000"/>
                </a:solidFill>
              </a:rPr>
              <a:t>(</a:t>
            </a:r>
            <a:r>
              <a:rPr lang="zh-CN" altLang="zh-CN" dirty="0">
                <a:solidFill>
                  <a:srgbClr val="000000"/>
                </a:solidFill>
              </a:rPr>
              <a:t>一</a:t>
            </a:r>
            <a:r>
              <a:rPr lang="en-US" altLang="zh-CN" dirty="0" smtClean="0">
                <a:solidFill>
                  <a:srgbClr val="000000"/>
                </a:solidFill>
              </a:rPr>
              <a:t>)</a:t>
            </a:r>
            <a:r>
              <a:rPr lang="zh-CN" altLang="en-US" dirty="0" smtClean="0">
                <a:solidFill>
                  <a:srgbClr val="000000"/>
                </a:solidFill>
              </a:rPr>
              <a:t>形式的告知</a:t>
            </a:r>
            <a:r>
              <a:rPr lang="zh-CN" altLang="zh-CN" dirty="0" smtClean="0">
                <a:solidFill>
                  <a:srgbClr val="000000"/>
                </a:solidFill>
              </a:rPr>
              <a:t>性</a:t>
            </a:r>
            <a:endParaRPr lang="zh-CN" altLang="zh-CN" dirty="0">
              <a:solidFill>
                <a:srgbClr val="000000"/>
              </a:solidFill>
            </a:endParaRPr>
          </a:p>
          <a:p>
            <a:r>
              <a:rPr lang="en-US" altLang="zh-CN" dirty="0">
                <a:solidFill>
                  <a:srgbClr val="000000"/>
                </a:solidFill>
              </a:rPr>
              <a:t>  </a:t>
            </a:r>
            <a:r>
              <a:rPr lang="zh-CN" altLang="en-US" dirty="0" smtClean="0">
                <a:solidFill>
                  <a:srgbClr val="000000"/>
                </a:solidFill>
              </a:rPr>
              <a:t>    </a:t>
            </a:r>
            <a:r>
              <a:rPr lang="en-US" altLang="zh-CN" dirty="0" smtClean="0">
                <a:solidFill>
                  <a:srgbClr val="000000"/>
                </a:solidFill>
              </a:rPr>
              <a:t>(</a:t>
            </a:r>
            <a:r>
              <a:rPr lang="zh-CN" altLang="zh-CN" dirty="0">
                <a:solidFill>
                  <a:srgbClr val="000000"/>
                </a:solidFill>
              </a:rPr>
              <a:t>二</a:t>
            </a:r>
            <a:r>
              <a:rPr lang="en-US" altLang="zh-CN" dirty="0">
                <a:solidFill>
                  <a:srgbClr val="000000"/>
                </a:solidFill>
              </a:rPr>
              <a:t>)</a:t>
            </a:r>
            <a:r>
              <a:rPr lang="zh-CN" altLang="zh-CN" dirty="0">
                <a:solidFill>
                  <a:srgbClr val="000000"/>
                </a:solidFill>
              </a:rPr>
              <a:t>内容的真实性</a:t>
            </a:r>
            <a:endParaRPr lang="zh-CN" altLang="zh-CN" dirty="0">
              <a:solidFill>
                <a:srgbClr val="000000"/>
              </a:solidFill>
            </a:endParaRPr>
          </a:p>
          <a:p>
            <a:r>
              <a:rPr lang="en-US" altLang="zh-CN" dirty="0">
                <a:solidFill>
                  <a:srgbClr val="000000"/>
                </a:solidFill>
              </a:rPr>
              <a:t>  </a:t>
            </a:r>
            <a:r>
              <a:rPr lang="zh-CN" altLang="en-US" dirty="0" smtClean="0">
                <a:solidFill>
                  <a:srgbClr val="000000"/>
                </a:solidFill>
              </a:rPr>
              <a:t>   </a:t>
            </a:r>
            <a:r>
              <a:rPr lang="en-US" altLang="zh-CN" dirty="0" smtClean="0">
                <a:solidFill>
                  <a:srgbClr val="000000"/>
                </a:solidFill>
              </a:rPr>
              <a:t> (</a:t>
            </a:r>
            <a:r>
              <a:rPr lang="zh-CN" altLang="zh-CN" dirty="0">
                <a:solidFill>
                  <a:srgbClr val="000000"/>
                </a:solidFill>
              </a:rPr>
              <a:t>三</a:t>
            </a:r>
            <a:r>
              <a:rPr lang="en-US" altLang="zh-CN" dirty="0" smtClean="0">
                <a:solidFill>
                  <a:srgbClr val="000000"/>
                </a:solidFill>
              </a:rPr>
              <a:t>)</a:t>
            </a:r>
            <a:r>
              <a:rPr lang="zh-CN" altLang="en-US" dirty="0" smtClean="0">
                <a:solidFill>
                  <a:srgbClr val="000000"/>
                </a:solidFill>
              </a:rPr>
              <a:t>目的的教育</a:t>
            </a:r>
            <a:r>
              <a:rPr lang="zh-CN" altLang="zh-CN" dirty="0" smtClean="0">
                <a:solidFill>
                  <a:srgbClr val="000000"/>
                </a:solidFill>
              </a:rPr>
              <a:t>性</a:t>
            </a:r>
            <a:endParaRPr lang="zh-CN" altLang="zh-CN" dirty="0">
              <a:solidFill>
                <a:srgbClr val="000000"/>
              </a:solidFill>
            </a:endParaRPr>
          </a:p>
          <a:p>
            <a:r>
              <a:rPr lang="en-US" altLang="zh-CN" dirty="0">
                <a:solidFill>
                  <a:srgbClr val="000000"/>
                </a:solidFill>
              </a:rPr>
              <a:t>  </a:t>
            </a:r>
            <a:r>
              <a:rPr lang="zh-CN" altLang="en-US" dirty="0" smtClean="0">
                <a:solidFill>
                  <a:srgbClr val="000000"/>
                </a:solidFill>
              </a:rPr>
              <a:t>   </a:t>
            </a:r>
            <a:r>
              <a:rPr lang="en-US" altLang="zh-CN" dirty="0" smtClean="0">
                <a:solidFill>
                  <a:srgbClr val="000000"/>
                </a:solidFill>
              </a:rPr>
              <a:t> (</a:t>
            </a:r>
            <a:r>
              <a:rPr lang="zh-CN" altLang="zh-CN" dirty="0">
                <a:solidFill>
                  <a:srgbClr val="000000"/>
                </a:solidFill>
              </a:rPr>
              <a:t>四</a:t>
            </a:r>
            <a:r>
              <a:rPr lang="en-US" altLang="zh-CN" dirty="0" smtClean="0">
                <a:solidFill>
                  <a:srgbClr val="000000"/>
                </a:solidFill>
              </a:rPr>
              <a:t>)</a:t>
            </a:r>
            <a:r>
              <a:rPr lang="zh-CN" altLang="en-US" dirty="0" smtClean="0">
                <a:solidFill>
                  <a:srgbClr val="000000"/>
                </a:solidFill>
              </a:rPr>
              <a:t>处理政策性</a:t>
            </a:r>
            <a:endParaRPr lang="zh-CN" altLang="zh-CN" dirty="0">
              <a:solidFill>
                <a:srgbClr val="000000"/>
              </a:solidFill>
            </a:endParaRPr>
          </a:p>
        </p:txBody>
      </p:sp>
      <p:sp>
        <p:nvSpPr>
          <p:cNvPr id="41" name="椭圆 40"/>
          <p:cNvSpPr/>
          <p:nvPr/>
        </p:nvSpPr>
        <p:spPr>
          <a:xfrm>
            <a:off x="3854568" y="496394"/>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
        <p:nvSpPr>
          <p:cNvPr id="42" name="矩形 41"/>
          <p:cNvSpPr/>
          <p:nvPr/>
        </p:nvSpPr>
        <p:spPr>
          <a:xfrm>
            <a:off x="5634990" y="1286510"/>
            <a:ext cx="6208395" cy="3353435"/>
          </a:xfrm>
          <a:prstGeom prst="rect">
            <a:avLst/>
          </a:prstGeom>
        </p:spPr>
        <p:txBody>
          <a:bodyPr wrap="square">
            <a:spAutoFit/>
          </a:bodyPr>
          <a:lstStyle/>
          <a:p>
            <a:pPr marL="342900" indent="-34290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通</a:t>
            </a:r>
            <a:r>
              <a:rPr lang="zh-CN" altLang="en-US" sz="2000" b="1" u="dash" dirty="0">
                <a:solidFill>
                  <a:srgbClr val="000000"/>
                </a:solidFill>
                <a:uFill>
                  <a:solidFill>
                    <a:srgbClr val="800000"/>
                  </a:solidFill>
                </a:uFill>
                <a:latin typeface="+mn-ea"/>
              </a:rPr>
              <a:t>报</a:t>
            </a:r>
            <a:r>
              <a:rPr lang="zh-CN" altLang="en-US" sz="2000" b="1" u="dash" dirty="0" smtClean="0">
                <a:solidFill>
                  <a:srgbClr val="000000"/>
                </a:solidFill>
                <a:uFill>
                  <a:solidFill>
                    <a:srgbClr val="800000"/>
                  </a:solidFill>
                </a:uFill>
                <a:latin typeface="+mn-ea"/>
              </a:rPr>
              <a:t>分类</a:t>
            </a:r>
            <a:endParaRPr lang="en-US" altLang="zh-CN" sz="2000" b="1" dirty="0" smtClean="0">
              <a:solidFill>
                <a:srgbClr val="000000"/>
              </a:solidFill>
              <a:latin typeface="+mn-ea"/>
            </a:endParaRPr>
          </a:p>
          <a:p>
            <a:r>
              <a:rPr lang="zh-CN" altLang="en-US" sz="1400" dirty="0" smtClean="0">
                <a:solidFill>
                  <a:schemeClr val="tx1">
                    <a:lumMod val="65000"/>
                    <a:lumOff val="35000"/>
                  </a:schemeClr>
                </a:solidFill>
                <a:latin typeface="+mn-ea"/>
              </a:rPr>
              <a:t>  </a:t>
            </a:r>
            <a:r>
              <a:rPr lang="zh-CN" altLang="en-US" sz="1200" dirty="0" smtClean="0">
                <a:solidFill>
                  <a:schemeClr val="tx1">
                    <a:lumMod val="65000"/>
                    <a:lumOff val="35000"/>
                  </a:schemeClr>
                </a:solidFill>
                <a:latin typeface="+mn-ea"/>
              </a:rPr>
              <a:t>   </a:t>
            </a:r>
            <a:r>
              <a:rPr lang="en-US" altLang="zh-CN" sz="1200" dirty="0">
                <a:solidFill>
                  <a:srgbClr val="000000"/>
                </a:solidFill>
                <a:latin typeface="+mn-ea"/>
              </a:rPr>
              <a:t> </a:t>
            </a:r>
            <a:r>
              <a:rPr lang="en-US" altLang="zh-CN" sz="1600" dirty="0">
                <a:solidFill>
                  <a:srgbClr val="000000"/>
                </a:solidFill>
                <a:latin typeface="+mn-ea"/>
              </a:rPr>
              <a:t>(</a:t>
            </a:r>
            <a:r>
              <a:rPr lang="zh-CN" altLang="zh-CN" sz="1600" dirty="0">
                <a:solidFill>
                  <a:srgbClr val="000000"/>
                </a:solidFill>
                <a:latin typeface="+mn-ea"/>
              </a:rPr>
              <a:t>一</a:t>
            </a:r>
            <a:r>
              <a:rPr lang="en-US" altLang="zh-CN" sz="1600" dirty="0">
                <a:solidFill>
                  <a:srgbClr val="000000"/>
                </a:solidFill>
                <a:latin typeface="+mn-ea"/>
              </a:rPr>
              <a:t>)</a:t>
            </a:r>
            <a:r>
              <a:rPr lang="zh-CN" altLang="zh-CN" sz="1600" dirty="0">
                <a:solidFill>
                  <a:srgbClr val="000000"/>
                </a:solidFill>
                <a:latin typeface="+mn-ea"/>
              </a:rPr>
              <a:t>表彰性通报</a:t>
            </a:r>
            <a:r>
              <a:rPr lang="en-US" altLang="zh-CN" sz="1600" dirty="0">
                <a:solidFill>
                  <a:srgbClr val="000000"/>
                </a:solidFill>
                <a:latin typeface="+mn-ea"/>
              </a:rPr>
              <a:t>    </a:t>
            </a:r>
            <a:endParaRPr lang="zh-CN" altLang="zh-CN" sz="1600" dirty="0">
              <a:solidFill>
                <a:srgbClr val="000000"/>
              </a:solidFill>
              <a:latin typeface="+mn-ea"/>
            </a:endParaRPr>
          </a:p>
          <a:p>
            <a:r>
              <a:rPr lang="en-US" altLang="zh-CN" sz="1600" dirty="0">
                <a:solidFill>
                  <a:srgbClr val="000000"/>
                </a:solidFill>
                <a:latin typeface="+mn-ea"/>
              </a:rPr>
              <a:t>  </a:t>
            </a:r>
            <a:r>
              <a:rPr lang="zh-CN" altLang="en-US" sz="1600" dirty="0" smtClean="0">
                <a:solidFill>
                  <a:srgbClr val="000000"/>
                </a:solidFill>
                <a:latin typeface="+mn-ea"/>
              </a:rPr>
              <a:t> </a:t>
            </a:r>
            <a:r>
              <a:rPr lang="en-US" altLang="zh-CN" sz="1600" dirty="0" smtClean="0">
                <a:solidFill>
                  <a:srgbClr val="000000"/>
                </a:solidFill>
                <a:latin typeface="+mn-ea"/>
              </a:rPr>
              <a:t>   </a:t>
            </a:r>
            <a:r>
              <a:rPr lang="zh-CN" altLang="zh-CN" sz="1600" dirty="0">
                <a:solidFill>
                  <a:srgbClr val="000000"/>
                </a:solidFill>
                <a:latin typeface="+mn-ea"/>
              </a:rPr>
              <a:t>表彰性通报，就是表彰先进个人或先进单位</a:t>
            </a:r>
            <a:r>
              <a:rPr lang="zh-CN" altLang="zh-CN" sz="1600" dirty="0" smtClean="0">
                <a:solidFill>
                  <a:srgbClr val="000000"/>
                </a:solidFill>
                <a:latin typeface="+mn-ea"/>
              </a:rPr>
              <a:t>的通报</a:t>
            </a:r>
            <a:r>
              <a:rPr lang="zh-CN" altLang="zh-CN" sz="1600" dirty="0">
                <a:solidFill>
                  <a:srgbClr val="000000"/>
                </a:solidFill>
                <a:latin typeface="+mn-ea"/>
              </a:rPr>
              <a:t>。这类通报</a:t>
            </a:r>
            <a:r>
              <a:rPr lang="zh-CN" altLang="zh-CN" sz="1600" dirty="0" smtClean="0">
                <a:solidFill>
                  <a:srgbClr val="000000"/>
                </a:solidFill>
                <a:latin typeface="+mn-ea"/>
              </a:rPr>
              <a:t>，</a:t>
            </a:r>
            <a:endParaRPr lang="en-US" altLang="zh-CN" sz="1600" dirty="0" smtClean="0">
              <a:solidFill>
                <a:srgbClr val="000000"/>
              </a:solidFill>
              <a:latin typeface="+mn-ea"/>
            </a:endParaRPr>
          </a:p>
          <a:p>
            <a:r>
              <a:rPr lang="zh-CN" altLang="zh-CN" sz="1600" dirty="0">
                <a:solidFill>
                  <a:srgbClr val="000000"/>
                </a:solidFill>
                <a:latin typeface="+mn-ea"/>
              </a:rPr>
              <a:t> </a:t>
            </a:r>
            <a:r>
              <a:rPr lang="zh-CN" altLang="en-US" sz="1600" dirty="0" smtClean="0">
                <a:solidFill>
                  <a:srgbClr val="000000"/>
                </a:solidFill>
                <a:latin typeface="+mn-ea"/>
              </a:rPr>
              <a:t>     </a:t>
            </a:r>
            <a:r>
              <a:rPr lang="zh-CN" altLang="zh-CN" sz="1600" dirty="0" smtClean="0">
                <a:solidFill>
                  <a:srgbClr val="000000"/>
                </a:solidFill>
                <a:latin typeface="+mn-ea"/>
              </a:rPr>
              <a:t>着重介绍人物或单位</a:t>
            </a:r>
            <a:r>
              <a:rPr lang="zh-CN" altLang="zh-CN" sz="1600" dirty="0">
                <a:solidFill>
                  <a:srgbClr val="000000"/>
                </a:solidFill>
                <a:latin typeface="+mn-ea"/>
              </a:rPr>
              <a:t>的先进事迹</a:t>
            </a:r>
            <a:r>
              <a:rPr lang="zh-CN" altLang="zh-CN" sz="1600" dirty="0" smtClean="0">
                <a:solidFill>
                  <a:srgbClr val="000000"/>
                </a:solidFill>
                <a:latin typeface="+mn-ea"/>
              </a:rPr>
              <a:t>，</a:t>
            </a:r>
            <a:r>
              <a:rPr lang="zh-CN" altLang="en-US" sz="1600" dirty="0" smtClean="0">
                <a:solidFill>
                  <a:srgbClr val="000000"/>
                </a:solidFill>
                <a:latin typeface="+mn-ea"/>
              </a:rPr>
              <a:t> </a:t>
            </a:r>
            <a:r>
              <a:rPr lang="zh-CN" altLang="zh-CN" sz="1600" dirty="0" smtClean="0">
                <a:solidFill>
                  <a:srgbClr val="000000"/>
                </a:solidFill>
                <a:latin typeface="+mn-ea"/>
              </a:rPr>
              <a:t>做出表彰决</a:t>
            </a:r>
            <a:r>
              <a:rPr lang="zh-CN" altLang="zh-CN" sz="1600" dirty="0">
                <a:solidFill>
                  <a:srgbClr val="000000"/>
                </a:solidFill>
                <a:latin typeface="+mn-ea"/>
              </a:rPr>
              <a:t>定，点明实质</a:t>
            </a:r>
            <a:r>
              <a:rPr lang="zh-CN" altLang="zh-CN" sz="1600" dirty="0" smtClean="0">
                <a:solidFill>
                  <a:srgbClr val="000000"/>
                </a:solidFill>
                <a:latin typeface="+mn-ea"/>
              </a:rPr>
              <a:t>，</a:t>
            </a:r>
            <a:endParaRPr lang="en-US" altLang="zh-CN" sz="1600" dirty="0" smtClean="0">
              <a:solidFill>
                <a:srgbClr val="000000"/>
              </a:solidFill>
              <a:latin typeface="+mn-ea"/>
            </a:endParaRPr>
          </a:p>
          <a:p>
            <a:r>
              <a:rPr lang="zh-CN" altLang="zh-CN" sz="1600" dirty="0">
                <a:solidFill>
                  <a:srgbClr val="000000"/>
                </a:solidFill>
                <a:latin typeface="+mn-ea"/>
              </a:rPr>
              <a:t> </a:t>
            </a:r>
            <a:r>
              <a:rPr lang="zh-CN" altLang="en-US" sz="1600" dirty="0" smtClean="0">
                <a:solidFill>
                  <a:srgbClr val="000000"/>
                </a:solidFill>
                <a:latin typeface="+mn-ea"/>
              </a:rPr>
              <a:t>     </a:t>
            </a:r>
            <a:r>
              <a:rPr lang="zh-CN" altLang="zh-CN" sz="1600" dirty="0" smtClean="0">
                <a:solidFill>
                  <a:srgbClr val="000000"/>
                </a:solidFill>
                <a:latin typeface="+mn-ea"/>
              </a:rPr>
              <a:t>提出</a:t>
            </a:r>
            <a:r>
              <a:rPr lang="zh-CN" altLang="zh-CN" sz="1600" dirty="0">
                <a:solidFill>
                  <a:srgbClr val="000000"/>
                </a:solidFill>
                <a:latin typeface="+mn-ea"/>
              </a:rPr>
              <a:t>希望、要求，</a:t>
            </a:r>
            <a:r>
              <a:rPr lang="zh-CN" altLang="zh-CN" sz="1600" dirty="0" smtClean="0">
                <a:solidFill>
                  <a:srgbClr val="000000"/>
                </a:solidFill>
                <a:latin typeface="+mn-ea"/>
              </a:rPr>
              <a:t>然后发出学习</a:t>
            </a:r>
            <a:r>
              <a:rPr lang="zh-CN" altLang="zh-CN" sz="1600" dirty="0">
                <a:solidFill>
                  <a:srgbClr val="000000"/>
                </a:solidFill>
                <a:latin typeface="+mn-ea"/>
              </a:rPr>
              <a:t>的号召。</a:t>
            </a:r>
            <a:endParaRPr lang="zh-CN" altLang="zh-CN" sz="1600" dirty="0">
              <a:solidFill>
                <a:srgbClr val="000000"/>
              </a:solidFill>
              <a:latin typeface="+mn-ea"/>
            </a:endParaRPr>
          </a:p>
          <a:p>
            <a:r>
              <a:rPr lang="en-US" altLang="zh-CN" sz="1600" dirty="0">
                <a:solidFill>
                  <a:srgbClr val="000000"/>
                </a:solidFill>
                <a:latin typeface="+mn-ea"/>
              </a:rPr>
              <a:t>     (</a:t>
            </a:r>
            <a:r>
              <a:rPr lang="zh-CN" altLang="zh-CN" sz="1600" dirty="0">
                <a:solidFill>
                  <a:srgbClr val="000000"/>
                </a:solidFill>
                <a:latin typeface="+mn-ea"/>
              </a:rPr>
              <a:t>二</a:t>
            </a:r>
            <a:r>
              <a:rPr lang="en-US" altLang="zh-CN" sz="1600" dirty="0">
                <a:solidFill>
                  <a:srgbClr val="000000"/>
                </a:solidFill>
                <a:latin typeface="+mn-ea"/>
              </a:rPr>
              <a:t>)</a:t>
            </a:r>
            <a:r>
              <a:rPr lang="zh-CN" altLang="zh-CN" sz="1600" dirty="0">
                <a:solidFill>
                  <a:srgbClr val="000000"/>
                </a:solidFill>
                <a:latin typeface="+mn-ea"/>
              </a:rPr>
              <a:t>批评性通报</a:t>
            </a:r>
            <a:endParaRPr lang="zh-CN" altLang="zh-CN" sz="1600" dirty="0">
              <a:solidFill>
                <a:srgbClr val="000000"/>
              </a:solidFill>
              <a:latin typeface="+mn-ea"/>
            </a:endParaRPr>
          </a:p>
          <a:p>
            <a:r>
              <a:rPr lang="en-US" altLang="zh-CN" sz="1600" dirty="0">
                <a:solidFill>
                  <a:srgbClr val="000000"/>
                </a:solidFill>
                <a:latin typeface="+mn-ea"/>
              </a:rPr>
              <a:t>      </a:t>
            </a:r>
            <a:r>
              <a:rPr lang="zh-CN" altLang="zh-CN" sz="1600" dirty="0">
                <a:solidFill>
                  <a:srgbClr val="000000"/>
                </a:solidFill>
                <a:latin typeface="+mn-ea"/>
              </a:rPr>
              <a:t>批评性通报，就是批评典型人物或单位的错误行为</a:t>
            </a:r>
            <a:r>
              <a:rPr lang="zh-CN" altLang="zh-CN" sz="1600" dirty="0" smtClean="0">
                <a:solidFill>
                  <a:srgbClr val="000000"/>
                </a:solidFill>
                <a:latin typeface="+mn-ea"/>
              </a:rPr>
              <a:t>、不良倾</a:t>
            </a:r>
            <a:r>
              <a:rPr lang="zh-CN" altLang="zh-CN" sz="1600" dirty="0">
                <a:solidFill>
                  <a:srgbClr val="000000"/>
                </a:solidFill>
                <a:latin typeface="+mn-ea"/>
              </a:rPr>
              <a:t>向</a:t>
            </a:r>
            <a:r>
              <a:rPr lang="zh-CN" altLang="zh-CN" sz="1600" dirty="0" smtClean="0">
                <a:solidFill>
                  <a:srgbClr val="000000"/>
                </a:solidFill>
                <a:latin typeface="+mn-ea"/>
              </a:rPr>
              <a:t>、</a:t>
            </a:r>
            <a:endParaRPr lang="en-US" altLang="zh-CN" sz="1600" dirty="0" smtClean="0">
              <a:solidFill>
                <a:srgbClr val="000000"/>
              </a:solidFill>
              <a:latin typeface="+mn-ea"/>
            </a:endParaRPr>
          </a:p>
          <a:p>
            <a:r>
              <a:rPr lang="zh-CN" altLang="zh-CN" sz="1600" dirty="0">
                <a:solidFill>
                  <a:srgbClr val="000000"/>
                </a:solidFill>
                <a:latin typeface="+mn-ea"/>
              </a:rPr>
              <a:t> </a:t>
            </a:r>
            <a:r>
              <a:rPr lang="zh-CN" altLang="en-US" sz="1600" dirty="0" smtClean="0">
                <a:solidFill>
                  <a:srgbClr val="000000"/>
                </a:solidFill>
                <a:latin typeface="+mn-ea"/>
              </a:rPr>
              <a:t>     </a:t>
            </a:r>
            <a:r>
              <a:rPr lang="zh-CN" altLang="zh-CN" sz="1600" dirty="0" smtClean="0">
                <a:solidFill>
                  <a:srgbClr val="000000"/>
                </a:solidFill>
                <a:latin typeface="+mn-ea"/>
              </a:rPr>
              <a:t>丑恶现象和违</a:t>
            </a:r>
            <a:r>
              <a:rPr lang="zh-CN" altLang="zh-CN" sz="1600" dirty="0">
                <a:solidFill>
                  <a:srgbClr val="000000"/>
                </a:solidFill>
                <a:latin typeface="+mn-ea"/>
              </a:rPr>
              <a:t>章事故等的通报。</a:t>
            </a:r>
            <a:endParaRPr lang="zh-CN" altLang="zh-CN" sz="1600" dirty="0">
              <a:solidFill>
                <a:srgbClr val="000000"/>
              </a:solidFill>
              <a:latin typeface="+mn-ea"/>
            </a:endParaRPr>
          </a:p>
          <a:p>
            <a:r>
              <a:rPr lang="en-US" altLang="zh-CN" sz="1600" dirty="0">
                <a:solidFill>
                  <a:srgbClr val="000000"/>
                </a:solidFill>
                <a:latin typeface="+mn-ea"/>
              </a:rPr>
              <a:t>     (</a:t>
            </a:r>
            <a:r>
              <a:rPr lang="zh-CN" altLang="zh-CN" sz="1600" dirty="0">
                <a:solidFill>
                  <a:srgbClr val="000000"/>
                </a:solidFill>
                <a:latin typeface="+mn-ea"/>
              </a:rPr>
              <a:t>三</a:t>
            </a:r>
            <a:r>
              <a:rPr lang="en-US" altLang="zh-CN" sz="1600" dirty="0">
                <a:solidFill>
                  <a:srgbClr val="000000"/>
                </a:solidFill>
                <a:latin typeface="+mn-ea"/>
              </a:rPr>
              <a:t>)</a:t>
            </a:r>
            <a:r>
              <a:rPr lang="zh-CN" altLang="zh-CN" sz="1600" dirty="0">
                <a:solidFill>
                  <a:srgbClr val="000000"/>
                </a:solidFill>
                <a:latin typeface="+mn-ea"/>
              </a:rPr>
              <a:t>情况性通报</a:t>
            </a:r>
            <a:endParaRPr lang="zh-CN" altLang="zh-CN" sz="1600" dirty="0">
              <a:solidFill>
                <a:srgbClr val="000000"/>
              </a:solidFill>
              <a:latin typeface="+mn-ea"/>
            </a:endParaRPr>
          </a:p>
          <a:p>
            <a:r>
              <a:rPr lang="en-US" altLang="zh-CN" sz="1600" dirty="0">
                <a:solidFill>
                  <a:srgbClr val="000000"/>
                </a:solidFill>
                <a:latin typeface="+mn-ea"/>
              </a:rPr>
              <a:t>      </a:t>
            </a:r>
            <a:r>
              <a:rPr lang="zh-CN" altLang="zh-CN" sz="1600" dirty="0">
                <a:solidFill>
                  <a:srgbClr val="000000"/>
                </a:solidFill>
                <a:latin typeface="+mn-ea"/>
              </a:rPr>
              <a:t>情况性通报，就是上级机关把现实社会</a:t>
            </a:r>
            <a:r>
              <a:rPr lang="zh-CN" altLang="zh-CN" sz="1600" dirty="0" smtClean="0">
                <a:solidFill>
                  <a:srgbClr val="000000"/>
                </a:solidFill>
                <a:latin typeface="+mn-ea"/>
              </a:rPr>
              <a:t>生活中出现的重要情况</a:t>
            </a:r>
            <a:endParaRPr lang="en-US" altLang="zh-CN" sz="1600" dirty="0" smtClean="0">
              <a:solidFill>
                <a:srgbClr val="000000"/>
              </a:solidFill>
              <a:latin typeface="+mn-ea"/>
            </a:endParaRPr>
          </a:p>
          <a:p>
            <a:r>
              <a:rPr lang="zh-CN" altLang="zh-CN" sz="1600" dirty="0">
                <a:solidFill>
                  <a:srgbClr val="000000"/>
                </a:solidFill>
                <a:latin typeface="+mn-ea"/>
              </a:rPr>
              <a:t> </a:t>
            </a:r>
            <a:r>
              <a:rPr lang="zh-CN" altLang="en-US" sz="1600" dirty="0" smtClean="0">
                <a:solidFill>
                  <a:srgbClr val="000000"/>
                </a:solidFill>
                <a:latin typeface="+mn-ea"/>
              </a:rPr>
              <a:t>     </a:t>
            </a:r>
            <a:r>
              <a:rPr lang="zh-CN" altLang="zh-CN" sz="1600" dirty="0" smtClean="0">
                <a:solidFill>
                  <a:srgbClr val="000000"/>
                </a:solidFill>
                <a:latin typeface="+mn-ea"/>
              </a:rPr>
              <a:t>告知所属单位和</a:t>
            </a:r>
            <a:r>
              <a:rPr lang="zh-CN" altLang="zh-CN" sz="1600" dirty="0">
                <a:solidFill>
                  <a:srgbClr val="000000"/>
                </a:solidFill>
                <a:latin typeface="+mn-ea"/>
              </a:rPr>
              <a:t>群众，让其了解全局</a:t>
            </a:r>
            <a:r>
              <a:rPr lang="zh-CN" altLang="zh-CN" sz="1600" dirty="0" smtClean="0">
                <a:solidFill>
                  <a:srgbClr val="000000"/>
                </a:solidFill>
                <a:latin typeface="+mn-ea"/>
              </a:rPr>
              <a:t>，与上级协调</a:t>
            </a:r>
            <a:r>
              <a:rPr lang="zh-CN" altLang="zh-CN" sz="1600" dirty="0">
                <a:solidFill>
                  <a:srgbClr val="000000"/>
                </a:solidFill>
                <a:latin typeface="+mn-ea"/>
              </a:rPr>
              <a:t>一致，</a:t>
            </a:r>
            <a:r>
              <a:rPr lang="zh-CN" altLang="zh-CN" sz="1600" dirty="0" smtClean="0">
                <a:solidFill>
                  <a:srgbClr val="000000"/>
                </a:solidFill>
                <a:latin typeface="+mn-ea"/>
              </a:rPr>
              <a:t>统一</a:t>
            </a:r>
            <a:endParaRPr lang="en-US" altLang="zh-CN" sz="1600" dirty="0" smtClean="0">
              <a:solidFill>
                <a:srgbClr val="000000"/>
              </a:solidFill>
              <a:latin typeface="+mn-ea"/>
            </a:endParaRPr>
          </a:p>
          <a:p>
            <a:r>
              <a:rPr lang="zh-CN" altLang="zh-CN" sz="1600" dirty="0">
                <a:solidFill>
                  <a:srgbClr val="000000"/>
                </a:solidFill>
                <a:latin typeface="+mn-ea"/>
              </a:rPr>
              <a:t> </a:t>
            </a:r>
            <a:r>
              <a:rPr lang="zh-CN" altLang="en-US" sz="1600" dirty="0" smtClean="0">
                <a:solidFill>
                  <a:srgbClr val="000000"/>
                </a:solidFill>
                <a:latin typeface="+mn-ea"/>
              </a:rPr>
              <a:t>     </a:t>
            </a:r>
            <a:r>
              <a:rPr lang="zh-CN" altLang="zh-CN" sz="1600" dirty="0" smtClean="0">
                <a:solidFill>
                  <a:srgbClr val="000000"/>
                </a:solidFill>
                <a:latin typeface="+mn-ea"/>
              </a:rPr>
              <a:t>认识</a:t>
            </a:r>
            <a:r>
              <a:rPr lang="zh-CN" altLang="zh-CN" sz="1600" dirty="0">
                <a:solidFill>
                  <a:srgbClr val="000000"/>
                </a:solidFill>
                <a:latin typeface="+mn-ea"/>
              </a:rPr>
              <a:t>，统一步调，</a:t>
            </a:r>
            <a:r>
              <a:rPr lang="zh-CN" altLang="zh-CN" sz="1600" dirty="0" smtClean="0">
                <a:solidFill>
                  <a:srgbClr val="000000"/>
                </a:solidFill>
                <a:latin typeface="+mn-ea"/>
              </a:rPr>
              <a:t>克服存在的问题</a:t>
            </a:r>
            <a:r>
              <a:rPr lang="zh-CN" altLang="zh-CN" sz="1600" dirty="0">
                <a:solidFill>
                  <a:srgbClr val="000000"/>
                </a:solidFill>
                <a:latin typeface="+mn-ea"/>
              </a:rPr>
              <a:t>，开创新的局面。</a:t>
            </a:r>
            <a:r>
              <a:rPr lang="zh-CN" altLang="zh-CN" sz="1600" dirty="0" smtClean="0">
                <a:solidFill>
                  <a:srgbClr val="000000"/>
                </a:solidFill>
                <a:latin typeface="+mn-ea"/>
              </a:rPr>
              <a:t>这类通报</a:t>
            </a:r>
            <a:endParaRPr lang="en-US" altLang="zh-CN" sz="1600" dirty="0" smtClean="0">
              <a:solidFill>
                <a:srgbClr val="000000"/>
              </a:solidFill>
              <a:latin typeface="+mn-ea"/>
            </a:endParaRPr>
          </a:p>
          <a:p>
            <a:r>
              <a:rPr lang="zh-CN" altLang="zh-CN" sz="1600" dirty="0">
                <a:solidFill>
                  <a:srgbClr val="000000"/>
                </a:solidFill>
                <a:latin typeface="+mn-ea"/>
              </a:rPr>
              <a:t> </a:t>
            </a:r>
            <a:r>
              <a:rPr lang="zh-CN" altLang="en-US" sz="1600" dirty="0" smtClean="0">
                <a:solidFill>
                  <a:srgbClr val="000000"/>
                </a:solidFill>
                <a:latin typeface="+mn-ea"/>
              </a:rPr>
              <a:t>     </a:t>
            </a:r>
            <a:r>
              <a:rPr lang="zh-CN" altLang="zh-CN" sz="1600" dirty="0" smtClean="0">
                <a:solidFill>
                  <a:srgbClr val="000000"/>
                </a:solidFill>
                <a:latin typeface="+mn-ea"/>
              </a:rPr>
              <a:t>具有沟通和知照的</a:t>
            </a:r>
            <a:r>
              <a:rPr lang="zh-CN" altLang="zh-CN" sz="1600" dirty="0">
                <a:solidFill>
                  <a:srgbClr val="000000"/>
                </a:solidFill>
                <a:latin typeface="+mn-ea"/>
              </a:rPr>
              <a:t>双重作用。</a:t>
            </a:r>
            <a:endParaRPr lang="zh-CN" altLang="zh-CN" sz="1600" dirty="0">
              <a:solidFill>
                <a:srgbClr val="000000"/>
              </a:solidFill>
              <a:latin typeface="+mn-ea"/>
            </a:endParaRPr>
          </a:p>
        </p:txBody>
      </p:sp>
      <p:sp>
        <p:nvSpPr>
          <p:cNvPr id="43" name="矩形 42"/>
          <p:cNvSpPr/>
          <p:nvPr/>
        </p:nvSpPr>
        <p:spPr>
          <a:xfrm>
            <a:off x="2630169" y="3903309"/>
            <a:ext cx="8772831" cy="2584450"/>
          </a:xfrm>
          <a:prstGeom prst="rect">
            <a:avLst/>
          </a:prstGeom>
        </p:spPr>
        <p:txBody>
          <a:bodyPr wrap="square">
            <a:spAutoFit/>
          </a:bodyPr>
          <a:lstStyle/>
          <a:p>
            <a:r>
              <a:rPr lang="en-US" altLang="zh-CN" sz="1400" dirty="0" smtClean="0">
                <a:solidFill>
                  <a:schemeClr val="tx1">
                    <a:lumMod val="65000"/>
                    <a:lumOff val="35000"/>
                  </a:schemeClr>
                </a:solidFill>
                <a:latin typeface="+mn-ea"/>
              </a:rPr>
              <a:t>                                                                   </a:t>
            </a:r>
            <a:endParaRPr lang="en-US" altLang="zh-CN" sz="1400" dirty="0" smtClean="0">
              <a:solidFill>
                <a:schemeClr val="tx1">
                  <a:lumMod val="65000"/>
                  <a:lumOff val="35000"/>
                </a:schemeClr>
              </a:solidFill>
              <a:latin typeface="+mn-ea"/>
            </a:endParaRPr>
          </a:p>
          <a:p>
            <a:pPr marL="285750" indent="-28575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通</a:t>
            </a:r>
            <a:r>
              <a:rPr lang="zh-CN" altLang="en-US" sz="2000" b="1" u="dash" dirty="0">
                <a:solidFill>
                  <a:srgbClr val="000000"/>
                </a:solidFill>
                <a:uFill>
                  <a:solidFill>
                    <a:srgbClr val="800000"/>
                  </a:solidFill>
                </a:uFill>
                <a:latin typeface="+mn-ea"/>
              </a:rPr>
              <a:t>报</a:t>
            </a:r>
            <a:r>
              <a:rPr lang="zh-CN" altLang="en-US" sz="2000" b="1" u="dash" dirty="0" smtClean="0">
                <a:solidFill>
                  <a:srgbClr val="000000"/>
                </a:solidFill>
                <a:uFill>
                  <a:solidFill>
                    <a:srgbClr val="800000"/>
                  </a:solidFill>
                </a:uFill>
                <a:latin typeface="+mn-ea"/>
              </a:rPr>
              <a:t>格式 </a:t>
            </a:r>
            <a:endParaRPr lang="en-US" altLang="zh-CN" sz="2000" b="1" u="dash" dirty="0">
              <a:solidFill>
                <a:srgbClr val="000000"/>
              </a:solidFill>
              <a:uFill>
                <a:solidFill>
                  <a:srgbClr val="800000"/>
                </a:solidFill>
              </a:uFill>
              <a:latin typeface="+mn-ea"/>
            </a:endParaRPr>
          </a:p>
          <a:p>
            <a:r>
              <a:rPr lang="zh-CN" altLang="en-US" sz="1400" dirty="0" smtClean="0">
                <a:solidFill>
                  <a:schemeClr val="tx1">
                    <a:lumMod val="65000"/>
                    <a:lumOff val="35000"/>
                  </a:schemeClr>
                </a:solidFill>
                <a:latin typeface="+mn-ea"/>
              </a:rPr>
              <a:t>      </a:t>
            </a:r>
            <a:r>
              <a:rPr lang="en-US" altLang="zh-CN" sz="1600" dirty="0"/>
              <a:t>(</a:t>
            </a:r>
            <a:r>
              <a:rPr lang="zh-CN" altLang="zh-CN" sz="1600" dirty="0"/>
              <a:t>一</a:t>
            </a:r>
            <a:r>
              <a:rPr lang="en-US" altLang="zh-CN" sz="1600" dirty="0"/>
              <a:t>)</a:t>
            </a:r>
            <a:r>
              <a:rPr lang="zh-CN" altLang="zh-CN" sz="1600" dirty="0"/>
              <a:t>标题</a:t>
            </a:r>
            <a:endParaRPr lang="zh-CN" altLang="zh-CN" sz="1600" dirty="0"/>
          </a:p>
          <a:p>
            <a:r>
              <a:rPr lang="en-US" altLang="zh-CN" sz="1600" dirty="0" smtClean="0"/>
              <a:t>     </a:t>
            </a:r>
            <a:r>
              <a:rPr lang="en-US" altLang="zh-CN" sz="1600" dirty="0"/>
              <a:t>(</a:t>
            </a:r>
            <a:r>
              <a:rPr lang="zh-CN" altLang="zh-CN" sz="1600" dirty="0"/>
              <a:t>二</a:t>
            </a:r>
            <a:r>
              <a:rPr lang="en-US" altLang="zh-CN" sz="1600" dirty="0"/>
              <a:t>)</a:t>
            </a:r>
            <a:r>
              <a:rPr lang="zh-CN" altLang="zh-CN" sz="1600" dirty="0"/>
              <a:t>主送机关</a:t>
            </a:r>
            <a:endParaRPr lang="zh-CN" altLang="zh-CN" sz="1600" dirty="0"/>
          </a:p>
          <a:p>
            <a:r>
              <a:rPr lang="en-US" altLang="zh-CN" sz="1600" dirty="0"/>
              <a:t>  </a:t>
            </a:r>
            <a:r>
              <a:rPr lang="zh-CN" altLang="en-US" sz="1600" dirty="0" smtClean="0"/>
              <a:t>   </a:t>
            </a:r>
            <a:r>
              <a:rPr lang="en-US" altLang="zh-CN" sz="1600" dirty="0" smtClean="0"/>
              <a:t>(</a:t>
            </a:r>
            <a:r>
              <a:rPr lang="zh-CN" altLang="zh-CN" sz="1600" dirty="0"/>
              <a:t>三</a:t>
            </a:r>
            <a:r>
              <a:rPr lang="en-US" altLang="zh-CN" sz="1600" dirty="0"/>
              <a:t>)</a:t>
            </a:r>
            <a:r>
              <a:rPr lang="zh-CN" altLang="zh-CN" sz="1600" dirty="0"/>
              <a:t>正文</a:t>
            </a:r>
            <a:endParaRPr lang="zh-CN" altLang="zh-CN" sz="1600" dirty="0"/>
          </a:p>
          <a:p>
            <a:r>
              <a:rPr lang="en-US" altLang="zh-CN" sz="1600" dirty="0"/>
              <a:t>    </a:t>
            </a:r>
            <a:r>
              <a:rPr lang="zh-CN" altLang="zh-CN" sz="1600" dirty="0"/>
              <a:t>通报的主体一般是直接叙述所通报的事项或人物事迹。</a:t>
            </a:r>
            <a:endParaRPr lang="zh-CN" altLang="zh-CN" sz="1600" dirty="0"/>
          </a:p>
          <a:p>
            <a:r>
              <a:rPr lang="zh-CN" altLang="en-US" sz="1600" dirty="0" smtClean="0"/>
              <a:t>      </a:t>
            </a:r>
            <a:r>
              <a:rPr lang="en-US" altLang="zh-CN" sz="1600" dirty="0" smtClean="0"/>
              <a:t>(</a:t>
            </a:r>
            <a:r>
              <a:rPr lang="en-US" altLang="zh-CN" sz="1600" dirty="0"/>
              <a:t>1)</a:t>
            </a:r>
            <a:r>
              <a:rPr lang="zh-CN" altLang="zh-CN" sz="1600" dirty="0"/>
              <a:t>表扬</a:t>
            </a:r>
            <a:r>
              <a:rPr lang="zh-CN" altLang="zh-CN" sz="1600" dirty="0" smtClean="0"/>
              <a:t>性通报 </a:t>
            </a:r>
            <a:r>
              <a:rPr lang="en-US" altLang="zh-CN" sz="1600" dirty="0" smtClean="0"/>
              <a:t>(</a:t>
            </a:r>
            <a:r>
              <a:rPr lang="en-US" altLang="zh-CN" sz="1600" dirty="0"/>
              <a:t>2)</a:t>
            </a:r>
            <a:r>
              <a:rPr lang="zh-CN" altLang="zh-CN" sz="1600" dirty="0"/>
              <a:t>批评</a:t>
            </a:r>
            <a:r>
              <a:rPr lang="zh-CN" altLang="zh-CN" sz="1600" dirty="0" smtClean="0"/>
              <a:t>性通报 </a:t>
            </a:r>
            <a:r>
              <a:rPr lang="en-US" altLang="zh-CN" sz="1600" dirty="0" smtClean="0"/>
              <a:t>(</a:t>
            </a:r>
            <a:r>
              <a:rPr lang="en-US" altLang="zh-CN" sz="1600" dirty="0"/>
              <a:t>3)</a:t>
            </a:r>
            <a:r>
              <a:rPr lang="zh-CN" altLang="zh-CN" sz="1600" dirty="0" smtClean="0"/>
              <a:t>情况通报内容比较复杂</a:t>
            </a:r>
            <a:endParaRPr lang="en-US" altLang="zh-CN" sz="1600" dirty="0" smtClean="0"/>
          </a:p>
          <a:p>
            <a:r>
              <a:rPr lang="en-US" altLang="zh-CN" sz="1600" dirty="0" smtClean="0"/>
              <a:t>   </a:t>
            </a:r>
            <a:r>
              <a:rPr lang="zh-CN" altLang="en-US" sz="1600" dirty="0" smtClean="0"/>
              <a:t> </a:t>
            </a:r>
            <a:r>
              <a:rPr lang="en-US" altLang="zh-CN" sz="1600" dirty="0" smtClean="0"/>
              <a:t> </a:t>
            </a:r>
            <a:r>
              <a:rPr lang="en-US" altLang="zh-CN" sz="1600" dirty="0"/>
              <a:t>(</a:t>
            </a:r>
            <a:r>
              <a:rPr lang="zh-CN" altLang="zh-CN" sz="1600" dirty="0"/>
              <a:t>四</a:t>
            </a:r>
            <a:r>
              <a:rPr lang="en-US" altLang="zh-CN" sz="1600" dirty="0"/>
              <a:t>)</a:t>
            </a:r>
            <a:r>
              <a:rPr lang="zh-CN" altLang="zh-CN" sz="1600" dirty="0"/>
              <a:t>落款</a:t>
            </a:r>
            <a:endParaRPr lang="zh-CN" altLang="zh-CN" sz="1600" dirty="0"/>
          </a:p>
          <a:p>
            <a:r>
              <a:rPr lang="en-US" altLang="zh-CN" sz="1600" dirty="0"/>
              <a:t>  </a:t>
            </a:r>
            <a:r>
              <a:rPr lang="zh-CN" altLang="en-US" sz="1600" dirty="0" smtClean="0"/>
              <a:t> </a:t>
            </a:r>
            <a:r>
              <a:rPr lang="en-US" altLang="zh-CN" sz="1600" dirty="0" smtClean="0"/>
              <a:t>  </a:t>
            </a:r>
            <a:r>
              <a:rPr lang="zh-CN" altLang="zh-CN" sz="1600" dirty="0"/>
              <a:t>通报的落款在右下角，写明制发通告的机关名称和日期</a:t>
            </a:r>
            <a:r>
              <a:rPr lang="zh-CN" altLang="zh-CN" sz="1600" dirty="0" smtClean="0"/>
              <a:t>，</a:t>
            </a:r>
            <a:endParaRPr lang="en-US" altLang="zh-CN" sz="1600" dirty="0" smtClean="0"/>
          </a:p>
          <a:p>
            <a:r>
              <a:rPr lang="zh-CN" altLang="zh-CN" sz="1600" dirty="0"/>
              <a:t> </a:t>
            </a:r>
            <a:r>
              <a:rPr lang="zh-CN" altLang="en-US" sz="1600" dirty="0" smtClean="0"/>
              <a:t>    </a:t>
            </a:r>
            <a:r>
              <a:rPr lang="zh-CN" altLang="zh-CN" sz="1600" dirty="0" smtClean="0"/>
              <a:t>如果在标题中已经</a:t>
            </a:r>
            <a:r>
              <a:rPr lang="zh-CN" altLang="zh-CN" sz="1600" dirty="0"/>
              <a:t>写明制发机关名称，落款可以省去不写。</a:t>
            </a:r>
            <a:endParaRPr lang="zh-CN" altLang="zh-CN" sz="16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dissolv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dissolve">
                                      <p:cBhvr>
                                        <p:cTn id="12" dur="500"/>
                                        <p:tgtEl>
                                          <p:spTgt spid="4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dissolve">
                                      <p:cBhvr>
                                        <p:cTn id="1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42" grpId="0"/>
      <p:bldP spid="4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67475" y="1373200"/>
            <a:ext cx="3005951" cy="769441"/>
          </a:xfrm>
          <a:prstGeom prst="rect">
            <a:avLst/>
          </a:prstGeom>
        </p:spPr>
        <p:txBody>
          <a:bodyPr wrap="none">
            <a:spAutoFit/>
          </a:bodyPr>
          <a:lstStyle/>
          <a:p>
            <a:r>
              <a:rPr lang="zh-CN" altLang="en-US" sz="4400" dirty="0" smtClean="0"/>
              <a:t>报告的</a:t>
            </a:r>
            <a:r>
              <a:rPr lang="zh-CN" altLang="zh-CN" sz="4400" dirty="0" smtClean="0"/>
              <a:t>概</a:t>
            </a:r>
            <a:r>
              <a:rPr lang="zh-CN" altLang="en-US" sz="4400" dirty="0" smtClean="0"/>
              <a:t>念</a:t>
            </a:r>
            <a:r>
              <a:rPr lang="zh-CN" altLang="zh-CN" sz="4400" dirty="0" smtClean="0"/>
              <a:t> </a:t>
            </a:r>
            <a:endParaRPr lang="en-US" altLang="zh-CN" sz="4400" dirty="0"/>
          </a:p>
        </p:txBody>
      </p:sp>
      <p:sp>
        <p:nvSpPr>
          <p:cNvPr id="7" name="矩形 6"/>
          <p:cNvSpPr/>
          <p:nvPr/>
        </p:nvSpPr>
        <p:spPr>
          <a:xfrm>
            <a:off x="1367475" y="2318962"/>
            <a:ext cx="6230998" cy="1884618"/>
          </a:xfrm>
          <a:prstGeom prst="rect">
            <a:avLst/>
          </a:prstGeom>
        </p:spPr>
        <p:txBody>
          <a:bodyPr wrap="square">
            <a:spAutoFit/>
          </a:bodyPr>
          <a:lstStyle/>
          <a:p>
            <a:pPr>
              <a:lnSpc>
                <a:spcPct val="150000"/>
              </a:lnSpc>
            </a:pPr>
            <a:r>
              <a:rPr lang="zh-CN" altLang="zh-CN" sz="2000" dirty="0">
                <a:solidFill>
                  <a:srgbClr val="000000"/>
                </a:solidFill>
                <a:latin typeface="+mn-ea"/>
              </a:rPr>
              <a:t>报告适用于向上级机关汇报工作、反映情况、提出意见或者建议，答复上级机关的询问时使用的公文，是上级机关了解下情、制定方针政策、指导工作的重要信息来源。 </a:t>
            </a:r>
            <a:endParaRPr lang="zh-CN" altLang="zh-CN" sz="2000" dirty="0">
              <a:solidFill>
                <a:srgbClr val="000000"/>
              </a:solidFill>
              <a:latin typeface="+mn-ea"/>
            </a:endParaRPr>
          </a:p>
        </p:txBody>
      </p:sp>
      <p:sp>
        <p:nvSpPr>
          <p:cNvPr id="10" name="椭圆 9"/>
          <p:cNvSpPr/>
          <p:nvPr/>
        </p:nvSpPr>
        <p:spPr>
          <a:xfrm>
            <a:off x="1145232" y="1717182"/>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9024" y="293446"/>
            <a:ext cx="7994496" cy="584776"/>
          </a:xfrm>
          <a:prstGeom prst="rect">
            <a:avLst/>
          </a:prstGeom>
        </p:spPr>
        <p:txBody>
          <a:bodyPr wrap="none">
            <a:spAutoFit/>
          </a:bodyPr>
          <a:lstStyle/>
          <a:p>
            <a:r>
              <a:rPr lang="zh-CN" altLang="en-US" sz="3200" b="1" dirty="0" smtClean="0"/>
              <a:t>报告的特点、使用范围、分类、例文、格式</a:t>
            </a:r>
            <a:endParaRPr lang="zh-CN" altLang="en-US" sz="3200" b="1" dirty="0"/>
          </a:p>
        </p:txBody>
      </p:sp>
      <p:sp>
        <p:nvSpPr>
          <p:cNvPr id="22" name="矩形 21"/>
          <p:cNvSpPr/>
          <p:nvPr/>
        </p:nvSpPr>
        <p:spPr>
          <a:xfrm>
            <a:off x="3093837" y="927445"/>
            <a:ext cx="3808731" cy="2214880"/>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报告特点</a:t>
            </a:r>
            <a:endParaRPr lang="en-US" altLang="zh-CN" sz="2000" b="1" u="dash" dirty="0" smtClean="0">
              <a:solidFill>
                <a:srgbClr val="000000"/>
              </a:solidFill>
              <a:uFill>
                <a:solidFill>
                  <a:srgbClr val="800000"/>
                </a:solidFill>
              </a:uFill>
              <a:latin typeface="+mn-ea"/>
            </a:endParaRPr>
          </a:p>
          <a:p>
            <a:r>
              <a:rPr lang="zh-CN" altLang="en-US" sz="1400" dirty="0" smtClean="0">
                <a:solidFill>
                  <a:srgbClr val="000000"/>
                </a:solidFill>
                <a:latin typeface="+mn-ea"/>
              </a:rPr>
              <a:t>        </a:t>
            </a:r>
            <a:r>
              <a:rPr lang="en-US" altLang="zh-CN" dirty="0">
                <a:solidFill>
                  <a:srgbClr val="000000"/>
                </a:solidFill>
                <a:latin typeface="+mn-ea"/>
              </a:rPr>
              <a:t>(</a:t>
            </a:r>
            <a:r>
              <a:rPr lang="zh-CN" altLang="zh-CN" dirty="0">
                <a:solidFill>
                  <a:srgbClr val="000000"/>
                </a:solidFill>
                <a:latin typeface="+mn-ea"/>
              </a:rPr>
              <a:t>一</a:t>
            </a:r>
            <a:r>
              <a:rPr lang="en-US" altLang="zh-CN" dirty="0">
                <a:solidFill>
                  <a:srgbClr val="000000"/>
                </a:solidFill>
                <a:latin typeface="+mn-ea"/>
              </a:rPr>
              <a:t>)</a:t>
            </a:r>
            <a:r>
              <a:rPr lang="zh-CN" altLang="zh-CN" dirty="0">
                <a:solidFill>
                  <a:srgbClr val="000000"/>
                </a:solidFill>
                <a:latin typeface="+mn-ea"/>
              </a:rPr>
              <a:t>报告的汇报性</a:t>
            </a:r>
            <a:endParaRPr lang="zh-CN" altLang="zh-CN" dirty="0">
              <a:solidFill>
                <a:srgbClr val="000000"/>
              </a:solidFill>
              <a:latin typeface="+mn-ea"/>
            </a:endParaRPr>
          </a:p>
          <a:p>
            <a:r>
              <a:rPr lang="zh-CN" altLang="en-US"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a:t>
            </a:r>
            <a:r>
              <a:rPr lang="zh-CN" altLang="zh-CN" dirty="0">
                <a:solidFill>
                  <a:srgbClr val="000000"/>
                </a:solidFill>
                <a:latin typeface="+mn-ea"/>
              </a:rPr>
              <a:t>二</a:t>
            </a:r>
            <a:r>
              <a:rPr lang="en-US" altLang="zh-CN" dirty="0">
                <a:solidFill>
                  <a:srgbClr val="000000"/>
                </a:solidFill>
                <a:latin typeface="+mn-ea"/>
              </a:rPr>
              <a:t>)</a:t>
            </a:r>
            <a:r>
              <a:rPr lang="zh-CN" altLang="zh-CN" dirty="0">
                <a:solidFill>
                  <a:srgbClr val="000000"/>
                </a:solidFill>
                <a:latin typeface="+mn-ea"/>
              </a:rPr>
              <a:t>语言的陈述性</a:t>
            </a:r>
            <a:endParaRPr lang="zh-CN" altLang="zh-CN" dirty="0">
              <a:solidFill>
                <a:srgbClr val="000000"/>
              </a:solidFill>
              <a:latin typeface="+mn-ea"/>
            </a:endParaRPr>
          </a:p>
          <a:p>
            <a:r>
              <a:rPr lang="en-US"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a:t>
            </a:r>
            <a:r>
              <a:rPr lang="zh-CN" altLang="zh-CN" dirty="0">
                <a:solidFill>
                  <a:srgbClr val="000000"/>
                </a:solidFill>
                <a:latin typeface="+mn-ea"/>
              </a:rPr>
              <a:t>三</a:t>
            </a:r>
            <a:r>
              <a:rPr lang="en-US" altLang="zh-CN" dirty="0">
                <a:solidFill>
                  <a:srgbClr val="000000"/>
                </a:solidFill>
                <a:latin typeface="+mn-ea"/>
              </a:rPr>
              <a:t>)</a:t>
            </a:r>
            <a:r>
              <a:rPr lang="zh-CN" altLang="zh-CN" dirty="0">
                <a:solidFill>
                  <a:srgbClr val="000000"/>
                </a:solidFill>
                <a:latin typeface="+mn-ea"/>
              </a:rPr>
              <a:t>选材的灵活性</a:t>
            </a:r>
            <a:endParaRPr lang="zh-CN" altLang="zh-CN" dirty="0">
              <a:solidFill>
                <a:srgbClr val="000000"/>
              </a:solidFill>
              <a:latin typeface="+mn-ea"/>
            </a:endParaRPr>
          </a:p>
          <a:p>
            <a:r>
              <a:rPr lang="en-US"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a:t>
            </a:r>
            <a:r>
              <a:rPr lang="zh-CN" altLang="zh-CN" dirty="0">
                <a:solidFill>
                  <a:srgbClr val="000000"/>
                </a:solidFill>
                <a:latin typeface="+mn-ea"/>
              </a:rPr>
              <a:t>四</a:t>
            </a:r>
            <a:r>
              <a:rPr lang="en-US" altLang="zh-CN" dirty="0">
                <a:solidFill>
                  <a:srgbClr val="000000"/>
                </a:solidFill>
                <a:latin typeface="+mn-ea"/>
              </a:rPr>
              <a:t>)</a:t>
            </a:r>
            <a:r>
              <a:rPr lang="zh-CN" altLang="zh-CN" dirty="0">
                <a:solidFill>
                  <a:srgbClr val="000000"/>
                </a:solidFill>
                <a:latin typeface="+mn-ea"/>
              </a:rPr>
              <a:t>行文的单向性</a:t>
            </a:r>
            <a:endParaRPr lang="zh-CN" altLang="zh-CN" dirty="0">
              <a:solidFill>
                <a:srgbClr val="000000"/>
              </a:solidFill>
              <a:latin typeface="+mn-ea"/>
            </a:endParaRPr>
          </a:p>
          <a:p>
            <a:r>
              <a:rPr lang="zh-CN" altLang="en-US" dirty="0" smtClean="0">
                <a:solidFill>
                  <a:srgbClr val="000000"/>
                </a:solidFill>
                <a:latin typeface="+mn-ea"/>
              </a:rPr>
              <a:t>      </a:t>
            </a:r>
            <a:r>
              <a:rPr lang="en-US" altLang="zh-CN" dirty="0" smtClean="0">
                <a:solidFill>
                  <a:srgbClr val="000000"/>
                </a:solidFill>
                <a:latin typeface="+mn-ea"/>
              </a:rPr>
              <a:t>(</a:t>
            </a:r>
            <a:r>
              <a:rPr lang="zh-CN" altLang="zh-CN" dirty="0">
                <a:solidFill>
                  <a:srgbClr val="000000"/>
                </a:solidFill>
                <a:latin typeface="+mn-ea"/>
              </a:rPr>
              <a:t>五</a:t>
            </a:r>
            <a:r>
              <a:rPr lang="en-US" altLang="zh-CN" dirty="0">
                <a:solidFill>
                  <a:srgbClr val="000000"/>
                </a:solidFill>
                <a:latin typeface="+mn-ea"/>
              </a:rPr>
              <a:t>)</a:t>
            </a:r>
            <a:r>
              <a:rPr lang="zh-CN" altLang="zh-CN" dirty="0">
                <a:solidFill>
                  <a:srgbClr val="000000"/>
                </a:solidFill>
                <a:latin typeface="+mn-ea"/>
              </a:rPr>
              <a:t>成文的事后性</a:t>
            </a:r>
            <a:endParaRPr lang="zh-CN" altLang="zh-CN" dirty="0">
              <a:solidFill>
                <a:srgbClr val="000000"/>
              </a:solidFill>
              <a:latin typeface="+mn-ea"/>
            </a:endParaRPr>
          </a:p>
          <a:p>
            <a:r>
              <a:rPr lang="zh-CN" altLang="en-US" dirty="0" smtClean="0">
                <a:solidFill>
                  <a:srgbClr val="000000"/>
                </a:solidFill>
                <a:latin typeface="+mn-ea"/>
              </a:rPr>
              <a:t>      </a:t>
            </a:r>
            <a:r>
              <a:rPr lang="en-US" altLang="zh-CN" dirty="0" smtClean="0">
                <a:solidFill>
                  <a:srgbClr val="000000"/>
                </a:solidFill>
                <a:latin typeface="+mn-ea"/>
              </a:rPr>
              <a:t>(</a:t>
            </a:r>
            <a:r>
              <a:rPr lang="zh-CN" altLang="zh-CN" dirty="0">
                <a:solidFill>
                  <a:srgbClr val="000000"/>
                </a:solidFill>
                <a:latin typeface="+mn-ea"/>
              </a:rPr>
              <a:t>六</a:t>
            </a:r>
            <a:r>
              <a:rPr lang="en-US" altLang="zh-CN" dirty="0">
                <a:solidFill>
                  <a:srgbClr val="000000"/>
                </a:solidFill>
                <a:latin typeface="+mn-ea"/>
              </a:rPr>
              <a:t>)</a:t>
            </a:r>
            <a:r>
              <a:rPr lang="zh-CN" altLang="zh-CN" dirty="0">
                <a:solidFill>
                  <a:srgbClr val="000000"/>
                </a:solidFill>
                <a:latin typeface="+mn-ea"/>
              </a:rPr>
              <a:t>沟通的双向性</a:t>
            </a:r>
            <a:endParaRPr lang="zh-CN" altLang="zh-CN" dirty="0">
              <a:solidFill>
                <a:srgbClr val="000000"/>
              </a:solidFill>
              <a:latin typeface="+mn-ea"/>
            </a:endParaRPr>
          </a:p>
        </p:txBody>
      </p:sp>
      <p:sp>
        <p:nvSpPr>
          <p:cNvPr id="41" name="椭圆 40"/>
          <p:cNvSpPr/>
          <p:nvPr/>
        </p:nvSpPr>
        <p:spPr>
          <a:xfrm>
            <a:off x="3854568" y="496400"/>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
        <p:nvSpPr>
          <p:cNvPr id="42" name="矩形 41"/>
          <p:cNvSpPr/>
          <p:nvPr/>
        </p:nvSpPr>
        <p:spPr>
          <a:xfrm>
            <a:off x="6105101" y="1145106"/>
            <a:ext cx="5138633" cy="1785104"/>
          </a:xfrm>
          <a:prstGeom prst="rect">
            <a:avLst/>
          </a:prstGeom>
        </p:spPr>
        <p:txBody>
          <a:bodyPr wrap="square">
            <a:spAutoFit/>
          </a:bodyPr>
          <a:lstStyle/>
          <a:p>
            <a:pPr marL="342900" indent="-34290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报告的使用范围</a:t>
            </a:r>
            <a:endParaRPr lang="en-US" altLang="zh-CN" sz="2000" b="1" dirty="0" smtClean="0">
              <a:solidFill>
                <a:srgbClr val="000000"/>
              </a:solidFill>
              <a:latin typeface="+mn-ea"/>
            </a:endParaRPr>
          </a:p>
          <a:p>
            <a:r>
              <a:rPr lang="zh-CN" altLang="en-US" sz="1400" dirty="0" smtClean="0">
                <a:solidFill>
                  <a:srgbClr val="000000"/>
                </a:solidFill>
                <a:latin typeface="+mn-ea"/>
              </a:rPr>
              <a:t>      </a:t>
            </a:r>
            <a:r>
              <a:rPr lang="zh-CN" altLang="en-US" dirty="0" smtClean="0">
                <a:solidFill>
                  <a:srgbClr val="000000"/>
                </a:solidFill>
                <a:latin typeface="+mn-ea"/>
              </a:rPr>
              <a:t> </a:t>
            </a:r>
            <a:r>
              <a:rPr lang="zh-CN" altLang="zh-CN" dirty="0" smtClean="0">
                <a:solidFill>
                  <a:srgbClr val="000000"/>
                </a:solidFill>
                <a:latin typeface="+mn-ea"/>
              </a:rPr>
              <a:t>报告使用范围很广</a:t>
            </a:r>
            <a:r>
              <a:rPr lang="zh-CN" altLang="zh-CN" dirty="0">
                <a:solidFill>
                  <a:srgbClr val="000000"/>
                </a:solidFill>
                <a:latin typeface="+mn-ea"/>
              </a:rPr>
              <a:t>。按照上级部署或工作计划，每完成一项任务，一般都要向上级写报告，反映工作中的基本情况、工作中取得的经验教训、存在的问题以及今后工作设想等，以取得上级领导部门的指导。</a:t>
            </a:r>
            <a:endParaRPr lang="zh-CN" altLang="zh-CN" dirty="0">
              <a:solidFill>
                <a:srgbClr val="000000"/>
              </a:solidFill>
              <a:latin typeface="+mn-ea"/>
            </a:endParaRPr>
          </a:p>
        </p:txBody>
      </p:sp>
      <p:sp>
        <p:nvSpPr>
          <p:cNvPr id="43" name="矩形 42"/>
          <p:cNvSpPr/>
          <p:nvPr/>
        </p:nvSpPr>
        <p:spPr>
          <a:xfrm>
            <a:off x="3093837" y="3004784"/>
            <a:ext cx="9098163" cy="2277547"/>
          </a:xfrm>
          <a:prstGeom prst="rect">
            <a:avLst/>
          </a:prstGeom>
        </p:spPr>
        <p:txBody>
          <a:bodyPr wrap="square">
            <a:spAutoFit/>
          </a:bodyPr>
          <a:lstStyle/>
          <a:p>
            <a:endParaRPr lang="en-US" altLang="zh-CN" sz="1400" dirty="0" smtClean="0">
              <a:solidFill>
                <a:srgbClr val="000000"/>
              </a:solidFill>
              <a:latin typeface="+mn-ea"/>
            </a:endParaRPr>
          </a:p>
          <a:p>
            <a:pPr marL="285750" indent="-28575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报告的分类</a:t>
            </a:r>
            <a:endParaRPr lang="en-US" altLang="zh-CN" sz="2000" b="1" u="dash" dirty="0" smtClean="0">
              <a:solidFill>
                <a:srgbClr val="000000"/>
              </a:solidFill>
              <a:uFill>
                <a:solidFill>
                  <a:srgbClr val="800000"/>
                </a:solidFill>
              </a:uFill>
              <a:latin typeface="+mn-ea"/>
            </a:endParaRPr>
          </a:p>
          <a:p>
            <a:r>
              <a:rPr lang="zh-CN" altLang="en-US" sz="1400" dirty="0" smtClean="0">
                <a:solidFill>
                  <a:srgbClr val="000000"/>
                </a:solidFill>
                <a:latin typeface="+mn-ea"/>
              </a:rPr>
              <a:t>     </a:t>
            </a:r>
            <a:r>
              <a:rPr lang="zh-CN" altLang="en-US" dirty="0" smtClean="0">
                <a:solidFill>
                  <a:srgbClr val="000000"/>
                </a:solidFill>
                <a:latin typeface="+mn-ea"/>
              </a:rPr>
              <a:t> </a:t>
            </a:r>
            <a:r>
              <a:rPr lang="en-US" altLang="zh-CN" dirty="0">
                <a:solidFill>
                  <a:srgbClr val="000000"/>
                </a:solidFill>
                <a:latin typeface="+mn-ea"/>
              </a:rPr>
              <a:t>(</a:t>
            </a:r>
            <a:r>
              <a:rPr lang="zh-CN" altLang="zh-CN" dirty="0">
                <a:solidFill>
                  <a:srgbClr val="000000"/>
                </a:solidFill>
                <a:latin typeface="+mn-ea"/>
              </a:rPr>
              <a:t>一</a:t>
            </a:r>
            <a:r>
              <a:rPr lang="en-US" altLang="zh-CN" dirty="0">
                <a:solidFill>
                  <a:srgbClr val="000000"/>
                </a:solidFill>
                <a:latin typeface="+mn-ea"/>
              </a:rPr>
              <a:t>)</a:t>
            </a:r>
            <a:r>
              <a:rPr lang="zh-CN" altLang="zh-CN" dirty="0">
                <a:solidFill>
                  <a:srgbClr val="000000"/>
                </a:solidFill>
                <a:latin typeface="+mn-ea"/>
              </a:rPr>
              <a:t>报告按照用途可以分为例行报告、综合报告</a:t>
            </a:r>
            <a:r>
              <a:rPr lang="zh-CN" altLang="zh-CN" dirty="0" smtClean="0">
                <a:solidFill>
                  <a:srgbClr val="000000"/>
                </a:solidFill>
                <a:latin typeface="+mn-ea"/>
              </a:rPr>
              <a:t>、</a:t>
            </a:r>
            <a:endParaRPr lang="en-US" altLang="zh-CN" dirty="0" smtClean="0">
              <a:solidFill>
                <a:srgbClr val="000000"/>
              </a:solidFill>
              <a:latin typeface="+mn-ea"/>
            </a:endParaRPr>
          </a:p>
          <a:p>
            <a:r>
              <a:rPr lang="zh-CN" altLang="en-US" dirty="0" smtClean="0">
                <a:solidFill>
                  <a:srgbClr val="000000"/>
                </a:solidFill>
                <a:latin typeface="+mn-ea"/>
              </a:rPr>
              <a:t>    </a:t>
            </a:r>
            <a:r>
              <a:rPr lang="zh-CN" altLang="zh-CN" dirty="0" smtClean="0">
                <a:solidFill>
                  <a:srgbClr val="000000"/>
                </a:solidFill>
                <a:latin typeface="+mn-ea"/>
              </a:rPr>
              <a:t>专题报告三类</a:t>
            </a:r>
            <a:endParaRPr lang="zh-CN" altLang="zh-CN" dirty="0">
              <a:solidFill>
                <a:srgbClr val="000000"/>
              </a:solidFill>
              <a:latin typeface="+mn-ea"/>
            </a:endParaRPr>
          </a:p>
          <a:p>
            <a:r>
              <a:rPr lang="zh-CN" altLang="en-US"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a:t>
            </a:r>
            <a:r>
              <a:rPr lang="en-US" altLang="zh-CN" dirty="0">
                <a:solidFill>
                  <a:srgbClr val="000000"/>
                </a:solidFill>
                <a:latin typeface="+mn-ea"/>
              </a:rPr>
              <a:t>1)</a:t>
            </a:r>
            <a:r>
              <a:rPr lang="zh-CN" altLang="zh-CN" dirty="0">
                <a:solidFill>
                  <a:srgbClr val="000000"/>
                </a:solidFill>
                <a:latin typeface="+mn-ea"/>
              </a:rPr>
              <a:t>例行报告</a:t>
            </a:r>
            <a:r>
              <a:rPr lang="en-US" altLang="zh-CN" dirty="0">
                <a:solidFill>
                  <a:srgbClr val="000000"/>
                </a:solidFill>
                <a:latin typeface="+mn-ea"/>
              </a:rPr>
              <a:t>(</a:t>
            </a:r>
            <a:r>
              <a:rPr lang="zh-CN" altLang="zh-CN" dirty="0">
                <a:solidFill>
                  <a:srgbClr val="000000"/>
                </a:solidFill>
                <a:latin typeface="+mn-ea"/>
              </a:rPr>
              <a:t>日报、周报、旬报、月报、</a:t>
            </a:r>
            <a:r>
              <a:rPr lang="zh-CN" altLang="zh-CN" dirty="0" smtClean="0">
                <a:solidFill>
                  <a:srgbClr val="000000"/>
                </a:solidFill>
                <a:latin typeface="+mn-ea"/>
              </a:rPr>
              <a:t>季报等</a:t>
            </a:r>
            <a:r>
              <a:rPr lang="en-US" altLang="zh-CN" dirty="0">
                <a:solidFill>
                  <a:srgbClr val="000000"/>
                </a:solidFill>
                <a:latin typeface="+mn-ea"/>
              </a:rPr>
              <a:t>)</a:t>
            </a:r>
            <a:r>
              <a:rPr lang="zh-CN" altLang="zh-CN" dirty="0" smtClean="0">
                <a:solidFill>
                  <a:srgbClr val="000000"/>
                </a:solidFill>
                <a:latin typeface="+mn-ea"/>
              </a:rPr>
              <a:t>。</a:t>
            </a:r>
            <a:endParaRPr lang="en-US" altLang="zh-CN" dirty="0" smtClean="0">
              <a:solidFill>
                <a:srgbClr val="000000"/>
              </a:solidFill>
              <a:latin typeface="+mn-ea"/>
            </a:endParaRPr>
          </a:p>
          <a:p>
            <a:r>
              <a:rPr lang="zh-CN" altLang="zh-CN" dirty="0" smtClean="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a:t>
            </a:r>
            <a:r>
              <a:rPr lang="en-US" altLang="zh-CN" dirty="0">
                <a:solidFill>
                  <a:srgbClr val="000000"/>
                </a:solidFill>
                <a:latin typeface="+mn-ea"/>
              </a:rPr>
              <a:t>2)</a:t>
            </a:r>
            <a:r>
              <a:rPr lang="zh-CN" altLang="zh-CN" dirty="0">
                <a:solidFill>
                  <a:srgbClr val="000000"/>
                </a:solidFill>
                <a:latin typeface="+mn-ea"/>
              </a:rPr>
              <a:t>综合报告</a:t>
            </a:r>
            <a:r>
              <a:rPr lang="zh-CN" altLang="zh-CN" dirty="0" smtClean="0">
                <a:solidFill>
                  <a:srgbClr val="000000"/>
                </a:solidFill>
                <a:latin typeface="+mn-ea"/>
              </a:rPr>
              <a:t>。</a:t>
            </a:r>
            <a:endParaRPr lang="en-US" altLang="zh-CN" dirty="0" smtClean="0">
              <a:solidFill>
                <a:srgbClr val="000000"/>
              </a:solidFill>
              <a:latin typeface="+mn-ea"/>
            </a:endParaRPr>
          </a:p>
          <a:p>
            <a:r>
              <a:rPr lang="zh-CN" altLang="zh-CN" dirty="0" smtClean="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a:t>
            </a:r>
            <a:r>
              <a:rPr lang="en-US" altLang="zh-CN" dirty="0">
                <a:solidFill>
                  <a:srgbClr val="000000"/>
                </a:solidFill>
                <a:latin typeface="+mn-ea"/>
              </a:rPr>
              <a:t>3)</a:t>
            </a:r>
            <a:r>
              <a:rPr lang="zh-CN" altLang="zh-CN" dirty="0">
                <a:solidFill>
                  <a:srgbClr val="000000"/>
                </a:solidFill>
                <a:latin typeface="+mn-ea"/>
              </a:rPr>
              <a:t>专题报告</a:t>
            </a:r>
            <a:r>
              <a:rPr lang="zh-CN" altLang="zh-CN" dirty="0" smtClean="0">
                <a:solidFill>
                  <a:srgbClr val="000000"/>
                </a:solidFill>
                <a:latin typeface="+mn-ea"/>
              </a:rPr>
              <a:t>。</a:t>
            </a:r>
            <a:endParaRPr lang="en-US" altLang="zh-CN" dirty="0" smtClean="0">
              <a:solidFill>
                <a:srgbClr val="000000"/>
              </a:solidFill>
              <a:latin typeface="+mn-ea"/>
            </a:endParaRPr>
          </a:p>
          <a:p>
            <a:r>
              <a:rPr lang="zh-CN" altLang="en-US" dirty="0" smtClean="0">
                <a:solidFill>
                  <a:srgbClr val="000000"/>
                </a:solidFill>
                <a:latin typeface="+mn-ea"/>
              </a:rPr>
              <a:t>    </a:t>
            </a:r>
            <a:r>
              <a:rPr lang="en-US" altLang="zh-CN" dirty="0" smtClean="0">
                <a:solidFill>
                  <a:srgbClr val="000000"/>
                </a:solidFill>
                <a:latin typeface="+mn-ea"/>
              </a:rPr>
              <a:t>(</a:t>
            </a:r>
            <a:r>
              <a:rPr lang="zh-CN" altLang="zh-CN" dirty="0">
                <a:solidFill>
                  <a:srgbClr val="000000"/>
                </a:solidFill>
                <a:latin typeface="+mn-ea"/>
              </a:rPr>
              <a:t>二</a:t>
            </a:r>
            <a:r>
              <a:rPr lang="en-US" altLang="zh-CN" dirty="0">
                <a:solidFill>
                  <a:srgbClr val="000000"/>
                </a:solidFill>
                <a:latin typeface="+mn-ea"/>
              </a:rPr>
              <a:t>)</a:t>
            </a:r>
            <a:r>
              <a:rPr lang="zh-CN" altLang="zh-CN" dirty="0">
                <a:solidFill>
                  <a:srgbClr val="000000"/>
                </a:solidFill>
                <a:latin typeface="+mn-ea"/>
              </a:rPr>
              <a:t>按照内容可以分为工作报告、情况报告、</a:t>
            </a:r>
            <a:r>
              <a:rPr lang="zh-CN" altLang="zh-CN" dirty="0" smtClean="0">
                <a:solidFill>
                  <a:srgbClr val="000000"/>
                </a:solidFill>
                <a:latin typeface="+mn-ea"/>
              </a:rPr>
              <a:t>建议报告</a:t>
            </a:r>
            <a:r>
              <a:rPr lang="zh-CN" altLang="zh-CN" dirty="0">
                <a:solidFill>
                  <a:srgbClr val="000000"/>
                </a:solidFill>
                <a:latin typeface="+mn-ea"/>
              </a:rPr>
              <a:t>、答复报告、报送报告</a:t>
            </a:r>
            <a:endParaRPr lang="zh-CN" altLang="zh-CN" dirty="0">
              <a:solidFill>
                <a:srgbClr val="000000"/>
              </a:solidFill>
              <a:latin typeface="+mn-ea"/>
            </a:endParaRPr>
          </a:p>
        </p:txBody>
      </p:sp>
      <p:sp>
        <p:nvSpPr>
          <p:cNvPr id="7" name="矩形 6"/>
          <p:cNvSpPr/>
          <p:nvPr/>
        </p:nvSpPr>
        <p:spPr>
          <a:xfrm>
            <a:off x="3378837" y="5157636"/>
            <a:ext cx="4452198" cy="1445260"/>
          </a:xfrm>
          <a:prstGeom prst="rect">
            <a:avLst/>
          </a:prstGeom>
        </p:spPr>
        <p:txBody>
          <a:bodyPr wrap="square">
            <a:spAutoFit/>
          </a:bodyPr>
          <a:lstStyle/>
          <a:p>
            <a:endParaRPr lang="en-US" altLang="zh-CN" sz="1400" dirty="0" smtClean="0">
              <a:solidFill>
                <a:srgbClr val="000000"/>
              </a:solidFill>
              <a:latin typeface="+mn-ea"/>
            </a:endParaRPr>
          </a:p>
          <a:p>
            <a:pPr marL="285750" indent="-28575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报告的格式</a:t>
            </a:r>
            <a:endParaRPr lang="zh-CN" altLang="zh-CN" sz="1200" b="1" dirty="0">
              <a:solidFill>
                <a:srgbClr val="000000"/>
              </a:solidFill>
              <a:latin typeface="+mn-ea"/>
            </a:endParaRPr>
          </a:p>
          <a:p>
            <a:r>
              <a:rPr lang="zh-CN" altLang="en-US" sz="1400" dirty="0" smtClean="0">
                <a:solidFill>
                  <a:srgbClr val="000000"/>
                </a:solidFill>
              </a:rPr>
              <a:t>   </a:t>
            </a:r>
            <a:r>
              <a:rPr lang="zh-CN" altLang="en-US" sz="1400" dirty="0" smtClean="0">
                <a:solidFill>
                  <a:srgbClr val="000000"/>
                </a:solidFill>
                <a:latin typeface="+mn-ea"/>
              </a:rPr>
              <a:t>   </a:t>
            </a:r>
            <a:r>
              <a:rPr lang="zh-CN" altLang="zh-CN" dirty="0" smtClean="0">
                <a:solidFill>
                  <a:srgbClr val="000000"/>
                </a:solidFill>
                <a:latin typeface="+mn-ea"/>
              </a:rPr>
              <a:t>报告的格式一般由标题、主送机关、</a:t>
            </a:r>
            <a:endParaRPr lang="en-US" altLang="zh-CN" dirty="0" smtClean="0">
              <a:solidFill>
                <a:srgbClr val="000000"/>
              </a:solidFill>
              <a:latin typeface="+mn-ea"/>
            </a:endParaRPr>
          </a:p>
          <a:p>
            <a:r>
              <a:rPr lang="zh-CN" altLang="zh-CN" dirty="0">
                <a:solidFill>
                  <a:srgbClr val="000000"/>
                </a:solidFill>
                <a:latin typeface="+mn-ea"/>
              </a:rPr>
              <a:t> </a:t>
            </a:r>
            <a:r>
              <a:rPr lang="zh-CN" altLang="en-US" dirty="0" smtClean="0">
                <a:solidFill>
                  <a:srgbClr val="000000"/>
                </a:solidFill>
                <a:latin typeface="+mn-ea"/>
              </a:rPr>
              <a:t>    </a:t>
            </a:r>
            <a:r>
              <a:rPr lang="zh-CN" altLang="zh-CN" dirty="0" smtClean="0">
                <a:solidFill>
                  <a:srgbClr val="000000"/>
                </a:solidFill>
                <a:latin typeface="+mn-ea"/>
              </a:rPr>
              <a:t>正文、落款构成。</a:t>
            </a:r>
            <a:endParaRPr lang="zh-CN" altLang="zh-CN" dirty="0" smtClean="0">
              <a:solidFill>
                <a:srgbClr val="000000"/>
              </a:solidFill>
              <a:latin typeface="+mn-ea"/>
            </a:endParaRPr>
          </a:p>
          <a:p>
            <a:r>
              <a:rPr lang="zh-CN" altLang="zh-CN" dirty="0" smtClean="0">
                <a:solidFill>
                  <a:srgbClr val="000000"/>
                </a:solidFill>
                <a:latin typeface="+mn-ea"/>
              </a:rPr>
              <a:t> </a:t>
            </a:r>
            <a:r>
              <a:rPr lang="zh-CN" altLang="en-US" dirty="0" smtClean="0">
                <a:solidFill>
                  <a:srgbClr val="000000"/>
                </a:solidFill>
                <a:latin typeface="+mn-ea"/>
              </a:rPr>
              <a:t>  </a:t>
            </a:r>
            <a:endParaRPr lang="zh-CN" altLang="zh-CN" dirty="0">
              <a:solidFill>
                <a:srgbClr val="000000"/>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67475" y="1373200"/>
            <a:ext cx="3005951" cy="769441"/>
          </a:xfrm>
          <a:prstGeom prst="rect">
            <a:avLst/>
          </a:prstGeom>
        </p:spPr>
        <p:txBody>
          <a:bodyPr wrap="none">
            <a:spAutoFit/>
          </a:bodyPr>
          <a:lstStyle/>
          <a:p>
            <a:r>
              <a:rPr lang="zh-CN" altLang="en-US" sz="4400" dirty="0" smtClean="0"/>
              <a:t>请示的</a:t>
            </a:r>
            <a:r>
              <a:rPr lang="zh-CN" altLang="zh-CN" sz="4400" dirty="0" smtClean="0"/>
              <a:t>概</a:t>
            </a:r>
            <a:r>
              <a:rPr lang="zh-CN" altLang="en-US" sz="4400" dirty="0" smtClean="0"/>
              <a:t>念</a:t>
            </a:r>
            <a:r>
              <a:rPr lang="zh-CN" altLang="zh-CN" sz="4400" dirty="0" smtClean="0"/>
              <a:t> </a:t>
            </a:r>
            <a:endParaRPr lang="en-US" altLang="zh-CN" sz="4400" dirty="0"/>
          </a:p>
        </p:txBody>
      </p:sp>
      <p:sp>
        <p:nvSpPr>
          <p:cNvPr id="7" name="矩形 6"/>
          <p:cNvSpPr/>
          <p:nvPr/>
        </p:nvSpPr>
        <p:spPr>
          <a:xfrm>
            <a:off x="1367475" y="2318962"/>
            <a:ext cx="6777458" cy="1938020"/>
          </a:xfrm>
          <a:prstGeom prst="rect">
            <a:avLst/>
          </a:prstGeom>
        </p:spPr>
        <p:txBody>
          <a:bodyPr wrap="square">
            <a:spAutoFit/>
          </a:bodyPr>
          <a:lstStyle/>
          <a:p>
            <a:pPr>
              <a:lnSpc>
                <a:spcPct val="150000"/>
              </a:lnSpc>
            </a:pPr>
            <a:r>
              <a:rPr lang="zh-CN" altLang="en-US" sz="2000" dirty="0" smtClean="0">
                <a:solidFill>
                  <a:srgbClr val="000000"/>
                </a:solidFill>
                <a:latin typeface="+mn-ea"/>
              </a:rPr>
              <a:t>       </a:t>
            </a:r>
            <a:r>
              <a:rPr lang="zh-CN" altLang="zh-CN" sz="2000" dirty="0" smtClean="0">
                <a:solidFill>
                  <a:srgbClr val="000000"/>
                </a:solidFill>
                <a:latin typeface="+mn-ea"/>
              </a:rPr>
              <a:t>请示</a:t>
            </a:r>
            <a:r>
              <a:rPr lang="zh-CN" altLang="zh-CN" sz="2000" dirty="0">
                <a:solidFill>
                  <a:srgbClr val="000000"/>
                </a:solidFill>
                <a:latin typeface="+mn-ea"/>
              </a:rPr>
              <a:t>是下级机关向上级机关请求对某项工作、某一问题做出指示，对某项政策界限给予明确，对某事予以审核批准时使用的一种请求性公文。请示属于上行公文，与批复相对应。</a:t>
            </a:r>
            <a:endParaRPr lang="zh-CN" altLang="zh-CN" sz="2000" dirty="0">
              <a:solidFill>
                <a:srgbClr val="000000"/>
              </a:solidFill>
              <a:latin typeface="+mn-ea"/>
            </a:endParaRPr>
          </a:p>
        </p:txBody>
      </p:sp>
      <p:sp>
        <p:nvSpPr>
          <p:cNvPr id="10" name="椭圆 9"/>
          <p:cNvSpPr/>
          <p:nvPr/>
        </p:nvSpPr>
        <p:spPr>
          <a:xfrm>
            <a:off x="1145232" y="1717182"/>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985485" y="345948"/>
            <a:ext cx="7994496" cy="584776"/>
          </a:xfrm>
          <a:prstGeom prst="rect">
            <a:avLst/>
          </a:prstGeom>
        </p:spPr>
        <p:txBody>
          <a:bodyPr wrap="none">
            <a:spAutoFit/>
          </a:bodyPr>
          <a:lstStyle/>
          <a:p>
            <a:r>
              <a:rPr lang="zh-CN" altLang="en-US" sz="3200" b="1" dirty="0" smtClean="0"/>
              <a:t>请示的特点、使用范围、分类、例文、格式</a:t>
            </a:r>
            <a:endParaRPr lang="zh-CN" altLang="en-US" sz="3200" b="1" dirty="0"/>
          </a:p>
        </p:txBody>
      </p:sp>
      <p:sp>
        <p:nvSpPr>
          <p:cNvPr id="22" name="矩形 21"/>
          <p:cNvSpPr/>
          <p:nvPr/>
        </p:nvSpPr>
        <p:spPr>
          <a:xfrm>
            <a:off x="2896869" y="1217623"/>
            <a:ext cx="3808731" cy="1661993"/>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请示特点</a:t>
            </a:r>
            <a:endParaRPr lang="en-US" altLang="zh-CN" sz="2000" b="1" u="dash" dirty="0" smtClean="0">
              <a:solidFill>
                <a:srgbClr val="000000"/>
              </a:solidFill>
              <a:uFill>
                <a:solidFill>
                  <a:srgbClr val="800000"/>
                </a:solidFill>
              </a:uFill>
              <a:latin typeface="+mn-ea"/>
            </a:endParaRPr>
          </a:p>
          <a:p>
            <a:r>
              <a:rPr lang="zh-CN" altLang="en-US" sz="1400" dirty="0" smtClean="0">
                <a:solidFill>
                  <a:srgbClr val="000000"/>
                </a:solidFill>
                <a:latin typeface="+mn-ea"/>
              </a:rPr>
              <a:t>      </a:t>
            </a:r>
            <a:r>
              <a:rPr lang="zh-CN" altLang="en-US" dirty="0" smtClean="0">
                <a:solidFill>
                  <a:srgbClr val="000000"/>
                </a:solidFill>
                <a:latin typeface="+mn-ea"/>
              </a:rPr>
              <a:t> </a:t>
            </a:r>
            <a:r>
              <a:rPr lang="en-US" altLang="zh-CN" dirty="0">
                <a:solidFill>
                  <a:srgbClr val="000000"/>
                </a:solidFill>
                <a:latin typeface="+mn-ea"/>
              </a:rPr>
              <a:t>(</a:t>
            </a:r>
            <a:r>
              <a:rPr lang="zh-CN" altLang="zh-CN" dirty="0">
                <a:solidFill>
                  <a:srgbClr val="000000"/>
                </a:solidFill>
                <a:latin typeface="+mn-ea"/>
              </a:rPr>
              <a:t>一</a:t>
            </a:r>
            <a:r>
              <a:rPr lang="en-US" altLang="zh-CN" dirty="0" smtClean="0">
                <a:solidFill>
                  <a:srgbClr val="000000"/>
                </a:solidFill>
                <a:latin typeface="+mn-ea"/>
              </a:rPr>
              <a:t>)</a:t>
            </a:r>
            <a:r>
              <a:rPr lang="zh-CN" altLang="en-US" dirty="0" smtClean="0">
                <a:solidFill>
                  <a:srgbClr val="000000"/>
                </a:solidFill>
                <a:latin typeface="+mn-ea"/>
              </a:rPr>
              <a:t>时间性比较强</a:t>
            </a:r>
            <a:endParaRPr lang="en-US" altLang="zh-CN" dirty="0" smtClean="0">
              <a:solidFill>
                <a:srgbClr val="000000"/>
              </a:solidFill>
              <a:latin typeface="+mn-ea"/>
            </a:endParaRPr>
          </a:p>
          <a:p>
            <a:r>
              <a:rPr lang="zh-CN" altLang="en-US" dirty="0" smtClean="0">
                <a:solidFill>
                  <a:srgbClr val="000000"/>
                </a:solidFill>
                <a:latin typeface="+mn-ea"/>
              </a:rPr>
              <a:t>     </a:t>
            </a:r>
            <a:r>
              <a:rPr lang="zh-CN" altLang="en-US" dirty="0">
                <a:solidFill>
                  <a:srgbClr val="000000"/>
                </a:solidFill>
                <a:latin typeface="+mn-ea"/>
              </a:rPr>
              <a:t> </a:t>
            </a:r>
            <a:r>
              <a:rPr lang="en-US" altLang="zh-CN" dirty="0" smtClean="0">
                <a:solidFill>
                  <a:srgbClr val="000000"/>
                </a:solidFill>
                <a:latin typeface="+mn-ea"/>
              </a:rPr>
              <a:t>(</a:t>
            </a:r>
            <a:r>
              <a:rPr lang="zh-CN" altLang="zh-CN" dirty="0" smtClean="0">
                <a:solidFill>
                  <a:srgbClr val="000000"/>
                </a:solidFill>
                <a:latin typeface="+mn-ea"/>
              </a:rPr>
              <a:t>二</a:t>
            </a:r>
            <a:r>
              <a:rPr lang="en-US" altLang="zh-CN" dirty="0" smtClean="0">
                <a:solidFill>
                  <a:srgbClr val="000000"/>
                </a:solidFill>
                <a:latin typeface="+mn-ea"/>
              </a:rPr>
              <a:t>)</a:t>
            </a:r>
            <a:r>
              <a:rPr lang="zh-CN" altLang="zh-CN" dirty="0">
                <a:solidFill>
                  <a:srgbClr val="000000"/>
                </a:solidFill>
              </a:rPr>
              <a:t>应一事一请示 </a:t>
            </a:r>
            <a:endParaRPr lang="en-US" altLang="zh-CN" dirty="0" smtClean="0">
              <a:solidFill>
                <a:srgbClr val="000000"/>
              </a:solidFill>
            </a:endParaRPr>
          </a:p>
          <a:p>
            <a:r>
              <a:rPr lang="en-US" altLang="zh-CN" dirty="0" smtClean="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a:t>
            </a:r>
            <a:r>
              <a:rPr lang="zh-CN" altLang="zh-CN" dirty="0">
                <a:solidFill>
                  <a:srgbClr val="000000"/>
                </a:solidFill>
                <a:latin typeface="+mn-ea"/>
              </a:rPr>
              <a:t>三</a:t>
            </a:r>
            <a:r>
              <a:rPr lang="en-US" altLang="zh-CN" dirty="0" smtClean="0">
                <a:solidFill>
                  <a:srgbClr val="000000"/>
                </a:solidFill>
                <a:latin typeface="+mn-ea"/>
              </a:rPr>
              <a:t>)</a:t>
            </a:r>
            <a:r>
              <a:rPr lang="zh-CN" altLang="en-US" dirty="0" smtClean="0">
                <a:solidFill>
                  <a:srgbClr val="000000"/>
                </a:solidFill>
                <a:latin typeface="+mn-ea"/>
              </a:rPr>
              <a:t>一般主送一个机关</a:t>
            </a:r>
            <a:endParaRPr lang="en-US" altLang="zh-CN" dirty="0" smtClean="0">
              <a:solidFill>
                <a:srgbClr val="000000"/>
              </a:solidFill>
              <a:latin typeface="+mn-ea"/>
            </a:endParaRPr>
          </a:p>
          <a:p>
            <a:r>
              <a:rPr lang="en-US" altLang="zh-CN" dirty="0" smtClean="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a:t>
            </a:r>
            <a:r>
              <a:rPr lang="zh-CN" altLang="zh-CN" dirty="0">
                <a:solidFill>
                  <a:srgbClr val="000000"/>
                </a:solidFill>
                <a:latin typeface="+mn-ea"/>
              </a:rPr>
              <a:t>四</a:t>
            </a:r>
            <a:r>
              <a:rPr lang="en-US" altLang="zh-CN" dirty="0" smtClean="0">
                <a:solidFill>
                  <a:srgbClr val="000000"/>
                </a:solidFill>
                <a:latin typeface="+mn-ea"/>
              </a:rPr>
              <a:t>)</a:t>
            </a:r>
            <a:r>
              <a:rPr lang="zh-CN" altLang="en-US" dirty="0" smtClean="0">
                <a:solidFill>
                  <a:srgbClr val="000000"/>
                </a:solidFill>
                <a:latin typeface="+mn-ea"/>
              </a:rPr>
              <a:t>应按隶属关系逐级请示</a:t>
            </a:r>
            <a:endParaRPr lang="zh-CN" altLang="zh-CN" dirty="0">
              <a:solidFill>
                <a:srgbClr val="000000"/>
              </a:solidFill>
              <a:latin typeface="+mn-ea"/>
            </a:endParaRPr>
          </a:p>
        </p:txBody>
      </p:sp>
      <p:sp>
        <p:nvSpPr>
          <p:cNvPr id="41" name="椭圆 40"/>
          <p:cNvSpPr/>
          <p:nvPr/>
        </p:nvSpPr>
        <p:spPr>
          <a:xfrm>
            <a:off x="3771029" y="548902"/>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
        <p:nvSpPr>
          <p:cNvPr id="42" name="矩形 41"/>
          <p:cNvSpPr/>
          <p:nvPr/>
        </p:nvSpPr>
        <p:spPr>
          <a:xfrm>
            <a:off x="6434671" y="1365459"/>
            <a:ext cx="4741333" cy="1785104"/>
          </a:xfrm>
          <a:prstGeom prst="rect">
            <a:avLst/>
          </a:prstGeom>
        </p:spPr>
        <p:txBody>
          <a:bodyPr wrap="square">
            <a:spAutoFit/>
          </a:bodyPr>
          <a:lstStyle/>
          <a:p>
            <a:pPr marL="342900" indent="-34290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请示的使用范围</a:t>
            </a:r>
            <a:endParaRPr lang="en-US" altLang="zh-CN" sz="2000" b="1" dirty="0" smtClean="0">
              <a:solidFill>
                <a:srgbClr val="000000"/>
              </a:solidFill>
              <a:latin typeface="+mn-ea"/>
            </a:endParaRPr>
          </a:p>
          <a:p>
            <a:r>
              <a:rPr lang="zh-CN" altLang="en-US" sz="1400" dirty="0" smtClean="0">
                <a:solidFill>
                  <a:srgbClr val="000000"/>
                </a:solidFill>
                <a:latin typeface="+mn-ea"/>
              </a:rPr>
              <a:t>     </a:t>
            </a:r>
            <a:r>
              <a:rPr lang="zh-CN" altLang="en-US" dirty="0" smtClean="0">
                <a:solidFill>
                  <a:srgbClr val="000000"/>
                </a:solidFill>
                <a:latin typeface="+mn-ea"/>
              </a:rPr>
              <a:t> </a:t>
            </a:r>
            <a:r>
              <a:rPr lang="en-US" altLang="zh-CN" dirty="0">
                <a:solidFill>
                  <a:srgbClr val="000000"/>
                </a:solidFill>
                <a:latin typeface="+mn-ea"/>
              </a:rPr>
              <a:t>(1)</a:t>
            </a:r>
            <a:r>
              <a:rPr lang="zh-CN" altLang="zh-CN" dirty="0">
                <a:solidFill>
                  <a:srgbClr val="000000"/>
                </a:solidFill>
                <a:latin typeface="+mn-ea"/>
              </a:rPr>
              <a:t>必须是下级机关向上级机关的行文。</a:t>
            </a:r>
            <a:endParaRPr lang="zh-CN" altLang="zh-CN" dirty="0">
              <a:solidFill>
                <a:srgbClr val="000000"/>
              </a:solidFill>
              <a:latin typeface="+mn-ea"/>
            </a:endParaRPr>
          </a:p>
          <a:p>
            <a:r>
              <a:rPr lang="en-US"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a:t>
            </a:r>
            <a:r>
              <a:rPr lang="en-US" altLang="zh-CN" dirty="0">
                <a:solidFill>
                  <a:srgbClr val="000000"/>
                </a:solidFill>
                <a:latin typeface="+mn-ea"/>
              </a:rPr>
              <a:t>2)</a:t>
            </a:r>
            <a:r>
              <a:rPr lang="zh-CN" altLang="zh-CN" dirty="0">
                <a:solidFill>
                  <a:srgbClr val="000000"/>
                </a:solidFill>
                <a:latin typeface="+mn-ea"/>
              </a:rPr>
              <a:t>请示</a:t>
            </a:r>
            <a:r>
              <a:rPr lang="zh-CN" altLang="zh-CN" dirty="0" smtClean="0">
                <a:solidFill>
                  <a:srgbClr val="000000"/>
                </a:solidFill>
                <a:latin typeface="+mn-ea"/>
              </a:rPr>
              <a:t>的问题必须是自己无权或无力做</a:t>
            </a:r>
            <a:endParaRPr lang="en-US" altLang="zh-CN" dirty="0" smtClean="0">
              <a:solidFill>
                <a:srgbClr val="000000"/>
              </a:solidFill>
              <a:latin typeface="+mn-ea"/>
            </a:endParaRPr>
          </a:p>
          <a:p>
            <a:r>
              <a:rPr lang="zh-CN" altLang="zh-CN" dirty="0">
                <a:solidFill>
                  <a:srgbClr val="000000"/>
                </a:solidFill>
                <a:latin typeface="+mn-ea"/>
              </a:rPr>
              <a:t> </a:t>
            </a:r>
            <a:r>
              <a:rPr lang="zh-CN" altLang="en-US" dirty="0" smtClean="0">
                <a:solidFill>
                  <a:srgbClr val="000000"/>
                </a:solidFill>
                <a:latin typeface="+mn-ea"/>
              </a:rPr>
              <a:t>          </a:t>
            </a:r>
            <a:r>
              <a:rPr lang="zh-CN" altLang="zh-CN" dirty="0" smtClean="0">
                <a:solidFill>
                  <a:srgbClr val="000000"/>
                </a:solidFill>
                <a:latin typeface="+mn-ea"/>
              </a:rPr>
              <a:t>出决定和处</a:t>
            </a:r>
            <a:r>
              <a:rPr lang="zh-CN" altLang="zh-CN" dirty="0">
                <a:solidFill>
                  <a:srgbClr val="000000"/>
                </a:solidFill>
                <a:latin typeface="+mn-ea"/>
              </a:rPr>
              <a:t>理的。</a:t>
            </a:r>
            <a:endParaRPr lang="zh-CN" altLang="zh-CN" dirty="0">
              <a:solidFill>
                <a:srgbClr val="000000"/>
              </a:solidFill>
              <a:latin typeface="+mn-ea"/>
            </a:endParaRPr>
          </a:p>
          <a:p>
            <a:r>
              <a:rPr lang="zh-CN" altLang="en-US" dirty="0" smtClean="0">
                <a:solidFill>
                  <a:srgbClr val="000000"/>
                </a:solidFill>
                <a:latin typeface="+mn-ea"/>
              </a:rPr>
              <a:t>    </a:t>
            </a:r>
            <a:r>
              <a:rPr lang="en-US" altLang="zh-CN" dirty="0" smtClean="0">
                <a:solidFill>
                  <a:srgbClr val="000000"/>
                </a:solidFill>
                <a:latin typeface="+mn-ea"/>
              </a:rPr>
              <a:t> (</a:t>
            </a:r>
            <a:r>
              <a:rPr lang="en-US" altLang="zh-CN" dirty="0">
                <a:solidFill>
                  <a:srgbClr val="000000"/>
                </a:solidFill>
                <a:latin typeface="+mn-ea"/>
              </a:rPr>
              <a:t>3)</a:t>
            </a:r>
            <a:r>
              <a:rPr lang="zh-CN" altLang="zh-CN" dirty="0">
                <a:solidFill>
                  <a:srgbClr val="000000"/>
                </a:solidFill>
                <a:latin typeface="+mn-ea"/>
              </a:rPr>
              <a:t>必须是为本单位向上级请求批准，</a:t>
            </a:r>
            <a:r>
              <a:rPr lang="zh-CN" altLang="zh-CN" dirty="0" smtClean="0">
                <a:solidFill>
                  <a:srgbClr val="000000"/>
                </a:solidFill>
                <a:latin typeface="+mn-ea"/>
              </a:rPr>
              <a:t>不</a:t>
            </a:r>
            <a:endParaRPr lang="en-US" altLang="zh-CN" dirty="0" smtClean="0">
              <a:solidFill>
                <a:srgbClr val="000000"/>
              </a:solidFill>
              <a:latin typeface="+mn-ea"/>
            </a:endParaRPr>
          </a:p>
          <a:p>
            <a:r>
              <a:rPr lang="zh-CN" altLang="zh-CN" dirty="0">
                <a:solidFill>
                  <a:srgbClr val="000000"/>
                </a:solidFill>
                <a:latin typeface="+mn-ea"/>
              </a:rPr>
              <a:t> </a:t>
            </a:r>
            <a:r>
              <a:rPr lang="zh-CN" altLang="en-US" dirty="0" smtClean="0">
                <a:solidFill>
                  <a:srgbClr val="000000"/>
                </a:solidFill>
                <a:latin typeface="+mn-ea"/>
              </a:rPr>
              <a:t>           </a:t>
            </a:r>
            <a:r>
              <a:rPr lang="zh-CN" altLang="zh-CN" dirty="0" smtClean="0">
                <a:solidFill>
                  <a:srgbClr val="000000"/>
                </a:solidFill>
                <a:latin typeface="+mn-ea"/>
              </a:rPr>
              <a:t>能代为</a:t>
            </a:r>
            <a:r>
              <a:rPr lang="zh-CN" altLang="zh-CN" dirty="0">
                <a:solidFill>
                  <a:srgbClr val="000000"/>
                </a:solidFill>
                <a:latin typeface="+mn-ea"/>
              </a:rPr>
              <a:t>其他单位请示。</a:t>
            </a:r>
            <a:endParaRPr lang="zh-CN" altLang="zh-CN" dirty="0">
              <a:solidFill>
                <a:srgbClr val="000000"/>
              </a:solidFill>
              <a:latin typeface="+mn-ea"/>
            </a:endParaRPr>
          </a:p>
        </p:txBody>
      </p:sp>
      <p:sp>
        <p:nvSpPr>
          <p:cNvPr id="43" name="矩形 42"/>
          <p:cNvSpPr/>
          <p:nvPr/>
        </p:nvSpPr>
        <p:spPr>
          <a:xfrm>
            <a:off x="2778336" y="3143516"/>
            <a:ext cx="4452198" cy="1169551"/>
          </a:xfrm>
          <a:prstGeom prst="rect">
            <a:avLst/>
          </a:prstGeom>
        </p:spPr>
        <p:txBody>
          <a:bodyPr wrap="square">
            <a:spAutoFit/>
          </a:bodyPr>
          <a:lstStyle/>
          <a:p>
            <a:endParaRPr lang="en-US" altLang="zh-CN" sz="1400" dirty="0" smtClean="0">
              <a:solidFill>
                <a:srgbClr val="000000"/>
              </a:solidFill>
              <a:latin typeface="+mn-ea"/>
            </a:endParaRPr>
          </a:p>
          <a:p>
            <a:pPr marL="285750" indent="-28575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请示的分类</a:t>
            </a:r>
            <a:endParaRPr lang="en-US" altLang="zh-CN" sz="2000" b="1" u="dash" dirty="0" smtClean="0">
              <a:solidFill>
                <a:srgbClr val="000000"/>
              </a:solidFill>
              <a:uFill>
                <a:solidFill>
                  <a:srgbClr val="800000"/>
                </a:solidFill>
              </a:uFill>
              <a:latin typeface="+mn-ea"/>
            </a:endParaRPr>
          </a:p>
          <a:p>
            <a:r>
              <a:rPr lang="zh-CN" altLang="en-US" sz="1400" dirty="0" smtClean="0">
                <a:solidFill>
                  <a:srgbClr val="000000"/>
                </a:solidFill>
                <a:latin typeface="+mn-ea"/>
              </a:rPr>
              <a:t>    </a:t>
            </a:r>
            <a:r>
              <a:rPr lang="zh-CN" altLang="en-US" dirty="0" smtClean="0">
                <a:solidFill>
                  <a:srgbClr val="000000"/>
                </a:solidFill>
                <a:latin typeface="+mn-ea"/>
              </a:rPr>
              <a:t>  </a:t>
            </a:r>
            <a:r>
              <a:rPr lang="en-US" altLang="zh-CN" dirty="0">
                <a:solidFill>
                  <a:srgbClr val="000000"/>
                </a:solidFill>
                <a:latin typeface="+mn-ea"/>
              </a:rPr>
              <a:t>(</a:t>
            </a:r>
            <a:r>
              <a:rPr lang="zh-CN" altLang="zh-CN" dirty="0">
                <a:solidFill>
                  <a:srgbClr val="000000"/>
                </a:solidFill>
                <a:latin typeface="+mn-ea"/>
              </a:rPr>
              <a:t>一</a:t>
            </a:r>
            <a:r>
              <a:rPr lang="en-US" altLang="zh-CN" dirty="0" smtClean="0">
                <a:solidFill>
                  <a:srgbClr val="000000"/>
                </a:solidFill>
                <a:latin typeface="+mn-ea"/>
              </a:rPr>
              <a:t>)</a:t>
            </a:r>
            <a:r>
              <a:rPr lang="zh-CN" altLang="en-US" dirty="0" smtClean="0">
                <a:solidFill>
                  <a:srgbClr val="000000"/>
                </a:solidFill>
                <a:latin typeface="+mn-ea"/>
              </a:rPr>
              <a:t>请求指示性请示</a:t>
            </a:r>
            <a:endParaRPr lang="en-US" altLang="zh-CN" dirty="0" smtClean="0">
              <a:solidFill>
                <a:srgbClr val="000000"/>
              </a:solidFill>
              <a:latin typeface="+mn-ea"/>
            </a:endParaRPr>
          </a:p>
          <a:p>
            <a:r>
              <a:rPr lang="zh-CN" altLang="en-US" dirty="0" smtClean="0">
                <a:solidFill>
                  <a:srgbClr val="000000"/>
                </a:solidFill>
                <a:latin typeface="+mn-ea"/>
              </a:rPr>
              <a:t>     </a:t>
            </a:r>
            <a:r>
              <a:rPr lang="en-US" altLang="zh-CN" dirty="0" smtClean="0">
                <a:solidFill>
                  <a:srgbClr val="000000"/>
                </a:solidFill>
                <a:latin typeface="+mn-ea"/>
              </a:rPr>
              <a:t>(</a:t>
            </a:r>
            <a:r>
              <a:rPr lang="zh-CN" altLang="zh-CN" dirty="0">
                <a:solidFill>
                  <a:srgbClr val="000000"/>
                </a:solidFill>
                <a:latin typeface="+mn-ea"/>
              </a:rPr>
              <a:t>二</a:t>
            </a:r>
            <a:r>
              <a:rPr lang="en-US" altLang="zh-CN" dirty="0" smtClean="0">
                <a:solidFill>
                  <a:srgbClr val="000000"/>
                </a:solidFill>
                <a:latin typeface="+mn-ea"/>
              </a:rPr>
              <a:t>)</a:t>
            </a:r>
            <a:r>
              <a:rPr lang="zh-CN" altLang="en-US" dirty="0" smtClean="0">
                <a:solidFill>
                  <a:srgbClr val="000000"/>
                </a:solidFill>
                <a:latin typeface="+mn-ea"/>
              </a:rPr>
              <a:t>请求批准性请示</a:t>
            </a:r>
            <a:endParaRPr lang="en-US" altLang="zh-CN" dirty="0">
              <a:solidFill>
                <a:srgbClr val="000000"/>
              </a:solidFill>
              <a:latin typeface="+mn-ea"/>
            </a:endParaRPr>
          </a:p>
        </p:txBody>
      </p:sp>
      <p:sp>
        <p:nvSpPr>
          <p:cNvPr id="7" name="矩形 6"/>
          <p:cNvSpPr/>
          <p:nvPr/>
        </p:nvSpPr>
        <p:spPr>
          <a:xfrm>
            <a:off x="6452869" y="3089148"/>
            <a:ext cx="4790867" cy="1353185"/>
          </a:xfrm>
          <a:prstGeom prst="rect">
            <a:avLst/>
          </a:prstGeom>
        </p:spPr>
        <p:txBody>
          <a:bodyPr wrap="square">
            <a:spAutoFit/>
          </a:bodyPr>
          <a:lstStyle/>
          <a:p>
            <a:endParaRPr lang="en-US" altLang="zh-CN" sz="1400" dirty="0" smtClean="0">
              <a:solidFill>
                <a:schemeClr val="tx1">
                  <a:lumMod val="65000"/>
                  <a:lumOff val="35000"/>
                </a:schemeClr>
              </a:solidFill>
              <a:latin typeface="+mn-ea"/>
            </a:endParaRPr>
          </a:p>
          <a:p>
            <a:pPr marL="285750" indent="-28575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请示的格式</a:t>
            </a:r>
            <a:endParaRPr lang="zh-CN" altLang="zh-CN" sz="1200" b="1" dirty="0">
              <a:solidFill>
                <a:srgbClr val="000000"/>
              </a:solidFill>
              <a:latin typeface="+mn-ea"/>
            </a:endParaRPr>
          </a:p>
          <a:p>
            <a:r>
              <a:rPr lang="zh-CN" altLang="en-US" sz="1400" dirty="0" smtClean="0">
                <a:solidFill>
                  <a:srgbClr val="000000"/>
                </a:solidFill>
              </a:rPr>
              <a:t>   </a:t>
            </a:r>
            <a:r>
              <a:rPr lang="zh-CN" altLang="en-US" dirty="0" smtClean="0">
                <a:solidFill>
                  <a:srgbClr val="000000"/>
                </a:solidFill>
                <a:latin typeface="+mn-ea"/>
              </a:rPr>
              <a:t>   请示</a:t>
            </a:r>
            <a:r>
              <a:rPr lang="zh-CN" altLang="zh-CN" dirty="0" smtClean="0">
                <a:solidFill>
                  <a:srgbClr val="000000"/>
                </a:solidFill>
                <a:latin typeface="+mn-ea"/>
              </a:rPr>
              <a:t>的格式一般由标题、主送机关、正文、</a:t>
            </a:r>
            <a:endParaRPr lang="en-US" altLang="zh-CN" dirty="0" smtClean="0">
              <a:solidFill>
                <a:srgbClr val="000000"/>
              </a:solidFill>
              <a:latin typeface="+mn-ea"/>
            </a:endParaRPr>
          </a:p>
          <a:p>
            <a:r>
              <a:rPr lang="zh-CN" altLang="zh-CN" dirty="0">
                <a:solidFill>
                  <a:srgbClr val="000000"/>
                </a:solidFill>
                <a:latin typeface="+mn-ea"/>
              </a:rPr>
              <a:t> </a:t>
            </a:r>
            <a:r>
              <a:rPr lang="zh-CN" altLang="en-US" dirty="0" smtClean="0">
                <a:solidFill>
                  <a:srgbClr val="000000"/>
                </a:solidFill>
                <a:latin typeface="+mn-ea"/>
              </a:rPr>
              <a:t>     </a:t>
            </a:r>
            <a:r>
              <a:rPr lang="zh-CN" altLang="zh-CN" dirty="0" smtClean="0">
                <a:solidFill>
                  <a:srgbClr val="000000"/>
                </a:solidFill>
                <a:latin typeface="+mn-ea"/>
              </a:rPr>
              <a:t>落款构成。</a:t>
            </a:r>
            <a:endParaRPr lang="zh-CN" altLang="zh-CN" dirty="0" smtClean="0">
              <a:solidFill>
                <a:srgbClr val="000000"/>
              </a:solidFill>
              <a:latin typeface="+mn-ea"/>
            </a:endParaRPr>
          </a:p>
          <a:p>
            <a:r>
              <a:rPr lang="zh-CN" altLang="zh-CN" sz="1200" dirty="0" smtClean="0">
                <a:solidFill>
                  <a:schemeClr val="tx1">
                    <a:lumMod val="65000"/>
                    <a:lumOff val="35000"/>
                  </a:schemeClr>
                </a:solidFill>
                <a:latin typeface="+mn-ea"/>
              </a:rPr>
              <a:t> </a:t>
            </a:r>
            <a:r>
              <a:rPr lang="zh-CN" altLang="en-US" sz="1200" dirty="0" smtClean="0">
                <a:solidFill>
                  <a:schemeClr val="tx1">
                    <a:lumMod val="65000"/>
                    <a:lumOff val="35000"/>
                  </a:schemeClr>
                </a:solidFill>
                <a:latin typeface="+mn-ea"/>
              </a:rPr>
              <a:t>  </a:t>
            </a:r>
            <a:endParaRPr lang="zh-CN" altLang="zh-CN" sz="1200" dirty="0">
              <a:solidFill>
                <a:schemeClr val="tx1">
                  <a:lumMod val="65000"/>
                  <a:lumOff val="3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dissolv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dissolve">
                                      <p:cBhvr>
                                        <p:cTn id="12" dur="500"/>
                                        <p:tgtEl>
                                          <p:spTgt spid="4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dissolve">
                                      <p:cBhvr>
                                        <p:cTn id="17" dur="500"/>
                                        <p:tgtEl>
                                          <p:spTgt spid="43"/>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ssolv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42" grpId="0"/>
      <p:bldP spid="43"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67475" y="1373200"/>
            <a:ext cx="3005951" cy="769441"/>
          </a:xfrm>
          <a:prstGeom prst="rect">
            <a:avLst/>
          </a:prstGeom>
        </p:spPr>
        <p:txBody>
          <a:bodyPr wrap="none">
            <a:spAutoFit/>
          </a:bodyPr>
          <a:lstStyle/>
          <a:p>
            <a:r>
              <a:rPr lang="zh-CN" altLang="en-US" sz="4400" dirty="0" smtClean="0"/>
              <a:t>批复的</a:t>
            </a:r>
            <a:r>
              <a:rPr lang="zh-CN" altLang="zh-CN" sz="4400" dirty="0" smtClean="0"/>
              <a:t>概</a:t>
            </a:r>
            <a:r>
              <a:rPr lang="zh-CN" altLang="en-US" sz="4400" dirty="0" smtClean="0"/>
              <a:t>念</a:t>
            </a:r>
            <a:r>
              <a:rPr lang="zh-CN" altLang="zh-CN" sz="4400" dirty="0" smtClean="0"/>
              <a:t> </a:t>
            </a:r>
            <a:endParaRPr lang="en-US" altLang="zh-CN" sz="4400" dirty="0"/>
          </a:p>
        </p:txBody>
      </p:sp>
      <p:sp>
        <p:nvSpPr>
          <p:cNvPr id="7" name="矩形 6"/>
          <p:cNvSpPr/>
          <p:nvPr/>
        </p:nvSpPr>
        <p:spPr>
          <a:xfrm>
            <a:off x="1367475" y="2318962"/>
            <a:ext cx="6230998" cy="1014730"/>
          </a:xfrm>
          <a:prstGeom prst="rect">
            <a:avLst/>
          </a:prstGeom>
        </p:spPr>
        <p:txBody>
          <a:bodyPr wrap="square">
            <a:spAutoFit/>
          </a:bodyPr>
          <a:lstStyle/>
          <a:p>
            <a:pPr>
              <a:lnSpc>
                <a:spcPct val="150000"/>
              </a:lnSpc>
            </a:pPr>
            <a:r>
              <a:rPr lang="zh-CN" altLang="zh-CN" sz="2000" dirty="0">
                <a:solidFill>
                  <a:srgbClr val="000000"/>
                </a:solidFill>
                <a:latin typeface="+mn-ea"/>
              </a:rPr>
              <a:t>批复是“答复下级机关的请示事项”时使用的一种下行公文，与请示相对应。 </a:t>
            </a:r>
            <a:endParaRPr lang="zh-CN" altLang="zh-CN" sz="2000" dirty="0">
              <a:solidFill>
                <a:srgbClr val="000000"/>
              </a:solidFill>
              <a:latin typeface="+mn-ea"/>
            </a:endParaRPr>
          </a:p>
        </p:txBody>
      </p:sp>
      <p:sp>
        <p:nvSpPr>
          <p:cNvPr id="10" name="椭圆 9"/>
          <p:cNvSpPr/>
          <p:nvPr/>
        </p:nvSpPr>
        <p:spPr>
          <a:xfrm>
            <a:off x="1145232" y="1717182"/>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9024" y="598240"/>
            <a:ext cx="5942652" cy="584776"/>
          </a:xfrm>
          <a:prstGeom prst="rect">
            <a:avLst/>
          </a:prstGeom>
        </p:spPr>
        <p:txBody>
          <a:bodyPr wrap="none">
            <a:spAutoFit/>
          </a:bodyPr>
          <a:lstStyle/>
          <a:p>
            <a:r>
              <a:rPr lang="zh-CN" altLang="en-US" sz="3200" b="1" dirty="0" smtClean="0"/>
              <a:t>批复的特点、分类、例文、格式</a:t>
            </a:r>
            <a:endParaRPr lang="zh-CN" altLang="en-US" sz="3200" b="1" dirty="0"/>
          </a:p>
        </p:txBody>
      </p:sp>
      <p:sp>
        <p:nvSpPr>
          <p:cNvPr id="22" name="矩形 21"/>
          <p:cNvSpPr/>
          <p:nvPr/>
        </p:nvSpPr>
        <p:spPr>
          <a:xfrm>
            <a:off x="3252469" y="1590156"/>
            <a:ext cx="3808731" cy="1660525"/>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批复特点</a:t>
            </a:r>
            <a:endParaRPr lang="en-US" altLang="zh-CN" sz="2000" b="1" u="dash" dirty="0" smtClean="0">
              <a:solidFill>
                <a:srgbClr val="000000"/>
              </a:solidFill>
              <a:uFill>
                <a:solidFill>
                  <a:srgbClr val="800000"/>
                </a:solidFill>
              </a:uFill>
              <a:latin typeface="+mn-ea"/>
            </a:endParaRPr>
          </a:p>
          <a:p>
            <a:r>
              <a:rPr lang="zh-CN" altLang="en-US" sz="1400" dirty="0" smtClean="0">
                <a:solidFill>
                  <a:srgbClr val="000000"/>
                </a:solidFill>
                <a:latin typeface="+mn-ea"/>
              </a:rPr>
              <a:t>       </a:t>
            </a:r>
            <a:r>
              <a:rPr lang="en-US" altLang="zh-CN" dirty="0">
                <a:solidFill>
                  <a:srgbClr val="000000"/>
                </a:solidFill>
                <a:latin typeface="+mn-ea"/>
              </a:rPr>
              <a:t>(</a:t>
            </a:r>
            <a:r>
              <a:rPr lang="zh-CN" altLang="zh-CN" dirty="0">
                <a:solidFill>
                  <a:srgbClr val="000000"/>
                </a:solidFill>
                <a:latin typeface="+mn-ea"/>
              </a:rPr>
              <a:t>一</a:t>
            </a:r>
            <a:r>
              <a:rPr lang="en-US" altLang="zh-CN" dirty="0" smtClean="0">
                <a:solidFill>
                  <a:srgbClr val="000000"/>
                </a:solidFill>
                <a:latin typeface="+mn-ea"/>
              </a:rPr>
              <a:t>)</a:t>
            </a:r>
            <a:r>
              <a:rPr lang="zh-CN" altLang="en-US" dirty="0" smtClean="0">
                <a:solidFill>
                  <a:srgbClr val="000000"/>
                </a:solidFill>
                <a:latin typeface="+mn-ea"/>
              </a:rPr>
              <a:t>行文具有被动性</a:t>
            </a:r>
            <a:endParaRPr lang="en-US" altLang="zh-CN" dirty="0" smtClean="0">
              <a:solidFill>
                <a:srgbClr val="000000"/>
              </a:solidFill>
              <a:latin typeface="+mn-ea"/>
            </a:endParaRPr>
          </a:p>
          <a:p>
            <a:r>
              <a:rPr lang="zh-CN" altLang="en-US" dirty="0" smtClean="0">
                <a:solidFill>
                  <a:srgbClr val="000000"/>
                </a:solidFill>
                <a:latin typeface="+mn-ea"/>
              </a:rPr>
              <a:t>     </a:t>
            </a:r>
            <a:r>
              <a:rPr lang="en-US" altLang="zh-CN" dirty="0" smtClean="0">
                <a:solidFill>
                  <a:srgbClr val="000000"/>
                </a:solidFill>
                <a:latin typeface="+mn-ea"/>
              </a:rPr>
              <a:t>(</a:t>
            </a:r>
            <a:r>
              <a:rPr lang="zh-CN" altLang="zh-CN" dirty="0" smtClean="0">
                <a:solidFill>
                  <a:srgbClr val="000000"/>
                </a:solidFill>
                <a:latin typeface="+mn-ea"/>
              </a:rPr>
              <a:t>二</a:t>
            </a:r>
            <a:r>
              <a:rPr lang="en-US" altLang="zh-CN" dirty="0" smtClean="0">
                <a:solidFill>
                  <a:srgbClr val="000000"/>
                </a:solidFill>
                <a:latin typeface="+mn-ea"/>
              </a:rPr>
              <a:t>)</a:t>
            </a:r>
            <a:r>
              <a:rPr lang="zh-CN" altLang="en-US" dirty="0" smtClean="0">
                <a:solidFill>
                  <a:srgbClr val="000000"/>
                </a:solidFill>
                <a:latin typeface="+mn-ea"/>
              </a:rPr>
              <a:t>内容具有针对性</a:t>
            </a:r>
            <a:endParaRPr lang="en-US" altLang="zh-CN" dirty="0" smtClean="0">
              <a:solidFill>
                <a:srgbClr val="000000"/>
              </a:solidFill>
            </a:endParaRPr>
          </a:p>
          <a:p>
            <a:r>
              <a:rPr lang="en-US" altLang="zh-CN" dirty="0" smtClean="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a:t>
            </a:r>
            <a:r>
              <a:rPr lang="zh-CN" altLang="zh-CN" dirty="0" smtClean="0">
                <a:solidFill>
                  <a:srgbClr val="000000"/>
                </a:solidFill>
                <a:latin typeface="+mn-ea"/>
              </a:rPr>
              <a:t>三</a:t>
            </a:r>
            <a:r>
              <a:rPr lang="en-US" altLang="zh-CN" dirty="0" smtClean="0">
                <a:solidFill>
                  <a:srgbClr val="000000"/>
                </a:solidFill>
                <a:latin typeface="+mn-ea"/>
              </a:rPr>
              <a:t>)</a:t>
            </a:r>
            <a:r>
              <a:rPr lang="zh-CN" altLang="en-US" dirty="0" smtClean="0">
                <a:solidFill>
                  <a:srgbClr val="000000"/>
                </a:solidFill>
                <a:latin typeface="+mn-ea"/>
              </a:rPr>
              <a:t>效用的权威性</a:t>
            </a:r>
            <a:endParaRPr lang="en-US" altLang="zh-CN" dirty="0" smtClean="0">
              <a:solidFill>
                <a:srgbClr val="000000"/>
              </a:solidFill>
              <a:latin typeface="+mn-ea"/>
            </a:endParaRPr>
          </a:p>
          <a:p>
            <a:r>
              <a:rPr lang="en-US" altLang="zh-CN" dirty="0" smtClean="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a:t>
            </a:r>
            <a:r>
              <a:rPr lang="zh-CN" altLang="zh-CN" dirty="0">
                <a:solidFill>
                  <a:srgbClr val="000000"/>
                </a:solidFill>
                <a:latin typeface="+mn-ea"/>
              </a:rPr>
              <a:t>四</a:t>
            </a:r>
            <a:r>
              <a:rPr lang="en-US" altLang="zh-CN" dirty="0" smtClean="0">
                <a:solidFill>
                  <a:srgbClr val="000000"/>
                </a:solidFill>
                <a:latin typeface="+mn-ea"/>
              </a:rPr>
              <a:t>)</a:t>
            </a:r>
            <a:r>
              <a:rPr lang="zh-CN" altLang="en-US" dirty="0" smtClean="0">
                <a:solidFill>
                  <a:srgbClr val="000000"/>
                </a:solidFill>
                <a:latin typeface="+mn-ea"/>
              </a:rPr>
              <a:t>态度的明确下</a:t>
            </a:r>
            <a:endParaRPr lang="zh-CN" altLang="zh-CN" dirty="0">
              <a:solidFill>
                <a:srgbClr val="000000"/>
              </a:solidFill>
              <a:latin typeface="+mn-ea"/>
            </a:endParaRPr>
          </a:p>
        </p:txBody>
      </p:sp>
      <p:sp>
        <p:nvSpPr>
          <p:cNvPr id="41" name="椭圆 40"/>
          <p:cNvSpPr/>
          <p:nvPr/>
        </p:nvSpPr>
        <p:spPr>
          <a:xfrm>
            <a:off x="3854568" y="801194"/>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
        <p:nvSpPr>
          <p:cNvPr id="43" name="矩形 42"/>
          <p:cNvSpPr/>
          <p:nvPr/>
        </p:nvSpPr>
        <p:spPr>
          <a:xfrm>
            <a:off x="3252468" y="3291990"/>
            <a:ext cx="7009131" cy="1722120"/>
          </a:xfrm>
          <a:prstGeom prst="rect">
            <a:avLst/>
          </a:prstGeom>
        </p:spPr>
        <p:txBody>
          <a:bodyPr wrap="square">
            <a:spAutoFit/>
          </a:bodyPr>
          <a:lstStyle/>
          <a:p>
            <a:endParaRPr lang="en-US" altLang="zh-CN" sz="1400" dirty="0" smtClean="0">
              <a:solidFill>
                <a:srgbClr val="000000"/>
              </a:solidFill>
              <a:latin typeface="+mn-ea"/>
            </a:endParaRPr>
          </a:p>
          <a:p>
            <a:pPr marL="285750" indent="-28575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批复的分类</a:t>
            </a:r>
            <a:endParaRPr lang="en-US" altLang="zh-CN" sz="2000" b="1" u="dash" dirty="0" smtClean="0">
              <a:solidFill>
                <a:srgbClr val="000000"/>
              </a:solidFill>
              <a:uFill>
                <a:solidFill>
                  <a:srgbClr val="800000"/>
                </a:solidFill>
              </a:uFill>
              <a:latin typeface="+mn-ea"/>
            </a:endParaRPr>
          </a:p>
          <a:p>
            <a:r>
              <a:rPr lang="zh-CN" altLang="en-US" sz="1400" dirty="0" smtClean="0">
                <a:solidFill>
                  <a:srgbClr val="000000"/>
                </a:solidFill>
                <a:latin typeface="+mn-ea"/>
              </a:rPr>
              <a:t>    </a:t>
            </a:r>
            <a:r>
              <a:rPr lang="zh-CN" altLang="en-US" dirty="0" smtClean="0">
                <a:solidFill>
                  <a:srgbClr val="000000"/>
                </a:solidFill>
                <a:latin typeface="+mn-ea"/>
              </a:rPr>
              <a:t> </a:t>
            </a:r>
            <a:r>
              <a:rPr lang="en-US" altLang="zh-CN" dirty="0">
                <a:solidFill>
                  <a:srgbClr val="000000"/>
                </a:solidFill>
                <a:latin typeface="+mn-ea"/>
              </a:rPr>
              <a:t>(1)</a:t>
            </a:r>
            <a:r>
              <a:rPr lang="zh-CN" altLang="zh-CN" dirty="0">
                <a:solidFill>
                  <a:srgbClr val="000000"/>
                </a:solidFill>
                <a:latin typeface="+mn-ea"/>
              </a:rPr>
              <a:t>根据批复的内容和性质不同，</a:t>
            </a:r>
            <a:r>
              <a:rPr lang="zh-CN" altLang="zh-CN" dirty="0" smtClean="0">
                <a:solidFill>
                  <a:srgbClr val="000000"/>
                </a:solidFill>
                <a:latin typeface="+mn-ea"/>
              </a:rPr>
              <a:t>可以分为审批事项</a:t>
            </a:r>
            <a:endParaRPr lang="en-US" altLang="zh-CN" dirty="0" smtClean="0">
              <a:solidFill>
                <a:srgbClr val="000000"/>
              </a:solidFill>
              <a:latin typeface="+mn-ea"/>
            </a:endParaRPr>
          </a:p>
          <a:p>
            <a:r>
              <a:rPr lang="zh-CN" altLang="zh-CN" dirty="0">
                <a:solidFill>
                  <a:srgbClr val="000000"/>
                </a:solidFill>
                <a:latin typeface="+mn-ea"/>
              </a:rPr>
              <a:t> </a:t>
            </a:r>
            <a:r>
              <a:rPr lang="zh-CN" altLang="en-US" dirty="0" smtClean="0">
                <a:solidFill>
                  <a:srgbClr val="000000"/>
                </a:solidFill>
                <a:latin typeface="+mn-ea"/>
              </a:rPr>
              <a:t>       </a:t>
            </a:r>
            <a:r>
              <a:rPr lang="zh-CN" altLang="zh-CN" dirty="0" smtClean="0">
                <a:solidFill>
                  <a:srgbClr val="000000"/>
                </a:solidFill>
                <a:latin typeface="+mn-ea"/>
              </a:rPr>
              <a:t>批复</a:t>
            </a:r>
            <a:r>
              <a:rPr lang="zh-CN" altLang="zh-CN" dirty="0">
                <a:solidFill>
                  <a:srgbClr val="000000"/>
                </a:solidFill>
                <a:latin typeface="+mn-ea"/>
              </a:rPr>
              <a:t>、审批法规批复和阐述政策的批复等三种。</a:t>
            </a:r>
            <a:endParaRPr lang="zh-CN" altLang="zh-CN" dirty="0">
              <a:solidFill>
                <a:srgbClr val="000000"/>
              </a:solidFill>
              <a:latin typeface="+mn-ea"/>
            </a:endParaRPr>
          </a:p>
          <a:p>
            <a:r>
              <a:rPr lang="en-US" altLang="zh-CN" dirty="0">
                <a:solidFill>
                  <a:srgbClr val="000000"/>
                </a:solidFill>
                <a:latin typeface="+mn-ea"/>
              </a:rPr>
              <a:t>    (2)</a:t>
            </a:r>
            <a:r>
              <a:rPr lang="zh-CN" altLang="zh-CN" dirty="0">
                <a:solidFill>
                  <a:srgbClr val="000000"/>
                </a:solidFill>
                <a:latin typeface="+mn-ea"/>
              </a:rPr>
              <a:t>根据语言的陈述性可分为肯定性批复、</a:t>
            </a:r>
            <a:r>
              <a:rPr lang="zh-CN" altLang="zh-CN" dirty="0" smtClean="0">
                <a:solidFill>
                  <a:srgbClr val="000000"/>
                </a:solidFill>
                <a:latin typeface="+mn-ea"/>
              </a:rPr>
              <a:t>否定性批</a:t>
            </a:r>
            <a:endParaRPr lang="en-US" altLang="zh-CN" dirty="0" smtClean="0">
              <a:solidFill>
                <a:srgbClr val="000000"/>
              </a:solidFill>
              <a:latin typeface="+mn-ea"/>
            </a:endParaRPr>
          </a:p>
          <a:p>
            <a:r>
              <a:rPr lang="zh-CN" altLang="zh-CN" dirty="0">
                <a:solidFill>
                  <a:srgbClr val="000000"/>
                </a:solidFill>
                <a:latin typeface="+mn-ea"/>
              </a:rPr>
              <a:t> </a:t>
            </a:r>
            <a:r>
              <a:rPr lang="zh-CN" altLang="en-US" dirty="0" smtClean="0">
                <a:solidFill>
                  <a:srgbClr val="000000"/>
                </a:solidFill>
                <a:latin typeface="+mn-ea"/>
              </a:rPr>
              <a:t>       </a:t>
            </a:r>
            <a:r>
              <a:rPr lang="zh-CN" altLang="zh-CN" dirty="0" smtClean="0">
                <a:solidFill>
                  <a:srgbClr val="000000"/>
                </a:solidFill>
                <a:latin typeface="+mn-ea"/>
              </a:rPr>
              <a:t>复</a:t>
            </a:r>
            <a:r>
              <a:rPr lang="zh-CN" altLang="zh-CN" dirty="0">
                <a:solidFill>
                  <a:srgbClr val="000000"/>
                </a:solidFill>
                <a:latin typeface="+mn-ea"/>
              </a:rPr>
              <a:t>和解答性批复三种。</a:t>
            </a:r>
            <a:endParaRPr lang="zh-CN" altLang="zh-CN" dirty="0">
              <a:solidFill>
                <a:srgbClr val="000000"/>
              </a:solidFill>
              <a:latin typeface="+mn-ea"/>
            </a:endParaRPr>
          </a:p>
        </p:txBody>
      </p:sp>
      <p:sp>
        <p:nvSpPr>
          <p:cNvPr id="7" name="矩形 6"/>
          <p:cNvSpPr/>
          <p:nvPr/>
        </p:nvSpPr>
        <p:spPr>
          <a:xfrm>
            <a:off x="6400803" y="1494536"/>
            <a:ext cx="5452530" cy="1446550"/>
          </a:xfrm>
          <a:prstGeom prst="rect">
            <a:avLst/>
          </a:prstGeom>
        </p:spPr>
        <p:txBody>
          <a:bodyPr wrap="square">
            <a:spAutoFit/>
          </a:bodyPr>
          <a:lstStyle/>
          <a:p>
            <a:endParaRPr lang="en-US" altLang="zh-CN" sz="1400" dirty="0" smtClean="0">
              <a:solidFill>
                <a:srgbClr val="000000"/>
              </a:solidFill>
              <a:latin typeface="+mn-ea"/>
            </a:endParaRPr>
          </a:p>
          <a:p>
            <a:pPr marL="285750" indent="-28575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批复的格式</a:t>
            </a:r>
            <a:endParaRPr lang="zh-CN" altLang="zh-CN" sz="1200" b="1" dirty="0">
              <a:solidFill>
                <a:srgbClr val="000000"/>
              </a:solidFill>
              <a:latin typeface="+mn-ea"/>
            </a:endParaRPr>
          </a:p>
          <a:p>
            <a:r>
              <a:rPr lang="zh-CN" altLang="en-US" sz="1400" dirty="0" smtClean="0">
                <a:solidFill>
                  <a:srgbClr val="000000"/>
                </a:solidFill>
              </a:rPr>
              <a:t>   </a:t>
            </a:r>
            <a:r>
              <a:rPr lang="zh-CN" altLang="en-US" sz="1400" dirty="0" smtClean="0">
                <a:solidFill>
                  <a:srgbClr val="000000"/>
                </a:solidFill>
                <a:latin typeface="+mn-ea"/>
              </a:rPr>
              <a:t>  </a:t>
            </a:r>
            <a:r>
              <a:rPr lang="zh-CN" altLang="en-US" dirty="0" smtClean="0">
                <a:solidFill>
                  <a:srgbClr val="000000"/>
                </a:solidFill>
                <a:latin typeface="+mn-ea"/>
              </a:rPr>
              <a:t> 批复</a:t>
            </a:r>
            <a:r>
              <a:rPr lang="zh-CN" altLang="zh-CN" dirty="0" smtClean="0">
                <a:solidFill>
                  <a:srgbClr val="000000"/>
                </a:solidFill>
                <a:latin typeface="+mn-ea"/>
              </a:rPr>
              <a:t>的格式一般由标题、主送机关、正文、</a:t>
            </a:r>
            <a:endParaRPr lang="en-US" altLang="zh-CN" dirty="0" smtClean="0">
              <a:solidFill>
                <a:srgbClr val="000000"/>
              </a:solidFill>
              <a:latin typeface="+mn-ea"/>
            </a:endParaRPr>
          </a:p>
          <a:p>
            <a:r>
              <a:rPr lang="zh-CN" altLang="en-US" dirty="0" smtClean="0">
                <a:solidFill>
                  <a:srgbClr val="000000"/>
                </a:solidFill>
                <a:latin typeface="+mn-ea"/>
              </a:rPr>
              <a:t>     </a:t>
            </a:r>
            <a:r>
              <a:rPr lang="zh-CN" altLang="zh-CN" dirty="0" smtClean="0">
                <a:solidFill>
                  <a:srgbClr val="000000"/>
                </a:solidFill>
                <a:latin typeface="+mn-ea"/>
              </a:rPr>
              <a:t>落款构成。</a:t>
            </a:r>
            <a:endParaRPr lang="zh-CN" altLang="zh-CN" dirty="0" smtClean="0">
              <a:solidFill>
                <a:srgbClr val="000000"/>
              </a:solidFill>
              <a:latin typeface="+mn-ea"/>
            </a:endParaRPr>
          </a:p>
          <a:p>
            <a:r>
              <a:rPr lang="zh-CN" altLang="zh-CN" dirty="0" smtClean="0">
                <a:solidFill>
                  <a:srgbClr val="000000"/>
                </a:solidFill>
                <a:latin typeface="+mn-ea"/>
              </a:rPr>
              <a:t> </a:t>
            </a:r>
            <a:r>
              <a:rPr lang="zh-CN" altLang="en-US" dirty="0" smtClean="0">
                <a:solidFill>
                  <a:srgbClr val="000000"/>
                </a:solidFill>
                <a:latin typeface="+mn-ea"/>
              </a:rPr>
              <a:t>  </a:t>
            </a:r>
            <a:endParaRPr lang="zh-CN" altLang="zh-CN" dirty="0">
              <a:solidFill>
                <a:srgbClr val="000000"/>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67475" y="1373200"/>
            <a:ext cx="2441694" cy="769441"/>
          </a:xfrm>
          <a:prstGeom prst="rect">
            <a:avLst/>
          </a:prstGeom>
        </p:spPr>
        <p:txBody>
          <a:bodyPr wrap="none">
            <a:spAutoFit/>
          </a:bodyPr>
          <a:lstStyle/>
          <a:p>
            <a:r>
              <a:rPr lang="zh-CN" altLang="en-US" sz="4400" dirty="0" smtClean="0"/>
              <a:t>函的</a:t>
            </a:r>
            <a:r>
              <a:rPr lang="zh-CN" altLang="zh-CN" sz="4400" dirty="0" smtClean="0"/>
              <a:t>概</a:t>
            </a:r>
            <a:r>
              <a:rPr lang="zh-CN" altLang="en-US" sz="4400" dirty="0" smtClean="0"/>
              <a:t>念</a:t>
            </a:r>
            <a:r>
              <a:rPr lang="zh-CN" altLang="zh-CN" sz="4400" dirty="0" smtClean="0"/>
              <a:t> </a:t>
            </a:r>
            <a:endParaRPr lang="en-US" altLang="zh-CN" sz="4400" dirty="0"/>
          </a:p>
        </p:txBody>
      </p:sp>
      <p:sp>
        <p:nvSpPr>
          <p:cNvPr id="7" name="矩形 6"/>
          <p:cNvSpPr/>
          <p:nvPr/>
        </p:nvSpPr>
        <p:spPr>
          <a:xfrm>
            <a:off x="1367475" y="2318962"/>
            <a:ext cx="6230998" cy="2399665"/>
          </a:xfrm>
          <a:prstGeom prst="rect">
            <a:avLst/>
          </a:prstGeom>
        </p:spPr>
        <p:txBody>
          <a:bodyPr wrap="square">
            <a:spAutoFit/>
          </a:bodyPr>
          <a:lstStyle/>
          <a:p>
            <a:pPr>
              <a:lnSpc>
                <a:spcPct val="150000"/>
              </a:lnSpc>
            </a:pPr>
            <a:r>
              <a:rPr lang="zh-CN" altLang="en-US" sz="2000" dirty="0" smtClean="0">
                <a:latin typeface="+mn-ea"/>
              </a:rPr>
              <a:t>       </a:t>
            </a:r>
            <a:r>
              <a:rPr lang="zh-CN" altLang="zh-CN" sz="2000" dirty="0" smtClean="0">
                <a:latin typeface="+mn-ea"/>
              </a:rPr>
              <a:t>函</a:t>
            </a:r>
            <a:r>
              <a:rPr lang="zh-CN" altLang="zh-CN" sz="2000" dirty="0">
                <a:latin typeface="+mn-ea"/>
              </a:rPr>
              <a:t>是“不相隶属机关之间相互商洽工作、询问和答复问题，或者向有关主管部门请求批准事项时”所使用的公文。函是应用写作实践中的一种常用文体。 函，从广义上讲，就是信件。它是人们传递和交流信息的一种常用的书面形式。</a:t>
            </a:r>
            <a:endParaRPr lang="zh-CN" altLang="zh-CN" sz="2000" dirty="0">
              <a:latin typeface="+mn-ea"/>
            </a:endParaRPr>
          </a:p>
        </p:txBody>
      </p:sp>
      <p:sp>
        <p:nvSpPr>
          <p:cNvPr id="10" name="椭圆 9"/>
          <p:cNvSpPr/>
          <p:nvPr/>
        </p:nvSpPr>
        <p:spPr>
          <a:xfrm>
            <a:off x="1145232" y="1717182"/>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758397" y="810415"/>
            <a:ext cx="2300757" cy="509896"/>
            <a:chOff x="888096" y="1000203"/>
            <a:chExt cx="4259825" cy="944066"/>
          </a:xfrm>
        </p:grpSpPr>
        <p:sp>
          <p:nvSpPr>
            <p:cNvPr id="5" name="矩形 4"/>
            <p:cNvSpPr/>
            <p:nvPr/>
          </p:nvSpPr>
          <p:spPr>
            <a:xfrm>
              <a:off x="911225" y="1045634"/>
              <a:ext cx="4199467" cy="872066"/>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sp>
          <p:nvSpPr>
            <p:cNvPr id="6" name="椭圆 5"/>
            <p:cNvSpPr/>
            <p:nvPr/>
          </p:nvSpPr>
          <p:spPr>
            <a:xfrm>
              <a:off x="888096" y="1000203"/>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sp>
          <p:nvSpPr>
            <p:cNvPr id="7" name="椭圆 6"/>
            <p:cNvSpPr/>
            <p:nvPr/>
          </p:nvSpPr>
          <p:spPr>
            <a:xfrm>
              <a:off x="888096" y="1872269"/>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sp>
          <p:nvSpPr>
            <p:cNvPr id="8" name="椭圆 7"/>
            <p:cNvSpPr/>
            <p:nvPr/>
          </p:nvSpPr>
          <p:spPr>
            <a:xfrm>
              <a:off x="5075921" y="1872269"/>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sp>
          <p:nvSpPr>
            <p:cNvPr id="9" name="椭圆 8"/>
            <p:cNvSpPr/>
            <p:nvPr/>
          </p:nvSpPr>
          <p:spPr>
            <a:xfrm>
              <a:off x="5074692" y="1009634"/>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grpSp>
      <p:sp>
        <p:nvSpPr>
          <p:cNvPr id="17" name="矩形 16"/>
          <p:cNvSpPr/>
          <p:nvPr/>
        </p:nvSpPr>
        <p:spPr>
          <a:xfrm>
            <a:off x="973969" y="885791"/>
            <a:ext cx="1210588" cy="400110"/>
          </a:xfrm>
          <a:prstGeom prst="rect">
            <a:avLst/>
          </a:prstGeom>
        </p:spPr>
        <p:txBody>
          <a:bodyPr wrap="none">
            <a:spAutoFit/>
          </a:bodyPr>
          <a:lstStyle/>
          <a:p>
            <a:r>
              <a:rPr lang="zh-CN" altLang="en-US" sz="2000" b="1" dirty="0" smtClean="0"/>
              <a:t>公文概述</a:t>
            </a:r>
            <a:endParaRPr lang="zh-CN" altLang="en-US" sz="2000" b="1" dirty="0"/>
          </a:p>
        </p:txBody>
      </p:sp>
      <p:grpSp>
        <p:nvGrpSpPr>
          <p:cNvPr id="19" name="组合 18"/>
          <p:cNvGrpSpPr/>
          <p:nvPr/>
        </p:nvGrpSpPr>
        <p:grpSpPr>
          <a:xfrm>
            <a:off x="758397" y="1798654"/>
            <a:ext cx="2300757" cy="509896"/>
            <a:chOff x="888096" y="1000203"/>
            <a:chExt cx="4259825" cy="944066"/>
          </a:xfrm>
        </p:grpSpPr>
        <p:sp>
          <p:nvSpPr>
            <p:cNvPr id="20" name="矩形 19"/>
            <p:cNvSpPr/>
            <p:nvPr/>
          </p:nvSpPr>
          <p:spPr>
            <a:xfrm>
              <a:off x="911225" y="1045634"/>
              <a:ext cx="4199467" cy="872066"/>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sp>
          <p:nvSpPr>
            <p:cNvPr id="21" name="椭圆 20"/>
            <p:cNvSpPr/>
            <p:nvPr/>
          </p:nvSpPr>
          <p:spPr>
            <a:xfrm>
              <a:off x="888096" y="1000203"/>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sp>
          <p:nvSpPr>
            <p:cNvPr id="22" name="椭圆 21"/>
            <p:cNvSpPr/>
            <p:nvPr/>
          </p:nvSpPr>
          <p:spPr>
            <a:xfrm>
              <a:off x="888096" y="1872269"/>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sp>
          <p:nvSpPr>
            <p:cNvPr id="23" name="椭圆 22"/>
            <p:cNvSpPr/>
            <p:nvPr/>
          </p:nvSpPr>
          <p:spPr>
            <a:xfrm>
              <a:off x="5075921" y="1872269"/>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sp>
          <p:nvSpPr>
            <p:cNvPr id="24" name="椭圆 23"/>
            <p:cNvSpPr/>
            <p:nvPr/>
          </p:nvSpPr>
          <p:spPr>
            <a:xfrm>
              <a:off x="5074692" y="1009634"/>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grpSp>
      <p:sp>
        <p:nvSpPr>
          <p:cNvPr id="25" name="矩形 24"/>
          <p:cNvSpPr/>
          <p:nvPr/>
        </p:nvSpPr>
        <p:spPr>
          <a:xfrm>
            <a:off x="973969" y="1902497"/>
            <a:ext cx="768159" cy="400110"/>
          </a:xfrm>
          <a:prstGeom prst="rect">
            <a:avLst/>
          </a:prstGeom>
        </p:spPr>
        <p:txBody>
          <a:bodyPr wrap="none">
            <a:spAutoFit/>
          </a:bodyPr>
          <a:lstStyle/>
          <a:p>
            <a:r>
              <a:rPr lang="zh-CN" altLang="en-US" sz="2000" b="1" dirty="0" smtClean="0"/>
              <a:t>公 告</a:t>
            </a:r>
            <a:endParaRPr lang="zh-CN" altLang="en-US" sz="2000" b="1" dirty="0"/>
          </a:p>
        </p:txBody>
      </p:sp>
      <p:grpSp>
        <p:nvGrpSpPr>
          <p:cNvPr id="27" name="组合 26"/>
          <p:cNvGrpSpPr/>
          <p:nvPr/>
        </p:nvGrpSpPr>
        <p:grpSpPr>
          <a:xfrm>
            <a:off x="757234" y="2786893"/>
            <a:ext cx="2300757" cy="509896"/>
            <a:chOff x="888096" y="1000203"/>
            <a:chExt cx="4259825" cy="944066"/>
          </a:xfrm>
        </p:grpSpPr>
        <p:sp>
          <p:nvSpPr>
            <p:cNvPr id="28" name="矩形 27"/>
            <p:cNvSpPr/>
            <p:nvPr/>
          </p:nvSpPr>
          <p:spPr>
            <a:xfrm>
              <a:off x="911225" y="1045634"/>
              <a:ext cx="4199467" cy="872066"/>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sp>
          <p:nvSpPr>
            <p:cNvPr id="29" name="椭圆 28"/>
            <p:cNvSpPr/>
            <p:nvPr/>
          </p:nvSpPr>
          <p:spPr>
            <a:xfrm>
              <a:off x="888096" y="1000203"/>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sp>
          <p:nvSpPr>
            <p:cNvPr id="30" name="椭圆 29"/>
            <p:cNvSpPr/>
            <p:nvPr/>
          </p:nvSpPr>
          <p:spPr>
            <a:xfrm>
              <a:off x="888096" y="1872269"/>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sp>
          <p:nvSpPr>
            <p:cNvPr id="31" name="椭圆 30"/>
            <p:cNvSpPr/>
            <p:nvPr/>
          </p:nvSpPr>
          <p:spPr>
            <a:xfrm>
              <a:off x="5075921" y="1872269"/>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sp>
          <p:nvSpPr>
            <p:cNvPr id="32" name="椭圆 31"/>
            <p:cNvSpPr/>
            <p:nvPr/>
          </p:nvSpPr>
          <p:spPr>
            <a:xfrm>
              <a:off x="5074692" y="1009634"/>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grpSp>
      <p:sp>
        <p:nvSpPr>
          <p:cNvPr id="33" name="矩形 32"/>
          <p:cNvSpPr/>
          <p:nvPr/>
        </p:nvSpPr>
        <p:spPr>
          <a:xfrm>
            <a:off x="972806" y="2840007"/>
            <a:ext cx="838691" cy="400110"/>
          </a:xfrm>
          <a:prstGeom prst="rect">
            <a:avLst/>
          </a:prstGeom>
        </p:spPr>
        <p:txBody>
          <a:bodyPr wrap="none">
            <a:spAutoFit/>
          </a:bodyPr>
          <a:lstStyle/>
          <a:p>
            <a:r>
              <a:rPr lang="zh-CN" altLang="zh-CN" sz="2000" b="1" dirty="0" smtClean="0"/>
              <a:t>通</a:t>
            </a:r>
            <a:r>
              <a:rPr lang="zh-CN" altLang="en-US" sz="2000" b="1" dirty="0" smtClean="0"/>
              <a:t> </a:t>
            </a:r>
            <a:r>
              <a:rPr lang="zh-CN" altLang="zh-CN" sz="2000" b="1" dirty="0" smtClean="0"/>
              <a:t>告 </a:t>
            </a:r>
            <a:endParaRPr lang="zh-CN" altLang="en-US" sz="2000" b="1" dirty="0"/>
          </a:p>
        </p:txBody>
      </p:sp>
      <p:grpSp>
        <p:nvGrpSpPr>
          <p:cNvPr id="35" name="组合 34"/>
          <p:cNvGrpSpPr/>
          <p:nvPr/>
        </p:nvGrpSpPr>
        <p:grpSpPr>
          <a:xfrm>
            <a:off x="755929" y="3775132"/>
            <a:ext cx="2303226" cy="509896"/>
            <a:chOff x="888096" y="1000203"/>
            <a:chExt cx="4259825" cy="944066"/>
          </a:xfrm>
        </p:grpSpPr>
        <p:sp>
          <p:nvSpPr>
            <p:cNvPr id="36" name="矩形 35"/>
            <p:cNvSpPr/>
            <p:nvPr/>
          </p:nvSpPr>
          <p:spPr>
            <a:xfrm>
              <a:off x="911225" y="1045634"/>
              <a:ext cx="4199467" cy="872066"/>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sp>
          <p:nvSpPr>
            <p:cNvPr id="37" name="椭圆 36"/>
            <p:cNvSpPr/>
            <p:nvPr/>
          </p:nvSpPr>
          <p:spPr>
            <a:xfrm>
              <a:off x="888096" y="1000203"/>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sp>
          <p:nvSpPr>
            <p:cNvPr id="38" name="椭圆 37"/>
            <p:cNvSpPr/>
            <p:nvPr/>
          </p:nvSpPr>
          <p:spPr>
            <a:xfrm>
              <a:off x="888096" y="1872269"/>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sp>
          <p:nvSpPr>
            <p:cNvPr id="39" name="椭圆 38"/>
            <p:cNvSpPr/>
            <p:nvPr/>
          </p:nvSpPr>
          <p:spPr>
            <a:xfrm>
              <a:off x="5075921" y="1872269"/>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sp>
          <p:nvSpPr>
            <p:cNvPr id="40" name="椭圆 39"/>
            <p:cNvSpPr/>
            <p:nvPr/>
          </p:nvSpPr>
          <p:spPr>
            <a:xfrm>
              <a:off x="5074692" y="1009634"/>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grpSp>
      <p:sp>
        <p:nvSpPr>
          <p:cNvPr id="41" name="矩形 40"/>
          <p:cNvSpPr/>
          <p:nvPr/>
        </p:nvSpPr>
        <p:spPr>
          <a:xfrm>
            <a:off x="971500" y="3811917"/>
            <a:ext cx="829998" cy="400110"/>
          </a:xfrm>
          <a:prstGeom prst="rect">
            <a:avLst/>
          </a:prstGeom>
        </p:spPr>
        <p:txBody>
          <a:bodyPr wrap="square">
            <a:spAutoFit/>
          </a:bodyPr>
          <a:lstStyle/>
          <a:p>
            <a:r>
              <a:rPr lang="zh-CN" altLang="zh-CN" sz="2000" b="1" dirty="0" smtClean="0"/>
              <a:t>通</a:t>
            </a:r>
            <a:r>
              <a:rPr lang="zh-CN" altLang="en-US" sz="2000" b="1" dirty="0" smtClean="0"/>
              <a:t> </a:t>
            </a:r>
            <a:r>
              <a:rPr lang="zh-CN" altLang="zh-CN" sz="2000" b="1" dirty="0" smtClean="0"/>
              <a:t>知 </a:t>
            </a:r>
            <a:r>
              <a:rPr lang="zh-CN" altLang="en-US" sz="2000" b="1" dirty="0" smtClean="0"/>
              <a:t> </a:t>
            </a:r>
            <a:endParaRPr lang="zh-CN" altLang="en-US" sz="2000" b="1" dirty="0"/>
          </a:p>
        </p:txBody>
      </p:sp>
      <p:grpSp>
        <p:nvGrpSpPr>
          <p:cNvPr id="43" name="组合 34"/>
          <p:cNvGrpSpPr/>
          <p:nvPr/>
        </p:nvGrpSpPr>
        <p:grpSpPr>
          <a:xfrm>
            <a:off x="773407" y="4763371"/>
            <a:ext cx="2303226" cy="509896"/>
            <a:chOff x="888096" y="1000203"/>
            <a:chExt cx="4259825" cy="944066"/>
          </a:xfrm>
        </p:grpSpPr>
        <p:sp>
          <p:nvSpPr>
            <p:cNvPr id="44" name="矩形 43"/>
            <p:cNvSpPr/>
            <p:nvPr/>
          </p:nvSpPr>
          <p:spPr>
            <a:xfrm>
              <a:off x="911225" y="1045634"/>
              <a:ext cx="4199467" cy="872066"/>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sp>
          <p:nvSpPr>
            <p:cNvPr id="45" name="椭圆 44"/>
            <p:cNvSpPr/>
            <p:nvPr/>
          </p:nvSpPr>
          <p:spPr>
            <a:xfrm>
              <a:off x="888096" y="1000203"/>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sp>
          <p:nvSpPr>
            <p:cNvPr id="46" name="椭圆 45"/>
            <p:cNvSpPr/>
            <p:nvPr/>
          </p:nvSpPr>
          <p:spPr>
            <a:xfrm>
              <a:off x="888096" y="1872269"/>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sp>
          <p:nvSpPr>
            <p:cNvPr id="47" name="椭圆 46"/>
            <p:cNvSpPr/>
            <p:nvPr/>
          </p:nvSpPr>
          <p:spPr>
            <a:xfrm>
              <a:off x="5075921" y="1872269"/>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sp>
          <p:nvSpPr>
            <p:cNvPr id="48" name="椭圆 47"/>
            <p:cNvSpPr/>
            <p:nvPr/>
          </p:nvSpPr>
          <p:spPr>
            <a:xfrm>
              <a:off x="5074692" y="1009634"/>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grpSp>
      <p:sp>
        <p:nvSpPr>
          <p:cNvPr id="49" name="矩形 48"/>
          <p:cNvSpPr/>
          <p:nvPr/>
        </p:nvSpPr>
        <p:spPr>
          <a:xfrm>
            <a:off x="971500" y="4825068"/>
            <a:ext cx="829998" cy="400110"/>
          </a:xfrm>
          <a:prstGeom prst="rect">
            <a:avLst/>
          </a:prstGeom>
        </p:spPr>
        <p:txBody>
          <a:bodyPr wrap="square">
            <a:spAutoFit/>
          </a:bodyPr>
          <a:lstStyle/>
          <a:p>
            <a:r>
              <a:rPr lang="zh-CN" altLang="zh-CN" sz="2000" b="1" dirty="0" smtClean="0"/>
              <a:t>通</a:t>
            </a:r>
            <a:r>
              <a:rPr lang="zh-CN" altLang="en-US" sz="2000" b="1" dirty="0" smtClean="0"/>
              <a:t> 报</a:t>
            </a:r>
            <a:endParaRPr lang="zh-CN" altLang="en-US" sz="2000" b="1" dirty="0"/>
          </a:p>
        </p:txBody>
      </p:sp>
      <p:grpSp>
        <p:nvGrpSpPr>
          <p:cNvPr id="50" name="组合 34"/>
          <p:cNvGrpSpPr/>
          <p:nvPr/>
        </p:nvGrpSpPr>
        <p:grpSpPr>
          <a:xfrm>
            <a:off x="772742" y="5751608"/>
            <a:ext cx="2303226" cy="509896"/>
            <a:chOff x="888096" y="1000203"/>
            <a:chExt cx="4259825" cy="944066"/>
          </a:xfrm>
        </p:grpSpPr>
        <p:sp>
          <p:nvSpPr>
            <p:cNvPr id="51" name="矩形 50"/>
            <p:cNvSpPr/>
            <p:nvPr/>
          </p:nvSpPr>
          <p:spPr>
            <a:xfrm>
              <a:off x="911225" y="1045634"/>
              <a:ext cx="4199467" cy="872066"/>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sp>
          <p:nvSpPr>
            <p:cNvPr id="52" name="椭圆 51"/>
            <p:cNvSpPr/>
            <p:nvPr/>
          </p:nvSpPr>
          <p:spPr>
            <a:xfrm>
              <a:off x="888096" y="1000203"/>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sp>
          <p:nvSpPr>
            <p:cNvPr id="53" name="椭圆 52"/>
            <p:cNvSpPr/>
            <p:nvPr/>
          </p:nvSpPr>
          <p:spPr>
            <a:xfrm>
              <a:off x="888096" y="1872269"/>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sp>
          <p:nvSpPr>
            <p:cNvPr id="54" name="椭圆 53"/>
            <p:cNvSpPr/>
            <p:nvPr/>
          </p:nvSpPr>
          <p:spPr>
            <a:xfrm>
              <a:off x="5075921" y="1872269"/>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sp>
          <p:nvSpPr>
            <p:cNvPr id="55" name="椭圆 54"/>
            <p:cNvSpPr/>
            <p:nvPr/>
          </p:nvSpPr>
          <p:spPr>
            <a:xfrm>
              <a:off x="5074692" y="1009634"/>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grpSp>
      <p:sp>
        <p:nvSpPr>
          <p:cNvPr id="56" name="矩形 55"/>
          <p:cNvSpPr/>
          <p:nvPr/>
        </p:nvSpPr>
        <p:spPr>
          <a:xfrm>
            <a:off x="988313" y="5826984"/>
            <a:ext cx="829998" cy="400110"/>
          </a:xfrm>
          <a:prstGeom prst="rect">
            <a:avLst/>
          </a:prstGeom>
        </p:spPr>
        <p:txBody>
          <a:bodyPr wrap="square">
            <a:spAutoFit/>
          </a:bodyPr>
          <a:lstStyle/>
          <a:p>
            <a:r>
              <a:rPr lang="zh-CN" altLang="en-US" sz="2000" b="1" dirty="0" smtClean="0"/>
              <a:t>报 告</a:t>
            </a:r>
            <a:endParaRPr lang="zh-CN" altLang="en-US" sz="2000" b="1" dirty="0"/>
          </a:p>
        </p:txBody>
      </p:sp>
      <p:sp>
        <p:nvSpPr>
          <p:cNvPr id="63" name="矩形 62"/>
          <p:cNvSpPr/>
          <p:nvPr/>
        </p:nvSpPr>
        <p:spPr>
          <a:xfrm>
            <a:off x="4391647" y="1837542"/>
            <a:ext cx="829998" cy="400110"/>
          </a:xfrm>
          <a:prstGeom prst="rect">
            <a:avLst/>
          </a:prstGeom>
        </p:spPr>
        <p:txBody>
          <a:bodyPr wrap="square">
            <a:spAutoFit/>
          </a:bodyPr>
          <a:lstStyle/>
          <a:p>
            <a:r>
              <a:rPr lang="zh-CN" altLang="en-US" sz="2000" b="1" dirty="0" smtClean="0"/>
              <a:t>批 复</a:t>
            </a:r>
            <a:endParaRPr lang="zh-CN" altLang="en-US" sz="2000" b="1" dirty="0"/>
          </a:p>
        </p:txBody>
      </p:sp>
      <p:grpSp>
        <p:nvGrpSpPr>
          <p:cNvPr id="64" name="组合 12"/>
          <p:cNvGrpSpPr/>
          <p:nvPr/>
        </p:nvGrpSpPr>
        <p:grpSpPr>
          <a:xfrm>
            <a:off x="4291353" y="781637"/>
            <a:ext cx="2300757" cy="509896"/>
            <a:chOff x="888096" y="1000203"/>
            <a:chExt cx="4259825" cy="944066"/>
          </a:xfrm>
        </p:grpSpPr>
        <p:sp>
          <p:nvSpPr>
            <p:cNvPr id="65" name="矩形 64"/>
            <p:cNvSpPr/>
            <p:nvPr/>
          </p:nvSpPr>
          <p:spPr>
            <a:xfrm>
              <a:off x="911225" y="1045634"/>
              <a:ext cx="4199467" cy="872066"/>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sp>
          <p:nvSpPr>
            <p:cNvPr id="66" name="椭圆 65"/>
            <p:cNvSpPr/>
            <p:nvPr/>
          </p:nvSpPr>
          <p:spPr>
            <a:xfrm>
              <a:off x="888096" y="1000203"/>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sp>
          <p:nvSpPr>
            <p:cNvPr id="67" name="椭圆 66"/>
            <p:cNvSpPr/>
            <p:nvPr/>
          </p:nvSpPr>
          <p:spPr>
            <a:xfrm>
              <a:off x="888096" y="1872269"/>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sp>
          <p:nvSpPr>
            <p:cNvPr id="68" name="椭圆 67"/>
            <p:cNvSpPr/>
            <p:nvPr/>
          </p:nvSpPr>
          <p:spPr>
            <a:xfrm>
              <a:off x="5075921" y="1872269"/>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sp>
          <p:nvSpPr>
            <p:cNvPr id="69" name="椭圆 68"/>
            <p:cNvSpPr/>
            <p:nvPr/>
          </p:nvSpPr>
          <p:spPr>
            <a:xfrm>
              <a:off x="5074692" y="1009634"/>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grpSp>
      <p:grpSp>
        <p:nvGrpSpPr>
          <p:cNvPr id="70" name="组合 18"/>
          <p:cNvGrpSpPr/>
          <p:nvPr/>
        </p:nvGrpSpPr>
        <p:grpSpPr>
          <a:xfrm>
            <a:off x="4291353" y="1769876"/>
            <a:ext cx="2300757" cy="509896"/>
            <a:chOff x="888096" y="1000203"/>
            <a:chExt cx="4259825" cy="944066"/>
          </a:xfrm>
        </p:grpSpPr>
        <p:sp>
          <p:nvSpPr>
            <p:cNvPr id="71" name="矩形 70"/>
            <p:cNvSpPr/>
            <p:nvPr/>
          </p:nvSpPr>
          <p:spPr>
            <a:xfrm>
              <a:off x="911225" y="1045634"/>
              <a:ext cx="4199467" cy="872066"/>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sp>
          <p:nvSpPr>
            <p:cNvPr id="72" name="椭圆 71"/>
            <p:cNvSpPr/>
            <p:nvPr/>
          </p:nvSpPr>
          <p:spPr>
            <a:xfrm>
              <a:off x="888096" y="1000203"/>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sp>
          <p:nvSpPr>
            <p:cNvPr id="73" name="椭圆 72"/>
            <p:cNvSpPr/>
            <p:nvPr/>
          </p:nvSpPr>
          <p:spPr>
            <a:xfrm>
              <a:off x="888096" y="1872269"/>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sp>
          <p:nvSpPr>
            <p:cNvPr id="74" name="椭圆 73"/>
            <p:cNvSpPr/>
            <p:nvPr/>
          </p:nvSpPr>
          <p:spPr>
            <a:xfrm>
              <a:off x="5075921" y="1872269"/>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sp>
          <p:nvSpPr>
            <p:cNvPr id="75" name="椭圆 74"/>
            <p:cNvSpPr/>
            <p:nvPr/>
          </p:nvSpPr>
          <p:spPr>
            <a:xfrm>
              <a:off x="5074692" y="1009634"/>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grpSp>
      <p:grpSp>
        <p:nvGrpSpPr>
          <p:cNvPr id="76" name="组合 26"/>
          <p:cNvGrpSpPr/>
          <p:nvPr/>
        </p:nvGrpSpPr>
        <p:grpSpPr>
          <a:xfrm>
            <a:off x="4290190" y="2758115"/>
            <a:ext cx="2300757" cy="509896"/>
            <a:chOff x="888096" y="1000203"/>
            <a:chExt cx="4259825" cy="944066"/>
          </a:xfrm>
        </p:grpSpPr>
        <p:sp>
          <p:nvSpPr>
            <p:cNvPr id="77" name="矩形 76"/>
            <p:cNvSpPr/>
            <p:nvPr/>
          </p:nvSpPr>
          <p:spPr>
            <a:xfrm>
              <a:off x="911225" y="1045634"/>
              <a:ext cx="4199467" cy="872066"/>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sp>
          <p:nvSpPr>
            <p:cNvPr id="78" name="椭圆 77"/>
            <p:cNvSpPr/>
            <p:nvPr/>
          </p:nvSpPr>
          <p:spPr>
            <a:xfrm>
              <a:off x="888096" y="1000203"/>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sp>
          <p:nvSpPr>
            <p:cNvPr id="79" name="椭圆 78"/>
            <p:cNvSpPr/>
            <p:nvPr/>
          </p:nvSpPr>
          <p:spPr>
            <a:xfrm>
              <a:off x="888096" y="1872269"/>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sp>
          <p:nvSpPr>
            <p:cNvPr id="80" name="椭圆 79"/>
            <p:cNvSpPr/>
            <p:nvPr/>
          </p:nvSpPr>
          <p:spPr>
            <a:xfrm>
              <a:off x="5075921" y="1872269"/>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sp>
          <p:nvSpPr>
            <p:cNvPr id="81" name="椭圆 80"/>
            <p:cNvSpPr/>
            <p:nvPr/>
          </p:nvSpPr>
          <p:spPr>
            <a:xfrm>
              <a:off x="5074692" y="1009634"/>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grpSp>
      <p:grpSp>
        <p:nvGrpSpPr>
          <p:cNvPr id="82" name="组合 34"/>
          <p:cNvGrpSpPr/>
          <p:nvPr/>
        </p:nvGrpSpPr>
        <p:grpSpPr>
          <a:xfrm>
            <a:off x="4288885" y="3746354"/>
            <a:ext cx="2303226" cy="509896"/>
            <a:chOff x="888096" y="1000203"/>
            <a:chExt cx="4259825" cy="944066"/>
          </a:xfrm>
        </p:grpSpPr>
        <p:sp>
          <p:nvSpPr>
            <p:cNvPr id="83" name="矩形 82"/>
            <p:cNvSpPr/>
            <p:nvPr/>
          </p:nvSpPr>
          <p:spPr>
            <a:xfrm>
              <a:off x="911225" y="1045634"/>
              <a:ext cx="4199467" cy="872066"/>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sp>
          <p:nvSpPr>
            <p:cNvPr id="84" name="椭圆 83"/>
            <p:cNvSpPr/>
            <p:nvPr/>
          </p:nvSpPr>
          <p:spPr>
            <a:xfrm>
              <a:off x="888096" y="1000203"/>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sp>
          <p:nvSpPr>
            <p:cNvPr id="85" name="椭圆 84"/>
            <p:cNvSpPr/>
            <p:nvPr/>
          </p:nvSpPr>
          <p:spPr>
            <a:xfrm>
              <a:off x="888096" y="1872269"/>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sp>
          <p:nvSpPr>
            <p:cNvPr id="86" name="椭圆 85"/>
            <p:cNvSpPr/>
            <p:nvPr/>
          </p:nvSpPr>
          <p:spPr>
            <a:xfrm>
              <a:off x="5075921" y="1872269"/>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sp>
          <p:nvSpPr>
            <p:cNvPr id="87" name="椭圆 86"/>
            <p:cNvSpPr/>
            <p:nvPr/>
          </p:nvSpPr>
          <p:spPr>
            <a:xfrm>
              <a:off x="5074692" y="1009634"/>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grpSp>
      <p:grpSp>
        <p:nvGrpSpPr>
          <p:cNvPr id="88" name="组合 34"/>
          <p:cNvGrpSpPr/>
          <p:nvPr/>
        </p:nvGrpSpPr>
        <p:grpSpPr>
          <a:xfrm>
            <a:off x="4306363" y="4734593"/>
            <a:ext cx="2303226" cy="509896"/>
            <a:chOff x="888096" y="1000203"/>
            <a:chExt cx="4259825" cy="944066"/>
          </a:xfrm>
        </p:grpSpPr>
        <p:sp>
          <p:nvSpPr>
            <p:cNvPr id="89" name="矩形 88"/>
            <p:cNvSpPr/>
            <p:nvPr/>
          </p:nvSpPr>
          <p:spPr>
            <a:xfrm>
              <a:off x="911225" y="1045634"/>
              <a:ext cx="4199467" cy="872066"/>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sp>
          <p:nvSpPr>
            <p:cNvPr id="90" name="椭圆 89"/>
            <p:cNvSpPr/>
            <p:nvPr/>
          </p:nvSpPr>
          <p:spPr>
            <a:xfrm>
              <a:off x="888096" y="1000203"/>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sp>
          <p:nvSpPr>
            <p:cNvPr id="91" name="椭圆 90"/>
            <p:cNvSpPr/>
            <p:nvPr/>
          </p:nvSpPr>
          <p:spPr>
            <a:xfrm>
              <a:off x="888096" y="1872269"/>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sp>
          <p:nvSpPr>
            <p:cNvPr id="92" name="椭圆 91"/>
            <p:cNvSpPr/>
            <p:nvPr/>
          </p:nvSpPr>
          <p:spPr>
            <a:xfrm>
              <a:off x="5075921" y="1872269"/>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sp>
          <p:nvSpPr>
            <p:cNvPr id="93" name="椭圆 92"/>
            <p:cNvSpPr/>
            <p:nvPr/>
          </p:nvSpPr>
          <p:spPr>
            <a:xfrm>
              <a:off x="5074692" y="1009634"/>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grpSp>
      <p:grpSp>
        <p:nvGrpSpPr>
          <p:cNvPr id="94" name="组合 34"/>
          <p:cNvGrpSpPr/>
          <p:nvPr/>
        </p:nvGrpSpPr>
        <p:grpSpPr>
          <a:xfrm>
            <a:off x="4305698" y="5722830"/>
            <a:ext cx="2303226" cy="509896"/>
            <a:chOff x="888096" y="1000203"/>
            <a:chExt cx="4259825" cy="944066"/>
          </a:xfrm>
        </p:grpSpPr>
        <p:sp>
          <p:nvSpPr>
            <p:cNvPr id="95" name="矩形 94"/>
            <p:cNvSpPr/>
            <p:nvPr/>
          </p:nvSpPr>
          <p:spPr>
            <a:xfrm>
              <a:off x="911225" y="1045634"/>
              <a:ext cx="4199467" cy="872066"/>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sp>
          <p:nvSpPr>
            <p:cNvPr id="96" name="椭圆 95"/>
            <p:cNvSpPr/>
            <p:nvPr/>
          </p:nvSpPr>
          <p:spPr>
            <a:xfrm>
              <a:off x="888096" y="1000203"/>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sp>
          <p:nvSpPr>
            <p:cNvPr id="97" name="椭圆 96"/>
            <p:cNvSpPr/>
            <p:nvPr/>
          </p:nvSpPr>
          <p:spPr>
            <a:xfrm>
              <a:off x="888096" y="1872269"/>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sp>
          <p:nvSpPr>
            <p:cNvPr id="98" name="椭圆 97"/>
            <p:cNvSpPr/>
            <p:nvPr/>
          </p:nvSpPr>
          <p:spPr>
            <a:xfrm>
              <a:off x="5075921" y="1872269"/>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sp>
          <p:nvSpPr>
            <p:cNvPr id="99" name="椭圆 98"/>
            <p:cNvSpPr/>
            <p:nvPr/>
          </p:nvSpPr>
          <p:spPr>
            <a:xfrm>
              <a:off x="5074692" y="1009634"/>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p>
          </p:txBody>
        </p:sp>
      </p:grpSp>
      <p:sp>
        <p:nvSpPr>
          <p:cNvPr id="106" name="矩形 105"/>
          <p:cNvSpPr/>
          <p:nvPr/>
        </p:nvSpPr>
        <p:spPr>
          <a:xfrm>
            <a:off x="4367808" y="836712"/>
            <a:ext cx="829998" cy="400110"/>
          </a:xfrm>
          <a:prstGeom prst="rect">
            <a:avLst/>
          </a:prstGeom>
        </p:spPr>
        <p:txBody>
          <a:bodyPr wrap="square">
            <a:spAutoFit/>
          </a:bodyPr>
          <a:lstStyle/>
          <a:p>
            <a:r>
              <a:rPr lang="zh-CN" altLang="en-US" sz="2000" b="1" dirty="0" smtClean="0"/>
              <a:t>请 示</a:t>
            </a:r>
            <a:endParaRPr lang="zh-CN" altLang="en-US" sz="2000" b="1" dirty="0"/>
          </a:p>
        </p:txBody>
      </p:sp>
      <p:sp>
        <p:nvSpPr>
          <p:cNvPr id="107" name="矩形 106"/>
          <p:cNvSpPr/>
          <p:nvPr/>
        </p:nvSpPr>
        <p:spPr>
          <a:xfrm>
            <a:off x="4391647" y="5795590"/>
            <a:ext cx="829998" cy="400110"/>
          </a:xfrm>
          <a:prstGeom prst="rect">
            <a:avLst/>
          </a:prstGeom>
        </p:spPr>
        <p:txBody>
          <a:bodyPr wrap="square">
            <a:spAutoFit/>
          </a:bodyPr>
          <a:lstStyle/>
          <a:p>
            <a:r>
              <a:rPr lang="zh-CN" altLang="en-US" sz="2000" b="1" dirty="0" smtClean="0"/>
              <a:t>意 见</a:t>
            </a:r>
            <a:endParaRPr lang="zh-CN" altLang="en-US" sz="2000" b="1" dirty="0"/>
          </a:p>
        </p:txBody>
      </p:sp>
      <p:sp>
        <p:nvSpPr>
          <p:cNvPr id="108" name="矩形 107"/>
          <p:cNvSpPr/>
          <p:nvPr/>
        </p:nvSpPr>
        <p:spPr>
          <a:xfrm>
            <a:off x="4391647" y="2847235"/>
            <a:ext cx="829998" cy="400110"/>
          </a:xfrm>
          <a:prstGeom prst="rect">
            <a:avLst/>
          </a:prstGeom>
        </p:spPr>
        <p:txBody>
          <a:bodyPr wrap="square">
            <a:spAutoFit/>
          </a:bodyPr>
          <a:lstStyle/>
          <a:p>
            <a:r>
              <a:rPr lang="zh-CN" altLang="en-US" sz="2000" b="1" dirty="0" smtClean="0"/>
              <a:t>函</a:t>
            </a:r>
            <a:endParaRPr lang="zh-CN" altLang="en-US" sz="2000" b="1" dirty="0"/>
          </a:p>
        </p:txBody>
      </p:sp>
      <p:sp>
        <p:nvSpPr>
          <p:cNvPr id="109" name="矩形 108"/>
          <p:cNvSpPr/>
          <p:nvPr/>
        </p:nvSpPr>
        <p:spPr>
          <a:xfrm>
            <a:off x="4391647" y="3817205"/>
            <a:ext cx="1321792" cy="400110"/>
          </a:xfrm>
          <a:prstGeom prst="rect">
            <a:avLst/>
          </a:prstGeom>
        </p:spPr>
        <p:txBody>
          <a:bodyPr wrap="square">
            <a:spAutoFit/>
          </a:bodyPr>
          <a:lstStyle/>
          <a:p>
            <a:r>
              <a:rPr lang="zh-CN" altLang="en-US" sz="2000" b="1" dirty="0" smtClean="0"/>
              <a:t>会议纪要</a:t>
            </a:r>
            <a:endParaRPr lang="zh-CN" altLang="en-US" sz="2000" b="1" dirty="0"/>
          </a:p>
        </p:txBody>
      </p:sp>
      <p:sp>
        <p:nvSpPr>
          <p:cNvPr id="110" name="矩形 109"/>
          <p:cNvSpPr/>
          <p:nvPr/>
        </p:nvSpPr>
        <p:spPr>
          <a:xfrm>
            <a:off x="4391647" y="4825317"/>
            <a:ext cx="1321792" cy="400110"/>
          </a:xfrm>
          <a:prstGeom prst="rect">
            <a:avLst/>
          </a:prstGeom>
        </p:spPr>
        <p:txBody>
          <a:bodyPr wrap="square">
            <a:spAutoFit/>
          </a:bodyPr>
          <a:lstStyle/>
          <a:p>
            <a:r>
              <a:rPr lang="zh-CN" altLang="en-US" sz="2000" b="1" dirty="0" smtClean="0"/>
              <a:t>决 定</a:t>
            </a:r>
            <a:endParaRPr lang="zh-CN" altLang="en-US" sz="2000" b="1"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984359" y="293446"/>
            <a:ext cx="7571303" cy="584776"/>
          </a:xfrm>
          <a:prstGeom prst="rect">
            <a:avLst/>
          </a:prstGeom>
        </p:spPr>
        <p:txBody>
          <a:bodyPr wrap="none">
            <a:spAutoFit/>
          </a:bodyPr>
          <a:lstStyle/>
          <a:p>
            <a:r>
              <a:rPr lang="zh-CN" altLang="en-US" sz="3200" b="1" dirty="0" smtClean="0"/>
              <a:t>函的特点、分类、作用、结构、注意问题</a:t>
            </a:r>
            <a:endParaRPr lang="zh-CN" altLang="en-US" sz="3200" b="1" dirty="0"/>
          </a:p>
        </p:txBody>
      </p:sp>
      <p:sp>
        <p:nvSpPr>
          <p:cNvPr id="22" name="矩形 21"/>
          <p:cNvSpPr/>
          <p:nvPr/>
        </p:nvSpPr>
        <p:spPr>
          <a:xfrm>
            <a:off x="3387936" y="949160"/>
            <a:ext cx="3808731" cy="1384995"/>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函的特点</a:t>
            </a:r>
            <a:endParaRPr lang="en-US" altLang="zh-CN" sz="2000" b="1" u="dash" dirty="0" smtClean="0">
              <a:solidFill>
                <a:srgbClr val="000000"/>
              </a:solidFill>
              <a:uFill>
                <a:solidFill>
                  <a:srgbClr val="800000"/>
                </a:solidFill>
              </a:uFill>
              <a:latin typeface="+mn-ea"/>
            </a:endParaRPr>
          </a:p>
          <a:p>
            <a:r>
              <a:rPr lang="zh-CN" altLang="en-US" sz="1400" dirty="0" smtClean="0">
                <a:solidFill>
                  <a:srgbClr val="000000"/>
                </a:solidFill>
                <a:latin typeface="+mn-ea"/>
              </a:rPr>
              <a:t>    </a:t>
            </a:r>
            <a:r>
              <a:rPr lang="en-US" altLang="zh-CN" dirty="0" smtClean="0">
                <a:solidFill>
                  <a:srgbClr val="000000"/>
                </a:solidFill>
                <a:latin typeface="+mn-ea"/>
              </a:rPr>
              <a:t>(</a:t>
            </a:r>
            <a:r>
              <a:rPr lang="zh-CN" altLang="zh-CN" dirty="0">
                <a:solidFill>
                  <a:srgbClr val="000000"/>
                </a:solidFill>
                <a:latin typeface="+mn-ea"/>
              </a:rPr>
              <a:t>一</a:t>
            </a:r>
            <a:r>
              <a:rPr lang="en-US" altLang="zh-CN" dirty="0" smtClean="0">
                <a:solidFill>
                  <a:srgbClr val="000000"/>
                </a:solidFill>
                <a:latin typeface="+mn-ea"/>
              </a:rPr>
              <a:t>)</a:t>
            </a:r>
            <a:r>
              <a:rPr lang="zh-CN" altLang="en-US" dirty="0" smtClean="0">
                <a:solidFill>
                  <a:srgbClr val="000000"/>
                </a:solidFill>
                <a:latin typeface="+mn-ea"/>
              </a:rPr>
              <a:t>沟通</a:t>
            </a:r>
            <a:r>
              <a:rPr lang="zh-CN" altLang="zh-CN" dirty="0" smtClean="0">
                <a:solidFill>
                  <a:srgbClr val="000000"/>
                </a:solidFill>
                <a:latin typeface="+mn-ea"/>
              </a:rPr>
              <a:t>性</a:t>
            </a:r>
            <a:endParaRPr lang="zh-CN" altLang="zh-CN" dirty="0">
              <a:solidFill>
                <a:srgbClr val="000000"/>
              </a:solidFill>
              <a:latin typeface="+mn-ea"/>
            </a:endParaRPr>
          </a:p>
          <a:p>
            <a:r>
              <a:rPr lang="en-US" altLang="zh-CN" dirty="0">
                <a:solidFill>
                  <a:srgbClr val="000000"/>
                </a:solidFill>
                <a:latin typeface="+mn-ea"/>
              </a:rPr>
              <a:t>   </a:t>
            </a:r>
            <a:r>
              <a:rPr lang="en-US" altLang="zh-CN" dirty="0" smtClean="0">
                <a:solidFill>
                  <a:srgbClr val="000000"/>
                </a:solidFill>
                <a:latin typeface="+mn-ea"/>
              </a:rPr>
              <a:t>(</a:t>
            </a:r>
            <a:r>
              <a:rPr lang="zh-CN" altLang="zh-CN" dirty="0">
                <a:solidFill>
                  <a:srgbClr val="000000"/>
                </a:solidFill>
                <a:latin typeface="+mn-ea"/>
              </a:rPr>
              <a:t>二</a:t>
            </a:r>
            <a:r>
              <a:rPr lang="en-US" altLang="zh-CN" dirty="0" smtClean="0">
                <a:solidFill>
                  <a:srgbClr val="000000"/>
                </a:solidFill>
                <a:latin typeface="+mn-ea"/>
              </a:rPr>
              <a:t>)</a:t>
            </a:r>
            <a:r>
              <a:rPr lang="zh-CN" altLang="en-US" dirty="0" smtClean="0">
                <a:solidFill>
                  <a:srgbClr val="000000"/>
                </a:solidFill>
                <a:latin typeface="+mn-ea"/>
              </a:rPr>
              <a:t>灵活</a:t>
            </a:r>
            <a:r>
              <a:rPr lang="zh-CN" altLang="zh-CN" dirty="0" smtClean="0">
                <a:solidFill>
                  <a:srgbClr val="000000"/>
                </a:solidFill>
                <a:latin typeface="+mn-ea"/>
              </a:rPr>
              <a:t>性</a:t>
            </a:r>
            <a:endParaRPr lang="zh-CN" altLang="zh-CN" dirty="0">
              <a:solidFill>
                <a:srgbClr val="000000"/>
              </a:solidFill>
              <a:latin typeface="+mn-ea"/>
            </a:endParaRPr>
          </a:p>
          <a:p>
            <a:r>
              <a:rPr lang="en-US" altLang="zh-CN" dirty="0">
                <a:solidFill>
                  <a:srgbClr val="000000"/>
                </a:solidFill>
                <a:latin typeface="+mn-ea"/>
              </a:rPr>
              <a:t>   </a:t>
            </a:r>
            <a:r>
              <a:rPr lang="en-US" altLang="zh-CN" dirty="0" smtClean="0">
                <a:solidFill>
                  <a:srgbClr val="000000"/>
                </a:solidFill>
                <a:latin typeface="+mn-ea"/>
              </a:rPr>
              <a:t>(</a:t>
            </a:r>
            <a:r>
              <a:rPr lang="zh-CN" altLang="zh-CN" dirty="0">
                <a:solidFill>
                  <a:srgbClr val="000000"/>
                </a:solidFill>
                <a:latin typeface="+mn-ea"/>
              </a:rPr>
              <a:t>三</a:t>
            </a:r>
            <a:r>
              <a:rPr lang="en-US" altLang="zh-CN" dirty="0" smtClean="0">
                <a:solidFill>
                  <a:srgbClr val="000000"/>
                </a:solidFill>
                <a:latin typeface="+mn-ea"/>
              </a:rPr>
              <a:t>)</a:t>
            </a:r>
            <a:r>
              <a:rPr lang="zh-CN" altLang="en-US" dirty="0" smtClean="0">
                <a:solidFill>
                  <a:srgbClr val="000000"/>
                </a:solidFill>
                <a:latin typeface="+mn-ea"/>
              </a:rPr>
              <a:t>单一</a:t>
            </a:r>
            <a:r>
              <a:rPr lang="zh-CN" altLang="zh-CN" dirty="0" smtClean="0">
                <a:solidFill>
                  <a:srgbClr val="000000"/>
                </a:solidFill>
                <a:latin typeface="+mn-ea"/>
              </a:rPr>
              <a:t>性</a:t>
            </a:r>
            <a:endParaRPr lang="zh-CN" altLang="zh-CN" dirty="0">
              <a:solidFill>
                <a:srgbClr val="000000"/>
              </a:solidFill>
              <a:latin typeface="+mn-ea"/>
            </a:endParaRPr>
          </a:p>
        </p:txBody>
      </p:sp>
      <p:sp>
        <p:nvSpPr>
          <p:cNvPr id="41" name="椭圆 40"/>
          <p:cNvSpPr/>
          <p:nvPr/>
        </p:nvSpPr>
        <p:spPr>
          <a:xfrm>
            <a:off x="3769903" y="496400"/>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
        <p:nvSpPr>
          <p:cNvPr id="42" name="矩形 41"/>
          <p:cNvSpPr/>
          <p:nvPr/>
        </p:nvSpPr>
        <p:spPr>
          <a:xfrm>
            <a:off x="5681155" y="1086103"/>
            <a:ext cx="6323965" cy="2214880"/>
          </a:xfrm>
          <a:prstGeom prst="rect">
            <a:avLst/>
          </a:prstGeom>
        </p:spPr>
        <p:txBody>
          <a:bodyPr wrap="square">
            <a:spAutoFit/>
          </a:bodyPr>
          <a:lstStyle/>
          <a:p>
            <a:pPr marL="342900" indent="-342900">
              <a:buClr>
                <a:srgbClr val="FF6600"/>
              </a:buClr>
              <a:buFont typeface="Arial" panose="020B0604020202020204"/>
              <a:buChar char="•"/>
            </a:pPr>
            <a:r>
              <a:rPr lang="zh-CN" altLang="en-US" sz="2000" b="1" u="dash" dirty="0">
                <a:solidFill>
                  <a:srgbClr val="000000"/>
                </a:solidFill>
                <a:uFill>
                  <a:solidFill>
                    <a:srgbClr val="800000"/>
                  </a:solidFill>
                </a:uFill>
                <a:latin typeface="+mn-ea"/>
              </a:rPr>
              <a:t>函的</a:t>
            </a:r>
            <a:r>
              <a:rPr lang="zh-CN" altLang="en-US" sz="2000" b="1" u="dash" dirty="0" smtClean="0">
                <a:solidFill>
                  <a:srgbClr val="000000"/>
                </a:solidFill>
                <a:uFill>
                  <a:solidFill>
                    <a:srgbClr val="800000"/>
                  </a:solidFill>
                </a:uFill>
                <a:latin typeface="+mn-ea"/>
              </a:rPr>
              <a:t>分类</a:t>
            </a:r>
            <a:endParaRPr lang="en-US" altLang="zh-CN" sz="2000" b="1" dirty="0" smtClean="0">
              <a:solidFill>
                <a:srgbClr val="000000"/>
              </a:solidFill>
              <a:latin typeface="+mn-ea"/>
            </a:endParaRPr>
          </a:p>
          <a:p>
            <a:r>
              <a:rPr lang="zh-CN" altLang="en-US" sz="1400" dirty="0" smtClean="0">
                <a:solidFill>
                  <a:srgbClr val="000000"/>
                </a:solidFill>
                <a:latin typeface="+mn-ea"/>
              </a:rPr>
              <a:t>      </a:t>
            </a:r>
            <a:r>
              <a:rPr lang="en-US" altLang="zh-CN" dirty="0" smtClean="0">
                <a:solidFill>
                  <a:srgbClr val="000000"/>
                </a:solidFill>
                <a:latin typeface="+mn-ea"/>
              </a:rPr>
              <a:t>(</a:t>
            </a:r>
            <a:r>
              <a:rPr lang="en-US" altLang="zh-CN" dirty="0">
                <a:solidFill>
                  <a:srgbClr val="000000"/>
                </a:solidFill>
                <a:latin typeface="+mn-ea"/>
              </a:rPr>
              <a:t>1</a:t>
            </a:r>
            <a:r>
              <a:rPr lang="en-US" altLang="zh-CN" dirty="0" smtClean="0">
                <a:solidFill>
                  <a:srgbClr val="000000"/>
                </a:solidFill>
                <a:latin typeface="+mn-ea"/>
              </a:rPr>
              <a:t>)</a:t>
            </a:r>
            <a:r>
              <a:rPr lang="zh-CN" altLang="en-US" dirty="0" smtClean="0">
                <a:solidFill>
                  <a:srgbClr val="000000"/>
                </a:solidFill>
                <a:latin typeface="+mn-ea"/>
              </a:rPr>
              <a:t>按性质分，可分为公函和便函两种</a:t>
            </a:r>
            <a:r>
              <a:rPr lang="zh-CN" altLang="zh-CN" dirty="0" smtClean="0">
                <a:solidFill>
                  <a:srgbClr val="000000"/>
                </a:solidFill>
                <a:latin typeface="+mn-ea"/>
              </a:rPr>
              <a:t>。</a:t>
            </a:r>
            <a:endParaRPr lang="zh-CN" altLang="zh-CN" dirty="0">
              <a:solidFill>
                <a:srgbClr val="000000"/>
              </a:solidFill>
              <a:latin typeface="+mn-ea"/>
            </a:endParaRPr>
          </a:p>
          <a:p>
            <a:r>
              <a:rPr lang="en-US" altLang="zh-CN" dirty="0">
                <a:solidFill>
                  <a:srgbClr val="000000"/>
                </a:solidFill>
                <a:latin typeface="+mn-ea"/>
              </a:rPr>
              <a:t>     </a:t>
            </a:r>
            <a:r>
              <a:rPr lang="en-US" altLang="zh-CN" dirty="0" smtClean="0">
                <a:solidFill>
                  <a:srgbClr val="000000"/>
                </a:solidFill>
                <a:latin typeface="+mn-ea"/>
              </a:rPr>
              <a:t>(</a:t>
            </a:r>
            <a:r>
              <a:rPr lang="en-US" altLang="zh-CN" dirty="0">
                <a:solidFill>
                  <a:srgbClr val="000000"/>
                </a:solidFill>
                <a:latin typeface="+mn-ea"/>
              </a:rPr>
              <a:t>2</a:t>
            </a:r>
            <a:r>
              <a:rPr lang="en-US" altLang="zh-CN" dirty="0" smtClean="0">
                <a:solidFill>
                  <a:srgbClr val="000000"/>
                </a:solidFill>
                <a:latin typeface="+mn-ea"/>
              </a:rPr>
              <a:t>)</a:t>
            </a:r>
            <a:r>
              <a:rPr lang="zh-CN" altLang="en-US" dirty="0" smtClean="0">
                <a:solidFill>
                  <a:srgbClr val="000000"/>
                </a:solidFill>
                <a:latin typeface="+mn-ea"/>
              </a:rPr>
              <a:t>按发文目的分，可分为发函和复函两种</a:t>
            </a:r>
            <a:r>
              <a:rPr lang="zh-CN" altLang="zh-CN" dirty="0" smtClean="0">
                <a:solidFill>
                  <a:srgbClr val="000000"/>
                </a:solidFill>
                <a:latin typeface="+mn-ea"/>
              </a:rPr>
              <a:t>。</a:t>
            </a:r>
            <a:endParaRPr lang="en-US" altLang="zh-CN" dirty="0" smtClean="0">
              <a:solidFill>
                <a:srgbClr val="000000"/>
              </a:solidFill>
              <a:latin typeface="+mn-ea"/>
            </a:endParaRPr>
          </a:p>
          <a:p>
            <a:r>
              <a:rPr lang="zh-CN" altLang="en-US" dirty="0" smtClean="0">
                <a:solidFill>
                  <a:srgbClr val="000000"/>
                </a:solidFill>
                <a:latin typeface="+mn-ea"/>
              </a:rPr>
              <a:t>     </a:t>
            </a:r>
            <a:r>
              <a:rPr lang="en-US" altLang="zh-CN" dirty="0" smtClean="0">
                <a:solidFill>
                  <a:srgbClr val="000000"/>
                </a:solidFill>
                <a:latin typeface="+mn-ea"/>
              </a:rPr>
              <a:t>(3)</a:t>
            </a:r>
            <a:r>
              <a:rPr lang="zh-CN" altLang="en-US" dirty="0" smtClean="0">
                <a:solidFill>
                  <a:srgbClr val="000000"/>
                </a:solidFill>
                <a:latin typeface="+mn-ea"/>
              </a:rPr>
              <a:t>按内容和用途分</a:t>
            </a:r>
            <a:r>
              <a:rPr lang="zh-CN" altLang="en-US" dirty="0">
                <a:solidFill>
                  <a:srgbClr val="000000"/>
                </a:solidFill>
                <a:latin typeface="+mn-ea"/>
              </a:rPr>
              <a:t>，</a:t>
            </a:r>
            <a:r>
              <a:rPr lang="zh-CN" altLang="en-US" dirty="0" smtClean="0">
                <a:solidFill>
                  <a:srgbClr val="000000"/>
                </a:solidFill>
                <a:latin typeface="+mn-ea"/>
              </a:rPr>
              <a:t>可分为</a:t>
            </a:r>
            <a:r>
              <a:rPr lang="zh-CN" altLang="zh-CN" dirty="0">
                <a:solidFill>
                  <a:srgbClr val="000000"/>
                </a:solidFill>
                <a:latin typeface="+mn-ea"/>
              </a:rPr>
              <a:t>商洽事宜函、</a:t>
            </a:r>
            <a:r>
              <a:rPr lang="zh-CN" altLang="zh-CN" dirty="0" smtClean="0">
                <a:solidFill>
                  <a:srgbClr val="000000"/>
                </a:solidFill>
                <a:latin typeface="+mn-ea"/>
              </a:rPr>
              <a:t>通知事宜函、</a:t>
            </a:r>
            <a:endParaRPr lang="en-US" altLang="zh-CN" dirty="0" smtClean="0">
              <a:solidFill>
                <a:srgbClr val="000000"/>
              </a:solidFill>
              <a:latin typeface="+mn-ea"/>
            </a:endParaRPr>
          </a:p>
          <a:p>
            <a:r>
              <a:rPr lang="zh-CN" altLang="zh-CN" dirty="0">
                <a:solidFill>
                  <a:srgbClr val="000000"/>
                </a:solidFill>
                <a:latin typeface="+mn-ea"/>
              </a:rPr>
              <a:t> </a:t>
            </a:r>
            <a:r>
              <a:rPr lang="zh-CN" altLang="en-US" dirty="0" smtClean="0">
                <a:solidFill>
                  <a:srgbClr val="000000"/>
                </a:solidFill>
                <a:latin typeface="+mn-ea"/>
              </a:rPr>
              <a:t>        </a:t>
            </a:r>
            <a:r>
              <a:rPr lang="zh-CN" altLang="zh-CN" dirty="0" smtClean="0">
                <a:solidFill>
                  <a:srgbClr val="000000"/>
                </a:solidFill>
                <a:latin typeface="+mn-ea"/>
              </a:rPr>
              <a:t>催办事宜函</a:t>
            </a:r>
            <a:r>
              <a:rPr lang="zh-CN" altLang="zh-CN" dirty="0">
                <a:solidFill>
                  <a:srgbClr val="000000"/>
                </a:solidFill>
                <a:latin typeface="+mn-ea"/>
              </a:rPr>
              <a:t>、邀请函、</a:t>
            </a:r>
            <a:r>
              <a:rPr lang="zh-CN" altLang="zh-CN" dirty="0" smtClean="0">
                <a:solidFill>
                  <a:srgbClr val="000000"/>
                </a:solidFill>
                <a:latin typeface="+mn-ea"/>
              </a:rPr>
              <a:t>请示答复事宜函</a:t>
            </a:r>
            <a:r>
              <a:rPr lang="zh-CN" altLang="zh-CN" dirty="0">
                <a:solidFill>
                  <a:srgbClr val="000000"/>
                </a:solidFill>
                <a:latin typeface="+mn-ea"/>
              </a:rPr>
              <a:t>、转办函</a:t>
            </a:r>
            <a:r>
              <a:rPr lang="zh-CN" altLang="zh-CN" dirty="0" smtClean="0">
                <a:solidFill>
                  <a:srgbClr val="000000"/>
                </a:solidFill>
                <a:latin typeface="+mn-ea"/>
              </a:rPr>
              <a:t>、</a:t>
            </a:r>
            <a:endParaRPr lang="en-US" altLang="zh-CN" dirty="0" smtClean="0">
              <a:solidFill>
                <a:srgbClr val="000000"/>
              </a:solidFill>
              <a:latin typeface="+mn-ea"/>
            </a:endParaRPr>
          </a:p>
          <a:p>
            <a:r>
              <a:rPr lang="zh-CN" altLang="zh-CN" dirty="0">
                <a:solidFill>
                  <a:srgbClr val="000000"/>
                </a:solidFill>
                <a:latin typeface="+mn-ea"/>
              </a:rPr>
              <a:t> </a:t>
            </a:r>
            <a:r>
              <a:rPr lang="zh-CN" altLang="en-US" dirty="0" smtClean="0">
                <a:solidFill>
                  <a:srgbClr val="000000"/>
                </a:solidFill>
                <a:latin typeface="+mn-ea"/>
              </a:rPr>
              <a:t>        </a:t>
            </a:r>
            <a:r>
              <a:rPr lang="zh-CN" altLang="zh-CN" dirty="0" smtClean="0">
                <a:solidFill>
                  <a:srgbClr val="000000"/>
                </a:solidFill>
                <a:latin typeface="+mn-ea"/>
              </a:rPr>
              <a:t>报送材料函</a:t>
            </a:r>
            <a:r>
              <a:rPr lang="zh-CN" altLang="zh-CN" dirty="0">
                <a:solidFill>
                  <a:srgbClr val="000000"/>
                </a:solidFill>
                <a:latin typeface="+mn-ea"/>
              </a:rPr>
              <a:t>等 </a:t>
            </a:r>
            <a:r>
              <a:rPr lang="zh-CN" altLang="zh-CN" dirty="0" smtClean="0">
                <a:solidFill>
                  <a:srgbClr val="000000"/>
                </a:solidFill>
                <a:latin typeface="+mn-ea"/>
              </a:rPr>
              <a:t>。</a:t>
            </a:r>
            <a:endParaRPr lang="zh-CN" altLang="zh-CN" dirty="0">
              <a:solidFill>
                <a:srgbClr val="000000"/>
              </a:solidFill>
              <a:latin typeface="+mn-ea"/>
            </a:endParaRPr>
          </a:p>
          <a:p>
            <a:endParaRPr lang="zh-CN" altLang="zh-CN" sz="1400" dirty="0">
              <a:solidFill>
                <a:srgbClr val="000000"/>
              </a:solidFill>
              <a:latin typeface="+mn-ea"/>
            </a:endParaRPr>
          </a:p>
          <a:p>
            <a:r>
              <a:rPr lang="en-US" altLang="zh-CN" sz="1400" dirty="0" smtClean="0">
                <a:solidFill>
                  <a:srgbClr val="000000"/>
                </a:solidFill>
              </a:rPr>
              <a:t>    </a:t>
            </a:r>
            <a:endParaRPr lang="zh-CN" altLang="zh-CN" sz="1400" dirty="0">
              <a:solidFill>
                <a:srgbClr val="000000"/>
              </a:solidFill>
            </a:endParaRPr>
          </a:p>
        </p:txBody>
      </p:sp>
      <p:sp>
        <p:nvSpPr>
          <p:cNvPr id="43" name="矩形 42"/>
          <p:cNvSpPr/>
          <p:nvPr/>
        </p:nvSpPr>
        <p:spPr>
          <a:xfrm>
            <a:off x="3371652" y="2494154"/>
            <a:ext cx="4452198" cy="1446550"/>
          </a:xfrm>
          <a:prstGeom prst="rect">
            <a:avLst/>
          </a:prstGeom>
        </p:spPr>
        <p:txBody>
          <a:bodyPr wrap="square">
            <a:spAutoFit/>
          </a:bodyPr>
          <a:lstStyle/>
          <a:p>
            <a:endParaRPr lang="en-US" altLang="zh-CN" sz="1400" dirty="0" smtClean="0">
              <a:solidFill>
                <a:srgbClr val="000000"/>
              </a:solidFill>
              <a:latin typeface="+mn-ea"/>
            </a:endParaRPr>
          </a:p>
          <a:p>
            <a:pPr marL="285750" indent="-285750">
              <a:buClr>
                <a:srgbClr val="FF6600"/>
              </a:buClr>
              <a:buFont typeface="Arial" panose="020B0604020202020204"/>
              <a:buChar char="•"/>
            </a:pPr>
            <a:r>
              <a:rPr lang="en-US" altLang="zh-CN" sz="2000" b="1" u="dash" dirty="0">
                <a:solidFill>
                  <a:srgbClr val="000000"/>
                </a:solidFill>
                <a:uFill>
                  <a:solidFill>
                    <a:srgbClr val="800000"/>
                  </a:solidFill>
                </a:uFill>
                <a:latin typeface="+mn-ea"/>
              </a:rPr>
              <a:t> </a:t>
            </a:r>
            <a:r>
              <a:rPr lang="zh-CN" altLang="en-US" sz="2000" b="1" u="dash" dirty="0" smtClean="0">
                <a:solidFill>
                  <a:srgbClr val="000000"/>
                </a:solidFill>
                <a:uFill>
                  <a:solidFill>
                    <a:srgbClr val="800000"/>
                  </a:solidFill>
                </a:uFill>
                <a:latin typeface="+mn-ea"/>
              </a:rPr>
              <a:t>函的作用</a:t>
            </a:r>
            <a:endParaRPr lang="en-US" altLang="zh-CN" sz="2000" b="1" u="dash" dirty="0" smtClean="0">
              <a:solidFill>
                <a:srgbClr val="000000"/>
              </a:solidFill>
              <a:uFill>
                <a:solidFill>
                  <a:srgbClr val="800000"/>
                </a:solidFill>
              </a:uFill>
              <a:latin typeface="+mn-ea"/>
            </a:endParaRPr>
          </a:p>
          <a:p>
            <a:r>
              <a:rPr lang="zh-CN" altLang="en-US" sz="1400" dirty="0" smtClean="0">
                <a:solidFill>
                  <a:srgbClr val="000000"/>
                </a:solidFill>
                <a:latin typeface="+mn-ea"/>
              </a:rPr>
              <a:t>    </a:t>
            </a:r>
            <a:r>
              <a:rPr lang="zh-CN" altLang="en-US" sz="1400" dirty="0">
                <a:solidFill>
                  <a:srgbClr val="000000"/>
                </a:solidFill>
                <a:latin typeface="+mn-ea"/>
              </a:rPr>
              <a:t> </a:t>
            </a:r>
            <a:r>
              <a:rPr lang="en-US" altLang="zh-CN" dirty="0">
                <a:solidFill>
                  <a:srgbClr val="000000"/>
                </a:solidFill>
                <a:latin typeface="+mn-ea"/>
              </a:rPr>
              <a:t>(</a:t>
            </a:r>
            <a:r>
              <a:rPr lang="zh-CN" altLang="zh-CN" dirty="0">
                <a:solidFill>
                  <a:srgbClr val="000000"/>
                </a:solidFill>
                <a:latin typeface="+mn-ea"/>
              </a:rPr>
              <a:t>一</a:t>
            </a:r>
            <a:r>
              <a:rPr lang="en-US" altLang="zh-CN" dirty="0" smtClean="0">
                <a:solidFill>
                  <a:srgbClr val="000000"/>
                </a:solidFill>
                <a:latin typeface="+mn-ea"/>
              </a:rPr>
              <a:t>)</a:t>
            </a:r>
            <a:r>
              <a:rPr lang="zh-CN" altLang="zh-CN" dirty="0">
                <a:solidFill>
                  <a:srgbClr val="000000"/>
                </a:solidFill>
                <a:latin typeface="+mn-ea"/>
              </a:rPr>
              <a:t>相互商洽工作。 </a:t>
            </a:r>
            <a:endParaRPr lang="en-US" altLang="zh-CN" dirty="0" smtClean="0">
              <a:solidFill>
                <a:srgbClr val="000000"/>
              </a:solidFill>
              <a:latin typeface="+mn-ea"/>
            </a:endParaRPr>
          </a:p>
          <a:p>
            <a:r>
              <a:rPr lang="en-US" altLang="zh-CN" dirty="0" smtClean="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a:t>
            </a:r>
            <a:r>
              <a:rPr lang="zh-CN" altLang="zh-CN" dirty="0">
                <a:solidFill>
                  <a:srgbClr val="000000"/>
                </a:solidFill>
                <a:latin typeface="+mn-ea"/>
              </a:rPr>
              <a:t>二</a:t>
            </a:r>
            <a:r>
              <a:rPr lang="en-US" altLang="zh-CN" dirty="0" smtClean="0">
                <a:solidFill>
                  <a:srgbClr val="000000"/>
                </a:solidFill>
                <a:latin typeface="+mn-ea"/>
              </a:rPr>
              <a:t>)</a:t>
            </a:r>
            <a:r>
              <a:rPr lang="zh-CN" altLang="zh-CN" dirty="0">
                <a:solidFill>
                  <a:srgbClr val="000000"/>
                </a:solidFill>
                <a:latin typeface="+mn-ea"/>
              </a:rPr>
              <a:t>询问和答复问题。 </a:t>
            </a:r>
            <a:endParaRPr lang="en-US" altLang="zh-CN" dirty="0" smtClean="0">
              <a:solidFill>
                <a:srgbClr val="000000"/>
              </a:solidFill>
              <a:latin typeface="+mn-ea"/>
            </a:endParaRPr>
          </a:p>
          <a:p>
            <a:r>
              <a:rPr lang="en-US" altLang="zh-CN" dirty="0" smtClean="0">
                <a:solidFill>
                  <a:srgbClr val="000000"/>
                </a:solidFill>
                <a:latin typeface="+mn-ea"/>
              </a:rPr>
              <a:t>    (</a:t>
            </a:r>
            <a:r>
              <a:rPr lang="zh-CN" altLang="zh-CN" dirty="0">
                <a:solidFill>
                  <a:srgbClr val="000000"/>
                </a:solidFill>
                <a:latin typeface="+mn-ea"/>
              </a:rPr>
              <a:t>三</a:t>
            </a:r>
            <a:r>
              <a:rPr lang="en-US" altLang="zh-CN" dirty="0" smtClean="0">
                <a:solidFill>
                  <a:srgbClr val="000000"/>
                </a:solidFill>
                <a:latin typeface="+mn-ea"/>
              </a:rPr>
              <a:t>)</a:t>
            </a:r>
            <a:r>
              <a:rPr lang="zh-CN" altLang="zh-CN" dirty="0">
                <a:solidFill>
                  <a:srgbClr val="000000"/>
                </a:solidFill>
                <a:latin typeface="+mn-ea"/>
              </a:rPr>
              <a:t>向有关主管部门请求批准。 </a:t>
            </a:r>
            <a:endParaRPr lang="zh-CN" altLang="zh-CN" dirty="0">
              <a:solidFill>
                <a:srgbClr val="000000"/>
              </a:solidFill>
              <a:latin typeface="+mn-ea"/>
            </a:endParaRPr>
          </a:p>
        </p:txBody>
      </p:sp>
      <p:sp>
        <p:nvSpPr>
          <p:cNvPr id="7" name="矩形 6"/>
          <p:cNvSpPr/>
          <p:nvPr/>
        </p:nvSpPr>
        <p:spPr>
          <a:xfrm>
            <a:off x="6968000" y="2758833"/>
            <a:ext cx="4901656" cy="1722120"/>
          </a:xfrm>
          <a:prstGeom prst="rect">
            <a:avLst/>
          </a:prstGeom>
        </p:spPr>
        <p:txBody>
          <a:bodyPr wrap="square">
            <a:spAutoFit/>
          </a:bodyPr>
          <a:lstStyle/>
          <a:p>
            <a:endParaRPr lang="en-US" altLang="zh-CN" sz="1400" dirty="0" smtClean="0">
              <a:solidFill>
                <a:srgbClr val="000000"/>
              </a:solidFill>
              <a:latin typeface="+mn-ea"/>
            </a:endParaRPr>
          </a:p>
          <a:p>
            <a:pPr marL="285750" indent="-285750">
              <a:buClr>
                <a:srgbClr val="FF6600"/>
              </a:buClr>
              <a:buFont typeface="Arial" panose="020B0604020202020204"/>
              <a:buChar char="•"/>
            </a:pPr>
            <a:r>
              <a:rPr lang="en-US" altLang="zh-CN" sz="2000" b="1" u="dash" dirty="0">
                <a:solidFill>
                  <a:srgbClr val="000000"/>
                </a:solidFill>
                <a:uFill>
                  <a:solidFill>
                    <a:srgbClr val="800000"/>
                  </a:solidFill>
                </a:uFill>
                <a:latin typeface="+mn-ea"/>
              </a:rPr>
              <a:t> </a:t>
            </a:r>
            <a:r>
              <a:rPr lang="zh-CN" altLang="en-US" sz="2000" b="1" u="dash" dirty="0" smtClean="0">
                <a:solidFill>
                  <a:srgbClr val="000000"/>
                </a:solidFill>
                <a:uFill>
                  <a:solidFill>
                    <a:srgbClr val="800000"/>
                  </a:solidFill>
                </a:uFill>
                <a:latin typeface="+mn-ea"/>
              </a:rPr>
              <a:t>函的结构内容和写法</a:t>
            </a:r>
            <a:endParaRPr lang="en-US" altLang="zh-CN" sz="2000" b="1" u="dash" dirty="0" smtClean="0">
              <a:solidFill>
                <a:srgbClr val="000000"/>
              </a:solidFill>
              <a:uFill>
                <a:solidFill>
                  <a:srgbClr val="800000"/>
                </a:solidFill>
              </a:uFill>
              <a:latin typeface="+mn-ea"/>
            </a:endParaRPr>
          </a:p>
          <a:p>
            <a:pPr>
              <a:buClr>
                <a:srgbClr val="FF6600"/>
              </a:buClr>
            </a:pPr>
            <a:r>
              <a:rPr lang="zh-CN" altLang="en-US" sz="1400" dirty="0" smtClean="0">
                <a:solidFill>
                  <a:srgbClr val="000000"/>
                </a:solidFill>
                <a:latin typeface="+mn-ea"/>
              </a:rPr>
              <a:t>    </a:t>
            </a:r>
            <a:r>
              <a:rPr lang="zh-CN" altLang="en-US" dirty="0" smtClean="0">
                <a:solidFill>
                  <a:srgbClr val="000000"/>
                </a:solidFill>
                <a:latin typeface="+mn-ea"/>
              </a:rPr>
              <a:t>   </a:t>
            </a:r>
            <a:r>
              <a:rPr lang="zh-CN" altLang="zh-CN" dirty="0" smtClean="0">
                <a:solidFill>
                  <a:srgbClr val="000000"/>
                </a:solidFill>
                <a:latin typeface="+mn-ea"/>
              </a:rPr>
              <a:t>由于函</a:t>
            </a:r>
            <a:r>
              <a:rPr lang="zh-CN" altLang="zh-CN" dirty="0">
                <a:solidFill>
                  <a:srgbClr val="000000"/>
                </a:solidFill>
                <a:latin typeface="+mn-ea"/>
              </a:rPr>
              <a:t>的类别较多，从制作格式到</a:t>
            </a:r>
            <a:r>
              <a:rPr lang="zh-CN" altLang="zh-CN" dirty="0" smtClean="0">
                <a:solidFill>
                  <a:srgbClr val="000000"/>
                </a:solidFill>
                <a:latin typeface="+mn-ea"/>
              </a:rPr>
              <a:t>内容表</a:t>
            </a:r>
            <a:endParaRPr lang="en-US" altLang="zh-CN" dirty="0" smtClean="0">
              <a:solidFill>
                <a:srgbClr val="000000"/>
              </a:solidFill>
              <a:latin typeface="+mn-ea"/>
            </a:endParaRPr>
          </a:p>
          <a:p>
            <a:pPr>
              <a:buClr>
                <a:srgbClr val="FF6600"/>
              </a:buClr>
            </a:pPr>
            <a:r>
              <a:rPr lang="zh-CN" altLang="zh-CN" dirty="0">
                <a:solidFill>
                  <a:srgbClr val="000000"/>
                </a:solidFill>
                <a:latin typeface="+mn-ea"/>
              </a:rPr>
              <a:t> </a:t>
            </a:r>
            <a:r>
              <a:rPr lang="zh-CN" altLang="en-US" dirty="0" smtClean="0">
                <a:solidFill>
                  <a:srgbClr val="000000"/>
                </a:solidFill>
                <a:latin typeface="+mn-ea"/>
              </a:rPr>
              <a:t>     </a:t>
            </a:r>
            <a:r>
              <a:rPr lang="zh-CN" altLang="zh-CN" dirty="0" smtClean="0">
                <a:solidFill>
                  <a:srgbClr val="000000"/>
                </a:solidFill>
                <a:latin typeface="+mn-ea"/>
              </a:rPr>
              <a:t>述均有一定灵活机动</a:t>
            </a:r>
            <a:r>
              <a:rPr lang="zh-CN" altLang="zh-CN" dirty="0">
                <a:solidFill>
                  <a:srgbClr val="000000"/>
                </a:solidFill>
                <a:latin typeface="+mn-ea"/>
              </a:rPr>
              <a:t>性</a:t>
            </a:r>
            <a:r>
              <a:rPr lang="zh-CN" altLang="zh-CN" dirty="0" smtClean="0">
                <a:solidFill>
                  <a:srgbClr val="000000"/>
                </a:solidFill>
                <a:latin typeface="+mn-ea"/>
              </a:rPr>
              <a:t>。</a:t>
            </a:r>
            <a:endParaRPr lang="en-US" altLang="zh-CN" dirty="0" smtClean="0">
              <a:solidFill>
                <a:srgbClr val="000000"/>
              </a:solidFill>
              <a:latin typeface="+mn-ea"/>
            </a:endParaRPr>
          </a:p>
          <a:p>
            <a:pPr>
              <a:buClr>
                <a:srgbClr val="FF6600"/>
              </a:buClr>
            </a:pPr>
            <a:r>
              <a:rPr lang="zh-CN" altLang="en-US" dirty="0" smtClean="0">
                <a:solidFill>
                  <a:srgbClr val="000000"/>
                </a:solidFill>
                <a:latin typeface="+mn-ea"/>
              </a:rPr>
              <a:t>      </a:t>
            </a:r>
            <a:r>
              <a:rPr lang="zh-CN" altLang="zh-CN" dirty="0" smtClean="0">
                <a:solidFill>
                  <a:srgbClr val="000000"/>
                </a:solidFill>
                <a:latin typeface="+mn-ea"/>
              </a:rPr>
              <a:t>公函由标题</a:t>
            </a:r>
            <a:r>
              <a:rPr lang="zh-CN" altLang="zh-CN" dirty="0">
                <a:solidFill>
                  <a:srgbClr val="000000"/>
                </a:solidFill>
                <a:latin typeface="+mn-ea"/>
              </a:rPr>
              <a:t>、主送机关</a:t>
            </a:r>
            <a:r>
              <a:rPr lang="en-US" altLang="zh-CN" dirty="0">
                <a:solidFill>
                  <a:srgbClr val="000000"/>
                </a:solidFill>
                <a:latin typeface="+mn-ea"/>
              </a:rPr>
              <a:t>(</a:t>
            </a:r>
            <a:r>
              <a:rPr lang="zh-CN" altLang="zh-CN" dirty="0">
                <a:solidFill>
                  <a:srgbClr val="000000"/>
                </a:solidFill>
                <a:latin typeface="+mn-ea"/>
              </a:rPr>
              <a:t>受文人</a:t>
            </a:r>
            <a:r>
              <a:rPr lang="en-US" altLang="zh-CN" dirty="0">
                <a:solidFill>
                  <a:srgbClr val="000000"/>
                </a:solidFill>
                <a:latin typeface="+mn-ea"/>
              </a:rPr>
              <a:t>)</a:t>
            </a:r>
            <a:r>
              <a:rPr lang="zh-CN" altLang="zh-CN" dirty="0">
                <a:solidFill>
                  <a:srgbClr val="000000"/>
                </a:solidFill>
                <a:latin typeface="+mn-ea"/>
              </a:rPr>
              <a:t>、正文</a:t>
            </a:r>
            <a:r>
              <a:rPr lang="zh-CN" altLang="zh-CN" dirty="0" smtClean="0">
                <a:solidFill>
                  <a:srgbClr val="000000"/>
                </a:solidFill>
                <a:latin typeface="+mn-ea"/>
              </a:rPr>
              <a:t>、</a:t>
            </a:r>
            <a:endParaRPr lang="en-US" altLang="zh-CN" dirty="0" smtClean="0">
              <a:solidFill>
                <a:srgbClr val="000000"/>
              </a:solidFill>
              <a:latin typeface="+mn-ea"/>
            </a:endParaRPr>
          </a:p>
          <a:p>
            <a:pPr>
              <a:buClr>
                <a:srgbClr val="FF6600"/>
              </a:buClr>
            </a:pPr>
            <a:r>
              <a:rPr lang="zh-CN" altLang="zh-CN" dirty="0">
                <a:solidFill>
                  <a:srgbClr val="000000"/>
                </a:solidFill>
                <a:latin typeface="+mn-ea"/>
              </a:rPr>
              <a:t> </a:t>
            </a:r>
            <a:r>
              <a:rPr lang="zh-CN" altLang="en-US" dirty="0" smtClean="0">
                <a:solidFill>
                  <a:srgbClr val="000000"/>
                </a:solidFill>
                <a:latin typeface="+mn-ea"/>
              </a:rPr>
              <a:t>     </a:t>
            </a:r>
            <a:r>
              <a:rPr lang="zh-CN" altLang="zh-CN" dirty="0" smtClean="0">
                <a:solidFill>
                  <a:srgbClr val="000000"/>
                </a:solidFill>
                <a:latin typeface="+mn-ea"/>
              </a:rPr>
              <a:t>落款四个部分组</a:t>
            </a:r>
            <a:r>
              <a:rPr lang="zh-CN" altLang="zh-CN" dirty="0">
                <a:solidFill>
                  <a:srgbClr val="000000"/>
                </a:solidFill>
                <a:latin typeface="+mn-ea"/>
              </a:rPr>
              <a:t>成。 </a:t>
            </a:r>
            <a:r>
              <a:rPr lang="zh-CN" altLang="zh-CN" dirty="0" smtClean="0">
                <a:solidFill>
                  <a:srgbClr val="000000"/>
                </a:solidFill>
                <a:latin typeface="+mn-ea"/>
              </a:rPr>
              <a:t> </a:t>
            </a:r>
            <a:endParaRPr lang="zh-CN" altLang="zh-CN" dirty="0">
              <a:solidFill>
                <a:srgbClr val="000000"/>
              </a:solidFill>
              <a:latin typeface="+mn-ea"/>
            </a:endParaRPr>
          </a:p>
        </p:txBody>
      </p:sp>
      <p:sp>
        <p:nvSpPr>
          <p:cNvPr id="8" name="矩形 7"/>
          <p:cNvSpPr/>
          <p:nvPr/>
        </p:nvSpPr>
        <p:spPr>
          <a:xfrm>
            <a:off x="3312354" y="4003301"/>
            <a:ext cx="8548102" cy="2276475"/>
          </a:xfrm>
          <a:prstGeom prst="rect">
            <a:avLst/>
          </a:prstGeom>
        </p:spPr>
        <p:txBody>
          <a:bodyPr wrap="square">
            <a:spAutoFit/>
          </a:bodyPr>
          <a:lstStyle/>
          <a:p>
            <a:endParaRPr lang="en-US" altLang="zh-CN" sz="1400" b="1" dirty="0" smtClean="0">
              <a:solidFill>
                <a:srgbClr val="000000"/>
              </a:solidFill>
              <a:latin typeface="+mn-ea"/>
            </a:endParaRPr>
          </a:p>
          <a:p>
            <a:pPr marL="285750" indent="-285750">
              <a:buClr>
                <a:srgbClr val="FF6600"/>
              </a:buClr>
              <a:buFont typeface="Arial" panose="020B0604020202020204"/>
              <a:buChar char="•"/>
            </a:pPr>
            <a:r>
              <a:rPr lang="en-US" altLang="zh-CN" sz="2000" b="1" u="dash" dirty="0">
                <a:solidFill>
                  <a:srgbClr val="000000"/>
                </a:solidFill>
                <a:uFill>
                  <a:solidFill>
                    <a:srgbClr val="800000"/>
                  </a:solidFill>
                </a:uFill>
                <a:latin typeface="+mn-ea"/>
              </a:rPr>
              <a:t> </a:t>
            </a:r>
            <a:r>
              <a:rPr lang="zh-CN" altLang="en-US" sz="2000" b="1" u="dash" dirty="0" smtClean="0">
                <a:solidFill>
                  <a:srgbClr val="000000"/>
                </a:solidFill>
                <a:uFill>
                  <a:solidFill>
                    <a:srgbClr val="800000"/>
                  </a:solidFill>
                </a:uFill>
                <a:latin typeface="+mn-ea"/>
              </a:rPr>
              <a:t>撰写函件应注意的问题</a:t>
            </a:r>
            <a:endParaRPr lang="en-US" altLang="zh-CN" sz="2000" b="1" u="dash" dirty="0" smtClean="0">
              <a:solidFill>
                <a:srgbClr val="000000"/>
              </a:solidFill>
              <a:uFill>
                <a:solidFill>
                  <a:srgbClr val="800000"/>
                </a:solidFill>
              </a:uFill>
              <a:latin typeface="+mn-ea"/>
            </a:endParaRPr>
          </a:p>
          <a:p>
            <a:r>
              <a:rPr lang="zh-CN" altLang="en-US" sz="1400" dirty="0" smtClean="0">
                <a:solidFill>
                  <a:srgbClr val="000000"/>
                </a:solidFill>
                <a:latin typeface="+mn-ea"/>
              </a:rPr>
              <a:t>      </a:t>
            </a:r>
            <a:r>
              <a:rPr lang="en-US" altLang="zh-CN" dirty="0">
                <a:solidFill>
                  <a:srgbClr val="000000"/>
                </a:solidFill>
                <a:latin typeface="+mn-ea"/>
              </a:rPr>
              <a:t>(1)</a:t>
            </a:r>
            <a:r>
              <a:rPr lang="zh-CN" altLang="zh-CN" dirty="0">
                <a:solidFill>
                  <a:srgbClr val="000000"/>
                </a:solidFill>
                <a:latin typeface="+mn-ea"/>
              </a:rPr>
              <a:t>要严格按照公文的格式写函</a:t>
            </a:r>
            <a:r>
              <a:rPr lang="zh-CN" altLang="zh-CN" dirty="0" smtClean="0">
                <a:solidFill>
                  <a:srgbClr val="000000"/>
                </a:solidFill>
                <a:latin typeface="+mn-ea"/>
              </a:rPr>
              <a:t>。</a:t>
            </a:r>
            <a:br>
              <a:rPr lang="en-US" altLang="zh-CN" dirty="0" smtClean="0">
                <a:solidFill>
                  <a:srgbClr val="000000"/>
                </a:solidFill>
                <a:latin typeface="+mn-ea"/>
              </a:rPr>
            </a:br>
            <a:r>
              <a:rPr lang="en-US" altLang="zh-CN" dirty="0" smtClean="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(2</a:t>
            </a:r>
            <a:r>
              <a:rPr lang="en-US" altLang="zh-CN" dirty="0">
                <a:solidFill>
                  <a:srgbClr val="000000"/>
                </a:solidFill>
                <a:latin typeface="+mn-ea"/>
              </a:rPr>
              <a:t>)</a:t>
            </a:r>
            <a:r>
              <a:rPr lang="zh-CN" altLang="zh-CN" dirty="0">
                <a:solidFill>
                  <a:srgbClr val="000000"/>
                </a:solidFill>
                <a:latin typeface="+mn-ea"/>
              </a:rPr>
              <a:t>函的内容必须专一、集中</a:t>
            </a:r>
            <a:r>
              <a:rPr lang="zh-CN" altLang="zh-CN" dirty="0" smtClean="0">
                <a:solidFill>
                  <a:srgbClr val="000000"/>
                </a:solidFill>
                <a:latin typeface="+mn-ea"/>
              </a:rPr>
              <a:t>。</a:t>
            </a:r>
            <a:br>
              <a:rPr lang="en-US" altLang="zh-CN" dirty="0" smtClean="0">
                <a:solidFill>
                  <a:srgbClr val="000000"/>
                </a:solidFill>
                <a:latin typeface="+mn-ea"/>
              </a:rPr>
            </a:br>
            <a:r>
              <a:rPr lang="en-US" altLang="zh-CN" dirty="0" smtClean="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a:t>
            </a:r>
            <a:r>
              <a:rPr lang="en-US" altLang="zh-CN" dirty="0">
                <a:solidFill>
                  <a:srgbClr val="000000"/>
                </a:solidFill>
                <a:latin typeface="+mn-ea"/>
              </a:rPr>
              <a:t>3)</a:t>
            </a:r>
            <a:r>
              <a:rPr lang="zh-CN" altLang="zh-CN" dirty="0">
                <a:solidFill>
                  <a:srgbClr val="000000"/>
                </a:solidFill>
                <a:latin typeface="+mn-ea"/>
              </a:rPr>
              <a:t>函的内容必须真实、准确</a:t>
            </a:r>
            <a:r>
              <a:rPr lang="zh-CN" altLang="zh-CN" dirty="0" smtClean="0">
                <a:solidFill>
                  <a:srgbClr val="000000"/>
                </a:solidFill>
                <a:latin typeface="+mn-ea"/>
              </a:rPr>
              <a:t>。</a:t>
            </a:r>
            <a:br>
              <a:rPr lang="en-US" altLang="zh-CN" dirty="0" smtClean="0">
                <a:solidFill>
                  <a:srgbClr val="000000"/>
                </a:solidFill>
                <a:latin typeface="+mn-ea"/>
              </a:rPr>
            </a:br>
            <a:r>
              <a:rPr lang="en-US" altLang="zh-CN" dirty="0" smtClean="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a:t>
            </a:r>
            <a:r>
              <a:rPr lang="en-US" altLang="zh-CN" dirty="0">
                <a:solidFill>
                  <a:srgbClr val="000000"/>
                </a:solidFill>
                <a:latin typeface="+mn-ea"/>
              </a:rPr>
              <a:t>4)</a:t>
            </a:r>
            <a:r>
              <a:rPr lang="zh-CN" altLang="zh-CN" dirty="0">
                <a:solidFill>
                  <a:srgbClr val="000000"/>
                </a:solidFill>
                <a:latin typeface="+mn-ea"/>
              </a:rPr>
              <a:t>函的写法以陈述为</a:t>
            </a:r>
            <a:r>
              <a:rPr lang="zh-CN" altLang="zh-CN" dirty="0" smtClean="0">
                <a:solidFill>
                  <a:srgbClr val="000000"/>
                </a:solidFill>
                <a:latin typeface="+mn-ea"/>
              </a:rPr>
              <a:t>主</a:t>
            </a:r>
            <a:endParaRPr lang="en-US" altLang="zh-CN" dirty="0" smtClean="0">
              <a:solidFill>
                <a:srgbClr val="000000"/>
              </a:solidFill>
              <a:latin typeface="+mn-ea"/>
            </a:endParaRPr>
          </a:p>
          <a:p>
            <a:r>
              <a:rPr lang="en-US" altLang="zh-CN" dirty="0">
                <a:solidFill>
                  <a:srgbClr val="000000"/>
                </a:solidFill>
                <a:latin typeface="+mn-ea"/>
              </a:rPr>
              <a:t> </a:t>
            </a:r>
            <a:r>
              <a:rPr lang="en-US" altLang="zh-CN" dirty="0" smtClean="0">
                <a:solidFill>
                  <a:srgbClr val="000000"/>
                </a:solidFill>
                <a:latin typeface="+mn-ea"/>
              </a:rPr>
              <a:t>    (5</a:t>
            </a:r>
            <a:r>
              <a:rPr lang="en-US" altLang="zh-CN" dirty="0">
                <a:solidFill>
                  <a:srgbClr val="000000"/>
                </a:solidFill>
                <a:latin typeface="+mn-ea"/>
              </a:rPr>
              <a:t>)</a:t>
            </a:r>
            <a:r>
              <a:rPr lang="zh-CN" altLang="zh-CN" dirty="0">
                <a:solidFill>
                  <a:srgbClr val="000000"/>
                </a:solidFill>
                <a:latin typeface="+mn-ea"/>
              </a:rPr>
              <a:t>发函都是有求于对方的，或商洽工作，或询问题，或请求批准。 </a:t>
            </a:r>
            <a:endParaRPr lang="en-US" altLang="zh-CN" dirty="0" smtClean="0">
              <a:solidFill>
                <a:srgbClr val="000000"/>
              </a:solidFill>
              <a:latin typeface="+mn-ea"/>
            </a:endParaRPr>
          </a:p>
          <a:p>
            <a:r>
              <a:rPr lang="en-US" altLang="zh-CN" dirty="0">
                <a:solidFill>
                  <a:srgbClr val="000000"/>
                </a:solidFill>
                <a:latin typeface="+mn-ea"/>
              </a:rPr>
              <a:t> </a:t>
            </a:r>
            <a:r>
              <a:rPr lang="en-US" altLang="zh-CN" dirty="0" smtClean="0">
                <a:solidFill>
                  <a:srgbClr val="000000"/>
                </a:solidFill>
                <a:latin typeface="+mn-ea"/>
              </a:rPr>
              <a:t>    </a:t>
            </a:r>
            <a:r>
              <a:rPr lang="en-US" altLang="zh-CN" dirty="0">
                <a:solidFill>
                  <a:srgbClr val="000000"/>
                </a:solidFill>
                <a:latin typeface="+mn-ea"/>
              </a:rPr>
              <a:t>(6)</a:t>
            </a:r>
            <a:r>
              <a:rPr lang="zh-CN" altLang="zh-CN" dirty="0">
                <a:solidFill>
                  <a:srgbClr val="000000"/>
                </a:solidFill>
                <a:latin typeface="+mn-ea"/>
              </a:rPr>
              <a:t>函的结尾，一般常用“即请函复”“特此函达”“此复”等</a:t>
            </a:r>
            <a:r>
              <a:rPr lang="zh-CN" altLang="zh-CN" dirty="0" smtClean="0">
                <a:solidFill>
                  <a:srgbClr val="000000"/>
                </a:solidFill>
                <a:latin typeface="+mn-ea"/>
              </a:rPr>
              <a:t>惯用语</a:t>
            </a:r>
            <a:endParaRPr lang="zh-CN" altLang="zh-CN" dirty="0">
              <a:solidFill>
                <a:srgbClr val="000000"/>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dissolv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dissolve">
                                      <p:cBhvr>
                                        <p:cTn id="12" dur="500"/>
                                        <p:tgtEl>
                                          <p:spTgt spid="4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dissolve">
                                      <p:cBhvr>
                                        <p:cTn id="17" dur="500"/>
                                        <p:tgtEl>
                                          <p:spTgt spid="43"/>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ssolv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42" grpId="0"/>
      <p:bldP spid="43"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67475" y="1153071"/>
            <a:ext cx="4274152" cy="769441"/>
          </a:xfrm>
          <a:prstGeom prst="rect">
            <a:avLst/>
          </a:prstGeom>
        </p:spPr>
        <p:txBody>
          <a:bodyPr wrap="none">
            <a:spAutoFit/>
          </a:bodyPr>
          <a:lstStyle/>
          <a:p>
            <a:r>
              <a:rPr lang="zh-CN" altLang="en-US" sz="4400" dirty="0" smtClean="0"/>
              <a:t>会议纪要的</a:t>
            </a:r>
            <a:r>
              <a:rPr lang="zh-CN" altLang="zh-CN" sz="4400" dirty="0" smtClean="0"/>
              <a:t>概</a:t>
            </a:r>
            <a:r>
              <a:rPr lang="zh-CN" altLang="en-US" sz="4400" dirty="0" smtClean="0"/>
              <a:t>念</a:t>
            </a:r>
            <a:r>
              <a:rPr lang="zh-CN" altLang="zh-CN" sz="4400" dirty="0" smtClean="0"/>
              <a:t> </a:t>
            </a:r>
            <a:endParaRPr lang="en-US" altLang="zh-CN" sz="4400" dirty="0"/>
          </a:p>
        </p:txBody>
      </p:sp>
      <p:sp>
        <p:nvSpPr>
          <p:cNvPr id="7" name="矩形 6"/>
          <p:cNvSpPr/>
          <p:nvPr/>
        </p:nvSpPr>
        <p:spPr>
          <a:xfrm>
            <a:off x="1276350" y="1922780"/>
            <a:ext cx="7698740" cy="4246245"/>
          </a:xfrm>
          <a:prstGeom prst="rect">
            <a:avLst/>
          </a:prstGeom>
        </p:spPr>
        <p:txBody>
          <a:bodyPr wrap="square">
            <a:spAutoFit/>
          </a:bodyPr>
          <a:lstStyle/>
          <a:p>
            <a:pPr>
              <a:lnSpc>
                <a:spcPct val="150000"/>
              </a:lnSpc>
            </a:pPr>
            <a:r>
              <a:rPr lang="zh-CN" altLang="en-US" dirty="0" smtClean="0">
                <a:solidFill>
                  <a:srgbClr val="000000"/>
                </a:solidFill>
                <a:latin typeface="+mn-ea"/>
              </a:rPr>
              <a:t>       </a:t>
            </a:r>
            <a:r>
              <a:rPr lang="zh-CN" altLang="zh-CN" dirty="0" smtClean="0">
                <a:solidFill>
                  <a:srgbClr val="000000"/>
                </a:solidFill>
                <a:latin typeface="+mn-ea"/>
              </a:rPr>
              <a:t>会议纪要是用于记载</a:t>
            </a:r>
            <a:r>
              <a:rPr lang="zh-CN" altLang="zh-CN" dirty="0">
                <a:solidFill>
                  <a:srgbClr val="000000"/>
                </a:solidFill>
                <a:latin typeface="+mn-ea"/>
              </a:rPr>
              <a:t>、传达会议情况和议定事项的公文。会议纪要对企事业单位、机关团体都适用。</a:t>
            </a:r>
            <a:endParaRPr lang="zh-CN" altLang="zh-CN" dirty="0">
              <a:solidFill>
                <a:srgbClr val="000000"/>
              </a:solidFill>
              <a:latin typeface="+mn-ea"/>
            </a:endParaRPr>
          </a:p>
          <a:p>
            <a:pPr>
              <a:lnSpc>
                <a:spcPct val="150000"/>
              </a:lnSpc>
            </a:pPr>
            <a:r>
              <a:rPr lang="en-US" altLang="zh-CN" dirty="0">
                <a:solidFill>
                  <a:srgbClr val="000000"/>
                </a:solidFill>
                <a:latin typeface="+mn-ea"/>
              </a:rPr>
              <a:t>    </a:t>
            </a:r>
            <a:r>
              <a:rPr lang="zh-CN" altLang="en-US" dirty="0" smtClean="0">
                <a:solidFill>
                  <a:srgbClr val="000000"/>
                </a:solidFill>
                <a:latin typeface="+mn-ea"/>
              </a:rPr>
              <a:t>   </a:t>
            </a:r>
            <a:r>
              <a:rPr lang="zh-CN" altLang="zh-CN" dirty="0" smtClean="0">
                <a:solidFill>
                  <a:srgbClr val="000000"/>
                </a:solidFill>
                <a:latin typeface="+mn-ea"/>
              </a:rPr>
              <a:t>会议纪要与会议记录是两个</a:t>
            </a:r>
            <a:r>
              <a:rPr lang="zh-CN" altLang="zh-CN" dirty="0">
                <a:solidFill>
                  <a:srgbClr val="000000"/>
                </a:solidFill>
                <a:latin typeface="+mn-ea"/>
              </a:rPr>
              <a:t>不同的概念，二者的区别十分明显。从应用写作和文字处理的角度来探析，二者截然不同。会议纪要是一种法定的公务文书，其撰写与制作属于公文处理的范畴，必须遵循应用写作的一般规律，严格按照公文制发处理程序办事。而会议记录则只是办公部门的一项业务工作，属于管理服务的范畴，它只须忠实地记载会议实况，保证记录的原始性、完整性和准确性，其记录活动同严格意义上的公文写作完全是两码事。二者在载体样式、称谓用语、适用对象、分类方法、内容重点以及处理方式等诸多方面都有明显区别。</a:t>
            </a:r>
            <a:endParaRPr lang="zh-CN" altLang="zh-CN" dirty="0">
              <a:solidFill>
                <a:srgbClr val="000000"/>
              </a:solidFill>
              <a:latin typeface="+mn-ea"/>
            </a:endParaRPr>
          </a:p>
        </p:txBody>
      </p:sp>
      <p:sp>
        <p:nvSpPr>
          <p:cNvPr id="10" name="椭圆 9"/>
          <p:cNvSpPr/>
          <p:nvPr/>
        </p:nvSpPr>
        <p:spPr>
          <a:xfrm>
            <a:off x="1145232" y="1497053"/>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985485" y="345948"/>
            <a:ext cx="5532284" cy="584776"/>
          </a:xfrm>
          <a:prstGeom prst="rect">
            <a:avLst/>
          </a:prstGeom>
        </p:spPr>
        <p:txBody>
          <a:bodyPr wrap="none">
            <a:spAutoFit/>
          </a:bodyPr>
          <a:lstStyle/>
          <a:p>
            <a:r>
              <a:rPr lang="zh-CN" altLang="en-US" sz="3200" b="1" dirty="0" smtClean="0"/>
              <a:t>会议纪要的特点、分类、格式</a:t>
            </a:r>
            <a:endParaRPr lang="zh-CN" altLang="en-US" sz="3200" b="1" dirty="0"/>
          </a:p>
        </p:txBody>
      </p:sp>
      <p:sp>
        <p:nvSpPr>
          <p:cNvPr id="22" name="矩形 21"/>
          <p:cNvSpPr/>
          <p:nvPr/>
        </p:nvSpPr>
        <p:spPr>
          <a:xfrm>
            <a:off x="3252469" y="984729"/>
            <a:ext cx="3808731" cy="2014855"/>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会议纪要的特点</a:t>
            </a:r>
            <a:endParaRPr lang="zh-CN" altLang="en-US" sz="2000" b="1" u="dash" dirty="0" smtClean="0">
              <a:solidFill>
                <a:srgbClr val="000000"/>
              </a:solidFill>
              <a:uFill>
                <a:solidFill>
                  <a:srgbClr val="800000"/>
                </a:solidFill>
              </a:uFill>
              <a:latin typeface="+mn-ea"/>
            </a:endParaRPr>
          </a:p>
          <a:p>
            <a:pPr indent="0">
              <a:lnSpc>
                <a:spcPct val="150000"/>
              </a:lnSpc>
              <a:buClr>
                <a:srgbClr val="FF6600"/>
              </a:buClr>
              <a:buFont typeface="Arial" panose="020B0604020202020204"/>
              <a:buNone/>
            </a:pPr>
            <a:r>
              <a:rPr lang="zh-CN" altLang="en-US" sz="1400" dirty="0" smtClean="0">
                <a:solidFill>
                  <a:srgbClr val="000000"/>
                </a:solidFill>
                <a:latin typeface="+mn-ea"/>
              </a:rPr>
              <a:t>     </a:t>
            </a:r>
            <a:r>
              <a:rPr lang="en-US" altLang="zh-CN" dirty="0" smtClean="0">
                <a:solidFill>
                  <a:srgbClr val="000000"/>
                </a:solidFill>
                <a:latin typeface="+mn-ea"/>
              </a:rPr>
              <a:t>(</a:t>
            </a:r>
            <a:r>
              <a:rPr lang="zh-CN" altLang="zh-CN" dirty="0">
                <a:solidFill>
                  <a:srgbClr val="000000"/>
                </a:solidFill>
                <a:latin typeface="+mn-ea"/>
              </a:rPr>
              <a:t>一</a:t>
            </a:r>
            <a:r>
              <a:rPr lang="en-US" altLang="zh-CN" dirty="0" smtClean="0">
                <a:solidFill>
                  <a:srgbClr val="000000"/>
                </a:solidFill>
                <a:latin typeface="+mn-ea"/>
              </a:rPr>
              <a:t>)</a:t>
            </a:r>
            <a:r>
              <a:rPr lang="zh-CN" altLang="en-US" dirty="0" smtClean="0">
                <a:solidFill>
                  <a:srgbClr val="000000"/>
                </a:solidFill>
                <a:latin typeface="+mn-ea"/>
              </a:rPr>
              <a:t>纪实性</a:t>
            </a:r>
            <a:endParaRPr lang="en-US" altLang="zh-CN" dirty="0" smtClean="0">
              <a:solidFill>
                <a:srgbClr val="000000"/>
              </a:solidFill>
              <a:latin typeface="+mn-ea"/>
            </a:endParaRPr>
          </a:p>
          <a:p>
            <a:r>
              <a:rPr lang="en-US" altLang="zh-CN" dirty="0" smtClean="0">
                <a:solidFill>
                  <a:srgbClr val="000000"/>
                </a:solidFill>
                <a:latin typeface="+mn-ea"/>
              </a:rPr>
              <a:t>    </a:t>
            </a:r>
            <a:r>
              <a:rPr lang="en-US" altLang="zh-CN" dirty="0">
                <a:solidFill>
                  <a:srgbClr val="000000"/>
                </a:solidFill>
                <a:latin typeface="+mn-ea"/>
              </a:rPr>
              <a:t>(</a:t>
            </a:r>
            <a:r>
              <a:rPr lang="zh-CN" altLang="zh-CN" dirty="0">
                <a:solidFill>
                  <a:srgbClr val="000000"/>
                </a:solidFill>
                <a:latin typeface="+mn-ea"/>
              </a:rPr>
              <a:t>二</a:t>
            </a:r>
            <a:r>
              <a:rPr lang="en-US" altLang="zh-CN" dirty="0" smtClean="0">
                <a:solidFill>
                  <a:srgbClr val="000000"/>
                </a:solidFill>
                <a:latin typeface="+mn-ea"/>
              </a:rPr>
              <a:t>)</a:t>
            </a:r>
            <a:r>
              <a:rPr lang="zh-CN" altLang="en-US" dirty="0" smtClean="0">
                <a:solidFill>
                  <a:srgbClr val="000000"/>
                </a:solidFill>
                <a:latin typeface="+mn-ea"/>
              </a:rPr>
              <a:t>概括性</a:t>
            </a:r>
            <a:endParaRPr lang="zh-CN" altLang="zh-CN" dirty="0">
              <a:solidFill>
                <a:srgbClr val="000000"/>
              </a:solidFill>
              <a:latin typeface="+mn-ea"/>
            </a:endParaRPr>
          </a:p>
          <a:p>
            <a:r>
              <a:rPr lang="en-US" altLang="zh-CN" dirty="0">
                <a:solidFill>
                  <a:srgbClr val="000000"/>
                </a:solidFill>
                <a:latin typeface="+mn-ea"/>
              </a:rPr>
              <a:t>    (</a:t>
            </a:r>
            <a:r>
              <a:rPr lang="zh-CN" altLang="zh-CN" dirty="0">
                <a:solidFill>
                  <a:srgbClr val="000000"/>
                </a:solidFill>
                <a:latin typeface="+mn-ea"/>
              </a:rPr>
              <a:t>三</a:t>
            </a:r>
            <a:r>
              <a:rPr lang="en-US" altLang="zh-CN" dirty="0" smtClean="0">
                <a:solidFill>
                  <a:srgbClr val="000000"/>
                </a:solidFill>
                <a:latin typeface="+mn-ea"/>
              </a:rPr>
              <a:t>)</a:t>
            </a:r>
            <a:r>
              <a:rPr lang="zh-CN" altLang="en-US" dirty="0" smtClean="0">
                <a:solidFill>
                  <a:srgbClr val="000000"/>
                </a:solidFill>
                <a:latin typeface="+mn-ea"/>
              </a:rPr>
              <a:t>条理性</a:t>
            </a:r>
            <a:endParaRPr lang="en-US" altLang="zh-CN" dirty="0" smtClean="0">
              <a:solidFill>
                <a:srgbClr val="000000"/>
              </a:solidFill>
              <a:latin typeface="+mn-ea"/>
            </a:endParaRPr>
          </a:p>
          <a:p>
            <a:r>
              <a:rPr lang="zh-CN" altLang="en-US" dirty="0" smtClean="0">
                <a:solidFill>
                  <a:srgbClr val="000000"/>
                </a:solidFill>
                <a:latin typeface="+mn-ea"/>
              </a:rPr>
              <a:t>   </a:t>
            </a:r>
            <a:r>
              <a:rPr lang="en-US" altLang="zh-CN" dirty="0" smtClean="0">
                <a:solidFill>
                  <a:srgbClr val="000000"/>
                </a:solidFill>
                <a:latin typeface="+mn-ea"/>
              </a:rPr>
              <a:t> (</a:t>
            </a:r>
            <a:r>
              <a:rPr lang="zh-CN" altLang="en-US" dirty="0" smtClean="0">
                <a:solidFill>
                  <a:srgbClr val="000000"/>
                </a:solidFill>
                <a:latin typeface="+mn-ea"/>
              </a:rPr>
              <a:t>四</a:t>
            </a:r>
            <a:r>
              <a:rPr lang="en-US" altLang="zh-CN" dirty="0" smtClean="0">
                <a:solidFill>
                  <a:srgbClr val="000000"/>
                </a:solidFill>
                <a:latin typeface="+mn-ea"/>
              </a:rPr>
              <a:t>)</a:t>
            </a:r>
            <a:r>
              <a:rPr lang="zh-CN" altLang="en-US" dirty="0" smtClean="0">
                <a:solidFill>
                  <a:srgbClr val="000000"/>
                </a:solidFill>
                <a:latin typeface="+mn-ea"/>
              </a:rPr>
              <a:t>约束性</a:t>
            </a:r>
            <a:endParaRPr lang="en-US" altLang="zh-CN" dirty="0">
              <a:solidFill>
                <a:srgbClr val="000000"/>
              </a:solidFill>
              <a:latin typeface="+mn-ea"/>
            </a:endParaRPr>
          </a:p>
          <a:p>
            <a:endParaRPr lang="zh-CN" altLang="zh-CN" sz="1400" dirty="0">
              <a:solidFill>
                <a:srgbClr val="000000"/>
              </a:solidFill>
              <a:latin typeface="+mn-ea"/>
            </a:endParaRPr>
          </a:p>
        </p:txBody>
      </p:sp>
      <p:sp>
        <p:nvSpPr>
          <p:cNvPr id="41" name="椭圆 40"/>
          <p:cNvSpPr/>
          <p:nvPr/>
        </p:nvSpPr>
        <p:spPr>
          <a:xfrm>
            <a:off x="3771029" y="548902"/>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
        <p:nvSpPr>
          <p:cNvPr id="42" name="矩形 41"/>
          <p:cNvSpPr/>
          <p:nvPr/>
        </p:nvSpPr>
        <p:spPr>
          <a:xfrm>
            <a:off x="6400799" y="1049308"/>
            <a:ext cx="5350933" cy="2061210"/>
          </a:xfrm>
          <a:prstGeom prst="rect">
            <a:avLst/>
          </a:prstGeom>
        </p:spPr>
        <p:txBody>
          <a:bodyPr wrap="square">
            <a:spAutoFit/>
          </a:bodyPr>
          <a:lstStyle/>
          <a:p>
            <a:pPr marL="342900" indent="-342900">
              <a:buClr>
                <a:srgbClr val="FF6600"/>
              </a:buClr>
              <a:buFont typeface="Arial" panose="020B0604020202020204"/>
              <a:buChar char="•"/>
            </a:pPr>
            <a:r>
              <a:rPr lang="zh-CN" altLang="en-US" sz="2000" b="1" u="dash" dirty="0">
                <a:solidFill>
                  <a:srgbClr val="000000"/>
                </a:solidFill>
                <a:uFill>
                  <a:solidFill>
                    <a:srgbClr val="800000"/>
                  </a:solidFill>
                </a:uFill>
                <a:latin typeface="+mn-ea"/>
              </a:rPr>
              <a:t>会议纪要的</a:t>
            </a:r>
            <a:r>
              <a:rPr lang="zh-CN" altLang="en-US" sz="2000" b="1" u="dash" dirty="0" smtClean="0">
                <a:solidFill>
                  <a:srgbClr val="000000"/>
                </a:solidFill>
                <a:uFill>
                  <a:solidFill>
                    <a:srgbClr val="800000"/>
                  </a:solidFill>
                </a:uFill>
                <a:latin typeface="+mn-ea"/>
              </a:rPr>
              <a:t>分类</a:t>
            </a:r>
            <a:endParaRPr lang="en-US" altLang="zh-CN" sz="2000" b="1" dirty="0" smtClean="0">
              <a:solidFill>
                <a:srgbClr val="000000"/>
              </a:solidFill>
              <a:latin typeface="+mn-ea"/>
            </a:endParaRPr>
          </a:p>
          <a:p>
            <a:r>
              <a:rPr lang="en-US" altLang="zh-CN" sz="1400" dirty="0">
                <a:solidFill>
                  <a:srgbClr val="000000"/>
                </a:solidFill>
                <a:latin typeface="+mn-ea"/>
              </a:rPr>
              <a:t> </a:t>
            </a:r>
            <a:r>
              <a:rPr lang="zh-CN" altLang="en-US" sz="1400" dirty="0" smtClean="0">
                <a:solidFill>
                  <a:srgbClr val="000000"/>
                </a:solidFill>
                <a:latin typeface="+mn-ea"/>
              </a:rPr>
              <a:t>      </a:t>
            </a:r>
            <a:r>
              <a:rPr lang="en-US" altLang="zh-CN" dirty="0" smtClean="0">
                <a:solidFill>
                  <a:srgbClr val="000000"/>
                </a:solidFill>
                <a:latin typeface="+mn-ea"/>
              </a:rPr>
              <a:t>(</a:t>
            </a:r>
            <a:r>
              <a:rPr lang="zh-CN" altLang="zh-CN" dirty="0">
                <a:solidFill>
                  <a:srgbClr val="000000"/>
                </a:solidFill>
                <a:latin typeface="+mn-ea"/>
              </a:rPr>
              <a:t>一</a:t>
            </a:r>
            <a:r>
              <a:rPr lang="en-US" altLang="zh-CN" dirty="0">
                <a:solidFill>
                  <a:srgbClr val="000000"/>
                </a:solidFill>
                <a:latin typeface="+mn-ea"/>
              </a:rPr>
              <a:t>)</a:t>
            </a:r>
            <a:r>
              <a:rPr lang="zh-CN" altLang="zh-CN" dirty="0">
                <a:solidFill>
                  <a:srgbClr val="000000"/>
                </a:solidFill>
                <a:latin typeface="+mn-ea"/>
              </a:rPr>
              <a:t>根据会议性质的不同，</a:t>
            </a:r>
            <a:r>
              <a:rPr lang="zh-CN" altLang="zh-CN" dirty="0" smtClean="0">
                <a:solidFill>
                  <a:srgbClr val="000000"/>
                </a:solidFill>
                <a:latin typeface="+mn-ea"/>
              </a:rPr>
              <a:t>会议纪要可以分为</a:t>
            </a:r>
            <a:endParaRPr lang="en-US" altLang="zh-CN" dirty="0" smtClean="0">
              <a:solidFill>
                <a:srgbClr val="000000"/>
              </a:solidFill>
              <a:latin typeface="+mn-ea"/>
            </a:endParaRPr>
          </a:p>
          <a:p>
            <a:r>
              <a:rPr lang="zh-CN" altLang="zh-CN" dirty="0">
                <a:solidFill>
                  <a:srgbClr val="000000"/>
                </a:solidFill>
                <a:latin typeface="+mn-ea"/>
              </a:rPr>
              <a:t> </a:t>
            </a:r>
            <a:r>
              <a:rPr lang="zh-CN" altLang="en-US" dirty="0" smtClean="0">
                <a:solidFill>
                  <a:srgbClr val="000000"/>
                </a:solidFill>
                <a:latin typeface="+mn-ea"/>
              </a:rPr>
              <a:t>          </a:t>
            </a:r>
            <a:r>
              <a:rPr lang="zh-CN" altLang="zh-CN" dirty="0" smtClean="0">
                <a:solidFill>
                  <a:srgbClr val="000000"/>
                </a:solidFill>
                <a:latin typeface="+mn-ea"/>
              </a:rPr>
              <a:t>两类</a:t>
            </a:r>
            <a:r>
              <a:rPr lang="zh-CN" altLang="zh-CN" dirty="0">
                <a:solidFill>
                  <a:srgbClr val="000000"/>
                </a:solidFill>
                <a:latin typeface="+mn-ea"/>
              </a:rPr>
              <a:t>：办公会议纪要和其他会议纪要</a:t>
            </a:r>
            <a:endParaRPr lang="zh-CN" altLang="zh-CN" dirty="0">
              <a:solidFill>
                <a:srgbClr val="000000"/>
              </a:solidFill>
              <a:latin typeface="+mn-ea"/>
            </a:endParaRPr>
          </a:p>
          <a:p>
            <a:r>
              <a:rPr lang="en-US" altLang="zh-CN" dirty="0" smtClean="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a:t>
            </a:r>
            <a:r>
              <a:rPr lang="zh-CN" altLang="zh-CN" dirty="0">
                <a:solidFill>
                  <a:srgbClr val="000000"/>
                </a:solidFill>
                <a:latin typeface="+mn-ea"/>
              </a:rPr>
              <a:t>二</a:t>
            </a:r>
            <a:r>
              <a:rPr lang="en-US" altLang="zh-CN" dirty="0">
                <a:solidFill>
                  <a:srgbClr val="000000"/>
                </a:solidFill>
                <a:latin typeface="+mn-ea"/>
              </a:rPr>
              <a:t>)</a:t>
            </a:r>
            <a:r>
              <a:rPr lang="zh-CN" altLang="zh-CN" dirty="0">
                <a:solidFill>
                  <a:srgbClr val="000000"/>
                </a:solidFill>
                <a:latin typeface="+mn-ea"/>
              </a:rPr>
              <a:t>根据写法的不同，</a:t>
            </a:r>
            <a:r>
              <a:rPr lang="zh-CN" altLang="zh-CN" dirty="0" smtClean="0">
                <a:solidFill>
                  <a:srgbClr val="000000"/>
                </a:solidFill>
                <a:latin typeface="+mn-ea"/>
              </a:rPr>
              <a:t>会议纪要又可分为条项</a:t>
            </a:r>
            <a:endParaRPr lang="en-US" altLang="zh-CN" dirty="0" smtClean="0">
              <a:solidFill>
                <a:srgbClr val="000000"/>
              </a:solidFill>
              <a:latin typeface="+mn-ea"/>
            </a:endParaRPr>
          </a:p>
          <a:p>
            <a:r>
              <a:rPr lang="zh-CN" altLang="zh-CN" dirty="0">
                <a:solidFill>
                  <a:srgbClr val="000000"/>
                </a:solidFill>
                <a:latin typeface="+mn-ea"/>
              </a:rPr>
              <a:t> </a:t>
            </a:r>
            <a:r>
              <a:rPr lang="zh-CN" altLang="en-US" dirty="0" smtClean="0">
                <a:solidFill>
                  <a:srgbClr val="000000"/>
                </a:solidFill>
                <a:latin typeface="+mn-ea"/>
              </a:rPr>
              <a:t>          </a:t>
            </a:r>
            <a:r>
              <a:rPr lang="zh-CN" altLang="zh-CN" dirty="0" smtClean="0">
                <a:solidFill>
                  <a:srgbClr val="000000"/>
                </a:solidFill>
                <a:latin typeface="+mn-ea"/>
              </a:rPr>
              <a:t>式</a:t>
            </a:r>
            <a:r>
              <a:rPr lang="en-US" altLang="zh-CN" dirty="0">
                <a:solidFill>
                  <a:srgbClr val="000000"/>
                </a:solidFill>
                <a:latin typeface="+mn-ea"/>
              </a:rPr>
              <a:t>(</a:t>
            </a:r>
            <a:r>
              <a:rPr lang="zh-CN" altLang="zh-CN" dirty="0">
                <a:solidFill>
                  <a:srgbClr val="000000"/>
                </a:solidFill>
                <a:latin typeface="+mn-ea"/>
              </a:rPr>
              <a:t>决议式</a:t>
            </a:r>
            <a:r>
              <a:rPr lang="en-US" altLang="zh-CN" dirty="0">
                <a:solidFill>
                  <a:srgbClr val="000000"/>
                </a:solidFill>
                <a:latin typeface="+mn-ea"/>
              </a:rPr>
              <a:t>)</a:t>
            </a:r>
            <a:r>
              <a:rPr lang="zh-CN" altLang="zh-CN" dirty="0">
                <a:solidFill>
                  <a:srgbClr val="000000"/>
                </a:solidFill>
                <a:latin typeface="+mn-ea"/>
              </a:rPr>
              <a:t>纪要、综合式</a:t>
            </a:r>
            <a:r>
              <a:rPr lang="en-US" altLang="zh-CN" dirty="0">
                <a:solidFill>
                  <a:srgbClr val="000000"/>
                </a:solidFill>
                <a:latin typeface="+mn-ea"/>
              </a:rPr>
              <a:t>(</a:t>
            </a:r>
            <a:r>
              <a:rPr lang="zh-CN" altLang="zh-CN" dirty="0">
                <a:solidFill>
                  <a:srgbClr val="000000"/>
                </a:solidFill>
                <a:latin typeface="+mn-ea"/>
              </a:rPr>
              <a:t>概述式</a:t>
            </a:r>
            <a:r>
              <a:rPr lang="en-US" altLang="zh-CN" dirty="0">
                <a:solidFill>
                  <a:srgbClr val="000000"/>
                </a:solidFill>
                <a:latin typeface="+mn-ea"/>
              </a:rPr>
              <a:t>)</a:t>
            </a:r>
            <a:r>
              <a:rPr lang="zh-CN" altLang="zh-CN" dirty="0">
                <a:solidFill>
                  <a:srgbClr val="000000"/>
                </a:solidFill>
                <a:latin typeface="+mn-ea"/>
              </a:rPr>
              <a:t>纪</a:t>
            </a:r>
            <a:r>
              <a:rPr lang="zh-CN" altLang="zh-CN" dirty="0" smtClean="0">
                <a:solidFill>
                  <a:srgbClr val="000000"/>
                </a:solidFill>
                <a:latin typeface="+mn-ea"/>
              </a:rPr>
              <a:t>要和</a:t>
            </a:r>
            <a:endParaRPr lang="en-US" altLang="zh-CN" dirty="0" smtClean="0">
              <a:solidFill>
                <a:srgbClr val="000000"/>
              </a:solidFill>
              <a:latin typeface="+mn-ea"/>
            </a:endParaRPr>
          </a:p>
          <a:p>
            <a:r>
              <a:rPr lang="zh-CN" altLang="zh-CN" dirty="0">
                <a:solidFill>
                  <a:srgbClr val="000000"/>
                </a:solidFill>
                <a:latin typeface="+mn-ea"/>
              </a:rPr>
              <a:t> </a:t>
            </a:r>
            <a:r>
              <a:rPr lang="zh-CN" altLang="en-US" dirty="0" smtClean="0">
                <a:solidFill>
                  <a:srgbClr val="000000"/>
                </a:solidFill>
                <a:latin typeface="+mn-ea"/>
              </a:rPr>
              <a:t>          </a:t>
            </a:r>
            <a:r>
              <a:rPr lang="zh-CN" altLang="zh-CN" dirty="0" smtClean="0">
                <a:solidFill>
                  <a:srgbClr val="000000"/>
                </a:solidFill>
                <a:latin typeface="+mn-ea"/>
              </a:rPr>
              <a:t>摘要式纪要三种类型</a:t>
            </a:r>
            <a:endParaRPr lang="zh-CN" altLang="zh-CN" dirty="0">
              <a:solidFill>
                <a:srgbClr val="000000"/>
              </a:solidFill>
              <a:latin typeface="+mn-ea"/>
            </a:endParaRPr>
          </a:p>
          <a:p>
            <a:r>
              <a:rPr lang="en-US" altLang="zh-CN" dirty="0" smtClean="0">
                <a:solidFill>
                  <a:srgbClr val="000000"/>
                </a:solidFill>
              </a:rPr>
              <a:t>    </a:t>
            </a:r>
            <a:endParaRPr lang="zh-CN" altLang="zh-CN" dirty="0">
              <a:solidFill>
                <a:srgbClr val="000000"/>
              </a:solidFill>
            </a:endParaRPr>
          </a:p>
        </p:txBody>
      </p:sp>
      <p:sp>
        <p:nvSpPr>
          <p:cNvPr id="43" name="矩形 42"/>
          <p:cNvSpPr/>
          <p:nvPr/>
        </p:nvSpPr>
        <p:spPr>
          <a:xfrm>
            <a:off x="3133935" y="2676547"/>
            <a:ext cx="7854529" cy="3353435"/>
          </a:xfrm>
          <a:prstGeom prst="rect">
            <a:avLst/>
          </a:prstGeom>
        </p:spPr>
        <p:txBody>
          <a:bodyPr wrap="square">
            <a:spAutoFit/>
          </a:bodyPr>
          <a:lstStyle/>
          <a:p>
            <a:endParaRPr lang="en-US" altLang="zh-CN" sz="1400" dirty="0" smtClean="0">
              <a:solidFill>
                <a:srgbClr val="000000"/>
              </a:solidFill>
              <a:latin typeface="+mn-ea"/>
            </a:endParaRPr>
          </a:p>
          <a:p>
            <a:pPr marL="285750" indent="-285750">
              <a:buClr>
                <a:srgbClr val="FF6600"/>
              </a:buClr>
              <a:buFont typeface="Arial" panose="020B0604020202020204"/>
              <a:buChar char="•"/>
            </a:pPr>
            <a:r>
              <a:rPr lang="zh-CN" altLang="en-US" sz="2000" b="1" u="dash" dirty="0">
                <a:solidFill>
                  <a:srgbClr val="000000"/>
                </a:solidFill>
                <a:uFill>
                  <a:solidFill>
                    <a:srgbClr val="800000"/>
                  </a:solidFill>
                </a:uFill>
                <a:latin typeface="+mn-ea"/>
              </a:rPr>
              <a:t>会议纪</a:t>
            </a:r>
            <a:r>
              <a:rPr lang="zh-CN" altLang="en-US" sz="2000" b="1" u="dash" dirty="0" smtClean="0">
                <a:solidFill>
                  <a:srgbClr val="000000"/>
                </a:solidFill>
                <a:uFill>
                  <a:solidFill>
                    <a:srgbClr val="800000"/>
                  </a:solidFill>
                </a:uFill>
                <a:latin typeface="+mn-ea"/>
              </a:rPr>
              <a:t>要的格式</a:t>
            </a:r>
            <a:r>
              <a:rPr lang="zh-CN" altLang="en-US" sz="1400" b="1" dirty="0" smtClean="0">
                <a:solidFill>
                  <a:srgbClr val="000000"/>
                </a:solidFill>
                <a:latin typeface="+mn-ea"/>
              </a:rPr>
              <a:t>   </a:t>
            </a:r>
            <a:endParaRPr lang="en-US" altLang="zh-CN" sz="1400" b="1" dirty="0" smtClean="0">
              <a:solidFill>
                <a:srgbClr val="000000"/>
              </a:solidFill>
              <a:latin typeface="+mn-ea"/>
            </a:endParaRPr>
          </a:p>
          <a:p>
            <a:r>
              <a:rPr lang="zh-CN" altLang="en-US" sz="1400" dirty="0" smtClean="0">
                <a:solidFill>
                  <a:srgbClr val="000000"/>
                </a:solidFill>
                <a:latin typeface="+mn-ea"/>
              </a:rPr>
              <a:t>     </a:t>
            </a:r>
            <a:r>
              <a:rPr lang="zh-CN" altLang="en-US" dirty="0" smtClean="0">
                <a:solidFill>
                  <a:srgbClr val="000000"/>
                </a:solidFill>
                <a:latin typeface="+mn-ea"/>
              </a:rPr>
              <a:t> </a:t>
            </a:r>
            <a:r>
              <a:rPr lang="zh-CN" altLang="zh-CN" dirty="0" smtClean="0">
                <a:solidFill>
                  <a:srgbClr val="000000"/>
                </a:solidFill>
                <a:latin typeface="+mn-ea"/>
              </a:rPr>
              <a:t>会议纪要通常由标题</a:t>
            </a:r>
            <a:r>
              <a:rPr lang="zh-CN" altLang="zh-CN" dirty="0">
                <a:solidFill>
                  <a:srgbClr val="000000"/>
                </a:solidFill>
                <a:latin typeface="+mn-ea"/>
              </a:rPr>
              <a:t>、正文、主送、抄送单位构成</a:t>
            </a:r>
            <a:r>
              <a:rPr lang="zh-CN" altLang="zh-CN" dirty="0" smtClean="0">
                <a:solidFill>
                  <a:srgbClr val="000000"/>
                </a:solidFill>
                <a:latin typeface="+mn-ea"/>
              </a:rPr>
              <a:t>。</a:t>
            </a:r>
            <a:endParaRPr lang="en-US" altLang="zh-CN" dirty="0" smtClean="0">
              <a:solidFill>
                <a:srgbClr val="000000"/>
              </a:solidFill>
              <a:latin typeface="+mn-ea"/>
            </a:endParaRPr>
          </a:p>
          <a:p>
            <a:r>
              <a:rPr lang="zh-CN" altLang="en-US" sz="1400" dirty="0" smtClean="0">
                <a:solidFill>
                  <a:srgbClr val="000000"/>
                </a:solidFill>
                <a:latin typeface="+mn-ea"/>
              </a:rPr>
              <a:t>      </a:t>
            </a:r>
            <a:r>
              <a:rPr lang="zh-CN" altLang="zh-CN" sz="1600" dirty="0" smtClean="0">
                <a:solidFill>
                  <a:srgbClr val="000000"/>
                </a:solidFill>
                <a:latin typeface="+mn-ea"/>
              </a:rPr>
              <a:t>会议纪</a:t>
            </a:r>
            <a:r>
              <a:rPr lang="zh-CN" altLang="zh-CN" sz="1600" dirty="0">
                <a:solidFill>
                  <a:srgbClr val="000000"/>
                </a:solidFill>
                <a:latin typeface="+mn-ea"/>
              </a:rPr>
              <a:t>要的写作注意问题</a:t>
            </a:r>
            <a:endParaRPr lang="zh-CN" altLang="zh-CN" sz="1600" dirty="0">
              <a:solidFill>
                <a:srgbClr val="000000"/>
              </a:solidFill>
              <a:latin typeface="+mn-ea"/>
            </a:endParaRPr>
          </a:p>
          <a:p>
            <a:r>
              <a:rPr lang="en-US" altLang="zh-CN" sz="1600" dirty="0" smtClean="0">
                <a:solidFill>
                  <a:srgbClr val="000000"/>
                </a:solidFill>
                <a:latin typeface="+mn-ea"/>
              </a:rPr>
              <a:t>     </a:t>
            </a:r>
            <a:r>
              <a:rPr lang="zh-CN" altLang="zh-CN" sz="1600" dirty="0" smtClean="0">
                <a:solidFill>
                  <a:srgbClr val="000000"/>
                </a:solidFill>
                <a:latin typeface="+mn-ea"/>
              </a:rPr>
              <a:t>（</a:t>
            </a:r>
            <a:r>
              <a:rPr lang="en-US" altLang="zh-CN" sz="1600" dirty="0">
                <a:solidFill>
                  <a:srgbClr val="000000"/>
                </a:solidFill>
                <a:latin typeface="+mn-ea"/>
              </a:rPr>
              <a:t>1</a:t>
            </a:r>
            <a:r>
              <a:rPr lang="zh-CN" altLang="zh-CN" sz="1600" dirty="0">
                <a:solidFill>
                  <a:srgbClr val="000000"/>
                </a:solidFill>
                <a:latin typeface="+mn-ea"/>
              </a:rPr>
              <a:t>）要突出中心。</a:t>
            </a:r>
            <a:r>
              <a:rPr lang="en-US" altLang="zh-CN" sz="1600" dirty="0">
                <a:solidFill>
                  <a:srgbClr val="000000"/>
                </a:solidFill>
                <a:latin typeface="+mn-ea"/>
              </a:rPr>
              <a:t>    </a:t>
            </a:r>
            <a:endParaRPr lang="zh-CN" altLang="zh-CN" sz="1600" dirty="0">
              <a:solidFill>
                <a:srgbClr val="000000"/>
              </a:solidFill>
              <a:latin typeface="+mn-ea"/>
            </a:endParaRPr>
          </a:p>
          <a:p>
            <a:r>
              <a:rPr lang="en-US" altLang="zh-CN" sz="1600" dirty="0" smtClean="0">
                <a:solidFill>
                  <a:srgbClr val="000000"/>
                </a:solidFill>
                <a:latin typeface="+mn-ea"/>
              </a:rPr>
              <a:t>     </a:t>
            </a:r>
            <a:r>
              <a:rPr lang="zh-CN" altLang="zh-CN" sz="1600" dirty="0" smtClean="0">
                <a:solidFill>
                  <a:srgbClr val="000000"/>
                </a:solidFill>
                <a:latin typeface="+mn-ea"/>
              </a:rPr>
              <a:t>（</a:t>
            </a:r>
            <a:r>
              <a:rPr lang="en-US" altLang="zh-CN" sz="1600" dirty="0">
                <a:solidFill>
                  <a:srgbClr val="000000"/>
                </a:solidFill>
                <a:latin typeface="+mn-ea"/>
              </a:rPr>
              <a:t>2</a:t>
            </a:r>
            <a:r>
              <a:rPr lang="zh-CN" altLang="zh-CN" sz="1600" dirty="0">
                <a:solidFill>
                  <a:srgbClr val="000000"/>
                </a:solidFill>
                <a:latin typeface="+mn-ea"/>
              </a:rPr>
              <a:t>）注意吸收正确意见。</a:t>
            </a:r>
            <a:endParaRPr lang="zh-CN" altLang="zh-CN" sz="1600" dirty="0">
              <a:solidFill>
                <a:srgbClr val="000000"/>
              </a:solidFill>
              <a:latin typeface="+mn-ea"/>
            </a:endParaRPr>
          </a:p>
          <a:p>
            <a:r>
              <a:rPr lang="en-US" altLang="zh-CN" sz="1600" dirty="0" smtClean="0">
                <a:solidFill>
                  <a:srgbClr val="000000"/>
                </a:solidFill>
                <a:latin typeface="+mn-ea"/>
              </a:rPr>
              <a:t>     </a:t>
            </a:r>
            <a:r>
              <a:rPr lang="zh-CN" altLang="zh-CN" sz="1600" dirty="0" smtClean="0">
                <a:solidFill>
                  <a:srgbClr val="000000"/>
                </a:solidFill>
                <a:latin typeface="+mn-ea"/>
              </a:rPr>
              <a:t>（</a:t>
            </a:r>
            <a:r>
              <a:rPr lang="en-US" altLang="zh-CN" sz="1600" dirty="0">
                <a:solidFill>
                  <a:srgbClr val="000000"/>
                </a:solidFill>
                <a:latin typeface="+mn-ea"/>
              </a:rPr>
              <a:t>3</a:t>
            </a:r>
            <a:r>
              <a:rPr lang="zh-CN" altLang="zh-CN" sz="1600" dirty="0">
                <a:solidFill>
                  <a:srgbClr val="000000"/>
                </a:solidFill>
                <a:latin typeface="+mn-ea"/>
              </a:rPr>
              <a:t>）要条理化、理论化。</a:t>
            </a:r>
            <a:endParaRPr lang="zh-CN" altLang="zh-CN" sz="1600" dirty="0">
              <a:solidFill>
                <a:srgbClr val="000000"/>
              </a:solidFill>
              <a:latin typeface="+mn-ea"/>
            </a:endParaRPr>
          </a:p>
          <a:p>
            <a:r>
              <a:rPr lang="en-US" altLang="zh-CN" sz="1600" dirty="0" smtClean="0">
                <a:solidFill>
                  <a:srgbClr val="000000"/>
                </a:solidFill>
                <a:latin typeface="+mn-ea"/>
              </a:rPr>
              <a:t>     </a:t>
            </a:r>
            <a:r>
              <a:rPr lang="zh-CN" altLang="zh-CN" sz="1600" dirty="0" smtClean="0">
                <a:solidFill>
                  <a:srgbClr val="000000"/>
                </a:solidFill>
                <a:latin typeface="+mn-ea"/>
              </a:rPr>
              <a:t>（</a:t>
            </a:r>
            <a:r>
              <a:rPr lang="en-US" altLang="zh-CN" sz="1600" dirty="0">
                <a:solidFill>
                  <a:srgbClr val="000000"/>
                </a:solidFill>
                <a:latin typeface="+mn-ea"/>
              </a:rPr>
              <a:t>4</a:t>
            </a:r>
            <a:r>
              <a:rPr lang="zh-CN" altLang="zh-CN" sz="1600" dirty="0">
                <a:solidFill>
                  <a:srgbClr val="000000"/>
                </a:solidFill>
                <a:latin typeface="+mn-ea"/>
              </a:rPr>
              <a:t>）要忠于会议的实际内容。</a:t>
            </a:r>
            <a:endParaRPr lang="zh-CN" altLang="zh-CN" sz="1600" dirty="0">
              <a:solidFill>
                <a:srgbClr val="000000"/>
              </a:solidFill>
              <a:latin typeface="+mn-ea"/>
            </a:endParaRPr>
          </a:p>
          <a:p>
            <a:r>
              <a:rPr lang="en-US" altLang="zh-CN" sz="1600" dirty="0" smtClean="0">
                <a:solidFill>
                  <a:srgbClr val="000000"/>
                </a:solidFill>
                <a:latin typeface="+mn-ea"/>
              </a:rPr>
              <a:t>     </a:t>
            </a:r>
            <a:r>
              <a:rPr lang="zh-CN" altLang="zh-CN" sz="1600" dirty="0" smtClean="0">
                <a:solidFill>
                  <a:srgbClr val="000000"/>
                </a:solidFill>
                <a:latin typeface="+mn-ea"/>
              </a:rPr>
              <a:t>（</a:t>
            </a:r>
            <a:r>
              <a:rPr lang="en-US" altLang="zh-CN" sz="1600" dirty="0">
                <a:solidFill>
                  <a:srgbClr val="000000"/>
                </a:solidFill>
                <a:latin typeface="+mn-ea"/>
              </a:rPr>
              <a:t>5</a:t>
            </a:r>
            <a:r>
              <a:rPr lang="zh-CN" altLang="zh-CN" sz="1600" dirty="0">
                <a:solidFill>
                  <a:srgbClr val="000000"/>
                </a:solidFill>
                <a:latin typeface="+mn-ea"/>
              </a:rPr>
              <a:t>）要认真做好会议记录，详尽地占有材料；并且要认真研究会议的精神</a:t>
            </a:r>
            <a:r>
              <a:rPr lang="zh-CN" altLang="zh-CN" sz="1600" dirty="0" smtClean="0">
                <a:solidFill>
                  <a:srgbClr val="000000"/>
                </a:solidFill>
                <a:latin typeface="+mn-ea"/>
              </a:rPr>
              <a:t>，</a:t>
            </a:r>
            <a:endParaRPr lang="en-US" altLang="zh-CN" sz="1600" dirty="0" smtClean="0">
              <a:solidFill>
                <a:srgbClr val="000000"/>
              </a:solidFill>
              <a:latin typeface="+mn-ea"/>
            </a:endParaRPr>
          </a:p>
          <a:p>
            <a:r>
              <a:rPr lang="en-US" altLang="zh-CN" sz="1600" dirty="0">
                <a:solidFill>
                  <a:srgbClr val="000000"/>
                </a:solidFill>
                <a:latin typeface="+mn-ea"/>
              </a:rPr>
              <a:t> </a:t>
            </a:r>
            <a:r>
              <a:rPr lang="en-US" altLang="zh-CN" sz="1600" dirty="0" smtClean="0">
                <a:solidFill>
                  <a:srgbClr val="000000"/>
                </a:solidFill>
                <a:latin typeface="+mn-ea"/>
              </a:rPr>
              <a:t>             </a:t>
            </a:r>
            <a:r>
              <a:rPr lang="zh-CN" altLang="zh-CN" sz="1600" dirty="0" smtClean="0">
                <a:solidFill>
                  <a:srgbClr val="000000"/>
                </a:solidFill>
                <a:latin typeface="+mn-ea"/>
              </a:rPr>
              <a:t>以便对材料正确取舍，合理删减</a:t>
            </a:r>
            <a:r>
              <a:rPr lang="zh-CN" altLang="zh-CN" sz="1600" dirty="0">
                <a:solidFill>
                  <a:srgbClr val="000000"/>
                </a:solidFill>
                <a:latin typeface="+mn-ea"/>
              </a:rPr>
              <a:t>。</a:t>
            </a:r>
            <a:endParaRPr lang="zh-CN" altLang="zh-CN" sz="1600" dirty="0">
              <a:solidFill>
                <a:srgbClr val="000000"/>
              </a:solidFill>
              <a:latin typeface="+mn-ea"/>
            </a:endParaRPr>
          </a:p>
          <a:p>
            <a:r>
              <a:rPr lang="en-US" altLang="zh-CN" sz="1600" dirty="0" smtClean="0">
                <a:solidFill>
                  <a:srgbClr val="000000"/>
                </a:solidFill>
                <a:latin typeface="+mn-ea"/>
              </a:rPr>
              <a:t>     </a:t>
            </a:r>
            <a:r>
              <a:rPr lang="zh-CN" altLang="zh-CN" sz="1600" dirty="0" smtClean="0">
                <a:solidFill>
                  <a:srgbClr val="000000"/>
                </a:solidFill>
                <a:latin typeface="+mn-ea"/>
              </a:rPr>
              <a:t>（</a:t>
            </a:r>
            <a:r>
              <a:rPr lang="en-US" altLang="zh-CN" sz="1600" dirty="0">
                <a:solidFill>
                  <a:srgbClr val="000000"/>
                </a:solidFill>
                <a:latin typeface="+mn-ea"/>
              </a:rPr>
              <a:t>6</a:t>
            </a:r>
            <a:r>
              <a:rPr lang="zh-CN" altLang="zh-CN" sz="1600" dirty="0">
                <a:solidFill>
                  <a:srgbClr val="000000"/>
                </a:solidFill>
                <a:latin typeface="+mn-ea"/>
              </a:rPr>
              <a:t>）会议纪要是与会者共同意志的体现，落款应是全体与会单位，故一般</a:t>
            </a:r>
            <a:r>
              <a:rPr lang="zh-CN" altLang="zh-CN" sz="1600" dirty="0" smtClean="0">
                <a:solidFill>
                  <a:srgbClr val="000000"/>
                </a:solidFill>
                <a:latin typeface="+mn-ea"/>
              </a:rPr>
              <a:t>不写</a:t>
            </a:r>
            <a:endParaRPr lang="en-US" altLang="zh-CN" sz="1600" dirty="0" smtClean="0">
              <a:solidFill>
                <a:srgbClr val="000000"/>
              </a:solidFill>
              <a:latin typeface="+mn-ea"/>
            </a:endParaRPr>
          </a:p>
          <a:p>
            <a:r>
              <a:rPr lang="en-US" altLang="zh-CN" sz="1600" dirty="0">
                <a:solidFill>
                  <a:srgbClr val="000000"/>
                </a:solidFill>
                <a:latin typeface="+mn-ea"/>
              </a:rPr>
              <a:t> </a:t>
            </a:r>
            <a:r>
              <a:rPr lang="en-US" altLang="zh-CN" sz="1600" dirty="0" smtClean="0">
                <a:solidFill>
                  <a:srgbClr val="000000"/>
                </a:solidFill>
                <a:latin typeface="+mn-ea"/>
              </a:rPr>
              <a:t>              </a:t>
            </a:r>
            <a:r>
              <a:rPr lang="zh-CN" altLang="zh-CN" sz="1600" dirty="0" smtClean="0">
                <a:solidFill>
                  <a:srgbClr val="000000"/>
                </a:solidFill>
                <a:latin typeface="+mn-ea"/>
              </a:rPr>
              <a:t>落款</a:t>
            </a:r>
            <a:r>
              <a:rPr lang="zh-CN" altLang="zh-CN" sz="1600" dirty="0">
                <a:solidFill>
                  <a:srgbClr val="000000"/>
                </a:solidFill>
                <a:latin typeface="+mn-ea"/>
              </a:rPr>
              <a:t>，不加盖公章</a:t>
            </a:r>
            <a:r>
              <a:rPr lang="zh-CN" altLang="zh-CN" sz="1600" dirty="0" smtClean="0">
                <a:solidFill>
                  <a:srgbClr val="000000"/>
                </a:solidFill>
                <a:latin typeface="+mn-ea"/>
              </a:rPr>
              <a:t>，与会</a:t>
            </a:r>
            <a:r>
              <a:rPr lang="zh-CN" altLang="zh-CN" sz="1600" dirty="0">
                <a:solidFill>
                  <a:srgbClr val="000000"/>
                </a:solidFill>
                <a:latin typeface="+mn-ea"/>
              </a:rPr>
              <a:t>者带回去执行就行了。</a:t>
            </a:r>
            <a:endParaRPr lang="zh-CN" altLang="zh-CN" sz="1600" dirty="0">
              <a:solidFill>
                <a:srgbClr val="000000"/>
              </a:solidFill>
              <a:latin typeface="+mn-ea"/>
            </a:endParaRPr>
          </a:p>
          <a:p>
            <a:endParaRPr lang="zh-CN" altLang="zh-CN" sz="1600" dirty="0">
              <a:solidFill>
                <a:srgbClr val="000000"/>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67475" y="1373200"/>
            <a:ext cx="2513353" cy="769441"/>
          </a:xfrm>
          <a:prstGeom prst="rect">
            <a:avLst/>
          </a:prstGeom>
        </p:spPr>
        <p:txBody>
          <a:bodyPr wrap="none">
            <a:spAutoFit/>
          </a:bodyPr>
          <a:lstStyle/>
          <a:p>
            <a:r>
              <a:rPr lang="zh-CN" altLang="en-US" sz="4400" dirty="0" smtClean="0"/>
              <a:t>决定</a:t>
            </a:r>
            <a:r>
              <a:rPr lang="zh-CN" altLang="zh-CN" sz="4400" dirty="0" smtClean="0"/>
              <a:t>概</a:t>
            </a:r>
            <a:r>
              <a:rPr lang="zh-CN" altLang="en-US" sz="4400" dirty="0" smtClean="0"/>
              <a:t>念</a:t>
            </a:r>
            <a:r>
              <a:rPr lang="zh-CN" altLang="zh-CN" sz="4400" dirty="0" smtClean="0"/>
              <a:t> </a:t>
            </a:r>
            <a:endParaRPr lang="en-US" altLang="zh-CN" sz="4400" dirty="0"/>
          </a:p>
        </p:txBody>
      </p:sp>
      <p:sp>
        <p:nvSpPr>
          <p:cNvPr id="7" name="矩形 6"/>
          <p:cNvSpPr/>
          <p:nvPr/>
        </p:nvSpPr>
        <p:spPr>
          <a:xfrm>
            <a:off x="1367475" y="2318962"/>
            <a:ext cx="6230998" cy="3322955"/>
          </a:xfrm>
          <a:prstGeom prst="rect">
            <a:avLst/>
          </a:prstGeom>
        </p:spPr>
        <p:txBody>
          <a:bodyPr wrap="square">
            <a:spAutoFit/>
          </a:bodyPr>
          <a:lstStyle/>
          <a:p>
            <a:pPr>
              <a:lnSpc>
                <a:spcPct val="150000"/>
              </a:lnSpc>
            </a:pPr>
            <a:r>
              <a:rPr lang="zh-CN" altLang="en-US" sz="2000" dirty="0" smtClean="0">
                <a:solidFill>
                  <a:srgbClr val="000000"/>
                </a:solidFill>
                <a:latin typeface="+mn-ea"/>
              </a:rPr>
              <a:t>       </a:t>
            </a:r>
            <a:r>
              <a:rPr lang="zh-CN" altLang="zh-CN" sz="2000" dirty="0" smtClean="0">
                <a:solidFill>
                  <a:srgbClr val="000000"/>
                </a:solidFill>
                <a:latin typeface="+mn-ea"/>
              </a:rPr>
              <a:t>决</a:t>
            </a:r>
            <a:r>
              <a:rPr lang="zh-CN" altLang="zh-CN" sz="2000" dirty="0">
                <a:solidFill>
                  <a:srgbClr val="000000"/>
                </a:solidFill>
                <a:latin typeface="+mn-ea"/>
              </a:rPr>
              <a:t>定，是对重要事项或重大行动做出决策或安排，并要求机关各部门和下级机关或有关单位贯彻执行的指令性公文。适用于对重要事项或者重大行动做出安排，奖惩有关单位和人员，变更或者撤销下级机关不适当的决定。一般来说，只有事关全局、政策性强、任务艰巨、执行时间较长的重要工作，才适合使“决定”行文。</a:t>
            </a:r>
            <a:endParaRPr lang="zh-CN" altLang="zh-CN" sz="2000" dirty="0">
              <a:solidFill>
                <a:srgbClr val="000000"/>
              </a:solidFill>
              <a:latin typeface="+mn-ea"/>
            </a:endParaRPr>
          </a:p>
        </p:txBody>
      </p:sp>
      <p:sp>
        <p:nvSpPr>
          <p:cNvPr id="10" name="椭圆 9"/>
          <p:cNvSpPr/>
          <p:nvPr/>
        </p:nvSpPr>
        <p:spPr>
          <a:xfrm>
            <a:off x="1145232" y="1717182"/>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9024" y="284392"/>
            <a:ext cx="6340197" cy="584776"/>
          </a:xfrm>
          <a:prstGeom prst="rect">
            <a:avLst/>
          </a:prstGeom>
        </p:spPr>
        <p:txBody>
          <a:bodyPr wrap="none">
            <a:spAutoFit/>
          </a:bodyPr>
          <a:lstStyle/>
          <a:p>
            <a:r>
              <a:rPr lang="zh-CN" altLang="en-US" sz="3200" b="1" dirty="0" smtClean="0"/>
              <a:t>决定特点、分类、格式、注意问题</a:t>
            </a:r>
            <a:endParaRPr lang="zh-CN" altLang="en-US" sz="3200" b="1" dirty="0"/>
          </a:p>
        </p:txBody>
      </p:sp>
      <p:sp>
        <p:nvSpPr>
          <p:cNvPr id="22" name="矩形 21"/>
          <p:cNvSpPr/>
          <p:nvPr/>
        </p:nvSpPr>
        <p:spPr>
          <a:xfrm>
            <a:off x="2969260" y="1425575"/>
            <a:ext cx="4091940" cy="2491740"/>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决定的特点</a:t>
            </a:r>
            <a:endParaRPr lang="en-US" altLang="zh-CN" sz="2000" b="1" u="dash" dirty="0" smtClean="0">
              <a:solidFill>
                <a:srgbClr val="000000"/>
              </a:solidFill>
              <a:uFill>
                <a:solidFill>
                  <a:srgbClr val="800000"/>
                </a:solidFill>
              </a:uFill>
              <a:latin typeface="+mn-ea"/>
            </a:endParaRPr>
          </a:p>
          <a:p>
            <a:r>
              <a:rPr lang="zh-CN" altLang="en-US" sz="1400" dirty="0" smtClean="0">
                <a:solidFill>
                  <a:srgbClr val="000000"/>
                </a:solidFill>
                <a:latin typeface="+mn-ea"/>
              </a:rPr>
              <a:t>      </a:t>
            </a:r>
            <a:r>
              <a:rPr lang="zh-CN" altLang="en-US" dirty="0" smtClean="0">
                <a:solidFill>
                  <a:srgbClr val="000000"/>
                </a:solidFill>
                <a:latin typeface="+mn-ea"/>
              </a:rPr>
              <a:t> </a:t>
            </a:r>
            <a:r>
              <a:rPr lang="zh-CN" altLang="zh-CN" dirty="0" smtClean="0">
                <a:solidFill>
                  <a:srgbClr val="000000"/>
                </a:solidFill>
                <a:latin typeface="+mn-ea"/>
              </a:rPr>
              <a:t>决定属于行政机关</a:t>
            </a:r>
            <a:r>
              <a:rPr lang="zh-CN" altLang="zh-CN" dirty="0">
                <a:solidFill>
                  <a:srgbClr val="000000"/>
                </a:solidFill>
                <a:latin typeface="+mn-ea"/>
              </a:rPr>
              <a:t>常用的具有广泛性</a:t>
            </a:r>
            <a:r>
              <a:rPr lang="zh-CN" altLang="zh-CN" dirty="0" smtClean="0">
                <a:solidFill>
                  <a:srgbClr val="000000"/>
                </a:solidFill>
                <a:latin typeface="+mn-ea"/>
              </a:rPr>
              <a:t>、强制性</a:t>
            </a:r>
            <a:r>
              <a:rPr lang="zh-CN" altLang="zh-CN" dirty="0">
                <a:solidFill>
                  <a:srgbClr val="000000"/>
                </a:solidFill>
                <a:latin typeface="+mn-ea"/>
              </a:rPr>
              <a:t>、稳定性、指导性和规定性的公文</a:t>
            </a:r>
            <a:r>
              <a:rPr lang="zh-CN" altLang="zh-CN" dirty="0" smtClean="0">
                <a:solidFill>
                  <a:srgbClr val="000000"/>
                </a:solidFill>
                <a:latin typeface="+mn-ea"/>
              </a:rPr>
              <a:t>。</a:t>
            </a:r>
            <a:endParaRPr lang="zh-CN" altLang="zh-CN" dirty="0" smtClean="0">
              <a:solidFill>
                <a:srgbClr val="000000"/>
              </a:solidFill>
              <a:latin typeface="+mn-ea"/>
            </a:endParaRPr>
          </a:p>
          <a:p>
            <a:r>
              <a:rPr lang="zh-CN" altLang="zh-CN" dirty="0" smtClean="0">
                <a:solidFill>
                  <a:srgbClr val="000000"/>
                </a:solidFill>
                <a:latin typeface="+mn-ea"/>
              </a:rPr>
              <a:t> </a:t>
            </a:r>
            <a:r>
              <a:rPr lang="zh-CN" altLang="en-US" dirty="0" smtClean="0">
                <a:solidFill>
                  <a:srgbClr val="000000"/>
                </a:solidFill>
              </a:rPr>
              <a:t>       </a:t>
            </a:r>
            <a:r>
              <a:rPr lang="en-US" altLang="zh-CN" dirty="0" smtClean="0">
                <a:solidFill>
                  <a:srgbClr val="000000"/>
                </a:solidFill>
                <a:latin typeface="+mn-ea"/>
              </a:rPr>
              <a:t>(</a:t>
            </a:r>
            <a:r>
              <a:rPr lang="zh-CN" altLang="zh-CN" dirty="0">
                <a:solidFill>
                  <a:srgbClr val="000000"/>
                </a:solidFill>
                <a:latin typeface="+mn-ea"/>
              </a:rPr>
              <a:t>一</a:t>
            </a:r>
            <a:r>
              <a:rPr lang="en-US" altLang="zh-CN" dirty="0">
                <a:solidFill>
                  <a:srgbClr val="000000"/>
                </a:solidFill>
                <a:latin typeface="+mn-ea"/>
              </a:rPr>
              <a:t>)</a:t>
            </a:r>
            <a:r>
              <a:rPr lang="zh-CN" altLang="zh-CN" dirty="0">
                <a:solidFill>
                  <a:srgbClr val="000000"/>
                </a:solidFill>
                <a:latin typeface="+mn-ea"/>
              </a:rPr>
              <a:t>制发机关的广泛性</a:t>
            </a:r>
            <a:endParaRPr lang="zh-CN" altLang="zh-CN" dirty="0">
              <a:solidFill>
                <a:srgbClr val="000000"/>
              </a:solidFill>
              <a:latin typeface="+mn-ea"/>
            </a:endParaRPr>
          </a:p>
          <a:p>
            <a:r>
              <a:rPr lang="en-US"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 </a:t>
            </a:r>
            <a:r>
              <a:rPr lang="en-US" altLang="zh-CN" dirty="0">
                <a:solidFill>
                  <a:srgbClr val="000000"/>
                </a:solidFill>
                <a:latin typeface="+mn-ea"/>
              </a:rPr>
              <a:t>(</a:t>
            </a:r>
            <a:r>
              <a:rPr lang="zh-CN" altLang="zh-CN" dirty="0">
                <a:solidFill>
                  <a:srgbClr val="000000"/>
                </a:solidFill>
                <a:latin typeface="+mn-ea"/>
              </a:rPr>
              <a:t>二</a:t>
            </a:r>
            <a:r>
              <a:rPr lang="en-US" altLang="zh-CN" dirty="0">
                <a:solidFill>
                  <a:srgbClr val="000000"/>
                </a:solidFill>
                <a:latin typeface="+mn-ea"/>
              </a:rPr>
              <a:t>)</a:t>
            </a:r>
            <a:r>
              <a:rPr lang="zh-CN" altLang="zh-CN" dirty="0">
                <a:solidFill>
                  <a:srgbClr val="000000"/>
                </a:solidFill>
                <a:latin typeface="+mn-ea"/>
              </a:rPr>
              <a:t>现行效力的强制性</a:t>
            </a:r>
            <a:endParaRPr lang="zh-CN" altLang="zh-CN" dirty="0">
              <a:solidFill>
                <a:srgbClr val="000000"/>
              </a:solidFill>
              <a:latin typeface="+mn-ea"/>
            </a:endParaRPr>
          </a:p>
          <a:p>
            <a:r>
              <a:rPr lang="en-US"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 </a:t>
            </a:r>
            <a:r>
              <a:rPr lang="en-US" altLang="zh-CN" dirty="0">
                <a:solidFill>
                  <a:srgbClr val="000000"/>
                </a:solidFill>
                <a:latin typeface="+mn-ea"/>
              </a:rPr>
              <a:t>(</a:t>
            </a:r>
            <a:r>
              <a:rPr lang="zh-CN" altLang="zh-CN" dirty="0">
                <a:solidFill>
                  <a:srgbClr val="000000"/>
                </a:solidFill>
                <a:latin typeface="+mn-ea"/>
              </a:rPr>
              <a:t>三</a:t>
            </a:r>
            <a:r>
              <a:rPr lang="en-US" altLang="zh-CN" dirty="0">
                <a:solidFill>
                  <a:srgbClr val="000000"/>
                </a:solidFill>
                <a:latin typeface="+mn-ea"/>
              </a:rPr>
              <a:t>)</a:t>
            </a:r>
            <a:r>
              <a:rPr lang="zh-CN" altLang="zh-CN" dirty="0">
                <a:solidFill>
                  <a:srgbClr val="000000"/>
                </a:solidFill>
                <a:latin typeface="+mn-ea"/>
              </a:rPr>
              <a:t>内容的相对稳定性</a:t>
            </a:r>
            <a:endParaRPr lang="zh-CN" altLang="zh-CN" dirty="0">
              <a:solidFill>
                <a:srgbClr val="000000"/>
              </a:solidFill>
              <a:latin typeface="+mn-ea"/>
            </a:endParaRPr>
          </a:p>
          <a:p>
            <a:r>
              <a:rPr lang="zh-CN" altLang="zh-CN" dirty="0" smtClean="0">
                <a:solidFill>
                  <a:srgbClr val="000000"/>
                </a:solidFill>
                <a:latin typeface="+mn-ea"/>
              </a:rPr>
              <a:t> </a:t>
            </a:r>
            <a:endParaRPr lang="zh-CN" altLang="zh-CN" dirty="0">
              <a:solidFill>
                <a:srgbClr val="000000"/>
              </a:solidFill>
              <a:latin typeface="+mn-ea"/>
            </a:endParaRPr>
          </a:p>
        </p:txBody>
      </p:sp>
      <p:sp>
        <p:nvSpPr>
          <p:cNvPr id="41" name="椭圆 40"/>
          <p:cNvSpPr/>
          <p:nvPr/>
        </p:nvSpPr>
        <p:spPr>
          <a:xfrm>
            <a:off x="3854568" y="487346"/>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
        <p:nvSpPr>
          <p:cNvPr id="42" name="矩形 41"/>
          <p:cNvSpPr/>
          <p:nvPr/>
        </p:nvSpPr>
        <p:spPr>
          <a:xfrm>
            <a:off x="7620000" y="1588579"/>
            <a:ext cx="4045798" cy="1783715"/>
          </a:xfrm>
          <a:prstGeom prst="rect">
            <a:avLst/>
          </a:prstGeom>
        </p:spPr>
        <p:txBody>
          <a:bodyPr wrap="square">
            <a:spAutoFit/>
          </a:bodyPr>
          <a:lstStyle/>
          <a:p>
            <a:pPr marL="342900" indent="-342900">
              <a:buClr>
                <a:srgbClr val="FF6600"/>
              </a:buClr>
              <a:buFont typeface="Arial" panose="020B0604020202020204"/>
              <a:buChar char="•"/>
            </a:pPr>
            <a:r>
              <a:rPr lang="zh-CN" altLang="en-US" sz="2000" b="1" u="dash" dirty="0">
                <a:solidFill>
                  <a:srgbClr val="000000"/>
                </a:solidFill>
                <a:uFill>
                  <a:solidFill>
                    <a:srgbClr val="800000"/>
                  </a:solidFill>
                </a:uFill>
                <a:latin typeface="+mn-ea"/>
              </a:rPr>
              <a:t>决定</a:t>
            </a:r>
            <a:r>
              <a:rPr lang="zh-CN" altLang="en-US" sz="2000" b="1" u="dash" dirty="0" smtClean="0">
                <a:solidFill>
                  <a:srgbClr val="000000"/>
                </a:solidFill>
                <a:uFill>
                  <a:solidFill>
                    <a:srgbClr val="800000"/>
                  </a:solidFill>
                </a:uFill>
                <a:latin typeface="+mn-ea"/>
              </a:rPr>
              <a:t>的分类</a:t>
            </a:r>
            <a:endParaRPr lang="en-US" altLang="zh-CN" sz="2000" b="1" dirty="0" smtClean="0">
              <a:solidFill>
                <a:srgbClr val="000000"/>
              </a:solidFill>
              <a:latin typeface="+mn-ea"/>
            </a:endParaRPr>
          </a:p>
          <a:p>
            <a:r>
              <a:rPr lang="en-US" altLang="zh-CN" sz="1400" dirty="0">
                <a:solidFill>
                  <a:srgbClr val="000000"/>
                </a:solidFill>
                <a:latin typeface="+mn-ea"/>
              </a:rPr>
              <a:t> </a:t>
            </a:r>
            <a:r>
              <a:rPr lang="zh-CN" altLang="en-US" sz="1400" dirty="0" smtClean="0">
                <a:solidFill>
                  <a:srgbClr val="000000"/>
                </a:solidFill>
                <a:latin typeface="+mn-ea"/>
              </a:rPr>
              <a:t>    </a:t>
            </a:r>
            <a:r>
              <a:rPr lang="zh-CN" altLang="en-US" dirty="0" smtClean="0">
                <a:solidFill>
                  <a:srgbClr val="000000"/>
                </a:solidFill>
                <a:latin typeface="+mn-ea"/>
              </a:rPr>
              <a:t>  </a:t>
            </a:r>
            <a:r>
              <a:rPr lang="en-US" altLang="zh-CN" dirty="0">
                <a:solidFill>
                  <a:srgbClr val="000000"/>
                </a:solidFill>
                <a:latin typeface="+mn-ea"/>
              </a:rPr>
              <a:t>(</a:t>
            </a:r>
            <a:r>
              <a:rPr lang="zh-CN" altLang="zh-CN" dirty="0">
                <a:solidFill>
                  <a:srgbClr val="000000"/>
                </a:solidFill>
                <a:latin typeface="+mn-ea"/>
              </a:rPr>
              <a:t>一</a:t>
            </a:r>
            <a:r>
              <a:rPr lang="en-US" altLang="zh-CN" dirty="0">
                <a:solidFill>
                  <a:srgbClr val="000000"/>
                </a:solidFill>
                <a:latin typeface="+mn-ea"/>
              </a:rPr>
              <a:t>)</a:t>
            </a:r>
            <a:r>
              <a:rPr lang="zh-CN" altLang="zh-CN" dirty="0">
                <a:solidFill>
                  <a:srgbClr val="000000"/>
                </a:solidFill>
                <a:latin typeface="+mn-ea"/>
              </a:rPr>
              <a:t>指挥性决定</a:t>
            </a:r>
            <a:endParaRPr lang="zh-CN" altLang="zh-CN" dirty="0">
              <a:solidFill>
                <a:srgbClr val="000000"/>
              </a:solidFill>
              <a:latin typeface="+mn-ea"/>
            </a:endParaRPr>
          </a:p>
          <a:p>
            <a:r>
              <a:rPr lang="en-US" altLang="zh-CN" dirty="0">
                <a:solidFill>
                  <a:srgbClr val="000000"/>
                </a:solidFill>
                <a:latin typeface="+mn-ea"/>
              </a:rPr>
              <a:t>    </a:t>
            </a:r>
            <a:r>
              <a:rPr lang="en-US" altLang="zh-CN" dirty="0" smtClean="0">
                <a:solidFill>
                  <a:srgbClr val="000000"/>
                </a:solidFill>
                <a:latin typeface="+mn-ea"/>
              </a:rPr>
              <a:t>  (</a:t>
            </a:r>
            <a:r>
              <a:rPr lang="zh-CN" altLang="zh-CN" dirty="0">
                <a:solidFill>
                  <a:srgbClr val="000000"/>
                </a:solidFill>
                <a:latin typeface="+mn-ea"/>
              </a:rPr>
              <a:t>二</a:t>
            </a:r>
            <a:r>
              <a:rPr lang="en-US" altLang="zh-CN" dirty="0">
                <a:solidFill>
                  <a:srgbClr val="000000"/>
                </a:solidFill>
                <a:latin typeface="+mn-ea"/>
              </a:rPr>
              <a:t>)</a:t>
            </a:r>
            <a:r>
              <a:rPr lang="zh-CN" altLang="zh-CN" dirty="0">
                <a:solidFill>
                  <a:srgbClr val="000000"/>
                </a:solidFill>
                <a:latin typeface="+mn-ea"/>
              </a:rPr>
              <a:t>法规性决定</a:t>
            </a:r>
            <a:endParaRPr lang="zh-CN" altLang="zh-CN" dirty="0">
              <a:solidFill>
                <a:srgbClr val="000000"/>
              </a:solidFill>
              <a:latin typeface="+mn-ea"/>
            </a:endParaRPr>
          </a:p>
          <a:p>
            <a:r>
              <a:rPr lang="en-US" altLang="zh-CN" dirty="0">
                <a:solidFill>
                  <a:srgbClr val="000000"/>
                </a:solidFill>
                <a:latin typeface="+mn-ea"/>
              </a:rPr>
              <a:t>  </a:t>
            </a:r>
            <a:r>
              <a:rPr lang="en-US" altLang="zh-CN" dirty="0" smtClean="0">
                <a:solidFill>
                  <a:srgbClr val="000000"/>
                </a:solidFill>
                <a:latin typeface="+mn-ea"/>
              </a:rPr>
              <a:t>    </a:t>
            </a:r>
            <a:r>
              <a:rPr lang="en-US" altLang="zh-CN" dirty="0">
                <a:solidFill>
                  <a:srgbClr val="000000"/>
                </a:solidFill>
                <a:latin typeface="+mn-ea"/>
              </a:rPr>
              <a:t>(</a:t>
            </a:r>
            <a:r>
              <a:rPr lang="zh-CN" altLang="zh-CN" dirty="0">
                <a:solidFill>
                  <a:srgbClr val="000000"/>
                </a:solidFill>
                <a:latin typeface="+mn-ea"/>
              </a:rPr>
              <a:t>三</a:t>
            </a:r>
            <a:r>
              <a:rPr lang="en-US" altLang="zh-CN" dirty="0">
                <a:solidFill>
                  <a:srgbClr val="000000"/>
                </a:solidFill>
                <a:latin typeface="+mn-ea"/>
              </a:rPr>
              <a:t>)</a:t>
            </a:r>
            <a:r>
              <a:rPr lang="zh-CN" altLang="zh-CN" dirty="0">
                <a:solidFill>
                  <a:srgbClr val="000000"/>
                </a:solidFill>
                <a:latin typeface="+mn-ea"/>
              </a:rPr>
              <a:t>奖惩性决定</a:t>
            </a:r>
            <a:endParaRPr lang="zh-CN" altLang="zh-CN" dirty="0">
              <a:solidFill>
                <a:srgbClr val="000000"/>
              </a:solidFill>
              <a:latin typeface="+mn-ea"/>
            </a:endParaRPr>
          </a:p>
          <a:p>
            <a:r>
              <a:rPr lang="en-US" altLang="zh-CN" dirty="0">
                <a:solidFill>
                  <a:srgbClr val="000000"/>
                </a:solidFill>
                <a:latin typeface="+mn-ea"/>
              </a:rPr>
              <a:t>    </a:t>
            </a:r>
            <a:r>
              <a:rPr lang="en-US" altLang="zh-CN" dirty="0" smtClean="0">
                <a:solidFill>
                  <a:srgbClr val="000000"/>
                </a:solidFill>
                <a:latin typeface="+mn-ea"/>
              </a:rPr>
              <a:t>  </a:t>
            </a:r>
            <a:r>
              <a:rPr lang="en-US" altLang="zh-CN" dirty="0">
                <a:solidFill>
                  <a:srgbClr val="000000"/>
                </a:solidFill>
                <a:latin typeface="+mn-ea"/>
              </a:rPr>
              <a:t>(</a:t>
            </a:r>
            <a:r>
              <a:rPr lang="zh-CN" altLang="zh-CN" dirty="0">
                <a:solidFill>
                  <a:srgbClr val="000000"/>
                </a:solidFill>
                <a:latin typeface="+mn-ea"/>
              </a:rPr>
              <a:t>四</a:t>
            </a:r>
            <a:r>
              <a:rPr lang="en-US" altLang="zh-CN" dirty="0">
                <a:solidFill>
                  <a:srgbClr val="000000"/>
                </a:solidFill>
                <a:latin typeface="+mn-ea"/>
              </a:rPr>
              <a:t>)</a:t>
            </a:r>
            <a:r>
              <a:rPr lang="zh-CN" altLang="zh-CN" dirty="0">
                <a:solidFill>
                  <a:srgbClr val="000000"/>
                </a:solidFill>
                <a:latin typeface="+mn-ea"/>
              </a:rPr>
              <a:t>变更性或撤销性决</a:t>
            </a:r>
            <a:r>
              <a:rPr lang="zh-CN" altLang="zh-CN" dirty="0" smtClean="0">
                <a:solidFill>
                  <a:srgbClr val="000000"/>
                </a:solidFill>
                <a:latin typeface="+mn-ea"/>
              </a:rPr>
              <a:t>定</a:t>
            </a:r>
            <a:endParaRPr lang="en-US" altLang="zh-CN" dirty="0" smtClean="0">
              <a:solidFill>
                <a:srgbClr val="000000"/>
              </a:solidFill>
              <a:latin typeface="+mn-ea"/>
            </a:endParaRPr>
          </a:p>
          <a:p>
            <a:r>
              <a:rPr lang="en-US" altLang="zh-CN" dirty="0" smtClean="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 </a:t>
            </a:r>
            <a:r>
              <a:rPr lang="en-US" altLang="zh-CN" dirty="0">
                <a:solidFill>
                  <a:srgbClr val="000000"/>
                </a:solidFill>
                <a:latin typeface="+mn-ea"/>
              </a:rPr>
              <a:t>(</a:t>
            </a:r>
            <a:r>
              <a:rPr lang="zh-CN" altLang="zh-CN" dirty="0">
                <a:solidFill>
                  <a:srgbClr val="000000"/>
                </a:solidFill>
                <a:latin typeface="+mn-ea"/>
              </a:rPr>
              <a:t>五</a:t>
            </a:r>
            <a:r>
              <a:rPr lang="en-US" altLang="zh-CN" dirty="0">
                <a:solidFill>
                  <a:srgbClr val="000000"/>
                </a:solidFill>
                <a:latin typeface="+mn-ea"/>
              </a:rPr>
              <a:t>)</a:t>
            </a:r>
            <a:r>
              <a:rPr lang="zh-CN" altLang="zh-CN" dirty="0">
                <a:solidFill>
                  <a:srgbClr val="000000"/>
                </a:solidFill>
                <a:latin typeface="+mn-ea"/>
              </a:rPr>
              <a:t>知照性决</a:t>
            </a:r>
            <a:r>
              <a:rPr lang="zh-CN" altLang="zh-CN" dirty="0" smtClean="0">
                <a:solidFill>
                  <a:srgbClr val="000000"/>
                </a:solidFill>
                <a:latin typeface="+mn-ea"/>
              </a:rPr>
              <a:t>定</a:t>
            </a:r>
            <a:endParaRPr lang="zh-CN" altLang="zh-CN" dirty="0">
              <a:solidFill>
                <a:srgbClr val="000000"/>
              </a:solidFill>
              <a:latin typeface="+mn-ea"/>
            </a:endParaRPr>
          </a:p>
        </p:txBody>
      </p:sp>
      <p:sp>
        <p:nvSpPr>
          <p:cNvPr id="43" name="矩形 42"/>
          <p:cNvSpPr/>
          <p:nvPr/>
        </p:nvSpPr>
        <p:spPr>
          <a:xfrm>
            <a:off x="3252469" y="3699757"/>
            <a:ext cx="3605531" cy="1660525"/>
          </a:xfrm>
          <a:prstGeom prst="rect">
            <a:avLst/>
          </a:prstGeom>
        </p:spPr>
        <p:txBody>
          <a:bodyPr wrap="square">
            <a:spAutoFit/>
          </a:bodyPr>
          <a:lstStyle/>
          <a:p>
            <a:endParaRPr lang="en-US" altLang="zh-CN" sz="1400" dirty="0" smtClean="0">
              <a:solidFill>
                <a:srgbClr val="000000"/>
              </a:solidFill>
              <a:latin typeface="+mn-ea"/>
            </a:endParaRPr>
          </a:p>
          <a:p>
            <a:pPr marL="285750" indent="-285750">
              <a:buClr>
                <a:srgbClr val="FF6600"/>
              </a:buClr>
              <a:buFont typeface="Arial" panose="020B0604020202020204"/>
              <a:buChar char="•"/>
            </a:pPr>
            <a:r>
              <a:rPr lang="zh-CN" altLang="en-US" sz="2000" b="1" u="dash" dirty="0">
                <a:solidFill>
                  <a:srgbClr val="000000"/>
                </a:solidFill>
                <a:uFill>
                  <a:solidFill>
                    <a:srgbClr val="800000"/>
                  </a:solidFill>
                </a:uFill>
                <a:latin typeface="+mn-ea"/>
              </a:rPr>
              <a:t>决定</a:t>
            </a:r>
            <a:r>
              <a:rPr lang="zh-CN" altLang="en-US" sz="2000" b="1" u="dash" dirty="0" smtClean="0">
                <a:solidFill>
                  <a:srgbClr val="000000"/>
                </a:solidFill>
                <a:uFill>
                  <a:solidFill>
                    <a:srgbClr val="800000"/>
                  </a:solidFill>
                </a:uFill>
                <a:latin typeface="+mn-ea"/>
              </a:rPr>
              <a:t>的格式</a:t>
            </a:r>
            <a:r>
              <a:rPr lang="zh-CN" altLang="en-US" sz="1400" b="1" dirty="0" smtClean="0">
                <a:solidFill>
                  <a:srgbClr val="000000"/>
                </a:solidFill>
                <a:latin typeface="+mn-ea"/>
              </a:rPr>
              <a:t>   </a:t>
            </a:r>
            <a:endParaRPr lang="en-US" altLang="zh-CN" sz="1400" b="1" dirty="0" smtClean="0">
              <a:solidFill>
                <a:srgbClr val="000000"/>
              </a:solidFill>
              <a:latin typeface="+mn-ea"/>
            </a:endParaRPr>
          </a:p>
          <a:p>
            <a:r>
              <a:rPr lang="zh-CN" altLang="en-US" sz="1400" dirty="0" smtClean="0">
                <a:solidFill>
                  <a:srgbClr val="000000"/>
                </a:solidFill>
              </a:rPr>
              <a:t>     </a:t>
            </a:r>
            <a:r>
              <a:rPr lang="zh-CN" altLang="en-US" dirty="0" smtClean="0">
                <a:solidFill>
                  <a:srgbClr val="000000"/>
                </a:solidFill>
              </a:rPr>
              <a:t>    </a:t>
            </a:r>
            <a:r>
              <a:rPr lang="zh-CN" altLang="zh-CN" dirty="0" smtClean="0">
                <a:solidFill>
                  <a:srgbClr val="000000"/>
                </a:solidFill>
                <a:latin typeface="+mn-ea"/>
              </a:rPr>
              <a:t>决</a:t>
            </a:r>
            <a:r>
              <a:rPr lang="zh-CN" altLang="zh-CN" dirty="0">
                <a:solidFill>
                  <a:srgbClr val="000000"/>
                </a:solidFill>
                <a:latin typeface="+mn-ea"/>
              </a:rPr>
              <a:t>定的格式一般没有受文人，所以</a:t>
            </a:r>
            <a:r>
              <a:rPr lang="zh-CN" altLang="zh-CN" dirty="0" smtClean="0">
                <a:solidFill>
                  <a:srgbClr val="000000"/>
                </a:solidFill>
                <a:latin typeface="+mn-ea"/>
              </a:rPr>
              <a:t>只由标题</a:t>
            </a:r>
            <a:r>
              <a:rPr lang="zh-CN" altLang="zh-CN" dirty="0">
                <a:solidFill>
                  <a:srgbClr val="000000"/>
                </a:solidFill>
                <a:latin typeface="+mn-ea"/>
              </a:rPr>
              <a:t>、正文和落款三个部分组成。 </a:t>
            </a:r>
            <a:endParaRPr lang="en-US" altLang="zh-CN" dirty="0" smtClean="0">
              <a:solidFill>
                <a:srgbClr val="000000"/>
              </a:solidFill>
              <a:latin typeface="+mn-ea"/>
            </a:endParaRPr>
          </a:p>
          <a:p>
            <a:r>
              <a:rPr lang="zh-CN" altLang="en-US" sz="1400" dirty="0" smtClean="0">
                <a:solidFill>
                  <a:srgbClr val="000000"/>
                </a:solidFill>
                <a:latin typeface="+mn-ea"/>
              </a:rPr>
              <a:t> </a:t>
            </a:r>
            <a:endParaRPr lang="zh-CN" altLang="en-US" sz="1400" dirty="0" smtClean="0">
              <a:solidFill>
                <a:srgbClr val="000000"/>
              </a:solidFill>
              <a:latin typeface="+mn-ea"/>
            </a:endParaRPr>
          </a:p>
        </p:txBody>
      </p:sp>
      <p:sp>
        <p:nvSpPr>
          <p:cNvPr id="7" name="矩形 6"/>
          <p:cNvSpPr/>
          <p:nvPr/>
        </p:nvSpPr>
        <p:spPr>
          <a:xfrm>
            <a:off x="7421571" y="3699757"/>
            <a:ext cx="4074894" cy="1722120"/>
          </a:xfrm>
          <a:prstGeom prst="rect">
            <a:avLst/>
          </a:prstGeom>
        </p:spPr>
        <p:txBody>
          <a:bodyPr wrap="square">
            <a:spAutoFit/>
          </a:bodyPr>
          <a:lstStyle/>
          <a:p>
            <a:endParaRPr lang="en-US" altLang="zh-CN" sz="1400" dirty="0" smtClean="0">
              <a:solidFill>
                <a:srgbClr val="000000"/>
              </a:solidFill>
              <a:latin typeface="+mn-ea"/>
            </a:endParaRPr>
          </a:p>
          <a:p>
            <a:pPr marL="285750" indent="-28575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决定写作注意问题</a:t>
            </a:r>
            <a:r>
              <a:rPr lang="zh-CN" altLang="en-US" sz="1400" b="1" dirty="0" smtClean="0">
                <a:solidFill>
                  <a:srgbClr val="000000"/>
                </a:solidFill>
                <a:latin typeface="+mn-ea"/>
              </a:rPr>
              <a:t>   </a:t>
            </a:r>
            <a:endParaRPr lang="en-US" altLang="zh-CN" sz="1400" b="1" dirty="0" smtClean="0">
              <a:solidFill>
                <a:srgbClr val="000000"/>
              </a:solidFill>
              <a:latin typeface="+mn-ea"/>
            </a:endParaRPr>
          </a:p>
          <a:p>
            <a:r>
              <a:rPr lang="zh-CN" altLang="en-US" sz="1400" dirty="0" smtClean="0">
                <a:solidFill>
                  <a:srgbClr val="000000"/>
                </a:solidFill>
              </a:rPr>
              <a:t>     </a:t>
            </a:r>
            <a:r>
              <a:rPr lang="zh-CN" altLang="en-US" dirty="0" smtClean="0">
                <a:solidFill>
                  <a:srgbClr val="000000"/>
                </a:solidFill>
                <a:latin typeface="+mn-ea"/>
              </a:rPr>
              <a:t> </a:t>
            </a:r>
            <a:r>
              <a:rPr lang="en-US" altLang="zh-CN" dirty="0">
                <a:solidFill>
                  <a:srgbClr val="000000"/>
                </a:solidFill>
                <a:latin typeface="+mn-ea"/>
              </a:rPr>
              <a:t>(1)</a:t>
            </a:r>
            <a:r>
              <a:rPr lang="zh-CN" altLang="zh-CN" dirty="0">
                <a:solidFill>
                  <a:srgbClr val="000000"/>
                </a:solidFill>
                <a:latin typeface="+mn-ea"/>
              </a:rPr>
              <a:t>要有政策和法律依据，同时结合实际</a:t>
            </a:r>
            <a:r>
              <a:rPr lang="zh-CN" altLang="zh-CN" dirty="0" smtClean="0">
                <a:solidFill>
                  <a:srgbClr val="000000"/>
                </a:solidFill>
                <a:latin typeface="+mn-ea"/>
              </a:rPr>
              <a:t>。</a:t>
            </a:r>
            <a:endParaRPr lang="en-US" altLang="zh-CN" dirty="0" smtClean="0">
              <a:solidFill>
                <a:srgbClr val="000000"/>
              </a:solidFill>
              <a:latin typeface="+mn-ea"/>
            </a:endParaRPr>
          </a:p>
          <a:p>
            <a:r>
              <a:rPr lang="zh-CN" altLang="zh-CN" dirty="0" smtClean="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a:t>
            </a:r>
            <a:r>
              <a:rPr lang="en-US" altLang="zh-CN" dirty="0">
                <a:solidFill>
                  <a:srgbClr val="000000"/>
                </a:solidFill>
                <a:latin typeface="+mn-ea"/>
              </a:rPr>
              <a:t>2)</a:t>
            </a:r>
            <a:r>
              <a:rPr lang="zh-CN" altLang="zh-CN" dirty="0">
                <a:solidFill>
                  <a:srgbClr val="000000"/>
                </a:solidFill>
                <a:latin typeface="+mn-ea"/>
              </a:rPr>
              <a:t>决定事项要明确突出。 </a:t>
            </a:r>
            <a:endParaRPr lang="en-US" altLang="zh-CN" dirty="0" smtClean="0">
              <a:solidFill>
                <a:srgbClr val="000000"/>
              </a:solidFill>
              <a:latin typeface="+mn-ea"/>
            </a:endParaRPr>
          </a:p>
          <a:p>
            <a:r>
              <a:rPr lang="zh-CN" altLang="en-US" dirty="0" smtClean="0">
                <a:solidFill>
                  <a:srgbClr val="000000"/>
                </a:solidFill>
                <a:latin typeface="+mn-ea"/>
              </a:rPr>
              <a:t>     </a:t>
            </a:r>
            <a:r>
              <a:rPr lang="en-US" altLang="zh-CN" dirty="0" smtClean="0">
                <a:solidFill>
                  <a:srgbClr val="000000"/>
                </a:solidFill>
                <a:latin typeface="+mn-ea"/>
              </a:rPr>
              <a:t>(</a:t>
            </a:r>
            <a:r>
              <a:rPr lang="en-US" altLang="zh-CN" dirty="0">
                <a:solidFill>
                  <a:srgbClr val="000000"/>
                </a:solidFill>
                <a:latin typeface="+mn-ea"/>
              </a:rPr>
              <a:t>3)</a:t>
            </a:r>
            <a:r>
              <a:rPr lang="zh-CN" altLang="zh-CN" dirty="0">
                <a:solidFill>
                  <a:srgbClr val="000000"/>
                </a:solidFill>
                <a:latin typeface="+mn-ea"/>
              </a:rPr>
              <a:t>语言要准确、决断。 </a:t>
            </a:r>
            <a:endParaRPr lang="zh-CN" altLang="en-US" dirty="0" smtClean="0">
              <a:solidFill>
                <a:srgbClr val="000000"/>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dissolv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dissolve">
                                      <p:cBhvr>
                                        <p:cTn id="12" dur="500"/>
                                        <p:tgtEl>
                                          <p:spTgt spid="4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dissolve">
                                      <p:cBhvr>
                                        <p:cTn id="17" dur="500"/>
                                        <p:tgtEl>
                                          <p:spTgt spid="43"/>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ssolv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42" grpId="0"/>
      <p:bldP spid="43" grpId="0"/>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67475" y="1373200"/>
            <a:ext cx="3005951" cy="769441"/>
          </a:xfrm>
          <a:prstGeom prst="rect">
            <a:avLst/>
          </a:prstGeom>
        </p:spPr>
        <p:txBody>
          <a:bodyPr wrap="none">
            <a:spAutoFit/>
          </a:bodyPr>
          <a:lstStyle/>
          <a:p>
            <a:r>
              <a:rPr lang="zh-CN" altLang="en-US" sz="4400" dirty="0" smtClean="0"/>
              <a:t>意见的含义</a:t>
            </a:r>
            <a:endParaRPr lang="en-US" altLang="zh-CN" sz="4400" dirty="0"/>
          </a:p>
        </p:txBody>
      </p:sp>
      <p:sp>
        <p:nvSpPr>
          <p:cNvPr id="7" name="矩形 6"/>
          <p:cNvSpPr/>
          <p:nvPr/>
        </p:nvSpPr>
        <p:spPr>
          <a:xfrm>
            <a:off x="1367475" y="2318962"/>
            <a:ext cx="6230998" cy="1476375"/>
          </a:xfrm>
          <a:prstGeom prst="rect">
            <a:avLst/>
          </a:prstGeom>
        </p:spPr>
        <p:txBody>
          <a:bodyPr wrap="square">
            <a:spAutoFit/>
          </a:bodyPr>
          <a:lstStyle/>
          <a:p>
            <a:pPr>
              <a:lnSpc>
                <a:spcPct val="150000"/>
              </a:lnSpc>
            </a:pPr>
            <a:r>
              <a:rPr lang="en-US" altLang="zh-CN" sz="2000" dirty="0" smtClean="0">
                <a:solidFill>
                  <a:srgbClr val="000000"/>
                </a:solidFill>
                <a:latin typeface="+mn-ea"/>
              </a:rPr>
              <a:t>       </a:t>
            </a:r>
            <a:r>
              <a:rPr lang="zh-CN" altLang="zh-CN" sz="2000" dirty="0" smtClean="0">
                <a:solidFill>
                  <a:srgbClr val="000000"/>
                </a:solidFill>
                <a:latin typeface="+mn-ea"/>
              </a:rPr>
              <a:t>意见是党政机关</a:t>
            </a:r>
            <a:r>
              <a:rPr lang="zh-CN" altLang="zh-CN" sz="2000" dirty="0">
                <a:solidFill>
                  <a:srgbClr val="000000"/>
                </a:solidFill>
                <a:latin typeface="+mn-ea"/>
              </a:rPr>
              <a:t>的规定文种，行文方向：上行，下行，平行文。意见是具兼容特性的文种，适用于对重要问题提出见解和处理办法。 </a:t>
            </a:r>
            <a:endParaRPr lang="zh-CN" altLang="zh-CN" sz="2000" dirty="0">
              <a:solidFill>
                <a:srgbClr val="000000"/>
              </a:solidFill>
              <a:latin typeface="+mn-ea"/>
            </a:endParaRPr>
          </a:p>
        </p:txBody>
      </p:sp>
      <p:sp>
        <p:nvSpPr>
          <p:cNvPr id="10" name="椭圆 9"/>
          <p:cNvSpPr/>
          <p:nvPr/>
        </p:nvSpPr>
        <p:spPr>
          <a:xfrm>
            <a:off x="1145232" y="1717182"/>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9024" y="530508"/>
            <a:ext cx="6750566" cy="584776"/>
          </a:xfrm>
          <a:prstGeom prst="rect">
            <a:avLst/>
          </a:prstGeom>
        </p:spPr>
        <p:txBody>
          <a:bodyPr wrap="none">
            <a:spAutoFit/>
          </a:bodyPr>
          <a:lstStyle/>
          <a:p>
            <a:r>
              <a:rPr lang="zh-CN" altLang="en-US" sz="3200" b="1" dirty="0" smtClean="0"/>
              <a:t>意见的特点、分类、格式、注意问题</a:t>
            </a:r>
            <a:endParaRPr lang="zh-CN" altLang="en-US" sz="3200" b="1" dirty="0"/>
          </a:p>
        </p:txBody>
      </p:sp>
      <p:sp>
        <p:nvSpPr>
          <p:cNvPr id="22" name="矩形 21"/>
          <p:cNvSpPr/>
          <p:nvPr/>
        </p:nvSpPr>
        <p:spPr>
          <a:xfrm>
            <a:off x="2913809" y="1425605"/>
            <a:ext cx="3808731" cy="1660525"/>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意见的特点</a:t>
            </a:r>
            <a:endParaRPr lang="en-US" altLang="zh-CN" sz="2000" b="1" u="dash" dirty="0" smtClean="0">
              <a:solidFill>
                <a:srgbClr val="000000"/>
              </a:solidFill>
              <a:uFill>
                <a:solidFill>
                  <a:srgbClr val="800000"/>
                </a:solidFill>
              </a:uFill>
              <a:latin typeface="+mn-ea"/>
            </a:endParaRPr>
          </a:p>
          <a:p>
            <a:r>
              <a:rPr lang="en-US" altLang="zh-CN" sz="1400" dirty="0" smtClean="0">
                <a:solidFill>
                  <a:srgbClr val="000000"/>
                </a:solidFill>
              </a:rPr>
              <a:t> </a:t>
            </a:r>
            <a:r>
              <a:rPr lang="zh-CN" altLang="en-US" sz="1400" dirty="0" smtClean="0">
                <a:solidFill>
                  <a:srgbClr val="000000"/>
                </a:solidFill>
              </a:rPr>
              <a:t>    </a:t>
            </a:r>
            <a:r>
              <a:rPr lang="zh-CN" altLang="en-US" sz="1400" dirty="0" smtClean="0">
                <a:solidFill>
                  <a:srgbClr val="000000"/>
                </a:solidFill>
                <a:latin typeface="+mn-ea"/>
              </a:rPr>
              <a:t>  </a:t>
            </a:r>
            <a:r>
              <a:rPr lang="en-US" altLang="zh-CN" dirty="0" smtClean="0">
                <a:solidFill>
                  <a:srgbClr val="000000"/>
                </a:solidFill>
                <a:latin typeface="+mn-ea"/>
              </a:rPr>
              <a:t>(</a:t>
            </a:r>
            <a:r>
              <a:rPr lang="zh-CN" altLang="zh-CN" dirty="0">
                <a:solidFill>
                  <a:srgbClr val="000000"/>
                </a:solidFill>
                <a:latin typeface="+mn-ea"/>
              </a:rPr>
              <a:t>一</a:t>
            </a:r>
            <a:r>
              <a:rPr lang="en-US" altLang="zh-CN" dirty="0" smtClean="0">
                <a:solidFill>
                  <a:srgbClr val="000000"/>
                </a:solidFill>
                <a:latin typeface="+mn-ea"/>
              </a:rPr>
              <a:t>)</a:t>
            </a:r>
            <a:r>
              <a:rPr lang="zh-CN" altLang="en-US" dirty="0" smtClean="0">
                <a:solidFill>
                  <a:srgbClr val="000000"/>
                </a:solidFill>
                <a:latin typeface="+mn-ea"/>
              </a:rPr>
              <a:t>使用</a:t>
            </a:r>
            <a:r>
              <a:rPr lang="zh-CN" altLang="zh-CN" dirty="0" smtClean="0">
                <a:solidFill>
                  <a:srgbClr val="000000"/>
                </a:solidFill>
                <a:latin typeface="+mn-ea"/>
              </a:rPr>
              <a:t>的广泛</a:t>
            </a:r>
            <a:r>
              <a:rPr lang="zh-CN" altLang="zh-CN" dirty="0">
                <a:solidFill>
                  <a:srgbClr val="000000"/>
                </a:solidFill>
                <a:latin typeface="+mn-ea"/>
              </a:rPr>
              <a:t>性</a:t>
            </a:r>
            <a:endParaRPr lang="zh-CN" altLang="zh-CN" dirty="0">
              <a:solidFill>
                <a:srgbClr val="000000"/>
              </a:solidFill>
              <a:latin typeface="+mn-ea"/>
            </a:endParaRPr>
          </a:p>
          <a:p>
            <a:r>
              <a:rPr lang="en-US"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 </a:t>
            </a:r>
            <a:r>
              <a:rPr lang="en-US" altLang="zh-CN" dirty="0">
                <a:solidFill>
                  <a:srgbClr val="000000"/>
                </a:solidFill>
                <a:latin typeface="+mn-ea"/>
              </a:rPr>
              <a:t>(</a:t>
            </a:r>
            <a:r>
              <a:rPr lang="zh-CN" altLang="zh-CN" dirty="0">
                <a:solidFill>
                  <a:srgbClr val="000000"/>
                </a:solidFill>
                <a:latin typeface="+mn-ea"/>
              </a:rPr>
              <a:t>二</a:t>
            </a:r>
            <a:r>
              <a:rPr lang="en-US" altLang="zh-CN" dirty="0" smtClean="0">
                <a:solidFill>
                  <a:srgbClr val="000000"/>
                </a:solidFill>
                <a:latin typeface="+mn-ea"/>
              </a:rPr>
              <a:t>)</a:t>
            </a:r>
            <a:r>
              <a:rPr lang="zh-CN" altLang="en-US" dirty="0" smtClean="0">
                <a:solidFill>
                  <a:srgbClr val="000000"/>
                </a:solidFill>
                <a:latin typeface="+mn-ea"/>
              </a:rPr>
              <a:t>行文的多向</a:t>
            </a:r>
            <a:r>
              <a:rPr lang="zh-CN" altLang="zh-CN" dirty="0" smtClean="0">
                <a:solidFill>
                  <a:srgbClr val="000000"/>
                </a:solidFill>
                <a:latin typeface="+mn-ea"/>
              </a:rPr>
              <a:t>性</a:t>
            </a:r>
            <a:endParaRPr lang="zh-CN" altLang="zh-CN" dirty="0">
              <a:solidFill>
                <a:srgbClr val="000000"/>
              </a:solidFill>
              <a:latin typeface="+mn-ea"/>
            </a:endParaRPr>
          </a:p>
          <a:p>
            <a:r>
              <a:rPr lang="en-US"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 </a:t>
            </a:r>
            <a:r>
              <a:rPr lang="en-US" altLang="zh-CN" dirty="0">
                <a:solidFill>
                  <a:srgbClr val="000000"/>
                </a:solidFill>
                <a:latin typeface="+mn-ea"/>
              </a:rPr>
              <a:t>(</a:t>
            </a:r>
            <a:r>
              <a:rPr lang="zh-CN" altLang="zh-CN" dirty="0">
                <a:solidFill>
                  <a:srgbClr val="000000"/>
                </a:solidFill>
                <a:latin typeface="+mn-ea"/>
              </a:rPr>
              <a:t>三</a:t>
            </a:r>
            <a:r>
              <a:rPr lang="en-US" altLang="zh-CN" dirty="0" smtClean="0">
                <a:solidFill>
                  <a:srgbClr val="000000"/>
                </a:solidFill>
                <a:latin typeface="+mn-ea"/>
              </a:rPr>
              <a:t>)</a:t>
            </a:r>
            <a:r>
              <a:rPr lang="zh-CN" altLang="en-US" dirty="0" smtClean="0">
                <a:solidFill>
                  <a:srgbClr val="000000"/>
                </a:solidFill>
                <a:latin typeface="+mn-ea"/>
              </a:rPr>
              <a:t>作用的多样</a:t>
            </a:r>
            <a:r>
              <a:rPr lang="zh-CN" altLang="zh-CN" dirty="0" smtClean="0">
                <a:solidFill>
                  <a:srgbClr val="000000"/>
                </a:solidFill>
                <a:latin typeface="+mn-ea"/>
              </a:rPr>
              <a:t>性</a:t>
            </a:r>
            <a:endParaRPr lang="zh-CN" altLang="zh-CN" dirty="0">
              <a:solidFill>
                <a:srgbClr val="000000"/>
              </a:solidFill>
              <a:latin typeface="+mn-ea"/>
            </a:endParaRPr>
          </a:p>
          <a:p>
            <a:r>
              <a:rPr lang="zh-CN" altLang="zh-CN" dirty="0" smtClean="0">
                <a:solidFill>
                  <a:srgbClr val="000000"/>
                </a:solidFill>
                <a:latin typeface="+mn-ea"/>
              </a:rPr>
              <a:t> </a:t>
            </a:r>
            <a:endParaRPr lang="zh-CN" altLang="zh-CN" dirty="0">
              <a:solidFill>
                <a:srgbClr val="000000"/>
              </a:solidFill>
              <a:latin typeface="+mn-ea"/>
            </a:endParaRPr>
          </a:p>
        </p:txBody>
      </p:sp>
      <p:sp>
        <p:nvSpPr>
          <p:cNvPr id="41" name="椭圆 40"/>
          <p:cNvSpPr/>
          <p:nvPr/>
        </p:nvSpPr>
        <p:spPr>
          <a:xfrm>
            <a:off x="3854568" y="733462"/>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
        <p:nvSpPr>
          <p:cNvPr id="42" name="矩形 41"/>
          <p:cNvSpPr/>
          <p:nvPr/>
        </p:nvSpPr>
        <p:spPr>
          <a:xfrm>
            <a:off x="6722540" y="1588579"/>
            <a:ext cx="4045798" cy="1508105"/>
          </a:xfrm>
          <a:prstGeom prst="rect">
            <a:avLst/>
          </a:prstGeom>
        </p:spPr>
        <p:txBody>
          <a:bodyPr wrap="square">
            <a:spAutoFit/>
          </a:bodyPr>
          <a:lstStyle/>
          <a:p>
            <a:pPr marL="342900" indent="-342900">
              <a:buClr>
                <a:srgbClr val="FF6600"/>
              </a:buClr>
              <a:buFont typeface="Arial" panose="020B0604020202020204"/>
              <a:buChar char="•"/>
            </a:pPr>
            <a:r>
              <a:rPr lang="zh-CN" altLang="en-US" sz="2000" b="1" u="dash" dirty="0">
                <a:solidFill>
                  <a:srgbClr val="000000"/>
                </a:solidFill>
                <a:uFill>
                  <a:solidFill>
                    <a:srgbClr val="800000"/>
                  </a:solidFill>
                </a:uFill>
                <a:latin typeface="+mn-ea"/>
              </a:rPr>
              <a:t>意见</a:t>
            </a:r>
            <a:r>
              <a:rPr lang="zh-CN" altLang="en-US" sz="2000" b="1" u="dash" dirty="0" smtClean="0">
                <a:solidFill>
                  <a:srgbClr val="000000"/>
                </a:solidFill>
                <a:uFill>
                  <a:solidFill>
                    <a:srgbClr val="800000"/>
                  </a:solidFill>
                </a:uFill>
                <a:latin typeface="+mn-ea"/>
              </a:rPr>
              <a:t>的分类</a:t>
            </a:r>
            <a:endParaRPr lang="en-US" altLang="zh-CN" sz="2000" b="1" dirty="0" smtClean="0">
              <a:solidFill>
                <a:srgbClr val="000000"/>
              </a:solidFill>
              <a:latin typeface="+mn-ea"/>
            </a:endParaRPr>
          </a:p>
          <a:p>
            <a:r>
              <a:rPr lang="en-US" altLang="zh-CN" sz="1400" dirty="0">
                <a:solidFill>
                  <a:srgbClr val="000000"/>
                </a:solidFill>
                <a:latin typeface="+mn-ea"/>
              </a:rPr>
              <a:t> </a:t>
            </a:r>
            <a:r>
              <a:rPr lang="zh-CN" altLang="en-US" sz="1400" dirty="0" smtClean="0">
                <a:solidFill>
                  <a:srgbClr val="000000"/>
                </a:solidFill>
                <a:latin typeface="+mn-ea"/>
              </a:rPr>
              <a:t>    </a:t>
            </a:r>
            <a:r>
              <a:rPr lang="en-US" altLang="zh-CN" dirty="0" smtClean="0">
                <a:solidFill>
                  <a:srgbClr val="000000"/>
                </a:solidFill>
                <a:latin typeface="+mn-ea"/>
              </a:rPr>
              <a:t>(</a:t>
            </a:r>
            <a:r>
              <a:rPr lang="zh-CN" altLang="zh-CN" dirty="0">
                <a:solidFill>
                  <a:srgbClr val="000000"/>
                </a:solidFill>
                <a:latin typeface="+mn-ea"/>
              </a:rPr>
              <a:t>一</a:t>
            </a:r>
            <a:r>
              <a:rPr lang="en-US" altLang="zh-CN" dirty="0" smtClean="0">
                <a:solidFill>
                  <a:srgbClr val="000000"/>
                </a:solidFill>
                <a:latin typeface="+mn-ea"/>
              </a:rPr>
              <a:t>)</a:t>
            </a:r>
            <a:r>
              <a:rPr lang="zh-CN" altLang="en-US" dirty="0" smtClean="0">
                <a:solidFill>
                  <a:srgbClr val="000000"/>
                </a:solidFill>
                <a:latin typeface="+mn-ea"/>
              </a:rPr>
              <a:t>指导性意见</a:t>
            </a:r>
            <a:endParaRPr lang="zh-CN" altLang="zh-CN" dirty="0">
              <a:solidFill>
                <a:srgbClr val="000000"/>
              </a:solidFill>
              <a:latin typeface="+mn-ea"/>
            </a:endParaRPr>
          </a:p>
          <a:p>
            <a:r>
              <a:rPr lang="en-US" altLang="zh-CN" dirty="0">
                <a:solidFill>
                  <a:srgbClr val="000000"/>
                </a:solidFill>
                <a:latin typeface="+mn-ea"/>
              </a:rPr>
              <a:t>   </a:t>
            </a:r>
            <a:r>
              <a:rPr lang="en-US" altLang="zh-CN" dirty="0" smtClean="0">
                <a:solidFill>
                  <a:srgbClr val="000000"/>
                </a:solidFill>
                <a:latin typeface="+mn-ea"/>
              </a:rPr>
              <a:t> (</a:t>
            </a:r>
            <a:r>
              <a:rPr lang="zh-CN" altLang="zh-CN" dirty="0">
                <a:solidFill>
                  <a:srgbClr val="000000"/>
                </a:solidFill>
                <a:latin typeface="+mn-ea"/>
              </a:rPr>
              <a:t>二</a:t>
            </a:r>
            <a:r>
              <a:rPr lang="en-US" altLang="zh-CN" dirty="0" smtClean="0">
                <a:solidFill>
                  <a:srgbClr val="000000"/>
                </a:solidFill>
                <a:latin typeface="+mn-ea"/>
              </a:rPr>
              <a:t>)</a:t>
            </a:r>
            <a:r>
              <a:rPr lang="zh-CN" altLang="en-US" dirty="0" smtClean="0">
                <a:solidFill>
                  <a:srgbClr val="000000"/>
                </a:solidFill>
                <a:latin typeface="+mn-ea"/>
              </a:rPr>
              <a:t>实施性意见</a:t>
            </a:r>
            <a:endParaRPr lang="en-US" altLang="zh-CN" dirty="0" smtClean="0">
              <a:solidFill>
                <a:srgbClr val="000000"/>
              </a:solidFill>
              <a:latin typeface="+mn-ea"/>
            </a:endParaRPr>
          </a:p>
          <a:p>
            <a:r>
              <a:rPr lang="en-US" altLang="zh-CN" dirty="0" smtClean="0">
                <a:solidFill>
                  <a:srgbClr val="000000"/>
                </a:solidFill>
                <a:latin typeface="+mn-ea"/>
              </a:rPr>
              <a:t>    (</a:t>
            </a:r>
            <a:r>
              <a:rPr lang="zh-CN" altLang="zh-CN" dirty="0">
                <a:solidFill>
                  <a:srgbClr val="000000"/>
                </a:solidFill>
                <a:latin typeface="+mn-ea"/>
              </a:rPr>
              <a:t>三</a:t>
            </a:r>
            <a:r>
              <a:rPr lang="en-US" altLang="zh-CN" dirty="0" smtClean="0">
                <a:solidFill>
                  <a:srgbClr val="000000"/>
                </a:solidFill>
                <a:latin typeface="+mn-ea"/>
              </a:rPr>
              <a:t>)</a:t>
            </a:r>
            <a:r>
              <a:rPr lang="zh-CN" altLang="en-US" dirty="0" smtClean="0">
                <a:solidFill>
                  <a:srgbClr val="000000"/>
                </a:solidFill>
                <a:latin typeface="+mn-ea"/>
              </a:rPr>
              <a:t>建议性意见</a:t>
            </a:r>
            <a:endParaRPr lang="en-US" altLang="zh-CN" dirty="0" smtClean="0">
              <a:solidFill>
                <a:srgbClr val="000000"/>
              </a:solidFill>
              <a:latin typeface="+mn-ea"/>
            </a:endParaRPr>
          </a:p>
          <a:p>
            <a:r>
              <a:rPr lang="en-US" altLang="zh-CN" dirty="0" smtClean="0">
                <a:solidFill>
                  <a:srgbClr val="000000"/>
                </a:solidFill>
                <a:latin typeface="+mn-ea"/>
              </a:rPr>
              <a:t>    (</a:t>
            </a:r>
            <a:r>
              <a:rPr lang="zh-CN" altLang="zh-CN" dirty="0">
                <a:solidFill>
                  <a:srgbClr val="000000"/>
                </a:solidFill>
                <a:latin typeface="+mn-ea"/>
              </a:rPr>
              <a:t>四</a:t>
            </a:r>
            <a:r>
              <a:rPr lang="en-US" altLang="zh-CN" dirty="0" smtClean="0">
                <a:solidFill>
                  <a:srgbClr val="000000"/>
                </a:solidFill>
                <a:latin typeface="+mn-ea"/>
              </a:rPr>
              <a:t>)</a:t>
            </a:r>
            <a:r>
              <a:rPr lang="zh-CN" altLang="en-US" dirty="0" smtClean="0">
                <a:solidFill>
                  <a:srgbClr val="000000"/>
                </a:solidFill>
                <a:latin typeface="+mn-ea"/>
              </a:rPr>
              <a:t>评估性意见</a:t>
            </a:r>
            <a:r>
              <a:rPr lang="en-US" altLang="zh-CN" dirty="0" smtClean="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 </a:t>
            </a:r>
            <a:endParaRPr lang="zh-CN" altLang="zh-CN" dirty="0">
              <a:solidFill>
                <a:srgbClr val="000000"/>
              </a:solidFill>
              <a:latin typeface="+mn-ea"/>
            </a:endParaRPr>
          </a:p>
        </p:txBody>
      </p:sp>
      <p:sp>
        <p:nvSpPr>
          <p:cNvPr id="43" name="矩形 42"/>
          <p:cNvSpPr/>
          <p:nvPr/>
        </p:nvSpPr>
        <p:spPr>
          <a:xfrm>
            <a:off x="2787650" y="3462655"/>
            <a:ext cx="3731895" cy="1383665"/>
          </a:xfrm>
          <a:prstGeom prst="rect">
            <a:avLst/>
          </a:prstGeom>
        </p:spPr>
        <p:txBody>
          <a:bodyPr wrap="square">
            <a:spAutoFit/>
          </a:bodyPr>
          <a:lstStyle/>
          <a:p>
            <a:endParaRPr lang="en-US" altLang="zh-CN" sz="1400" dirty="0" smtClean="0">
              <a:solidFill>
                <a:srgbClr val="000000"/>
              </a:solidFill>
              <a:latin typeface="+mn-ea"/>
            </a:endParaRPr>
          </a:p>
          <a:p>
            <a:pPr marL="285750" indent="-285750">
              <a:buClr>
                <a:srgbClr val="FF6600"/>
              </a:buClr>
              <a:buFont typeface="Arial" panose="020B0604020202020204"/>
              <a:buChar char="•"/>
            </a:pPr>
            <a:r>
              <a:rPr lang="zh-CN" altLang="en-US" sz="2000" b="1" u="dash" dirty="0">
                <a:solidFill>
                  <a:srgbClr val="000000"/>
                </a:solidFill>
                <a:uFill>
                  <a:solidFill>
                    <a:srgbClr val="800000"/>
                  </a:solidFill>
                </a:uFill>
                <a:latin typeface="+mn-ea"/>
              </a:rPr>
              <a:t>意见</a:t>
            </a:r>
            <a:r>
              <a:rPr lang="zh-CN" altLang="en-US" sz="2000" b="1" u="dash" dirty="0" smtClean="0">
                <a:solidFill>
                  <a:srgbClr val="000000"/>
                </a:solidFill>
                <a:uFill>
                  <a:solidFill>
                    <a:srgbClr val="800000"/>
                  </a:solidFill>
                </a:uFill>
                <a:latin typeface="+mn-ea"/>
              </a:rPr>
              <a:t>的格式</a:t>
            </a:r>
            <a:r>
              <a:rPr lang="zh-CN" altLang="en-US" sz="1400" b="1" dirty="0" smtClean="0">
                <a:solidFill>
                  <a:srgbClr val="000000"/>
                </a:solidFill>
                <a:latin typeface="+mn-ea"/>
              </a:rPr>
              <a:t>   </a:t>
            </a:r>
            <a:endParaRPr lang="en-US" altLang="zh-CN" sz="1400" b="1" dirty="0" smtClean="0">
              <a:solidFill>
                <a:srgbClr val="000000"/>
              </a:solidFill>
              <a:latin typeface="+mn-ea"/>
            </a:endParaRPr>
          </a:p>
          <a:p>
            <a:r>
              <a:rPr lang="zh-CN" altLang="en-US" sz="1400" dirty="0" smtClean="0">
                <a:solidFill>
                  <a:srgbClr val="000000"/>
                </a:solidFill>
              </a:rPr>
              <a:t>      </a:t>
            </a:r>
            <a:r>
              <a:rPr lang="zh-CN" altLang="en-US" dirty="0" smtClean="0">
                <a:solidFill>
                  <a:srgbClr val="000000"/>
                </a:solidFill>
                <a:latin typeface="+mn-ea"/>
              </a:rPr>
              <a:t>意见</a:t>
            </a:r>
            <a:r>
              <a:rPr lang="zh-CN" altLang="zh-CN" dirty="0" smtClean="0">
                <a:solidFill>
                  <a:srgbClr val="000000"/>
                </a:solidFill>
                <a:latin typeface="+mn-ea"/>
              </a:rPr>
              <a:t>的格式由标题、</a:t>
            </a:r>
            <a:r>
              <a:rPr lang="zh-CN" altLang="en-US" dirty="0" smtClean="0">
                <a:solidFill>
                  <a:srgbClr val="000000"/>
                </a:solidFill>
                <a:latin typeface="+mn-ea"/>
              </a:rPr>
              <a:t>主送机关、</a:t>
            </a:r>
            <a:endParaRPr lang="en-US" altLang="zh-CN" dirty="0" smtClean="0">
              <a:solidFill>
                <a:srgbClr val="000000"/>
              </a:solidFill>
              <a:latin typeface="+mn-ea"/>
            </a:endParaRPr>
          </a:p>
          <a:p>
            <a:r>
              <a:rPr lang="en-US" altLang="zh-CN" dirty="0">
                <a:solidFill>
                  <a:srgbClr val="000000"/>
                </a:solidFill>
                <a:latin typeface="+mn-ea"/>
              </a:rPr>
              <a:t> </a:t>
            </a:r>
            <a:r>
              <a:rPr lang="en-US" altLang="zh-CN" dirty="0" smtClean="0">
                <a:solidFill>
                  <a:srgbClr val="000000"/>
                </a:solidFill>
                <a:latin typeface="+mn-ea"/>
              </a:rPr>
              <a:t>   </a:t>
            </a:r>
            <a:r>
              <a:rPr lang="zh-CN" altLang="en-US" dirty="0" smtClean="0">
                <a:solidFill>
                  <a:srgbClr val="000000"/>
                </a:solidFill>
                <a:latin typeface="+mn-ea"/>
              </a:rPr>
              <a:t>正文</a:t>
            </a:r>
            <a:r>
              <a:rPr lang="zh-CN" altLang="zh-CN" dirty="0" smtClean="0">
                <a:solidFill>
                  <a:srgbClr val="000000"/>
                </a:solidFill>
                <a:latin typeface="+mn-ea"/>
              </a:rPr>
              <a:t>和落款</a:t>
            </a:r>
            <a:r>
              <a:rPr lang="zh-CN" altLang="en-US" dirty="0" smtClean="0">
                <a:solidFill>
                  <a:srgbClr val="000000"/>
                </a:solidFill>
                <a:latin typeface="+mn-ea"/>
              </a:rPr>
              <a:t>四</a:t>
            </a:r>
            <a:r>
              <a:rPr lang="zh-CN" altLang="zh-CN" dirty="0" smtClean="0">
                <a:solidFill>
                  <a:srgbClr val="000000"/>
                </a:solidFill>
                <a:latin typeface="+mn-ea"/>
              </a:rPr>
              <a:t>个部分组</a:t>
            </a:r>
            <a:r>
              <a:rPr lang="zh-CN" altLang="zh-CN" dirty="0">
                <a:solidFill>
                  <a:srgbClr val="000000"/>
                </a:solidFill>
                <a:latin typeface="+mn-ea"/>
              </a:rPr>
              <a:t>成。 </a:t>
            </a:r>
            <a:endParaRPr lang="en-US" altLang="zh-CN" dirty="0" smtClean="0">
              <a:solidFill>
                <a:srgbClr val="000000"/>
              </a:solidFill>
              <a:latin typeface="+mn-ea"/>
            </a:endParaRPr>
          </a:p>
          <a:p>
            <a:r>
              <a:rPr lang="zh-CN" altLang="en-US" sz="1400" dirty="0" smtClean="0">
                <a:solidFill>
                  <a:srgbClr val="000000"/>
                </a:solidFill>
                <a:latin typeface="+mn-ea"/>
              </a:rPr>
              <a:t> </a:t>
            </a:r>
            <a:endParaRPr lang="zh-CN" altLang="en-US" sz="1400" dirty="0" smtClean="0">
              <a:solidFill>
                <a:srgbClr val="000000"/>
              </a:solidFill>
              <a:latin typeface="+mn-ea"/>
            </a:endParaRPr>
          </a:p>
        </p:txBody>
      </p:sp>
      <p:sp>
        <p:nvSpPr>
          <p:cNvPr id="7" name="矩形 6"/>
          <p:cNvSpPr/>
          <p:nvPr/>
        </p:nvSpPr>
        <p:spPr>
          <a:xfrm>
            <a:off x="6693444" y="3462695"/>
            <a:ext cx="4956696" cy="2000548"/>
          </a:xfrm>
          <a:prstGeom prst="rect">
            <a:avLst/>
          </a:prstGeom>
        </p:spPr>
        <p:txBody>
          <a:bodyPr wrap="square">
            <a:spAutoFit/>
          </a:bodyPr>
          <a:lstStyle/>
          <a:p>
            <a:endParaRPr lang="en-US" altLang="zh-CN" sz="1400" dirty="0" smtClean="0">
              <a:solidFill>
                <a:srgbClr val="000000"/>
              </a:solidFill>
              <a:latin typeface="+mn-ea"/>
            </a:endParaRPr>
          </a:p>
          <a:p>
            <a:pPr marL="285750" indent="-285750">
              <a:buClr>
                <a:srgbClr val="FF6600"/>
              </a:buClr>
              <a:buFont typeface="Arial" panose="020B0604020202020204"/>
              <a:buChar char="•"/>
            </a:pPr>
            <a:r>
              <a:rPr lang="zh-CN" altLang="en-US" sz="2000" b="1" u="dash" dirty="0">
                <a:solidFill>
                  <a:srgbClr val="000000"/>
                </a:solidFill>
                <a:uFill>
                  <a:solidFill>
                    <a:srgbClr val="800000"/>
                  </a:solidFill>
                </a:uFill>
                <a:latin typeface="+mn-ea"/>
              </a:rPr>
              <a:t>意见</a:t>
            </a:r>
            <a:r>
              <a:rPr lang="zh-CN" altLang="en-US" sz="2000" b="1" u="dash" dirty="0" smtClean="0">
                <a:solidFill>
                  <a:srgbClr val="000000"/>
                </a:solidFill>
                <a:uFill>
                  <a:solidFill>
                    <a:srgbClr val="800000"/>
                  </a:solidFill>
                </a:uFill>
                <a:latin typeface="+mn-ea"/>
              </a:rPr>
              <a:t>写作注意问题</a:t>
            </a:r>
            <a:r>
              <a:rPr lang="zh-CN" altLang="en-US" sz="1400" b="1" dirty="0" smtClean="0">
                <a:solidFill>
                  <a:srgbClr val="000000"/>
                </a:solidFill>
                <a:latin typeface="+mn-ea"/>
              </a:rPr>
              <a:t>   </a:t>
            </a:r>
            <a:endParaRPr lang="en-US" altLang="zh-CN" sz="1400" b="1" dirty="0" smtClean="0">
              <a:solidFill>
                <a:srgbClr val="000000"/>
              </a:solidFill>
              <a:latin typeface="+mn-ea"/>
            </a:endParaRPr>
          </a:p>
          <a:p>
            <a:r>
              <a:rPr lang="zh-CN" altLang="en-US" sz="1400" dirty="0" smtClean="0">
                <a:solidFill>
                  <a:srgbClr val="000000"/>
                </a:solidFill>
              </a:rPr>
              <a:t>    </a:t>
            </a:r>
            <a:r>
              <a:rPr lang="zh-CN" altLang="en-US" sz="1400" dirty="0" smtClean="0">
                <a:solidFill>
                  <a:srgbClr val="000000"/>
                </a:solidFill>
                <a:latin typeface="+mn-ea"/>
              </a:rPr>
              <a:t>  </a:t>
            </a:r>
            <a:r>
              <a:rPr lang="en-US" altLang="zh-CN" dirty="0" smtClean="0">
                <a:solidFill>
                  <a:srgbClr val="000000"/>
                </a:solidFill>
                <a:latin typeface="+mn-ea"/>
              </a:rPr>
              <a:t>(</a:t>
            </a:r>
            <a:r>
              <a:rPr lang="en-US" altLang="zh-CN" dirty="0">
                <a:solidFill>
                  <a:srgbClr val="000000"/>
                </a:solidFill>
                <a:latin typeface="+mn-ea"/>
              </a:rPr>
              <a:t>1)</a:t>
            </a:r>
            <a:r>
              <a:rPr lang="zh-CN" altLang="zh-CN" dirty="0">
                <a:solidFill>
                  <a:srgbClr val="000000"/>
                </a:solidFill>
                <a:latin typeface="+mn-ea"/>
              </a:rPr>
              <a:t>指导性意见因机关层次的不同而</a:t>
            </a:r>
            <a:r>
              <a:rPr lang="zh-CN" altLang="zh-CN" dirty="0" smtClean="0">
                <a:solidFill>
                  <a:srgbClr val="000000"/>
                </a:solidFill>
                <a:latin typeface="+mn-ea"/>
              </a:rPr>
              <a:t>有</a:t>
            </a:r>
            <a:endParaRPr lang="en-US" altLang="zh-CN" dirty="0" smtClean="0">
              <a:solidFill>
                <a:srgbClr val="000000"/>
              </a:solidFill>
              <a:latin typeface="+mn-ea"/>
            </a:endParaRPr>
          </a:p>
          <a:p>
            <a:r>
              <a:rPr lang="en-US" altLang="zh-CN" dirty="0">
                <a:solidFill>
                  <a:srgbClr val="000000"/>
                </a:solidFill>
                <a:latin typeface="+mn-ea"/>
              </a:rPr>
              <a:t> </a:t>
            </a:r>
            <a:r>
              <a:rPr lang="en-US" altLang="zh-CN" dirty="0" smtClean="0">
                <a:solidFill>
                  <a:srgbClr val="000000"/>
                </a:solidFill>
                <a:latin typeface="+mn-ea"/>
              </a:rPr>
              <a:t>        </a:t>
            </a:r>
            <a:r>
              <a:rPr lang="zh-CN" altLang="zh-CN" dirty="0" smtClean="0">
                <a:solidFill>
                  <a:srgbClr val="000000"/>
                </a:solidFill>
                <a:latin typeface="+mn-ea"/>
              </a:rPr>
              <a:t>不同</a:t>
            </a:r>
            <a:r>
              <a:rPr lang="zh-CN" altLang="zh-CN" dirty="0">
                <a:solidFill>
                  <a:srgbClr val="000000"/>
                </a:solidFill>
                <a:latin typeface="+mn-ea"/>
              </a:rPr>
              <a:t>要求。 </a:t>
            </a:r>
            <a:r>
              <a:rPr lang="zh-CN" altLang="zh-CN" dirty="0" smtClean="0">
                <a:solidFill>
                  <a:srgbClr val="000000"/>
                </a:solidFill>
                <a:latin typeface="+mn-ea"/>
              </a:rPr>
              <a:t> </a:t>
            </a:r>
            <a:endParaRPr lang="en-US" altLang="zh-CN" dirty="0" smtClean="0">
              <a:solidFill>
                <a:srgbClr val="000000"/>
              </a:solidFill>
              <a:latin typeface="+mn-ea"/>
            </a:endParaRPr>
          </a:p>
          <a:p>
            <a:r>
              <a:rPr lang="zh-CN" altLang="en-US" dirty="0" smtClean="0">
                <a:solidFill>
                  <a:srgbClr val="000000"/>
                </a:solidFill>
                <a:latin typeface="+mn-ea"/>
              </a:rPr>
              <a:t>     </a:t>
            </a:r>
            <a:r>
              <a:rPr lang="en-US" altLang="zh-CN" dirty="0" smtClean="0">
                <a:solidFill>
                  <a:srgbClr val="000000"/>
                </a:solidFill>
                <a:latin typeface="+mn-ea"/>
              </a:rPr>
              <a:t>(</a:t>
            </a:r>
            <a:r>
              <a:rPr lang="en-US" altLang="zh-CN" dirty="0">
                <a:solidFill>
                  <a:srgbClr val="000000"/>
                </a:solidFill>
                <a:latin typeface="+mn-ea"/>
              </a:rPr>
              <a:t>2)</a:t>
            </a:r>
            <a:r>
              <a:rPr lang="zh-CN" altLang="zh-CN" dirty="0">
                <a:solidFill>
                  <a:srgbClr val="000000"/>
                </a:solidFill>
                <a:latin typeface="+mn-ea"/>
              </a:rPr>
              <a:t>实施性意见要写得具体、</a:t>
            </a:r>
            <a:r>
              <a:rPr lang="zh-CN" altLang="zh-CN" dirty="0" smtClean="0">
                <a:solidFill>
                  <a:srgbClr val="000000"/>
                </a:solidFill>
                <a:latin typeface="+mn-ea"/>
              </a:rPr>
              <a:t>可行</a:t>
            </a:r>
            <a:endParaRPr lang="en-US" altLang="zh-CN" dirty="0" smtClean="0">
              <a:solidFill>
                <a:srgbClr val="000000"/>
              </a:solidFill>
              <a:latin typeface="+mn-ea"/>
            </a:endParaRPr>
          </a:p>
          <a:p>
            <a:r>
              <a:rPr lang="zh-CN" altLang="en-US" dirty="0" smtClean="0">
                <a:solidFill>
                  <a:srgbClr val="000000"/>
                </a:solidFill>
                <a:latin typeface="+mn-ea"/>
              </a:rPr>
              <a:t>     </a:t>
            </a:r>
            <a:r>
              <a:rPr lang="en-US" altLang="zh-CN" dirty="0" smtClean="0">
                <a:solidFill>
                  <a:srgbClr val="000000"/>
                </a:solidFill>
                <a:latin typeface="+mn-ea"/>
              </a:rPr>
              <a:t>(</a:t>
            </a:r>
            <a:r>
              <a:rPr lang="en-US" altLang="zh-CN" dirty="0">
                <a:solidFill>
                  <a:srgbClr val="000000"/>
                </a:solidFill>
                <a:latin typeface="+mn-ea"/>
              </a:rPr>
              <a:t>3)</a:t>
            </a:r>
            <a:r>
              <a:rPr lang="zh-CN" altLang="zh-CN" dirty="0">
                <a:solidFill>
                  <a:srgbClr val="000000"/>
                </a:solidFill>
                <a:latin typeface="+mn-ea"/>
              </a:rPr>
              <a:t>注意建议性意见与建议性报告的异同</a:t>
            </a:r>
            <a:r>
              <a:rPr lang="zh-CN" altLang="zh-CN" dirty="0" smtClean="0">
                <a:solidFill>
                  <a:srgbClr val="000000"/>
                </a:solidFill>
                <a:latin typeface="+mn-ea"/>
              </a:rPr>
              <a:t>。</a:t>
            </a:r>
            <a:endParaRPr lang="en-US" altLang="zh-CN" dirty="0" smtClean="0">
              <a:solidFill>
                <a:srgbClr val="000000"/>
              </a:solidFill>
              <a:latin typeface="+mn-ea"/>
            </a:endParaRPr>
          </a:p>
          <a:p>
            <a:r>
              <a:rPr lang="zh-CN" altLang="zh-CN" dirty="0" smtClean="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a:t>
            </a:r>
            <a:r>
              <a:rPr lang="en-US" altLang="zh-CN" dirty="0">
                <a:solidFill>
                  <a:srgbClr val="000000"/>
                </a:solidFill>
                <a:latin typeface="+mn-ea"/>
              </a:rPr>
              <a:t>4)</a:t>
            </a:r>
            <a:r>
              <a:rPr lang="zh-CN" altLang="zh-CN" dirty="0">
                <a:solidFill>
                  <a:srgbClr val="000000"/>
                </a:solidFill>
                <a:latin typeface="+mn-ea"/>
              </a:rPr>
              <a:t>评估性意见要体现科学性、公正性。 </a:t>
            </a:r>
            <a:endParaRPr lang="zh-CN" altLang="en-US" dirty="0" smtClean="0">
              <a:solidFill>
                <a:srgbClr val="000000"/>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70699" y="2781300"/>
            <a:ext cx="2749471" cy="707886"/>
          </a:xfrm>
          <a:prstGeom prst="rect">
            <a:avLst/>
          </a:prstGeom>
          <a:noFill/>
        </p:spPr>
        <p:txBody>
          <a:bodyPr wrap="none" rtlCol="0">
            <a:spAutoFit/>
          </a:bodyPr>
          <a:lstStyle/>
          <a:p>
            <a:r>
              <a:rPr lang="zh-CN" altLang="en-US" sz="4000" dirty="0" smtClean="0"/>
              <a:t>本章节结束</a:t>
            </a:r>
            <a:endParaRPr lang="zh-CN" altLang="en-US" sz="4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67475" y="1373200"/>
            <a:ext cx="2441694" cy="769441"/>
          </a:xfrm>
          <a:prstGeom prst="rect">
            <a:avLst/>
          </a:prstGeom>
        </p:spPr>
        <p:txBody>
          <a:bodyPr wrap="none">
            <a:spAutoFit/>
          </a:bodyPr>
          <a:lstStyle/>
          <a:p>
            <a:r>
              <a:rPr lang="zh-CN" altLang="zh-CN" sz="4400" dirty="0"/>
              <a:t>公文概述 </a:t>
            </a:r>
            <a:endParaRPr lang="en-US" altLang="zh-CN" sz="4400" dirty="0"/>
          </a:p>
        </p:txBody>
      </p:sp>
      <p:sp>
        <p:nvSpPr>
          <p:cNvPr id="7" name="矩形 6"/>
          <p:cNvSpPr/>
          <p:nvPr/>
        </p:nvSpPr>
        <p:spPr>
          <a:xfrm>
            <a:off x="1411932" y="2277081"/>
            <a:ext cx="6230998" cy="1884042"/>
          </a:xfrm>
          <a:prstGeom prst="rect">
            <a:avLst/>
          </a:prstGeom>
        </p:spPr>
        <p:txBody>
          <a:bodyPr wrap="square">
            <a:spAutoFit/>
          </a:bodyPr>
          <a:lstStyle/>
          <a:p>
            <a:pPr>
              <a:lnSpc>
                <a:spcPct val="150000"/>
              </a:lnSpc>
            </a:pPr>
            <a:r>
              <a:rPr lang="zh-CN" altLang="zh-CN" sz="2000" dirty="0">
                <a:solidFill>
                  <a:srgbClr val="000000"/>
                </a:solidFill>
              </a:rPr>
              <a:t>公文，全称公务文书，是指党政机关、企事业单位、社会团体在管理活动中产生的，按照严格的、法定的生效程序和规范的格式制定的具有传递信息和记录作用的载体。</a:t>
            </a:r>
            <a:endParaRPr lang="zh-CN" altLang="zh-CN" sz="2000" dirty="0">
              <a:solidFill>
                <a:srgbClr val="000000"/>
              </a:solidFill>
            </a:endParaRPr>
          </a:p>
        </p:txBody>
      </p:sp>
      <p:sp>
        <p:nvSpPr>
          <p:cNvPr id="10" name="椭圆 9"/>
          <p:cNvSpPr/>
          <p:nvPr/>
        </p:nvSpPr>
        <p:spPr>
          <a:xfrm>
            <a:off x="1145232" y="1717182"/>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942024" y="513568"/>
            <a:ext cx="7571303" cy="584776"/>
          </a:xfrm>
          <a:prstGeom prst="rect">
            <a:avLst/>
          </a:prstGeom>
        </p:spPr>
        <p:txBody>
          <a:bodyPr wrap="none">
            <a:spAutoFit/>
          </a:bodyPr>
          <a:lstStyle/>
          <a:p>
            <a:r>
              <a:rPr lang="zh-CN" altLang="en-US" sz="3200" b="1" dirty="0" smtClean="0"/>
              <a:t>公文的特点、种类、行文方向、行文规则</a:t>
            </a:r>
            <a:endParaRPr lang="zh-CN" altLang="en-US" sz="3200" b="1" dirty="0"/>
          </a:p>
        </p:txBody>
      </p:sp>
      <p:sp>
        <p:nvSpPr>
          <p:cNvPr id="22" name="矩形 21"/>
          <p:cNvSpPr/>
          <p:nvPr/>
        </p:nvSpPr>
        <p:spPr>
          <a:xfrm>
            <a:off x="2603501" y="1272656"/>
            <a:ext cx="4457700" cy="2031325"/>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公文特点</a:t>
            </a:r>
            <a:endParaRPr lang="en-US" altLang="zh-CN" sz="2000" b="1" u="dash" dirty="0" smtClean="0">
              <a:solidFill>
                <a:srgbClr val="000000"/>
              </a:solidFill>
              <a:uFill>
                <a:solidFill>
                  <a:srgbClr val="800000"/>
                </a:solidFill>
              </a:uFill>
              <a:latin typeface="+mn-ea"/>
            </a:endParaRPr>
          </a:p>
          <a:p>
            <a:r>
              <a:rPr lang="zh-CN" altLang="zh-CN" sz="1600" dirty="0" smtClean="0">
                <a:solidFill>
                  <a:srgbClr val="000000"/>
                </a:solidFill>
                <a:latin typeface="+mn-ea"/>
              </a:rPr>
              <a:t>第一</a:t>
            </a:r>
            <a:r>
              <a:rPr lang="zh-CN" altLang="zh-CN" sz="1600" dirty="0">
                <a:solidFill>
                  <a:srgbClr val="000000"/>
                </a:solidFill>
                <a:latin typeface="+mn-ea"/>
              </a:rPr>
              <a:t>，公文的制作者是依法成立的组织。</a:t>
            </a:r>
            <a:endParaRPr lang="zh-CN" altLang="zh-CN" sz="1600" dirty="0">
              <a:solidFill>
                <a:srgbClr val="000000"/>
              </a:solidFill>
              <a:latin typeface="+mn-ea"/>
            </a:endParaRPr>
          </a:p>
          <a:p>
            <a:r>
              <a:rPr lang="zh-CN" altLang="zh-CN" sz="1600" dirty="0" smtClean="0">
                <a:solidFill>
                  <a:srgbClr val="000000"/>
                </a:solidFill>
                <a:latin typeface="+mn-ea"/>
              </a:rPr>
              <a:t>第二</a:t>
            </a:r>
            <a:r>
              <a:rPr lang="zh-CN" altLang="zh-CN" sz="1600" dirty="0">
                <a:solidFill>
                  <a:srgbClr val="000000"/>
                </a:solidFill>
                <a:latin typeface="+mn-ea"/>
              </a:rPr>
              <a:t>，公文具有特定效力，用于处理公务；公文具有行政机关赋予的特定的效能和影响力。</a:t>
            </a:r>
            <a:endParaRPr lang="zh-CN" altLang="zh-CN" sz="1600" dirty="0">
              <a:solidFill>
                <a:srgbClr val="000000"/>
              </a:solidFill>
              <a:latin typeface="+mn-ea"/>
            </a:endParaRPr>
          </a:p>
          <a:p>
            <a:r>
              <a:rPr lang="zh-CN" altLang="zh-CN" sz="1600" dirty="0" smtClean="0">
                <a:solidFill>
                  <a:srgbClr val="000000"/>
                </a:solidFill>
                <a:latin typeface="+mn-ea"/>
              </a:rPr>
              <a:t>第三</a:t>
            </a:r>
            <a:r>
              <a:rPr lang="zh-CN" altLang="zh-CN" sz="1600" dirty="0">
                <a:solidFill>
                  <a:srgbClr val="000000"/>
                </a:solidFill>
                <a:latin typeface="+mn-ea"/>
              </a:rPr>
              <a:t>，公文具有规范的结构和法定明确的格式，必须严格遵守，而私人文书的格式主要靠“约定俗成”。</a:t>
            </a:r>
            <a:endParaRPr lang="zh-CN" altLang="zh-CN" sz="1600" dirty="0">
              <a:solidFill>
                <a:srgbClr val="000000"/>
              </a:solidFill>
              <a:latin typeface="+mn-ea"/>
            </a:endParaRPr>
          </a:p>
        </p:txBody>
      </p:sp>
      <p:sp>
        <p:nvSpPr>
          <p:cNvPr id="41" name="椭圆 40"/>
          <p:cNvSpPr/>
          <p:nvPr/>
        </p:nvSpPr>
        <p:spPr>
          <a:xfrm>
            <a:off x="3727568" y="716522"/>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
        <p:nvSpPr>
          <p:cNvPr id="42" name="矩形 41"/>
          <p:cNvSpPr/>
          <p:nvPr/>
        </p:nvSpPr>
        <p:spPr>
          <a:xfrm>
            <a:off x="7510568" y="1437207"/>
            <a:ext cx="4045798" cy="1631216"/>
          </a:xfrm>
          <a:prstGeom prst="rect">
            <a:avLst/>
          </a:prstGeom>
        </p:spPr>
        <p:txBody>
          <a:bodyPr wrap="square">
            <a:spAutoFit/>
          </a:bodyPr>
          <a:lstStyle/>
          <a:p>
            <a:pPr marL="342900" indent="-34290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公文种类</a:t>
            </a:r>
            <a:endParaRPr lang="en-US" altLang="zh-CN" sz="2000" b="1" dirty="0" smtClean="0">
              <a:solidFill>
                <a:srgbClr val="000000"/>
              </a:solidFill>
              <a:latin typeface="+mn-ea"/>
            </a:endParaRPr>
          </a:p>
          <a:p>
            <a:r>
              <a:rPr lang="zh-CN" altLang="zh-CN" sz="1600" dirty="0" smtClean="0">
                <a:solidFill>
                  <a:srgbClr val="000000"/>
                </a:solidFill>
                <a:latin typeface="+mn-ea"/>
              </a:rPr>
              <a:t>《</a:t>
            </a:r>
            <a:r>
              <a:rPr lang="zh-CN" altLang="zh-CN" sz="1600" dirty="0">
                <a:solidFill>
                  <a:srgbClr val="000000"/>
                </a:solidFill>
                <a:latin typeface="+mn-ea"/>
              </a:rPr>
              <a:t>国家行政机关处理办法》规定的国家行政机关的公文种类主要包括如下。</a:t>
            </a:r>
            <a:endParaRPr lang="zh-CN" altLang="zh-CN" sz="1600" dirty="0">
              <a:solidFill>
                <a:srgbClr val="000000"/>
              </a:solidFill>
              <a:latin typeface="+mn-ea"/>
            </a:endParaRPr>
          </a:p>
          <a:p>
            <a:r>
              <a:rPr lang="zh-CN" altLang="en-US" sz="1600" dirty="0" smtClean="0">
                <a:solidFill>
                  <a:srgbClr val="000000"/>
                </a:solidFill>
                <a:latin typeface="+mn-ea"/>
              </a:rPr>
              <a:t>  </a:t>
            </a:r>
            <a:r>
              <a:rPr lang="zh-CN" altLang="zh-CN" sz="1600" dirty="0" smtClean="0">
                <a:solidFill>
                  <a:srgbClr val="000000"/>
                </a:solidFill>
                <a:latin typeface="+mn-ea"/>
              </a:rPr>
              <a:t>命令</a:t>
            </a:r>
            <a:r>
              <a:rPr lang="en-US" altLang="zh-CN" sz="1600" dirty="0">
                <a:solidFill>
                  <a:srgbClr val="000000"/>
                </a:solidFill>
                <a:latin typeface="+mn-ea"/>
              </a:rPr>
              <a:t>(</a:t>
            </a:r>
            <a:r>
              <a:rPr lang="zh-CN" altLang="zh-CN" sz="1600" dirty="0">
                <a:solidFill>
                  <a:srgbClr val="000000"/>
                </a:solidFill>
                <a:latin typeface="+mn-ea"/>
              </a:rPr>
              <a:t>令</a:t>
            </a:r>
            <a:r>
              <a:rPr lang="en-US" altLang="zh-CN" sz="1600" dirty="0">
                <a:solidFill>
                  <a:srgbClr val="000000"/>
                </a:solidFill>
                <a:latin typeface="+mn-ea"/>
              </a:rPr>
              <a:t>)</a:t>
            </a:r>
            <a:r>
              <a:rPr lang="zh-CN" altLang="zh-CN" sz="1600" dirty="0">
                <a:solidFill>
                  <a:srgbClr val="000000"/>
                </a:solidFill>
                <a:latin typeface="+mn-ea"/>
              </a:rPr>
              <a:t>，决定，公告，通告，通知，通报，议案，报告</a:t>
            </a:r>
            <a:r>
              <a:rPr lang="zh-CN" altLang="zh-CN" sz="1600" dirty="0" smtClean="0">
                <a:solidFill>
                  <a:srgbClr val="000000"/>
                </a:solidFill>
                <a:latin typeface="+mn-ea"/>
              </a:rPr>
              <a:t>，请示</a:t>
            </a:r>
            <a:r>
              <a:rPr lang="zh-CN" altLang="zh-CN" sz="1600" dirty="0">
                <a:solidFill>
                  <a:srgbClr val="000000"/>
                </a:solidFill>
                <a:latin typeface="+mn-ea"/>
              </a:rPr>
              <a:t>，批复，意见，函，会议纪要</a:t>
            </a:r>
            <a:endParaRPr lang="zh-CN" altLang="zh-CN" sz="1600" dirty="0">
              <a:solidFill>
                <a:srgbClr val="000000"/>
              </a:solidFill>
              <a:latin typeface="+mn-ea"/>
            </a:endParaRPr>
          </a:p>
        </p:txBody>
      </p:sp>
      <p:sp>
        <p:nvSpPr>
          <p:cNvPr id="43" name="矩形 42"/>
          <p:cNvSpPr/>
          <p:nvPr/>
        </p:nvSpPr>
        <p:spPr>
          <a:xfrm>
            <a:off x="2603501" y="3469529"/>
            <a:ext cx="5101166" cy="2585323"/>
          </a:xfrm>
          <a:prstGeom prst="rect">
            <a:avLst/>
          </a:prstGeom>
        </p:spPr>
        <p:txBody>
          <a:bodyPr wrap="square">
            <a:spAutoFit/>
          </a:bodyPr>
          <a:lstStyle/>
          <a:p>
            <a:endParaRPr lang="en-US" altLang="zh-CN" sz="1400" dirty="0" smtClean="0">
              <a:solidFill>
                <a:srgbClr val="000000"/>
              </a:solidFill>
              <a:latin typeface="+mn-ea"/>
            </a:endParaRPr>
          </a:p>
          <a:p>
            <a:pPr marL="285750" indent="-28575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公文行文方向</a:t>
            </a:r>
            <a:endParaRPr lang="en-US" altLang="zh-CN" sz="2000" b="1" u="dash" dirty="0">
              <a:solidFill>
                <a:srgbClr val="000000"/>
              </a:solidFill>
              <a:uFill>
                <a:solidFill>
                  <a:srgbClr val="800000"/>
                </a:solidFill>
              </a:uFill>
              <a:latin typeface="+mn-ea"/>
            </a:endParaRPr>
          </a:p>
          <a:p>
            <a:r>
              <a:rPr lang="zh-CN" altLang="zh-CN" sz="1600" dirty="0" smtClean="0">
                <a:solidFill>
                  <a:srgbClr val="000000"/>
                </a:solidFill>
                <a:latin typeface="+mn-ea"/>
              </a:rPr>
              <a:t>（</a:t>
            </a:r>
            <a:r>
              <a:rPr lang="en-US" altLang="zh-CN" sz="1600" dirty="0">
                <a:solidFill>
                  <a:srgbClr val="000000"/>
                </a:solidFill>
                <a:latin typeface="+mn-ea"/>
              </a:rPr>
              <a:t>1</a:t>
            </a:r>
            <a:r>
              <a:rPr lang="zh-CN" altLang="zh-CN" sz="1600" dirty="0">
                <a:solidFill>
                  <a:srgbClr val="000000"/>
                </a:solidFill>
                <a:latin typeface="+mn-ea"/>
              </a:rPr>
              <a:t>）上行，即公文向发文机关的上级机关运行。</a:t>
            </a:r>
            <a:endParaRPr lang="zh-CN" altLang="zh-CN" sz="1600" dirty="0">
              <a:solidFill>
                <a:srgbClr val="000000"/>
              </a:solidFill>
              <a:latin typeface="+mn-ea"/>
            </a:endParaRPr>
          </a:p>
          <a:p>
            <a:r>
              <a:rPr lang="zh-CN" altLang="zh-CN" sz="1600" dirty="0">
                <a:solidFill>
                  <a:srgbClr val="000000"/>
                </a:solidFill>
                <a:latin typeface="+mn-ea"/>
              </a:rPr>
              <a:t>（</a:t>
            </a:r>
            <a:r>
              <a:rPr lang="en-US" altLang="zh-CN" sz="1600" dirty="0">
                <a:solidFill>
                  <a:srgbClr val="000000"/>
                </a:solidFill>
                <a:latin typeface="+mn-ea"/>
              </a:rPr>
              <a:t>2</a:t>
            </a:r>
            <a:r>
              <a:rPr lang="zh-CN" altLang="zh-CN" sz="1600" dirty="0">
                <a:solidFill>
                  <a:srgbClr val="000000"/>
                </a:solidFill>
                <a:latin typeface="+mn-ea"/>
              </a:rPr>
              <a:t>）下行，即公文向发文机关的下级机关运行。</a:t>
            </a:r>
            <a:endParaRPr lang="zh-CN" altLang="zh-CN" sz="1600" dirty="0">
              <a:solidFill>
                <a:srgbClr val="000000"/>
              </a:solidFill>
              <a:latin typeface="+mn-ea"/>
            </a:endParaRPr>
          </a:p>
          <a:p>
            <a:r>
              <a:rPr lang="zh-CN" altLang="zh-CN" sz="1600" dirty="0">
                <a:solidFill>
                  <a:srgbClr val="000000"/>
                </a:solidFill>
                <a:latin typeface="+mn-ea"/>
              </a:rPr>
              <a:t>（</a:t>
            </a:r>
            <a:r>
              <a:rPr lang="en-US" altLang="zh-CN" sz="1600" dirty="0">
                <a:solidFill>
                  <a:srgbClr val="000000"/>
                </a:solidFill>
                <a:latin typeface="+mn-ea"/>
              </a:rPr>
              <a:t>3</a:t>
            </a:r>
            <a:r>
              <a:rPr lang="zh-CN" altLang="zh-CN" sz="1600" dirty="0">
                <a:solidFill>
                  <a:srgbClr val="000000"/>
                </a:solidFill>
                <a:latin typeface="+mn-ea"/>
              </a:rPr>
              <a:t>）平行，即公文向发文机关的同级单位或</a:t>
            </a:r>
            <a:r>
              <a:rPr lang="zh-CN" altLang="zh-CN" sz="1600" dirty="0" smtClean="0">
                <a:solidFill>
                  <a:srgbClr val="000000"/>
                </a:solidFill>
                <a:latin typeface="+mn-ea"/>
              </a:rPr>
              <a:t>不相</a:t>
            </a:r>
            <a:endParaRPr lang="en-US" altLang="zh-CN" sz="1600" dirty="0" smtClean="0">
              <a:solidFill>
                <a:srgbClr val="000000"/>
              </a:solidFill>
              <a:latin typeface="+mn-ea"/>
            </a:endParaRPr>
          </a:p>
          <a:p>
            <a:r>
              <a:rPr lang="zh-CN" altLang="zh-CN" sz="1600" dirty="0">
                <a:solidFill>
                  <a:srgbClr val="000000"/>
                </a:solidFill>
                <a:latin typeface="+mn-ea"/>
              </a:rPr>
              <a:t> </a:t>
            </a:r>
            <a:r>
              <a:rPr lang="zh-CN" altLang="en-US" sz="1600" dirty="0" smtClean="0">
                <a:solidFill>
                  <a:srgbClr val="000000"/>
                </a:solidFill>
                <a:latin typeface="+mn-ea"/>
              </a:rPr>
              <a:t>         </a:t>
            </a:r>
            <a:r>
              <a:rPr lang="zh-CN" altLang="zh-CN" sz="1600" dirty="0" smtClean="0">
                <a:solidFill>
                  <a:srgbClr val="000000"/>
                </a:solidFill>
                <a:latin typeface="+mn-ea"/>
              </a:rPr>
              <a:t>隶</a:t>
            </a:r>
            <a:r>
              <a:rPr lang="zh-CN" altLang="zh-CN" sz="1600" dirty="0">
                <a:solidFill>
                  <a:srgbClr val="000000"/>
                </a:solidFill>
                <a:latin typeface="+mn-ea"/>
              </a:rPr>
              <a:t>属的单位运行。</a:t>
            </a:r>
            <a:endParaRPr lang="zh-CN" altLang="zh-CN" sz="1600" dirty="0">
              <a:solidFill>
                <a:srgbClr val="000000"/>
              </a:solidFill>
              <a:latin typeface="+mn-ea"/>
            </a:endParaRPr>
          </a:p>
          <a:p>
            <a:r>
              <a:rPr lang="zh-CN" altLang="zh-CN" sz="1600" dirty="0">
                <a:solidFill>
                  <a:srgbClr val="000000"/>
                </a:solidFill>
                <a:latin typeface="+mn-ea"/>
              </a:rPr>
              <a:t>（</a:t>
            </a:r>
            <a:r>
              <a:rPr lang="en-US" altLang="zh-CN" sz="1600" dirty="0">
                <a:solidFill>
                  <a:srgbClr val="000000"/>
                </a:solidFill>
                <a:latin typeface="+mn-ea"/>
              </a:rPr>
              <a:t>4</a:t>
            </a:r>
            <a:r>
              <a:rPr lang="zh-CN" altLang="zh-CN" sz="1600" dirty="0">
                <a:solidFill>
                  <a:srgbClr val="000000"/>
                </a:solidFill>
                <a:latin typeface="+mn-ea"/>
              </a:rPr>
              <a:t>）泛行，即公文既向发文机关的上级单位、</a:t>
            </a:r>
            <a:r>
              <a:rPr lang="zh-CN" altLang="zh-CN" sz="1600" dirty="0" smtClean="0">
                <a:solidFill>
                  <a:srgbClr val="000000"/>
                </a:solidFill>
                <a:latin typeface="+mn-ea"/>
              </a:rPr>
              <a:t>下</a:t>
            </a:r>
            <a:endParaRPr lang="en-US" altLang="zh-CN" sz="1600" dirty="0" smtClean="0">
              <a:solidFill>
                <a:srgbClr val="000000"/>
              </a:solidFill>
              <a:latin typeface="+mn-ea"/>
            </a:endParaRPr>
          </a:p>
          <a:p>
            <a:r>
              <a:rPr lang="zh-CN" altLang="zh-CN" sz="1600" dirty="0">
                <a:solidFill>
                  <a:srgbClr val="000000"/>
                </a:solidFill>
                <a:latin typeface="+mn-ea"/>
              </a:rPr>
              <a:t> </a:t>
            </a:r>
            <a:r>
              <a:rPr lang="zh-CN" altLang="en-US" sz="1600" dirty="0" smtClean="0">
                <a:solidFill>
                  <a:srgbClr val="000000"/>
                </a:solidFill>
                <a:latin typeface="+mn-ea"/>
              </a:rPr>
              <a:t>         </a:t>
            </a:r>
            <a:r>
              <a:rPr lang="zh-CN" altLang="zh-CN" sz="1600" dirty="0" smtClean="0">
                <a:solidFill>
                  <a:srgbClr val="000000"/>
                </a:solidFill>
                <a:latin typeface="+mn-ea"/>
              </a:rPr>
              <a:t>级单位</a:t>
            </a:r>
            <a:r>
              <a:rPr lang="zh-CN" altLang="zh-CN" sz="1600" dirty="0">
                <a:solidFill>
                  <a:srgbClr val="000000"/>
                </a:solidFill>
                <a:latin typeface="+mn-ea"/>
              </a:rPr>
              <a:t>、平行单位运行</a:t>
            </a:r>
            <a:r>
              <a:rPr lang="zh-CN" altLang="zh-CN" sz="1600" dirty="0" smtClean="0">
                <a:solidFill>
                  <a:srgbClr val="000000"/>
                </a:solidFill>
                <a:latin typeface="+mn-ea"/>
              </a:rPr>
              <a:t>，</a:t>
            </a:r>
            <a:endParaRPr lang="en-US" altLang="zh-CN" sz="1600" dirty="0" smtClean="0">
              <a:solidFill>
                <a:srgbClr val="000000"/>
              </a:solidFill>
              <a:latin typeface="+mn-ea"/>
            </a:endParaRPr>
          </a:p>
          <a:p>
            <a:r>
              <a:rPr lang="zh-CN" altLang="zh-CN" sz="1600" dirty="0">
                <a:solidFill>
                  <a:srgbClr val="000000"/>
                </a:solidFill>
                <a:latin typeface="+mn-ea"/>
              </a:rPr>
              <a:t> </a:t>
            </a:r>
            <a:r>
              <a:rPr lang="zh-CN" altLang="en-US" sz="1600" dirty="0" smtClean="0">
                <a:solidFill>
                  <a:srgbClr val="000000"/>
                </a:solidFill>
                <a:latin typeface="+mn-ea"/>
              </a:rPr>
              <a:t>        </a:t>
            </a:r>
            <a:r>
              <a:rPr lang="zh-CN" altLang="zh-CN" sz="1600" dirty="0" smtClean="0">
                <a:solidFill>
                  <a:srgbClr val="000000"/>
                </a:solidFill>
                <a:latin typeface="+mn-ea"/>
              </a:rPr>
              <a:t>也</a:t>
            </a:r>
            <a:r>
              <a:rPr lang="zh-CN" altLang="zh-CN" sz="1600" dirty="0">
                <a:solidFill>
                  <a:srgbClr val="000000"/>
                </a:solidFill>
                <a:latin typeface="+mn-ea"/>
              </a:rPr>
              <a:t>向不相隶属的单位运行，其针对广泛，</a:t>
            </a:r>
            <a:r>
              <a:rPr lang="zh-CN" altLang="zh-CN" sz="1600" dirty="0" smtClean="0">
                <a:solidFill>
                  <a:srgbClr val="000000"/>
                </a:solidFill>
                <a:latin typeface="+mn-ea"/>
              </a:rPr>
              <a:t>方</a:t>
            </a:r>
            <a:endParaRPr lang="en-US" altLang="zh-CN" sz="1600" dirty="0" smtClean="0">
              <a:solidFill>
                <a:srgbClr val="000000"/>
              </a:solidFill>
              <a:latin typeface="+mn-ea"/>
            </a:endParaRPr>
          </a:p>
          <a:p>
            <a:r>
              <a:rPr lang="zh-CN" altLang="zh-CN" sz="1600" dirty="0">
                <a:solidFill>
                  <a:srgbClr val="000000"/>
                </a:solidFill>
                <a:latin typeface="+mn-ea"/>
              </a:rPr>
              <a:t> </a:t>
            </a:r>
            <a:r>
              <a:rPr lang="zh-CN" altLang="en-US" sz="1600" dirty="0" smtClean="0">
                <a:solidFill>
                  <a:srgbClr val="000000"/>
                </a:solidFill>
                <a:latin typeface="+mn-ea"/>
              </a:rPr>
              <a:t>        </a:t>
            </a:r>
            <a:r>
              <a:rPr lang="zh-CN" altLang="zh-CN" sz="1600" dirty="0" smtClean="0">
                <a:solidFill>
                  <a:srgbClr val="000000"/>
                </a:solidFill>
                <a:latin typeface="+mn-ea"/>
              </a:rPr>
              <a:t>向</a:t>
            </a:r>
            <a:r>
              <a:rPr lang="zh-CN" altLang="zh-CN" sz="1600" dirty="0">
                <a:solidFill>
                  <a:srgbClr val="000000"/>
                </a:solidFill>
                <a:latin typeface="+mn-ea"/>
              </a:rPr>
              <a:t>不定。</a:t>
            </a:r>
            <a:endParaRPr lang="zh-CN" altLang="zh-CN" sz="1600" dirty="0">
              <a:solidFill>
                <a:srgbClr val="000000"/>
              </a:solidFill>
              <a:latin typeface="+mn-ea"/>
            </a:endParaRPr>
          </a:p>
        </p:txBody>
      </p:sp>
      <p:sp>
        <p:nvSpPr>
          <p:cNvPr id="44" name="矩形 43"/>
          <p:cNvSpPr/>
          <p:nvPr/>
        </p:nvSpPr>
        <p:spPr>
          <a:xfrm>
            <a:off x="7704667" y="3723527"/>
            <a:ext cx="3415509" cy="1631216"/>
          </a:xfrm>
          <a:prstGeom prst="rect">
            <a:avLst/>
          </a:prstGeom>
        </p:spPr>
        <p:txBody>
          <a:bodyPr wrap="square">
            <a:spAutoFit/>
          </a:bodyPr>
          <a:lstStyle/>
          <a:p>
            <a:pPr marL="342900" indent="-34290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公文行文规则</a:t>
            </a:r>
            <a:endParaRPr lang="en-US" altLang="zh-CN" sz="2000" b="1" u="dash" dirty="0" smtClean="0">
              <a:solidFill>
                <a:srgbClr val="000000"/>
              </a:solidFill>
              <a:uFill>
                <a:solidFill>
                  <a:srgbClr val="800000"/>
                </a:solidFill>
              </a:uFill>
              <a:latin typeface="+mn-ea"/>
            </a:endParaRPr>
          </a:p>
          <a:p>
            <a:pPr>
              <a:buClr>
                <a:srgbClr val="FF6600"/>
              </a:buClr>
            </a:pPr>
            <a:r>
              <a:rPr lang="zh-CN" altLang="zh-CN" sz="1600" dirty="0" smtClean="0">
                <a:solidFill>
                  <a:srgbClr val="000000"/>
                </a:solidFill>
                <a:latin typeface="+mn-ea"/>
              </a:rPr>
              <a:t>具体的行文规则包括如下</a:t>
            </a:r>
            <a:r>
              <a:rPr lang="zh-CN" altLang="zh-CN" sz="1600" dirty="0">
                <a:solidFill>
                  <a:srgbClr val="000000"/>
                </a:solidFill>
                <a:latin typeface="+mn-ea"/>
              </a:rPr>
              <a:t>。</a:t>
            </a:r>
            <a:endParaRPr lang="zh-CN" altLang="zh-CN" sz="1600" dirty="0">
              <a:solidFill>
                <a:srgbClr val="000000"/>
              </a:solidFill>
              <a:latin typeface="+mn-ea"/>
            </a:endParaRPr>
          </a:p>
          <a:p>
            <a:r>
              <a:rPr lang="en-US" altLang="zh-CN" sz="1600" dirty="0">
                <a:solidFill>
                  <a:srgbClr val="000000"/>
                </a:solidFill>
                <a:latin typeface="+mn-ea"/>
              </a:rPr>
              <a:t>    (</a:t>
            </a:r>
            <a:r>
              <a:rPr lang="zh-CN" altLang="zh-CN" sz="1600" dirty="0">
                <a:solidFill>
                  <a:srgbClr val="000000"/>
                </a:solidFill>
                <a:latin typeface="+mn-ea"/>
              </a:rPr>
              <a:t>一</a:t>
            </a:r>
            <a:r>
              <a:rPr lang="en-US" altLang="zh-CN" sz="1600" dirty="0">
                <a:solidFill>
                  <a:srgbClr val="000000"/>
                </a:solidFill>
                <a:latin typeface="+mn-ea"/>
              </a:rPr>
              <a:t>)</a:t>
            </a:r>
            <a:r>
              <a:rPr lang="zh-CN" altLang="zh-CN" sz="1600" dirty="0">
                <a:solidFill>
                  <a:srgbClr val="000000"/>
                </a:solidFill>
                <a:latin typeface="+mn-ea"/>
              </a:rPr>
              <a:t>下行文规则</a:t>
            </a:r>
            <a:endParaRPr lang="zh-CN" altLang="zh-CN" sz="1600" dirty="0">
              <a:solidFill>
                <a:srgbClr val="000000"/>
              </a:solidFill>
              <a:latin typeface="+mn-ea"/>
            </a:endParaRPr>
          </a:p>
          <a:p>
            <a:r>
              <a:rPr lang="en-US" altLang="zh-CN" sz="1600" dirty="0">
                <a:solidFill>
                  <a:srgbClr val="000000"/>
                </a:solidFill>
                <a:latin typeface="+mn-ea"/>
              </a:rPr>
              <a:t>    (</a:t>
            </a:r>
            <a:r>
              <a:rPr lang="zh-CN" altLang="zh-CN" sz="1600" dirty="0">
                <a:solidFill>
                  <a:srgbClr val="000000"/>
                </a:solidFill>
                <a:latin typeface="+mn-ea"/>
              </a:rPr>
              <a:t>二</a:t>
            </a:r>
            <a:r>
              <a:rPr lang="en-US" altLang="zh-CN" sz="1600" dirty="0">
                <a:solidFill>
                  <a:srgbClr val="000000"/>
                </a:solidFill>
                <a:latin typeface="+mn-ea"/>
              </a:rPr>
              <a:t>)</a:t>
            </a:r>
            <a:r>
              <a:rPr lang="zh-CN" altLang="zh-CN" sz="1600" dirty="0">
                <a:solidFill>
                  <a:srgbClr val="000000"/>
                </a:solidFill>
                <a:latin typeface="+mn-ea"/>
              </a:rPr>
              <a:t>上行文规则</a:t>
            </a:r>
            <a:endParaRPr lang="zh-CN" altLang="zh-CN" sz="1600" dirty="0">
              <a:solidFill>
                <a:srgbClr val="000000"/>
              </a:solidFill>
              <a:latin typeface="+mn-ea"/>
            </a:endParaRPr>
          </a:p>
          <a:p>
            <a:r>
              <a:rPr lang="en-US" altLang="zh-CN" sz="1600" dirty="0">
                <a:solidFill>
                  <a:srgbClr val="000000"/>
                </a:solidFill>
                <a:latin typeface="+mn-ea"/>
              </a:rPr>
              <a:t>    (</a:t>
            </a:r>
            <a:r>
              <a:rPr lang="zh-CN" altLang="zh-CN" sz="1600" dirty="0">
                <a:solidFill>
                  <a:srgbClr val="000000"/>
                </a:solidFill>
                <a:latin typeface="+mn-ea"/>
              </a:rPr>
              <a:t>三</a:t>
            </a:r>
            <a:r>
              <a:rPr lang="en-US" altLang="zh-CN" sz="1600" dirty="0">
                <a:solidFill>
                  <a:srgbClr val="000000"/>
                </a:solidFill>
                <a:latin typeface="+mn-ea"/>
              </a:rPr>
              <a:t>)</a:t>
            </a:r>
            <a:r>
              <a:rPr lang="zh-CN" altLang="zh-CN" sz="1600" dirty="0">
                <a:solidFill>
                  <a:srgbClr val="000000"/>
                </a:solidFill>
                <a:latin typeface="+mn-ea"/>
              </a:rPr>
              <a:t>联合行文规则</a:t>
            </a:r>
            <a:endParaRPr lang="zh-CN" altLang="zh-CN" sz="1600" dirty="0">
              <a:solidFill>
                <a:srgbClr val="000000"/>
              </a:solidFill>
              <a:latin typeface="+mn-ea"/>
            </a:endParaRPr>
          </a:p>
          <a:p>
            <a:r>
              <a:rPr lang="en-US" altLang="zh-CN" sz="1600" dirty="0">
                <a:solidFill>
                  <a:srgbClr val="000000"/>
                </a:solidFill>
                <a:latin typeface="+mn-ea"/>
              </a:rPr>
              <a:t>    (</a:t>
            </a:r>
            <a:r>
              <a:rPr lang="zh-CN" altLang="zh-CN" sz="1600" dirty="0">
                <a:solidFill>
                  <a:srgbClr val="000000"/>
                </a:solidFill>
                <a:latin typeface="+mn-ea"/>
              </a:rPr>
              <a:t>四</a:t>
            </a:r>
            <a:r>
              <a:rPr lang="en-US" altLang="zh-CN" sz="1600" dirty="0">
                <a:solidFill>
                  <a:srgbClr val="000000"/>
                </a:solidFill>
                <a:latin typeface="+mn-ea"/>
              </a:rPr>
              <a:t>)</a:t>
            </a:r>
            <a:r>
              <a:rPr lang="zh-CN" altLang="zh-CN" sz="1600" dirty="0">
                <a:solidFill>
                  <a:srgbClr val="000000"/>
                </a:solidFill>
                <a:latin typeface="+mn-ea"/>
              </a:rPr>
              <a:t>其他行文规则</a:t>
            </a:r>
            <a:endParaRPr lang="zh-CN" altLang="zh-CN" sz="1600" dirty="0">
              <a:solidFill>
                <a:srgbClr val="000000"/>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67475" y="1373200"/>
            <a:ext cx="2441694" cy="769441"/>
          </a:xfrm>
          <a:prstGeom prst="rect">
            <a:avLst/>
          </a:prstGeom>
        </p:spPr>
        <p:txBody>
          <a:bodyPr wrap="none">
            <a:spAutoFit/>
          </a:bodyPr>
          <a:lstStyle/>
          <a:p>
            <a:r>
              <a:rPr lang="zh-CN" altLang="zh-CN" sz="4400" dirty="0" smtClean="0"/>
              <a:t>公</a:t>
            </a:r>
            <a:r>
              <a:rPr lang="zh-CN" altLang="en-US" sz="4400" dirty="0" smtClean="0"/>
              <a:t>告</a:t>
            </a:r>
            <a:r>
              <a:rPr lang="zh-CN" altLang="zh-CN" sz="4400" dirty="0" smtClean="0"/>
              <a:t>概述 </a:t>
            </a:r>
            <a:endParaRPr lang="en-US" altLang="zh-CN" sz="4400" dirty="0"/>
          </a:p>
        </p:txBody>
      </p:sp>
      <p:sp>
        <p:nvSpPr>
          <p:cNvPr id="7" name="矩形 6"/>
          <p:cNvSpPr/>
          <p:nvPr/>
        </p:nvSpPr>
        <p:spPr>
          <a:xfrm>
            <a:off x="1367475" y="2318962"/>
            <a:ext cx="6230998" cy="1476375"/>
          </a:xfrm>
          <a:prstGeom prst="rect">
            <a:avLst/>
          </a:prstGeom>
        </p:spPr>
        <p:txBody>
          <a:bodyPr wrap="square">
            <a:spAutoFit/>
          </a:bodyPr>
          <a:lstStyle/>
          <a:p>
            <a:pPr>
              <a:lnSpc>
                <a:spcPct val="150000"/>
              </a:lnSpc>
            </a:pPr>
            <a:r>
              <a:rPr lang="zh-CN" altLang="zh-CN" sz="2000" dirty="0">
                <a:solidFill>
                  <a:srgbClr val="000000"/>
                </a:solidFill>
                <a:latin typeface="+mn-ea"/>
              </a:rPr>
              <a:t>公告通常由国家、地方行政机关发布，也可以授权官方新闻单位或秘书部门发布。公告的受文者广泛而笼统，没有明确的行文方向，可以理解为下行文书。</a:t>
            </a:r>
            <a:endParaRPr lang="zh-CN" altLang="zh-CN" sz="2000" dirty="0">
              <a:solidFill>
                <a:srgbClr val="000000"/>
              </a:solidFill>
              <a:latin typeface="+mn-ea"/>
            </a:endParaRPr>
          </a:p>
        </p:txBody>
      </p:sp>
      <p:sp>
        <p:nvSpPr>
          <p:cNvPr id="10" name="椭圆 9"/>
          <p:cNvSpPr/>
          <p:nvPr/>
        </p:nvSpPr>
        <p:spPr>
          <a:xfrm>
            <a:off x="1145232" y="1717182"/>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9024" y="869168"/>
            <a:ext cx="5224507" cy="523220"/>
          </a:xfrm>
          <a:prstGeom prst="rect">
            <a:avLst/>
          </a:prstGeom>
        </p:spPr>
        <p:txBody>
          <a:bodyPr wrap="none">
            <a:spAutoFit/>
          </a:bodyPr>
          <a:lstStyle/>
          <a:p>
            <a:r>
              <a:rPr lang="zh-CN" altLang="en-US" sz="2800" b="1" dirty="0" smtClean="0"/>
              <a:t>公告的特点、分类、例文、格式</a:t>
            </a:r>
            <a:endParaRPr lang="zh-CN" altLang="en-US" sz="2800" b="1" dirty="0"/>
          </a:p>
        </p:txBody>
      </p:sp>
      <p:sp>
        <p:nvSpPr>
          <p:cNvPr id="22" name="矩形 21"/>
          <p:cNvSpPr/>
          <p:nvPr/>
        </p:nvSpPr>
        <p:spPr>
          <a:xfrm>
            <a:off x="2956560" y="1590040"/>
            <a:ext cx="4104640" cy="1660525"/>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公告特点</a:t>
            </a:r>
            <a:endParaRPr lang="en-US" altLang="zh-CN" sz="2000" b="1" u="dash" dirty="0" smtClean="0">
              <a:solidFill>
                <a:srgbClr val="000000"/>
              </a:solidFill>
              <a:uFill>
                <a:solidFill>
                  <a:srgbClr val="800000"/>
                </a:solidFill>
              </a:uFill>
              <a:latin typeface="+mn-ea"/>
            </a:endParaRPr>
          </a:p>
          <a:p>
            <a:r>
              <a:rPr lang="zh-CN" altLang="en-US" sz="1600" dirty="0" smtClean="0">
                <a:solidFill>
                  <a:srgbClr val="000000"/>
                </a:solidFill>
                <a:latin typeface="+mn-ea"/>
              </a:rPr>
              <a:t>      </a:t>
            </a:r>
            <a:r>
              <a:rPr lang="en-US" altLang="zh-CN" dirty="0" smtClean="0">
                <a:solidFill>
                  <a:srgbClr val="000000"/>
                </a:solidFill>
                <a:latin typeface="+mn-ea"/>
              </a:rPr>
              <a:t>(</a:t>
            </a:r>
            <a:r>
              <a:rPr lang="zh-CN" altLang="zh-CN" dirty="0">
                <a:solidFill>
                  <a:srgbClr val="000000"/>
                </a:solidFill>
                <a:latin typeface="+mn-ea"/>
              </a:rPr>
              <a:t>一</a:t>
            </a:r>
            <a:r>
              <a:rPr lang="en-US" altLang="zh-CN" dirty="0">
                <a:solidFill>
                  <a:srgbClr val="000000"/>
                </a:solidFill>
                <a:latin typeface="+mn-ea"/>
              </a:rPr>
              <a:t>)</a:t>
            </a:r>
            <a:r>
              <a:rPr lang="zh-CN" altLang="zh-CN" dirty="0">
                <a:solidFill>
                  <a:srgbClr val="000000"/>
                </a:solidFill>
                <a:latin typeface="+mn-ea"/>
              </a:rPr>
              <a:t>发布内容的重大性</a:t>
            </a:r>
            <a:endParaRPr lang="zh-CN" altLang="zh-CN" dirty="0">
              <a:solidFill>
                <a:srgbClr val="000000"/>
              </a:solidFill>
              <a:latin typeface="+mn-ea"/>
            </a:endParaRPr>
          </a:p>
          <a:p>
            <a:r>
              <a:rPr lang="en-US" altLang="zh-CN" dirty="0">
                <a:solidFill>
                  <a:srgbClr val="000000"/>
                </a:solidFill>
                <a:latin typeface="+mn-ea"/>
              </a:rPr>
              <a:t>     (</a:t>
            </a:r>
            <a:r>
              <a:rPr lang="zh-CN" altLang="zh-CN" dirty="0">
                <a:solidFill>
                  <a:srgbClr val="000000"/>
                </a:solidFill>
                <a:latin typeface="+mn-ea"/>
              </a:rPr>
              <a:t>二</a:t>
            </a:r>
            <a:r>
              <a:rPr lang="en-US" altLang="zh-CN" dirty="0">
                <a:solidFill>
                  <a:srgbClr val="000000"/>
                </a:solidFill>
                <a:latin typeface="+mn-ea"/>
              </a:rPr>
              <a:t>)</a:t>
            </a:r>
            <a:r>
              <a:rPr lang="zh-CN" altLang="zh-CN" dirty="0">
                <a:solidFill>
                  <a:srgbClr val="000000"/>
                </a:solidFill>
                <a:latin typeface="+mn-ea"/>
              </a:rPr>
              <a:t>发布范围的广泛性</a:t>
            </a:r>
            <a:endParaRPr lang="zh-CN" altLang="zh-CN" dirty="0">
              <a:solidFill>
                <a:srgbClr val="000000"/>
              </a:solidFill>
              <a:latin typeface="+mn-ea"/>
            </a:endParaRPr>
          </a:p>
          <a:p>
            <a:r>
              <a:rPr lang="en-US" altLang="zh-CN" dirty="0">
                <a:solidFill>
                  <a:srgbClr val="000000"/>
                </a:solidFill>
                <a:latin typeface="+mn-ea"/>
              </a:rPr>
              <a:t>     (</a:t>
            </a:r>
            <a:r>
              <a:rPr lang="zh-CN" altLang="zh-CN" dirty="0">
                <a:solidFill>
                  <a:srgbClr val="000000"/>
                </a:solidFill>
                <a:latin typeface="+mn-ea"/>
              </a:rPr>
              <a:t>三</a:t>
            </a:r>
            <a:r>
              <a:rPr lang="en-US" altLang="zh-CN" dirty="0">
                <a:solidFill>
                  <a:srgbClr val="000000"/>
                </a:solidFill>
                <a:latin typeface="+mn-ea"/>
              </a:rPr>
              <a:t>)</a:t>
            </a:r>
            <a:r>
              <a:rPr lang="zh-CN" altLang="zh-CN" dirty="0">
                <a:solidFill>
                  <a:srgbClr val="000000"/>
                </a:solidFill>
                <a:latin typeface="+mn-ea"/>
              </a:rPr>
              <a:t>发文权力的限制性</a:t>
            </a:r>
            <a:endParaRPr lang="zh-CN" altLang="zh-CN" dirty="0">
              <a:solidFill>
                <a:srgbClr val="000000"/>
              </a:solidFill>
              <a:latin typeface="+mn-ea"/>
            </a:endParaRPr>
          </a:p>
          <a:p>
            <a:r>
              <a:rPr lang="en-US" altLang="zh-CN" dirty="0">
                <a:solidFill>
                  <a:srgbClr val="000000"/>
                </a:solidFill>
                <a:latin typeface="+mn-ea"/>
              </a:rPr>
              <a:t>     (</a:t>
            </a:r>
            <a:r>
              <a:rPr lang="zh-CN" altLang="zh-CN" dirty="0">
                <a:solidFill>
                  <a:srgbClr val="000000"/>
                </a:solidFill>
                <a:latin typeface="+mn-ea"/>
              </a:rPr>
              <a:t>四</a:t>
            </a:r>
            <a:r>
              <a:rPr lang="en-US" altLang="zh-CN" dirty="0">
                <a:solidFill>
                  <a:srgbClr val="000000"/>
                </a:solidFill>
                <a:latin typeface="+mn-ea"/>
              </a:rPr>
              <a:t>)</a:t>
            </a:r>
            <a:r>
              <a:rPr lang="zh-CN" altLang="zh-CN" dirty="0">
                <a:solidFill>
                  <a:srgbClr val="000000"/>
                </a:solidFill>
                <a:latin typeface="+mn-ea"/>
              </a:rPr>
              <a:t>发布形式的新闻性</a:t>
            </a:r>
            <a:endParaRPr lang="zh-CN" altLang="zh-CN" dirty="0">
              <a:solidFill>
                <a:srgbClr val="000000"/>
              </a:solidFill>
              <a:latin typeface="+mn-ea"/>
            </a:endParaRPr>
          </a:p>
        </p:txBody>
      </p:sp>
      <p:sp>
        <p:nvSpPr>
          <p:cNvPr id="41" name="椭圆 40"/>
          <p:cNvSpPr/>
          <p:nvPr/>
        </p:nvSpPr>
        <p:spPr>
          <a:xfrm>
            <a:off x="3854568" y="1072122"/>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
        <p:nvSpPr>
          <p:cNvPr id="42" name="矩形 41"/>
          <p:cNvSpPr/>
          <p:nvPr/>
        </p:nvSpPr>
        <p:spPr>
          <a:xfrm>
            <a:off x="6489700" y="1734070"/>
            <a:ext cx="4495166" cy="2062103"/>
          </a:xfrm>
          <a:prstGeom prst="rect">
            <a:avLst/>
          </a:prstGeom>
        </p:spPr>
        <p:txBody>
          <a:bodyPr wrap="square">
            <a:spAutoFit/>
          </a:bodyPr>
          <a:lstStyle/>
          <a:p>
            <a:pPr marL="342900" indent="-34290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公告分类</a:t>
            </a:r>
            <a:endParaRPr lang="en-US" altLang="zh-CN" sz="2000" b="1" dirty="0" smtClean="0">
              <a:solidFill>
                <a:srgbClr val="000000"/>
              </a:solidFill>
              <a:latin typeface="+mn-ea"/>
            </a:endParaRPr>
          </a:p>
          <a:p>
            <a:r>
              <a:rPr lang="zh-CN" altLang="zh-CN" dirty="0">
                <a:solidFill>
                  <a:srgbClr val="000000"/>
                </a:solidFill>
                <a:latin typeface="+mn-ea"/>
              </a:rPr>
              <a:t>公告按照内容和性质可以分为四种类型。</a:t>
            </a:r>
            <a:endParaRPr lang="zh-CN" altLang="zh-CN" dirty="0">
              <a:solidFill>
                <a:srgbClr val="000000"/>
              </a:solidFill>
              <a:latin typeface="+mn-ea"/>
            </a:endParaRPr>
          </a:p>
          <a:p>
            <a:r>
              <a:rPr lang="en-US" altLang="zh-CN" dirty="0">
                <a:solidFill>
                  <a:srgbClr val="000000"/>
                </a:solidFill>
                <a:latin typeface="+mn-ea"/>
              </a:rPr>
              <a:t>    (</a:t>
            </a:r>
            <a:r>
              <a:rPr lang="zh-CN" altLang="zh-CN" dirty="0">
                <a:solidFill>
                  <a:srgbClr val="000000"/>
                </a:solidFill>
                <a:latin typeface="+mn-ea"/>
              </a:rPr>
              <a:t>一</a:t>
            </a:r>
            <a:r>
              <a:rPr lang="en-US" altLang="zh-CN" dirty="0">
                <a:solidFill>
                  <a:srgbClr val="000000"/>
                </a:solidFill>
                <a:latin typeface="+mn-ea"/>
              </a:rPr>
              <a:t>)</a:t>
            </a:r>
            <a:r>
              <a:rPr lang="zh-CN" altLang="zh-CN" dirty="0">
                <a:solidFill>
                  <a:srgbClr val="000000"/>
                </a:solidFill>
                <a:latin typeface="+mn-ea"/>
              </a:rPr>
              <a:t>知照性公告</a:t>
            </a:r>
            <a:endParaRPr lang="zh-CN" altLang="zh-CN" dirty="0">
              <a:solidFill>
                <a:srgbClr val="000000"/>
              </a:solidFill>
              <a:latin typeface="+mn-ea"/>
            </a:endParaRPr>
          </a:p>
          <a:p>
            <a:r>
              <a:rPr lang="en-US" altLang="zh-CN" dirty="0">
                <a:solidFill>
                  <a:srgbClr val="000000"/>
                </a:solidFill>
                <a:latin typeface="+mn-ea"/>
              </a:rPr>
              <a:t> </a:t>
            </a:r>
            <a:r>
              <a:rPr lang="en-US" altLang="zh-CN" dirty="0" smtClean="0">
                <a:solidFill>
                  <a:srgbClr val="000000"/>
                </a:solidFill>
                <a:latin typeface="+mn-ea"/>
              </a:rPr>
              <a:t>   </a:t>
            </a:r>
            <a:r>
              <a:rPr lang="en-US" altLang="zh-CN" dirty="0">
                <a:solidFill>
                  <a:srgbClr val="000000"/>
                </a:solidFill>
                <a:latin typeface="+mn-ea"/>
              </a:rPr>
              <a:t>(</a:t>
            </a:r>
            <a:r>
              <a:rPr lang="zh-CN" altLang="zh-CN" dirty="0">
                <a:solidFill>
                  <a:srgbClr val="000000"/>
                </a:solidFill>
                <a:latin typeface="+mn-ea"/>
              </a:rPr>
              <a:t>二</a:t>
            </a:r>
            <a:r>
              <a:rPr lang="en-US" altLang="zh-CN" dirty="0">
                <a:solidFill>
                  <a:srgbClr val="000000"/>
                </a:solidFill>
                <a:latin typeface="+mn-ea"/>
              </a:rPr>
              <a:t>)</a:t>
            </a:r>
            <a:r>
              <a:rPr lang="zh-CN" altLang="zh-CN" dirty="0">
                <a:solidFill>
                  <a:srgbClr val="000000"/>
                </a:solidFill>
                <a:latin typeface="+mn-ea"/>
              </a:rPr>
              <a:t>发布性公告</a:t>
            </a:r>
            <a:endParaRPr lang="zh-CN" altLang="zh-CN" dirty="0">
              <a:solidFill>
                <a:srgbClr val="000000"/>
              </a:solidFill>
              <a:latin typeface="+mn-ea"/>
            </a:endParaRPr>
          </a:p>
          <a:p>
            <a:r>
              <a:rPr lang="en-US" altLang="zh-CN" dirty="0">
                <a:solidFill>
                  <a:srgbClr val="000000"/>
                </a:solidFill>
                <a:latin typeface="+mn-ea"/>
              </a:rPr>
              <a:t>    </a:t>
            </a:r>
            <a:r>
              <a:rPr lang="en-US" altLang="zh-CN" dirty="0" smtClean="0">
                <a:solidFill>
                  <a:srgbClr val="000000"/>
                </a:solidFill>
                <a:latin typeface="+mn-ea"/>
              </a:rPr>
              <a:t>(</a:t>
            </a:r>
            <a:r>
              <a:rPr lang="zh-CN" altLang="zh-CN" dirty="0">
                <a:solidFill>
                  <a:srgbClr val="000000"/>
                </a:solidFill>
                <a:latin typeface="+mn-ea"/>
              </a:rPr>
              <a:t>三</a:t>
            </a:r>
            <a:r>
              <a:rPr lang="en-US" altLang="zh-CN" dirty="0">
                <a:solidFill>
                  <a:srgbClr val="000000"/>
                </a:solidFill>
                <a:latin typeface="+mn-ea"/>
              </a:rPr>
              <a:t>)</a:t>
            </a:r>
            <a:r>
              <a:rPr lang="zh-CN" altLang="zh-CN" dirty="0">
                <a:solidFill>
                  <a:srgbClr val="000000"/>
                </a:solidFill>
                <a:latin typeface="+mn-ea"/>
              </a:rPr>
              <a:t>事项性公告</a:t>
            </a:r>
            <a:endParaRPr lang="zh-CN" altLang="zh-CN" dirty="0">
              <a:solidFill>
                <a:srgbClr val="000000"/>
              </a:solidFill>
              <a:latin typeface="+mn-ea"/>
            </a:endParaRPr>
          </a:p>
          <a:p>
            <a:r>
              <a:rPr lang="en-US" altLang="zh-CN" dirty="0">
                <a:solidFill>
                  <a:srgbClr val="000000"/>
                </a:solidFill>
                <a:latin typeface="+mn-ea"/>
              </a:rPr>
              <a:t>  </a:t>
            </a:r>
            <a:r>
              <a:rPr lang="en-US" altLang="zh-CN" dirty="0" smtClean="0">
                <a:solidFill>
                  <a:srgbClr val="000000"/>
                </a:solidFill>
                <a:latin typeface="+mn-ea"/>
              </a:rPr>
              <a:t>  (</a:t>
            </a:r>
            <a:r>
              <a:rPr lang="zh-CN" altLang="zh-CN" dirty="0">
                <a:solidFill>
                  <a:srgbClr val="000000"/>
                </a:solidFill>
                <a:latin typeface="+mn-ea"/>
              </a:rPr>
              <a:t>四</a:t>
            </a:r>
            <a:r>
              <a:rPr lang="en-US" altLang="zh-CN" dirty="0">
                <a:solidFill>
                  <a:srgbClr val="000000"/>
                </a:solidFill>
                <a:latin typeface="+mn-ea"/>
              </a:rPr>
              <a:t>)</a:t>
            </a:r>
            <a:r>
              <a:rPr lang="zh-CN" altLang="zh-CN" dirty="0">
                <a:solidFill>
                  <a:srgbClr val="000000"/>
                </a:solidFill>
                <a:latin typeface="+mn-ea"/>
              </a:rPr>
              <a:t>强制性公告</a:t>
            </a:r>
            <a:endParaRPr lang="zh-CN" altLang="zh-CN" dirty="0">
              <a:solidFill>
                <a:srgbClr val="000000"/>
              </a:solidFill>
              <a:latin typeface="+mn-ea"/>
            </a:endParaRPr>
          </a:p>
          <a:p>
            <a:r>
              <a:rPr lang="en-US" altLang="zh-CN" dirty="0">
                <a:solidFill>
                  <a:srgbClr val="000000"/>
                </a:solidFill>
              </a:rPr>
              <a:t>    </a:t>
            </a:r>
            <a:endParaRPr lang="zh-CN" altLang="zh-CN" dirty="0">
              <a:solidFill>
                <a:srgbClr val="000000"/>
              </a:solidFill>
            </a:endParaRPr>
          </a:p>
        </p:txBody>
      </p:sp>
      <p:sp>
        <p:nvSpPr>
          <p:cNvPr id="43" name="矩形 42"/>
          <p:cNvSpPr/>
          <p:nvPr/>
        </p:nvSpPr>
        <p:spPr>
          <a:xfrm>
            <a:off x="3252469" y="3469529"/>
            <a:ext cx="4452198" cy="1723549"/>
          </a:xfrm>
          <a:prstGeom prst="rect">
            <a:avLst/>
          </a:prstGeom>
        </p:spPr>
        <p:txBody>
          <a:bodyPr wrap="square">
            <a:spAutoFit/>
          </a:bodyPr>
          <a:lstStyle/>
          <a:p>
            <a:endParaRPr lang="en-US" altLang="zh-CN" sz="1400" dirty="0" smtClean="0">
              <a:solidFill>
                <a:schemeClr val="tx1">
                  <a:lumMod val="65000"/>
                  <a:lumOff val="35000"/>
                </a:schemeClr>
              </a:solidFill>
              <a:latin typeface="+mn-ea"/>
            </a:endParaRPr>
          </a:p>
          <a:p>
            <a:pPr marL="285750" indent="-28575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公告格式</a:t>
            </a:r>
            <a:endParaRPr lang="en-US" altLang="zh-CN" sz="2000" b="1" u="dash" dirty="0">
              <a:solidFill>
                <a:srgbClr val="000000"/>
              </a:solidFill>
              <a:uFill>
                <a:solidFill>
                  <a:srgbClr val="800000"/>
                </a:solidFill>
              </a:uFill>
              <a:latin typeface="+mn-ea"/>
            </a:endParaRPr>
          </a:p>
          <a:p>
            <a:r>
              <a:rPr lang="zh-CN" altLang="en-US" sz="1400" dirty="0" smtClean="0"/>
              <a:t>    </a:t>
            </a:r>
            <a:r>
              <a:rPr lang="en-US" altLang="zh-CN" sz="1400" dirty="0" smtClean="0"/>
              <a:t> </a:t>
            </a:r>
            <a:r>
              <a:rPr lang="en-US" altLang="zh-CN" dirty="0"/>
              <a:t>(</a:t>
            </a:r>
            <a:r>
              <a:rPr lang="zh-CN" altLang="zh-CN" dirty="0"/>
              <a:t>一</a:t>
            </a:r>
            <a:r>
              <a:rPr lang="en-US" altLang="zh-CN" dirty="0"/>
              <a:t>)</a:t>
            </a:r>
            <a:r>
              <a:rPr lang="zh-CN" altLang="zh-CN" dirty="0" smtClean="0"/>
              <a:t>标题</a:t>
            </a:r>
            <a:endParaRPr lang="en-US" altLang="zh-CN" dirty="0" smtClean="0"/>
          </a:p>
          <a:p>
            <a:r>
              <a:rPr lang="zh-CN" altLang="en-US" dirty="0" smtClean="0"/>
              <a:t>    </a:t>
            </a:r>
            <a:r>
              <a:rPr lang="en-US" altLang="zh-CN" dirty="0" smtClean="0"/>
              <a:t>(</a:t>
            </a:r>
            <a:r>
              <a:rPr lang="zh-CN" altLang="zh-CN" dirty="0"/>
              <a:t>二</a:t>
            </a:r>
            <a:r>
              <a:rPr lang="en-US" altLang="zh-CN" dirty="0"/>
              <a:t>)</a:t>
            </a:r>
            <a:r>
              <a:rPr lang="zh-CN" altLang="zh-CN" dirty="0"/>
              <a:t>发文字号 </a:t>
            </a:r>
            <a:endParaRPr lang="en-US" altLang="zh-CN" dirty="0" smtClean="0"/>
          </a:p>
          <a:p>
            <a:r>
              <a:rPr lang="zh-CN" altLang="en-US" dirty="0" smtClean="0"/>
              <a:t>    </a:t>
            </a:r>
            <a:r>
              <a:rPr lang="en-US" altLang="zh-CN" dirty="0" smtClean="0"/>
              <a:t>(</a:t>
            </a:r>
            <a:r>
              <a:rPr lang="zh-CN" altLang="zh-CN" dirty="0"/>
              <a:t>三</a:t>
            </a:r>
            <a:r>
              <a:rPr lang="en-US" altLang="zh-CN" dirty="0"/>
              <a:t>)</a:t>
            </a:r>
            <a:r>
              <a:rPr lang="zh-CN" altLang="zh-CN" dirty="0"/>
              <a:t>正文 </a:t>
            </a:r>
            <a:endParaRPr lang="en-US" altLang="zh-CN" dirty="0" smtClean="0"/>
          </a:p>
          <a:p>
            <a:r>
              <a:rPr lang="zh-CN" altLang="en-US" dirty="0" smtClean="0"/>
              <a:t>    </a:t>
            </a:r>
            <a:r>
              <a:rPr lang="en-US" altLang="zh-CN" dirty="0" smtClean="0"/>
              <a:t>(</a:t>
            </a:r>
            <a:r>
              <a:rPr lang="zh-CN" altLang="zh-CN" dirty="0"/>
              <a:t>四</a:t>
            </a:r>
            <a:r>
              <a:rPr lang="en-US" altLang="zh-CN" dirty="0"/>
              <a:t>)</a:t>
            </a:r>
            <a:r>
              <a:rPr lang="zh-CN" altLang="zh-CN" dirty="0"/>
              <a:t>落款 </a:t>
            </a:r>
            <a:endParaRPr lang="zh-CN" altLang="zh-CN" dirty="0">
              <a:solidFill>
                <a:schemeClr val="tx1">
                  <a:lumMod val="65000"/>
                  <a:lumOff val="3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67475" y="1373200"/>
            <a:ext cx="3005951" cy="769441"/>
          </a:xfrm>
          <a:prstGeom prst="rect">
            <a:avLst/>
          </a:prstGeom>
        </p:spPr>
        <p:txBody>
          <a:bodyPr wrap="none">
            <a:spAutoFit/>
          </a:bodyPr>
          <a:lstStyle/>
          <a:p>
            <a:r>
              <a:rPr lang="zh-CN" altLang="en-US" sz="4400" dirty="0" smtClean="0"/>
              <a:t>通告的</a:t>
            </a:r>
            <a:r>
              <a:rPr lang="zh-CN" altLang="zh-CN" sz="4400" dirty="0" smtClean="0"/>
              <a:t>概</a:t>
            </a:r>
            <a:r>
              <a:rPr lang="zh-CN" altLang="en-US" sz="4400" dirty="0" smtClean="0"/>
              <a:t>念</a:t>
            </a:r>
            <a:r>
              <a:rPr lang="zh-CN" altLang="zh-CN" sz="4400" dirty="0" smtClean="0"/>
              <a:t> </a:t>
            </a:r>
            <a:endParaRPr lang="en-US" altLang="zh-CN" sz="4400" dirty="0"/>
          </a:p>
        </p:txBody>
      </p:sp>
      <p:sp>
        <p:nvSpPr>
          <p:cNvPr id="7" name="矩形 6"/>
          <p:cNvSpPr/>
          <p:nvPr/>
        </p:nvSpPr>
        <p:spPr>
          <a:xfrm>
            <a:off x="1367475" y="2318962"/>
            <a:ext cx="6230998" cy="1884618"/>
          </a:xfrm>
          <a:prstGeom prst="rect">
            <a:avLst/>
          </a:prstGeom>
        </p:spPr>
        <p:txBody>
          <a:bodyPr wrap="square">
            <a:spAutoFit/>
          </a:bodyPr>
          <a:lstStyle/>
          <a:p>
            <a:pPr>
              <a:lnSpc>
                <a:spcPct val="150000"/>
              </a:lnSpc>
            </a:pPr>
            <a:r>
              <a:rPr lang="zh-CN" altLang="zh-CN" sz="2000" dirty="0">
                <a:solidFill>
                  <a:srgbClr val="000000"/>
                </a:solidFill>
                <a:latin typeface="+mn-ea"/>
              </a:rPr>
              <a:t>《国家行政机关公文处理办法》规定，通告“适用于公布社会各有关方面应当遵守或者周知的事项”。它的使用者可以是各级各类机关、社会团体和企事业单位。通告属于告知性公文，告知的内容十分广泛。</a:t>
            </a:r>
            <a:endParaRPr lang="zh-CN" altLang="zh-CN" sz="2000" dirty="0">
              <a:solidFill>
                <a:srgbClr val="000000"/>
              </a:solidFill>
              <a:latin typeface="+mn-ea"/>
            </a:endParaRPr>
          </a:p>
        </p:txBody>
      </p:sp>
      <p:sp>
        <p:nvSpPr>
          <p:cNvPr id="10" name="椭圆 9"/>
          <p:cNvSpPr/>
          <p:nvPr/>
        </p:nvSpPr>
        <p:spPr>
          <a:xfrm>
            <a:off x="1145232" y="1717182"/>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9024" y="869168"/>
            <a:ext cx="5224507" cy="523220"/>
          </a:xfrm>
          <a:prstGeom prst="rect">
            <a:avLst/>
          </a:prstGeom>
        </p:spPr>
        <p:txBody>
          <a:bodyPr wrap="none">
            <a:spAutoFit/>
          </a:bodyPr>
          <a:lstStyle/>
          <a:p>
            <a:r>
              <a:rPr lang="zh-CN" altLang="en-US" sz="2800" b="1" dirty="0" smtClean="0"/>
              <a:t>通告的特点、分类、例文、格式</a:t>
            </a:r>
            <a:endParaRPr lang="zh-CN" altLang="en-US" sz="2800" b="1" dirty="0"/>
          </a:p>
        </p:txBody>
      </p:sp>
      <p:sp>
        <p:nvSpPr>
          <p:cNvPr id="22" name="矩形 21"/>
          <p:cNvSpPr/>
          <p:nvPr/>
        </p:nvSpPr>
        <p:spPr>
          <a:xfrm>
            <a:off x="3252469" y="1590156"/>
            <a:ext cx="3808731" cy="2215991"/>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通告特点</a:t>
            </a:r>
            <a:endParaRPr lang="en-US" altLang="zh-CN" sz="2000" b="1" u="dash" dirty="0" smtClean="0">
              <a:solidFill>
                <a:srgbClr val="000000"/>
              </a:solidFill>
              <a:uFill>
                <a:solidFill>
                  <a:srgbClr val="800000"/>
                </a:solidFill>
              </a:uFill>
              <a:latin typeface="+mn-ea"/>
            </a:endParaRPr>
          </a:p>
          <a:p>
            <a:r>
              <a:rPr lang="zh-CN" altLang="en-US" sz="1400" dirty="0" smtClean="0">
                <a:solidFill>
                  <a:srgbClr val="000000"/>
                </a:solidFill>
                <a:latin typeface="+mn-ea"/>
              </a:rPr>
              <a:t>      </a:t>
            </a:r>
            <a:r>
              <a:rPr lang="zh-CN" altLang="en-US" dirty="0" smtClean="0">
                <a:solidFill>
                  <a:srgbClr val="000000"/>
                </a:solidFill>
                <a:latin typeface="+mn-ea"/>
              </a:rPr>
              <a:t> </a:t>
            </a:r>
            <a:r>
              <a:rPr lang="en-US" altLang="zh-CN" dirty="0">
                <a:solidFill>
                  <a:srgbClr val="000000"/>
                </a:solidFill>
              </a:rPr>
              <a:t>(</a:t>
            </a:r>
            <a:r>
              <a:rPr lang="zh-CN" altLang="zh-CN" dirty="0">
                <a:solidFill>
                  <a:srgbClr val="000000"/>
                </a:solidFill>
              </a:rPr>
              <a:t>一</a:t>
            </a:r>
            <a:r>
              <a:rPr lang="en-US" altLang="zh-CN" dirty="0" smtClean="0">
                <a:solidFill>
                  <a:srgbClr val="000000"/>
                </a:solidFill>
              </a:rPr>
              <a:t>)</a:t>
            </a:r>
            <a:r>
              <a:rPr lang="zh-CN" altLang="en-US" dirty="0" smtClean="0">
                <a:solidFill>
                  <a:srgbClr val="000000"/>
                </a:solidFill>
              </a:rPr>
              <a:t>执行过程的规范</a:t>
            </a:r>
            <a:r>
              <a:rPr lang="zh-CN" altLang="zh-CN" dirty="0" smtClean="0">
                <a:solidFill>
                  <a:srgbClr val="000000"/>
                </a:solidFill>
              </a:rPr>
              <a:t>性</a:t>
            </a:r>
            <a:endParaRPr lang="zh-CN" altLang="zh-CN" dirty="0">
              <a:solidFill>
                <a:srgbClr val="000000"/>
              </a:solidFill>
            </a:endParaRPr>
          </a:p>
          <a:p>
            <a:r>
              <a:rPr lang="en-US" altLang="zh-CN" dirty="0">
                <a:solidFill>
                  <a:srgbClr val="000000"/>
                </a:solidFill>
              </a:rPr>
              <a:t>  </a:t>
            </a:r>
            <a:r>
              <a:rPr lang="zh-CN" altLang="en-US" dirty="0" smtClean="0">
                <a:solidFill>
                  <a:srgbClr val="000000"/>
                </a:solidFill>
              </a:rPr>
              <a:t>    </a:t>
            </a:r>
            <a:r>
              <a:rPr lang="en-US" altLang="zh-CN" dirty="0" smtClean="0">
                <a:solidFill>
                  <a:srgbClr val="000000"/>
                </a:solidFill>
              </a:rPr>
              <a:t>(</a:t>
            </a:r>
            <a:r>
              <a:rPr lang="zh-CN" altLang="zh-CN" dirty="0">
                <a:solidFill>
                  <a:srgbClr val="000000"/>
                </a:solidFill>
              </a:rPr>
              <a:t>二</a:t>
            </a:r>
            <a:r>
              <a:rPr lang="en-US" altLang="zh-CN" dirty="0" smtClean="0">
                <a:solidFill>
                  <a:srgbClr val="000000"/>
                </a:solidFill>
              </a:rPr>
              <a:t>)</a:t>
            </a:r>
            <a:r>
              <a:rPr lang="zh-CN" altLang="en-US" dirty="0" smtClean="0">
                <a:solidFill>
                  <a:srgbClr val="000000"/>
                </a:solidFill>
              </a:rPr>
              <a:t>具体内容的专业</a:t>
            </a:r>
            <a:r>
              <a:rPr lang="zh-CN" altLang="zh-CN" dirty="0" smtClean="0">
                <a:solidFill>
                  <a:srgbClr val="000000"/>
                </a:solidFill>
              </a:rPr>
              <a:t>性</a:t>
            </a:r>
            <a:endParaRPr lang="zh-CN" altLang="zh-CN" dirty="0">
              <a:solidFill>
                <a:srgbClr val="000000"/>
              </a:solidFill>
            </a:endParaRPr>
          </a:p>
          <a:p>
            <a:r>
              <a:rPr lang="en-US" altLang="zh-CN" dirty="0">
                <a:solidFill>
                  <a:srgbClr val="000000"/>
                </a:solidFill>
              </a:rPr>
              <a:t>  </a:t>
            </a:r>
            <a:r>
              <a:rPr lang="zh-CN" altLang="en-US" dirty="0" smtClean="0">
                <a:solidFill>
                  <a:srgbClr val="000000"/>
                </a:solidFill>
              </a:rPr>
              <a:t>   </a:t>
            </a:r>
            <a:r>
              <a:rPr lang="en-US" altLang="zh-CN" dirty="0" smtClean="0">
                <a:solidFill>
                  <a:srgbClr val="000000"/>
                </a:solidFill>
              </a:rPr>
              <a:t> (</a:t>
            </a:r>
            <a:r>
              <a:rPr lang="zh-CN" altLang="zh-CN" dirty="0">
                <a:solidFill>
                  <a:srgbClr val="000000"/>
                </a:solidFill>
              </a:rPr>
              <a:t>三</a:t>
            </a:r>
            <a:r>
              <a:rPr lang="en-US" altLang="zh-CN" dirty="0" smtClean="0">
                <a:solidFill>
                  <a:srgbClr val="000000"/>
                </a:solidFill>
              </a:rPr>
              <a:t>)</a:t>
            </a:r>
            <a:r>
              <a:rPr lang="zh-CN" altLang="en-US" dirty="0" smtClean="0">
                <a:solidFill>
                  <a:srgbClr val="000000"/>
                </a:solidFill>
              </a:rPr>
              <a:t>发文单位的广泛</a:t>
            </a:r>
            <a:r>
              <a:rPr lang="zh-CN" altLang="zh-CN" dirty="0" smtClean="0">
                <a:solidFill>
                  <a:srgbClr val="000000"/>
                </a:solidFill>
              </a:rPr>
              <a:t>性</a:t>
            </a:r>
            <a:endParaRPr lang="zh-CN" altLang="zh-CN" dirty="0">
              <a:solidFill>
                <a:srgbClr val="000000"/>
              </a:solidFill>
            </a:endParaRPr>
          </a:p>
          <a:p>
            <a:r>
              <a:rPr lang="en-US" altLang="zh-CN" dirty="0">
                <a:solidFill>
                  <a:srgbClr val="000000"/>
                </a:solidFill>
              </a:rPr>
              <a:t>  </a:t>
            </a:r>
            <a:r>
              <a:rPr lang="zh-CN" altLang="en-US" dirty="0" smtClean="0">
                <a:solidFill>
                  <a:srgbClr val="000000"/>
                </a:solidFill>
              </a:rPr>
              <a:t>   </a:t>
            </a:r>
            <a:r>
              <a:rPr lang="en-US" altLang="zh-CN" dirty="0" smtClean="0">
                <a:solidFill>
                  <a:srgbClr val="000000"/>
                </a:solidFill>
              </a:rPr>
              <a:t> (</a:t>
            </a:r>
            <a:r>
              <a:rPr lang="zh-CN" altLang="zh-CN" dirty="0">
                <a:solidFill>
                  <a:srgbClr val="000000"/>
                </a:solidFill>
              </a:rPr>
              <a:t>四</a:t>
            </a:r>
            <a:r>
              <a:rPr lang="en-US" altLang="zh-CN" dirty="0" smtClean="0">
                <a:solidFill>
                  <a:srgbClr val="000000"/>
                </a:solidFill>
              </a:rPr>
              <a:t>)</a:t>
            </a:r>
            <a:r>
              <a:rPr lang="zh-CN" altLang="en-US" dirty="0" smtClean="0">
                <a:solidFill>
                  <a:srgbClr val="000000"/>
                </a:solidFill>
              </a:rPr>
              <a:t>受文对象的限定</a:t>
            </a:r>
            <a:r>
              <a:rPr lang="zh-CN" altLang="zh-CN" dirty="0" smtClean="0">
                <a:solidFill>
                  <a:srgbClr val="000000"/>
                </a:solidFill>
              </a:rPr>
              <a:t>性</a:t>
            </a:r>
            <a:endParaRPr lang="en-US" altLang="zh-CN" dirty="0" smtClean="0">
              <a:solidFill>
                <a:srgbClr val="000000"/>
              </a:solidFill>
            </a:endParaRPr>
          </a:p>
          <a:p>
            <a:r>
              <a:rPr lang="en-US" altLang="zh-CN" dirty="0">
                <a:solidFill>
                  <a:srgbClr val="000000"/>
                </a:solidFill>
              </a:rPr>
              <a:t> </a:t>
            </a:r>
            <a:r>
              <a:rPr lang="zh-CN" altLang="en-US" dirty="0" smtClean="0">
                <a:solidFill>
                  <a:srgbClr val="000000"/>
                </a:solidFill>
              </a:rPr>
              <a:t>     </a:t>
            </a:r>
            <a:r>
              <a:rPr lang="en-US" altLang="zh-CN" dirty="0" smtClean="0">
                <a:solidFill>
                  <a:srgbClr val="000000"/>
                </a:solidFill>
              </a:rPr>
              <a:t>(</a:t>
            </a:r>
            <a:r>
              <a:rPr lang="zh-CN" altLang="en-US" dirty="0" smtClean="0">
                <a:solidFill>
                  <a:srgbClr val="000000"/>
                </a:solidFill>
              </a:rPr>
              <a:t>五</a:t>
            </a:r>
            <a:r>
              <a:rPr lang="en-US" altLang="zh-CN" dirty="0" smtClean="0">
                <a:solidFill>
                  <a:srgbClr val="000000"/>
                </a:solidFill>
              </a:rPr>
              <a:t>)</a:t>
            </a:r>
            <a:r>
              <a:rPr lang="zh-CN" altLang="en-US" dirty="0" smtClean="0">
                <a:solidFill>
                  <a:srgbClr val="000000"/>
                </a:solidFill>
              </a:rPr>
              <a:t>发布方式的多样</a:t>
            </a:r>
            <a:r>
              <a:rPr lang="zh-CN" altLang="zh-CN" dirty="0" smtClean="0">
                <a:solidFill>
                  <a:srgbClr val="000000"/>
                </a:solidFill>
              </a:rPr>
              <a:t>性</a:t>
            </a:r>
            <a:endParaRPr lang="zh-CN" altLang="zh-CN" dirty="0">
              <a:solidFill>
                <a:srgbClr val="000000"/>
              </a:solidFill>
            </a:endParaRPr>
          </a:p>
          <a:p>
            <a:endParaRPr lang="zh-CN" altLang="zh-CN" dirty="0">
              <a:solidFill>
                <a:srgbClr val="000000"/>
              </a:solidFill>
            </a:endParaRPr>
          </a:p>
        </p:txBody>
      </p:sp>
      <p:sp>
        <p:nvSpPr>
          <p:cNvPr id="41" name="椭圆 40"/>
          <p:cNvSpPr/>
          <p:nvPr/>
        </p:nvSpPr>
        <p:spPr>
          <a:xfrm>
            <a:off x="3854568" y="1072122"/>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
        <p:nvSpPr>
          <p:cNvPr id="42" name="矩形 41"/>
          <p:cNvSpPr/>
          <p:nvPr/>
        </p:nvSpPr>
        <p:spPr>
          <a:xfrm>
            <a:off x="6413500" y="1716607"/>
            <a:ext cx="5101167" cy="1783715"/>
          </a:xfrm>
          <a:prstGeom prst="rect">
            <a:avLst/>
          </a:prstGeom>
        </p:spPr>
        <p:txBody>
          <a:bodyPr wrap="square">
            <a:spAutoFit/>
          </a:bodyPr>
          <a:lstStyle/>
          <a:p>
            <a:pPr marL="342900" indent="-34290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通告分类</a:t>
            </a:r>
            <a:endParaRPr lang="en-US" altLang="zh-CN" sz="2000" b="1" dirty="0" smtClean="0">
              <a:solidFill>
                <a:srgbClr val="000000"/>
              </a:solidFill>
              <a:latin typeface="+mn-ea"/>
            </a:endParaRPr>
          </a:p>
          <a:p>
            <a:r>
              <a:rPr lang="zh-CN" altLang="en-US" sz="1400" dirty="0" smtClean="0">
                <a:solidFill>
                  <a:srgbClr val="000000"/>
                </a:solidFill>
                <a:latin typeface="+mn-ea"/>
              </a:rPr>
              <a:t>  </a:t>
            </a:r>
            <a:r>
              <a:rPr lang="zh-CN" altLang="en-US" sz="1200" dirty="0" smtClean="0">
                <a:solidFill>
                  <a:srgbClr val="000000"/>
                </a:solidFill>
                <a:latin typeface="+mn-ea"/>
              </a:rPr>
              <a:t>    </a:t>
            </a:r>
            <a:r>
              <a:rPr lang="zh-CN" altLang="en-US" dirty="0" smtClean="0">
                <a:solidFill>
                  <a:srgbClr val="000000"/>
                </a:solidFill>
                <a:latin typeface="+mn-ea"/>
              </a:rPr>
              <a:t> </a:t>
            </a:r>
            <a:r>
              <a:rPr lang="en-US" altLang="zh-CN" dirty="0">
                <a:solidFill>
                  <a:srgbClr val="000000"/>
                </a:solidFill>
                <a:latin typeface="+mn-ea"/>
              </a:rPr>
              <a:t>(1)</a:t>
            </a:r>
            <a:r>
              <a:rPr lang="zh-CN" altLang="zh-CN" dirty="0">
                <a:solidFill>
                  <a:srgbClr val="000000"/>
                </a:solidFill>
                <a:latin typeface="+mn-ea"/>
              </a:rPr>
              <a:t>周知性通告，是指传达告知业务性</a:t>
            </a:r>
            <a:r>
              <a:rPr lang="zh-CN" altLang="zh-CN" dirty="0" smtClean="0">
                <a:solidFill>
                  <a:srgbClr val="000000"/>
                </a:solidFill>
                <a:latin typeface="+mn-ea"/>
              </a:rPr>
              <a:t>、</a:t>
            </a:r>
            <a:endParaRPr lang="en-US" altLang="zh-CN" dirty="0" smtClean="0">
              <a:solidFill>
                <a:srgbClr val="000000"/>
              </a:solidFill>
              <a:latin typeface="+mn-ea"/>
            </a:endParaRPr>
          </a:p>
          <a:p>
            <a:r>
              <a:rPr lang="zh-CN" altLang="zh-CN" dirty="0">
                <a:solidFill>
                  <a:srgbClr val="000000"/>
                </a:solidFill>
                <a:latin typeface="+mn-ea"/>
              </a:rPr>
              <a:t> </a:t>
            </a:r>
            <a:r>
              <a:rPr lang="zh-CN" altLang="en-US" dirty="0" smtClean="0">
                <a:solidFill>
                  <a:srgbClr val="000000"/>
                </a:solidFill>
                <a:latin typeface="+mn-ea"/>
              </a:rPr>
              <a:t>          </a:t>
            </a:r>
            <a:r>
              <a:rPr lang="zh-CN" altLang="zh-CN" dirty="0" smtClean="0">
                <a:solidFill>
                  <a:srgbClr val="000000"/>
                </a:solidFill>
                <a:latin typeface="+mn-ea"/>
              </a:rPr>
              <a:t>事务</a:t>
            </a:r>
            <a:r>
              <a:rPr lang="zh-CN" altLang="zh-CN" dirty="0">
                <a:solidFill>
                  <a:srgbClr val="000000"/>
                </a:solidFill>
                <a:latin typeface="+mn-ea"/>
              </a:rPr>
              <a:t>性事项，一般不记载具体执行要求。</a:t>
            </a:r>
            <a:endParaRPr lang="zh-CN" altLang="zh-CN" dirty="0">
              <a:solidFill>
                <a:srgbClr val="000000"/>
              </a:solidFill>
              <a:latin typeface="+mn-ea"/>
            </a:endParaRPr>
          </a:p>
          <a:p>
            <a:r>
              <a:rPr lang="en-US"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 </a:t>
            </a:r>
            <a:r>
              <a:rPr lang="en-US" altLang="zh-CN" dirty="0">
                <a:solidFill>
                  <a:srgbClr val="000000"/>
                </a:solidFill>
                <a:latin typeface="+mn-ea"/>
              </a:rPr>
              <a:t>(2)</a:t>
            </a:r>
            <a:r>
              <a:rPr lang="zh-CN" altLang="zh-CN" dirty="0">
                <a:solidFill>
                  <a:srgbClr val="000000"/>
                </a:solidFill>
                <a:latin typeface="+mn-ea"/>
              </a:rPr>
              <a:t>规定性通告，是指公布国家有关政策</a:t>
            </a:r>
            <a:r>
              <a:rPr lang="zh-CN" altLang="zh-CN" dirty="0" smtClean="0">
                <a:solidFill>
                  <a:srgbClr val="000000"/>
                </a:solidFill>
                <a:latin typeface="+mn-ea"/>
              </a:rPr>
              <a:t>、</a:t>
            </a:r>
            <a:endParaRPr lang="en-US" altLang="zh-CN" dirty="0" smtClean="0">
              <a:solidFill>
                <a:srgbClr val="000000"/>
              </a:solidFill>
              <a:latin typeface="+mn-ea"/>
            </a:endParaRPr>
          </a:p>
          <a:p>
            <a:r>
              <a:rPr lang="zh-CN" altLang="zh-CN" dirty="0">
                <a:solidFill>
                  <a:srgbClr val="000000"/>
                </a:solidFill>
                <a:latin typeface="+mn-ea"/>
              </a:rPr>
              <a:t> </a:t>
            </a:r>
            <a:r>
              <a:rPr lang="zh-CN" altLang="en-US" dirty="0" smtClean="0">
                <a:solidFill>
                  <a:srgbClr val="000000"/>
                </a:solidFill>
                <a:latin typeface="+mn-ea"/>
              </a:rPr>
              <a:t>          </a:t>
            </a:r>
            <a:r>
              <a:rPr lang="zh-CN" altLang="zh-CN" dirty="0" smtClean="0">
                <a:solidFill>
                  <a:srgbClr val="000000"/>
                </a:solidFill>
                <a:latin typeface="+mn-ea"/>
              </a:rPr>
              <a:t>法规</a:t>
            </a:r>
            <a:r>
              <a:rPr lang="zh-CN" altLang="zh-CN" dirty="0">
                <a:solidFill>
                  <a:srgbClr val="000000"/>
                </a:solidFill>
                <a:latin typeface="+mn-ea"/>
              </a:rPr>
              <a:t>或要求遵守的约束事项，告知对</a:t>
            </a:r>
            <a:r>
              <a:rPr lang="zh-CN" altLang="zh-CN" dirty="0" smtClean="0">
                <a:solidFill>
                  <a:srgbClr val="000000"/>
                </a:solidFill>
                <a:latin typeface="+mn-ea"/>
              </a:rPr>
              <a:t>象</a:t>
            </a:r>
            <a:endParaRPr lang="en-US" altLang="zh-CN" dirty="0" smtClean="0">
              <a:solidFill>
                <a:srgbClr val="000000"/>
              </a:solidFill>
              <a:latin typeface="+mn-ea"/>
            </a:endParaRPr>
          </a:p>
          <a:p>
            <a:r>
              <a:rPr lang="zh-CN" altLang="zh-CN" dirty="0">
                <a:solidFill>
                  <a:srgbClr val="000000"/>
                </a:solidFill>
                <a:latin typeface="+mn-ea"/>
              </a:rPr>
              <a:t> </a:t>
            </a:r>
            <a:r>
              <a:rPr lang="zh-CN" altLang="en-US" dirty="0" smtClean="0">
                <a:solidFill>
                  <a:srgbClr val="000000"/>
                </a:solidFill>
                <a:latin typeface="+mn-ea"/>
              </a:rPr>
              <a:t>          </a:t>
            </a:r>
            <a:r>
              <a:rPr lang="zh-CN" altLang="zh-CN" dirty="0" smtClean="0">
                <a:solidFill>
                  <a:srgbClr val="000000"/>
                </a:solidFill>
                <a:latin typeface="+mn-ea"/>
              </a:rPr>
              <a:t>必须严格遵照执</a:t>
            </a:r>
            <a:r>
              <a:rPr lang="zh-CN" altLang="zh-CN" dirty="0">
                <a:solidFill>
                  <a:srgbClr val="000000"/>
                </a:solidFill>
                <a:latin typeface="+mn-ea"/>
              </a:rPr>
              <a:t>行。</a:t>
            </a:r>
            <a:endParaRPr lang="zh-CN" altLang="zh-CN" dirty="0">
              <a:solidFill>
                <a:srgbClr val="000000"/>
              </a:solidFill>
              <a:latin typeface="+mn-ea"/>
            </a:endParaRPr>
          </a:p>
        </p:txBody>
      </p:sp>
      <p:sp>
        <p:nvSpPr>
          <p:cNvPr id="43" name="矩形 42"/>
          <p:cNvSpPr/>
          <p:nvPr/>
        </p:nvSpPr>
        <p:spPr>
          <a:xfrm>
            <a:off x="3252468" y="3477605"/>
            <a:ext cx="8075931" cy="1722120"/>
          </a:xfrm>
          <a:prstGeom prst="rect">
            <a:avLst/>
          </a:prstGeom>
        </p:spPr>
        <p:txBody>
          <a:bodyPr wrap="square">
            <a:spAutoFit/>
          </a:bodyPr>
          <a:lstStyle/>
          <a:p>
            <a:r>
              <a:rPr lang="zh-CN" altLang="en-US" sz="1400" dirty="0" smtClean="0">
                <a:solidFill>
                  <a:srgbClr val="000000"/>
                </a:solidFill>
                <a:latin typeface="+mn-ea"/>
              </a:rPr>
              <a:t> </a:t>
            </a:r>
            <a:endParaRPr lang="en-US" altLang="zh-CN" sz="1400" dirty="0" smtClean="0">
              <a:solidFill>
                <a:srgbClr val="000000"/>
              </a:solidFill>
              <a:latin typeface="+mn-ea"/>
            </a:endParaRPr>
          </a:p>
          <a:p>
            <a:pPr marL="285750" indent="-28575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通告格式</a:t>
            </a:r>
            <a:endParaRPr lang="en-US" altLang="zh-CN" sz="2000" b="1" u="dash" dirty="0">
              <a:solidFill>
                <a:srgbClr val="000000"/>
              </a:solidFill>
              <a:uFill>
                <a:solidFill>
                  <a:srgbClr val="800000"/>
                </a:solidFill>
              </a:uFill>
              <a:latin typeface="+mn-ea"/>
            </a:endParaRPr>
          </a:p>
          <a:p>
            <a:r>
              <a:rPr lang="zh-CN" altLang="en-US" sz="1400" dirty="0" smtClean="0">
                <a:solidFill>
                  <a:srgbClr val="000000"/>
                </a:solidFill>
              </a:rPr>
              <a:t>      </a:t>
            </a:r>
            <a:r>
              <a:rPr lang="zh-CN" altLang="zh-CN" dirty="0" smtClean="0">
                <a:solidFill>
                  <a:srgbClr val="000000"/>
                </a:solidFill>
                <a:latin typeface="+mn-ea"/>
              </a:rPr>
              <a:t>通告一般由标题</a:t>
            </a:r>
            <a:r>
              <a:rPr lang="zh-CN" altLang="zh-CN" dirty="0">
                <a:solidFill>
                  <a:srgbClr val="000000"/>
                </a:solidFill>
                <a:latin typeface="+mn-ea"/>
              </a:rPr>
              <a:t>、发文字号、正文、落款四个部分组成。通告的格式与公告的格式基本一致</a:t>
            </a:r>
            <a:r>
              <a:rPr lang="zh-CN" altLang="zh-CN" dirty="0" smtClean="0">
                <a:solidFill>
                  <a:srgbClr val="000000"/>
                </a:solidFill>
                <a:latin typeface="+mn-ea"/>
              </a:rPr>
              <a:t>，</a:t>
            </a:r>
            <a:endParaRPr lang="en-US" altLang="zh-CN" dirty="0" smtClean="0">
              <a:solidFill>
                <a:srgbClr val="000000"/>
              </a:solidFill>
              <a:latin typeface="+mn-ea"/>
            </a:endParaRPr>
          </a:p>
          <a:p>
            <a:r>
              <a:rPr lang="zh-CN" altLang="zh-CN" dirty="0">
                <a:solidFill>
                  <a:srgbClr val="000000"/>
                </a:solidFill>
                <a:latin typeface="+mn-ea"/>
              </a:rPr>
              <a:t> </a:t>
            </a:r>
            <a:r>
              <a:rPr lang="zh-CN" altLang="en-US" dirty="0" smtClean="0">
                <a:solidFill>
                  <a:srgbClr val="000000"/>
                </a:solidFill>
                <a:latin typeface="+mn-ea"/>
              </a:rPr>
              <a:t>    </a:t>
            </a:r>
            <a:r>
              <a:rPr lang="zh-CN" altLang="zh-CN" dirty="0" smtClean="0">
                <a:solidFill>
                  <a:srgbClr val="000000"/>
                </a:solidFill>
                <a:latin typeface="+mn-ea"/>
              </a:rPr>
              <a:t>其差别</a:t>
            </a:r>
            <a:r>
              <a:rPr lang="zh-CN" altLang="zh-CN" dirty="0">
                <a:solidFill>
                  <a:srgbClr val="000000"/>
                </a:solidFill>
                <a:latin typeface="+mn-ea"/>
              </a:rPr>
              <a:t>点在于，只有政府机关制发的通告才加发文字号，其他单位制发的通告不加发文字号。</a:t>
            </a:r>
            <a:endParaRPr lang="zh-CN" altLang="zh-CN" dirty="0">
              <a:solidFill>
                <a:srgbClr val="000000"/>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67475" y="1373200"/>
            <a:ext cx="3005951" cy="769441"/>
          </a:xfrm>
          <a:prstGeom prst="rect">
            <a:avLst/>
          </a:prstGeom>
        </p:spPr>
        <p:txBody>
          <a:bodyPr wrap="none">
            <a:spAutoFit/>
          </a:bodyPr>
          <a:lstStyle/>
          <a:p>
            <a:r>
              <a:rPr lang="zh-CN" altLang="en-US" sz="4400" dirty="0" smtClean="0"/>
              <a:t>通知的</a:t>
            </a:r>
            <a:r>
              <a:rPr lang="zh-CN" altLang="zh-CN" sz="4400" dirty="0" smtClean="0"/>
              <a:t>概</a:t>
            </a:r>
            <a:r>
              <a:rPr lang="zh-CN" altLang="en-US" sz="4400" dirty="0" smtClean="0"/>
              <a:t>念</a:t>
            </a:r>
            <a:r>
              <a:rPr lang="zh-CN" altLang="zh-CN" sz="4400" dirty="0" smtClean="0"/>
              <a:t> </a:t>
            </a:r>
            <a:endParaRPr lang="en-US" altLang="zh-CN" sz="4400" dirty="0"/>
          </a:p>
        </p:txBody>
      </p:sp>
      <p:sp>
        <p:nvSpPr>
          <p:cNvPr id="7" name="矩形 6"/>
          <p:cNvSpPr/>
          <p:nvPr/>
        </p:nvSpPr>
        <p:spPr>
          <a:xfrm>
            <a:off x="1367475" y="2318962"/>
            <a:ext cx="6230998" cy="2168525"/>
          </a:xfrm>
          <a:prstGeom prst="rect">
            <a:avLst/>
          </a:prstGeom>
        </p:spPr>
        <p:txBody>
          <a:bodyPr wrap="square">
            <a:spAutoFit/>
          </a:bodyPr>
          <a:lstStyle/>
          <a:p>
            <a:pPr>
              <a:lnSpc>
                <a:spcPct val="150000"/>
              </a:lnSpc>
            </a:pPr>
            <a:r>
              <a:rPr lang="zh-CN" altLang="en-US" dirty="0" smtClean="0">
                <a:solidFill>
                  <a:srgbClr val="000000"/>
                </a:solidFill>
                <a:latin typeface="+mn-ea"/>
              </a:rPr>
              <a:t>       </a:t>
            </a:r>
            <a:r>
              <a:rPr lang="zh-CN" altLang="zh-CN" dirty="0" smtClean="0">
                <a:solidFill>
                  <a:srgbClr val="000000"/>
                </a:solidFill>
                <a:latin typeface="+mn-ea"/>
              </a:rPr>
              <a:t>通知是向特定受文对象告知或转达有关事项</a:t>
            </a:r>
            <a:r>
              <a:rPr lang="zh-CN" altLang="zh-CN" dirty="0">
                <a:solidFill>
                  <a:srgbClr val="000000"/>
                </a:solidFill>
                <a:latin typeface="+mn-ea"/>
              </a:rPr>
              <a:t>或文件，让对象知道或执行的公文。《国家行政机关公文处理办法》规定，通知适用于批转下级机关的公文，转发上级机关和不隶属机关的公文，传达要求下级机关办理和需要有关单位周知或执行的事项以及人员的任免事项等。</a:t>
            </a:r>
            <a:endParaRPr lang="zh-CN" altLang="zh-CN" dirty="0">
              <a:solidFill>
                <a:srgbClr val="000000"/>
              </a:solidFill>
              <a:latin typeface="+mn-ea"/>
            </a:endParaRPr>
          </a:p>
        </p:txBody>
      </p:sp>
      <p:sp>
        <p:nvSpPr>
          <p:cNvPr id="10" name="椭圆 9"/>
          <p:cNvSpPr/>
          <p:nvPr/>
        </p:nvSpPr>
        <p:spPr>
          <a:xfrm>
            <a:off x="1145232" y="1717182"/>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36">
      <a:majorFont>
        <a:latin typeface="Segoe UI"/>
        <a:ea typeface="宋体"/>
        <a:cs typeface=""/>
      </a:majorFont>
      <a:minorFont>
        <a:latin typeface="Segoe UI"/>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6127</Words>
  <Application>WPS 演示</Application>
  <PresentationFormat>自定义</PresentationFormat>
  <Paragraphs>398</Paragraphs>
  <Slides>27</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27</vt:i4>
      </vt:variant>
    </vt:vector>
  </HeadingPairs>
  <TitlesOfParts>
    <vt:vector size="38" baseType="lpstr">
      <vt:lpstr>Arial</vt:lpstr>
      <vt:lpstr>宋体</vt:lpstr>
      <vt:lpstr>Wingdings</vt:lpstr>
      <vt:lpstr>Segoe UI Light</vt:lpstr>
      <vt:lpstr>微软雅黑</vt:lpstr>
      <vt:lpstr>Arial</vt:lpstr>
      <vt:lpstr>Segoe UI</vt:lpstr>
      <vt:lpstr>Arial Unicode MS</vt:lpstr>
      <vt:lpstr>Calibri</vt:lpstr>
      <vt:lpstr>Symbol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Administrator</cp:lastModifiedBy>
  <cp:revision>256</cp:revision>
  <dcterms:created xsi:type="dcterms:W3CDTF">2015-08-18T02:51:00Z</dcterms:created>
  <dcterms:modified xsi:type="dcterms:W3CDTF">2017-08-23T01:09:25Z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