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9" r:id="rId3"/>
    <p:sldId id="266" r:id="rId4"/>
    <p:sldId id="273" r:id="rId5"/>
    <p:sldId id="274" r:id="rId6"/>
    <p:sldId id="275" r:id="rId7"/>
    <p:sldId id="289" r:id="rId8"/>
    <p:sldId id="290" r:id="rId9"/>
    <p:sldId id="291" r:id="rId10"/>
    <p:sldId id="292" r:id="rId11"/>
    <p:sldId id="293" r:id="rId12"/>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27" autoAdjust="0"/>
    <p:restoredTop sz="94674"/>
  </p:normalViewPr>
  <p:slideViewPr>
    <p:cSldViewPr snapToGrid="0" snapToObjects="1">
      <p:cViewPr>
        <p:scale>
          <a:sx n="75" d="100"/>
          <a:sy n="75" d="100"/>
        </p:scale>
        <p:origin x="-672" y="-402"/>
      </p:cViewPr>
      <p:guideLst>
        <p:guide orient="horz" pos="2160"/>
        <p:guide orient="horz" pos="232"/>
        <p:guide orient="horz" pos="4112"/>
        <p:guide pos="3840"/>
        <p:guide pos="574"/>
      </p:guideLst>
    </p:cSldViewPr>
  </p:slideViewPr>
  <p:notesTextViewPr>
    <p:cViewPr>
      <p:scale>
        <a:sx n="1" d="1"/>
        <a:sy n="1" d="1"/>
      </p:scale>
      <p:origin x="0" y="0"/>
    </p:cViewPr>
  </p:notesTextViewPr>
  <p:sorterViewPr>
    <p:cViewPr varScale="1">
      <p:scale>
        <a:sx n="1" d="1"/>
        <a:sy n="1" d="1"/>
      </p:scale>
      <p:origin x="0" y="223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E8A47-3D46-4DC9-AB0D-52AB6CF44A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9571-4ED6-4C81-B95F-91FC05788F2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18929" y="2360410"/>
            <a:ext cx="6146800" cy="1200329"/>
          </a:xfrm>
          <a:prstGeom prst="rect">
            <a:avLst/>
          </a:prstGeom>
        </p:spPr>
        <p:txBody>
          <a:bodyPr wrap="square">
            <a:spAutoFit/>
          </a:bodyPr>
          <a:lstStyle/>
          <a:p>
            <a:pPr algn="ctr"/>
            <a:r>
              <a:rPr lang="zh-CN" altLang="en-US" sz="7200" b="1" dirty="0" smtClean="0"/>
              <a:t>应</a:t>
            </a:r>
            <a:r>
              <a:rPr lang="en-US" altLang="zh-CN" sz="7200" b="1" dirty="0" smtClean="0"/>
              <a:t> </a:t>
            </a:r>
            <a:r>
              <a:rPr lang="zh-CN" altLang="en-US" sz="7200" b="1" dirty="0" smtClean="0"/>
              <a:t>用</a:t>
            </a:r>
            <a:r>
              <a:rPr lang="en-US" altLang="zh-CN" sz="7200" b="1" dirty="0" smtClean="0"/>
              <a:t> </a:t>
            </a:r>
            <a:r>
              <a:rPr lang="zh-CN" altLang="en-US" sz="7200" b="1" dirty="0" smtClean="0"/>
              <a:t>文</a:t>
            </a:r>
            <a:r>
              <a:rPr lang="en-US" altLang="zh-CN" sz="7200" b="1" dirty="0" smtClean="0"/>
              <a:t> </a:t>
            </a:r>
            <a:r>
              <a:rPr lang="zh-CN" altLang="en-US" sz="7200" b="1" dirty="0" smtClean="0"/>
              <a:t>写</a:t>
            </a:r>
            <a:r>
              <a:rPr lang="en-US" altLang="zh-CN" sz="7200" b="1" dirty="0" smtClean="0"/>
              <a:t> </a:t>
            </a:r>
            <a:r>
              <a:rPr lang="zh-CN" altLang="en-US" sz="7200" b="1" dirty="0" smtClean="0"/>
              <a:t>作</a:t>
            </a:r>
            <a:endParaRPr lang="en-US" altLang="zh-CN" sz="7200" b="1" dirty="0"/>
          </a:p>
        </p:txBody>
      </p:sp>
      <p:sp>
        <p:nvSpPr>
          <p:cNvPr id="6" name="文本框 5"/>
          <p:cNvSpPr txBox="1"/>
          <p:nvPr/>
        </p:nvSpPr>
        <p:spPr>
          <a:xfrm>
            <a:off x="2455333" y="3280457"/>
            <a:ext cx="7941734" cy="938719"/>
          </a:xfrm>
          <a:prstGeom prst="rect">
            <a:avLst/>
          </a:prstGeom>
          <a:noFill/>
        </p:spPr>
        <p:txBody>
          <a:bodyPr wrap="square" rtlCol="0">
            <a:spAutoFit/>
          </a:bodyPr>
          <a:lstStyle/>
          <a:p>
            <a:pPr algn="ctr" defTabSz="608965">
              <a:lnSpc>
                <a:spcPct val="130000"/>
              </a:lnSpc>
            </a:pPr>
            <a:r>
              <a:rPr lang="en-US" altLang="zh-CN" sz="4400" b="1" dirty="0" smtClean="0">
                <a:solidFill>
                  <a:schemeClr val="bg1">
                    <a:lumMod val="65000"/>
                  </a:schemeClr>
                </a:solidFill>
                <a:latin typeface="+mj-lt"/>
                <a:ea typeface="微软雅黑" panose="020B0503020204020204" charset="-122"/>
              </a:rPr>
              <a:t>PRACTICAL WRITING</a:t>
            </a:r>
            <a:endParaRPr lang="zh-CN" altLang="en-US" sz="4400" b="1" dirty="0">
              <a:solidFill>
                <a:schemeClr val="bg1">
                  <a:lumMod val="65000"/>
                </a:schemeClr>
              </a:solidFill>
              <a:latin typeface="+mj-lt"/>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91365" y="2721114"/>
            <a:ext cx="2749471" cy="707886"/>
          </a:xfrm>
          <a:prstGeom prst="rect">
            <a:avLst/>
          </a:prstGeom>
          <a:noFill/>
        </p:spPr>
        <p:txBody>
          <a:bodyPr wrap="none"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4000" dirty="0" smtClean="0"/>
              <a:t>本章节结束</a:t>
            </a:r>
            <a:endParaRPr lang="zh-CN" altLang="en-US"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4927" y="3280457"/>
            <a:ext cx="3602146" cy="880306"/>
          </a:xfrm>
          <a:prstGeom prst="rect">
            <a:avLst/>
          </a:prstGeom>
          <a:noFill/>
        </p:spPr>
        <p:txBody>
          <a:bodyPr wrap="square" rtlCol="0">
            <a:spAutoFit/>
          </a:bodyPr>
          <a:lstStyle/>
          <a:p>
            <a:pPr algn="ctr" defTabSz="608965">
              <a:lnSpc>
                <a:spcPct val="130000"/>
              </a:lnSpc>
            </a:pPr>
            <a:r>
              <a:rPr lang="en-US" altLang="zh-CN" sz="4400" b="1" dirty="0">
                <a:latin typeface="+mj-lt"/>
                <a:ea typeface="微软雅黑" panose="020B0503020204020204" charset="-122"/>
              </a:rPr>
              <a:t>PART</a:t>
            </a:r>
            <a:r>
              <a:rPr lang="zh-CN" altLang="en-US" sz="4400" b="1" dirty="0">
                <a:latin typeface="+mj-lt"/>
                <a:ea typeface="微软雅黑" panose="020B0503020204020204" charset="-122"/>
              </a:rPr>
              <a:t> </a:t>
            </a:r>
            <a:r>
              <a:rPr lang="en-US" altLang="zh-CN" sz="4400" b="1" dirty="0" smtClean="0">
                <a:latin typeface="+mj-lt"/>
                <a:ea typeface="微软雅黑" panose="020B0503020204020204" charset="-122"/>
              </a:rPr>
              <a:t>ONE</a:t>
            </a:r>
            <a:endParaRPr lang="zh-CN" altLang="en-US" sz="4400" b="1" dirty="0">
              <a:latin typeface="+mj-lt"/>
              <a:ea typeface="微软雅黑" panose="020B0503020204020204" charset="-122"/>
            </a:endParaRPr>
          </a:p>
        </p:txBody>
      </p:sp>
      <p:sp>
        <p:nvSpPr>
          <p:cNvPr id="3" name="文本框 2"/>
          <p:cNvSpPr txBox="1"/>
          <p:nvPr/>
        </p:nvSpPr>
        <p:spPr>
          <a:xfrm>
            <a:off x="3936733" y="2417412"/>
            <a:ext cx="4318534" cy="1246495"/>
          </a:xfrm>
          <a:prstGeom prst="rect">
            <a:avLst/>
          </a:prstGeom>
          <a:noFill/>
        </p:spPr>
        <p:txBody>
          <a:bodyPr wrap="square" rtlCol="0">
            <a:spAutoFit/>
          </a:bodyPr>
          <a:lstStyle/>
          <a:p>
            <a:pPr algn="ctr" defTabSz="608965">
              <a:lnSpc>
                <a:spcPct val="130000"/>
              </a:lnSpc>
            </a:pPr>
            <a:r>
              <a:rPr lang="zh-CN" altLang="en-US" sz="6000" dirty="0" smtClean="0">
                <a:latin typeface="+mj-lt"/>
                <a:ea typeface="微软雅黑" panose="020B0503020204020204" charset="-122"/>
              </a:rPr>
              <a:t>第一章 绪论</a:t>
            </a:r>
            <a:endParaRPr lang="zh-CN" altLang="en-US" sz="6000" dirty="0">
              <a:latin typeface="+mj-lt"/>
              <a:ea typeface="微软雅黑" panose="020B0503020204020204" charset="-122"/>
            </a:endParaRPr>
          </a:p>
        </p:txBody>
      </p:sp>
      <p:sp>
        <p:nvSpPr>
          <p:cNvPr id="4" name="矩形 3"/>
          <p:cNvSpPr/>
          <p:nvPr/>
        </p:nvSpPr>
        <p:spPr>
          <a:xfrm>
            <a:off x="4889817" y="4139690"/>
            <a:ext cx="2412366" cy="1133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10794" y="1216807"/>
            <a:ext cx="2300757" cy="509896"/>
            <a:chOff x="888096" y="1000203"/>
            <a:chExt cx="4259825" cy="944066"/>
          </a:xfrm>
        </p:grpSpPr>
        <p:sp>
          <p:nvSpPr>
            <p:cNvPr id="5" name="矩形 4"/>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椭圆 7"/>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8"/>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7" name="矩形 16"/>
          <p:cNvSpPr/>
          <p:nvPr/>
        </p:nvSpPr>
        <p:spPr>
          <a:xfrm>
            <a:off x="1041701" y="1258317"/>
            <a:ext cx="1980029" cy="400110"/>
          </a:xfrm>
          <a:prstGeom prst="rect">
            <a:avLst/>
          </a:prstGeom>
        </p:spPr>
        <p:txBody>
          <a:bodyPr wrap="none">
            <a:spAutoFit/>
          </a:bodyPr>
          <a:lstStyle/>
          <a:p>
            <a:r>
              <a:rPr lang="zh-CN" altLang="en-US" sz="2000" b="1" dirty="0" smtClean="0"/>
              <a:t>应用文写作概述</a:t>
            </a:r>
            <a:endParaRPr lang="zh-CN" altLang="en-US" sz="2000" b="1" dirty="0"/>
          </a:p>
        </p:txBody>
      </p:sp>
      <p:sp>
        <p:nvSpPr>
          <p:cNvPr id="18" name="矩形 17"/>
          <p:cNvSpPr/>
          <p:nvPr/>
        </p:nvSpPr>
        <p:spPr>
          <a:xfrm>
            <a:off x="959621" y="1768891"/>
            <a:ext cx="7998112" cy="369332"/>
          </a:xfrm>
          <a:prstGeom prst="rect">
            <a:avLst/>
          </a:prstGeom>
        </p:spPr>
        <p:txBody>
          <a:bodyPr wrap="square">
            <a:spAutoFit/>
          </a:bodyPr>
          <a:lstStyle/>
          <a:p>
            <a:r>
              <a:rPr lang="zh-CN" altLang="zh-CN" dirty="0">
                <a:solidFill>
                  <a:srgbClr val="000000"/>
                </a:solidFill>
                <a:latin typeface="+mn-ea"/>
              </a:rPr>
              <a:t>应用文是人们交流思想、互通情况、解决问题、处理事务的重要工具。</a:t>
            </a:r>
            <a:endParaRPr lang="zh-CN" altLang="zh-CN" dirty="0">
              <a:solidFill>
                <a:srgbClr val="000000"/>
              </a:solidFill>
              <a:latin typeface="+mn-ea"/>
            </a:endParaRPr>
          </a:p>
        </p:txBody>
      </p:sp>
      <p:grpSp>
        <p:nvGrpSpPr>
          <p:cNvPr id="19" name="组合 18"/>
          <p:cNvGrpSpPr/>
          <p:nvPr/>
        </p:nvGrpSpPr>
        <p:grpSpPr>
          <a:xfrm>
            <a:off x="910794" y="2213577"/>
            <a:ext cx="2300757" cy="509896"/>
            <a:chOff x="888096" y="1000203"/>
            <a:chExt cx="4259825" cy="944066"/>
          </a:xfrm>
        </p:grpSpPr>
        <p:sp>
          <p:nvSpPr>
            <p:cNvPr id="20" name="矩形 19"/>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椭圆 20"/>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椭圆 21"/>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椭圆 22"/>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椭圆 23"/>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5" name="矩形 24"/>
          <p:cNvSpPr/>
          <p:nvPr/>
        </p:nvSpPr>
        <p:spPr>
          <a:xfrm>
            <a:off x="1041701" y="2288953"/>
            <a:ext cx="2236510" cy="400110"/>
          </a:xfrm>
          <a:prstGeom prst="rect">
            <a:avLst/>
          </a:prstGeom>
        </p:spPr>
        <p:txBody>
          <a:bodyPr wrap="none">
            <a:spAutoFit/>
          </a:bodyPr>
          <a:lstStyle/>
          <a:p>
            <a:r>
              <a:rPr lang="zh-CN" altLang="en-US" sz="2000" b="1" dirty="0" smtClean="0"/>
              <a:t>应用文的表达方式</a:t>
            </a:r>
            <a:endParaRPr lang="zh-CN" altLang="en-US" sz="2000" b="1" dirty="0"/>
          </a:p>
        </p:txBody>
      </p:sp>
      <p:sp>
        <p:nvSpPr>
          <p:cNvPr id="26" name="矩形 25"/>
          <p:cNvSpPr/>
          <p:nvPr/>
        </p:nvSpPr>
        <p:spPr>
          <a:xfrm>
            <a:off x="959621" y="2765661"/>
            <a:ext cx="8980246" cy="438582"/>
          </a:xfrm>
          <a:prstGeom prst="rect">
            <a:avLst/>
          </a:prstGeom>
        </p:spPr>
        <p:txBody>
          <a:bodyPr wrap="square">
            <a:spAutoFit/>
          </a:bodyPr>
          <a:lstStyle/>
          <a:p>
            <a:pPr>
              <a:lnSpc>
                <a:spcPct val="130000"/>
              </a:lnSpc>
            </a:pPr>
            <a:r>
              <a:rPr lang="zh-CN" altLang="zh-CN" dirty="0">
                <a:solidFill>
                  <a:srgbClr val="000000"/>
                </a:solidFill>
              </a:rPr>
              <a:t>通常，人们使用的文章表达方式有五种，即叙述、议论、说明、描写、抒情。 </a:t>
            </a:r>
            <a:endParaRPr lang="zh-CN" altLang="en-US" dirty="0">
              <a:solidFill>
                <a:srgbClr val="000000"/>
              </a:solidFill>
              <a:latin typeface="微软雅黑" panose="020B0503020204020204" charset="-122"/>
              <a:ea typeface="微软雅黑" panose="020B0503020204020204" charset="-122"/>
            </a:endParaRPr>
          </a:p>
        </p:txBody>
      </p:sp>
      <p:grpSp>
        <p:nvGrpSpPr>
          <p:cNvPr id="27" name="组合 26"/>
          <p:cNvGrpSpPr/>
          <p:nvPr/>
        </p:nvGrpSpPr>
        <p:grpSpPr>
          <a:xfrm>
            <a:off x="910794" y="3255580"/>
            <a:ext cx="2300757" cy="509896"/>
            <a:chOff x="888096" y="1000203"/>
            <a:chExt cx="4259825" cy="944066"/>
          </a:xfrm>
        </p:grpSpPr>
        <p:sp>
          <p:nvSpPr>
            <p:cNvPr id="28" name="矩形 27"/>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椭圆 28"/>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椭圆 29"/>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椭圆 30"/>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椭圆 31"/>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3" name="矩形 32"/>
          <p:cNvSpPr/>
          <p:nvPr/>
        </p:nvSpPr>
        <p:spPr>
          <a:xfrm>
            <a:off x="1041701" y="3330956"/>
            <a:ext cx="1723549" cy="400110"/>
          </a:xfrm>
          <a:prstGeom prst="rect">
            <a:avLst/>
          </a:prstGeom>
        </p:spPr>
        <p:txBody>
          <a:bodyPr wrap="none">
            <a:spAutoFit/>
          </a:bodyPr>
          <a:lstStyle/>
          <a:p>
            <a:r>
              <a:rPr lang="zh-CN" altLang="en-US" sz="2000" b="1" dirty="0" smtClean="0"/>
              <a:t>应用文的格式</a:t>
            </a:r>
            <a:endParaRPr lang="zh-CN" altLang="en-US" sz="2000" b="1" dirty="0"/>
          </a:p>
        </p:txBody>
      </p:sp>
      <p:sp>
        <p:nvSpPr>
          <p:cNvPr id="34" name="矩形 33"/>
          <p:cNvSpPr/>
          <p:nvPr/>
        </p:nvSpPr>
        <p:spPr>
          <a:xfrm>
            <a:off x="959621" y="3756865"/>
            <a:ext cx="7794912" cy="798680"/>
          </a:xfrm>
          <a:prstGeom prst="rect">
            <a:avLst/>
          </a:prstGeom>
        </p:spPr>
        <p:txBody>
          <a:bodyPr wrap="square">
            <a:spAutoFit/>
          </a:bodyPr>
          <a:lstStyle/>
          <a:p>
            <a:pPr>
              <a:lnSpc>
                <a:spcPct val="130000"/>
              </a:lnSpc>
            </a:pPr>
            <a:r>
              <a:rPr lang="zh-CN" altLang="zh-CN" dirty="0">
                <a:solidFill>
                  <a:srgbClr val="000000"/>
                </a:solidFill>
              </a:rPr>
              <a:t>程式化是公文的特征之一。公文的程式化，在很大程度上通过书面文字材料形成的相对固定的格式来表现。 </a:t>
            </a:r>
            <a:endParaRPr lang="zh-CN" altLang="en-US" dirty="0">
              <a:solidFill>
                <a:srgbClr val="000000"/>
              </a:solidFill>
              <a:latin typeface="微软雅黑" panose="020B0503020204020204" charset="-122"/>
              <a:ea typeface="微软雅黑" panose="020B0503020204020204" charset="-122"/>
            </a:endParaRPr>
          </a:p>
        </p:txBody>
      </p:sp>
      <p:grpSp>
        <p:nvGrpSpPr>
          <p:cNvPr id="35" name="组合 34"/>
          <p:cNvGrpSpPr/>
          <p:nvPr/>
        </p:nvGrpSpPr>
        <p:grpSpPr>
          <a:xfrm>
            <a:off x="910794" y="4591010"/>
            <a:ext cx="2300757" cy="509896"/>
            <a:chOff x="888096" y="1000203"/>
            <a:chExt cx="4259825" cy="944066"/>
          </a:xfrm>
        </p:grpSpPr>
        <p:sp>
          <p:nvSpPr>
            <p:cNvPr id="36" name="矩形 35"/>
            <p:cNvSpPr/>
            <p:nvPr/>
          </p:nvSpPr>
          <p:spPr>
            <a:xfrm>
              <a:off x="911225" y="1045634"/>
              <a:ext cx="4199467" cy="87206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椭圆 36"/>
            <p:cNvSpPr/>
            <p:nvPr/>
          </p:nvSpPr>
          <p:spPr>
            <a:xfrm>
              <a:off x="888096" y="1000203"/>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椭圆 37"/>
            <p:cNvSpPr/>
            <p:nvPr/>
          </p:nvSpPr>
          <p:spPr>
            <a:xfrm>
              <a:off x="888096"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椭圆 38"/>
            <p:cNvSpPr/>
            <p:nvPr/>
          </p:nvSpPr>
          <p:spPr>
            <a:xfrm>
              <a:off x="5075921" y="1872269"/>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 name="椭圆 39"/>
            <p:cNvSpPr/>
            <p:nvPr/>
          </p:nvSpPr>
          <p:spPr>
            <a:xfrm>
              <a:off x="5074692" y="1009634"/>
              <a:ext cx="72000" cy="72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1" name="矩形 40"/>
          <p:cNvSpPr/>
          <p:nvPr/>
        </p:nvSpPr>
        <p:spPr>
          <a:xfrm>
            <a:off x="1041701" y="4666386"/>
            <a:ext cx="1980029" cy="400110"/>
          </a:xfrm>
          <a:prstGeom prst="rect">
            <a:avLst/>
          </a:prstGeom>
        </p:spPr>
        <p:txBody>
          <a:bodyPr wrap="none">
            <a:spAutoFit/>
          </a:bodyPr>
          <a:lstStyle/>
          <a:p>
            <a:r>
              <a:rPr lang="zh-CN" altLang="en-US" sz="2000" b="1" dirty="0" smtClean="0"/>
              <a:t>应用文书的结构</a:t>
            </a:r>
            <a:endParaRPr lang="zh-CN" altLang="en-US" sz="2000" b="1" dirty="0"/>
          </a:p>
        </p:txBody>
      </p:sp>
      <p:sp>
        <p:nvSpPr>
          <p:cNvPr id="42" name="矩形 41"/>
          <p:cNvSpPr/>
          <p:nvPr/>
        </p:nvSpPr>
        <p:spPr>
          <a:xfrm>
            <a:off x="959621" y="5092295"/>
            <a:ext cx="8556912" cy="438582"/>
          </a:xfrm>
          <a:prstGeom prst="rect">
            <a:avLst/>
          </a:prstGeom>
        </p:spPr>
        <p:txBody>
          <a:bodyPr wrap="square">
            <a:spAutoFit/>
          </a:bodyPr>
          <a:lstStyle/>
          <a:p>
            <a:pPr>
              <a:lnSpc>
                <a:spcPct val="130000"/>
              </a:lnSpc>
            </a:pPr>
            <a:r>
              <a:rPr lang="zh-CN" altLang="zh-CN" dirty="0">
                <a:solidFill>
                  <a:srgbClr val="000000"/>
                </a:solidFill>
              </a:rPr>
              <a:t>应用文书的结构类型，是指应用文书的文章结构在外部形态上所表现出的形式。 </a:t>
            </a:r>
            <a:endParaRPr lang="zh-CN" altLang="en-US" dirty="0">
              <a:solidFill>
                <a:srgbClr val="0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7475" y="1373200"/>
            <a:ext cx="3570208" cy="769441"/>
          </a:xfrm>
          <a:prstGeom prst="rect">
            <a:avLst/>
          </a:prstGeom>
        </p:spPr>
        <p:txBody>
          <a:bodyPr wrap="none">
            <a:spAutoFit/>
          </a:bodyPr>
          <a:lstStyle/>
          <a:p>
            <a:r>
              <a:rPr lang="zh-CN" altLang="en-US" sz="4400" b="1" dirty="0" smtClean="0"/>
              <a:t>什么是应用文</a:t>
            </a:r>
            <a:endParaRPr lang="en-US" altLang="zh-CN" sz="4400" b="1" dirty="0"/>
          </a:p>
        </p:txBody>
      </p:sp>
      <p:sp>
        <p:nvSpPr>
          <p:cNvPr id="7" name="矩形 6"/>
          <p:cNvSpPr/>
          <p:nvPr/>
        </p:nvSpPr>
        <p:spPr>
          <a:xfrm>
            <a:off x="1276149" y="2429482"/>
            <a:ext cx="6968808" cy="2400657"/>
          </a:xfrm>
          <a:prstGeom prst="rect">
            <a:avLst/>
          </a:prstGeom>
        </p:spPr>
        <p:txBody>
          <a:bodyPr wrap="square">
            <a:spAutoFit/>
          </a:bodyPr>
          <a:lstStyle/>
          <a:p>
            <a:pPr>
              <a:lnSpc>
                <a:spcPct val="150000"/>
              </a:lnSpc>
            </a:pPr>
            <a:r>
              <a:rPr lang="zh-CN" altLang="en-US" sz="2000" dirty="0" smtClean="0">
                <a:solidFill>
                  <a:srgbClr val="000000"/>
                </a:solidFill>
              </a:rPr>
              <a:t>       </a:t>
            </a:r>
            <a:r>
              <a:rPr lang="zh-CN" altLang="zh-CN" sz="2000" dirty="0" smtClean="0">
                <a:solidFill>
                  <a:srgbClr val="000000"/>
                </a:solidFill>
              </a:rPr>
              <a:t>应用文又称为</a:t>
            </a:r>
            <a:r>
              <a:rPr lang="zh-CN" altLang="zh-CN" sz="2000" dirty="0">
                <a:solidFill>
                  <a:srgbClr val="000000"/>
                </a:solidFill>
              </a:rPr>
              <a:t>“文书”，是党政机关、企事业单位、社会团体及公民个人在处理日常公私事务时使用的具有一定格式的实用性文种的统称。</a:t>
            </a:r>
            <a:endParaRPr lang="zh-CN" altLang="zh-CN" sz="2000" dirty="0">
              <a:solidFill>
                <a:srgbClr val="000000"/>
              </a:solidFill>
            </a:endParaRPr>
          </a:p>
          <a:p>
            <a:pPr>
              <a:lnSpc>
                <a:spcPct val="150000"/>
              </a:lnSpc>
            </a:pPr>
            <a:r>
              <a:rPr lang="zh-CN" altLang="en-US" sz="2000" dirty="0" smtClean="0">
                <a:solidFill>
                  <a:srgbClr val="000000"/>
                </a:solidFill>
              </a:rPr>
              <a:t>       </a:t>
            </a:r>
            <a:r>
              <a:rPr lang="zh-CN" altLang="zh-CN" sz="2000" dirty="0" smtClean="0">
                <a:solidFill>
                  <a:srgbClr val="000000"/>
                </a:solidFill>
              </a:rPr>
              <a:t>应用文是人们</a:t>
            </a:r>
            <a:r>
              <a:rPr lang="zh-CN" altLang="zh-CN" sz="2000" dirty="0">
                <a:solidFill>
                  <a:srgbClr val="000000"/>
                </a:solidFill>
              </a:rPr>
              <a:t>交流思想、互通情况、解决问题、处理事务的重要工具。</a:t>
            </a:r>
            <a:endParaRPr lang="zh-CN" altLang="zh-CN" sz="2000" dirty="0">
              <a:solidFill>
                <a:srgbClr val="000000"/>
              </a:solidFill>
            </a:endParaRPr>
          </a:p>
        </p:txBody>
      </p:sp>
      <p:sp>
        <p:nvSpPr>
          <p:cNvPr id="10" name="椭圆 9"/>
          <p:cNvSpPr/>
          <p:nvPr/>
        </p:nvSpPr>
        <p:spPr>
          <a:xfrm>
            <a:off x="1145232" y="1717182"/>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513575"/>
            <a:ext cx="5109091" cy="584776"/>
          </a:xfrm>
          <a:prstGeom prst="rect">
            <a:avLst/>
          </a:prstGeom>
        </p:spPr>
        <p:txBody>
          <a:bodyPr wrap="none">
            <a:spAutoFit/>
          </a:bodyPr>
          <a:lstStyle/>
          <a:p>
            <a:r>
              <a:rPr lang="zh-CN" altLang="en-US" sz="3200" b="1" dirty="0" smtClean="0"/>
              <a:t>应用文的分类、特点与作用</a:t>
            </a:r>
            <a:endParaRPr lang="zh-CN" altLang="en-US" sz="3200" b="1" dirty="0"/>
          </a:p>
        </p:txBody>
      </p:sp>
      <p:grpSp>
        <p:nvGrpSpPr>
          <p:cNvPr id="2" name="组 1"/>
          <p:cNvGrpSpPr/>
          <p:nvPr/>
        </p:nvGrpSpPr>
        <p:grpSpPr>
          <a:xfrm>
            <a:off x="2560386" y="1333053"/>
            <a:ext cx="4297615" cy="2892612"/>
            <a:chOff x="3513557" y="2168217"/>
            <a:chExt cx="3759200" cy="2892612"/>
          </a:xfrm>
        </p:grpSpPr>
        <p:grpSp>
          <p:nvGrpSpPr>
            <p:cNvPr id="9" name="Group 4"/>
            <p:cNvGrpSpPr>
              <a:grpSpLocks noChangeAspect="1"/>
            </p:cNvGrpSpPr>
            <p:nvPr/>
          </p:nvGrpSpPr>
          <p:grpSpPr bwMode="auto">
            <a:xfrm>
              <a:off x="5188751" y="2168217"/>
              <a:ext cx="515028" cy="515938"/>
              <a:chOff x="611" y="1151"/>
              <a:chExt cx="566" cy="567"/>
            </a:xfrm>
          </p:grpSpPr>
          <p:sp>
            <p:nvSpPr>
              <p:cNvPr id="10" name="Oval 5"/>
              <p:cNvSpPr>
                <a:spLocks noChangeArrowheads="1"/>
              </p:cNvSpPr>
              <p:nvPr/>
            </p:nvSpPr>
            <p:spPr bwMode="auto">
              <a:xfrm>
                <a:off x="611" y="1151"/>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6"/>
              <p:cNvSpPr>
                <a:spLocks noEditPoints="1"/>
              </p:cNvSpPr>
              <p:nvPr/>
            </p:nvSpPr>
            <p:spPr bwMode="auto">
              <a:xfrm>
                <a:off x="741" y="1293"/>
                <a:ext cx="306" cy="307"/>
              </a:xfrm>
              <a:custGeom>
                <a:avLst/>
                <a:gdLst>
                  <a:gd name="T0" fmla="*/ 57 w 130"/>
                  <a:gd name="T1" fmla="*/ 49 h 130"/>
                  <a:gd name="T2" fmla="*/ 61 w 130"/>
                  <a:gd name="T3" fmla="*/ 37 h 130"/>
                  <a:gd name="T4" fmla="*/ 40 w 130"/>
                  <a:gd name="T5" fmla="*/ 6 h 130"/>
                  <a:gd name="T6" fmla="*/ 28 w 130"/>
                  <a:gd name="T7" fmla="*/ 11 h 130"/>
                  <a:gd name="T8" fmla="*/ 24 w 130"/>
                  <a:gd name="T9" fmla="*/ 24 h 130"/>
                  <a:gd name="T10" fmla="*/ 45 w 130"/>
                  <a:gd name="T11" fmla="*/ 54 h 130"/>
                  <a:gd name="T12" fmla="*/ 57 w 130"/>
                  <a:gd name="T13" fmla="*/ 49 h 130"/>
                  <a:gd name="T14" fmla="*/ 52 w 130"/>
                  <a:gd name="T15" fmla="*/ 82 h 130"/>
                  <a:gd name="T16" fmla="*/ 48 w 130"/>
                  <a:gd name="T17" fmla="*/ 82 h 130"/>
                  <a:gd name="T18" fmla="*/ 30 w 130"/>
                  <a:gd name="T19" fmla="*/ 84 h 130"/>
                  <a:gd name="T20" fmla="*/ 15 w 130"/>
                  <a:gd name="T21" fmla="*/ 102 h 130"/>
                  <a:gd name="T22" fmla="*/ 45 w 130"/>
                  <a:gd name="T23" fmla="*/ 123 h 130"/>
                  <a:gd name="T24" fmla="*/ 70 w 130"/>
                  <a:gd name="T25" fmla="*/ 104 h 130"/>
                  <a:gd name="T26" fmla="*/ 52 w 130"/>
                  <a:gd name="T27" fmla="*/ 82 h 130"/>
                  <a:gd name="T28" fmla="*/ 102 w 130"/>
                  <a:gd name="T29" fmla="*/ 65 h 130"/>
                  <a:gd name="T30" fmla="*/ 83 w 130"/>
                  <a:gd name="T31" fmla="*/ 65 h 130"/>
                  <a:gd name="T32" fmla="*/ 83 w 130"/>
                  <a:gd name="T33" fmla="*/ 55 h 130"/>
                  <a:gd name="T34" fmla="*/ 102 w 130"/>
                  <a:gd name="T35" fmla="*/ 55 h 130"/>
                  <a:gd name="T36" fmla="*/ 102 w 130"/>
                  <a:gd name="T37" fmla="*/ 37 h 130"/>
                  <a:gd name="T38" fmla="*/ 111 w 130"/>
                  <a:gd name="T39" fmla="*/ 37 h 130"/>
                  <a:gd name="T40" fmla="*/ 111 w 130"/>
                  <a:gd name="T41" fmla="*/ 55 h 130"/>
                  <a:gd name="T42" fmla="*/ 130 w 130"/>
                  <a:gd name="T43" fmla="*/ 55 h 130"/>
                  <a:gd name="T44" fmla="*/ 130 w 130"/>
                  <a:gd name="T45" fmla="*/ 65 h 130"/>
                  <a:gd name="T46" fmla="*/ 111 w 130"/>
                  <a:gd name="T47" fmla="*/ 65 h 130"/>
                  <a:gd name="T48" fmla="*/ 111 w 130"/>
                  <a:gd name="T49" fmla="*/ 83 h 130"/>
                  <a:gd name="T50" fmla="*/ 102 w 130"/>
                  <a:gd name="T51" fmla="*/ 83 h 130"/>
                  <a:gd name="T52" fmla="*/ 102 w 130"/>
                  <a:gd name="T53" fmla="*/ 65 h 130"/>
                  <a:gd name="T54" fmla="*/ 64 w 130"/>
                  <a:gd name="T55" fmla="*/ 6 h 130"/>
                  <a:gd name="T56" fmla="*/ 76 w 130"/>
                  <a:gd name="T57" fmla="*/ 29 h 130"/>
                  <a:gd name="T58" fmla="*/ 62 w 130"/>
                  <a:gd name="T59" fmla="*/ 53 h 130"/>
                  <a:gd name="T60" fmla="*/ 57 w 130"/>
                  <a:gd name="T61" fmla="*/ 62 h 130"/>
                  <a:gd name="T62" fmla="*/ 61 w 130"/>
                  <a:gd name="T63" fmla="*/ 69 h 130"/>
                  <a:gd name="T64" fmla="*/ 68 w 130"/>
                  <a:gd name="T65" fmla="*/ 74 h 130"/>
                  <a:gd name="T66" fmla="*/ 82 w 130"/>
                  <a:gd name="T67" fmla="*/ 98 h 130"/>
                  <a:gd name="T68" fmla="*/ 37 w 130"/>
                  <a:gd name="T69" fmla="*/ 130 h 130"/>
                  <a:gd name="T70" fmla="*/ 0 w 130"/>
                  <a:gd name="T71" fmla="*/ 106 h 130"/>
                  <a:gd name="T72" fmla="*/ 14 w 130"/>
                  <a:gd name="T73" fmla="*/ 85 h 130"/>
                  <a:gd name="T74" fmla="*/ 46 w 130"/>
                  <a:gd name="T75" fmla="*/ 77 h 130"/>
                  <a:gd name="T76" fmla="*/ 41 w 130"/>
                  <a:gd name="T77" fmla="*/ 65 h 130"/>
                  <a:gd name="T78" fmla="*/ 43 w 130"/>
                  <a:gd name="T79" fmla="*/ 59 h 130"/>
                  <a:gd name="T80" fmla="*/ 37 w 130"/>
                  <a:gd name="T81" fmla="*/ 59 h 130"/>
                  <a:gd name="T82" fmla="*/ 9 w 130"/>
                  <a:gd name="T83" fmla="*/ 32 h 130"/>
                  <a:gd name="T84" fmla="*/ 20 w 130"/>
                  <a:gd name="T85" fmla="*/ 9 h 130"/>
                  <a:gd name="T86" fmla="*/ 50 w 130"/>
                  <a:gd name="T87" fmla="*/ 0 h 130"/>
                  <a:gd name="T88" fmla="*/ 86 w 130"/>
                  <a:gd name="T89" fmla="*/ 0 h 130"/>
                  <a:gd name="T90" fmla="*/ 75 w 130"/>
                  <a:gd name="T91" fmla="*/ 6 h 130"/>
                  <a:gd name="T92" fmla="*/ 64 w 130"/>
                  <a:gd name="T93" fmla="*/ 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30">
                    <a:moveTo>
                      <a:pt x="57" y="49"/>
                    </a:moveTo>
                    <a:cubicBezTo>
                      <a:pt x="61" y="46"/>
                      <a:pt x="61" y="40"/>
                      <a:pt x="61" y="37"/>
                    </a:cubicBezTo>
                    <a:cubicBezTo>
                      <a:pt x="61" y="25"/>
                      <a:pt x="54" y="6"/>
                      <a:pt x="40" y="6"/>
                    </a:cubicBezTo>
                    <a:cubicBezTo>
                      <a:pt x="35" y="6"/>
                      <a:pt x="30" y="8"/>
                      <a:pt x="28" y="11"/>
                    </a:cubicBezTo>
                    <a:cubicBezTo>
                      <a:pt x="25" y="15"/>
                      <a:pt x="24" y="19"/>
                      <a:pt x="24" y="24"/>
                    </a:cubicBezTo>
                    <a:cubicBezTo>
                      <a:pt x="24" y="35"/>
                      <a:pt x="31" y="54"/>
                      <a:pt x="45" y="54"/>
                    </a:cubicBezTo>
                    <a:cubicBezTo>
                      <a:pt x="50" y="54"/>
                      <a:pt x="54" y="52"/>
                      <a:pt x="57" y="49"/>
                    </a:cubicBezTo>
                    <a:close/>
                    <a:moveTo>
                      <a:pt x="52" y="82"/>
                    </a:moveTo>
                    <a:cubicBezTo>
                      <a:pt x="51" y="82"/>
                      <a:pt x="50" y="82"/>
                      <a:pt x="48" y="82"/>
                    </a:cubicBezTo>
                    <a:cubicBezTo>
                      <a:pt x="46" y="82"/>
                      <a:pt x="37" y="82"/>
                      <a:pt x="30" y="84"/>
                    </a:cubicBezTo>
                    <a:cubicBezTo>
                      <a:pt x="26" y="86"/>
                      <a:pt x="15" y="90"/>
                      <a:pt x="15" y="102"/>
                    </a:cubicBezTo>
                    <a:cubicBezTo>
                      <a:pt x="15" y="114"/>
                      <a:pt x="27" y="123"/>
                      <a:pt x="45" y="123"/>
                    </a:cubicBezTo>
                    <a:cubicBezTo>
                      <a:pt x="62" y="123"/>
                      <a:pt x="70" y="115"/>
                      <a:pt x="70" y="104"/>
                    </a:cubicBezTo>
                    <a:cubicBezTo>
                      <a:pt x="70" y="96"/>
                      <a:pt x="65" y="91"/>
                      <a:pt x="52" y="82"/>
                    </a:cubicBezTo>
                    <a:close/>
                    <a:moveTo>
                      <a:pt x="102" y="65"/>
                    </a:moveTo>
                    <a:cubicBezTo>
                      <a:pt x="83" y="65"/>
                      <a:pt x="83" y="65"/>
                      <a:pt x="83" y="65"/>
                    </a:cubicBezTo>
                    <a:cubicBezTo>
                      <a:pt x="83" y="55"/>
                      <a:pt x="83" y="55"/>
                      <a:pt x="83" y="55"/>
                    </a:cubicBezTo>
                    <a:cubicBezTo>
                      <a:pt x="102" y="55"/>
                      <a:pt x="102" y="55"/>
                      <a:pt x="102" y="55"/>
                    </a:cubicBezTo>
                    <a:cubicBezTo>
                      <a:pt x="102" y="37"/>
                      <a:pt x="102" y="37"/>
                      <a:pt x="102" y="37"/>
                    </a:cubicBezTo>
                    <a:cubicBezTo>
                      <a:pt x="111" y="37"/>
                      <a:pt x="111" y="37"/>
                      <a:pt x="111" y="37"/>
                    </a:cubicBezTo>
                    <a:cubicBezTo>
                      <a:pt x="111" y="55"/>
                      <a:pt x="111" y="55"/>
                      <a:pt x="111" y="55"/>
                    </a:cubicBezTo>
                    <a:cubicBezTo>
                      <a:pt x="130" y="55"/>
                      <a:pt x="130" y="55"/>
                      <a:pt x="130" y="55"/>
                    </a:cubicBezTo>
                    <a:cubicBezTo>
                      <a:pt x="130" y="65"/>
                      <a:pt x="130" y="65"/>
                      <a:pt x="130" y="65"/>
                    </a:cubicBezTo>
                    <a:cubicBezTo>
                      <a:pt x="111" y="65"/>
                      <a:pt x="111" y="65"/>
                      <a:pt x="111" y="65"/>
                    </a:cubicBezTo>
                    <a:cubicBezTo>
                      <a:pt x="111" y="83"/>
                      <a:pt x="111" y="83"/>
                      <a:pt x="111" y="83"/>
                    </a:cubicBezTo>
                    <a:cubicBezTo>
                      <a:pt x="102" y="83"/>
                      <a:pt x="102" y="83"/>
                      <a:pt x="102" y="83"/>
                    </a:cubicBezTo>
                    <a:lnTo>
                      <a:pt x="102" y="65"/>
                    </a:lnTo>
                    <a:close/>
                    <a:moveTo>
                      <a:pt x="64" y="6"/>
                    </a:moveTo>
                    <a:cubicBezTo>
                      <a:pt x="68" y="9"/>
                      <a:pt x="76" y="16"/>
                      <a:pt x="76" y="29"/>
                    </a:cubicBezTo>
                    <a:cubicBezTo>
                      <a:pt x="76" y="42"/>
                      <a:pt x="69" y="48"/>
                      <a:pt x="62" y="53"/>
                    </a:cubicBezTo>
                    <a:cubicBezTo>
                      <a:pt x="60" y="56"/>
                      <a:pt x="57" y="58"/>
                      <a:pt x="57" y="62"/>
                    </a:cubicBezTo>
                    <a:cubicBezTo>
                      <a:pt x="57" y="66"/>
                      <a:pt x="60" y="68"/>
                      <a:pt x="61" y="69"/>
                    </a:cubicBezTo>
                    <a:cubicBezTo>
                      <a:pt x="68" y="74"/>
                      <a:pt x="68" y="74"/>
                      <a:pt x="68" y="74"/>
                    </a:cubicBezTo>
                    <a:cubicBezTo>
                      <a:pt x="75" y="80"/>
                      <a:pt x="82" y="86"/>
                      <a:pt x="82" y="98"/>
                    </a:cubicBezTo>
                    <a:cubicBezTo>
                      <a:pt x="82" y="114"/>
                      <a:pt x="66" y="130"/>
                      <a:pt x="37" y="130"/>
                    </a:cubicBezTo>
                    <a:cubicBezTo>
                      <a:pt x="12" y="130"/>
                      <a:pt x="0" y="118"/>
                      <a:pt x="0" y="106"/>
                    </a:cubicBezTo>
                    <a:cubicBezTo>
                      <a:pt x="0" y="99"/>
                      <a:pt x="3" y="91"/>
                      <a:pt x="14" y="85"/>
                    </a:cubicBezTo>
                    <a:cubicBezTo>
                      <a:pt x="24" y="78"/>
                      <a:pt x="38" y="77"/>
                      <a:pt x="46" y="77"/>
                    </a:cubicBezTo>
                    <a:cubicBezTo>
                      <a:pt x="44" y="74"/>
                      <a:pt x="41" y="71"/>
                      <a:pt x="41" y="65"/>
                    </a:cubicBezTo>
                    <a:cubicBezTo>
                      <a:pt x="41" y="62"/>
                      <a:pt x="42" y="61"/>
                      <a:pt x="43" y="59"/>
                    </a:cubicBezTo>
                    <a:cubicBezTo>
                      <a:pt x="41" y="59"/>
                      <a:pt x="39" y="59"/>
                      <a:pt x="37" y="59"/>
                    </a:cubicBezTo>
                    <a:cubicBezTo>
                      <a:pt x="19" y="59"/>
                      <a:pt x="9" y="46"/>
                      <a:pt x="9" y="32"/>
                    </a:cubicBezTo>
                    <a:cubicBezTo>
                      <a:pt x="9" y="24"/>
                      <a:pt x="12" y="16"/>
                      <a:pt x="20" y="9"/>
                    </a:cubicBezTo>
                    <a:cubicBezTo>
                      <a:pt x="30" y="1"/>
                      <a:pt x="41" y="0"/>
                      <a:pt x="50" y="0"/>
                    </a:cubicBezTo>
                    <a:cubicBezTo>
                      <a:pt x="86" y="0"/>
                      <a:pt x="86" y="0"/>
                      <a:pt x="86" y="0"/>
                    </a:cubicBezTo>
                    <a:cubicBezTo>
                      <a:pt x="75" y="6"/>
                      <a:pt x="75" y="6"/>
                      <a:pt x="75" y="6"/>
                    </a:cubicBezTo>
                    <a:cubicBezTo>
                      <a:pt x="64" y="6"/>
                      <a:pt x="64" y="6"/>
                      <a:pt x="64"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21" name="矩形 20"/>
            <p:cNvSpPr/>
            <p:nvPr/>
          </p:nvSpPr>
          <p:spPr>
            <a:xfrm>
              <a:off x="3532338" y="2625670"/>
              <a:ext cx="3260337" cy="452881"/>
            </a:xfrm>
            <a:prstGeom prst="rect">
              <a:avLst/>
            </a:prstGeom>
          </p:spPr>
          <p:txBody>
            <a:bodyPr wrap="none">
              <a:spAutoFit/>
            </a:bodyPr>
            <a:lstStyle/>
            <a:p>
              <a:pPr lvl="0" algn="just">
                <a:lnSpc>
                  <a:spcPct val="130000"/>
                </a:lnSpc>
              </a:pPr>
              <a:r>
                <a:rPr lang="en-US" altLang="zh-CN" sz="2000" b="1" dirty="0"/>
                <a:t> 1</a:t>
              </a:r>
              <a:r>
                <a:rPr lang="zh-CN" altLang="zh-CN" sz="2000" b="1" dirty="0"/>
                <a:t>．按照其处理事务的性质分类</a:t>
              </a:r>
              <a:endParaRPr lang="en-US" altLang="zh-CN" sz="2000" b="1" dirty="0"/>
            </a:p>
          </p:txBody>
        </p:sp>
        <p:sp>
          <p:nvSpPr>
            <p:cNvPr id="22" name="矩形 21"/>
            <p:cNvSpPr/>
            <p:nvPr/>
          </p:nvSpPr>
          <p:spPr>
            <a:xfrm>
              <a:off x="3513557" y="3066437"/>
              <a:ext cx="3759200" cy="1994392"/>
            </a:xfrm>
            <a:prstGeom prst="rect">
              <a:avLst/>
            </a:prstGeom>
          </p:spPr>
          <p:txBody>
            <a:bodyPr wrap="square">
              <a:spAutoFit/>
            </a:bodyPr>
            <a:lstStyle/>
            <a:p>
              <a:r>
                <a:rPr lang="zh-CN" altLang="en-US" dirty="0" smtClean="0">
                  <a:solidFill>
                    <a:srgbClr val="000000"/>
                  </a:solidFill>
                </a:rPr>
                <a:t>    </a:t>
              </a:r>
              <a:r>
                <a:rPr lang="en-US" altLang="zh-CN" dirty="0" smtClean="0">
                  <a:solidFill>
                    <a:srgbClr val="000000"/>
                  </a:solidFill>
                </a:rPr>
                <a:t>(1)</a:t>
              </a:r>
              <a:r>
                <a:rPr lang="zh-CN" altLang="zh-CN" dirty="0" smtClean="0">
                  <a:solidFill>
                    <a:srgbClr val="000000"/>
                  </a:solidFill>
                </a:rPr>
                <a:t>公务类应用文：是指处理党政机关、企事业单位、社会团体的事务而写作和使用的应用文，即公文。</a:t>
              </a:r>
              <a:endParaRPr lang="zh-CN" altLang="zh-CN" dirty="0" smtClean="0">
                <a:solidFill>
                  <a:srgbClr val="000000"/>
                </a:solidFill>
              </a:endParaRPr>
            </a:p>
            <a:p>
              <a:r>
                <a:rPr lang="en-US" altLang="zh-CN" dirty="0" smtClean="0">
                  <a:solidFill>
                    <a:srgbClr val="000000"/>
                  </a:solidFill>
                </a:rPr>
                <a:t>    </a:t>
              </a:r>
              <a:r>
                <a:rPr lang="en-US" altLang="zh-CN" dirty="0">
                  <a:solidFill>
                    <a:srgbClr val="000000"/>
                  </a:solidFill>
                </a:rPr>
                <a:t>(2)</a:t>
              </a:r>
              <a:r>
                <a:rPr lang="zh-CN" altLang="zh-CN" dirty="0">
                  <a:solidFill>
                    <a:srgbClr val="000000"/>
                  </a:solidFill>
                </a:rPr>
                <a:t>私务类应用文：是指为处理公民个人事务而写作和使用的应用文，即个人日常文书。</a:t>
              </a:r>
              <a:endParaRPr lang="zh-CN" altLang="zh-CN" dirty="0">
                <a:solidFill>
                  <a:srgbClr val="000000"/>
                </a:solidFill>
              </a:endParaRPr>
            </a:p>
            <a:p>
              <a:pPr lvl="0" algn="just">
                <a:lnSpc>
                  <a:spcPct val="130000"/>
                </a:lnSpc>
              </a:pPr>
              <a:endParaRPr lang="zh-CN" altLang="en-US" sz="1200" dirty="0">
                <a:solidFill>
                  <a:schemeClr val="bg1">
                    <a:lumMod val="50000"/>
                  </a:schemeClr>
                </a:solidFill>
                <a:latin typeface="微软雅黑" panose="020B0503020204020204" charset="-122"/>
                <a:ea typeface="微软雅黑" panose="020B0503020204020204" charset="-122"/>
              </a:endParaRPr>
            </a:p>
          </p:txBody>
        </p:sp>
      </p:grpSp>
      <p:grpSp>
        <p:nvGrpSpPr>
          <p:cNvPr id="3" name="组 2"/>
          <p:cNvGrpSpPr/>
          <p:nvPr/>
        </p:nvGrpSpPr>
        <p:grpSpPr>
          <a:xfrm>
            <a:off x="7573383" y="1278166"/>
            <a:ext cx="3551816" cy="2364980"/>
            <a:chOff x="7838111" y="2064485"/>
            <a:chExt cx="3551816" cy="2364980"/>
          </a:xfrm>
        </p:grpSpPr>
        <p:grpSp>
          <p:nvGrpSpPr>
            <p:cNvPr id="12" name="Group 9"/>
            <p:cNvGrpSpPr>
              <a:grpSpLocks noChangeAspect="1"/>
            </p:cNvGrpSpPr>
            <p:nvPr/>
          </p:nvGrpSpPr>
          <p:grpSpPr bwMode="auto">
            <a:xfrm>
              <a:off x="8876704" y="2064485"/>
              <a:ext cx="515028" cy="515938"/>
              <a:chOff x="1587" y="1025"/>
              <a:chExt cx="566" cy="567"/>
            </a:xfrm>
          </p:grpSpPr>
          <p:sp>
            <p:nvSpPr>
              <p:cNvPr id="13" name="Oval 10"/>
              <p:cNvSpPr>
                <a:spLocks noChangeArrowheads="1"/>
              </p:cNvSpPr>
              <p:nvPr/>
            </p:nvSpPr>
            <p:spPr bwMode="auto">
              <a:xfrm>
                <a:off x="1587" y="1025"/>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4" name="Freeform 11"/>
              <p:cNvSpPr>
                <a:spLocks noEditPoints="1"/>
              </p:cNvSpPr>
              <p:nvPr/>
            </p:nvSpPr>
            <p:spPr bwMode="auto">
              <a:xfrm>
                <a:off x="1707" y="1160"/>
                <a:ext cx="316" cy="316"/>
              </a:xfrm>
              <a:custGeom>
                <a:avLst/>
                <a:gdLst>
                  <a:gd name="T0" fmla="*/ 36 w 134"/>
                  <a:gd name="T1" fmla="*/ 46 h 134"/>
                  <a:gd name="T2" fmla="*/ 0 w 134"/>
                  <a:gd name="T3" fmla="*/ 46 h 134"/>
                  <a:gd name="T4" fmla="*/ 0 w 134"/>
                  <a:gd name="T5" fmla="*/ 41 h 134"/>
                  <a:gd name="T6" fmla="*/ 0 w 134"/>
                  <a:gd name="T7" fmla="*/ 41 h 134"/>
                  <a:gd name="T8" fmla="*/ 0 w 134"/>
                  <a:gd name="T9" fmla="*/ 114 h 134"/>
                  <a:gd name="T10" fmla="*/ 20 w 134"/>
                  <a:gd name="T11" fmla="*/ 134 h 134"/>
                  <a:gd name="T12" fmla="*/ 114 w 134"/>
                  <a:gd name="T13" fmla="*/ 134 h 134"/>
                  <a:gd name="T14" fmla="*/ 134 w 134"/>
                  <a:gd name="T15" fmla="*/ 114 h 134"/>
                  <a:gd name="T16" fmla="*/ 134 w 134"/>
                  <a:gd name="T17" fmla="*/ 46 h 134"/>
                  <a:gd name="T18" fmla="*/ 134 w 134"/>
                  <a:gd name="T19" fmla="*/ 46 h 134"/>
                  <a:gd name="T20" fmla="*/ 134 w 134"/>
                  <a:gd name="T21" fmla="*/ 41 h 134"/>
                  <a:gd name="T22" fmla="*/ 94 w 134"/>
                  <a:gd name="T23" fmla="*/ 41 h 134"/>
                  <a:gd name="T24" fmla="*/ 67 w 134"/>
                  <a:gd name="T25" fmla="*/ 27 h 134"/>
                  <a:gd name="T26" fmla="*/ 39 w 134"/>
                  <a:gd name="T27" fmla="*/ 41 h 134"/>
                  <a:gd name="T28" fmla="*/ 0 w 134"/>
                  <a:gd name="T29" fmla="*/ 41 h 134"/>
                  <a:gd name="T30" fmla="*/ 0 w 134"/>
                  <a:gd name="T31" fmla="*/ 20 h 134"/>
                  <a:gd name="T32" fmla="*/ 14 w 134"/>
                  <a:gd name="T33" fmla="*/ 1 h 134"/>
                  <a:gd name="T34" fmla="*/ 14 w 134"/>
                  <a:gd name="T35" fmla="*/ 27 h 134"/>
                  <a:gd name="T36" fmla="*/ 18 w 134"/>
                  <a:gd name="T37" fmla="*/ 27 h 134"/>
                  <a:gd name="T38" fmla="*/ 18 w 134"/>
                  <a:gd name="T39" fmla="*/ 0 h 134"/>
                  <a:gd name="T40" fmla="*/ 18 w 134"/>
                  <a:gd name="T41" fmla="*/ 0 h 134"/>
                  <a:gd name="T42" fmla="*/ 20 w 134"/>
                  <a:gd name="T43" fmla="*/ 0 h 134"/>
                  <a:gd name="T44" fmla="*/ 114 w 134"/>
                  <a:gd name="T45" fmla="*/ 0 h 134"/>
                  <a:gd name="T46" fmla="*/ 134 w 134"/>
                  <a:gd name="T47" fmla="*/ 20 h 134"/>
                  <a:gd name="T48" fmla="*/ 134 w 134"/>
                  <a:gd name="T49" fmla="*/ 46 h 134"/>
                  <a:gd name="T50" fmla="*/ 97 w 134"/>
                  <a:gd name="T51" fmla="*/ 46 h 134"/>
                  <a:gd name="T52" fmla="*/ 101 w 134"/>
                  <a:gd name="T53" fmla="*/ 62 h 134"/>
                  <a:gd name="T54" fmla="*/ 67 w 134"/>
                  <a:gd name="T55" fmla="*/ 97 h 134"/>
                  <a:gd name="T56" fmla="*/ 32 w 134"/>
                  <a:gd name="T57" fmla="*/ 62 h 134"/>
                  <a:gd name="T58" fmla="*/ 36 w 134"/>
                  <a:gd name="T59" fmla="*/ 46 h 134"/>
                  <a:gd name="T60" fmla="*/ 109 w 134"/>
                  <a:gd name="T61" fmla="*/ 9 h 134"/>
                  <a:gd name="T62" fmla="*/ 101 w 134"/>
                  <a:gd name="T63" fmla="*/ 17 h 134"/>
                  <a:gd name="T64" fmla="*/ 101 w 134"/>
                  <a:gd name="T65" fmla="*/ 24 h 134"/>
                  <a:gd name="T66" fmla="*/ 109 w 134"/>
                  <a:gd name="T67" fmla="*/ 32 h 134"/>
                  <a:gd name="T68" fmla="*/ 116 w 134"/>
                  <a:gd name="T69" fmla="*/ 32 h 134"/>
                  <a:gd name="T70" fmla="*/ 124 w 134"/>
                  <a:gd name="T71" fmla="*/ 24 h 134"/>
                  <a:gd name="T72" fmla="*/ 124 w 134"/>
                  <a:gd name="T73" fmla="*/ 17 h 134"/>
                  <a:gd name="T74" fmla="*/ 116 w 134"/>
                  <a:gd name="T75" fmla="*/ 9 h 134"/>
                  <a:gd name="T76" fmla="*/ 109 w 134"/>
                  <a:gd name="T77" fmla="*/ 9 h 134"/>
                  <a:gd name="T78" fmla="*/ 32 w 134"/>
                  <a:gd name="T79" fmla="*/ 0 h 134"/>
                  <a:gd name="T80" fmla="*/ 32 w 134"/>
                  <a:gd name="T81" fmla="*/ 27 h 134"/>
                  <a:gd name="T82" fmla="*/ 37 w 134"/>
                  <a:gd name="T83" fmla="*/ 27 h 134"/>
                  <a:gd name="T84" fmla="*/ 37 w 134"/>
                  <a:gd name="T85" fmla="*/ 0 h 134"/>
                  <a:gd name="T86" fmla="*/ 32 w 134"/>
                  <a:gd name="T87" fmla="*/ 0 h 134"/>
                  <a:gd name="T88" fmla="*/ 23 w 134"/>
                  <a:gd name="T89" fmla="*/ 0 h 134"/>
                  <a:gd name="T90" fmla="*/ 23 w 134"/>
                  <a:gd name="T91" fmla="*/ 27 h 134"/>
                  <a:gd name="T92" fmla="*/ 27 w 134"/>
                  <a:gd name="T93" fmla="*/ 27 h 134"/>
                  <a:gd name="T94" fmla="*/ 27 w 134"/>
                  <a:gd name="T95" fmla="*/ 0 h 134"/>
                  <a:gd name="T96" fmla="*/ 23 w 134"/>
                  <a:gd name="T97" fmla="*/ 0 h 134"/>
                  <a:gd name="T98" fmla="*/ 67 w 134"/>
                  <a:gd name="T99" fmla="*/ 90 h 134"/>
                  <a:gd name="T100" fmla="*/ 94 w 134"/>
                  <a:gd name="T101" fmla="*/ 62 h 134"/>
                  <a:gd name="T102" fmla="*/ 67 w 134"/>
                  <a:gd name="T103" fmla="*/ 34 h 134"/>
                  <a:gd name="T104" fmla="*/ 39 w 134"/>
                  <a:gd name="T105" fmla="*/ 62 h 134"/>
                  <a:gd name="T106" fmla="*/ 67 w 134"/>
                  <a:gd name="T107" fmla="*/ 90 h 134"/>
                  <a:gd name="T108" fmla="*/ 67 w 134"/>
                  <a:gd name="T109" fmla="*/ 81 h 134"/>
                  <a:gd name="T110" fmla="*/ 85 w 134"/>
                  <a:gd name="T111" fmla="*/ 62 h 134"/>
                  <a:gd name="T112" fmla="*/ 67 w 134"/>
                  <a:gd name="T113" fmla="*/ 44 h 134"/>
                  <a:gd name="T114" fmla="*/ 48 w 134"/>
                  <a:gd name="T115" fmla="*/ 62 h 134"/>
                  <a:gd name="T116" fmla="*/ 67 w 134"/>
                  <a:gd name="T117"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34">
                    <a:moveTo>
                      <a:pt x="36" y="46"/>
                    </a:moveTo>
                    <a:cubicBezTo>
                      <a:pt x="0" y="46"/>
                      <a:pt x="0" y="46"/>
                      <a:pt x="0" y="46"/>
                    </a:cubicBezTo>
                    <a:cubicBezTo>
                      <a:pt x="0" y="41"/>
                      <a:pt x="0" y="41"/>
                      <a:pt x="0" y="41"/>
                    </a:cubicBezTo>
                    <a:cubicBezTo>
                      <a:pt x="0" y="41"/>
                      <a:pt x="0" y="41"/>
                      <a:pt x="0" y="41"/>
                    </a:cubicBezTo>
                    <a:cubicBezTo>
                      <a:pt x="0" y="86"/>
                      <a:pt x="0" y="114"/>
                      <a:pt x="0" y="114"/>
                    </a:cubicBezTo>
                    <a:cubicBezTo>
                      <a:pt x="0" y="134"/>
                      <a:pt x="20" y="134"/>
                      <a:pt x="20" y="134"/>
                    </a:cubicBezTo>
                    <a:cubicBezTo>
                      <a:pt x="114" y="134"/>
                      <a:pt x="114" y="134"/>
                      <a:pt x="114" y="134"/>
                    </a:cubicBezTo>
                    <a:cubicBezTo>
                      <a:pt x="114" y="134"/>
                      <a:pt x="134" y="134"/>
                      <a:pt x="134" y="114"/>
                    </a:cubicBezTo>
                    <a:cubicBezTo>
                      <a:pt x="134" y="46"/>
                      <a:pt x="134" y="46"/>
                      <a:pt x="134" y="46"/>
                    </a:cubicBezTo>
                    <a:cubicBezTo>
                      <a:pt x="134" y="46"/>
                      <a:pt x="134" y="46"/>
                      <a:pt x="134" y="46"/>
                    </a:cubicBezTo>
                    <a:cubicBezTo>
                      <a:pt x="134" y="41"/>
                      <a:pt x="134" y="41"/>
                      <a:pt x="134" y="41"/>
                    </a:cubicBezTo>
                    <a:cubicBezTo>
                      <a:pt x="94" y="41"/>
                      <a:pt x="94" y="41"/>
                      <a:pt x="94" y="41"/>
                    </a:cubicBezTo>
                    <a:cubicBezTo>
                      <a:pt x="88" y="33"/>
                      <a:pt x="78" y="27"/>
                      <a:pt x="67" y="27"/>
                    </a:cubicBezTo>
                    <a:cubicBezTo>
                      <a:pt x="55" y="27"/>
                      <a:pt x="45" y="33"/>
                      <a:pt x="39" y="41"/>
                    </a:cubicBezTo>
                    <a:cubicBezTo>
                      <a:pt x="0" y="41"/>
                      <a:pt x="0" y="41"/>
                      <a:pt x="0" y="41"/>
                    </a:cubicBezTo>
                    <a:cubicBezTo>
                      <a:pt x="0" y="35"/>
                      <a:pt x="0" y="27"/>
                      <a:pt x="0" y="20"/>
                    </a:cubicBezTo>
                    <a:cubicBezTo>
                      <a:pt x="0" y="7"/>
                      <a:pt x="8" y="2"/>
                      <a:pt x="14" y="1"/>
                    </a:cubicBezTo>
                    <a:cubicBezTo>
                      <a:pt x="14" y="27"/>
                      <a:pt x="14" y="27"/>
                      <a:pt x="14" y="27"/>
                    </a:cubicBezTo>
                    <a:cubicBezTo>
                      <a:pt x="18" y="27"/>
                      <a:pt x="18" y="27"/>
                      <a:pt x="18" y="27"/>
                    </a:cubicBezTo>
                    <a:cubicBezTo>
                      <a:pt x="18" y="0"/>
                      <a:pt x="18" y="0"/>
                      <a:pt x="18" y="0"/>
                    </a:cubicBezTo>
                    <a:cubicBezTo>
                      <a:pt x="18" y="0"/>
                      <a:pt x="18" y="0"/>
                      <a:pt x="18" y="0"/>
                    </a:cubicBezTo>
                    <a:cubicBezTo>
                      <a:pt x="19" y="0"/>
                      <a:pt x="20" y="0"/>
                      <a:pt x="20" y="0"/>
                    </a:cubicBezTo>
                    <a:cubicBezTo>
                      <a:pt x="114" y="0"/>
                      <a:pt x="114" y="0"/>
                      <a:pt x="114" y="0"/>
                    </a:cubicBezTo>
                    <a:cubicBezTo>
                      <a:pt x="114" y="0"/>
                      <a:pt x="134" y="0"/>
                      <a:pt x="134" y="20"/>
                    </a:cubicBezTo>
                    <a:cubicBezTo>
                      <a:pt x="134" y="46"/>
                      <a:pt x="134" y="46"/>
                      <a:pt x="134" y="46"/>
                    </a:cubicBezTo>
                    <a:cubicBezTo>
                      <a:pt x="97" y="46"/>
                      <a:pt x="97" y="46"/>
                      <a:pt x="97" y="46"/>
                    </a:cubicBezTo>
                    <a:cubicBezTo>
                      <a:pt x="100" y="51"/>
                      <a:pt x="101" y="56"/>
                      <a:pt x="101" y="62"/>
                    </a:cubicBezTo>
                    <a:cubicBezTo>
                      <a:pt x="101" y="81"/>
                      <a:pt x="86" y="97"/>
                      <a:pt x="67" y="97"/>
                    </a:cubicBezTo>
                    <a:cubicBezTo>
                      <a:pt x="48" y="97"/>
                      <a:pt x="32" y="81"/>
                      <a:pt x="32" y="62"/>
                    </a:cubicBezTo>
                    <a:cubicBezTo>
                      <a:pt x="32" y="56"/>
                      <a:pt x="34" y="51"/>
                      <a:pt x="36" y="46"/>
                    </a:cubicBezTo>
                    <a:close/>
                    <a:moveTo>
                      <a:pt x="109" y="9"/>
                    </a:moveTo>
                    <a:cubicBezTo>
                      <a:pt x="105" y="9"/>
                      <a:pt x="101" y="13"/>
                      <a:pt x="101" y="17"/>
                    </a:cubicBezTo>
                    <a:cubicBezTo>
                      <a:pt x="101" y="24"/>
                      <a:pt x="101" y="24"/>
                      <a:pt x="101" y="24"/>
                    </a:cubicBezTo>
                    <a:cubicBezTo>
                      <a:pt x="101" y="28"/>
                      <a:pt x="105" y="32"/>
                      <a:pt x="109" y="32"/>
                    </a:cubicBezTo>
                    <a:cubicBezTo>
                      <a:pt x="116" y="32"/>
                      <a:pt x="116" y="32"/>
                      <a:pt x="116" y="32"/>
                    </a:cubicBezTo>
                    <a:cubicBezTo>
                      <a:pt x="121" y="32"/>
                      <a:pt x="124" y="28"/>
                      <a:pt x="124" y="24"/>
                    </a:cubicBezTo>
                    <a:cubicBezTo>
                      <a:pt x="124" y="17"/>
                      <a:pt x="124" y="17"/>
                      <a:pt x="124" y="17"/>
                    </a:cubicBezTo>
                    <a:cubicBezTo>
                      <a:pt x="124" y="13"/>
                      <a:pt x="121" y="9"/>
                      <a:pt x="116" y="9"/>
                    </a:cubicBezTo>
                    <a:lnTo>
                      <a:pt x="109" y="9"/>
                    </a:lnTo>
                    <a:close/>
                    <a:moveTo>
                      <a:pt x="32" y="0"/>
                    </a:moveTo>
                    <a:cubicBezTo>
                      <a:pt x="32" y="27"/>
                      <a:pt x="32" y="27"/>
                      <a:pt x="32" y="27"/>
                    </a:cubicBezTo>
                    <a:cubicBezTo>
                      <a:pt x="37" y="27"/>
                      <a:pt x="37" y="27"/>
                      <a:pt x="37" y="27"/>
                    </a:cubicBezTo>
                    <a:cubicBezTo>
                      <a:pt x="37" y="0"/>
                      <a:pt x="37" y="0"/>
                      <a:pt x="37" y="0"/>
                    </a:cubicBezTo>
                    <a:lnTo>
                      <a:pt x="32" y="0"/>
                    </a:lnTo>
                    <a:close/>
                    <a:moveTo>
                      <a:pt x="23" y="0"/>
                    </a:moveTo>
                    <a:cubicBezTo>
                      <a:pt x="23" y="27"/>
                      <a:pt x="23" y="27"/>
                      <a:pt x="23" y="27"/>
                    </a:cubicBezTo>
                    <a:cubicBezTo>
                      <a:pt x="27" y="27"/>
                      <a:pt x="27" y="27"/>
                      <a:pt x="27" y="27"/>
                    </a:cubicBezTo>
                    <a:cubicBezTo>
                      <a:pt x="27" y="0"/>
                      <a:pt x="27" y="0"/>
                      <a:pt x="27" y="0"/>
                    </a:cubicBezTo>
                    <a:lnTo>
                      <a:pt x="23" y="0"/>
                    </a:lnTo>
                    <a:close/>
                    <a:moveTo>
                      <a:pt x="67" y="90"/>
                    </a:moveTo>
                    <a:cubicBezTo>
                      <a:pt x="82" y="90"/>
                      <a:pt x="94" y="77"/>
                      <a:pt x="94" y="62"/>
                    </a:cubicBezTo>
                    <a:cubicBezTo>
                      <a:pt x="94" y="47"/>
                      <a:pt x="82" y="34"/>
                      <a:pt x="67" y="34"/>
                    </a:cubicBezTo>
                    <a:cubicBezTo>
                      <a:pt x="51" y="34"/>
                      <a:pt x="39" y="47"/>
                      <a:pt x="39" y="62"/>
                    </a:cubicBezTo>
                    <a:cubicBezTo>
                      <a:pt x="39" y="77"/>
                      <a:pt x="51" y="90"/>
                      <a:pt x="67" y="90"/>
                    </a:cubicBezTo>
                    <a:close/>
                    <a:moveTo>
                      <a:pt x="67" y="81"/>
                    </a:moveTo>
                    <a:cubicBezTo>
                      <a:pt x="77" y="81"/>
                      <a:pt x="85" y="72"/>
                      <a:pt x="85" y="62"/>
                    </a:cubicBezTo>
                    <a:cubicBezTo>
                      <a:pt x="85" y="52"/>
                      <a:pt x="77" y="44"/>
                      <a:pt x="67" y="44"/>
                    </a:cubicBezTo>
                    <a:cubicBezTo>
                      <a:pt x="56" y="44"/>
                      <a:pt x="48" y="52"/>
                      <a:pt x="48" y="62"/>
                    </a:cubicBezTo>
                    <a:cubicBezTo>
                      <a:pt x="48" y="72"/>
                      <a:pt x="56" y="81"/>
                      <a:pt x="6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23" name="矩形 22"/>
            <p:cNvSpPr/>
            <p:nvPr/>
          </p:nvSpPr>
          <p:spPr>
            <a:xfrm>
              <a:off x="7838111" y="2627200"/>
              <a:ext cx="2701381" cy="400110"/>
            </a:xfrm>
            <a:prstGeom prst="rect">
              <a:avLst/>
            </a:prstGeom>
          </p:spPr>
          <p:txBody>
            <a:bodyPr wrap="none">
              <a:spAutoFit/>
            </a:bodyPr>
            <a:lstStyle/>
            <a:p>
              <a:r>
                <a:rPr lang="en-US" altLang="zh-CN" sz="2000" b="1" dirty="0"/>
                <a:t> 2</a:t>
              </a:r>
              <a:r>
                <a:rPr lang="zh-CN" altLang="zh-CN" sz="2000" b="1" dirty="0"/>
                <a:t>．按照表达方式分类</a:t>
              </a:r>
              <a:endParaRPr lang="zh-CN" altLang="en-US" sz="2000" b="1" dirty="0"/>
            </a:p>
          </p:txBody>
        </p:sp>
        <p:sp>
          <p:nvSpPr>
            <p:cNvPr id="24" name="矩形 23"/>
            <p:cNvSpPr/>
            <p:nvPr/>
          </p:nvSpPr>
          <p:spPr>
            <a:xfrm>
              <a:off x="7841246" y="2952137"/>
              <a:ext cx="3548681" cy="1477328"/>
            </a:xfrm>
            <a:prstGeom prst="rect">
              <a:avLst/>
            </a:prstGeom>
          </p:spPr>
          <p:txBody>
            <a:bodyPr wrap="square">
              <a:spAutoFit/>
            </a:bodyPr>
            <a:lstStyle/>
            <a:p>
              <a:r>
                <a:rPr lang="en-US" altLang="zh-CN" dirty="0">
                  <a:solidFill>
                    <a:srgbClr val="000000"/>
                  </a:solidFill>
                </a:rPr>
                <a:t>(1)</a:t>
              </a:r>
              <a:r>
                <a:rPr lang="zh-CN" altLang="zh-CN" dirty="0">
                  <a:solidFill>
                    <a:srgbClr val="000000"/>
                  </a:solidFill>
                </a:rPr>
                <a:t>记述应用文：是指以叙述为主的应用文，例如一般的新闻稿。</a:t>
              </a:r>
              <a:endParaRPr lang="zh-CN" altLang="zh-CN" dirty="0">
                <a:solidFill>
                  <a:srgbClr val="000000"/>
                </a:solidFill>
              </a:endParaRPr>
            </a:p>
            <a:p>
              <a:r>
                <a:rPr lang="en-US" altLang="zh-CN" dirty="0">
                  <a:solidFill>
                    <a:srgbClr val="000000"/>
                  </a:solidFill>
                </a:rPr>
                <a:t>    (2)</a:t>
              </a:r>
              <a:r>
                <a:rPr lang="zh-CN" altLang="zh-CN" dirty="0">
                  <a:solidFill>
                    <a:srgbClr val="000000"/>
                  </a:solidFill>
                </a:rPr>
                <a:t>议论应用文：是指以议论为主的应用文，例如毕业论文、科技论文。</a:t>
              </a:r>
              <a:endParaRPr lang="zh-CN" altLang="zh-CN" dirty="0">
                <a:solidFill>
                  <a:srgbClr val="000000"/>
                </a:solidFill>
              </a:endParaRPr>
            </a:p>
          </p:txBody>
        </p:sp>
      </p:grpSp>
      <p:sp>
        <p:nvSpPr>
          <p:cNvPr id="25" name="矩形 24"/>
          <p:cNvSpPr/>
          <p:nvPr/>
        </p:nvSpPr>
        <p:spPr>
          <a:xfrm>
            <a:off x="3089644" y="4520349"/>
            <a:ext cx="3377998" cy="369332"/>
          </a:xfrm>
          <a:prstGeom prst="rect">
            <a:avLst/>
          </a:prstGeom>
        </p:spPr>
        <p:txBody>
          <a:bodyPr wrap="none">
            <a:spAutoFit/>
          </a:bodyPr>
          <a:lstStyle/>
          <a:p>
            <a:r>
              <a:rPr lang="en-US" altLang="zh-CN" b="1" dirty="0"/>
              <a:t> 3</a:t>
            </a:r>
            <a:r>
              <a:rPr lang="zh-CN" altLang="zh-CN" b="1" dirty="0"/>
              <a:t>．按照应用文的使用领域分类</a:t>
            </a:r>
            <a:endParaRPr lang="zh-CN" altLang="en-US" b="1" dirty="0"/>
          </a:p>
        </p:txBody>
      </p:sp>
      <p:grpSp>
        <p:nvGrpSpPr>
          <p:cNvPr id="4" name="组 3"/>
          <p:cNvGrpSpPr/>
          <p:nvPr/>
        </p:nvGrpSpPr>
        <p:grpSpPr>
          <a:xfrm>
            <a:off x="3505200" y="3978009"/>
            <a:ext cx="3403367" cy="2640976"/>
            <a:chOff x="3505200" y="4333602"/>
            <a:chExt cx="3403367" cy="2640976"/>
          </a:xfrm>
        </p:grpSpPr>
        <p:grpSp>
          <p:nvGrpSpPr>
            <p:cNvPr id="15" name="Group 24"/>
            <p:cNvGrpSpPr>
              <a:grpSpLocks noChangeAspect="1"/>
            </p:cNvGrpSpPr>
            <p:nvPr/>
          </p:nvGrpSpPr>
          <p:grpSpPr bwMode="auto">
            <a:xfrm>
              <a:off x="5188751" y="4333602"/>
              <a:ext cx="515028" cy="515938"/>
              <a:chOff x="4516" y="1151"/>
              <a:chExt cx="566" cy="567"/>
            </a:xfrm>
          </p:grpSpPr>
          <p:sp>
            <p:nvSpPr>
              <p:cNvPr id="16" name="Oval 25"/>
              <p:cNvSpPr>
                <a:spLocks noChangeArrowheads="1"/>
              </p:cNvSpPr>
              <p:nvPr/>
            </p:nvSpPr>
            <p:spPr bwMode="auto">
              <a:xfrm>
                <a:off x="4516" y="1151"/>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7" name="Freeform 26"/>
              <p:cNvSpPr>
                <a:spLocks noEditPoints="1"/>
              </p:cNvSpPr>
              <p:nvPr/>
            </p:nvSpPr>
            <p:spPr bwMode="auto">
              <a:xfrm>
                <a:off x="4625" y="1260"/>
                <a:ext cx="349" cy="349"/>
              </a:xfrm>
              <a:custGeom>
                <a:avLst/>
                <a:gdLst>
                  <a:gd name="T0" fmla="*/ 0 w 148"/>
                  <a:gd name="T1" fmla="*/ 95 h 148"/>
                  <a:gd name="T2" fmla="*/ 121 w 148"/>
                  <a:gd name="T3" fmla="*/ 148 h 148"/>
                  <a:gd name="T4" fmla="*/ 121 w 148"/>
                  <a:gd name="T5" fmla="*/ 69 h 148"/>
                  <a:gd name="T6" fmla="*/ 36 w 148"/>
                  <a:gd name="T7" fmla="*/ 132 h 148"/>
                  <a:gd name="T8" fmla="*/ 19 w 148"/>
                  <a:gd name="T9" fmla="*/ 90 h 148"/>
                  <a:gd name="T10" fmla="*/ 46 w 148"/>
                  <a:gd name="T11" fmla="*/ 90 h 148"/>
                  <a:gd name="T12" fmla="*/ 61 w 148"/>
                  <a:gd name="T13" fmla="*/ 130 h 148"/>
                  <a:gd name="T14" fmla="*/ 48 w 148"/>
                  <a:gd name="T15" fmla="*/ 133 h 148"/>
                  <a:gd name="T16" fmla="*/ 54 w 148"/>
                  <a:gd name="T17" fmla="*/ 98 h 148"/>
                  <a:gd name="T18" fmla="*/ 56 w 148"/>
                  <a:gd name="T19" fmla="*/ 128 h 148"/>
                  <a:gd name="T20" fmla="*/ 61 w 148"/>
                  <a:gd name="T21" fmla="*/ 98 h 148"/>
                  <a:gd name="T22" fmla="*/ 101 w 148"/>
                  <a:gd name="T23" fmla="*/ 126 h 148"/>
                  <a:gd name="T24" fmla="*/ 88 w 148"/>
                  <a:gd name="T25" fmla="*/ 134 h 148"/>
                  <a:gd name="T26" fmla="*/ 77 w 148"/>
                  <a:gd name="T27" fmla="*/ 134 h 148"/>
                  <a:gd name="T28" fmla="*/ 85 w 148"/>
                  <a:gd name="T29" fmla="*/ 101 h 148"/>
                  <a:gd name="T30" fmla="*/ 99 w 148"/>
                  <a:gd name="T31" fmla="*/ 99 h 148"/>
                  <a:gd name="T32" fmla="*/ 129 w 148"/>
                  <a:gd name="T33" fmla="*/ 116 h 148"/>
                  <a:gd name="T34" fmla="*/ 115 w 148"/>
                  <a:gd name="T35" fmla="*/ 127 h 148"/>
                  <a:gd name="T36" fmla="*/ 121 w 148"/>
                  <a:gd name="T37" fmla="*/ 123 h 148"/>
                  <a:gd name="T38" fmla="*/ 129 w 148"/>
                  <a:gd name="T39" fmla="*/ 123 h 148"/>
                  <a:gd name="T40" fmla="*/ 110 w 148"/>
                  <a:gd name="T41" fmla="*/ 131 h 148"/>
                  <a:gd name="T42" fmla="*/ 110 w 148"/>
                  <a:gd name="T43" fmla="*/ 99 h 148"/>
                  <a:gd name="T44" fmla="*/ 129 w 148"/>
                  <a:gd name="T45" fmla="*/ 107 h 148"/>
                  <a:gd name="T46" fmla="*/ 115 w 148"/>
                  <a:gd name="T47" fmla="*/ 104 h 148"/>
                  <a:gd name="T48" fmla="*/ 121 w 148"/>
                  <a:gd name="T49" fmla="*/ 111 h 148"/>
                  <a:gd name="T50" fmla="*/ 118 w 148"/>
                  <a:gd name="T51" fmla="*/ 103 h 148"/>
                  <a:gd name="T52" fmla="*/ 85 w 148"/>
                  <a:gd name="T53" fmla="*/ 105 h 148"/>
                  <a:gd name="T54" fmla="*/ 88 w 148"/>
                  <a:gd name="T55" fmla="*/ 129 h 148"/>
                  <a:gd name="T56" fmla="*/ 93 w 148"/>
                  <a:gd name="T57" fmla="*/ 107 h 148"/>
                  <a:gd name="T58" fmla="*/ 97 w 148"/>
                  <a:gd name="T59" fmla="*/ 60 h 148"/>
                  <a:gd name="T60" fmla="*/ 107 w 148"/>
                  <a:gd name="T61" fmla="*/ 60 h 148"/>
                  <a:gd name="T62" fmla="*/ 107 w 148"/>
                  <a:gd name="T63" fmla="*/ 18 h 148"/>
                  <a:gd name="T64" fmla="*/ 102 w 148"/>
                  <a:gd name="T65" fmla="*/ 53 h 148"/>
                  <a:gd name="T66" fmla="*/ 100 w 148"/>
                  <a:gd name="T67" fmla="*/ 18 h 148"/>
                  <a:gd name="T68" fmla="*/ 93 w 148"/>
                  <a:gd name="T69" fmla="*/ 59 h 148"/>
                  <a:gd name="T70" fmla="*/ 82 w 148"/>
                  <a:gd name="T71" fmla="*/ 58 h 148"/>
                  <a:gd name="T72" fmla="*/ 82 w 148"/>
                  <a:gd name="T73" fmla="*/ 20 h 148"/>
                  <a:gd name="T74" fmla="*/ 61 w 148"/>
                  <a:gd name="T75" fmla="*/ 28 h 148"/>
                  <a:gd name="T76" fmla="*/ 73 w 148"/>
                  <a:gd name="T77" fmla="*/ 61 h 148"/>
                  <a:gd name="T78" fmla="*/ 73 w 148"/>
                  <a:gd name="T79" fmla="*/ 24 h 148"/>
                  <a:gd name="T80" fmla="*/ 76 w 148"/>
                  <a:gd name="T81" fmla="*/ 50 h 148"/>
                  <a:gd name="T82" fmla="*/ 70 w 148"/>
                  <a:gd name="T83" fmla="*/ 53 h 148"/>
                  <a:gd name="T84" fmla="*/ 39 w 148"/>
                  <a:gd name="T85" fmla="*/ 60 h 148"/>
                  <a:gd name="T86" fmla="*/ 60 w 148"/>
                  <a:gd name="T87" fmla="*/ 0 h 148"/>
                  <a:gd name="T88" fmla="*/ 44 w 148"/>
                  <a:gd name="T89" fmla="*/ 23 h 148"/>
                  <a:gd name="T90" fmla="*/ 39 w 148"/>
                  <a:gd name="T91"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148">
                    <a:moveTo>
                      <a:pt x="121" y="69"/>
                    </a:moveTo>
                    <a:cubicBezTo>
                      <a:pt x="27" y="69"/>
                      <a:pt x="27" y="69"/>
                      <a:pt x="27" y="69"/>
                    </a:cubicBezTo>
                    <a:cubicBezTo>
                      <a:pt x="12" y="69"/>
                      <a:pt x="0" y="80"/>
                      <a:pt x="0" y="95"/>
                    </a:cubicBezTo>
                    <a:cubicBezTo>
                      <a:pt x="0" y="121"/>
                      <a:pt x="0" y="121"/>
                      <a:pt x="0" y="121"/>
                    </a:cubicBezTo>
                    <a:cubicBezTo>
                      <a:pt x="0" y="136"/>
                      <a:pt x="12" y="148"/>
                      <a:pt x="27" y="148"/>
                    </a:cubicBezTo>
                    <a:cubicBezTo>
                      <a:pt x="121" y="148"/>
                      <a:pt x="121" y="148"/>
                      <a:pt x="121" y="148"/>
                    </a:cubicBezTo>
                    <a:cubicBezTo>
                      <a:pt x="136" y="148"/>
                      <a:pt x="148" y="136"/>
                      <a:pt x="148" y="121"/>
                    </a:cubicBezTo>
                    <a:cubicBezTo>
                      <a:pt x="148" y="95"/>
                      <a:pt x="148" y="95"/>
                      <a:pt x="148" y="95"/>
                    </a:cubicBezTo>
                    <a:cubicBezTo>
                      <a:pt x="148" y="81"/>
                      <a:pt x="136" y="69"/>
                      <a:pt x="121" y="69"/>
                    </a:cubicBezTo>
                    <a:close/>
                    <a:moveTo>
                      <a:pt x="46" y="90"/>
                    </a:moveTo>
                    <a:cubicBezTo>
                      <a:pt x="36" y="90"/>
                      <a:pt x="36" y="90"/>
                      <a:pt x="36" y="90"/>
                    </a:cubicBezTo>
                    <a:cubicBezTo>
                      <a:pt x="36" y="132"/>
                      <a:pt x="36" y="132"/>
                      <a:pt x="36" y="132"/>
                    </a:cubicBezTo>
                    <a:cubicBezTo>
                      <a:pt x="28" y="132"/>
                      <a:pt x="28" y="132"/>
                      <a:pt x="28" y="132"/>
                    </a:cubicBezTo>
                    <a:cubicBezTo>
                      <a:pt x="28" y="90"/>
                      <a:pt x="28" y="90"/>
                      <a:pt x="28" y="90"/>
                    </a:cubicBezTo>
                    <a:cubicBezTo>
                      <a:pt x="19" y="90"/>
                      <a:pt x="19" y="90"/>
                      <a:pt x="19" y="90"/>
                    </a:cubicBezTo>
                    <a:cubicBezTo>
                      <a:pt x="19" y="83"/>
                      <a:pt x="19" y="83"/>
                      <a:pt x="19" y="83"/>
                    </a:cubicBezTo>
                    <a:cubicBezTo>
                      <a:pt x="46" y="83"/>
                      <a:pt x="46" y="83"/>
                      <a:pt x="46" y="83"/>
                    </a:cubicBezTo>
                    <a:lnTo>
                      <a:pt x="46" y="90"/>
                    </a:lnTo>
                    <a:close/>
                    <a:moveTo>
                      <a:pt x="69" y="134"/>
                    </a:moveTo>
                    <a:cubicBezTo>
                      <a:pt x="61" y="134"/>
                      <a:pt x="61" y="134"/>
                      <a:pt x="61" y="134"/>
                    </a:cubicBezTo>
                    <a:cubicBezTo>
                      <a:pt x="61" y="130"/>
                      <a:pt x="61" y="130"/>
                      <a:pt x="61" y="130"/>
                    </a:cubicBezTo>
                    <a:cubicBezTo>
                      <a:pt x="59" y="131"/>
                      <a:pt x="58" y="133"/>
                      <a:pt x="56" y="133"/>
                    </a:cubicBezTo>
                    <a:cubicBezTo>
                      <a:pt x="55" y="134"/>
                      <a:pt x="53" y="134"/>
                      <a:pt x="52" y="134"/>
                    </a:cubicBezTo>
                    <a:cubicBezTo>
                      <a:pt x="50" y="134"/>
                      <a:pt x="49" y="134"/>
                      <a:pt x="48" y="133"/>
                    </a:cubicBezTo>
                    <a:cubicBezTo>
                      <a:pt x="47" y="132"/>
                      <a:pt x="47" y="130"/>
                      <a:pt x="47" y="128"/>
                    </a:cubicBezTo>
                    <a:cubicBezTo>
                      <a:pt x="47" y="98"/>
                      <a:pt x="47" y="98"/>
                      <a:pt x="47" y="98"/>
                    </a:cubicBezTo>
                    <a:cubicBezTo>
                      <a:pt x="54" y="98"/>
                      <a:pt x="54" y="98"/>
                      <a:pt x="54" y="98"/>
                    </a:cubicBezTo>
                    <a:cubicBezTo>
                      <a:pt x="54" y="126"/>
                      <a:pt x="54" y="126"/>
                      <a:pt x="54" y="126"/>
                    </a:cubicBezTo>
                    <a:cubicBezTo>
                      <a:pt x="54" y="126"/>
                      <a:pt x="54" y="127"/>
                      <a:pt x="55" y="127"/>
                    </a:cubicBezTo>
                    <a:cubicBezTo>
                      <a:pt x="55" y="128"/>
                      <a:pt x="56" y="128"/>
                      <a:pt x="56" y="128"/>
                    </a:cubicBezTo>
                    <a:cubicBezTo>
                      <a:pt x="57" y="128"/>
                      <a:pt x="58" y="128"/>
                      <a:pt x="59" y="127"/>
                    </a:cubicBezTo>
                    <a:cubicBezTo>
                      <a:pt x="59" y="127"/>
                      <a:pt x="60" y="126"/>
                      <a:pt x="61" y="125"/>
                    </a:cubicBezTo>
                    <a:cubicBezTo>
                      <a:pt x="61" y="98"/>
                      <a:pt x="61" y="98"/>
                      <a:pt x="61" y="98"/>
                    </a:cubicBezTo>
                    <a:cubicBezTo>
                      <a:pt x="69" y="98"/>
                      <a:pt x="69" y="98"/>
                      <a:pt x="69" y="98"/>
                    </a:cubicBezTo>
                    <a:cubicBezTo>
                      <a:pt x="69" y="134"/>
                      <a:pt x="69" y="134"/>
                      <a:pt x="69" y="134"/>
                    </a:cubicBezTo>
                    <a:close/>
                    <a:moveTo>
                      <a:pt x="101" y="126"/>
                    </a:moveTo>
                    <a:cubicBezTo>
                      <a:pt x="101" y="128"/>
                      <a:pt x="101" y="130"/>
                      <a:pt x="99" y="131"/>
                    </a:cubicBezTo>
                    <a:cubicBezTo>
                      <a:pt x="98" y="133"/>
                      <a:pt x="96" y="134"/>
                      <a:pt x="94" y="134"/>
                    </a:cubicBezTo>
                    <a:cubicBezTo>
                      <a:pt x="93" y="134"/>
                      <a:pt x="89" y="134"/>
                      <a:pt x="88" y="134"/>
                    </a:cubicBezTo>
                    <a:cubicBezTo>
                      <a:pt x="87" y="133"/>
                      <a:pt x="86" y="132"/>
                      <a:pt x="85" y="131"/>
                    </a:cubicBezTo>
                    <a:cubicBezTo>
                      <a:pt x="85" y="134"/>
                      <a:pt x="85" y="134"/>
                      <a:pt x="85" y="134"/>
                    </a:cubicBezTo>
                    <a:cubicBezTo>
                      <a:pt x="77" y="134"/>
                      <a:pt x="77" y="134"/>
                      <a:pt x="77" y="134"/>
                    </a:cubicBezTo>
                    <a:cubicBezTo>
                      <a:pt x="77" y="84"/>
                      <a:pt x="77" y="84"/>
                      <a:pt x="77" y="84"/>
                    </a:cubicBezTo>
                    <a:cubicBezTo>
                      <a:pt x="85" y="84"/>
                      <a:pt x="85" y="84"/>
                      <a:pt x="85" y="84"/>
                    </a:cubicBezTo>
                    <a:cubicBezTo>
                      <a:pt x="85" y="101"/>
                      <a:pt x="85" y="101"/>
                      <a:pt x="85" y="101"/>
                    </a:cubicBezTo>
                    <a:cubicBezTo>
                      <a:pt x="86" y="100"/>
                      <a:pt x="87" y="99"/>
                      <a:pt x="88" y="98"/>
                    </a:cubicBezTo>
                    <a:cubicBezTo>
                      <a:pt x="89" y="98"/>
                      <a:pt x="92" y="97"/>
                      <a:pt x="94" y="97"/>
                    </a:cubicBezTo>
                    <a:cubicBezTo>
                      <a:pt x="96" y="97"/>
                      <a:pt x="98" y="97"/>
                      <a:pt x="99" y="99"/>
                    </a:cubicBezTo>
                    <a:cubicBezTo>
                      <a:pt x="100" y="100"/>
                      <a:pt x="101" y="103"/>
                      <a:pt x="101" y="106"/>
                    </a:cubicBezTo>
                    <a:cubicBezTo>
                      <a:pt x="101" y="126"/>
                      <a:pt x="101" y="126"/>
                      <a:pt x="101" y="126"/>
                    </a:cubicBezTo>
                    <a:close/>
                    <a:moveTo>
                      <a:pt x="129" y="116"/>
                    </a:moveTo>
                    <a:cubicBezTo>
                      <a:pt x="115" y="116"/>
                      <a:pt x="115" y="116"/>
                      <a:pt x="115" y="116"/>
                    </a:cubicBezTo>
                    <a:cubicBezTo>
                      <a:pt x="115" y="123"/>
                      <a:pt x="115" y="123"/>
                      <a:pt x="115" y="123"/>
                    </a:cubicBezTo>
                    <a:cubicBezTo>
                      <a:pt x="115" y="125"/>
                      <a:pt x="115" y="126"/>
                      <a:pt x="115" y="127"/>
                    </a:cubicBezTo>
                    <a:cubicBezTo>
                      <a:pt x="116" y="128"/>
                      <a:pt x="117" y="128"/>
                      <a:pt x="118" y="128"/>
                    </a:cubicBezTo>
                    <a:cubicBezTo>
                      <a:pt x="119" y="128"/>
                      <a:pt x="120" y="128"/>
                      <a:pt x="121" y="127"/>
                    </a:cubicBezTo>
                    <a:cubicBezTo>
                      <a:pt x="121" y="126"/>
                      <a:pt x="121" y="125"/>
                      <a:pt x="121" y="123"/>
                    </a:cubicBezTo>
                    <a:cubicBezTo>
                      <a:pt x="121" y="121"/>
                      <a:pt x="121" y="121"/>
                      <a:pt x="121" y="121"/>
                    </a:cubicBezTo>
                    <a:cubicBezTo>
                      <a:pt x="129" y="121"/>
                      <a:pt x="129" y="121"/>
                      <a:pt x="129" y="121"/>
                    </a:cubicBezTo>
                    <a:cubicBezTo>
                      <a:pt x="129" y="123"/>
                      <a:pt x="129" y="123"/>
                      <a:pt x="129" y="123"/>
                    </a:cubicBezTo>
                    <a:cubicBezTo>
                      <a:pt x="129" y="127"/>
                      <a:pt x="128" y="130"/>
                      <a:pt x="126" y="132"/>
                    </a:cubicBezTo>
                    <a:cubicBezTo>
                      <a:pt x="124" y="133"/>
                      <a:pt x="122" y="134"/>
                      <a:pt x="118" y="134"/>
                    </a:cubicBezTo>
                    <a:cubicBezTo>
                      <a:pt x="114" y="134"/>
                      <a:pt x="111" y="133"/>
                      <a:pt x="110" y="131"/>
                    </a:cubicBezTo>
                    <a:cubicBezTo>
                      <a:pt x="108" y="129"/>
                      <a:pt x="107" y="127"/>
                      <a:pt x="107" y="123"/>
                    </a:cubicBezTo>
                    <a:cubicBezTo>
                      <a:pt x="107" y="107"/>
                      <a:pt x="107" y="107"/>
                      <a:pt x="107" y="107"/>
                    </a:cubicBezTo>
                    <a:cubicBezTo>
                      <a:pt x="107" y="104"/>
                      <a:pt x="108" y="101"/>
                      <a:pt x="110" y="99"/>
                    </a:cubicBezTo>
                    <a:cubicBezTo>
                      <a:pt x="112" y="97"/>
                      <a:pt x="115" y="96"/>
                      <a:pt x="118" y="96"/>
                    </a:cubicBezTo>
                    <a:cubicBezTo>
                      <a:pt x="122" y="96"/>
                      <a:pt x="125" y="97"/>
                      <a:pt x="126" y="99"/>
                    </a:cubicBezTo>
                    <a:cubicBezTo>
                      <a:pt x="128" y="101"/>
                      <a:pt x="129" y="104"/>
                      <a:pt x="129" y="107"/>
                    </a:cubicBezTo>
                    <a:cubicBezTo>
                      <a:pt x="129" y="116"/>
                      <a:pt x="129" y="116"/>
                      <a:pt x="129" y="116"/>
                    </a:cubicBezTo>
                    <a:close/>
                    <a:moveTo>
                      <a:pt x="118" y="103"/>
                    </a:moveTo>
                    <a:cubicBezTo>
                      <a:pt x="117" y="103"/>
                      <a:pt x="116" y="103"/>
                      <a:pt x="115" y="104"/>
                    </a:cubicBezTo>
                    <a:cubicBezTo>
                      <a:pt x="115" y="104"/>
                      <a:pt x="115" y="105"/>
                      <a:pt x="115" y="107"/>
                    </a:cubicBezTo>
                    <a:cubicBezTo>
                      <a:pt x="115" y="111"/>
                      <a:pt x="115" y="111"/>
                      <a:pt x="115" y="111"/>
                    </a:cubicBezTo>
                    <a:cubicBezTo>
                      <a:pt x="121" y="111"/>
                      <a:pt x="121" y="111"/>
                      <a:pt x="121" y="111"/>
                    </a:cubicBezTo>
                    <a:cubicBezTo>
                      <a:pt x="121" y="107"/>
                      <a:pt x="121" y="107"/>
                      <a:pt x="121" y="107"/>
                    </a:cubicBezTo>
                    <a:cubicBezTo>
                      <a:pt x="121" y="105"/>
                      <a:pt x="121" y="104"/>
                      <a:pt x="121" y="104"/>
                    </a:cubicBezTo>
                    <a:cubicBezTo>
                      <a:pt x="120" y="103"/>
                      <a:pt x="119" y="103"/>
                      <a:pt x="118" y="103"/>
                    </a:cubicBezTo>
                    <a:close/>
                    <a:moveTo>
                      <a:pt x="88" y="103"/>
                    </a:moveTo>
                    <a:cubicBezTo>
                      <a:pt x="87" y="103"/>
                      <a:pt x="87" y="103"/>
                      <a:pt x="86" y="104"/>
                    </a:cubicBezTo>
                    <a:cubicBezTo>
                      <a:pt x="86" y="104"/>
                      <a:pt x="85" y="104"/>
                      <a:pt x="85" y="105"/>
                    </a:cubicBezTo>
                    <a:cubicBezTo>
                      <a:pt x="85" y="127"/>
                      <a:pt x="85" y="127"/>
                      <a:pt x="85" y="127"/>
                    </a:cubicBezTo>
                    <a:cubicBezTo>
                      <a:pt x="85" y="128"/>
                      <a:pt x="86" y="128"/>
                      <a:pt x="86" y="128"/>
                    </a:cubicBezTo>
                    <a:cubicBezTo>
                      <a:pt x="87" y="129"/>
                      <a:pt x="88" y="129"/>
                      <a:pt x="88" y="129"/>
                    </a:cubicBezTo>
                    <a:cubicBezTo>
                      <a:pt x="89" y="129"/>
                      <a:pt x="92" y="129"/>
                      <a:pt x="92" y="128"/>
                    </a:cubicBezTo>
                    <a:cubicBezTo>
                      <a:pt x="93" y="127"/>
                      <a:pt x="93" y="127"/>
                      <a:pt x="93" y="126"/>
                    </a:cubicBezTo>
                    <a:cubicBezTo>
                      <a:pt x="93" y="107"/>
                      <a:pt x="93" y="107"/>
                      <a:pt x="93" y="107"/>
                    </a:cubicBezTo>
                    <a:cubicBezTo>
                      <a:pt x="93" y="106"/>
                      <a:pt x="93" y="105"/>
                      <a:pt x="92" y="104"/>
                    </a:cubicBezTo>
                    <a:cubicBezTo>
                      <a:pt x="92" y="103"/>
                      <a:pt x="89" y="103"/>
                      <a:pt x="88" y="103"/>
                    </a:cubicBezTo>
                    <a:close/>
                    <a:moveTo>
                      <a:pt x="97" y="60"/>
                    </a:moveTo>
                    <a:cubicBezTo>
                      <a:pt x="99" y="60"/>
                      <a:pt x="101" y="60"/>
                      <a:pt x="102" y="59"/>
                    </a:cubicBezTo>
                    <a:cubicBezTo>
                      <a:pt x="104" y="58"/>
                      <a:pt x="106" y="57"/>
                      <a:pt x="107" y="55"/>
                    </a:cubicBezTo>
                    <a:cubicBezTo>
                      <a:pt x="107" y="60"/>
                      <a:pt x="107" y="60"/>
                      <a:pt x="107" y="60"/>
                    </a:cubicBezTo>
                    <a:cubicBezTo>
                      <a:pt x="116" y="60"/>
                      <a:pt x="116" y="60"/>
                      <a:pt x="116" y="60"/>
                    </a:cubicBezTo>
                    <a:cubicBezTo>
                      <a:pt x="116" y="18"/>
                      <a:pt x="116" y="18"/>
                      <a:pt x="116" y="18"/>
                    </a:cubicBezTo>
                    <a:cubicBezTo>
                      <a:pt x="107" y="18"/>
                      <a:pt x="107" y="18"/>
                      <a:pt x="107" y="18"/>
                    </a:cubicBezTo>
                    <a:cubicBezTo>
                      <a:pt x="107" y="50"/>
                      <a:pt x="107" y="50"/>
                      <a:pt x="107" y="50"/>
                    </a:cubicBezTo>
                    <a:cubicBezTo>
                      <a:pt x="106" y="51"/>
                      <a:pt x="106" y="51"/>
                      <a:pt x="105" y="52"/>
                    </a:cubicBezTo>
                    <a:cubicBezTo>
                      <a:pt x="104" y="53"/>
                      <a:pt x="103" y="53"/>
                      <a:pt x="102" y="53"/>
                    </a:cubicBezTo>
                    <a:cubicBezTo>
                      <a:pt x="101" y="53"/>
                      <a:pt x="101" y="53"/>
                      <a:pt x="101" y="52"/>
                    </a:cubicBezTo>
                    <a:cubicBezTo>
                      <a:pt x="100" y="52"/>
                      <a:pt x="100" y="51"/>
                      <a:pt x="100" y="50"/>
                    </a:cubicBezTo>
                    <a:cubicBezTo>
                      <a:pt x="100" y="18"/>
                      <a:pt x="100" y="18"/>
                      <a:pt x="100" y="18"/>
                    </a:cubicBezTo>
                    <a:cubicBezTo>
                      <a:pt x="92" y="18"/>
                      <a:pt x="92" y="18"/>
                      <a:pt x="92" y="18"/>
                    </a:cubicBezTo>
                    <a:cubicBezTo>
                      <a:pt x="92" y="53"/>
                      <a:pt x="92" y="53"/>
                      <a:pt x="92" y="53"/>
                    </a:cubicBezTo>
                    <a:cubicBezTo>
                      <a:pt x="92" y="55"/>
                      <a:pt x="92" y="57"/>
                      <a:pt x="93" y="59"/>
                    </a:cubicBezTo>
                    <a:cubicBezTo>
                      <a:pt x="94" y="60"/>
                      <a:pt x="96" y="60"/>
                      <a:pt x="97" y="60"/>
                    </a:cubicBezTo>
                    <a:close/>
                    <a:moveTo>
                      <a:pt x="73" y="61"/>
                    </a:moveTo>
                    <a:cubicBezTo>
                      <a:pt x="77" y="61"/>
                      <a:pt x="80" y="60"/>
                      <a:pt x="82" y="58"/>
                    </a:cubicBezTo>
                    <a:cubicBezTo>
                      <a:pt x="84" y="56"/>
                      <a:pt x="85" y="53"/>
                      <a:pt x="85" y="49"/>
                    </a:cubicBezTo>
                    <a:cubicBezTo>
                      <a:pt x="85" y="28"/>
                      <a:pt x="85" y="28"/>
                      <a:pt x="85" y="28"/>
                    </a:cubicBezTo>
                    <a:cubicBezTo>
                      <a:pt x="85" y="25"/>
                      <a:pt x="84" y="22"/>
                      <a:pt x="82" y="20"/>
                    </a:cubicBezTo>
                    <a:cubicBezTo>
                      <a:pt x="79" y="18"/>
                      <a:pt x="77" y="17"/>
                      <a:pt x="73" y="17"/>
                    </a:cubicBezTo>
                    <a:cubicBezTo>
                      <a:pt x="69" y="17"/>
                      <a:pt x="66" y="18"/>
                      <a:pt x="64" y="20"/>
                    </a:cubicBezTo>
                    <a:cubicBezTo>
                      <a:pt x="62" y="22"/>
                      <a:pt x="61" y="25"/>
                      <a:pt x="61" y="28"/>
                    </a:cubicBezTo>
                    <a:cubicBezTo>
                      <a:pt x="61" y="49"/>
                      <a:pt x="61" y="49"/>
                      <a:pt x="61" y="49"/>
                    </a:cubicBezTo>
                    <a:cubicBezTo>
                      <a:pt x="61" y="53"/>
                      <a:pt x="62" y="56"/>
                      <a:pt x="64" y="58"/>
                    </a:cubicBezTo>
                    <a:cubicBezTo>
                      <a:pt x="66" y="60"/>
                      <a:pt x="69" y="61"/>
                      <a:pt x="73" y="61"/>
                    </a:cubicBezTo>
                    <a:close/>
                    <a:moveTo>
                      <a:pt x="69" y="27"/>
                    </a:moveTo>
                    <a:cubicBezTo>
                      <a:pt x="69" y="27"/>
                      <a:pt x="70" y="26"/>
                      <a:pt x="70" y="25"/>
                    </a:cubicBezTo>
                    <a:cubicBezTo>
                      <a:pt x="71" y="25"/>
                      <a:pt x="72" y="24"/>
                      <a:pt x="73" y="24"/>
                    </a:cubicBezTo>
                    <a:cubicBezTo>
                      <a:pt x="74" y="24"/>
                      <a:pt x="75" y="25"/>
                      <a:pt x="75" y="25"/>
                    </a:cubicBezTo>
                    <a:cubicBezTo>
                      <a:pt x="76" y="26"/>
                      <a:pt x="76" y="27"/>
                      <a:pt x="76" y="27"/>
                    </a:cubicBezTo>
                    <a:cubicBezTo>
                      <a:pt x="76" y="50"/>
                      <a:pt x="76" y="50"/>
                      <a:pt x="76" y="50"/>
                    </a:cubicBezTo>
                    <a:cubicBezTo>
                      <a:pt x="76" y="51"/>
                      <a:pt x="76" y="52"/>
                      <a:pt x="75" y="53"/>
                    </a:cubicBezTo>
                    <a:cubicBezTo>
                      <a:pt x="75" y="53"/>
                      <a:pt x="74" y="54"/>
                      <a:pt x="73" y="54"/>
                    </a:cubicBezTo>
                    <a:cubicBezTo>
                      <a:pt x="72" y="54"/>
                      <a:pt x="71" y="53"/>
                      <a:pt x="70" y="53"/>
                    </a:cubicBezTo>
                    <a:cubicBezTo>
                      <a:pt x="70" y="52"/>
                      <a:pt x="69" y="51"/>
                      <a:pt x="69" y="50"/>
                    </a:cubicBezTo>
                    <a:cubicBezTo>
                      <a:pt x="69" y="27"/>
                      <a:pt x="69" y="27"/>
                      <a:pt x="69" y="27"/>
                    </a:cubicBezTo>
                    <a:close/>
                    <a:moveTo>
                      <a:pt x="39" y="60"/>
                    </a:moveTo>
                    <a:cubicBezTo>
                      <a:pt x="49" y="60"/>
                      <a:pt x="49" y="60"/>
                      <a:pt x="49" y="60"/>
                    </a:cubicBezTo>
                    <a:cubicBezTo>
                      <a:pt x="49" y="33"/>
                      <a:pt x="49" y="33"/>
                      <a:pt x="49" y="33"/>
                    </a:cubicBezTo>
                    <a:cubicBezTo>
                      <a:pt x="60" y="0"/>
                      <a:pt x="60" y="0"/>
                      <a:pt x="60" y="0"/>
                    </a:cubicBezTo>
                    <a:cubicBezTo>
                      <a:pt x="50" y="0"/>
                      <a:pt x="50" y="0"/>
                      <a:pt x="50" y="0"/>
                    </a:cubicBezTo>
                    <a:cubicBezTo>
                      <a:pt x="44" y="23"/>
                      <a:pt x="44" y="23"/>
                      <a:pt x="44" y="23"/>
                    </a:cubicBezTo>
                    <a:cubicBezTo>
                      <a:pt x="44" y="23"/>
                      <a:pt x="44" y="23"/>
                      <a:pt x="44" y="23"/>
                    </a:cubicBezTo>
                    <a:cubicBezTo>
                      <a:pt x="38" y="0"/>
                      <a:pt x="38" y="0"/>
                      <a:pt x="38" y="0"/>
                    </a:cubicBezTo>
                    <a:cubicBezTo>
                      <a:pt x="28" y="0"/>
                      <a:pt x="28" y="0"/>
                      <a:pt x="28" y="0"/>
                    </a:cubicBezTo>
                    <a:cubicBezTo>
                      <a:pt x="39" y="34"/>
                      <a:pt x="39" y="34"/>
                      <a:pt x="39" y="34"/>
                    </a:cubicBezTo>
                    <a:cubicBezTo>
                      <a:pt x="39" y="60"/>
                      <a:pt x="39" y="60"/>
                      <a:pt x="39"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26" name="矩形 25"/>
            <p:cNvSpPr/>
            <p:nvPr/>
          </p:nvSpPr>
          <p:spPr>
            <a:xfrm>
              <a:off x="3505200" y="5220252"/>
              <a:ext cx="3403367" cy="1754326"/>
            </a:xfrm>
            <a:prstGeom prst="rect">
              <a:avLst/>
            </a:prstGeom>
          </p:spPr>
          <p:txBody>
            <a:bodyPr wrap="square">
              <a:spAutoFit/>
            </a:bodyPr>
            <a:lstStyle/>
            <a:p>
              <a:pPr lvl="0" algn="just"/>
              <a:r>
                <a:rPr lang="zh-CN" altLang="zh-CN" dirty="0">
                  <a:solidFill>
                    <a:srgbClr val="000000"/>
                  </a:solidFill>
                </a:rPr>
                <a:t>按照应用文的使用领域可以分为行政类应用文、司法类应用文、外交类应用文、经济类应用文、科技类应用文、教学类应用文、新闻类应用文、日常生活类应用文等。 </a:t>
              </a:r>
              <a:endParaRPr lang="zh-CN" altLang="en-US" dirty="0">
                <a:solidFill>
                  <a:srgbClr val="000000"/>
                </a:solidFill>
                <a:latin typeface="微软雅黑" panose="020B0503020204020204" charset="-122"/>
                <a:ea typeface="微软雅黑" panose="020B0503020204020204" charset="-122"/>
              </a:endParaRPr>
            </a:p>
          </p:txBody>
        </p:sp>
      </p:grpSp>
      <p:grpSp>
        <p:nvGrpSpPr>
          <p:cNvPr id="6" name="组 5"/>
          <p:cNvGrpSpPr/>
          <p:nvPr/>
        </p:nvGrpSpPr>
        <p:grpSpPr>
          <a:xfrm>
            <a:off x="7544400" y="3978009"/>
            <a:ext cx="3727302" cy="1759182"/>
            <a:chOff x="7544400" y="4333602"/>
            <a:chExt cx="3727302" cy="1759182"/>
          </a:xfrm>
        </p:grpSpPr>
        <p:grpSp>
          <p:nvGrpSpPr>
            <p:cNvPr id="18" name="Group 34"/>
            <p:cNvGrpSpPr>
              <a:grpSpLocks noChangeAspect="1"/>
            </p:cNvGrpSpPr>
            <p:nvPr/>
          </p:nvGrpSpPr>
          <p:grpSpPr bwMode="auto">
            <a:xfrm>
              <a:off x="8872154" y="4333602"/>
              <a:ext cx="515028" cy="515938"/>
              <a:chOff x="6469" y="1151"/>
              <a:chExt cx="566" cy="567"/>
            </a:xfrm>
          </p:grpSpPr>
          <p:sp>
            <p:nvSpPr>
              <p:cNvPr id="19" name="Oval 35"/>
              <p:cNvSpPr>
                <a:spLocks noChangeArrowheads="1"/>
              </p:cNvSpPr>
              <p:nvPr/>
            </p:nvSpPr>
            <p:spPr bwMode="auto">
              <a:xfrm>
                <a:off x="6469" y="1151"/>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20" name="Freeform 36"/>
              <p:cNvSpPr/>
              <p:nvPr/>
            </p:nvSpPr>
            <p:spPr bwMode="auto">
              <a:xfrm>
                <a:off x="6599" y="1302"/>
                <a:ext cx="306" cy="262"/>
              </a:xfrm>
              <a:custGeom>
                <a:avLst/>
                <a:gdLst>
                  <a:gd name="T0" fmla="*/ 109 w 130"/>
                  <a:gd name="T1" fmla="*/ 10 h 111"/>
                  <a:gd name="T2" fmla="*/ 90 w 130"/>
                  <a:gd name="T3" fmla="*/ 1 h 111"/>
                  <a:gd name="T4" fmla="*/ 63 w 130"/>
                  <a:gd name="T5" fmla="*/ 28 h 111"/>
                  <a:gd name="T6" fmla="*/ 64 w 130"/>
                  <a:gd name="T7" fmla="*/ 35 h 111"/>
                  <a:gd name="T8" fmla="*/ 9 w 130"/>
                  <a:gd name="T9" fmla="*/ 4 h 111"/>
                  <a:gd name="T10" fmla="*/ 6 w 130"/>
                  <a:gd name="T11" fmla="*/ 19 h 111"/>
                  <a:gd name="T12" fmla="*/ 18 w 130"/>
                  <a:gd name="T13" fmla="*/ 42 h 111"/>
                  <a:gd name="T14" fmla="*/ 6 w 130"/>
                  <a:gd name="T15" fmla="*/ 39 h 111"/>
                  <a:gd name="T16" fmla="*/ 6 w 130"/>
                  <a:gd name="T17" fmla="*/ 39 h 111"/>
                  <a:gd name="T18" fmla="*/ 27 w 130"/>
                  <a:gd name="T19" fmla="*/ 67 h 111"/>
                  <a:gd name="T20" fmla="*/ 20 w 130"/>
                  <a:gd name="T21" fmla="*/ 68 h 111"/>
                  <a:gd name="T22" fmla="*/ 15 w 130"/>
                  <a:gd name="T23" fmla="*/ 67 h 111"/>
                  <a:gd name="T24" fmla="*/ 40 w 130"/>
                  <a:gd name="T25" fmla="*/ 87 h 111"/>
                  <a:gd name="T26" fmla="*/ 7 w 130"/>
                  <a:gd name="T27" fmla="*/ 99 h 111"/>
                  <a:gd name="T28" fmla="*/ 0 w 130"/>
                  <a:gd name="T29" fmla="*/ 99 h 111"/>
                  <a:gd name="T30" fmla="*/ 41 w 130"/>
                  <a:gd name="T31" fmla="*/ 111 h 111"/>
                  <a:gd name="T32" fmla="*/ 116 w 130"/>
                  <a:gd name="T33" fmla="*/ 32 h 111"/>
                  <a:gd name="T34" fmla="*/ 116 w 130"/>
                  <a:gd name="T35" fmla="*/ 29 h 111"/>
                  <a:gd name="T36" fmla="*/ 130 w 130"/>
                  <a:gd name="T37" fmla="*/ 14 h 111"/>
                  <a:gd name="T38" fmla="*/ 114 w 130"/>
                  <a:gd name="T39" fmla="*/ 18 h 111"/>
                  <a:gd name="T40" fmla="*/ 126 w 130"/>
                  <a:gd name="T41" fmla="*/ 3 h 111"/>
                  <a:gd name="T42" fmla="*/ 109 w 130"/>
                  <a:gd name="T43" fmla="*/ 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11">
                    <a:moveTo>
                      <a:pt x="109" y="10"/>
                    </a:moveTo>
                    <a:cubicBezTo>
                      <a:pt x="104" y="4"/>
                      <a:pt x="97" y="1"/>
                      <a:pt x="90" y="1"/>
                    </a:cubicBezTo>
                    <a:cubicBezTo>
                      <a:pt x="75" y="0"/>
                      <a:pt x="63" y="13"/>
                      <a:pt x="63" y="28"/>
                    </a:cubicBezTo>
                    <a:cubicBezTo>
                      <a:pt x="63" y="30"/>
                      <a:pt x="64" y="33"/>
                      <a:pt x="64" y="35"/>
                    </a:cubicBezTo>
                    <a:cubicBezTo>
                      <a:pt x="42" y="33"/>
                      <a:pt x="22" y="22"/>
                      <a:pt x="9" y="4"/>
                    </a:cubicBezTo>
                    <a:cubicBezTo>
                      <a:pt x="7" y="9"/>
                      <a:pt x="6" y="13"/>
                      <a:pt x="6" y="19"/>
                    </a:cubicBezTo>
                    <a:cubicBezTo>
                      <a:pt x="6" y="28"/>
                      <a:pt x="10" y="37"/>
                      <a:pt x="18" y="42"/>
                    </a:cubicBezTo>
                    <a:cubicBezTo>
                      <a:pt x="13" y="42"/>
                      <a:pt x="9" y="41"/>
                      <a:pt x="6" y="39"/>
                    </a:cubicBezTo>
                    <a:cubicBezTo>
                      <a:pt x="6" y="39"/>
                      <a:pt x="6" y="39"/>
                      <a:pt x="6" y="39"/>
                    </a:cubicBezTo>
                    <a:cubicBezTo>
                      <a:pt x="6" y="53"/>
                      <a:pt x="15" y="64"/>
                      <a:pt x="27" y="67"/>
                    </a:cubicBezTo>
                    <a:cubicBezTo>
                      <a:pt x="25" y="68"/>
                      <a:pt x="22" y="68"/>
                      <a:pt x="20" y="68"/>
                    </a:cubicBezTo>
                    <a:cubicBezTo>
                      <a:pt x="18" y="68"/>
                      <a:pt x="16" y="68"/>
                      <a:pt x="15" y="67"/>
                    </a:cubicBezTo>
                    <a:cubicBezTo>
                      <a:pt x="18" y="79"/>
                      <a:pt x="28" y="87"/>
                      <a:pt x="40" y="87"/>
                    </a:cubicBezTo>
                    <a:cubicBezTo>
                      <a:pt x="31" y="95"/>
                      <a:pt x="19" y="99"/>
                      <a:pt x="7" y="99"/>
                    </a:cubicBezTo>
                    <a:cubicBezTo>
                      <a:pt x="5" y="99"/>
                      <a:pt x="2" y="99"/>
                      <a:pt x="0" y="99"/>
                    </a:cubicBezTo>
                    <a:cubicBezTo>
                      <a:pt x="12" y="107"/>
                      <a:pt x="26" y="111"/>
                      <a:pt x="41" y="111"/>
                    </a:cubicBezTo>
                    <a:cubicBezTo>
                      <a:pt x="90" y="111"/>
                      <a:pt x="116" y="69"/>
                      <a:pt x="116" y="32"/>
                    </a:cubicBezTo>
                    <a:cubicBezTo>
                      <a:pt x="116" y="31"/>
                      <a:pt x="116" y="30"/>
                      <a:pt x="116" y="29"/>
                    </a:cubicBezTo>
                    <a:cubicBezTo>
                      <a:pt x="122" y="25"/>
                      <a:pt x="126" y="20"/>
                      <a:pt x="130" y="14"/>
                    </a:cubicBezTo>
                    <a:cubicBezTo>
                      <a:pt x="125" y="16"/>
                      <a:pt x="120" y="18"/>
                      <a:pt x="114" y="18"/>
                    </a:cubicBezTo>
                    <a:cubicBezTo>
                      <a:pt x="120" y="15"/>
                      <a:pt x="124" y="10"/>
                      <a:pt x="126" y="3"/>
                    </a:cubicBezTo>
                    <a:cubicBezTo>
                      <a:pt x="121" y="6"/>
                      <a:pt x="115" y="9"/>
                      <a:pt x="10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27" name="矩形 26"/>
            <p:cNvSpPr/>
            <p:nvPr/>
          </p:nvSpPr>
          <p:spPr>
            <a:xfrm>
              <a:off x="7544400" y="4854778"/>
              <a:ext cx="3727302" cy="400110"/>
            </a:xfrm>
            <a:prstGeom prst="rect">
              <a:avLst/>
            </a:prstGeom>
          </p:spPr>
          <p:txBody>
            <a:bodyPr wrap="none">
              <a:spAutoFit/>
            </a:bodyPr>
            <a:lstStyle/>
            <a:p>
              <a:r>
                <a:rPr lang="en-US" altLang="zh-CN" sz="2000" b="1" dirty="0"/>
                <a:t> 4</a:t>
              </a:r>
              <a:r>
                <a:rPr lang="zh-CN" altLang="zh-CN" sz="2000" b="1" dirty="0"/>
                <a:t>．按照应用文的综合特点分类</a:t>
              </a:r>
              <a:endParaRPr lang="zh-CN" altLang="en-US" sz="2000" b="1" dirty="0"/>
            </a:p>
          </p:txBody>
        </p:sp>
        <p:sp>
          <p:nvSpPr>
            <p:cNvPr id="28" name="矩形 27"/>
            <p:cNvSpPr/>
            <p:nvPr/>
          </p:nvSpPr>
          <p:spPr>
            <a:xfrm>
              <a:off x="7959778" y="5169454"/>
              <a:ext cx="3165421" cy="923330"/>
            </a:xfrm>
            <a:prstGeom prst="rect">
              <a:avLst/>
            </a:prstGeom>
          </p:spPr>
          <p:txBody>
            <a:bodyPr wrap="square">
              <a:spAutoFit/>
            </a:bodyPr>
            <a:lstStyle/>
            <a:p>
              <a:r>
                <a:rPr lang="zh-CN" altLang="zh-CN" dirty="0">
                  <a:solidFill>
                    <a:srgbClr val="000000"/>
                  </a:solidFill>
                </a:rPr>
                <a:t>按照应用文的综合特点可以分为行政文书、法规与规章文书、杂体文书三大类。</a:t>
              </a:r>
              <a:endParaRPr lang="zh-CN" altLang="zh-CN" dirty="0">
                <a:solidFill>
                  <a:srgbClr val="000000"/>
                </a:solidFill>
              </a:endParaRPr>
            </a:p>
          </p:txBody>
        </p:sp>
      </p:grpSp>
      <p:sp>
        <p:nvSpPr>
          <p:cNvPr id="29" name="椭圆 28"/>
          <p:cNvSpPr/>
          <p:nvPr/>
        </p:nvSpPr>
        <p:spPr>
          <a:xfrm>
            <a:off x="3854568" y="716529"/>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276513"/>
            <a:ext cx="5109091" cy="584776"/>
          </a:xfrm>
          <a:prstGeom prst="rect">
            <a:avLst/>
          </a:prstGeom>
        </p:spPr>
        <p:txBody>
          <a:bodyPr wrap="none">
            <a:spAutoFit/>
          </a:bodyPr>
          <a:lstStyle/>
          <a:p>
            <a:r>
              <a:rPr lang="zh-CN" altLang="en-US" sz="3200" b="1" dirty="0" smtClean="0"/>
              <a:t>应用文的分类、特点与作用</a:t>
            </a:r>
            <a:endParaRPr lang="zh-CN" altLang="en-US" sz="3200" b="1" dirty="0"/>
          </a:p>
        </p:txBody>
      </p:sp>
      <p:grpSp>
        <p:nvGrpSpPr>
          <p:cNvPr id="2" name="组 1"/>
          <p:cNvGrpSpPr/>
          <p:nvPr/>
        </p:nvGrpSpPr>
        <p:grpSpPr>
          <a:xfrm>
            <a:off x="711199" y="1203421"/>
            <a:ext cx="3672991" cy="2402093"/>
            <a:chOff x="2336799" y="1728344"/>
            <a:chExt cx="3672991" cy="2402093"/>
          </a:xfrm>
        </p:grpSpPr>
        <p:grpSp>
          <p:nvGrpSpPr>
            <p:cNvPr id="9" name="Group 4"/>
            <p:cNvGrpSpPr>
              <a:grpSpLocks noChangeAspect="1"/>
            </p:cNvGrpSpPr>
            <p:nvPr/>
          </p:nvGrpSpPr>
          <p:grpSpPr bwMode="auto">
            <a:xfrm>
              <a:off x="3339763" y="1728344"/>
              <a:ext cx="515028" cy="515938"/>
              <a:chOff x="-324" y="638"/>
              <a:chExt cx="566" cy="567"/>
            </a:xfrm>
          </p:grpSpPr>
          <p:sp>
            <p:nvSpPr>
              <p:cNvPr id="10" name="Oval 5"/>
              <p:cNvSpPr>
                <a:spLocks noChangeArrowheads="1"/>
              </p:cNvSpPr>
              <p:nvPr/>
            </p:nvSpPr>
            <p:spPr bwMode="auto">
              <a:xfrm>
                <a:off x="-324" y="638"/>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196" y="809"/>
                <a:ext cx="306" cy="307"/>
              </a:xfrm>
              <a:custGeom>
                <a:avLst/>
                <a:gdLst>
                  <a:gd name="T0" fmla="*/ 57 w 130"/>
                  <a:gd name="T1" fmla="*/ 49 h 130"/>
                  <a:gd name="T2" fmla="*/ 61 w 130"/>
                  <a:gd name="T3" fmla="*/ 37 h 130"/>
                  <a:gd name="T4" fmla="*/ 40 w 130"/>
                  <a:gd name="T5" fmla="*/ 6 h 130"/>
                  <a:gd name="T6" fmla="*/ 28 w 130"/>
                  <a:gd name="T7" fmla="*/ 11 h 130"/>
                  <a:gd name="T8" fmla="*/ 24 w 130"/>
                  <a:gd name="T9" fmla="*/ 24 h 130"/>
                  <a:gd name="T10" fmla="*/ 45 w 130"/>
                  <a:gd name="T11" fmla="*/ 54 h 130"/>
                  <a:gd name="T12" fmla="*/ 57 w 130"/>
                  <a:gd name="T13" fmla="*/ 49 h 130"/>
                  <a:gd name="T14" fmla="*/ 52 w 130"/>
                  <a:gd name="T15" fmla="*/ 82 h 130"/>
                  <a:gd name="T16" fmla="*/ 48 w 130"/>
                  <a:gd name="T17" fmla="*/ 82 h 130"/>
                  <a:gd name="T18" fmla="*/ 30 w 130"/>
                  <a:gd name="T19" fmla="*/ 84 h 130"/>
                  <a:gd name="T20" fmla="*/ 15 w 130"/>
                  <a:gd name="T21" fmla="*/ 102 h 130"/>
                  <a:gd name="T22" fmla="*/ 45 w 130"/>
                  <a:gd name="T23" fmla="*/ 123 h 130"/>
                  <a:gd name="T24" fmla="*/ 70 w 130"/>
                  <a:gd name="T25" fmla="*/ 104 h 130"/>
                  <a:gd name="T26" fmla="*/ 52 w 130"/>
                  <a:gd name="T27" fmla="*/ 82 h 130"/>
                  <a:gd name="T28" fmla="*/ 102 w 130"/>
                  <a:gd name="T29" fmla="*/ 65 h 130"/>
                  <a:gd name="T30" fmla="*/ 83 w 130"/>
                  <a:gd name="T31" fmla="*/ 65 h 130"/>
                  <a:gd name="T32" fmla="*/ 83 w 130"/>
                  <a:gd name="T33" fmla="*/ 55 h 130"/>
                  <a:gd name="T34" fmla="*/ 102 w 130"/>
                  <a:gd name="T35" fmla="*/ 55 h 130"/>
                  <a:gd name="T36" fmla="*/ 102 w 130"/>
                  <a:gd name="T37" fmla="*/ 37 h 130"/>
                  <a:gd name="T38" fmla="*/ 111 w 130"/>
                  <a:gd name="T39" fmla="*/ 37 h 130"/>
                  <a:gd name="T40" fmla="*/ 111 w 130"/>
                  <a:gd name="T41" fmla="*/ 55 h 130"/>
                  <a:gd name="T42" fmla="*/ 130 w 130"/>
                  <a:gd name="T43" fmla="*/ 55 h 130"/>
                  <a:gd name="T44" fmla="*/ 130 w 130"/>
                  <a:gd name="T45" fmla="*/ 65 h 130"/>
                  <a:gd name="T46" fmla="*/ 111 w 130"/>
                  <a:gd name="T47" fmla="*/ 65 h 130"/>
                  <a:gd name="T48" fmla="*/ 111 w 130"/>
                  <a:gd name="T49" fmla="*/ 83 h 130"/>
                  <a:gd name="T50" fmla="*/ 102 w 130"/>
                  <a:gd name="T51" fmla="*/ 83 h 130"/>
                  <a:gd name="T52" fmla="*/ 102 w 130"/>
                  <a:gd name="T53" fmla="*/ 65 h 130"/>
                  <a:gd name="T54" fmla="*/ 64 w 130"/>
                  <a:gd name="T55" fmla="*/ 6 h 130"/>
                  <a:gd name="T56" fmla="*/ 76 w 130"/>
                  <a:gd name="T57" fmla="*/ 29 h 130"/>
                  <a:gd name="T58" fmla="*/ 62 w 130"/>
                  <a:gd name="T59" fmla="*/ 53 h 130"/>
                  <a:gd name="T60" fmla="*/ 57 w 130"/>
                  <a:gd name="T61" fmla="*/ 62 h 130"/>
                  <a:gd name="T62" fmla="*/ 61 w 130"/>
                  <a:gd name="T63" fmla="*/ 69 h 130"/>
                  <a:gd name="T64" fmla="*/ 68 w 130"/>
                  <a:gd name="T65" fmla="*/ 74 h 130"/>
                  <a:gd name="T66" fmla="*/ 82 w 130"/>
                  <a:gd name="T67" fmla="*/ 98 h 130"/>
                  <a:gd name="T68" fmla="*/ 37 w 130"/>
                  <a:gd name="T69" fmla="*/ 130 h 130"/>
                  <a:gd name="T70" fmla="*/ 0 w 130"/>
                  <a:gd name="T71" fmla="*/ 106 h 130"/>
                  <a:gd name="T72" fmla="*/ 14 w 130"/>
                  <a:gd name="T73" fmla="*/ 85 h 130"/>
                  <a:gd name="T74" fmla="*/ 46 w 130"/>
                  <a:gd name="T75" fmla="*/ 77 h 130"/>
                  <a:gd name="T76" fmla="*/ 41 w 130"/>
                  <a:gd name="T77" fmla="*/ 65 h 130"/>
                  <a:gd name="T78" fmla="*/ 43 w 130"/>
                  <a:gd name="T79" fmla="*/ 59 h 130"/>
                  <a:gd name="T80" fmla="*/ 37 w 130"/>
                  <a:gd name="T81" fmla="*/ 59 h 130"/>
                  <a:gd name="T82" fmla="*/ 9 w 130"/>
                  <a:gd name="T83" fmla="*/ 32 h 130"/>
                  <a:gd name="T84" fmla="*/ 20 w 130"/>
                  <a:gd name="T85" fmla="*/ 9 h 130"/>
                  <a:gd name="T86" fmla="*/ 50 w 130"/>
                  <a:gd name="T87" fmla="*/ 0 h 130"/>
                  <a:gd name="T88" fmla="*/ 86 w 130"/>
                  <a:gd name="T89" fmla="*/ 0 h 130"/>
                  <a:gd name="T90" fmla="*/ 75 w 130"/>
                  <a:gd name="T91" fmla="*/ 6 h 130"/>
                  <a:gd name="T92" fmla="*/ 64 w 130"/>
                  <a:gd name="T93" fmla="*/ 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30">
                    <a:moveTo>
                      <a:pt x="57" y="49"/>
                    </a:moveTo>
                    <a:cubicBezTo>
                      <a:pt x="61" y="46"/>
                      <a:pt x="61" y="40"/>
                      <a:pt x="61" y="37"/>
                    </a:cubicBezTo>
                    <a:cubicBezTo>
                      <a:pt x="61" y="25"/>
                      <a:pt x="54" y="6"/>
                      <a:pt x="40" y="6"/>
                    </a:cubicBezTo>
                    <a:cubicBezTo>
                      <a:pt x="35" y="6"/>
                      <a:pt x="30" y="8"/>
                      <a:pt x="28" y="11"/>
                    </a:cubicBezTo>
                    <a:cubicBezTo>
                      <a:pt x="25" y="15"/>
                      <a:pt x="24" y="19"/>
                      <a:pt x="24" y="24"/>
                    </a:cubicBezTo>
                    <a:cubicBezTo>
                      <a:pt x="24" y="35"/>
                      <a:pt x="31" y="54"/>
                      <a:pt x="45" y="54"/>
                    </a:cubicBezTo>
                    <a:cubicBezTo>
                      <a:pt x="50" y="54"/>
                      <a:pt x="54" y="52"/>
                      <a:pt x="57" y="49"/>
                    </a:cubicBezTo>
                    <a:close/>
                    <a:moveTo>
                      <a:pt x="52" y="82"/>
                    </a:moveTo>
                    <a:cubicBezTo>
                      <a:pt x="51" y="82"/>
                      <a:pt x="50" y="82"/>
                      <a:pt x="48" y="82"/>
                    </a:cubicBezTo>
                    <a:cubicBezTo>
                      <a:pt x="46" y="82"/>
                      <a:pt x="37" y="82"/>
                      <a:pt x="30" y="84"/>
                    </a:cubicBezTo>
                    <a:cubicBezTo>
                      <a:pt x="26" y="86"/>
                      <a:pt x="15" y="90"/>
                      <a:pt x="15" y="102"/>
                    </a:cubicBezTo>
                    <a:cubicBezTo>
                      <a:pt x="15" y="114"/>
                      <a:pt x="27" y="123"/>
                      <a:pt x="45" y="123"/>
                    </a:cubicBezTo>
                    <a:cubicBezTo>
                      <a:pt x="62" y="123"/>
                      <a:pt x="70" y="115"/>
                      <a:pt x="70" y="104"/>
                    </a:cubicBezTo>
                    <a:cubicBezTo>
                      <a:pt x="70" y="96"/>
                      <a:pt x="65" y="91"/>
                      <a:pt x="52" y="82"/>
                    </a:cubicBezTo>
                    <a:close/>
                    <a:moveTo>
                      <a:pt x="102" y="65"/>
                    </a:moveTo>
                    <a:cubicBezTo>
                      <a:pt x="83" y="65"/>
                      <a:pt x="83" y="65"/>
                      <a:pt x="83" y="65"/>
                    </a:cubicBezTo>
                    <a:cubicBezTo>
                      <a:pt x="83" y="55"/>
                      <a:pt x="83" y="55"/>
                      <a:pt x="83" y="55"/>
                    </a:cubicBezTo>
                    <a:cubicBezTo>
                      <a:pt x="102" y="55"/>
                      <a:pt x="102" y="55"/>
                      <a:pt x="102" y="55"/>
                    </a:cubicBezTo>
                    <a:cubicBezTo>
                      <a:pt x="102" y="37"/>
                      <a:pt x="102" y="37"/>
                      <a:pt x="102" y="37"/>
                    </a:cubicBezTo>
                    <a:cubicBezTo>
                      <a:pt x="111" y="37"/>
                      <a:pt x="111" y="37"/>
                      <a:pt x="111" y="37"/>
                    </a:cubicBezTo>
                    <a:cubicBezTo>
                      <a:pt x="111" y="55"/>
                      <a:pt x="111" y="55"/>
                      <a:pt x="111" y="55"/>
                    </a:cubicBezTo>
                    <a:cubicBezTo>
                      <a:pt x="130" y="55"/>
                      <a:pt x="130" y="55"/>
                      <a:pt x="130" y="55"/>
                    </a:cubicBezTo>
                    <a:cubicBezTo>
                      <a:pt x="130" y="65"/>
                      <a:pt x="130" y="65"/>
                      <a:pt x="130" y="65"/>
                    </a:cubicBezTo>
                    <a:cubicBezTo>
                      <a:pt x="111" y="65"/>
                      <a:pt x="111" y="65"/>
                      <a:pt x="111" y="65"/>
                    </a:cubicBezTo>
                    <a:cubicBezTo>
                      <a:pt x="111" y="83"/>
                      <a:pt x="111" y="83"/>
                      <a:pt x="111" y="83"/>
                    </a:cubicBezTo>
                    <a:cubicBezTo>
                      <a:pt x="102" y="83"/>
                      <a:pt x="102" y="83"/>
                      <a:pt x="102" y="83"/>
                    </a:cubicBezTo>
                    <a:lnTo>
                      <a:pt x="102" y="65"/>
                    </a:lnTo>
                    <a:close/>
                    <a:moveTo>
                      <a:pt x="64" y="6"/>
                    </a:moveTo>
                    <a:cubicBezTo>
                      <a:pt x="68" y="9"/>
                      <a:pt x="76" y="16"/>
                      <a:pt x="76" y="29"/>
                    </a:cubicBezTo>
                    <a:cubicBezTo>
                      <a:pt x="76" y="42"/>
                      <a:pt x="69" y="48"/>
                      <a:pt x="62" y="53"/>
                    </a:cubicBezTo>
                    <a:cubicBezTo>
                      <a:pt x="60" y="56"/>
                      <a:pt x="57" y="58"/>
                      <a:pt x="57" y="62"/>
                    </a:cubicBezTo>
                    <a:cubicBezTo>
                      <a:pt x="57" y="66"/>
                      <a:pt x="60" y="68"/>
                      <a:pt x="61" y="69"/>
                    </a:cubicBezTo>
                    <a:cubicBezTo>
                      <a:pt x="68" y="74"/>
                      <a:pt x="68" y="74"/>
                      <a:pt x="68" y="74"/>
                    </a:cubicBezTo>
                    <a:cubicBezTo>
                      <a:pt x="75" y="80"/>
                      <a:pt x="82" y="86"/>
                      <a:pt x="82" y="98"/>
                    </a:cubicBezTo>
                    <a:cubicBezTo>
                      <a:pt x="82" y="114"/>
                      <a:pt x="66" y="130"/>
                      <a:pt x="37" y="130"/>
                    </a:cubicBezTo>
                    <a:cubicBezTo>
                      <a:pt x="12" y="130"/>
                      <a:pt x="0" y="118"/>
                      <a:pt x="0" y="106"/>
                    </a:cubicBezTo>
                    <a:cubicBezTo>
                      <a:pt x="0" y="99"/>
                      <a:pt x="3" y="91"/>
                      <a:pt x="14" y="85"/>
                    </a:cubicBezTo>
                    <a:cubicBezTo>
                      <a:pt x="24" y="78"/>
                      <a:pt x="38" y="77"/>
                      <a:pt x="46" y="77"/>
                    </a:cubicBezTo>
                    <a:cubicBezTo>
                      <a:pt x="44" y="74"/>
                      <a:pt x="41" y="71"/>
                      <a:pt x="41" y="65"/>
                    </a:cubicBezTo>
                    <a:cubicBezTo>
                      <a:pt x="41" y="62"/>
                      <a:pt x="42" y="61"/>
                      <a:pt x="43" y="59"/>
                    </a:cubicBezTo>
                    <a:cubicBezTo>
                      <a:pt x="41" y="59"/>
                      <a:pt x="39" y="59"/>
                      <a:pt x="37" y="59"/>
                    </a:cubicBezTo>
                    <a:cubicBezTo>
                      <a:pt x="19" y="59"/>
                      <a:pt x="9" y="46"/>
                      <a:pt x="9" y="32"/>
                    </a:cubicBezTo>
                    <a:cubicBezTo>
                      <a:pt x="9" y="24"/>
                      <a:pt x="12" y="16"/>
                      <a:pt x="20" y="9"/>
                    </a:cubicBezTo>
                    <a:cubicBezTo>
                      <a:pt x="30" y="1"/>
                      <a:pt x="41" y="0"/>
                      <a:pt x="50" y="0"/>
                    </a:cubicBezTo>
                    <a:cubicBezTo>
                      <a:pt x="86" y="0"/>
                      <a:pt x="86" y="0"/>
                      <a:pt x="86" y="0"/>
                    </a:cubicBezTo>
                    <a:cubicBezTo>
                      <a:pt x="75" y="6"/>
                      <a:pt x="75" y="6"/>
                      <a:pt x="75" y="6"/>
                    </a:cubicBezTo>
                    <a:cubicBezTo>
                      <a:pt x="64" y="6"/>
                      <a:pt x="64" y="6"/>
                      <a:pt x="64"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矩形 20"/>
            <p:cNvSpPr/>
            <p:nvPr/>
          </p:nvSpPr>
          <p:spPr>
            <a:xfrm>
              <a:off x="2750406" y="2183648"/>
              <a:ext cx="1499128" cy="452881"/>
            </a:xfrm>
            <a:prstGeom prst="rect">
              <a:avLst/>
            </a:prstGeom>
          </p:spPr>
          <p:txBody>
            <a:bodyPr wrap="none">
              <a:spAutoFit/>
            </a:bodyPr>
            <a:lstStyle/>
            <a:p>
              <a:pPr lvl="0" algn="just">
                <a:lnSpc>
                  <a:spcPct val="130000"/>
                </a:lnSpc>
              </a:pPr>
              <a:r>
                <a:rPr lang="en-US" altLang="zh-CN" sz="2000" b="1" dirty="0"/>
                <a:t> 1</a:t>
              </a:r>
              <a:r>
                <a:rPr lang="zh-CN" altLang="zh-CN" sz="2000" b="1" dirty="0"/>
                <a:t>．实用性 </a:t>
              </a:r>
              <a:endParaRPr lang="en-US" altLang="zh-CN" sz="2000" b="1" dirty="0"/>
            </a:p>
          </p:txBody>
        </p:sp>
        <p:sp>
          <p:nvSpPr>
            <p:cNvPr id="22" name="矩形 21"/>
            <p:cNvSpPr/>
            <p:nvPr/>
          </p:nvSpPr>
          <p:spPr>
            <a:xfrm>
              <a:off x="2336799" y="2653109"/>
              <a:ext cx="3672991" cy="1477328"/>
            </a:xfrm>
            <a:prstGeom prst="rect">
              <a:avLst/>
            </a:prstGeom>
          </p:spPr>
          <p:txBody>
            <a:bodyPr wrap="square">
              <a:spAutoFit/>
            </a:bodyPr>
            <a:lstStyle/>
            <a:p>
              <a:r>
                <a:rPr lang="zh-CN" altLang="zh-CN" dirty="0">
                  <a:solidFill>
                    <a:srgbClr val="000000"/>
                  </a:solidFill>
                </a:rPr>
                <a:t>应用文是为了具体“应用”而写作，具有实用工具的作用。实用性是应用文最根本的特点，应用文的其他特点都是在实用性基础上衍生出来的。 </a:t>
              </a:r>
              <a:endParaRPr lang="zh-CN" altLang="en-US" dirty="0">
                <a:solidFill>
                  <a:srgbClr val="000000"/>
                </a:solidFill>
                <a:latin typeface="微软雅黑" panose="020B0503020204020204" charset="-122"/>
                <a:ea typeface="微软雅黑" panose="020B0503020204020204" charset="-122"/>
              </a:endParaRPr>
            </a:p>
          </p:txBody>
        </p:sp>
      </p:grpSp>
      <p:grpSp>
        <p:nvGrpSpPr>
          <p:cNvPr id="3" name="组 2"/>
          <p:cNvGrpSpPr/>
          <p:nvPr/>
        </p:nvGrpSpPr>
        <p:grpSpPr>
          <a:xfrm>
            <a:off x="4615430" y="1189509"/>
            <a:ext cx="3806733" cy="2617729"/>
            <a:chOff x="4800600" y="1714432"/>
            <a:chExt cx="3806733" cy="2617729"/>
          </a:xfrm>
        </p:grpSpPr>
        <p:grpSp>
          <p:nvGrpSpPr>
            <p:cNvPr id="12" name="Group 9"/>
            <p:cNvGrpSpPr>
              <a:grpSpLocks noChangeAspect="1"/>
            </p:cNvGrpSpPr>
            <p:nvPr/>
          </p:nvGrpSpPr>
          <p:grpSpPr bwMode="auto">
            <a:xfrm>
              <a:off x="6409604" y="1714432"/>
              <a:ext cx="515028" cy="515938"/>
              <a:chOff x="885" y="619"/>
              <a:chExt cx="566" cy="567"/>
            </a:xfrm>
          </p:grpSpPr>
          <p:sp>
            <p:nvSpPr>
              <p:cNvPr id="13" name="Oval 10"/>
              <p:cNvSpPr>
                <a:spLocks noChangeArrowheads="1"/>
              </p:cNvSpPr>
              <p:nvPr/>
            </p:nvSpPr>
            <p:spPr bwMode="auto">
              <a:xfrm>
                <a:off x="885" y="619"/>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1005" y="740"/>
                <a:ext cx="316" cy="316"/>
              </a:xfrm>
              <a:custGeom>
                <a:avLst/>
                <a:gdLst>
                  <a:gd name="T0" fmla="*/ 36 w 134"/>
                  <a:gd name="T1" fmla="*/ 46 h 134"/>
                  <a:gd name="T2" fmla="*/ 0 w 134"/>
                  <a:gd name="T3" fmla="*/ 46 h 134"/>
                  <a:gd name="T4" fmla="*/ 0 w 134"/>
                  <a:gd name="T5" fmla="*/ 41 h 134"/>
                  <a:gd name="T6" fmla="*/ 0 w 134"/>
                  <a:gd name="T7" fmla="*/ 41 h 134"/>
                  <a:gd name="T8" fmla="*/ 0 w 134"/>
                  <a:gd name="T9" fmla="*/ 114 h 134"/>
                  <a:gd name="T10" fmla="*/ 20 w 134"/>
                  <a:gd name="T11" fmla="*/ 134 h 134"/>
                  <a:gd name="T12" fmla="*/ 114 w 134"/>
                  <a:gd name="T13" fmla="*/ 134 h 134"/>
                  <a:gd name="T14" fmla="*/ 134 w 134"/>
                  <a:gd name="T15" fmla="*/ 114 h 134"/>
                  <a:gd name="T16" fmla="*/ 134 w 134"/>
                  <a:gd name="T17" fmla="*/ 46 h 134"/>
                  <a:gd name="T18" fmla="*/ 134 w 134"/>
                  <a:gd name="T19" fmla="*/ 46 h 134"/>
                  <a:gd name="T20" fmla="*/ 134 w 134"/>
                  <a:gd name="T21" fmla="*/ 41 h 134"/>
                  <a:gd name="T22" fmla="*/ 94 w 134"/>
                  <a:gd name="T23" fmla="*/ 41 h 134"/>
                  <a:gd name="T24" fmla="*/ 67 w 134"/>
                  <a:gd name="T25" fmla="*/ 27 h 134"/>
                  <a:gd name="T26" fmla="*/ 39 w 134"/>
                  <a:gd name="T27" fmla="*/ 41 h 134"/>
                  <a:gd name="T28" fmla="*/ 0 w 134"/>
                  <a:gd name="T29" fmla="*/ 41 h 134"/>
                  <a:gd name="T30" fmla="*/ 0 w 134"/>
                  <a:gd name="T31" fmla="*/ 20 h 134"/>
                  <a:gd name="T32" fmla="*/ 14 w 134"/>
                  <a:gd name="T33" fmla="*/ 1 h 134"/>
                  <a:gd name="T34" fmla="*/ 14 w 134"/>
                  <a:gd name="T35" fmla="*/ 27 h 134"/>
                  <a:gd name="T36" fmla="*/ 18 w 134"/>
                  <a:gd name="T37" fmla="*/ 27 h 134"/>
                  <a:gd name="T38" fmla="*/ 18 w 134"/>
                  <a:gd name="T39" fmla="*/ 0 h 134"/>
                  <a:gd name="T40" fmla="*/ 18 w 134"/>
                  <a:gd name="T41" fmla="*/ 0 h 134"/>
                  <a:gd name="T42" fmla="*/ 20 w 134"/>
                  <a:gd name="T43" fmla="*/ 0 h 134"/>
                  <a:gd name="T44" fmla="*/ 114 w 134"/>
                  <a:gd name="T45" fmla="*/ 0 h 134"/>
                  <a:gd name="T46" fmla="*/ 134 w 134"/>
                  <a:gd name="T47" fmla="*/ 20 h 134"/>
                  <a:gd name="T48" fmla="*/ 134 w 134"/>
                  <a:gd name="T49" fmla="*/ 46 h 134"/>
                  <a:gd name="T50" fmla="*/ 97 w 134"/>
                  <a:gd name="T51" fmla="*/ 46 h 134"/>
                  <a:gd name="T52" fmla="*/ 101 w 134"/>
                  <a:gd name="T53" fmla="*/ 62 h 134"/>
                  <a:gd name="T54" fmla="*/ 67 w 134"/>
                  <a:gd name="T55" fmla="*/ 97 h 134"/>
                  <a:gd name="T56" fmla="*/ 32 w 134"/>
                  <a:gd name="T57" fmla="*/ 62 h 134"/>
                  <a:gd name="T58" fmla="*/ 36 w 134"/>
                  <a:gd name="T59" fmla="*/ 46 h 134"/>
                  <a:gd name="T60" fmla="*/ 109 w 134"/>
                  <a:gd name="T61" fmla="*/ 9 h 134"/>
                  <a:gd name="T62" fmla="*/ 101 w 134"/>
                  <a:gd name="T63" fmla="*/ 17 h 134"/>
                  <a:gd name="T64" fmla="*/ 101 w 134"/>
                  <a:gd name="T65" fmla="*/ 24 h 134"/>
                  <a:gd name="T66" fmla="*/ 109 w 134"/>
                  <a:gd name="T67" fmla="*/ 32 h 134"/>
                  <a:gd name="T68" fmla="*/ 116 w 134"/>
                  <a:gd name="T69" fmla="*/ 32 h 134"/>
                  <a:gd name="T70" fmla="*/ 124 w 134"/>
                  <a:gd name="T71" fmla="*/ 24 h 134"/>
                  <a:gd name="T72" fmla="*/ 124 w 134"/>
                  <a:gd name="T73" fmla="*/ 17 h 134"/>
                  <a:gd name="T74" fmla="*/ 116 w 134"/>
                  <a:gd name="T75" fmla="*/ 9 h 134"/>
                  <a:gd name="T76" fmla="*/ 109 w 134"/>
                  <a:gd name="T77" fmla="*/ 9 h 134"/>
                  <a:gd name="T78" fmla="*/ 32 w 134"/>
                  <a:gd name="T79" fmla="*/ 0 h 134"/>
                  <a:gd name="T80" fmla="*/ 32 w 134"/>
                  <a:gd name="T81" fmla="*/ 27 h 134"/>
                  <a:gd name="T82" fmla="*/ 37 w 134"/>
                  <a:gd name="T83" fmla="*/ 27 h 134"/>
                  <a:gd name="T84" fmla="*/ 37 w 134"/>
                  <a:gd name="T85" fmla="*/ 0 h 134"/>
                  <a:gd name="T86" fmla="*/ 32 w 134"/>
                  <a:gd name="T87" fmla="*/ 0 h 134"/>
                  <a:gd name="T88" fmla="*/ 23 w 134"/>
                  <a:gd name="T89" fmla="*/ 0 h 134"/>
                  <a:gd name="T90" fmla="*/ 23 w 134"/>
                  <a:gd name="T91" fmla="*/ 27 h 134"/>
                  <a:gd name="T92" fmla="*/ 27 w 134"/>
                  <a:gd name="T93" fmla="*/ 27 h 134"/>
                  <a:gd name="T94" fmla="*/ 27 w 134"/>
                  <a:gd name="T95" fmla="*/ 0 h 134"/>
                  <a:gd name="T96" fmla="*/ 23 w 134"/>
                  <a:gd name="T97" fmla="*/ 0 h 134"/>
                  <a:gd name="T98" fmla="*/ 67 w 134"/>
                  <a:gd name="T99" fmla="*/ 90 h 134"/>
                  <a:gd name="T100" fmla="*/ 94 w 134"/>
                  <a:gd name="T101" fmla="*/ 62 h 134"/>
                  <a:gd name="T102" fmla="*/ 67 w 134"/>
                  <a:gd name="T103" fmla="*/ 34 h 134"/>
                  <a:gd name="T104" fmla="*/ 39 w 134"/>
                  <a:gd name="T105" fmla="*/ 62 h 134"/>
                  <a:gd name="T106" fmla="*/ 67 w 134"/>
                  <a:gd name="T107" fmla="*/ 90 h 134"/>
                  <a:gd name="T108" fmla="*/ 67 w 134"/>
                  <a:gd name="T109" fmla="*/ 81 h 134"/>
                  <a:gd name="T110" fmla="*/ 85 w 134"/>
                  <a:gd name="T111" fmla="*/ 62 h 134"/>
                  <a:gd name="T112" fmla="*/ 67 w 134"/>
                  <a:gd name="T113" fmla="*/ 44 h 134"/>
                  <a:gd name="T114" fmla="*/ 48 w 134"/>
                  <a:gd name="T115" fmla="*/ 62 h 134"/>
                  <a:gd name="T116" fmla="*/ 67 w 134"/>
                  <a:gd name="T117"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34">
                    <a:moveTo>
                      <a:pt x="36" y="46"/>
                    </a:moveTo>
                    <a:cubicBezTo>
                      <a:pt x="0" y="46"/>
                      <a:pt x="0" y="46"/>
                      <a:pt x="0" y="46"/>
                    </a:cubicBezTo>
                    <a:cubicBezTo>
                      <a:pt x="0" y="41"/>
                      <a:pt x="0" y="41"/>
                      <a:pt x="0" y="41"/>
                    </a:cubicBezTo>
                    <a:cubicBezTo>
                      <a:pt x="0" y="41"/>
                      <a:pt x="0" y="41"/>
                      <a:pt x="0" y="41"/>
                    </a:cubicBezTo>
                    <a:cubicBezTo>
                      <a:pt x="0" y="86"/>
                      <a:pt x="0" y="114"/>
                      <a:pt x="0" y="114"/>
                    </a:cubicBezTo>
                    <a:cubicBezTo>
                      <a:pt x="0" y="134"/>
                      <a:pt x="20" y="134"/>
                      <a:pt x="20" y="134"/>
                    </a:cubicBezTo>
                    <a:cubicBezTo>
                      <a:pt x="114" y="134"/>
                      <a:pt x="114" y="134"/>
                      <a:pt x="114" y="134"/>
                    </a:cubicBezTo>
                    <a:cubicBezTo>
                      <a:pt x="114" y="134"/>
                      <a:pt x="134" y="134"/>
                      <a:pt x="134" y="114"/>
                    </a:cubicBezTo>
                    <a:cubicBezTo>
                      <a:pt x="134" y="46"/>
                      <a:pt x="134" y="46"/>
                      <a:pt x="134" y="46"/>
                    </a:cubicBezTo>
                    <a:cubicBezTo>
                      <a:pt x="134" y="46"/>
                      <a:pt x="134" y="46"/>
                      <a:pt x="134" y="46"/>
                    </a:cubicBezTo>
                    <a:cubicBezTo>
                      <a:pt x="134" y="41"/>
                      <a:pt x="134" y="41"/>
                      <a:pt x="134" y="41"/>
                    </a:cubicBezTo>
                    <a:cubicBezTo>
                      <a:pt x="94" y="41"/>
                      <a:pt x="94" y="41"/>
                      <a:pt x="94" y="41"/>
                    </a:cubicBezTo>
                    <a:cubicBezTo>
                      <a:pt x="88" y="33"/>
                      <a:pt x="78" y="27"/>
                      <a:pt x="67" y="27"/>
                    </a:cubicBezTo>
                    <a:cubicBezTo>
                      <a:pt x="55" y="27"/>
                      <a:pt x="45" y="33"/>
                      <a:pt x="39" y="41"/>
                    </a:cubicBezTo>
                    <a:cubicBezTo>
                      <a:pt x="0" y="41"/>
                      <a:pt x="0" y="41"/>
                      <a:pt x="0" y="41"/>
                    </a:cubicBezTo>
                    <a:cubicBezTo>
                      <a:pt x="0" y="35"/>
                      <a:pt x="0" y="27"/>
                      <a:pt x="0" y="20"/>
                    </a:cubicBezTo>
                    <a:cubicBezTo>
                      <a:pt x="0" y="7"/>
                      <a:pt x="8" y="2"/>
                      <a:pt x="14" y="1"/>
                    </a:cubicBezTo>
                    <a:cubicBezTo>
                      <a:pt x="14" y="27"/>
                      <a:pt x="14" y="27"/>
                      <a:pt x="14" y="27"/>
                    </a:cubicBezTo>
                    <a:cubicBezTo>
                      <a:pt x="18" y="27"/>
                      <a:pt x="18" y="27"/>
                      <a:pt x="18" y="27"/>
                    </a:cubicBezTo>
                    <a:cubicBezTo>
                      <a:pt x="18" y="0"/>
                      <a:pt x="18" y="0"/>
                      <a:pt x="18" y="0"/>
                    </a:cubicBezTo>
                    <a:cubicBezTo>
                      <a:pt x="18" y="0"/>
                      <a:pt x="18" y="0"/>
                      <a:pt x="18" y="0"/>
                    </a:cubicBezTo>
                    <a:cubicBezTo>
                      <a:pt x="19" y="0"/>
                      <a:pt x="20" y="0"/>
                      <a:pt x="20" y="0"/>
                    </a:cubicBezTo>
                    <a:cubicBezTo>
                      <a:pt x="114" y="0"/>
                      <a:pt x="114" y="0"/>
                      <a:pt x="114" y="0"/>
                    </a:cubicBezTo>
                    <a:cubicBezTo>
                      <a:pt x="114" y="0"/>
                      <a:pt x="134" y="0"/>
                      <a:pt x="134" y="20"/>
                    </a:cubicBezTo>
                    <a:cubicBezTo>
                      <a:pt x="134" y="46"/>
                      <a:pt x="134" y="46"/>
                      <a:pt x="134" y="46"/>
                    </a:cubicBezTo>
                    <a:cubicBezTo>
                      <a:pt x="97" y="46"/>
                      <a:pt x="97" y="46"/>
                      <a:pt x="97" y="46"/>
                    </a:cubicBezTo>
                    <a:cubicBezTo>
                      <a:pt x="100" y="51"/>
                      <a:pt x="101" y="56"/>
                      <a:pt x="101" y="62"/>
                    </a:cubicBezTo>
                    <a:cubicBezTo>
                      <a:pt x="101" y="81"/>
                      <a:pt x="86" y="97"/>
                      <a:pt x="67" y="97"/>
                    </a:cubicBezTo>
                    <a:cubicBezTo>
                      <a:pt x="48" y="97"/>
                      <a:pt x="32" y="81"/>
                      <a:pt x="32" y="62"/>
                    </a:cubicBezTo>
                    <a:cubicBezTo>
                      <a:pt x="32" y="56"/>
                      <a:pt x="34" y="51"/>
                      <a:pt x="36" y="46"/>
                    </a:cubicBezTo>
                    <a:close/>
                    <a:moveTo>
                      <a:pt x="109" y="9"/>
                    </a:moveTo>
                    <a:cubicBezTo>
                      <a:pt x="105" y="9"/>
                      <a:pt x="101" y="13"/>
                      <a:pt x="101" y="17"/>
                    </a:cubicBezTo>
                    <a:cubicBezTo>
                      <a:pt x="101" y="24"/>
                      <a:pt x="101" y="24"/>
                      <a:pt x="101" y="24"/>
                    </a:cubicBezTo>
                    <a:cubicBezTo>
                      <a:pt x="101" y="28"/>
                      <a:pt x="105" y="32"/>
                      <a:pt x="109" y="32"/>
                    </a:cubicBezTo>
                    <a:cubicBezTo>
                      <a:pt x="116" y="32"/>
                      <a:pt x="116" y="32"/>
                      <a:pt x="116" y="32"/>
                    </a:cubicBezTo>
                    <a:cubicBezTo>
                      <a:pt x="121" y="32"/>
                      <a:pt x="124" y="28"/>
                      <a:pt x="124" y="24"/>
                    </a:cubicBezTo>
                    <a:cubicBezTo>
                      <a:pt x="124" y="17"/>
                      <a:pt x="124" y="17"/>
                      <a:pt x="124" y="17"/>
                    </a:cubicBezTo>
                    <a:cubicBezTo>
                      <a:pt x="124" y="13"/>
                      <a:pt x="121" y="9"/>
                      <a:pt x="116" y="9"/>
                    </a:cubicBezTo>
                    <a:lnTo>
                      <a:pt x="109" y="9"/>
                    </a:lnTo>
                    <a:close/>
                    <a:moveTo>
                      <a:pt x="32" y="0"/>
                    </a:moveTo>
                    <a:cubicBezTo>
                      <a:pt x="32" y="27"/>
                      <a:pt x="32" y="27"/>
                      <a:pt x="32" y="27"/>
                    </a:cubicBezTo>
                    <a:cubicBezTo>
                      <a:pt x="37" y="27"/>
                      <a:pt x="37" y="27"/>
                      <a:pt x="37" y="27"/>
                    </a:cubicBezTo>
                    <a:cubicBezTo>
                      <a:pt x="37" y="0"/>
                      <a:pt x="37" y="0"/>
                      <a:pt x="37" y="0"/>
                    </a:cubicBezTo>
                    <a:lnTo>
                      <a:pt x="32" y="0"/>
                    </a:lnTo>
                    <a:close/>
                    <a:moveTo>
                      <a:pt x="23" y="0"/>
                    </a:moveTo>
                    <a:cubicBezTo>
                      <a:pt x="23" y="27"/>
                      <a:pt x="23" y="27"/>
                      <a:pt x="23" y="27"/>
                    </a:cubicBezTo>
                    <a:cubicBezTo>
                      <a:pt x="27" y="27"/>
                      <a:pt x="27" y="27"/>
                      <a:pt x="27" y="27"/>
                    </a:cubicBezTo>
                    <a:cubicBezTo>
                      <a:pt x="27" y="0"/>
                      <a:pt x="27" y="0"/>
                      <a:pt x="27" y="0"/>
                    </a:cubicBezTo>
                    <a:lnTo>
                      <a:pt x="23" y="0"/>
                    </a:lnTo>
                    <a:close/>
                    <a:moveTo>
                      <a:pt x="67" y="90"/>
                    </a:moveTo>
                    <a:cubicBezTo>
                      <a:pt x="82" y="90"/>
                      <a:pt x="94" y="77"/>
                      <a:pt x="94" y="62"/>
                    </a:cubicBezTo>
                    <a:cubicBezTo>
                      <a:pt x="94" y="47"/>
                      <a:pt x="82" y="34"/>
                      <a:pt x="67" y="34"/>
                    </a:cubicBezTo>
                    <a:cubicBezTo>
                      <a:pt x="51" y="34"/>
                      <a:pt x="39" y="47"/>
                      <a:pt x="39" y="62"/>
                    </a:cubicBezTo>
                    <a:cubicBezTo>
                      <a:pt x="39" y="77"/>
                      <a:pt x="51" y="90"/>
                      <a:pt x="67" y="90"/>
                    </a:cubicBezTo>
                    <a:close/>
                    <a:moveTo>
                      <a:pt x="67" y="81"/>
                    </a:moveTo>
                    <a:cubicBezTo>
                      <a:pt x="77" y="81"/>
                      <a:pt x="85" y="72"/>
                      <a:pt x="85" y="62"/>
                    </a:cubicBezTo>
                    <a:cubicBezTo>
                      <a:pt x="85" y="52"/>
                      <a:pt x="77" y="44"/>
                      <a:pt x="67" y="44"/>
                    </a:cubicBezTo>
                    <a:cubicBezTo>
                      <a:pt x="56" y="44"/>
                      <a:pt x="48" y="52"/>
                      <a:pt x="48" y="62"/>
                    </a:cubicBezTo>
                    <a:cubicBezTo>
                      <a:pt x="48" y="72"/>
                      <a:pt x="56" y="81"/>
                      <a:pt x="6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矩形 22"/>
            <p:cNvSpPr/>
            <p:nvPr/>
          </p:nvSpPr>
          <p:spPr>
            <a:xfrm>
              <a:off x="6009791" y="2235965"/>
              <a:ext cx="1305165" cy="369332"/>
            </a:xfrm>
            <a:prstGeom prst="rect">
              <a:avLst/>
            </a:prstGeom>
          </p:spPr>
          <p:txBody>
            <a:bodyPr wrap="none">
              <a:spAutoFit/>
            </a:bodyPr>
            <a:lstStyle/>
            <a:p>
              <a:r>
                <a:rPr lang="en-US" altLang="zh-CN" b="1" dirty="0"/>
                <a:t>2</a:t>
              </a:r>
              <a:r>
                <a:rPr lang="zh-CN" altLang="zh-CN" b="1" dirty="0"/>
                <a:t>．规范性 </a:t>
              </a:r>
              <a:endParaRPr lang="zh-CN" altLang="en-US" b="1" dirty="0"/>
            </a:p>
          </p:txBody>
        </p:sp>
        <p:sp>
          <p:nvSpPr>
            <p:cNvPr id="24" name="矩形 23"/>
            <p:cNvSpPr/>
            <p:nvPr/>
          </p:nvSpPr>
          <p:spPr>
            <a:xfrm>
              <a:off x="4800600" y="2577835"/>
              <a:ext cx="3806733" cy="1754326"/>
            </a:xfrm>
            <a:prstGeom prst="rect">
              <a:avLst/>
            </a:prstGeom>
          </p:spPr>
          <p:txBody>
            <a:bodyPr wrap="square">
              <a:spAutoFit/>
            </a:bodyPr>
            <a:lstStyle/>
            <a:p>
              <a:r>
                <a:rPr lang="en-US" altLang="zh-CN" dirty="0">
                  <a:solidFill>
                    <a:srgbClr val="000000"/>
                  </a:solidFill>
                </a:rPr>
                <a:t>1)</a:t>
              </a:r>
              <a:r>
                <a:rPr lang="zh-CN" altLang="zh-CN" dirty="0">
                  <a:solidFill>
                    <a:srgbClr val="000000"/>
                  </a:solidFill>
                </a:rPr>
                <a:t>格式规范。每一种应用文都有相对固定的格式规范</a:t>
              </a:r>
              <a:r>
                <a:rPr lang="zh-CN" altLang="zh-CN" dirty="0" smtClean="0">
                  <a:solidFill>
                    <a:srgbClr val="000000"/>
                  </a:solidFill>
                </a:rPr>
                <a:t>，</a:t>
              </a:r>
              <a:endParaRPr lang="en-US" altLang="zh-CN" dirty="0" smtClean="0">
                <a:solidFill>
                  <a:srgbClr val="000000"/>
                </a:solidFill>
              </a:endParaRPr>
            </a:p>
            <a:p>
              <a:r>
                <a:rPr lang="en-US" altLang="zh-CN" dirty="0" smtClean="0">
                  <a:solidFill>
                    <a:srgbClr val="000000"/>
                  </a:solidFill>
                </a:rPr>
                <a:t>2</a:t>
              </a:r>
              <a:r>
                <a:rPr lang="en-US" altLang="zh-CN" dirty="0">
                  <a:solidFill>
                    <a:srgbClr val="000000"/>
                  </a:solidFill>
                </a:rPr>
                <a:t>)</a:t>
              </a:r>
              <a:r>
                <a:rPr lang="zh-CN" altLang="zh-CN" dirty="0">
                  <a:solidFill>
                    <a:srgbClr val="000000"/>
                  </a:solidFill>
                </a:rPr>
                <a:t>对应规范。对应规范是指应用文与事务之间的对应关系，即有什么样的事务，就必须对应什么样的应用文，不能错位</a:t>
              </a:r>
              <a:r>
                <a:rPr lang="zh-CN" altLang="zh-CN" dirty="0" smtClean="0">
                  <a:solidFill>
                    <a:srgbClr val="000000"/>
                  </a:solidFill>
                </a:rPr>
                <a:t>。</a:t>
              </a:r>
              <a:endParaRPr lang="zh-CN" altLang="zh-CN" dirty="0">
                <a:solidFill>
                  <a:srgbClr val="000000"/>
                </a:solidFill>
              </a:endParaRPr>
            </a:p>
          </p:txBody>
        </p:sp>
      </p:grpSp>
      <p:grpSp>
        <p:nvGrpSpPr>
          <p:cNvPr id="6" name="组 5"/>
          <p:cNvGrpSpPr/>
          <p:nvPr/>
        </p:nvGrpSpPr>
        <p:grpSpPr>
          <a:xfrm>
            <a:off x="3103122" y="4182710"/>
            <a:ext cx="3415675" cy="1957110"/>
            <a:chOff x="4029444" y="4450985"/>
            <a:chExt cx="3415675" cy="1957110"/>
          </a:xfrm>
        </p:grpSpPr>
        <p:grpSp>
          <p:nvGrpSpPr>
            <p:cNvPr id="15" name="Group 24"/>
            <p:cNvGrpSpPr>
              <a:grpSpLocks noChangeAspect="1"/>
            </p:cNvGrpSpPr>
            <p:nvPr/>
          </p:nvGrpSpPr>
          <p:grpSpPr bwMode="auto">
            <a:xfrm>
              <a:off x="4588188" y="4450985"/>
              <a:ext cx="515028" cy="515938"/>
              <a:chOff x="3856" y="1280"/>
              <a:chExt cx="566" cy="567"/>
            </a:xfrm>
          </p:grpSpPr>
          <p:sp>
            <p:nvSpPr>
              <p:cNvPr id="16" name="Oval 25"/>
              <p:cNvSpPr>
                <a:spLocks noChangeArrowheads="1"/>
              </p:cNvSpPr>
              <p:nvPr/>
            </p:nvSpPr>
            <p:spPr bwMode="auto">
              <a:xfrm>
                <a:off x="3856" y="1280"/>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6"/>
              <p:cNvSpPr>
                <a:spLocks noEditPoints="1"/>
              </p:cNvSpPr>
              <p:nvPr/>
            </p:nvSpPr>
            <p:spPr bwMode="auto">
              <a:xfrm>
                <a:off x="3965" y="1389"/>
                <a:ext cx="349" cy="349"/>
              </a:xfrm>
              <a:custGeom>
                <a:avLst/>
                <a:gdLst>
                  <a:gd name="T0" fmla="*/ 0 w 148"/>
                  <a:gd name="T1" fmla="*/ 95 h 148"/>
                  <a:gd name="T2" fmla="*/ 121 w 148"/>
                  <a:gd name="T3" fmla="*/ 148 h 148"/>
                  <a:gd name="T4" fmla="*/ 121 w 148"/>
                  <a:gd name="T5" fmla="*/ 69 h 148"/>
                  <a:gd name="T6" fmla="*/ 36 w 148"/>
                  <a:gd name="T7" fmla="*/ 132 h 148"/>
                  <a:gd name="T8" fmla="*/ 19 w 148"/>
                  <a:gd name="T9" fmla="*/ 90 h 148"/>
                  <a:gd name="T10" fmla="*/ 46 w 148"/>
                  <a:gd name="T11" fmla="*/ 90 h 148"/>
                  <a:gd name="T12" fmla="*/ 61 w 148"/>
                  <a:gd name="T13" fmla="*/ 130 h 148"/>
                  <a:gd name="T14" fmla="*/ 48 w 148"/>
                  <a:gd name="T15" fmla="*/ 133 h 148"/>
                  <a:gd name="T16" fmla="*/ 54 w 148"/>
                  <a:gd name="T17" fmla="*/ 98 h 148"/>
                  <a:gd name="T18" fmla="*/ 56 w 148"/>
                  <a:gd name="T19" fmla="*/ 128 h 148"/>
                  <a:gd name="T20" fmla="*/ 61 w 148"/>
                  <a:gd name="T21" fmla="*/ 98 h 148"/>
                  <a:gd name="T22" fmla="*/ 101 w 148"/>
                  <a:gd name="T23" fmla="*/ 126 h 148"/>
                  <a:gd name="T24" fmla="*/ 88 w 148"/>
                  <a:gd name="T25" fmla="*/ 134 h 148"/>
                  <a:gd name="T26" fmla="*/ 77 w 148"/>
                  <a:gd name="T27" fmla="*/ 134 h 148"/>
                  <a:gd name="T28" fmla="*/ 85 w 148"/>
                  <a:gd name="T29" fmla="*/ 101 h 148"/>
                  <a:gd name="T30" fmla="*/ 99 w 148"/>
                  <a:gd name="T31" fmla="*/ 99 h 148"/>
                  <a:gd name="T32" fmla="*/ 129 w 148"/>
                  <a:gd name="T33" fmla="*/ 116 h 148"/>
                  <a:gd name="T34" fmla="*/ 115 w 148"/>
                  <a:gd name="T35" fmla="*/ 127 h 148"/>
                  <a:gd name="T36" fmla="*/ 121 w 148"/>
                  <a:gd name="T37" fmla="*/ 123 h 148"/>
                  <a:gd name="T38" fmla="*/ 129 w 148"/>
                  <a:gd name="T39" fmla="*/ 123 h 148"/>
                  <a:gd name="T40" fmla="*/ 110 w 148"/>
                  <a:gd name="T41" fmla="*/ 131 h 148"/>
                  <a:gd name="T42" fmla="*/ 110 w 148"/>
                  <a:gd name="T43" fmla="*/ 99 h 148"/>
                  <a:gd name="T44" fmla="*/ 129 w 148"/>
                  <a:gd name="T45" fmla="*/ 107 h 148"/>
                  <a:gd name="T46" fmla="*/ 115 w 148"/>
                  <a:gd name="T47" fmla="*/ 104 h 148"/>
                  <a:gd name="T48" fmla="*/ 121 w 148"/>
                  <a:gd name="T49" fmla="*/ 111 h 148"/>
                  <a:gd name="T50" fmla="*/ 118 w 148"/>
                  <a:gd name="T51" fmla="*/ 103 h 148"/>
                  <a:gd name="T52" fmla="*/ 85 w 148"/>
                  <a:gd name="T53" fmla="*/ 105 h 148"/>
                  <a:gd name="T54" fmla="*/ 88 w 148"/>
                  <a:gd name="T55" fmla="*/ 129 h 148"/>
                  <a:gd name="T56" fmla="*/ 93 w 148"/>
                  <a:gd name="T57" fmla="*/ 107 h 148"/>
                  <a:gd name="T58" fmla="*/ 97 w 148"/>
                  <a:gd name="T59" fmla="*/ 60 h 148"/>
                  <a:gd name="T60" fmla="*/ 107 w 148"/>
                  <a:gd name="T61" fmla="*/ 60 h 148"/>
                  <a:gd name="T62" fmla="*/ 107 w 148"/>
                  <a:gd name="T63" fmla="*/ 18 h 148"/>
                  <a:gd name="T64" fmla="*/ 102 w 148"/>
                  <a:gd name="T65" fmla="*/ 53 h 148"/>
                  <a:gd name="T66" fmla="*/ 100 w 148"/>
                  <a:gd name="T67" fmla="*/ 18 h 148"/>
                  <a:gd name="T68" fmla="*/ 93 w 148"/>
                  <a:gd name="T69" fmla="*/ 59 h 148"/>
                  <a:gd name="T70" fmla="*/ 82 w 148"/>
                  <a:gd name="T71" fmla="*/ 58 h 148"/>
                  <a:gd name="T72" fmla="*/ 82 w 148"/>
                  <a:gd name="T73" fmla="*/ 20 h 148"/>
                  <a:gd name="T74" fmla="*/ 61 w 148"/>
                  <a:gd name="T75" fmla="*/ 28 h 148"/>
                  <a:gd name="T76" fmla="*/ 73 w 148"/>
                  <a:gd name="T77" fmla="*/ 61 h 148"/>
                  <a:gd name="T78" fmla="*/ 73 w 148"/>
                  <a:gd name="T79" fmla="*/ 24 h 148"/>
                  <a:gd name="T80" fmla="*/ 76 w 148"/>
                  <a:gd name="T81" fmla="*/ 50 h 148"/>
                  <a:gd name="T82" fmla="*/ 70 w 148"/>
                  <a:gd name="T83" fmla="*/ 53 h 148"/>
                  <a:gd name="T84" fmla="*/ 39 w 148"/>
                  <a:gd name="T85" fmla="*/ 60 h 148"/>
                  <a:gd name="T86" fmla="*/ 60 w 148"/>
                  <a:gd name="T87" fmla="*/ 0 h 148"/>
                  <a:gd name="T88" fmla="*/ 44 w 148"/>
                  <a:gd name="T89" fmla="*/ 23 h 148"/>
                  <a:gd name="T90" fmla="*/ 39 w 148"/>
                  <a:gd name="T91"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148">
                    <a:moveTo>
                      <a:pt x="121" y="69"/>
                    </a:moveTo>
                    <a:cubicBezTo>
                      <a:pt x="27" y="69"/>
                      <a:pt x="27" y="69"/>
                      <a:pt x="27" y="69"/>
                    </a:cubicBezTo>
                    <a:cubicBezTo>
                      <a:pt x="12" y="69"/>
                      <a:pt x="0" y="80"/>
                      <a:pt x="0" y="95"/>
                    </a:cubicBezTo>
                    <a:cubicBezTo>
                      <a:pt x="0" y="121"/>
                      <a:pt x="0" y="121"/>
                      <a:pt x="0" y="121"/>
                    </a:cubicBezTo>
                    <a:cubicBezTo>
                      <a:pt x="0" y="136"/>
                      <a:pt x="12" y="148"/>
                      <a:pt x="27" y="148"/>
                    </a:cubicBezTo>
                    <a:cubicBezTo>
                      <a:pt x="121" y="148"/>
                      <a:pt x="121" y="148"/>
                      <a:pt x="121" y="148"/>
                    </a:cubicBezTo>
                    <a:cubicBezTo>
                      <a:pt x="136" y="148"/>
                      <a:pt x="148" y="136"/>
                      <a:pt x="148" y="121"/>
                    </a:cubicBezTo>
                    <a:cubicBezTo>
                      <a:pt x="148" y="95"/>
                      <a:pt x="148" y="95"/>
                      <a:pt x="148" y="95"/>
                    </a:cubicBezTo>
                    <a:cubicBezTo>
                      <a:pt x="148" y="81"/>
                      <a:pt x="136" y="69"/>
                      <a:pt x="121" y="69"/>
                    </a:cubicBezTo>
                    <a:close/>
                    <a:moveTo>
                      <a:pt x="46" y="90"/>
                    </a:moveTo>
                    <a:cubicBezTo>
                      <a:pt x="36" y="90"/>
                      <a:pt x="36" y="90"/>
                      <a:pt x="36" y="90"/>
                    </a:cubicBezTo>
                    <a:cubicBezTo>
                      <a:pt x="36" y="132"/>
                      <a:pt x="36" y="132"/>
                      <a:pt x="36" y="132"/>
                    </a:cubicBezTo>
                    <a:cubicBezTo>
                      <a:pt x="28" y="132"/>
                      <a:pt x="28" y="132"/>
                      <a:pt x="28" y="132"/>
                    </a:cubicBezTo>
                    <a:cubicBezTo>
                      <a:pt x="28" y="90"/>
                      <a:pt x="28" y="90"/>
                      <a:pt x="28" y="90"/>
                    </a:cubicBezTo>
                    <a:cubicBezTo>
                      <a:pt x="19" y="90"/>
                      <a:pt x="19" y="90"/>
                      <a:pt x="19" y="90"/>
                    </a:cubicBezTo>
                    <a:cubicBezTo>
                      <a:pt x="19" y="83"/>
                      <a:pt x="19" y="83"/>
                      <a:pt x="19" y="83"/>
                    </a:cubicBezTo>
                    <a:cubicBezTo>
                      <a:pt x="46" y="83"/>
                      <a:pt x="46" y="83"/>
                      <a:pt x="46" y="83"/>
                    </a:cubicBezTo>
                    <a:lnTo>
                      <a:pt x="46" y="90"/>
                    </a:lnTo>
                    <a:close/>
                    <a:moveTo>
                      <a:pt x="69" y="134"/>
                    </a:moveTo>
                    <a:cubicBezTo>
                      <a:pt x="61" y="134"/>
                      <a:pt x="61" y="134"/>
                      <a:pt x="61" y="134"/>
                    </a:cubicBezTo>
                    <a:cubicBezTo>
                      <a:pt x="61" y="130"/>
                      <a:pt x="61" y="130"/>
                      <a:pt x="61" y="130"/>
                    </a:cubicBezTo>
                    <a:cubicBezTo>
                      <a:pt x="59" y="131"/>
                      <a:pt x="58" y="133"/>
                      <a:pt x="56" y="133"/>
                    </a:cubicBezTo>
                    <a:cubicBezTo>
                      <a:pt x="55" y="134"/>
                      <a:pt x="53" y="134"/>
                      <a:pt x="52" y="134"/>
                    </a:cubicBezTo>
                    <a:cubicBezTo>
                      <a:pt x="50" y="134"/>
                      <a:pt x="49" y="134"/>
                      <a:pt x="48" y="133"/>
                    </a:cubicBezTo>
                    <a:cubicBezTo>
                      <a:pt x="47" y="132"/>
                      <a:pt x="47" y="130"/>
                      <a:pt x="47" y="128"/>
                    </a:cubicBezTo>
                    <a:cubicBezTo>
                      <a:pt x="47" y="98"/>
                      <a:pt x="47" y="98"/>
                      <a:pt x="47" y="98"/>
                    </a:cubicBezTo>
                    <a:cubicBezTo>
                      <a:pt x="54" y="98"/>
                      <a:pt x="54" y="98"/>
                      <a:pt x="54" y="98"/>
                    </a:cubicBezTo>
                    <a:cubicBezTo>
                      <a:pt x="54" y="126"/>
                      <a:pt x="54" y="126"/>
                      <a:pt x="54" y="126"/>
                    </a:cubicBezTo>
                    <a:cubicBezTo>
                      <a:pt x="54" y="126"/>
                      <a:pt x="54" y="127"/>
                      <a:pt x="55" y="127"/>
                    </a:cubicBezTo>
                    <a:cubicBezTo>
                      <a:pt x="55" y="128"/>
                      <a:pt x="56" y="128"/>
                      <a:pt x="56" y="128"/>
                    </a:cubicBezTo>
                    <a:cubicBezTo>
                      <a:pt x="57" y="128"/>
                      <a:pt x="58" y="128"/>
                      <a:pt x="59" y="127"/>
                    </a:cubicBezTo>
                    <a:cubicBezTo>
                      <a:pt x="59" y="127"/>
                      <a:pt x="60" y="126"/>
                      <a:pt x="61" y="125"/>
                    </a:cubicBezTo>
                    <a:cubicBezTo>
                      <a:pt x="61" y="98"/>
                      <a:pt x="61" y="98"/>
                      <a:pt x="61" y="98"/>
                    </a:cubicBezTo>
                    <a:cubicBezTo>
                      <a:pt x="69" y="98"/>
                      <a:pt x="69" y="98"/>
                      <a:pt x="69" y="98"/>
                    </a:cubicBezTo>
                    <a:cubicBezTo>
                      <a:pt x="69" y="134"/>
                      <a:pt x="69" y="134"/>
                      <a:pt x="69" y="134"/>
                    </a:cubicBezTo>
                    <a:close/>
                    <a:moveTo>
                      <a:pt x="101" y="126"/>
                    </a:moveTo>
                    <a:cubicBezTo>
                      <a:pt x="101" y="128"/>
                      <a:pt x="101" y="130"/>
                      <a:pt x="99" y="131"/>
                    </a:cubicBezTo>
                    <a:cubicBezTo>
                      <a:pt x="98" y="133"/>
                      <a:pt x="96" y="134"/>
                      <a:pt x="94" y="134"/>
                    </a:cubicBezTo>
                    <a:cubicBezTo>
                      <a:pt x="93" y="134"/>
                      <a:pt x="89" y="134"/>
                      <a:pt x="88" y="134"/>
                    </a:cubicBezTo>
                    <a:cubicBezTo>
                      <a:pt x="87" y="133"/>
                      <a:pt x="86" y="132"/>
                      <a:pt x="85" y="131"/>
                    </a:cubicBezTo>
                    <a:cubicBezTo>
                      <a:pt x="85" y="134"/>
                      <a:pt x="85" y="134"/>
                      <a:pt x="85" y="134"/>
                    </a:cubicBezTo>
                    <a:cubicBezTo>
                      <a:pt x="77" y="134"/>
                      <a:pt x="77" y="134"/>
                      <a:pt x="77" y="134"/>
                    </a:cubicBezTo>
                    <a:cubicBezTo>
                      <a:pt x="77" y="84"/>
                      <a:pt x="77" y="84"/>
                      <a:pt x="77" y="84"/>
                    </a:cubicBezTo>
                    <a:cubicBezTo>
                      <a:pt x="85" y="84"/>
                      <a:pt x="85" y="84"/>
                      <a:pt x="85" y="84"/>
                    </a:cubicBezTo>
                    <a:cubicBezTo>
                      <a:pt x="85" y="101"/>
                      <a:pt x="85" y="101"/>
                      <a:pt x="85" y="101"/>
                    </a:cubicBezTo>
                    <a:cubicBezTo>
                      <a:pt x="86" y="100"/>
                      <a:pt x="87" y="99"/>
                      <a:pt x="88" y="98"/>
                    </a:cubicBezTo>
                    <a:cubicBezTo>
                      <a:pt x="89" y="98"/>
                      <a:pt x="92" y="97"/>
                      <a:pt x="94" y="97"/>
                    </a:cubicBezTo>
                    <a:cubicBezTo>
                      <a:pt x="96" y="97"/>
                      <a:pt x="98" y="97"/>
                      <a:pt x="99" y="99"/>
                    </a:cubicBezTo>
                    <a:cubicBezTo>
                      <a:pt x="100" y="100"/>
                      <a:pt x="101" y="103"/>
                      <a:pt x="101" y="106"/>
                    </a:cubicBezTo>
                    <a:cubicBezTo>
                      <a:pt x="101" y="126"/>
                      <a:pt x="101" y="126"/>
                      <a:pt x="101" y="126"/>
                    </a:cubicBezTo>
                    <a:close/>
                    <a:moveTo>
                      <a:pt x="129" y="116"/>
                    </a:moveTo>
                    <a:cubicBezTo>
                      <a:pt x="115" y="116"/>
                      <a:pt x="115" y="116"/>
                      <a:pt x="115" y="116"/>
                    </a:cubicBezTo>
                    <a:cubicBezTo>
                      <a:pt x="115" y="123"/>
                      <a:pt x="115" y="123"/>
                      <a:pt x="115" y="123"/>
                    </a:cubicBezTo>
                    <a:cubicBezTo>
                      <a:pt x="115" y="125"/>
                      <a:pt x="115" y="126"/>
                      <a:pt x="115" y="127"/>
                    </a:cubicBezTo>
                    <a:cubicBezTo>
                      <a:pt x="116" y="128"/>
                      <a:pt x="117" y="128"/>
                      <a:pt x="118" y="128"/>
                    </a:cubicBezTo>
                    <a:cubicBezTo>
                      <a:pt x="119" y="128"/>
                      <a:pt x="120" y="128"/>
                      <a:pt x="121" y="127"/>
                    </a:cubicBezTo>
                    <a:cubicBezTo>
                      <a:pt x="121" y="126"/>
                      <a:pt x="121" y="125"/>
                      <a:pt x="121" y="123"/>
                    </a:cubicBezTo>
                    <a:cubicBezTo>
                      <a:pt x="121" y="121"/>
                      <a:pt x="121" y="121"/>
                      <a:pt x="121" y="121"/>
                    </a:cubicBezTo>
                    <a:cubicBezTo>
                      <a:pt x="129" y="121"/>
                      <a:pt x="129" y="121"/>
                      <a:pt x="129" y="121"/>
                    </a:cubicBezTo>
                    <a:cubicBezTo>
                      <a:pt x="129" y="123"/>
                      <a:pt x="129" y="123"/>
                      <a:pt x="129" y="123"/>
                    </a:cubicBezTo>
                    <a:cubicBezTo>
                      <a:pt x="129" y="127"/>
                      <a:pt x="128" y="130"/>
                      <a:pt x="126" y="132"/>
                    </a:cubicBezTo>
                    <a:cubicBezTo>
                      <a:pt x="124" y="133"/>
                      <a:pt x="122" y="134"/>
                      <a:pt x="118" y="134"/>
                    </a:cubicBezTo>
                    <a:cubicBezTo>
                      <a:pt x="114" y="134"/>
                      <a:pt x="111" y="133"/>
                      <a:pt x="110" y="131"/>
                    </a:cubicBezTo>
                    <a:cubicBezTo>
                      <a:pt x="108" y="129"/>
                      <a:pt x="107" y="127"/>
                      <a:pt x="107" y="123"/>
                    </a:cubicBezTo>
                    <a:cubicBezTo>
                      <a:pt x="107" y="107"/>
                      <a:pt x="107" y="107"/>
                      <a:pt x="107" y="107"/>
                    </a:cubicBezTo>
                    <a:cubicBezTo>
                      <a:pt x="107" y="104"/>
                      <a:pt x="108" y="101"/>
                      <a:pt x="110" y="99"/>
                    </a:cubicBezTo>
                    <a:cubicBezTo>
                      <a:pt x="112" y="97"/>
                      <a:pt x="115" y="96"/>
                      <a:pt x="118" y="96"/>
                    </a:cubicBezTo>
                    <a:cubicBezTo>
                      <a:pt x="122" y="96"/>
                      <a:pt x="125" y="97"/>
                      <a:pt x="126" y="99"/>
                    </a:cubicBezTo>
                    <a:cubicBezTo>
                      <a:pt x="128" y="101"/>
                      <a:pt x="129" y="104"/>
                      <a:pt x="129" y="107"/>
                    </a:cubicBezTo>
                    <a:cubicBezTo>
                      <a:pt x="129" y="116"/>
                      <a:pt x="129" y="116"/>
                      <a:pt x="129" y="116"/>
                    </a:cubicBezTo>
                    <a:close/>
                    <a:moveTo>
                      <a:pt x="118" y="103"/>
                    </a:moveTo>
                    <a:cubicBezTo>
                      <a:pt x="117" y="103"/>
                      <a:pt x="116" y="103"/>
                      <a:pt x="115" y="104"/>
                    </a:cubicBezTo>
                    <a:cubicBezTo>
                      <a:pt x="115" y="104"/>
                      <a:pt x="115" y="105"/>
                      <a:pt x="115" y="107"/>
                    </a:cubicBezTo>
                    <a:cubicBezTo>
                      <a:pt x="115" y="111"/>
                      <a:pt x="115" y="111"/>
                      <a:pt x="115" y="111"/>
                    </a:cubicBezTo>
                    <a:cubicBezTo>
                      <a:pt x="121" y="111"/>
                      <a:pt x="121" y="111"/>
                      <a:pt x="121" y="111"/>
                    </a:cubicBezTo>
                    <a:cubicBezTo>
                      <a:pt x="121" y="107"/>
                      <a:pt x="121" y="107"/>
                      <a:pt x="121" y="107"/>
                    </a:cubicBezTo>
                    <a:cubicBezTo>
                      <a:pt x="121" y="105"/>
                      <a:pt x="121" y="104"/>
                      <a:pt x="121" y="104"/>
                    </a:cubicBezTo>
                    <a:cubicBezTo>
                      <a:pt x="120" y="103"/>
                      <a:pt x="119" y="103"/>
                      <a:pt x="118" y="103"/>
                    </a:cubicBezTo>
                    <a:close/>
                    <a:moveTo>
                      <a:pt x="88" y="103"/>
                    </a:moveTo>
                    <a:cubicBezTo>
                      <a:pt x="87" y="103"/>
                      <a:pt x="87" y="103"/>
                      <a:pt x="86" y="104"/>
                    </a:cubicBezTo>
                    <a:cubicBezTo>
                      <a:pt x="86" y="104"/>
                      <a:pt x="85" y="104"/>
                      <a:pt x="85" y="105"/>
                    </a:cubicBezTo>
                    <a:cubicBezTo>
                      <a:pt x="85" y="127"/>
                      <a:pt x="85" y="127"/>
                      <a:pt x="85" y="127"/>
                    </a:cubicBezTo>
                    <a:cubicBezTo>
                      <a:pt x="85" y="128"/>
                      <a:pt x="86" y="128"/>
                      <a:pt x="86" y="128"/>
                    </a:cubicBezTo>
                    <a:cubicBezTo>
                      <a:pt x="87" y="129"/>
                      <a:pt x="88" y="129"/>
                      <a:pt x="88" y="129"/>
                    </a:cubicBezTo>
                    <a:cubicBezTo>
                      <a:pt x="89" y="129"/>
                      <a:pt x="92" y="129"/>
                      <a:pt x="92" y="128"/>
                    </a:cubicBezTo>
                    <a:cubicBezTo>
                      <a:pt x="93" y="127"/>
                      <a:pt x="93" y="127"/>
                      <a:pt x="93" y="126"/>
                    </a:cubicBezTo>
                    <a:cubicBezTo>
                      <a:pt x="93" y="107"/>
                      <a:pt x="93" y="107"/>
                      <a:pt x="93" y="107"/>
                    </a:cubicBezTo>
                    <a:cubicBezTo>
                      <a:pt x="93" y="106"/>
                      <a:pt x="93" y="105"/>
                      <a:pt x="92" y="104"/>
                    </a:cubicBezTo>
                    <a:cubicBezTo>
                      <a:pt x="92" y="103"/>
                      <a:pt x="89" y="103"/>
                      <a:pt x="88" y="103"/>
                    </a:cubicBezTo>
                    <a:close/>
                    <a:moveTo>
                      <a:pt x="97" y="60"/>
                    </a:moveTo>
                    <a:cubicBezTo>
                      <a:pt x="99" y="60"/>
                      <a:pt x="101" y="60"/>
                      <a:pt x="102" y="59"/>
                    </a:cubicBezTo>
                    <a:cubicBezTo>
                      <a:pt x="104" y="58"/>
                      <a:pt x="106" y="57"/>
                      <a:pt x="107" y="55"/>
                    </a:cubicBezTo>
                    <a:cubicBezTo>
                      <a:pt x="107" y="60"/>
                      <a:pt x="107" y="60"/>
                      <a:pt x="107" y="60"/>
                    </a:cubicBezTo>
                    <a:cubicBezTo>
                      <a:pt x="116" y="60"/>
                      <a:pt x="116" y="60"/>
                      <a:pt x="116" y="60"/>
                    </a:cubicBezTo>
                    <a:cubicBezTo>
                      <a:pt x="116" y="18"/>
                      <a:pt x="116" y="18"/>
                      <a:pt x="116" y="18"/>
                    </a:cubicBezTo>
                    <a:cubicBezTo>
                      <a:pt x="107" y="18"/>
                      <a:pt x="107" y="18"/>
                      <a:pt x="107" y="18"/>
                    </a:cubicBezTo>
                    <a:cubicBezTo>
                      <a:pt x="107" y="50"/>
                      <a:pt x="107" y="50"/>
                      <a:pt x="107" y="50"/>
                    </a:cubicBezTo>
                    <a:cubicBezTo>
                      <a:pt x="106" y="51"/>
                      <a:pt x="106" y="51"/>
                      <a:pt x="105" y="52"/>
                    </a:cubicBezTo>
                    <a:cubicBezTo>
                      <a:pt x="104" y="53"/>
                      <a:pt x="103" y="53"/>
                      <a:pt x="102" y="53"/>
                    </a:cubicBezTo>
                    <a:cubicBezTo>
                      <a:pt x="101" y="53"/>
                      <a:pt x="101" y="53"/>
                      <a:pt x="101" y="52"/>
                    </a:cubicBezTo>
                    <a:cubicBezTo>
                      <a:pt x="100" y="52"/>
                      <a:pt x="100" y="51"/>
                      <a:pt x="100" y="50"/>
                    </a:cubicBezTo>
                    <a:cubicBezTo>
                      <a:pt x="100" y="18"/>
                      <a:pt x="100" y="18"/>
                      <a:pt x="100" y="18"/>
                    </a:cubicBezTo>
                    <a:cubicBezTo>
                      <a:pt x="92" y="18"/>
                      <a:pt x="92" y="18"/>
                      <a:pt x="92" y="18"/>
                    </a:cubicBezTo>
                    <a:cubicBezTo>
                      <a:pt x="92" y="53"/>
                      <a:pt x="92" y="53"/>
                      <a:pt x="92" y="53"/>
                    </a:cubicBezTo>
                    <a:cubicBezTo>
                      <a:pt x="92" y="55"/>
                      <a:pt x="92" y="57"/>
                      <a:pt x="93" y="59"/>
                    </a:cubicBezTo>
                    <a:cubicBezTo>
                      <a:pt x="94" y="60"/>
                      <a:pt x="96" y="60"/>
                      <a:pt x="97" y="60"/>
                    </a:cubicBezTo>
                    <a:close/>
                    <a:moveTo>
                      <a:pt x="73" y="61"/>
                    </a:moveTo>
                    <a:cubicBezTo>
                      <a:pt x="77" y="61"/>
                      <a:pt x="80" y="60"/>
                      <a:pt x="82" y="58"/>
                    </a:cubicBezTo>
                    <a:cubicBezTo>
                      <a:pt x="84" y="56"/>
                      <a:pt x="85" y="53"/>
                      <a:pt x="85" y="49"/>
                    </a:cubicBezTo>
                    <a:cubicBezTo>
                      <a:pt x="85" y="28"/>
                      <a:pt x="85" y="28"/>
                      <a:pt x="85" y="28"/>
                    </a:cubicBezTo>
                    <a:cubicBezTo>
                      <a:pt x="85" y="25"/>
                      <a:pt x="84" y="22"/>
                      <a:pt x="82" y="20"/>
                    </a:cubicBezTo>
                    <a:cubicBezTo>
                      <a:pt x="79" y="18"/>
                      <a:pt x="77" y="17"/>
                      <a:pt x="73" y="17"/>
                    </a:cubicBezTo>
                    <a:cubicBezTo>
                      <a:pt x="69" y="17"/>
                      <a:pt x="66" y="18"/>
                      <a:pt x="64" y="20"/>
                    </a:cubicBezTo>
                    <a:cubicBezTo>
                      <a:pt x="62" y="22"/>
                      <a:pt x="61" y="25"/>
                      <a:pt x="61" y="28"/>
                    </a:cubicBezTo>
                    <a:cubicBezTo>
                      <a:pt x="61" y="49"/>
                      <a:pt x="61" y="49"/>
                      <a:pt x="61" y="49"/>
                    </a:cubicBezTo>
                    <a:cubicBezTo>
                      <a:pt x="61" y="53"/>
                      <a:pt x="62" y="56"/>
                      <a:pt x="64" y="58"/>
                    </a:cubicBezTo>
                    <a:cubicBezTo>
                      <a:pt x="66" y="60"/>
                      <a:pt x="69" y="61"/>
                      <a:pt x="73" y="61"/>
                    </a:cubicBezTo>
                    <a:close/>
                    <a:moveTo>
                      <a:pt x="69" y="27"/>
                    </a:moveTo>
                    <a:cubicBezTo>
                      <a:pt x="69" y="27"/>
                      <a:pt x="70" y="26"/>
                      <a:pt x="70" y="25"/>
                    </a:cubicBezTo>
                    <a:cubicBezTo>
                      <a:pt x="71" y="25"/>
                      <a:pt x="72" y="24"/>
                      <a:pt x="73" y="24"/>
                    </a:cubicBezTo>
                    <a:cubicBezTo>
                      <a:pt x="74" y="24"/>
                      <a:pt x="75" y="25"/>
                      <a:pt x="75" y="25"/>
                    </a:cubicBezTo>
                    <a:cubicBezTo>
                      <a:pt x="76" y="26"/>
                      <a:pt x="76" y="27"/>
                      <a:pt x="76" y="27"/>
                    </a:cubicBezTo>
                    <a:cubicBezTo>
                      <a:pt x="76" y="50"/>
                      <a:pt x="76" y="50"/>
                      <a:pt x="76" y="50"/>
                    </a:cubicBezTo>
                    <a:cubicBezTo>
                      <a:pt x="76" y="51"/>
                      <a:pt x="76" y="52"/>
                      <a:pt x="75" y="53"/>
                    </a:cubicBezTo>
                    <a:cubicBezTo>
                      <a:pt x="75" y="53"/>
                      <a:pt x="74" y="54"/>
                      <a:pt x="73" y="54"/>
                    </a:cubicBezTo>
                    <a:cubicBezTo>
                      <a:pt x="72" y="54"/>
                      <a:pt x="71" y="53"/>
                      <a:pt x="70" y="53"/>
                    </a:cubicBezTo>
                    <a:cubicBezTo>
                      <a:pt x="70" y="52"/>
                      <a:pt x="69" y="51"/>
                      <a:pt x="69" y="50"/>
                    </a:cubicBezTo>
                    <a:cubicBezTo>
                      <a:pt x="69" y="27"/>
                      <a:pt x="69" y="27"/>
                      <a:pt x="69" y="27"/>
                    </a:cubicBezTo>
                    <a:close/>
                    <a:moveTo>
                      <a:pt x="39" y="60"/>
                    </a:moveTo>
                    <a:cubicBezTo>
                      <a:pt x="49" y="60"/>
                      <a:pt x="49" y="60"/>
                      <a:pt x="49" y="60"/>
                    </a:cubicBezTo>
                    <a:cubicBezTo>
                      <a:pt x="49" y="33"/>
                      <a:pt x="49" y="33"/>
                      <a:pt x="49" y="33"/>
                    </a:cubicBezTo>
                    <a:cubicBezTo>
                      <a:pt x="60" y="0"/>
                      <a:pt x="60" y="0"/>
                      <a:pt x="60" y="0"/>
                    </a:cubicBezTo>
                    <a:cubicBezTo>
                      <a:pt x="50" y="0"/>
                      <a:pt x="50" y="0"/>
                      <a:pt x="50" y="0"/>
                    </a:cubicBezTo>
                    <a:cubicBezTo>
                      <a:pt x="44" y="23"/>
                      <a:pt x="44" y="23"/>
                      <a:pt x="44" y="23"/>
                    </a:cubicBezTo>
                    <a:cubicBezTo>
                      <a:pt x="44" y="23"/>
                      <a:pt x="44" y="23"/>
                      <a:pt x="44" y="23"/>
                    </a:cubicBezTo>
                    <a:cubicBezTo>
                      <a:pt x="38" y="0"/>
                      <a:pt x="38" y="0"/>
                      <a:pt x="38" y="0"/>
                    </a:cubicBezTo>
                    <a:cubicBezTo>
                      <a:pt x="28" y="0"/>
                      <a:pt x="28" y="0"/>
                      <a:pt x="28" y="0"/>
                    </a:cubicBezTo>
                    <a:cubicBezTo>
                      <a:pt x="39" y="34"/>
                      <a:pt x="39" y="34"/>
                      <a:pt x="39" y="34"/>
                    </a:cubicBezTo>
                    <a:cubicBezTo>
                      <a:pt x="39" y="60"/>
                      <a:pt x="39" y="60"/>
                      <a:pt x="39"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矩形 24"/>
            <p:cNvSpPr/>
            <p:nvPr/>
          </p:nvSpPr>
          <p:spPr>
            <a:xfrm>
              <a:off x="4029444" y="4990242"/>
              <a:ext cx="1428596" cy="400110"/>
            </a:xfrm>
            <a:prstGeom prst="rect">
              <a:avLst/>
            </a:prstGeom>
          </p:spPr>
          <p:txBody>
            <a:bodyPr wrap="none">
              <a:spAutoFit/>
            </a:bodyPr>
            <a:lstStyle/>
            <a:p>
              <a:r>
                <a:rPr lang="en-US" altLang="zh-CN" sz="2000" b="1" dirty="0"/>
                <a:t> 4</a:t>
              </a:r>
              <a:r>
                <a:rPr lang="zh-CN" altLang="zh-CN" sz="2000" b="1" dirty="0"/>
                <a:t>．明确性</a:t>
              </a:r>
              <a:endParaRPr lang="zh-CN" altLang="en-US" sz="2000" b="1" dirty="0"/>
            </a:p>
          </p:txBody>
        </p:sp>
        <p:sp>
          <p:nvSpPr>
            <p:cNvPr id="26" name="矩形 25"/>
            <p:cNvSpPr/>
            <p:nvPr/>
          </p:nvSpPr>
          <p:spPr>
            <a:xfrm>
              <a:off x="4149061" y="5271052"/>
              <a:ext cx="3296058" cy="1137043"/>
            </a:xfrm>
            <a:prstGeom prst="rect">
              <a:avLst/>
            </a:prstGeom>
          </p:spPr>
          <p:txBody>
            <a:bodyPr wrap="square">
              <a:spAutoFit/>
            </a:bodyPr>
            <a:lstStyle/>
            <a:p>
              <a:pPr lvl="0" algn="just">
                <a:lnSpc>
                  <a:spcPct val="130000"/>
                </a:lnSpc>
              </a:pPr>
              <a:r>
                <a:rPr lang="zh-CN" altLang="zh-CN" dirty="0">
                  <a:solidFill>
                    <a:srgbClr val="000000"/>
                  </a:solidFill>
                </a:rPr>
                <a:t>应用文的明确性，是指应用文必须有明确的受文人和特定阅读对象。 </a:t>
              </a:r>
              <a:endParaRPr lang="zh-CN" altLang="en-US" dirty="0">
                <a:solidFill>
                  <a:srgbClr val="000000"/>
                </a:solidFill>
                <a:latin typeface="微软雅黑" panose="020B0503020204020204" charset="-122"/>
                <a:ea typeface="微软雅黑" panose="020B0503020204020204" charset="-122"/>
              </a:endParaRPr>
            </a:p>
          </p:txBody>
        </p:sp>
      </p:grpSp>
      <p:grpSp>
        <p:nvGrpSpPr>
          <p:cNvPr id="7" name="组 6"/>
          <p:cNvGrpSpPr/>
          <p:nvPr/>
        </p:nvGrpSpPr>
        <p:grpSpPr>
          <a:xfrm>
            <a:off x="7442200" y="3808679"/>
            <a:ext cx="4029173" cy="2691776"/>
            <a:chOff x="7442200" y="4333602"/>
            <a:chExt cx="4029173" cy="2691776"/>
          </a:xfrm>
        </p:grpSpPr>
        <p:grpSp>
          <p:nvGrpSpPr>
            <p:cNvPr id="18" name="Group 34"/>
            <p:cNvGrpSpPr>
              <a:grpSpLocks noChangeAspect="1"/>
            </p:cNvGrpSpPr>
            <p:nvPr/>
          </p:nvGrpSpPr>
          <p:grpSpPr bwMode="auto">
            <a:xfrm>
              <a:off x="7754744" y="4333602"/>
              <a:ext cx="515028" cy="515938"/>
              <a:chOff x="5241" y="1151"/>
              <a:chExt cx="566" cy="567"/>
            </a:xfrm>
          </p:grpSpPr>
          <p:sp>
            <p:nvSpPr>
              <p:cNvPr id="19" name="Oval 35"/>
              <p:cNvSpPr>
                <a:spLocks noChangeArrowheads="1"/>
              </p:cNvSpPr>
              <p:nvPr/>
            </p:nvSpPr>
            <p:spPr bwMode="auto">
              <a:xfrm>
                <a:off x="5241" y="1151"/>
                <a:ext cx="566" cy="56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6"/>
              <p:cNvSpPr/>
              <p:nvPr/>
            </p:nvSpPr>
            <p:spPr bwMode="auto">
              <a:xfrm>
                <a:off x="5371" y="1302"/>
                <a:ext cx="306" cy="262"/>
              </a:xfrm>
              <a:custGeom>
                <a:avLst/>
                <a:gdLst>
                  <a:gd name="T0" fmla="*/ 109 w 130"/>
                  <a:gd name="T1" fmla="*/ 10 h 111"/>
                  <a:gd name="T2" fmla="*/ 90 w 130"/>
                  <a:gd name="T3" fmla="*/ 1 h 111"/>
                  <a:gd name="T4" fmla="*/ 63 w 130"/>
                  <a:gd name="T5" fmla="*/ 28 h 111"/>
                  <a:gd name="T6" fmla="*/ 64 w 130"/>
                  <a:gd name="T7" fmla="*/ 35 h 111"/>
                  <a:gd name="T8" fmla="*/ 9 w 130"/>
                  <a:gd name="T9" fmla="*/ 4 h 111"/>
                  <a:gd name="T10" fmla="*/ 6 w 130"/>
                  <a:gd name="T11" fmla="*/ 19 h 111"/>
                  <a:gd name="T12" fmla="*/ 18 w 130"/>
                  <a:gd name="T13" fmla="*/ 42 h 111"/>
                  <a:gd name="T14" fmla="*/ 6 w 130"/>
                  <a:gd name="T15" fmla="*/ 39 h 111"/>
                  <a:gd name="T16" fmla="*/ 6 w 130"/>
                  <a:gd name="T17" fmla="*/ 39 h 111"/>
                  <a:gd name="T18" fmla="*/ 27 w 130"/>
                  <a:gd name="T19" fmla="*/ 67 h 111"/>
                  <a:gd name="T20" fmla="*/ 20 w 130"/>
                  <a:gd name="T21" fmla="*/ 68 h 111"/>
                  <a:gd name="T22" fmla="*/ 15 w 130"/>
                  <a:gd name="T23" fmla="*/ 67 h 111"/>
                  <a:gd name="T24" fmla="*/ 40 w 130"/>
                  <a:gd name="T25" fmla="*/ 87 h 111"/>
                  <a:gd name="T26" fmla="*/ 7 w 130"/>
                  <a:gd name="T27" fmla="*/ 99 h 111"/>
                  <a:gd name="T28" fmla="*/ 0 w 130"/>
                  <a:gd name="T29" fmla="*/ 99 h 111"/>
                  <a:gd name="T30" fmla="*/ 41 w 130"/>
                  <a:gd name="T31" fmla="*/ 111 h 111"/>
                  <a:gd name="T32" fmla="*/ 116 w 130"/>
                  <a:gd name="T33" fmla="*/ 32 h 111"/>
                  <a:gd name="T34" fmla="*/ 116 w 130"/>
                  <a:gd name="T35" fmla="*/ 29 h 111"/>
                  <a:gd name="T36" fmla="*/ 130 w 130"/>
                  <a:gd name="T37" fmla="*/ 14 h 111"/>
                  <a:gd name="T38" fmla="*/ 114 w 130"/>
                  <a:gd name="T39" fmla="*/ 18 h 111"/>
                  <a:gd name="T40" fmla="*/ 126 w 130"/>
                  <a:gd name="T41" fmla="*/ 3 h 111"/>
                  <a:gd name="T42" fmla="*/ 109 w 130"/>
                  <a:gd name="T43" fmla="*/ 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11">
                    <a:moveTo>
                      <a:pt x="109" y="10"/>
                    </a:moveTo>
                    <a:cubicBezTo>
                      <a:pt x="104" y="4"/>
                      <a:pt x="97" y="1"/>
                      <a:pt x="90" y="1"/>
                    </a:cubicBezTo>
                    <a:cubicBezTo>
                      <a:pt x="75" y="0"/>
                      <a:pt x="63" y="13"/>
                      <a:pt x="63" y="28"/>
                    </a:cubicBezTo>
                    <a:cubicBezTo>
                      <a:pt x="63" y="30"/>
                      <a:pt x="64" y="33"/>
                      <a:pt x="64" y="35"/>
                    </a:cubicBezTo>
                    <a:cubicBezTo>
                      <a:pt x="42" y="33"/>
                      <a:pt x="22" y="22"/>
                      <a:pt x="9" y="4"/>
                    </a:cubicBezTo>
                    <a:cubicBezTo>
                      <a:pt x="7" y="9"/>
                      <a:pt x="6" y="13"/>
                      <a:pt x="6" y="19"/>
                    </a:cubicBezTo>
                    <a:cubicBezTo>
                      <a:pt x="6" y="28"/>
                      <a:pt x="10" y="37"/>
                      <a:pt x="18" y="42"/>
                    </a:cubicBezTo>
                    <a:cubicBezTo>
                      <a:pt x="13" y="42"/>
                      <a:pt x="9" y="41"/>
                      <a:pt x="6" y="39"/>
                    </a:cubicBezTo>
                    <a:cubicBezTo>
                      <a:pt x="6" y="39"/>
                      <a:pt x="6" y="39"/>
                      <a:pt x="6" y="39"/>
                    </a:cubicBezTo>
                    <a:cubicBezTo>
                      <a:pt x="6" y="53"/>
                      <a:pt x="15" y="64"/>
                      <a:pt x="27" y="67"/>
                    </a:cubicBezTo>
                    <a:cubicBezTo>
                      <a:pt x="25" y="68"/>
                      <a:pt x="22" y="68"/>
                      <a:pt x="20" y="68"/>
                    </a:cubicBezTo>
                    <a:cubicBezTo>
                      <a:pt x="18" y="68"/>
                      <a:pt x="16" y="68"/>
                      <a:pt x="15" y="67"/>
                    </a:cubicBezTo>
                    <a:cubicBezTo>
                      <a:pt x="18" y="79"/>
                      <a:pt x="28" y="87"/>
                      <a:pt x="40" y="87"/>
                    </a:cubicBezTo>
                    <a:cubicBezTo>
                      <a:pt x="31" y="95"/>
                      <a:pt x="19" y="99"/>
                      <a:pt x="7" y="99"/>
                    </a:cubicBezTo>
                    <a:cubicBezTo>
                      <a:pt x="5" y="99"/>
                      <a:pt x="2" y="99"/>
                      <a:pt x="0" y="99"/>
                    </a:cubicBezTo>
                    <a:cubicBezTo>
                      <a:pt x="12" y="107"/>
                      <a:pt x="26" y="111"/>
                      <a:pt x="41" y="111"/>
                    </a:cubicBezTo>
                    <a:cubicBezTo>
                      <a:pt x="90" y="111"/>
                      <a:pt x="116" y="69"/>
                      <a:pt x="116" y="32"/>
                    </a:cubicBezTo>
                    <a:cubicBezTo>
                      <a:pt x="116" y="31"/>
                      <a:pt x="116" y="30"/>
                      <a:pt x="116" y="29"/>
                    </a:cubicBezTo>
                    <a:cubicBezTo>
                      <a:pt x="122" y="25"/>
                      <a:pt x="126" y="20"/>
                      <a:pt x="130" y="14"/>
                    </a:cubicBezTo>
                    <a:cubicBezTo>
                      <a:pt x="125" y="16"/>
                      <a:pt x="120" y="18"/>
                      <a:pt x="114" y="18"/>
                    </a:cubicBezTo>
                    <a:cubicBezTo>
                      <a:pt x="120" y="15"/>
                      <a:pt x="124" y="10"/>
                      <a:pt x="126" y="3"/>
                    </a:cubicBezTo>
                    <a:cubicBezTo>
                      <a:pt x="121" y="6"/>
                      <a:pt x="115" y="9"/>
                      <a:pt x="10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矩形 26"/>
            <p:cNvSpPr/>
            <p:nvPr/>
          </p:nvSpPr>
          <p:spPr>
            <a:xfrm>
              <a:off x="7531100" y="4924332"/>
              <a:ext cx="1746690" cy="400110"/>
            </a:xfrm>
            <a:prstGeom prst="rect">
              <a:avLst/>
            </a:prstGeom>
          </p:spPr>
          <p:txBody>
            <a:bodyPr wrap="square">
              <a:spAutoFit/>
            </a:bodyPr>
            <a:lstStyle/>
            <a:p>
              <a:r>
                <a:rPr lang="en-US" altLang="zh-CN" sz="2000" b="1" dirty="0"/>
                <a:t> 5</a:t>
              </a:r>
              <a:r>
                <a:rPr lang="zh-CN" altLang="zh-CN" sz="2000" b="1" dirty="0"/>
                <a:t>．平实性</a:t>
              </a:r>
              <a:endParaRPr lang="zh-CN" altLang="en-US" sz="2000" b="1" dirty="0"/>
            </a:p>
          </p:txBody>
        </p:sp>
        <p:sp>
          <p:nvSpPr>
            <p:cNvPr id="28" name="矩形 27"/>
            <p:cNvSpPr/>
            <p:nvPr/>
          </p:nvSpPr>
          <p:spPr>
            <a:xfrm>
              <a:off x="7442200" y="5271052"/>
              <a:ext cx="4029173" cy="1754326"/>
            </a:xfrm>
            <a:prstGeom prst="rect">
              <a:avLst/>
            </a:prstGeom>
          </p:spPr>
          <p:txBody>
            <a:bodyPr wrap="square">
              <a:spAutoFit/>
            </a:bodyPr>
            <a:lstStyle/>
            <a:p>
              <a:r>
                <a:rPr lang="en-US" altLang="zh-CN" dirty="0">
                  <a:solidFill>
                    <a:srgbClr val="000000"/>
                  </a:solidFill>
                </a:rPr>
                <a:t>(1)</a:t>
              </a:r>
              <a:r>
                <a:rPr lang="zh-CN" altLang="zh-CN" dirty="0">
                  <a:solidFill>
                    <a:srgbClr val="000000"/>
                  </a:solidFill>
                </a:rPr>
                <a:t>在表达方式上使用叙述、说明、议论等手法，一般不使用描写；</a:t>
              </a:r>
              <a:endParaRPr lang="zh-CN" altLang="zh-CN" dirty="0">
                <a:solidFill>
                  <a:srgbClr val="000000"/>
                </a:solidFill>
              </a:endParaRPr>
            </a:p>
            <a:p>
              <a:r>
                <a:rPr lang="en-US" altLang="zh-CN" dirty="0" smtClean="0">
                  <a:solidFill>
                    <a:srgbClr val="000000"/>
                  </a:solidFill>
                </a:rPr>
                <a:t>(</a:t>
              </a:r>
              <a:r>
                <a:rPr lang="en-US" altLang="zh-CN" dirty="0">
                  <a:solidFill>
                    <a:srgbClr val="000000"/>
                  </a:solidFill>
                </a:rPr>
                <a:t>2)</a:t>
              </a:r>
              <a:r>
                <a:rPr lang="zh-CN" altLang="zh-CN" dirty="0">
                  <a:solidFill>
                    <a:srgbClr val="000000"/>
                  </a:solidFill>
                </a:rPr>
                <a:t>在修辞上很少使用比喻、拟人、夸张等修辞方法；</a:t>
              </a:r>
              <a:endParaRPr lang="zh-CN" altLang="zh-CN" dirty="0">
                <a:solidFill>
                  <a:srgbClr val="000000"/>
                </a:solidFill>
              </a:endParaRPr>
            </a:p>
            <a:p>
              <a:r>
                <a:rPr lang="en-US" altLang="zh-CN" dirty="0" smtClean="0">
                  <a:solidFill>
                    <a:srgbClr val="000000"/>
                  </a:solidFill>
                </a:rPr>
                <a:t>(</a:t>
              </a:r>
              <a:r>
                <a:rPr lang="en-US" altLang="zh-CN" dirty="0">
                  <a:solidFill>
                    <a:srgbClr val="000000"/>
                  </a:solidFill>
                </a:rPr>
                <a:t>3)</a:t>
              </a:r>
              <a:r>
                <a:rPr lang="zh-CN" altLang="zh-CN" dirty="0">
                  <a:solidFill>
                    <a:srgbClr val="000000"/>
                  </a:solidFill>
                </a:rPr>
                <a:t>词语恰当、精准，语言直白、简练、概括、得体，不得产生歧义。</a:t>
              </a:r>
              <a:endParaRPr lang="zh-CN" altLang="zh-CN" dirty="0">
                <a:solidFill>
                  <a:srgbClr val="000000"/>
                </a:solidFill>
              </a:endParaRPr>
            </a:p>
          </p:txBody>
        </p:sp>
      </p:grpSp>
      <p:grpSp>
        <p:nvGrpSpPr>
          <p:cNvPr id="4" name="组 3"/>
          <p:cNvGrpSpPr/>
          <p:nvPr/>
        </p:nvGrpSpPr>
        <p:grpSpPr>
          <a:xfrm>
            <a:off x="8793036" y="1155018"/>
            <a:ext cx="2878264" cy="2059361"/>
            <a:chOff x="8793036" y="1679941"/>
            <a:chExt cx="2878264" cy="2059361"/>
          </a:xfrm>
        </p:grpSpPr>
        <p:sp>
          <p:nvSpPr>
            <p:cNvPr id="30" name="Oval 10"/>
            <p:cNvSpPr>
              <a:spLocks noChangeArrowheads="1"/>
            </p:cNvSpPr>
            <p:nvPr/>
          </p:nvSpPr>
          <p:spPr bwMode="auto">
            <a:xfrm>
              <a:off x="9912424" y="1679941"/>
              <a:ext cx="515028" cy="51593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矩形 31"/>
            <p:cNvSpPr/>
            <p:nvPr/>
          </p:nvSpPr>
          <p:spPr>
            <a:xfrm>
              <a:off x="8793036" y="2231109"/>
              <a:ext cx="1428596" cy="400110"/>
            </a:xfrm>
            <a:prstGeom prst="rect">
              <a:avLst/>
            </a:prstGeom>
          </p:spPr>
          <p:txBody>
            <a:bodyPr wrap="none">
              <a:spAutoFit/>
            </a:bodyPr>
            <a:lstStyle/>
            <a:p>
              <a:r>
                <a:rPr lang="en-US" altLang="zh-CN" sz="2000" b="1" dirty="0"/>
                <a:t> 3</a:t>
              </a:r>
              <a:r>
                <a:rPr lang="zh-CN" altLang="zh-CN" sz="2000" b="1" dirty="0"/>
                <a:t>．真实性</a:t>
              </a:r>
              <a:endParaRPr lang="zh-CN" altLang="en-US" sz="2000" b="1" dirty="0"/>
            </a:p>
          </p:txBody>
        </p:sp>
        <p:sp>
          <p:nvSpPr>
            <p:cNvPr id="33" name="矩形 32"/>
            <p:cNvSpPr/>
            <p:nvPr/>
          </p:nvSpPr>
          <p:spPr>
            <a:xfrm>
              <a:off x="8831818" y="2538973"/>
              <a:ext cx="2839482" cy="1200329"/>
            </a:xfrm>
            <a:prstGeom prst="rect">
              <a:avLst/>
            </a:prstGeom>
          </p:spPr>
          <p:txBody>
            <a:bodyPr wrap="square">
              <a:spAutoFit/>
            </a:bodyPr>
            <a:lstStyle/>
            <a:p>
              <a:r>
                <a:rPr lang="zh-CN" altLang="zh-CN" dirty="0">
                  <a:solidFill>
                    <a:srgbClr val="000000"/>
                  </a:solidFill>
                </a:rPr>
                <a:t>应用文的真实性要求：依据明确，事实真实；数字精准，细节到位；文辞恰当，表意准确。 </a:t>
              </a:r>
              <a:endParaRPr lang="zh-CN" altLang="zh-CN" dirty="0">
                <a:solidFill>
                  <a:srgbClr val="000000"/>
                </a:solidFill>
              </a:endParaRPr>
            </a:p>
          </p:txBody>
        </p:sp>
        <p:grpSp>
          <p:nvGrpSpPr>
            <p:cNvPr id="34" name="Group 32"/>
            <p:cNvGrpSpPr>
              <a:grpSpLocks noChangeAspect="1"/>
            </p:cNvGrpSpPr>
            <p:nvPr/>
          </p:nvGrpSpPr>
          <p:grpSpPr bwMode="auto">
            <a:xfrm>
              <a:off x="10000561" y="1800103"/>
              <a:ext cx="346607" cy="642696"/>
              <a:chOff x="4354" y="-347"/>
              <a:chExt cx="885" cy="1641"/>
            </a:xfrm>
            <a:solidFill>
              <a:schemeClr val="tx1">
                <a:lumMod val="75000"/>
                <a:lumOff val="25000"/>
              </a:schemeClr>
            </a:solidFill>
          </p:grpSpPr>
          <p:sp>
            <p:nvSpPr>
              <p:cNvPr id="35" name="Freeform 33"/>
              <p:cNvSpPr>
                <a:spLocks noEditPoints="1"/>
              </p:cNvSpPr>
              <p:nvPr/>
            </p:nvSpPr>
            <p:spPr bwMode="auto">
              <a:xfrm>
                <a:off x="4441" y="-347"/>
                <a:ext cx="626" cy="423"/>
              </a:xfrm>
              <a:custGeom>
                <a:avLst/>
                <a:gdLst>
                  <a:gd name="T0" fmla="*/ 621 w 628"/>
                  <a:gd name="T1" fmla="*/ 7 h 423"/>
                  <a:gd name="T2" fmla="*/ 605 w 628"/>
                  <a:gd name="T3" fmla="*/ 0 h 423"/>
                  <a:gd name="T4" fmla="*/ 24 w 628"/>
                  <a:gd name="T5" fmla="*/ 0 h 423"/>
                  <a:gd name="T6" fmla="*/ 7 w 628"/>
                  <a:gd name="T7" fmla="*/ 7 h 423"/>
                  <a:gd name="T8" fmla="*/ 0 w 628"/>
                  <a:gd name="T9" fmla="*/ 23 h 423"/>
                  <a:gd name="T10" fmla="*/ 0 w 628"/>
                  <a:gd name="T11" fmla="*/ 423 h 423"/>
                  <a:gd name="T12" fmla="*/ 628 w 628"/>
                  <a:gd name="T13" fmla="*/ 423 h 423"/>
                  <a:gd name="T14" fmla="*/ 628 w 628"/>
                  <a:gd name="T15" fmla="*/ 23 h 423"/>
                  <a:gd name="T16" fmla="*/ 621 w 628"/>
                  <a:gd name="T17" fmla="*/ 7 h 423"/>
                  <a:gd name="T18" fmla="*/ 314 w 628"/>
                  <a:gd name="T19" fmla="*/ 13 h 423"/>
                  <a:gd name="T20" fmla="*/ 321 w 628"/>
                  <a:gd name="T21" fmla="*/ 20 h 423"/>
                  <a:gd name="T22" fmla="*/ 314 w 628"/>
                  <a:gd name="T23" fmla="*/ 27 h 423"/>
                  <a:gd name="T24" fmla="*/ 307 w 628"/>
                  <a:gd name="T25" fmla="*/ 20 h 423"/>
                  <a:gd name="T26" fmla="*/ 314 w 628"/>
                  <a:gd name="T27" fmla="*/ 13 h 423"/>
                  <a:gd name="T28" fmla="*/ 587 w 628"/>
                  <a:gd name="T29" fmla="*/ 382 h 423"/>
                  <a:gd name="T30" fmla="*/ 41 w 628"/>
                  <a:gd name="T31" fmla="*/ 382 h 423"/>
                  <a:gd name="T32" fmla="*/ 41 w 628"/>
                  <a:gd name="T33" fmla="*/ 41 h 423"/>
                  <a:gd name="T34" fmla="*/ 587 w 628"/>
                  <a:gd name="T35" fmla="*/ 41 h 423"/>
                  <a:gd name="T36" fmla="*/ 587 w 628"/>
                  <a:gd name="T37" fmla="*/ 38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8" h="423">
                    <a:moveTo>
                      <a:pt x="621" y="7"/>
                    </a:moveTo>
                    <a:cubicBezTo>
                      <a:pt x="617" y="2"/>
                      <a:pt x="611" y="0"/>
                      <a:pt x="605" y="0"/>
                    </a:cubicBezTo>
                    <a:cubicBezTo>
                      <a:pt x="24" y="0"/>
                      <a:pt x="24" y="0"/>
                      <a:pt x="24" y="0"/>
                    </a:cubicBezTo>
                    <a:cubicBezTo>
                      <a:pt x="17" y="0"/>
                      <a:pt x="11" y="2"/>
                      <a:pt x="7" y="7"/>
                    </a:cubicBezTo>
                    <a:cubicBezTo>
                      <a:pt x="2" y="11"/>
                      <a:pt x="0" y="17"/>
                      <a:pt x="0" y="23"/>
                    </a:cubicBezTo>
                    <a:cubicBezTo>
                      <a:pt x="0" y="423"/>
                      <a:pt x="0" y="423"/>
                      <a:pt x="0" y="423"/>
                    </a:cubicBezTo>
                    <a:cubicBezTo>
                      <a:pt x="628" y="423"/>
                      <a:pt x="628" y="423"/>
                      <a:pt x="628" y="423"/>
                    </a:cubicBezTo>
                    <a:cubicBezTo>
                      <a:pt x="628" y="23"/>
                      <a:pt x="628" y="23"/>
                      <a:pt x="628" y="23"/>
                    </a:cubicBezTo>
                    <a:cubicBezTo>
                      <a:pt x="628" y="17"/>
                      <a:pt x="626" y="11"/>
                      <a:pt x="621" y="7"/>
                    </a:cubicBezTo>
                    <a:close/>
                    <a:moveTo>
                      <a:pt x="314" y="13"/>
                    </a:moveTo>
                    <a:cubicBezTo>
                      <a:pt x="318" y="13"/>
                      <a:pt x="321" y="16"/>
                      <a:pt x="321" y="20"/>
                    </a:cubicBezTo>
                    <a:cubicBezTo>
                      <a:pt x="321" y="24"/>
                      <a:pt x="318" y="27"/>
                      <a:pt x="314" y="27"/>
                    </a:cubicBezTo>
                    <a:cubicBezTo>
                      <a:pt x="310" y="27"/>
                      <a:pt x="307" y="24"/>
                      <a:pt x="307" y="20"/>
                    </a:cubicBezTo>
                    <a:cubicBezTo>
                      <a:pt x="307" y="16"/>
                      <a:pt x="310" y="13"/>
                      <a:pt x="314" y="13"/>
                    </a:cubicBezTo>
                    <a:close/>
                    <a:moveTo>
                      <a:pt x="587" y="382"/>
                    </a:moveTo>
                    <a:cubicBezTo>
                      <a:pt x="41" y="382"/>
                      <a:pt x="41" y="382"/>
                      <a:pt x="41" y="382"/>
                    </a:cubicBezTo>
                    <a:cubicBezTo>
                      <a:pt x="41" y="41"/>
                      <a:pt x="41" y="41"/>
                      <a:pt x="41" y="41"/>
                    </a:cubicBezTo>
                    <a:cubicBezTo>
                      <a:pt x="587" y="41"/>
                      <a:pt x="587" y="41"/>
                      <a:pt x="587" y="41"/>
                    </a:cubicBezTo>
                    <a:lnTo>
                      <a:pt x="587" y="382"/>
                    </a:lnTo>
                    <a:close/>
                  </a:path>
                </a:pathLst>
              </a:custGeom>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lstStyle/>
              <a:p>
                <a:endParaRPr lang="zh-CN" altLang="en-US">
                  <a:solidFill>
                    <a:schemeClr val="bg1"/>
                  </a:solidFill>
                </a:endParaRPr>
              </a:p>
            </p:txBody>
          </p:sp>
          <p:sp>
            <p:nvSpPr>
              <p:cNvPr id="36" name="Freeform 34"/>
              <p:cNvSpPr>
                <a:spLocks noEditPoints="1"/>
              </p:cNvSpPr>
              <p:nvPr/>
            </p:nvSpPr>
            <p:spPr bwMode="auto">
              <a:xfrm>
                <a:off x="4354" y="217"/>
                <a:ext cx="800" cy="97"/>
              </a:xfrm>
              <a:custGeom>
                <a:avLst/>
                <a:gdLst>
                  <a:gd name="T0" fmla="*/ 87 w 802"/>
                  <a:gd name="T1" fmla="*/ 0 h 97"/>
                  <a:gd name="T2" fmla="*/ 4 w 802"/>
                  <a:gd name="T3" fmla="*/ 83 h 97"/>
                  <a:gd name="T4" fmla="*/ 2 w 802"/>
                  <a:gd name="T5" fmla="*/ 92 h 97"/>
                  <a:gd name="T6" fmla="*/ 10 w 802"/>
                  <a:gd name="T7" fmla="*/ 97 h 97"/>
                  <a:gd name="T8" fmla="*/ 792 w 802"/>
                  <a:gd name="T9" fmla="*/ 97 h 97"/>
                  <a:gd name="T10" fmla="*/ 800 w 802"/>
                  <a:gd name="T11" fmla="*/ 92 h 97"/>
                  <a:gd name="T12" fmla="*/ 798 w 802"/>
                  <a:gd name="T13" fmla="*/ 83 h 97"/>
                  <a:gd name="T14" fmla="*/ 715 w 802"/>
                  <a:gd name="T15" fmla="*/ 0 h 97"/>
                  <a:gd name="T16" fmla="*/ 87 w 802"/>
                  <a:gd name="T17" fmla="*/ 0 h 97"/>
                  <a:gd name="T18" fmla="*/ 711 w 802"/>
                  <a:gd name="T19" fmla="*/ 47 h 97"/>
                  <a:gd name="T20" fmla="*/ 712 w 802"/>
                  <a:gd name="T21" fmla="*/ 54 h 97"/>
                  <a:gd name="T22" fmla="*/ 706 w 802"/>
                  <a:gd name="T23" fmla="*/ 58 h 97"/>
                  <a:gd name="T24" fmla="*/ 484 w 802"/>
                  <a:gd name="T25" fmla="*/ 58 h 97"/>
                  <a:gd name="T26" fmla="*/ 485 w 802"/>
                  <a:gd name="T27" fmla="*/ 64 h 97"/>
                  <a:gd name="T28" fmla="*/ 484 w 802"/>
                  <a:gd name="T29" fmla="*/ 67 h 97"/>
                  <a:gd name="T30" fmla="*/ 481 w 802"/>
                  <a:gd name="T31" fmla="*/ 69 h 97"/>
                  <a:gd name="T32" fmla="*/ 321 w 802"/>
                  <a:gd name="T33" fmla="*/ 69 h 97"/>
                  <a:gd name="T34" fmla="*/ 318 w 802"/>
                  <a:gd name="T35" fmla="*/ 67 h 97"/>
                  <a:gd name="T36" fmla="*/ 317 w 802"/>
                  <a:gd name="T37" fmla="*/ 64 h 97"/>
                  <a:gd name="T38" fmla="*/ 318 w 802"/>
                  <a:gd name="T39" fmla="*/ 58 h 97"/>
                  <a:gd name="T40" fmla="*/ 96 w 802"/>
                  <a:gd name="T41" fmla="*/ 58 h 97"/>
                  <a:gd name="T42" fmla="*/ 90 w 802"/>
                  <a:gd name="T43" fmla="*/ 54 h 97"/>
                  <a:gd name="T44" fmla="*/ 91 w 802"/>
                  <a:gd name="T45" fmla="*/ 47 h 97"/>
                  <a:gd name="T46" fmla="*/ 113 w 802"/>
                  <a:gd name="T47" fmla="*/ 20 h 97"/>
                  <a:gd name="T48" fmla="*/ 689 w 802"/>
                  <a:gd name="T49" fmla="*/ 20 h 97"/>
                  <a:gd name="T50" fmla="*/ 711 w 802"/>
                  <a:gd name="T5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2" h="97">
                    <a:moveTo>
                      <a:pt x="87" y="0"/>
                    </a:moveTo>
                    <a:cubicBezTo>
                      <a:pt x="4" y="83"/>
                      <a:pt x="4" y="83"/>
                      <a:pt x="4" y="83"/>
                    </a:cubicBezTo>
                    <a:cubicBezTo>
                      <a:pt x="1" y="85"/>
                      <a:pt x="0" y="89"/>
                      <a:pt x="2" y="92"/>
                    </a:cubicBezTo>
                    <a:cubicBezTo>
                      <a:pt x="3" y="95"/>
                      <a:pt x="6" y="97"/>
                      <a:pt x="10" y="97"/>
                    </a:cubicBezTo>
                    <a:cubicBezTo>
                      <a:pt x="792" y="97"/>
                      <a:pt x="792" y="97"/>
                      <a:pt x="792" y="97"/>
                    </a:cubicBezTo>
                    <a:cubicBezTo>
                      <a:pt x="796" y="97"/>
                      <a:pt x="799" y="95"/>
                      <a:pt x="800" y="92"/>
                    </a:cubicBezTo>
                    <a:cubicBezTo>
                      <a:pt x="802" y="89"/>
                      <a:pt x="801" y="85"/>
                      <a:pt x="798" y="83"/>
                    </a:cubicBezTo>
                    <a:cubicBezTo>
                      <a:pt x="715" y="0"/>
                      <a:pt x="715" y="0"/>
                      <a:pt x="715" y="0"/>
                    </a:cubicBezTo>
                    <a:lnTo>
                      <a:pt x="87" y="0"/>
                    </a:lnTo>
                    <a:close/>
                    <a:moveTo>
                      <a:pt x="711" y="47"/>
                    </a:moveTo>
                    <a:cubicBezTo>
                      <a:pt x="713" y="49"/>
                      <a:pt x="713" y="51"/>
                      <a:pt x="712" y="54"/>
                    </a:cubicBezTo>
                    <a:cubicBezTo>
                      <a:pt x="711" y="56"/>
                      <a:pt x="709" y="58"/>
                      <a:pt x="706" y="58"/>
                    </a:cubicBezTo>
                    <a:cubicBezTo>
                      <a:pt x="484" y="58"/>
                      <a:pt x="484" y="58"/>
                      <a:pt x="484" y="58"/>
                    </a:cubicBezTo>
                    <a:cubicBezTo>
                      <a:pt x="485" y="64"/>
                      <a:pt x="485" y="64"/>
                      <a:pt x="485" y="64"/>
                    </a:cubicBezTo>
                    <a:cubicBezTo>
                      <a:pt x="485" y="65"/>
                      <a:pt x="485" y="66"/>
                      <a:pt x="484" y="67"/>
                    </a:cubicBezTo>
                    <a:cubicBezTo>
                      <a:pt x="483" y="68"/>
                      <a:pt x="482" y="69"/>
                      <a:pt x="481" y="69"/>
                    </a:cubicBezTo>
                    <a:cubicBezTo>
                      <a:pt x="321" y="69"/>
                      <a:pt x="321" y="69"/>
                      <a:pt x="321" y="69"/>
                    </a:cubicBezTo>
                    <a:cubicBezTo>
                      <a:pt x="320" y="69"/>
                      <a:pt x="319" y="68"/>
                      <a:pt x="318" y="67"/>
                    </a:cubicBezTo>
                    <a:cubicBezTo>
                      <a:pt x="317" y="66"/>
                      <a:pt x="317" y="65"/>
                      <a:pt x="317" y="64"/>
                    </a:cubicBezTo>
                    <a:cubicBezTo>
                      <a:pt x="318" y="58"/>
                      <a:pt x="318" y="58"/>
                      <a:pt x="318" y="58"/>
                    </a:cubicBezTo>
                    <a:cubicBezTo>
                      <a:pt x="96" y="58"/>
                      <a:pt x="96" y="58"/>
                      <a:pt x="96" y="58"/>
                    </a:cubicBezTo>
                    <a:cubicBezTo>
                      <a:pt x="93" y="58"/>
                      <a:pt x="91" y="56"/>
                      <a:pt x="90" y="54"/>
                    </a:cubicBezTo>
                    <a:cubicBezTo>
                      <a:pt x="89" y="51"/>
                      <a:pt x="89" y="49"/>
                      <a:pt x="91" y="47"/>
                    </a:cubicBezTo>
                    <a:cubicBezTo>
                      <a:pt x="113" y="20"/>
                      <a:pt x="113" y="20"/>
                      <a:pt x="113" y="20"/>
                    </a:cubicBezTo>
                    <a:cubicBezTo>
                      <a:pt x="689" y="20"/>
                      <a:pt x="689" y="20"/>
                      <a:pt x="689" y="20"/>
                    </a:cubicBezTo>
                    <a:lnTo>
                      <a:pt x="711"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endParaRPr>
              </a:p>
            </p:txBody>
          </p:sp>
          <p:sp>
            <p:nvSpPr>
              <p:cNvPr id="37" name="Freeform 35"/>
              <p:cNvSpPr>
                <a:spLocks noEditPoints="1"/>
              </p:cNvSpPr>
              <p:nvPr/>
            </p:nvSpPr>
            <p:spPr bwMode="auto">
              <a:xfrm>
                <a:off x="4441" y="225"/>
                <a:ext cx="798" cy="29"/>
              </a:xfrm>
              <a:custGeom>
                <a:avLst/>
                <a:gdLst>
                  <a:gd name="T0" fmla="*/ 791 w 800"/>
                  <a:gd name="T1" fmla="*/ 3 h 29"/>
                  <a:gd name="T2" fmla="*/ 469 w 800"/>
                  <a:gd name="T3" fmla="*/ 3 h 29"/>
                  <a:gd name="T4" fmla="*/ 468 w 800"/>
                  <a:gd name="T5" fmla="*/ 6 h 29"/>
                  <a:gd name="T6" fmla="*/ 461 w 800"/>
                  <a:gd name="T7" fmla="*/ 9 h 29"/>
                  <a:gd name="T8" fmla="*/ 339 w 800"/>
                  <a:gd name="T9" fmla="*/ 9 h 29"/>
                  <a:gd name="T10" fmla="*/ 332 w 800"/>
                  <a:gd name="T11" fmla="*/ 6 h 29"/>
                  <a:gd name="T12" fmla="*/ 331 w 800"/>
                  <a:gd name="T13" fmla="*/ 3 h 29"/>
                  <a:gd name="T14" fmla="*/ 9 w 800"/>
                  <a:gd name="T15" fmla="*/ 3 h 29"/>
                  <a:gd name="T16" fmla="*/ 0 w 800"/>
                  <a:gd name="T17" fmla="*/ 0 h 29"/>
                  <a:gd name="T18" fmla="*/ 0 w 800"/>
                  <a:gd name="T19" fmla="*/ 9 h 29"/>
                  <a:gd name="T20" fmla="*/ 6 w 800"/>
                  <a:gd name="T21" fmla="*/ 23 h 29"/>
                  <a:gd name="T22" fmla="*/ 21 w 800"/>
                  <a:gd name="T23" fmla="*/ 29 h 29"/>
                  <a:gd name="T24" fmla="*/ 779 w 800"/>
                  <a:gd name="T25" fmla="*/ 29 h 29"/>
                  <a:gd name="T26" fmla="*/ 794 w 800"/>
                  <a:gd name="T27" fmla="*/ 23 h 29"/>
                  <a:gd name="T28" fmla="*/ 800 w 800"/>
                  <a:gd name="T29" fmla="*/ 9 h 29"/>
                  <a:gd name="T30" fmla="*/ 800 w 800"/>
                  <a:gd name="T31" fmla="*/ 0 h 29"/>
                  <a:gd name="T32" fmla="*/ 791 w 800"/>
                  <a:gd name="T33" fmla="*/ 3 h 29"/>
                  <a:gd name="T34" fmla="*/ 72 w 800"/>
                  <a:gd name="T35" fmla="*/ 21 h 29"/>
                  <a:gd name="T36" fmla="*/ 68 w 800"/>
                  <a:gd name="T37" fmla="*/ 16 h 29"/>
                  <a:gd name="T38" fmla="*/ 72 w 800"/>
                  <a:gd name="T39" fmla="*/ 12 h 29"/>
                  <a:gd name="T40" fmla="*/ 77 w 800"/>
                  <a:gd name="T41" fmla="*/ 16 h 29"/>
                  <a:gd name="T42" fmla="*/ 72 w 800"/>
                  <a:gd name="T43" fmla="*/ 21 h 29"/>
                  <a:gd name="T44" fmla="*/ 94 w 800"/>
                  <a:gd name="T45" fmla="*/ 21 h 29"/>
                  <a:gd name="T46" fmla="*/ 89 w 800"/>
                  <a:gd name="T47" fmla="*/ 16 h 29"/>
                  <a:gd name="T48" fmla="*/ 94 w 800"/>
                  <a:gd name="T49" fmla="*/ 12 h 29"/>
                  <a:gd name="T50" fmla="*/ 98 w 800"/>
                  <a:gd name="T51" fmla="*/ 16 h 29"/>
                  <a:gd name="T52" fmla="*/ 94 w 800"/>
                  <a:gd name="T53" fmla="*/ 21 h 29"/>
                  <a:gd name="T54" fmla="*/ 115 w 800"/>
                  <a:gd name="T55" fmla="*/ 21 h 29"/>
                  <a:gd name="T56" fmla="*/ 111 w 800"/>
                  <a:gd name="T57" fmla="*/ 16 h 29"/>
                  <a:gd name="T58" fmla="*/ 115 w 800"/>
                  <a:gd name="T59" fmla="*/ 12 h 29"/>
                  <a:gd name="T60" fmla="*/ 120 w 800"/>
                  <a:gd name="T61" fmla="*/ 16 h 29"/>
                  <a:gd name="T62" fmla="*/ 115 w 800"/>
                  <a:gd name="T6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0" h="29">
                    <a:moveTo>
                      <a:pt x="791" y="3"/>
                    </a:moveTo>
                    <a:cubicBezTo>
                      <a:pt x="469" y="3"/>
                      <a:pt x="469" y="3"/>
                      <a:pt x="469" y="3"/>
                    </a:cubicBezTo>
                    <a:cubicBezTo>
                      <a:pt x="469" y="4"/>
                      <a:pt x="468" y="5"/>
                      <a:pt x="468" y="6"/>
                    </a:cubicBezTo>
                    <a:cubicBezTo>
                      <a:pt x="466" y="8"/>
                      <a:pt x="463" y="9"/>
                      <a:pt x="461" y="9"/>
                    </a:cubicBezTo>
                    <a:cubicBezTo>
                      <a:pt x="339" y="9"/>
                      <a:pt x="339" y="9"/>
                      <a:pt x="339" y="9"/>
                    </a:cubicBezTo>
                    <a:cubicBezTo>
                      <a:pt x="337" y="9"/>
                      <a:pt x="334" y="8"/>
                      <a:pt x="332" y="6"/>
                    </a:cubicBezTo>
                    <a:cubicBezTo>
                      <a:pt x="332" y="5"/>
                      <a:pt x="331" y="4"/>
                      <a:pt x="331" y="3"/>
                    </a:cubicBezTo>
                    <a:cubicBezTo>
                      <a:pt x="9" y="3"/>
                      <a:pt x="9" y="3"/>
                      <a:pt x="9" y="3"/>
                    </a:cubicBezTo>
                    <a:cubicBezTo>
                      <a:pt x="5" y="3"/>
                      <a:pt x="2" y="2"/>
                      <a:pt x="0" y="0"/>
                    </a:cubicBezTo>
                    <a:cubicBezTo>
                      <a:pt x="0" y="9"/>
                      <a:pt x="0" y="9"/>
                      <a:pt x="0" y="9"/>
                    </a:cubicBezTo>
                    <a:cubicBezTo>
                      <a:pt x="0" y="14"/>
                      <a:pt x="2" y="19"/>
                      <a:pt x="6" y="23"/>
                    </a:cubicBezTo>
                    <a:cubicBezTo>
                      <a:pt x="10" y="27"/>
                      <a:pt x="15" y="29"/>
                      <a:pt x="21" y="29"/>
                    </a:cubicBezTo>
                    <a:cubicBezTo>
                      <a:pt x="779" y="29"/>
                      <a:pt x="779" y="29"/>
                      <a:pt x="779" y="29"/>
                    </a:cubicBezTo>
                    <a:cubicBezTo>
                      <a:pt x="785" y="29"/>
                      <a:pt x="790" y="27"/>
                      <a:pt x="794" y="23"/>
                    </a:cubicBezTo>
                    <a:cubicBezTo>
                      <a:pt x="798" y="19"/>
                      <a:pt x="800" y="14"/>
                      <a:pt x="800" y="9"/>
                    </a:cubicBezTo>
                    <a:cubicBezTo>
                      <a:pt x="800" y="0"/>
                      <a:pt x="800" y="0"/>
                      <a:pt x="800" y="0"/>
                    </a:cubicBezTo>
                    <a:cubicBezTo>
                      <a:pt x="798" y="2"/>
                      <a:pt x="795" y="3"/>
                      <a:pt x="791" y="3"/>
                    </a:cubicBezTo>
                    <a:close/>
                    <a:moveTo>
                      <a:pt x="72" y="21"/>
                    </a:moveTo>
                    <a:cubicBezTo>
                      <a:pt x="70" y="21"/>
                      <a:pt x="68" y="19"/>
                      <a:pt x="68" y="16"/>
                    </a:cubicBezTo>
                    <a:cubicBezTo>
                      <a:pt x="68" y="14"/>
                      <a:pt x="70" y="12"/>
                      <a:pt x="72" y="12"/>
                    </a:cubicBezTo>
                    <a:cubicBezTo>
                      <a:pt x="75" y="12"/>
                      <a:pt x="77" y="14"/>
                      <a:pt x="77" y="16"/>
                    </a:cubicBezTo>
                    <a:cubicBezTo>
                      <a:pt x="77" y="19"/>
                      <a:pt x="75" y="21"/>
                      <a:pt x="72" y="21"/>
                    </a:cubicBezTo>
                    <a:close/>
                    <a:moveTo>
                      <a:pt x="94" y="21"/>
                    </a:moveTo>
                    <a:cubicBezTo>
                      <a:pt x="91" y="21"/>
                      <a:pt x="89" y="19"/>
                      <a:pt x="89" y="16"/>
                    </a:cubicBezTo>
                    <a:cubicBezTo>
                      <a:pt x="89" y="14"/>
                      <a:pt x="91" y="12"/>
                      <a:pt x="94" y="12"/>
                    </a:cubicBezTo>
                    <a:cubicBezTo>
                      <a:pt x="96" y="12"/>
                      <a:pt x="98" y="14"/>
                      <a:pt x="98" y="16"/>
                    </a:cubicBezTo>
                    <a:cubicBezTo>
                      <a:pt x="98" y="19"/>
                      <a:pt x="96" y="21"/>
                      <a:pt x="94" y="21"/>
                    </a:cubicBezTo>
                    <a:close/>
                    <a:moveTo>
                      <a:pt x="115" y="21"/>
                    </a:moveTo>
                    <a:cubicBezTo>
                      <a:pt x="113" y="21"/>
                      <a:pt x="111" y="19"/>
                      <a:pt x="111" y="16"/>
                    </a:cubicBezTo>
                    <a:cubicBezTo>
                      <a:pt x="111" y="14"/>
                      <a:pt x="113" y="12"/>
                      <a:pt x="115" y="12"/>
                    </a:cubicBezTo>
                    <a:cubicBezTo>
                      <a:pt x="118" y="12"/>
                      <a:pt x="120" y="14"/>
                      <a:pt x="120" y="16"/>
                    </a:cubicBezTo>
                    <a:cubicBezTo>
                      <a:pt x="120" y="19"/>
                      <a:pt x="118" y="21"/>
                      <a:pt x="11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36"/>
              <p:cNvSpPr/>
              <p:nvPr/>
            </p:nvSpPr>
            <p:spPr bwMode="auto">
              <a:xfrm>
                <a:off x="4702" y="1225"/>
                <a:ext cx="50" cy="48"/>
              </a:xfrm>
              <a:custGeom>
                <a:avLst/>
                <a:gdLst>
                  <a:gd name="T0" fmla="*/ 50 w 50"/>
                  <a:gd name="T1" fmla="*/ 24 h 48"/>
                  <a:gd name="T2" fmla="*/ 47 w 50"/>
                  <a:gd name="T3" fmla="*/ 36 h 48"/>
                  <a:gd name="T4" fmla="*/ 40 w 50"/>
                  <a:gd name="T5" fmla="*/ 30 h 48"/>
                  <a:gd name="T6" fmla="*/ 41 w 50"/>
                  <a:gd name="T7" fmla="*/ 24 h 48"/>
                  <a:gd name="T8" fmla="*/ 25 w 50"/>
                  <a:gd name="T9" fmla="*/ 8 h 48"/>
                  <a:gd name="T10" fmla="*/ 9 w 50"/>
                  <a:gd name="T11" fmla="*/ 24 h 48"/>
                  <a:gd name="T12" fmla="*/ 19 w 50"/>
                  <a:gd name="T13" fmla="*/ 40 h 48"/>
                  <a:gd name="T14" fmla="*/ 19 w 50"/>
                  <a:gd name="T15" fmla="*/ 48 h 48"/>
                  <a:gd name="T16" fmla="*/ 0 w 50"/>
                  <a:gd name="T17" fmla="*/ 24 h 48"/>
                  <a:gd name="T18" fmla="*/ 25 w 50"/>
                  <a:gd name="T19" fmla="*/ 0 h 48"/>
                  <a:gd name="T20" fmla="*/ 50 w 50"/>
                  <a:gd name="T2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50" y="24"/>
                    </a:moveTo>
                    <a:cubicBezTo>
                      <a:pt x="50" y="29"/>
                      <a:pt x="48" y="33"/>
                      <a:pt x="47" y="36"/>
                    </a:cubicBezTo>
                    <a:cubicBezTo>
                      <a:pt x="40" y="30"/>
                      <a:pt x="40" y="30"/>
                      <a:pt x="40" y="30"/>
                    </a:cubicBezTo>
                    <a:cubicBezTo>
                      <a:pt x="41" y="28"/>
                      <a:pt x="41" y="26"/>
                      <a:pt x="41" y="24"/>
                    </a:cubicBezTo>
                    <a:cubicBezTo>
                      <a:pt x="41" y="15"/>
                      <a:pt x="34" y="8"/>
                      <a:pt x="25" y="8"/>
                    </a:cubicBezTo>
                    <a:cubicBezTo>
                      <a:pt x="16" y="8"/>
                      <a:pt x="9" y="15"/>
                      <a:pt x="9" y="24"/>
                    </a:cubicBezTo>
                    <a:cubicBezTo>
                      <a:pt x="9" y="31"/>
                      <a:pt x="13" y="37"/>
                      <a:pt x="19" y="40"/>
                    </a:cubicBezTo>
                    <a:cubicBezTo>
                      <a:pt x="19" y="48"/>
                      <a:pt x="19" y="48"/>
                      <a:pt x="19" y="48"/>
                    </a:cubicBezTo>
                    <a:cubicBezTo>
                      <a:pt x="8" y="45"/>
                      <a:pt x="0" y="36"/>
                      <a:pt x="0" y="24"/>
                    </a:cubicBezTo>
                    <a:cubicBezTo>
                      <a:pt x="0" y="11"/>
                      <a:pt x="11" y="0"/>
                      <a:pt x="25" y="0"/>
                    </a:cubicBezTo>
                    <a:cubicBezTo>
                      <a:pt x="39" y="0"/>
                      <a:pt x="50" y="11"/>
                      <a:pt x="5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37"/>
              <p:cNvSpPr/>
              <p:nvPr/>
            </p:nvSpPr>
            <p:spPr bwMode="auto">
              <a:xfrm>
                <a:off x="4682" y="1204"/>
                <a:ext cx="90" cy="90"/>
              </a:xfrm>
              <a:custGeom>
                <a:avLst/>
                <a:gdLst>
                  <a:gd name="T0" fmla="*/ 45 w 90"/>
                  <a:gd name="T1" fmla="*/ 0 h 90"/>
                  <a:gd name="T2" fmla="*/ 0 w 90"/>
                  <a:gd name="T3" fmla="*/ 45 h 90"/>
                  <a:gd name="T4" fmla="*/ 39 w 90"/>
                  <a:gd name="T5" fmla="*/ 90 h 90"/>
                  <a:gd name="T6" fmla="*/ 39 w 90"/>
                  <a:gd name="T7" fmla="*/ 82 h 90"/>
                  <a:gd name="T8" fmla="*/ 8 w 90"/>
                  <a:gd name="T9" fmla="*/ 45 h 90"/>
                  <a:gd name="T10" fmla="*/ 45 w 90"/>
                  <a:gd name="T11" fmla="*/ 9 h 90"/>
                  <a:gd name="T12" fmla="*/ 82 w 90"/>
                  <a:gd name="T13" fmla="*/ 45 h 90"/>
                  <a:gd name="T14" fmla="*/ 75 w 90"/>
                  <a:gd name="T15" fmla="*/ 66 h 90"/>
                  <a:gd name="T16" fmla="*/ 81 w 90"/>
                  <a:gd name="T17" fmla="*/ 72 h 90"/>
                  <a:gd name="T18" fmla="*/ 90 w 90"/>
                  <a:gd name="T19" fmla="*/ 45 h 90"/>
                  <a:gd name="T20" fmla="*/ 45 w 90"/>
                  <a:gd name="T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90">
                    <a:moveTo>
                      <a:pt x="45" y="0"/>
                    </a:moveTo>
                    <a:cubicBezTo>
                      <a:pt x="20" y="0"/>
                      <a:pt x="0" y="21"/>
                      <a:pt x="0" y="45"/>
                    </a:cubicBezTo>
                    <a:cubicBezTo>
                      <a:pt x="0" y="68"/>
                      <a:pt x="17" y="87"/>
                      <a:pt x="39" y="90"/>
                    </a:cubicBezTo>
                    <a:cubicBezTo>
                      <a:pt x="39" y="82"/>
                      <a:pt x="39" y="82"/>
                      <a:pt x="39" y="82"/>
                    </a:cubicBezTo>
                    <a:cubicBezTo>
                      <a:pt x="21" y="79"/>
                      <a:pt x="8" y="64"/>
                      <a:pt x="8" y="45"/>
                    </a:cubicBezTo>
                    <a:cubicBezTo>
                      <a:pt x="8" y="25"/>
                      <a:pt x="25" y="9"/>
                      <a:pt x="45" y="9"/>
                    </a:cubicBezTo>
                    <a:cubicBezTo>
                      <a:pt x="65" y="9"/>
                      <a:pt x="82" y="25"/>
                      <a:pt x="82" y="45"/>
                    </a:cubicBezTo>
                    <a:cubicBezTo>
                      <a:pt x="82" y="53"/>
                      <a:pt x="79" y="60"/>
                      <a:pt x="75" y="66"/>
                    </a:cubicBezTo>
                    <a:cubicBezTo>
                      <a:pt x="81" y="72"/>
                      <a:pt x="81" y="72"/>
                      <a:pt x="81" y="72"/>
                    </a:cubicBezTo>
                    <a:cubicBezTo>
                      <a:pt x="87" y="65"/>
                      <a:pt x="90" y="55"/>
                      <a:pt x="90" y="45"/>
                    </a:cubicBezTo>
                    <a:cubicBezTo>
                      <a:pt x="90" y="21"/>
                      <a:pt x="70"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38"/>
              <p:cNvSpPr/>
              <p:nvPr/>
            </p:nvSpPr>
            <p:spPr bwMode="auto">
              <a:xfrm>
                <a:off x="4727" y="-85"/>
                <a:ext cx="99" cy="167"/>
              </a:xfrm>
              <a:custGeom>
                <a:avLst/>
                <a:gdLst>
                  <a:gd name="T0" fmla="*/ 0 w 99"/>
                  <a:gd name="T1" fmla="*/ 1 h 167"/>
                  <a:gd name="T2" fmla="*/ 0 w 99"/>
                  <a:gd name="T3" fmla="*/ 1 h 167"/>
                  <a:gd name="T4" fmla="*/ 0 w 99"/>
                  <a:gd name="T5" fmla="*/ 143 h 167"/>
                  <a:gd name="T6" fmla="*/ 0 w 99"/>
                  <a:gd name="T7" fmla="*/ 143 h 167"/>
                  <a:gd name="T8" fmla="*/ 1 w 99"/>
                  <a:gd name="T9" fmla="*/ 143 h 167"/>
                  <a:gd name="T10" fmla="*/ 1 w 99"/>
                  <a:gd name="T11" fmla="*/ 143 h 167"/>
                  <a:gd name="T12" fmla="*/ 29 w 99"/>
                  <a:gd name="T13" fmla="*/ 119 h 167"/>
                  <a:gd name="T14" fmla="*/ 29 w 99"/>
                  <a:gd name="T15" fmla="*/ 119 h 167"/>
                  <a:gd name="T16" fmla="*/ 29 w 99"/>
                  <a:gd name="T17" fmla="*/ 119 h 167"/>
                  <a:gd name="T18" fmla="*/ 30 w 99"/>
                  <a:gd name="T19" fmla="*/ 119 h 167"/>
                  <a:gd name="T20" fmla="*/ 47 w 99"/>
                  <a:gd name="T21" fmla="*/ 163 h 167"/>
                  <a:gd name="T22" fmla="*/ 50 w 99"/>
                  <a:gd name="T23" fmla="*/ 166 h 167"/>
                  <a:gd name="T24" fmla="*/ 54 w 99"/>
                  <a:gd name="T25" fmla="*/ 166 h 167"/>
                  <a:gd name="T26" fmla="*/ 76 w 99"/>
                  <a:gd name="T27" fmla="*/ 157 h 167"/>
                  <a:gd name="T28" fmla="*/ 79 w 99"/>
                  <a:gd name="T29" fmla="*/ 155 h 167"/>
                  <a:gd name="T30" fmla="*/ 79 w 99"/>
                  <a:gd name="T31" fmla="*/ 151 h 167"/>
                  <a:gd name="T32" fmla="*/ 61 w 99"/>
                  <a:gd name="T33" fmla="*/ 107 h 167"/>
                  <a:gd name="T34" fmla="*/ 61 w 99"/>
                  <a:gd name="T35" fmla="*/ 106 h 167"/>
                  <a:gd name="T36" fmla="*/ 61 w 99"/>
                  <a:gd name="T37" fmla="*/ 106 h 167"/>
                  <a:gd name="T38" fmla="*/ 62 w 99"/>
                  <a:gd name="T39" fmla="*/ 106 h 167"/>
                  <a:gd name="T40" fmla="*/ 98 w 99"/>
                  <a:gd name="T41" fmla="*/ 104 h 167"/>
                  <a:gd name="T42" fmla="*/ 99 w 99"/>
                  <a:gd name="T43" fmla="*/ 104 h 167"/>
                  <a:gd name="T44" fmla="*/ 99 w 99"/>
                  <a:gd name="T45" fmla="*/ 104 h 167"/>
                  <a:gd name="T46" fmla="*/ 99 w 99"/>
                  <a:gd name="T47" fmla="*/ 103 h 167"/>
                  <a:gd name="T48" fmla="*/ 1 w 99"/>
                  <a:gd name="T49" fmla="*/ 1 h 167"/>
                  <a:gd name="T50" fmla="*/ 0 w 99"/>
                  <a:gd name="T51" fmla="*/ 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9" h="167">
                    <a:moveTo>
                      <a:pt x="0" y="1"/>
                    </a:moveTo>
                    <a:cubicBezTo>
                      <a:pt x="0" y="1"/>
                      <a:pt x="0" y="1"/>
                      <a:pt x="0" y="1"/>
                    </a:cubicBezTo>
                    <a:cubicBezTo>
                      <a:pt x="0" y="143"/>
                      <a:pt x="0" y="143"/>
                      <a:pt x="0" y="143"/>
                    </a:cubicBezTo>
                    <a:cubicBezTo>
                      <a:pt x="0" y="143"/>
                      <a:pt x="0" y="143"/>
                      <a:pt x="0" y="143"/>
                    </a:cubicBezTo>
                    <a:cubicBezTo>
                      <a:pt x="1" y="143"/>
                      <a:pt x="1" y="143"/>
                      <a:pt x="1" y="143"/>
                    </a:cubicBezTo>
                    <a:cubicBezTo>
                      <a:pt x="1" y="143"/>
                      <a:pt x="1" y="143"/>
                      <a:pt x="1" y="143"/>
                    </a:cubicBezTo>
                    <a:cubicBezTo>
                      <a:pt x="29" y="119"/>
                      <a:pt x="29" y="119"/>
                      <a:pt x="29" y="119"/>
                    </a:cubicBezTo>
                    <a:cubicBezTo>
                      <a:pt x="29" y="119"/>
                      <a:pt x="29" y="119"/>
                      <a:pt x="29" y="119"/>
                    </a:cubicBezTo>
                    <a:cubicBezTo>
                      <a:pt x="29" y="119"/>
                      <a:pt x="29" y="119"/>
                      <a:pt x="29" y="119"/>
                    </a:cubicBezTo>
                    <a:cubicBezTo>
                      <a:pt x="29" y="119"/>
                      <a:pt x="30" y="119"/>
                      <a:pt x="30" y="119"/>
                    </a:cubicBezTo>
                    <a:cubicBezTo>
                      <a:pt x="47" y="163"/>
                      <a:pt x="47" y="163"/>
                      <a:pt x="47" y="163"/>
                    </a:cubicBezTo>
                    <a:cubicBezTo>
                      <a:pt x="48" y="164"/>
                      <a:pt x="49" y="165"/>
                      <a:pt x="50" y="166"/>
                    </a:cubicBezTo>
                    <a:cubicBezTo>
                      <a:pt x="52" y="167"/>
                      <a:pt x="53" y="167"/>
                      <a:pt x="54" y="166"/>
                    </a:cubicBezTo>
                    <a:cubicBezTo>
                      <a:pt x="76" y="157"/>
                      <a:pt x="76" y="157"/>
                      <a:pt x="76" y="157"/>
                    </a:cubicBezTo>
                    <a:cubicBezTo>
                      <a:pt x="77" y="157"/>
                      <a:pt x="78" y="156"/>
                      <a:pt x="79" y="155"/>
                    </a:cubicBezTo>
                    <a:cubicBezTo>
                      <a:pt x="79" y="153"/>
                      <a:pt x="79" y="152"/>
                      <a:pt x="79" y="151"/>
                    </a:cubicBezTo>
                    <a:cubicBezTo>
                      <a:pt x="61" y="107"/>
                      <a:pt x="61" y="107"/>
                      <a:pt x="61" y="107"/>
                    </a:cubicBezTo>
                    <a:cubicBezTo>
                      <a:pt x="61" y="106"/>
                      <a:pt x="61" y="106"/>
                      <a:pt x="61" y="106"/>
                    </a:cubicBezTo>
                    <a:cubicBezTo>
                      <a:pt x="61" y="106"/>
                      <a:pt x="61" y="106"/>
                      <a:pt x="61" y="106"/>
                    </a:cubicBezTo>
                    <a:cubicBezTo>
                      <a:pt x="61" y="106"/>
                      <a:pt x="62" y="106"/>
                      <a:pt x="62" y="106"/>
                    </a:cubicBezTo>
                    <a:cubicBezTo>
                      <a:pt x="98" y="104"/>
                      <a:pt x="98" y="104"/>
                      <a:pt x="98" y="104"/>
                    </a:cubicBezTo>
                    <a:cubicBezTo>
                      <a:pt x="98" y="104"/>
                      <a:pt x="98" y="104"/>
                      <a:pt x="99" y="104"/>
                    </a:cubicBezTo>
                    <a:cubicBezTo>
                      <a:pt x="99" y="104"/>
                      <a:pt x="99" y="104"/>
                      <a:pt x="99" y="104"/>
                    </a:cubicBezTo>
                    <a:cubicBezTo>
                      <a:pt x="99" y="104"/>
                      <a:pt x="99" y="103"/>
                      <a:pt x="99" y="103"/>
                    </a:cubicBezTo>
                    <a:cubicBezTo>
                      <a:pt x="1" y="1"/>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41" name="椭圆 40"/>
          <p:cNvSpPr/>
          <p:nvPr/>
        </p:nvSpPr>
        <p:spPr>
          <a:xfrm>
            <a:off x="3854568" y="547199"/>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38"/>
          <p:cNvGrpSpPr/>
          <p:nvPr/>
        </p:nvGrpSpPr>
        <p:grpSpPr>
          <a:xfrm>
            <a:off x="6189217" y="2310738"/>
            <a:ext cx="652707" cy="470205"/>
            <a:chOff x="4054248" y="3194905"/>
            <a:chExt cx="626939" cy="626940"/>
          </a:xfrm>
        </p:grpSpPr>
        <p:cxnSp>
          <p:nvCxnSpPr>
            <p:cNvPr id="94" name="Straight Connector 39"/>
            <p:cNvCxnSpPr/>
            <p:nvPr/>
          </p:nvCxnSpPr>
          <p:spPr>
            <a:xfrm flipH="1">
              <a:off x="4367719" y="3821845"/>
              <a:ext cx="221518" cy="0"/>
            </a:xfrm>
            <a:prstGeom prst="line">
              <a:avLst/>
            </a:prstGeom>
            <a:ln w="28575"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95" name="Group 40"/>
            <p:cNvGrpSpPr/>
            <p:nvPr/>
          </p:nvGrpSpPr>
          <p:grpSpPr>
            <a:xfrm flipH="1">
              <a:off x="4054248" y="3194905"/>
              <a:ext cx="626939" cy="626939"/>
              <a:chOff x="4273197" y="3211513"/>
              <a:chExt cx="1238396" cy="1238396"/>
            </a:xfrm>
          </p:grpSpPr>
          <p:sp>
            <p:nvSpPr>
              <p:cNvPr id="96" name="Arc 41"/>
              <p:cNvSpPr/>
              <p:nvPr/>
            </p:nvSpPr>
            <p:spPr>
              <a:xfrm flipV="1">
                <a:off x="4273197" y="3211513"/>
                <a:ext cx="1238396" cy="1238396"/>
              </a:xfrm>
              <a:prstGeom prst="arc">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sp>
            <p:nvSpPr>
              <p:cNvPr id="97" name="Arc 42"/>
              <p:cNvSpPr/>
              <p:nvPr/>
            </p:nvSpPr>
            <p:spPr>
              <a:xfrm>
                <a:off x="4273197" y="3211513"/>
                <a:ext cx="1238395" cy="1238395"/>
              </a:xfrm>
              <a:prstGeom prst="arc">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grpSp>
      </p:grpSp>
      <p:grpSp>
        <p:nvGrpSpPr>
          <p:cNvPr id="80" name="Group 33"/>
          <p:cNvGrpSpPr/>
          <p:nvPr/>
        </p:nvGrpSpPr>
        <p:grpSpPr>
          <a:xfrm flipH="1">
            <a:off x="6585462" y="2988690"/>
            <a:ext cx="652707" cy="470205"/>
            <a:chOff x="4054248" y="3194905"/>
            <a:chExt cx="626939" cy="626940"/>
          </a:xfrm>
        </p:grpSpPr>
        <p:cxnSp>
          <p:nvCxnSpPr>
            <p:cNvPr id="81" name="Straight Connector 34"/>
            <p:cNvCxnSpPr/>
            <p:nvPr/>
          </p:nvCxnSpPr>
          <p:spPr>
            <a:xfrm flipH="1">
              <a:off x="4367719" y="3821845"/>
              <a:ext cx="221518" cy="0"/>
            </a:xfrm>
            <a:prstGeom prst="line">
              <a:avLst/>
            </a:prstGeom>
            <a:ln w="28575"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82" name="Group 35"/>
            <p:cNvGrpSpPr/>
            <p:nvPr/>
          </p:nvGrpSpPr>
          <p:grpSpPr>
            <a:xfrm flipH="1">
              <a:off x="4054248" y="3194905"/>
              <a:ext cx="626939" cy="626939"/>
              <a:chOff x="4273197" y="3211513"/>
              <a:chExt cx="1238396" cy="1238396"/>
            </a:xfrm>
          </p:grpSpPr>
          <p:sp>
            <p:nvSpPr>
              <p:cNvPr id="83" name="Arc 36"/>
              <p:cNvSpPr/>
              <p:nvPr/>
            </p:nvSpPr>
            <p:spPr>
              <a:xfrm flipV="1">
                <a:off x="4273197" y="3211513"/>
                <a:ext cx="1238396" cy="1238396"/>
              </a:xfrm>
              <a:prstGeom prst="arc">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sp>
            <p:nvSpPr>
              <p:cNvPr id="84" name="Arc 37"/>
              <p:cNvSpPr/>
              <p:nvPr/>
            </p:nvSpPr>
            <p:spPr>
              <a:xfrm>
                <a:off x="4273197" y="3211513"/>
                <a:ext cx="1238395" cy="1238395"/>
              </a:xfrm>
              <a:prstGeom prst="arc">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grpSp>
      </p:grpSp>
      <p:sp>
        <p:nvSpPr>
          <p:cNvPr id="5" name="矩形 4"/>
          <p:cNvSpPr/>
          <p:nvPr/>
        </p:nvSpPr>
        <p:spPr>
          <a:xfrm>
            <a:off x="4102890" y="411977"/>
            <a:ext cx="5109091" cy="584776"/>
          </a:xfrm>
          <a:prstGeom prst="rect">
            <a:avLst/>
          </a:prstGeom>
        </p:spPr>
        <p:txBody>
          <a:bodyPr wrap="none">
            <a:spAutoFit/>
          </a:bodyPr>
          <a:lstStyle/>
          <a:p>
            <a:r>
              <a:rPr lang="zh-CN" altLang="en-US" sz="3200" b="1" dirty="0" smtClean="0"/>
              <a:t>应用文的分类、特点与作用</a:t>
            </a:r>
            <a:endParaRPr lang="zh-CN" altLang="en-US" sz="3200" b="1" dirty="0"/>
          </a:p>
        </p:txBody>
      </p:sp>
      <p:sp>
        <p:nvSpPr>
          <p:cNvPr id="8" name="矩形 7"/>
          <p:cNvSpPr/>
          <p:nvPr/>
        </p:nvSpPr>
        <p:spPr>
          <a:xfrm>
            <a:off x="4102890" y="998415"/>
            <a:ext cx="7039406" cy="477054"/>
          </a:xfrm>
          <a:prstGeom prst="rect">
            <a:avLst/>
          </a:prstGeom>
        </p:spPr>
        <p:txBody>
          <a:bodyPr wrap="square">
            <a:spAutoFit/>
          </a:bodyPr>
          <a:lstStyle/>
          <a:p>
            <a:pPr lvl="0">
              <a:lnSpc>
                <a:spcPct val="130000"/>
              </a:lnSpc>
            </a:pPr>
            <a:r>
              <a:rPr lang="zh-CN" altLang="en-US" sz="2000" dirty="0" smtClean="0">
                <a:solidFill>
                  <a:srgbClr val="000000"/>
                </a:solidFill>
                <a:latin typeface="微软雅黑" panose="020B0503020204020204" charset="-122"/>
                <a:ea typeface="微软雅黑" panose="020B0503020204020204" charset="-122"/>
              </a:rPr>
              <a:t>应用文的作用</a:t>
            </a:r>
            <a:endParaRPr lang="zh-CN" altLang="en-US" sz="2000" dirty="0">
              <a:solidFill>
                <a:srgbClr val="000000"/>
              </a:solidFill>
              <a:latin typeface="微软雅黑" panose="020B0503020204020204" charset="-122"/>
              <a:ea typeface="微软雅黑" panose="020B0503020204020204" charset="-122"/>
            </a:endParaRPr>
          </a:p>
        </p:txBody>
      </p:sp>
      <p:grpSp>
        <p:nvGrpSpPr>
          <p:cNvPr id="41" name="Group 28"/>
          <p:cNvGrpSpPr/>
          <p:nvPr/>
        </p:nvGrpSpPr>
        <p:grpSpPr>
          <a:xfrm>
            <a:off x="6216035" y="4735990"/>
            <a:ext cx="652707" cy="470205"/>
            <a:chOff x="4054248" y="3194905"/>
            <a:chExt cx="626939" cy="626940"/>
          </a:xfrm>
        </p:grpSpPr>
        <p:cxnSp>
          <p:nvCxnSpPr>
            <p:cNvPr id="42" name="Straight Connector 29"/>
            <p:cNvCxnSpPr/>
            <p:nvPr/>
          </p:nvCxnSpPr>
          <p:spPr>
            <a:xfrm flipH="1">
              <a:off x="4367719" y="3821845"/>
              <a:ext cx="221518" cy="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3" name="Group 30"/>
            <p:cNvGrpSpPr/>
            <p:nvPr/>
          </p:nvGrpSpPr>
          <p:grpSpPr>
            <a:xfrm flipH="1">
              <a:off x="4054248" y="3194905"/>
              <a:ext cx="626939" cy="626939"/>
              <a:chOff x="4273197" y="3211513"/>
              <a:chExt cx="1238396" cy="1238396"/>
            </a:xfrm>
          </p:grpSpPr>
          <p:sp>
            <p:nvSpPr>
              <p:cNvPr id="44" name="Arc 31"/>
              <p:cNvSpPr/>
              <p:nvPr/>
            </p:nvSpPr>
            <p:spPr>
              <a:xfrm flipV="1">
                <a:off x="4273197" y="3211513"/>
                <a:ext cx="1238396" cy="1238396"/>
              </a:xfrm>
              <a:prstGeom prst="arc">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sp>
            <p:nvSpPr>
              <p:cNvPr id="45" name="Arc 32"/>
              <p:cNvSpPr/>
              <p:nvPr/>
            </p:nvSpPr>
            <p:spPr>
              <a:xfrm>
                <a:off x="4273197" y="3211513"/>
                <a:ext cx="1238395" cy="1238395"/>
              </a:xfrm>
              <a:prstGeom prst="arc">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grpSp>
      </p:grpSp>
      <p:grpSp>
        <p:nvGrpSpPr>
          <p:cNvPr id="46" name="Group 33"/>
          <p:cNvGrpSpPr/>
          <p:nvPr/>
        </p:nvGrpSpPr>
        <p:grpSpPr>
          <a:xfrm flipH="1">
            <a:off x="6533302" y="4224931"/>
            <a:ext cx="652707" cy="470205"/>
            <a:chOff x="4054248" y="3194905"/>
            <a:chExt cx="626939" cy="626940"/>
          </a:xfrm>
        </p:grpSpPr>
        <p:cxnSp>
          <p:nvCxnSpPr>
            <p:cNvPr id="47" name="Straight Connector 34"/>
            <p:cNvCxnSpPr/>
            <p:nvPr/>
          </p:nvCxnSpPr>
          <p:spPr>
            <a:xfrm flipH="1">
              <a:off x="4367719" y="3821845"/>
              <a:ext cx="221518" cy="0"/>
            </a:xfrm>
            <a:prstGeom prst="line">
              <a:avLst/>
            </a:prstGeom>
            <a:ln w="28575"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8" name="Group 35"/>
            <p:cNvGrpSpPr/>
            <p:nvPr/>
          </p:nvGrpSpPr>
          <p:grpSpPr>
            <a:xfrm flipH="1">
              <a:off x="4054248" y="3194905"/>
              <a:ext cx="626939" cy="626939"/>
              <a:chOff x="4273197" y="3211513"/>
              <a:chExt cx="1238396" cy="1238396"/>
            </a:xfrm>
          </p:grpSpPr>
          <p:sp>
            <p:nvSpPr>
              <p:cNvPr id="49" name="Arc 36"/>
              <p:cNvSpPr/>
              <p:nvPr/>
            </p:nvSpPr>
            <p:spPr>
              <a:xfrm flipV="1">
                <a:off x="4273197" y="3211513"/>
                <a:ext cx="1238396" cy="1238396"/>
              </a:xfrm>
              <a:prstGeom prst="arc">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sp>
            <p:nvSpPr>
              <p:cNvPr id="50" name="Arc 37"/>
              <p:cNvSpPr/>
              <p:nvPr/>
            </p:nvSpPr>
            <p:spPr>
              <a:xfrm>
                <a:off x="4273197" y="3211513"/>
                <a:ext cx="1238395" cy="1238395"/>
              </a:xfrm>
              <a:prstGeom prst="arc">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grpSp>
      </p:grpSp>
      <p:grpSp>
        <p:nvGrpSpPr>
          <p:cNvPr id="51" name="Group 38"/>
          <p:cNvGrpSpPr/>
          <p:nvPr/>
        </p:nvGrpSpPr>
        <p:grpSpPr>
          <a:xfrm>
            <a:off x="6204778" y="3529555"/>
            <a:ext cx="652707" cy="470205"/>
            <a:chOff x="4054248" y="3194905"/>
            <a:chExt cx="626939" cy="626940"/>
          </a:xfrm>
        </p:grpSpPr>
        <p:cxnSp>
          <p:nvCxnSpPr>
            <p:cNvPr id="52" name="Straight Connector 39"/>
            <p:cNvCxnSpPr/>
            <p:nvPr/>
          </p:nvCxnSpPr>
          <p:spPr>
            <a:xfrm flipH="1">
              <a:off x="4367719" y="3821845"/>
              <a:ext cx="221518" cy="0"/>
            </a:xfrm>
            <a:prstGeom prst="line">
              <a:avLst/>
            </a:prstGeom>
            <a:ln w="28575"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3" name="Group 40"/>
            <p:cNvGrpSpPr/>
            <p:nvPr/>
          </p:nvGrpSpPr>
          <p:grpSpPr>
            <a:xfrm flipH="1">
              <a:off x="4054248" y="3194905"/>
              <a:ext cx="626939" cy="626939"/>
              <a:chOff x="4273197" y="3211513"/>
              <a:chExt cx="1238396" cy="1238396"/>
            </a:xfrm>
          </p:grpSpPr>
          <p:sp>
            <p:nvSpPr>
              <p:cNvPr id="54" name="Arc 41"/>
              <p:cNvSpPr/>
              <p:nvPr/>
            </p:nvSpPr>
            <p:spPr>
              <a:xfrm flipV="1">
                <a:off x="4273197" y="3211513"/>
                <a:ext cx="1238396" cy="1238396"/>
              </a:xfrm>
              <a:prstGeom prst="arc">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sp>
            <p:nvSpPr>
              <p:cNvPr id="55" name="Arc 42"/>
              <p:cNvSpPr/>
              <p:nvPr/>
            </p:nvSpPr>
            <p:spPr>
              <a:xfrm>
                <a:off x="4273197" y="3211513"/>
                <a:ext cx="1238395" cy="1238395"/>
              </a:xfrm>
              <a:prstGeom prst="arc">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grpSp>
      </p:grpSp>
      <p:grpSp>
        <p:nvGrpSpPr>
          <p:cNvPr id="56" name="组合 1"/>
          <p:cNvGrpSpPr/>
          <p:nvPr/>
        </p:nvGrpSpPr>
        <p:grpSpPr>
          <a:xfrm>
            <a:off x="4342870" y="5206196"/>
            <a:ext cx="2765624" cy="652709"/>
            <a:chOff x="2316508" y="3513115"/>
            <a:chExt cx="2765624" cy="652709"/>
          </a:xfrm>
        </p:grpSpPr>
        <p:grpSp>
          <p:nvGrpSpPr>
            <p:cNvPr id="57" name="Group 25"/>
            <p:cNvGrpSpPr/>
            <p:nvPr/>
          </p:nvGrpSpPr>
          <p:grpSpPr>
            <a:xfrm>
              <a:off x="4429424" y="3513115"/>
              <a:ext cx="652708" cy="652708"/>
              <a:chOff x="4273197" y="3211513"/>
              <a:chExt cx="1238396" cy="1238396"/>
            </a:xfrm>
          </p:grpSpPr>
          <p:sp>
            <p:nvSpPr>
              <p:cNvPr id="62" name="Arc 26"/>
              <p:cNvSpPr/>
              <p:nvPr/>
            </p:nvSpPr>
            <p:spPr>
              <a:xfrm flipV="1">
                <a:off x="4273197" y="3211513"/>
                <a:ext cx="1238396" cy="1238396"/>
              </a:xfrm>
              <a:prstGeom prst="arc">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sp>
            <p:nvSpPr>
              <p:cNvPr id="63" name="Arc 27"/>
              <p:cNvSpPr/>
              <p:nvPr/>
            </p:nvSpPr>
            <p:spPr>
              <a:xfrm>
                <a:off x="4273197" y="3211513"/>
                <a:ext cx="1238395" cy="1238395"/>
              </a:xfrm>
              <a:prstGeom prst="arc">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微软雅黑" panose="020B0503020204020204" charset="-122"/>
                  <a:ea typeface="微软雅黑" panose="020B0503020204020204" charset="-122"/>
                </a:endParaRPr>
              </a:p>
            </p:txBody>
          </p:sp>
        </p:grpSp>
        <p:grpSp>
          <p:nvGrpSpPr>
            <p:cNvPr id="58" name="Group 43"/>
            <p:cNvGrpSpPr/>
            <p:nvPr/>
          </p:nvGrpSpPr>
          <p:grpSpPr>
            <a:xfrm>
              <a:off x="2316508" y="4165824"/>
              <a:ext cx="2439270" cy="0"/>
              <a:chOff x="2559740" y="4449909"/>
              <a:chExt cx="2342967" cy="0"/>
            </a:xfrm>
          </p:grpSpPr>
          <p:cxnSp>
            <p:nvCxnSpPr>
              <p:cNvPr id="59" name="Straight Connector 44"/>
              <p:cNvCxnSpPr/>
              <p:nvPr/>
            </p:nvCxnSpPr>
            <p:spPr>
              <a:xfrm>
                <a:off x="4280170" y="4449909"/>
                <a:ext cx="622537" cy="0"/>
              </a:xfrm>
              <a:prstGeom prst="line">
                <a:avLst/>
              </a:prstGeom>
              <a:ln w="2857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Straight Connector 45"/>
              <p:cNvCxnSpPr/>
              <p:nvPr/>
            </p:nvCxnSpPr>
            <p:spPr>
              <a:xfrm>
                <a:off x="3900791" y="4449909"/>
                <a:ext cx="243159" cy="0"/>
              </a:xfrm>
              <a:prstGeom prst="line">
                <a:avLst/>
              </a:prstGeom>
              <a:ln w="2857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Straight Connector 46"/>
              <p:cNvCxnSpPr/>
              <p:nvPr/>
            </p:nvCxnSpPr>
            <p:spPr>
              <a:xfrm>
                <a:off x="2559740" y="4449909"/>
                <a:ext cx="1234014" cy="0"/>
              </a:xfrm>
              <a:prstGeom prst="line">
                <a:avLst/>
              </a:prstGeom>
              <a:ln w="28575" cap="rnd">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64" name="Group 47"/>
          <p:cNvGrpSpPr/>
          <p:nvPr/>
        </p:nvGrpSpPr>
        <p:grpSpPr>
          <a:xfrm flipH="1">
            <a:off x="6703181" y="2077055"/>
            <a:ext cx="3172893" cy="0"/>
            <a:chOff x="1855080" y="4449909"/>
            <a:chExt cx="3047627" cy="0"/>
          </a:xfrm>
        </p:grpSpPr>
        <p:cxnSp>
          <p:nvCxnSpPr>
            <p:cNvPr id="65" name="Straight Connector 48"/>
            <p:cNvCxnSpPr/>
            <p:nvPr/>
          </p:nvCxnSpPr>
          <p:spPr>
            <a:xfrm>
              <a:off x="4280170" y="4449909"/>
              <a:ext cx="622537" cy="0"/>
            </a:xfrm>
            <a:prstGeom prst="line">
              <a:avLst/>
            </a:prstGeom>
            <a:ln w="28575"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6" name="Straight Connector 49"/>
            <p:cNvCxnSpPr/>
            <p:nvPr/>
          </p:nvCxnSpPr>
          <p:spPr>
            <a:xfrm>
              <a:off x="3900791" y="4449909"/>
              <a:ext cx="243159" cy="0"/>
            </a:xfrm>
            <a:prstGeom prst="line">
              <a:avLst/>
            </a:prstGeom>
            <a:ln w="28575"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7" name="Straight Connector 50"/>
            <p:cNvCxnSpPr/>
            <p:nvPr/>
          </p:nvCxnSpPr>
          <p:spPr>
            <a:xfrm>
              <a:off x="1855080" y="4449909"/>
              <a:ext cx="1938674" cy="0"/>
            </a:xfrm>
            <a:prstGeom prst="line">
              <a:avLst/>
            </a:prstGeom>
            <a:ln w="28575" cap="rnd">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 name="组 2"/>
          <p:cNvGrpSpPr/>
          <p:nvPr/>
        </p:nvGrpSpPr>
        <p:grpSpPr>
          <a:xfrm>
            <a:off x="4802476" y="5275688"/>
            <a:ext cx="2190879" cy="492443"/>
            <a:chOff x="4889078" y="4563870"/>
            <a:chExt cx="2190879" cy="492443"/>
          </a:xfrm>
        </p:grpSpPr>
        <p:sp>
          <p:nvSpPr>
            <p:cNvPr id="21" name="矩形 20"/>
            <p:cNvSpPr/>
            <p:nvPr/>
          </p:nvSpPr>
          <p:spPr>
            <a:xfrm>
              <a:off x="4889078" y="4563870"/>
              <a:ext cx="1794081" cy="492443"/>
            </a:xfrm>
            <a:prstGeom prst="rect">
              <a:avLst/>
            </a:prstGeom>
          </p:spPr>
          <p:txBody>
            <a:bodyPr wrap="none">
              <a:spAutoFit/>
            </a:bodyPr>
            <a:lstStyle/>
            <a:p>
              <a:pPr lvl="0" algn="just">
                <a:lnSpc>
                  <a:spcPct val="130000"/>
                </a:lnSpc>
              </a:pPr>
              <a:r>
                <a:rPr lang="zh-CN" altLang="zh-CN" sz="2000" b="1" dirty="0" smtClean="0"/>
                <a:t>领导规范</a:t>
              </a:r>
              <a:r>
                <a:rPr lang="zh-CN" altLang="zh-CN" sz="2000" b="1" dirty="0"/>
                <a:t>作用 </a:t>
              </a:r>
              <a:endParaRPr lang="en-US" altLang="zh-CN" sz="2000" b="1" dirty="0"/>
            </a:p>
          </p:txBody>
        </p:sp>
        <p:sp>
          <p:nvSpPr>
            <p:cNvPr id="68" name="Oval 53"/>
            <p:cNvSpPr/>
            <p:nvPr/>
          </p:nvSpPr>
          <p:spPr>
            <a:xfrm>
              <a:off x="6624048" y="4580065"/>
              <a:ext cx="455909" cy="4559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wrap="none" lIns="0" rIns="0" anchor="ctr">
              <a:noAutofit/>
            </a:bodyPr>
            <a:lstStyle/>
            <a:p>
              <a:pPr algn="ctr"/>
              <a:r>
                <a:rPr lang="en-US" sz="2000" b="1" dirty="0" smtClean="0">
                  <a:latin typeface="微软雅黑" panose="020B0503020204020204" charset="-122"/>
                  <a:ea typeface="微软雅黑" panose="020B0503020204020204" charset="-122"/>
                </a:rPr>
                <a:t>0</a:t>
              </a:r>
              <a:r>
                <a:rPr lang="zh-CN" altLang="zh-CN" sz="2000" b="1" dirty="0">
                  <a:latin typeface="微软雅黑" panose="020B0503020204020204" charset="-122"/>
                  <a:ea typeface="微软雅黑" panose="020B0503020204020204" charset="-122"/>
                </a:rPr>
                <a:t>1</a:t>
              </a:r>
              <a:endParaRPr lang="en-US" sz="2000" b="1" dirty="0">
                <a:latin typeface="微软雅黑" panose="020B0503020204020204" charset="-122"/>
                <a:ea typeface="微软雅黑" panose="020B0503020204020204" charset="-122"/>
              </a:endParaRPr>
            </a:p>
          </p:txBody>
        </p:sp>
      </p:grpSp>
      <p:grpSp>
        <p:nvGrpSpPr>
          <p:cNvPr id="4" name="组 3"/>
          <p:cNvGrpSpPr/>
          <p:nvPr/>
        </p:nvGrpSpPr>
        <p:grpSpPr>
          <a:xfrm>
            <a:off x="6325467" y="4637418"/>
            <a:ext cx="2457524" cy="498682"/>
            <a:chOff x="6450903" y="3925600"/>
            <a:chExt cx="2457524" cy="498682"/>
          </a:xfrm>
        </p:grpSpPr>
        <p:sp>
          <p:nvSpPr>
            <p:cNvPr id="23" name="矩形 22"/>
            <p:cNvSpPr/>
            <p:nvPr/>
          </p:nvSpPr>
          <p:spPr>
            <a:xfrm>
              <a:off x="7114346" y="4024172"/>
              <a:ext cx="1794081" cy="400110"/>
            </a:xfrm>
            <a:prstGeom prst="rect">
              <a:avLst/>
            </a:prstGeom>
          </p:spPr>
          <p:txBody>
            <a:bodyPr wrap="none">
              <a:spAutoFit/>
            </a:bodyPr>
            <a:lstStyle/>
            <a:p>
              <a:r>
                <a:rPr lang="zh-CN" altLang="zh-CN" sz="2000" b="1" dirty="0" smtClean="0"/>
                <a:t>宣传</a:t>
              </a:r>
              <a:r>
                <a:rPr lang="zh-CN" altLang="zh-CN" sz="2000" b="1" dirty="0"/>
                <a:t>教育作用 </a:t>
              </a:r>
              <a:endParaRPr lang="zh-CN" altLang="en-US" sz="2000" b="1" dirty="0"/>
            </a:p>
          </p:txBody>
        </p:sp>
        <p:sp>
          <p:nvSpPr>
            <p:cNvPr id="69" name="Oval 56"/>
            <p:cNvSpPr/>
            <p:nvPr/>
          </p:nvSpPr>
          <p:spPr>
            <a:xfrm>
              <a:off x="6450903" y="3925600"/>
              <a:ext cx="455909" cy="45591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wrap="none" lIns="0" rIns="0" anchor="ctr">
              <a:noAutofit/>
            </a:bodyPr>
            <a:lstStyle/>
            <a:p>
              <a:pPr algn="ctr"/>
              <a:r>
                <a:rPr lang="en-US" sz="2000" b="1" dirty="0" smtClean="0">
                  <a:latin typeface="微软雅黑" panose="020B0503020204020204" charset="-122"/>
                  <a:ea typeface="微软雅黑" panose="020B0503020204020204" charset="-122"/>
                </a:rPr>
                <a:t>0</a:t>
              </a:r>
              <a:r>
                <a:rPr lang="zh-CN" altLang="zh-CN" sz="2000" b="1" dirty="0">
                  <a:latin typeface="微软雅黑" panose="020B0503020204020204" charset="-122"/>
                  <a:ea typeface="微软雅黑" panose="020B0503020204020204" charset="-122"/>
                </a:rPr>
                <a:t>2</a:t>
              </a:r>
              <a:endParaRPr lang="en-US" sz="2000" b="1" dirty="0">
                <a:latin typeface="微软雅黑" panose="020B0503020204020204" charset="-122"/>
                <a:ea typeface="微软雅黑" panose="020B0503020204020204" charset="-122"/>
              </a:endParaRPr>
            </a:p>
          </p:txBody>
        </p:sp>
      </p:grpSp>
      <p:grpSp>
        <p:nvGrpSpPr>
          <p:cNvPr id="6" name="组 5"/>
          <p:cNvGrpSpPr/>
          <p:nvPr/>
        </p:nvGrpSpPr>
        <p:grpSpPr>
          <a:xfrm>
            <a:off x="4857143" y="3982147"/>
            <a:ext cx="2097378" cy="534740"/>
            <a:chOff x="4982579" y="3270329"/>
            <a:chExt cx="2097378" cy="534740"/>
          </a:xfrm>
        </p:grpSpPr>
        <p:sp>
          <p:nvSpPr>
            <p:cNvPr id="32" name="矩形 31"/>
            <p:cNvSpPr/>
            <p:nvPr/>
          </p:nvSpPr>
          <p:spPr>
            <a:xfrm>
              <a:off x="4982579" y="3404959"/>
              <a:ext cx="1723549" cy="400110"/>
            </a:xfrm>
            <a:prstGeom prst="rect">
              <a:avLst/>
            </a:prstGeom>
          </p:spPr>
          <p:txBody>
            <a:bodyPr wrap="none">
              <a:spAutoFit/>
            </a:bodyPr>
            <a:lstStyle/>
            <a:p>
              <a:r>
                <a:rPr lang="zh-CN" altLang="zh-CN" sz="2000" b="1" dirty="0" smtClean="0"/>
                <a:t>联</a:t>
              </a:r>
              <a:r>
                <a:rPr lang="zh-CN" altLang="zh-CN" sz="2000" b="1" dirty="0"/>
                <a:t>系知照作用</a:t>
              </a:r>
              <a:endParaRPr lang="zh-CN" altLang="en-US" sz="2000" b="1" dirty="0"/>
            </a:p>
          </p:txBody>
        </p:sp>
        <p:sp>
          <p:nvSpPr>
            <p:cNvPr id="70" name="Oval 59"/>
            <p:cNvSpPr/>
            <p:nvPr/>
          </p:nvSpPr>
          <p:spPr>
            <a:xfrm>
              <a:off x="6624048" y="3270329"/>
              <a:ext cx="455909" cy="45591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wrap="none" lIns="0" rIns="0" anchor="ctr">
              <a:noAutofit/>
            </a:bodyPr>
            <a:lstStyle/>
            <a:p>
              <a:pPr algn="ctr"/>
              <a:r>
                <a:rPr lang="en-US" sz="2000" b="1" dirty="0">
                  <a:latin typeface="微软雅黑" panose="020B0503020204020204" charset="-122"/>
                  <a:ea typeface="微软雅黑" panose="020B0503020204020204" charset="-122"/>
                </a:rPr>
                <a:t>03</a:t>
              </a:r>
              <a:endParaRPr lang="en-US" sz="2000" b="1" dirty="0">
                <a:latin typeface="微软雅黑" panose="020B0503020204020204" charset="-122"/>
                <a:ea typeface="微软雅黑" panose="020B0503020204020204" charset="-122"/>
              </a:endParaRPr>
            </a:p>
          </p:txBody>
        </p:sp>
      </p:grpSp>
      <p:grpSp>
        <p:nvGrpSpPr>
          <p:cNvPr id="7" name="组 6"/>
          <p:cNvGrpSpPr/>
          <p:nvPr/>
        </p:nvGrpSpPr>
        <p:grpSpPr>
          <a:xfrm>
            <a:off x="6325467" y="3324649"/>
            <a:ext cx="2386992" cy="548243"/>
            <a:chOff x="6450903" y="2612831"/>
            <a:chExt cx="2386992" cy="548243"/>
          </a:xfrm>
        </p:grpSpPr>
        <p:sp>
          <p:nvSpPr>
            <p:cNvPr id="25" name="矩形 24"/>
            <p:cNvSpPr/>
            <p:nvPr/>
          </p:nvSpPr>
          <p:spPr>
            <a:xfrm>
              <a:off x="7114346" y="2760964"/>
              <a:ext cx="1723549" cy="400110"/>
            </a:xfrm>
            <a:prstGeom prst="rect">
              <a:avLst/>
            </a:prstGeom>
          </p:spPr>
          <p:txBody>
            <a:bodyPr wrap="none">
              <a:spAutoFit/>
            </a:bodyPr>
            <a:lstStyle/>
            <a:p>
              <a:r>
                <a:rPr lang="zh-CN" altLang="zh-CN" sz="2000" b="1" dirty="0" smtClean="0"/>
                <a:t>依据凭证</a:t>
              </a:r>
              <a:r>
                <a:rPr lang="zh-CN" altLang="zh-CN" sz="2000" b="1" dirty="0"/>
                <a:t>作用</a:t>
              </a:r>
              <a:endParaRPr lang="zh-CN" altLang="en-US" sz="2000" b="1" dirty="0"/>
            </a:p>
          </p:txBody>
        </p:sp>
        <p:sp>
          <p:nvSpPr>
            <p:cNvPr id="71" name="Oval 62"/>
            <p:cNvSpPr/>
            <p:nvPr/>
          </p:nvSpPr>
          <p:spPr>
            <a:xfrm>
              <a:off x="6450903" y="2612831"/>
              <a:ext cx="455909" cy="45591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wrap="none" lIns="0" rIns="0" anchor="ctr">
              <a:noAutofit/>
            </a:bodyPr>
            <a:lstStyle/>
            <a:p>
              <a:pPr algn="ctr"/>
              <a:r>
                <a:rPr lang="en-US" sz="2000" b="1" dirty="0" smtClean="0">
                  <a:latin typeface="微软雅黑" panose="020B0503020204020204" charset="-122"/>
                  <a:ea typeface="微软雅黑" panose="020B0503020204020204" charset="-122"/>
                </a:rPr>
                <a:t>0</a:t>
              </a:r>
              <a:r>
                <a:rPr lang="zh-CN" altLang="zh-CN" sz="2000" b="1" dirty="0">
                  <a:latin typeface="微软雅黑" panose="020B0503020204020204" charset="-122"/>
                  <a:ea typeface="微软雅黑" panose="020B0503020204020204" charset="-122"/>
                </a:rPr>
                <a:t>4</a:t>
              </a:r>
              <a:endParaRPr lang="en-US" sz="2000" b="1" dirty="0">
                <a:latin typeface="微软雅黑" panose="020B0503020204020204" charset="-122"/>
                <a:ea typeface="微软雅黑" panose="020B0503020204020204" charset="-122"/>
              </a:endParaRPr>
            </a:p>
          </p:txBody>
        </p:sp>
      </p:grpSp>
      <p:grpSp>
        <p:nvGrpSpPr>
          <p:cNvPr id="29" name="组 28"/>
          <p:cNvGrpSpPr/>
          <p:nvPr/>
        </p:nvGrpSpPr>
        <p:grpSpPr>
          <a:xfrm>
            <a:off x="4894276" y="2700658"/>
            <a:ext cx="2036253" cy="517189"/>
            <a:chOff x="5019712" y="1988840"/>
            <a:chExt cx="2036253" cy="517189"/>
          </a:xfrm>
        </p:grpSpPr>
        <p:sp>
          <p:nvSpPr>
            <p:cNvPr id="27" name="矩形 26"/>
            <p:cNvSpPr/>
            <p:nvPr/>
          </p:nvSpPr>
          <p:spPr>
            <a:xfrm>
              <a:off x="5019712" y="2105919"/>
              <a:ext cx="1794081" cy="400110"/>
            </a:xfrm>
            <a:prstGeom prst="rect">
              <a:avLst/>
            </a:prstGeom>
          </p:spPr>
          <p:txBody>
            <a:bodyPr wrap="none">
              <a:spAutoFit/>
            </a:bodyPr>
            <a:lstStyle/>
            <a:p>
              <a:r>
                <a:rPr lang="zh-CN" altLang="zh-CN" sz="2000" b="1" dirty="0" smtClean="0"/>
                <a:t>沟通交际</a:t>
              </a:r>
              <a:r>
                <a:rPr lang="zh-CN" altLang="zh-CN" sz="2000" b="1" dirty="0"/>
                <a:t>作用 </a:t>
              </a:r>
              <a:endParaRPr lang="zh-CN" altLang="en-US" sz="2000" b="1" dirty="0"/>
            </a:p>
          </p:txBody>
        </p:sp>
        <p:sp>
          <p:nvSpPr>
            <p:cNvPr id="85" name="Oval 62"/>
            <p:cNvSpPr/>
            <p:nvPr/>
          </p:nvSpPr>
          <p:spPr>
            <a:xfrm>
              <a:off x="6600056" y="1988840"/>
              <a:ext cx="455909" cy="45591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wrap="none" lIns="0" rIns="0" anchor="ctr">
              <a:noAutofit/>
            </a:bodyPr>
            <a:lstStyle/>
            <a:p>
              <a:pPr algn="ctr"/>
              <a:r>
                <a:rPr lang="en-US" sz="2000" b="1" dirty="0" smtClean="0">
                  <a:latin typeface="微软雅黑" panose="020B0503020204020204" charset="-122"/>
                  <a:ea typeface="微软雅黑" panose="020B0503020204020204" charset="-122"/>
                </a:rPr>
                <a:t>0</a:t>
              </a:r>
              <a:r>
                <a:rPr lang="zh-CN" altLang="zh-CN" sz="2000" b="1" dirty="0">
                  <a:latin typeface="微软雅黑" panose="020B0503020204020204" charset="-122"/>
                  <a:ea typeface="微软雅黑" panose="020B0503020204020204" charset="-122"/>
                </a:rPr>
                <a:t>5</a:t>
              </a:r>
              <a:endParaRPr lang="en-US" sz="2000" b="1" dirty="0">
                <a:latin typeface="微软雅黑" panose="020B0503020204020204" charset="-122"/>
                <a:ea typeface="微软雅黑" panose="020B0503020204020204" charset="-122"/>
              </a:endParaRPr>
            </a:p>
          </p:txBody>
        </p:sp>
      </p:grpSp>
      <p:grpSp>
        <p:nvGrpSpPr>
          <p:cNvPr id="86" name="组 85"/>
          <p:cNvGrpSpPr/>
          <p:nvPr/>
        </p:nvGrpSpPr>
        <p:grpSpPr>
          <a:xfrm>
            <a:off x="6286633" y="2026256"/>
            <a:ext cx="2393797" cy="517189"/>
            <a:chOff x="6600056" y="1988840"/>
            <a:chExt cx="2393797" cy="517189"/>
          </a:xfrm>
        </p:grpSpPr>
        <p:sp>
          <p:nvSpPr>
            <p:cNvPr id="87" name="矩形 86"/>
            <p:cNvSpPr/>
            <p:nvPr/>
          </p:nvSpPr>
          <p:spPr>
            <a:xfrm>
              <a:off x="7199772" y="2105919"/>
              <a:ext cx="1794081" cy="400110"/>
            </a:xfrm>
            <a:prstGeom prst="rect">
              <a:avLst/>
            </a:prstGeom>
          </p:spPr>
          <p:txBody>
            <a:bodyPr wrap="none">
              <a:spAutoFit/>
            </a:bodyPr>
            <a:lstStyle/>
            <a:p>
              <a:r>
                <a:rPr lang="zh-CN" altLang="en-US" sz="2000" b="1" dirty="0" smtClean="0"/>
                <a:t>评价推广</a:t>
              </a:r>
              <a:r>
                <a:rPr lang="zh-CN" altLang="zh-CN" sz="2000" b="1" dirty="0" smtClean="0"/>
                <a:t>作用 </a:t>
              </a:r>
              <a:endParaRPr lang="zh-CN" altLang="en-US" sz="2000" b="1" dirty="0"/>
            </a:p>
          </p:txBody>
        </p:sp>
        <p:sp>
          <p:nvSpPr>
            <p:cNvPr id="88" name="Oval 62"/>
            <p:cNvSpPr/>
            <p:nvPr/>
          </p:nvSpPr>
          <p:spPr>
            <a:xfrm>
              <a:off x="6600056" y="1988840"/>
              <a:ext cx="455909" cy="455910"/>
            </a:xfrm>
            <a:prstGeom prst="ellipse">
              <a:avLst/>
            </a:prstGeom>
          </p:spPr>
          <p:style>
            <a:lnRef idx="1">
              <a:schemeClr val="accent2"/>
            </a:lnRef>
            <a:fillRef idx="2">
              <a:schemeClr val="accent2"/>
            </a:fillRef>
            <a:effectRef idx="1">
              <a:schemeClr val="accent2"/>
            </a:effectRef>
            <a:fontRef idx="minor">
              <a:schemeClr val="dk1"/>
            </a:fontRef>
          </p:style>
          <p:txBody>
            <a:bodyPr wrap="none" lIns="0" rIns="0" anchor="ctr">
              <a:noAutofit/>
            </a:bodyPr>
            <a:lstStyle/>
            <a:p>
              <a:pPr algn="ctr"/>
              <a:r>
                <a:rPr lang="en-US" sz="2000" b="1" dirty="0" smtClean="0">
                  <a:latin typeface="微软雅黑" panose="020B0503020204020204" charset="-122"/>
                  <a:ea typeface="微软雅黑" panose="020B0503020204020204" charset="-122"/>
                </a:rPr>
                <a:t>0</a:t>
              </a:r>
              <a:r>
                <a:rPr lang="zh-CN" altLang="zh-CN" sz="2000" b="1" dirty="0" smtClean="0">
                  <a:latin typeface="微软雅黑" panose="020B0503020204020204" charset="-122"/>
                  <a:ea typeface="微软雅黑" panose="020B0503020204020204" charset="-122"/>
                </a:rPr>
                <a:t>6</a:t>
              </a:r>
              <a:endParaRPr lang="en-US" sz="2000" b="1" dirty="0">
                <a:latin typeface="微软雅黑" panose="020B0503020204020204" charset="-122"/>
                <a:ea typeface="微软雅黑" panose="020B0503020204020204" charset="-122"/>
              </a:endParaRPr>
            </a:p>
          </p:txBody>
        </p:sp>
      </p:grpSp>
      <p:sp>
        <p:nvSpPr>
          <p:cNvPr id="98" name="椭圆 97"/>
          <p:cNvSpPr/>
          <p:nvPr/>
        </p:nvSpPr>
        <p:spPr>
          <a:xfrm>
            <a:off x="3854568" y="665730"/>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wipe(down)">
                                      <p:cBhvr>
                                        <p:cTn id="19" dur="500"/>
                                        <p:tgtEl>
                                          <p:spTgt spid="8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down)">
                                      <p:cBhvr>
                                        <p:cTn id="27" dur="500"/>
                                        <p:tgtEl>
                                          <p:spTgt spid="5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down)">
                                      <p:cBhvr>
                                        <p:cTn id="3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9024" y="428910"/>
            <a:ext cx="5121915" cy="584776"/>
          </a:xfrm>
          <a:prstGeom prst="rect">
            <a:avLst/>
          </a:prstGeom>
        </p:spPr>
        <p:txBody>
          <a:bodyPr wrap="none">
            <a:spAutoFit/>
          </a:bodyPr>
          <a:lstStyle/>
          <a:p>
            <a:r>
              <a:rPr lang="zh-CN" altLang="en-US" sz="3200" b="1" dirty="0" smtClean="0"/>
              <a:t>应用文写作学习与提高方法</a:t>
            </a:r>
            <a:endParaRPr lang="zh-CN" altLang="en-US" sz="3200" b="1" dirty="0"/>
          </a:p>
        </p:txBody>
      </p:sp>
      <p:sp>
        <p:nvSpPr>
          <p:cNvPr id="8" name="矩形 7"/>
          <p:cNvSpPr/>
          <p:nvPr/>
        </p:nvSpPr>
        <p:spPr>
          <a:xfrm>
            <a:off x="626533" y="1033943"/>
            <a:ext cx="10854267" cy="3507740"/>
          </a:xfrm>
          <a:prstGeom prst="rect">
            <a:avLst/>
          </a:prstGeom>
        </p:spPr>
        <p:txBody>
          <a:bodyPr wrap="square">
            <a:spAutoFit/>
          </a:bodyPr>
          <a:lstStyle/>
          <a:p>
            <a:r>
              <a:rPr lang="en-US" altLang="zh-CN" sz="2000" b="1" dirty="0">
                <a:solidFill>
                  <a:srgbClr val="000000"/>
                </a:solidFill>
                <a:latin typeface="+mn-ea"/>
              </a:rPr>
              <a:t>(</a:t>
            </a:r>
            <a:r>
              <a:rPr lang="zh-CN" altLang="zh-CN" sz="2000" b="1" dirty="0">
                <a:solidFill>
                  <a:srgbClr val="000000"/>
                </a:solidFill>
                <a:latin typeface="+mn-ea"/>
              </a:rPr>
              <a:t>一</a:t>
            </a:r>
            <a:r>
              <a:rPr lang="en-US" altLang="zh-CN" sz="2000" b="1" dirty="0">
                <a:solidFill>
                  <a:srgbClr val="000000"/>
                </a:solidFill>
                <a:latin typeface="+mn-ea"/>
              </a:rPr>
              <a:t>)</a:t>
            </a:r>
            <a:r>
              <a:rPr lang="zh-CN" altLang="zh-CN" sz="2000" b="1" dirty="0">
                <a:solidFill>
                  <a:srgbClr val="000000"/>
                </a:solidFill>
                <a:latin typeface="+mn-ea"/>
              </a:rPr>
              <a:t>端正态度，提高认识</a:t>
            </a:r>
            <a:endParaRPr lang="zh-CN" altLang="zh-CN" sz="2000" b="1" dirty="0">
              <a:solidFill>
                <a:srgbClr val="000000"/>
              </a:solidFill>
              <a:latin typeface="+mn-ea"/>
            </a:endParaRPr>
          </a:p>
          <a:p>
            <a:r>
              <a:rPr lang="zh-CN" altLang="zh-CN" dirty="0">
                <a:solidFill>
                  <a:srgbClr val="000000"/>
                </a:solidFill>
                <a:latin typeface="+mn-ea"/>
              </a:rPr>
              <a:t>态度决定行动，认识决定成败。应用文写作是一种岗位技能和交际工具，学好应用文写作是您生存与发展的必要。应用文写作看似简单，实则不易，非下一番苦功不能掌握</a:t>
            </a:r>
            <a:r>
              <a:rPr lang="zh-CN" altLang="zh-CN" dirty="0" smtClean="0">
                <a:solidFill>
                  <a:srgbClr val="000000"/>
                </a:solidFill>
                <a:latin typeface="+mn-ea"/>
              </a:rPr>
              <a:t>。</a:t>
            </a:r>
            <a:endParaRPr lang="en-US" altLang="zh-CN" dirty="0" smtClean="0">
              <a:solidFill>
                <a:srgbClr val="000000"/>
              </a:solidFill>
              <a:latin typeface="+mn-ea"/>
            </a:endParaRPr>
          </a:p>
          <a:p>
            <a:endParaRPr lang="zh-CN" altLang="zh-CN" dirty="0">
              <a:solidFill>
                <a:srgbClr val="000000"/>
              </a:solidFill>
              <a:latin typeface="+mn-ea"/>
            </a:endParaRPr>
          </a:p>
          <a:p>
            <a:r>
              <a:rPr lang="en-US" altLang="zh-CN" sz="2000" b="1" dirty="0">
                <a:solidFill>
                  <a:srgbClr val="000000"/>
                </a:solidFill>
                <a:latin typeface="+mn-ea"/>
              </a:rPr>
              <a:t>(</a:t>
            </a:r>
            <a:r>
              <a:rPr lang="zh-CN" altLang="zh-CN" sz="2000" b="1" dirty="0">
                <a:solidFill>
                  <a:srgbClr val="000000"/>
                </a:solidFill>
                <a:latin typeface="+mn-ea"/>
              </a:rPr>
              <a:t>二</a:t>
            </a:r>
            <a:r>
              <a:rPr lang="en-US" altLang="zh-CN" sz="2000" b="1" dirty="0">
                <a:solidFill>
                  <a:srgbClr val="000000"/>
                </a:solidFill>
                <a:latin typeface="+mn-ea"/>
              </a:rPr>
              <a:t>)</a:t>
            </a:r>
            <a:r>
              <a:rPr lang="zh-CN" altLang="zh-CN" sz="2000" b="1" dirty="0">
                <a:solidFill>
                  <a:srgbClr val="000000"/>
                </a:solidFill>
                <a:latin typeface="+mn-ea"/>
              </a:rPr>
              <a:t>熟知政策，精通法律</a:t>
            </a:r>
            <a:endParaRPr lang="zh-CN" altLang="zh-CN" sz="2000" b="1" dirty="0">
              <a:solidFill>
                <a:srgbClr val="000000"/>
              </a:solidFill>
              <a:latin typeface="+mn-ea"/>
            </a:endParaRPr>
          </a:p>
          <a:p>
            <a:r>
              <a:rPr lang="zh-CN" altLang="zh-CN" dirty="0" smtClean="0">
                <a:solidFill>
                  <a:srgbClr val="000000"/>
                </a:solidFill>
                <a:latin typeface="+mn-ea"/>
              </a:rPr>
              <a:t>现在是法制社会，应用文写作是为现实工作、学习及生活服务，要写好应用文，首先要熟知党的方针政策，精通相关法律法规，懂得有关惯例。</a:t>
            </a:r>
            <a:endParaRPr lang="en-US" altLang="zh-CN" dirty="0" smtClean="0">
              <a:solidFill>
                <a:srgbClr val="000000"/>
              </a:solidFill>
              <a:latin typeface="+mn-ea"/>
            </a:endParaRPr>
          </a:p>
          <a:p>
            <a:endParaRPr lang="zh-CN" altLang="zh-CN" dirty="0" smtClean="0">
              <a:solidFill>
                <a:srgbClr val="000000"/>
              </a:solidFill>
              <a:latin typeface="+mn-ea"/>
            </a:endParaRPr>
          </a:p>
          <a:p>
            <a:r>
              <a:rPr lang="en-US" altLang="zh-CN" sz="2000" b="1" dirty="0">
                <a:solidFill>
                  <a:srgbClr val="000000"/>
                </a:solidFill>
                <a:latin typeface="+mn-ea"/>
              </a:rPr>
              <a:t>(</a:t>
            </a:r>
            <a:r>
              <a:rPr lang="zh-CN" altLang="zh-CN" sz="2000" b="1" dirty="0">
                <a:solidFill>
                  <a:srgbClr val="000000"/>
                </a:solidFill>
                <a:latin typeface="+mn-ea"/>
              </a:rPr>
              <a:t>三</a:t>
            </a:r>
            <a:r>
              <a:rPr lang="en-US" altLang="zh-CN" sz="2000" b="1" dirty="0">
                <a:solidFill>
                  <a:srgbClr val="000000"/>
                </a:solidFill>
                <a:latin typeface="+mn-ea"/>
              </a:rPr>
              <a:t>)</a:t>
            </a:r>
            <a:r>
              <a:rPr lang="zh-CN" altLang="zh-CN" sz="2000" b="1" dirty="0">
                <a:solidFill>
                  <a:srgbClr val="000000"/>
                </a:solidFill>
                <a:latin typeface="+mn-ea"/>
              </a:rPr>
              <a:t>勤于学习，广采信息</a:t>
            </a:r>
            <a:endParaRPr lang="zh-CN" altLang="zh-CN" sz="2000" b="1" dirty="0">
              <a:solidFill>
                <a:srgbClr val="000000"/>
              </a:solidFill>
              <a:latin typeface="+mn-ea"/>
            </a:endParaRPr>
          </a:p>
          <a:p>
            <a:r>
              <a:rPr lang="zh-CN" altLang="zh-CN" dirty="0">
                <a:solidFill>
                  <a:srgbClr val="000000"/>
                </a:solidFill>
                <a:latin typeface="+mn-ea"/>
              </a:rPr>
              <a:t>应用文写作要求博学多才、见多识广。应用文写作的过程，是收集信息、存储信息、处理信息、输出信息的过程。要存储大量信息，首先要不断学习，经常阅读报刊书籍，查阅相关资料，浏览相关网页；其次要经常深入实际，获取资料，调查研究</a:t>
            </a:r>
            <a:r>
              <a:rPr lang="zh-CN" altLang="zh-CN" dirty="0" smtClean="0">
                <a:solidFill>
                  <a:srgbClr val="000000"/>
                </a:solidFill>
                <a:latin typeface="+mn-ea"/>
              </a:rPr>
              <a:t>。</a:t>
            </a:r>
            <a:endParaRPr lang="zh-CN" altLang="zh-CN" dirty="0">
              <a:solidFill>
                <a:srgbClr val="000000"/>
              </a:solidFill>
              <a:latin typeface="+mn-ea"/>
            </a:endParaRPr>
          </a:p>
        </p:txBody>
      </p:sp>
      <p:sp>
        <p:nvSpPr>
          <p:cNvPr id="98" name="椭圆 97"/>
          <p:cNvSpPr/>
          <p:nvPr/>
        </p:nvSpPr>
        <p:spPr>
          <a:xfrm>
            <a:off x="3854568" y="69959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26533" y="1033943"/>
            <a:ext cx="10854267" cy="4307840"/>
          </a:xfrm>
          <a:prstGeom prst="rect">
            <a:avLst/>
          </a:prstGeom>
        </p:spPr>
        <p:txBody>
          <a:bodyPr wrap="square">
            <a:spAutoFit/>
          </a:bodyPr>
          <a:lstStyle/>
          <a:p>
            <a:r>
              <a:rPr lang="en-US" altLang="zh-CN" sz="2000" b="1" dirty="0" smtClean="0">
                <a:solidFill>
                  <a:srgbClr val="000000"/>
                </a:solidFill>
                <a:latin typeface="+mn-ea"/>
              </a:rPr>
              <a:t>(</a:t>
            </a:r>
            <a:r>
              <a:rPr lang="zh-CN" altLang="zh-CN" sz="2000" b="1" dirty="0">
                <a:solidFill>
                  <a:srgbClr val="000000"/>
                </a:solidFill>
                <a:latin typeface="+mn-ea"/>
              </a:rPr>
              <a:t>四</a:t>
            </a:r>
            <a:r>
              <a:rPr lang="en-US" altLang="zh-CN" sz="2000" b="1" dirty="0">
                <a:solidFill>
                  <a:srgbClr val="000000"/>
                </a:solidFill>
                <a:latin typeface="+mn-ea"/>
              </a:rPr>
              <a:t>)</a:t>
            </a:r>
            <a:r>
              <a:rPr lang="zh-CN" altLang="zh-CN" sz="2000" b="1" dirty="0">
                <a:solidFill>
                  <a:srgbClr val="000000"/>
                </a:solidFill>
                <a:latin typeface="+mn-ea"/>
              </a:rPr>
              <a:t>苦练内功，经常梳理</a:t>
            </a:r>
            <a:endParaRPr lang="zh-CN" altLang="zh-CN" sz="2000" b="1" dirty="0">
              <a:solidFill>
                <a:srgbClr val="000000"/>
              </a:solidFill>
              <a:latin typeface="+mn-ea"/>
            </a:endParaRPr>
          </a:p>
          <a:p>
            <a:r>
              <a:rPr lang="zh-CN" altLang="zh-CN" dirty="0">
                <a:solidFill>
                  <a:srgbClr val="000000"/>
                </a:solidFill>
                <a:latin typeface="+mn-ea"/>
              </a:rPr>
              <a:t>（</a:t>
            </a:r>
            <a:r>
              <a:rPr lang="en-US" altLang="zh-CN" dirty="0">
                <a:solidFill>
                  <a:srgbClr val="000000"/>
                </a:solidFill>
                <a:latin typeface="+mn-ea"/>
              </a:rPr>
              <a:t>1</a:t>
            </a:r>
            <a:r>
              <a:rPr lang="zh-CN" altLang="zh-CN" dirty="0">
                <a:solidFill>
                  <a:srgbClr val="000000"/>
                </a:solidFill>
                <a:latin typeface="+mn-ea"/>
              </a:rPr>
              <a:t>）坚持写日记，养成及时用笔的良好习惯，提高观察能力和表达能力，提升语言驾驭能力。经常撰写发表一些小文章，提高文学修养。</a:t>
            </a:r>
            <a:endParaRPr lang="zh-CN" altLang="zh-CN" dirty="0">
              <a:solidFill>
                <a:srgbClr val="000000"/>
              </a:solidFill>
              <a:latin typeface="+mn-ea"/>
            </a:endParaRPr>
          </a:p>
          <a:p>
            <a:r>
              <a:rPr lang="zh-CN" altLang="zh-CN" dirty="0">
                <a:solidFill>
                  <a:srgbClr val="000000"/>
                </a:solidFill>
                <a:latin typeface="+mn-ea"/>
              </a:rPr>
              <a:t>（</a:t>
            </a:r>
            <a:r>
              <a:rPr lang="en-US" altLang="zh-CN" dirty="0">
                <a:solidFill>
                  <a:srgbClr val="000000"/>
                </a:solidFill>
                <a:latin typeface="+mn-ea"/>
              </a:rPr>
              <a:t>2</a:t>
            </a:r>
            <a:r>
              <a:rPr lang="zh-CN" altLang="zh-CN" dirty="0">
                <a:solidFill>
                  <a:srgbClr val="000000"/>
                </a:solidFill>
                <a:latin typeface="+mn-ea"/>
              </a:rPr>
              <a:t>）养成随时收集资料的习惯，及时整理收集到的资料，逐步学会按照确凿、切题、典型、新颖的要求选用资料。</a:t>
            </a:r>
            <a:endParaRPr lang="zh-CN" altLang="zh-CN" dirty="0">
              <a:solidFill>
                <a:srgbClr val="000000"/>
              </a:solidFill>
              <a:latin typeface="+mn-ea"/>
            </a:endParaRPr>
          </a:p>
          <a:p>
            <a:r>
              <a:rPr lang="zh-CN" altLang="zh-CN" dirty="0">
                <a:solidFill>
                  <a:srgbClr val="000000"/>
                </a:solidFill>
                <a:latin typeface="+mn-ea"/>
              </a:rPr>
              <a:t>（</a:t>
            </a:r>
            <a:r>
              <a:rPr lang="en-US" altLang="zh-CN" dirty="0">
                <a:solidFill>
                  <a:srgbClr val="000000"/>
                </a:solidFill>
                <a:latin typeface="+mn-ea"/>
              </a:rPr>
              <a:t>3</a:t>
            </a:r>
            <a:r>
              <a:rPr lang="zh-CN" altLang="zh-CN" dirty="0">
                <a:solidFill>
                  <a:srgbClr val="000000"/>
                </a:solidFill>
                <a:latin typeface="+mn-ea"/>
              </a:rPr>
              <a:t>）反复锤炼语言，提高语言驾驭能力。学会安排结构，及时提升观点，提高文字组织能力。</a:t>
            </a:r>
            <a:endParaRPr lang="zh-CN" altLang="zh-CN" dirty="0">
              <a:solidFill>
                <a:srgbClr val="000000"/>
              </a:solidFill>
              <a:latin typeface="+mn-ea"/>
            </a:endParaRPr>
          </a:p>
          <a:p>
            <a:r>
              <a:rPr lang="zh-CN" altLang="zh-CN" dirty="0">
                <a:solidFill>
                  <a:srgbClr val="000000"/>
                </a:solidFill>
                <a:latin typeface="+mn-ea"/>
              </a:rPr>
              <a:t>（</a:t>
            </a:r>
            <a:r>
              <a:rPr lang="en-US" altLang="zh-CN" dirty="0">
                <a:solidFill>
                  <a:srgbClr val="000000"/>
                </a:solidFill>
                <a:latin typeface="+mn-ea"/>
              </a:rPr>
              <a:t>4</a:t>
            </a:r>
            <a:r>
              <a:rPr lang="zh-CN" altLang="zh-CN" dirty="0">
                <a:solidFill>
                  <a:srgbClr val="000000"/>
                </a:solidFill>
                <a:latin typeface="+mn-ea"/>
              </a:rPr>
              <a:t>）反复训练叙述、议论、说明三种笔法，提高写作技巧，体现应用文明晰、准确、简洁、庄重、得体的特点和风格。</a:t>
            </a:r>
            <a:endParaRPr lang="zh-CN" altLang="zh-CN" dirty="0">
              <a:solidFill>
                <a:srgbClr val="000000"/>
              </a:solidFill>
              <a:latin typeface="+mn-ea"/>
            </a:endParaRPr>
          </a:p>
          <a:p>
            <a:r>
              <a:rPr lang="zh-CN" altLang="zh-CN" dirty="0">
                <a:solidFill>
                  <a:srgbClr val="000000"/>
                </a:solidFill>
                <a:latin typeface="+mn-ea"/>
              </a:rPr>
              <a:t>（</a:t>
            </a:r>
            <a:r>
              <a:rPr lang="en-US" altLang="zh-CN" dirty="0">
                <a:solidFill>
                  <a:srgbClr val="000000"/>
                </a:solidFill>
                <a:latin typeface="+mn-ea"/>
              </a:rPr>
              <a:t>5</a:t>
            </a:r>
            <a:r>
              <a:rPr lang="zh-CN" altLang="zh-CN" dirty="0">
                <a:solidFill>
                  <a:srgbClr val="000000"/>
                </a:solidFill>
                <a:latin typeface="+mn-ea"/>
              </a:rPr>
              <a:t>）反复练习文字录入，提高文字录入速度和正确率</a:t>
            </a:r>
            <a:r>
              <a:rPr lang="zh-CN" altLang="zh-CN" dirty="0" smtClean="0">
                <a:solidFill>
                  <a:srgbClr val="000000"/>
                </a:solidFill>
                <a:latin typeface="+mn-ea"/>
              </a:rPr>
              <a:t>。</a:t>
            </a:r>
            <a:endParaRPr lang="en-US" altLang="zh-CN" dirty="0" smtClean="0">
              <a:solidFill>
                <a:srgbClr val="000000"/>
              </a:solidFill>
              <a:latin typeface="+mn-ea"/>
            </a:endParaRPr>
          </a:p>
          <a:p>
            <a:endParaRPr lang="zh-CN" altLang="zh-CN" dirty="0">
              <a:solidFill>
                <a:srgbClr val="000000"/>
              </a:solidFill>
              <a:latin typeface="+mn-ea"/>
            </a:endParaRPr>
          </a:p>
          <a:p>
            <a:r>
              <a:rPr lang="en-US" altLang="zh-CN" sz="2000" b="1" dirty="0" smtClean="0">
                <a:solidFill>
                  <a:srgbClr val="000000"/>
                </a:solidFill>
                <a:latin typeface="+mn-ea"/>
              </a:rPr>
              <a:t>(</a:t>
            </a:r>
            <a:r>
              <a:rPr lang="zh-CN" altLang="zh-CN" sz="2000" b="1" dirty="0">
                <a:solidFill>
                  <a:srgbClr val="000000"/>
                </a:solidFill>
                <a:latin typeface="+mn-ea"/>
              </a:rPr>
              <a:t>五</a:t>
            </a:r>
            <a:r>
              <a:rPr lang="en-US" altLang="zh-CN" sz="2000" b="1" dirty="0">
                <a:solidFill>
                  <a:srgbClr val="000000"/>
                </a:solidFill>
                <a:latin typeface="+mn-ea"/>
              </a:rPr>
              <a:t>)</a:t>
            </a:r>
            <a:r>
              <a:rPr lang="zh-CN" altLang="zh-CN" sz="2000" b="1" dirty="0">
                <a:solidFill>
                  <a:srgbClr val="000000"/>
                </a:solidFill>
                <a:latin typeface="+mn-ea"/>
              </a:rPr>
              <a:t>与时俱进，不断创新</a:t>
            </a:r>
            <a:r>
              <a:rPr lang="en-US" altLang="zh-CN" sz="2000" b="1" dirty="0">
                <a:solidFill>
                  <a:srgbClr val="000000"/>
                </a:solidFill>
                <a:latin typeface="+mn-ea"/>
              </a:rPr>
              <a:t>    </a:t>
            </a:r>
            <a:endParaRPr lang="zh-CN" altLang="zh-CN" sz="2000" b="1" dirty="0">
              <a:solidFill>
                <a:srgbClr val="000000"/>
              </a:solidFill>
              <a:latin typeface="+mn-ea"/>
            </a:endParaRPr>
          </a:p>
          <a:p>
            <a:r>
              <a:rPr lang="en-US" altLang="zh-CN" sz="1400" dirty="0">
                <a:solidFill>
                  <a:srgbClr val="000000"/>
                </a:solidFill>
                <a:latin typeface="+mn-ea"/>
              </a:rPr>
              <a:t> </a:t>
            </a:r>
            <a:r>
              <a:rPr lang="zh-CN" altLang="zh-CN" dirty="0">
                <a:solidFill>
                  <a:srgbClr val="000000"/>
                </a:solidFill>
                <a:latin typeface="+mn-ea"/>
              </a:rPr>
              <a:t>应用文具有相对固定的格式、结构、笔法等。但应用文的写作也要与时俱进，不断创新。首先，词语和词条要有创新，处处散发时代气息，与时代的脉搏共振；其次，思维、思路与结构创新，使思维思路更加明晰，结构更加人性化，利于理解执行和操作；最后，应用文的制发和传送方式创新，可以充分利用现代互联网技术和多媒体技术进行制发和传输。</a:t>
            </a:r>
            <a:endParaRPr lang="zh-CN" altLang="zh-CN" dirty="0">
              <a:solidFill>
                <a:srgbClr val="000000"/>
              </a:solidFill>
              <a:latin typeface="+mn-ea"/>
            </a:endParaRPr>
          </a:p>
        </p:txBody>
      </p:sp>
      <p:sp>
        <p:nvSpPr>
          <p:cNvPr id="98" name="椭圆 97"/>
          <p:cNvSpPr/>
          <p:nvPr/>
        </p:nvSpPr>
        <p:spPr>
          <a:xfrm>
            <a:off x="3854568" y="699596"/>
            <a:ext cx="130917" cy="1133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1803</Words>
  <Application>WPS 演示</Application>
  <PresentationFormat>自定义</PresentationFormat>
  <Paragraphs>126</Paragraphs>
  <Slides>10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Segoe UI Light</vt:lpstr>
      <vt:lpstr>微软雅黑</vt:lpstr>
      <vt:lpstr>Segoe UI</vt:lpstr>
      <vt:lpstr>Arial Unicode MS</vt:lpstr>
      <vt:lpstr>Calibri</vt:lpstr>
      <vt:lpstr>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258</cp:revision>
  <dcterms:created xsi:type="dcterms:W3CDTF">2015-08-18T02:51:00Z</dcterms:created>
  <dcterms:modified xsi:type="dcterms:W3CDTF">2017-08-23T00:50:07Z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