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5"/>
  </p:notesMasterIdLst>
  <p:sldIdLst>
    <p:sldId id="354" r:id="rId3"/>
    <p:sldId id="355" r:id="rId4"/>
    <p:sldId id="356" r:id="rId5"/>
    <p:sldId id="357" r:id="rId6"/>
    <p:sldId id="358" r:id="rId7"/>
    <p:sldId id="359" r:id="rId8"/>
    <p:sldId id="360" r:id="rId9"/>
    <p:sldId id="361" r:id="rId10"/>
    <p:sldId id="362" r:id="rId11"/>
    <p:sldId id="363" r:id="rId12"/>
    <p:sldId id="364" r:id="rId13"/>
    <p:sldId id="365" r:id="rId14"/>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7" autoAdjust="0"/>
    <p:restoredTop sz="94674"/>
  </p:normalViewPr>
  <p:slideViewPr>
    <p:cSldViewPr snapToGrid="0" snapToObjects="1">
      <p:cViewPr>
        <p:scale>
          <a:sx n="75" d="100"/>
          <a:sy n="75" d="100"/>
        </p:scale>
        <p:origin x="-672" y="-402"/>
      </p:cViewPr>
      <p:guideLst>
        <p:guide orient="horz" pos="2160"/>
        <p:guide orient="horz" pos="232"/>
        <p:guide orient="horz" pos="4112"/>
        <p:guide pos="3840"/>
        <p:guide pos="574"/>
      </p:guideLst>
    </p:cSldViewPr>
  </p:slideViewPr>
  <p:notesTextViewPr>
    <p:cViewPr>
      <p:scale>
        <a:sx n="1" d="1"/>
        <a:sy n="1" d="1"/>
      </p:scale>
      <p:origin x="0" y="0"/>
    </p:cViewPr>
  </p:notesTextViewPr>
  <p:sorterViewPr>
    <p:cViewPr varScale="1">
      <p:scale>
        <a:sx n="1" d="1"/>
        <a:sy n="1" d="1"/>
      </p:scale>
      <p:origin x="0" y="223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E8A47-3D46-4DC9-AB0D-52AB6CF44A0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B9571-4ED6-4C81-B95F-91FC05788F2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61489" t="25058" r="12143" b="25081"/>
          <a:stretch>
            <a:fillRect/>
          </a:stretch>
        </p:blipFill>
        <p:spPr>
          <a:xfrm>
            <a:off x="3882314" y="1181451"/>
            <a:ext cx="4495104" cy="4495104"/>
          </a:xfrm>
          <a:prstGeom prst="ellipse">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22049" r="54675" b="21936"/>
          <a:stretch>
            <a:fillRect/>
          </a:stretch>
        </p:blipFill>
        <p:spPr>
          <a:xfrm>
            <a:off x="952455" y="-12701"/>
            <a:ext cx="10492980" cy="685800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15838" r="78197" b="16675"/>
          <a:stretch>
            <a:fillRect/>
          </a:stretch>
        </p:blipFill>
        <p:spPr>
          <a:xfrm>
            <a:off x="8015258" y="-12700"/>
            <a:ext cx="418944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t="15838" r="78197" b="16675"/>
          <a:stretch>
            <a:fillRect/>
          </a:stretch>
        </p:blipFill>
        <p:spPr>
          <a:xfrm flipH="1">
            <a:off x="0" y="-12700"/>
            <a:ext cx="418944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54115" t="20375" r="25555" b="20378"/>
          <a:stretch>
            <a:fillRect/>
          </a:stretch>
        </p:blipFill>
        <p:spPr>
          <a:xfrm>
            <a:off x="7739212" y="0"/>
            <a:ext cx="4452788" cy="686281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atin typeface="Segoe UI Light" panose="020B0502040204020203" charset="0"/>
                <a:ea typeface="Segoe UI Light" panose="020B0502040204020203" charset="0"/>
                <a:cs typeface="Segoe UI Light" panose="020B0502040204020203" charset="0"/>
              </a:defRPr>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00661" y="3464295"/>
            <a:ext cx="4933740" cy="938719"/>
          </a:xfrm>
          <a:prstGeom prst="rect">
            <a:avLst/>
          </a:prstGeom>
          <a:noFill/>
        </p:spPr>
        <p:txBody>
          <a:bodyPr wrap="square" rtlCol="0">
            <a:spAutoFit/>
          </a:bodyPr>
          <a:lstStyle/>
          <a:p>
            <a:pPr algn="ctr" defTabSz="608965">
              <a:lnSpc>
                <a:spcPct val="130000"/>
              </a:lnSpc>
            </a:pPr>
            <a:r>
              <a:rPr lang="en-US" altLang="zh-CN" sz="4400" b="1" dirty="0">
                <a:latin typeface="+mj-lt"/>
                <a:ea typeface="微软雅黑" panose="020B0503020204020204" charset="-122"/>
              </a:rPr>
              <a:t>PART</a:t>
            </a:r>
            <a:r>
              <a:rPr lang="zh-CN" altLang="en-US" sz="4400" b="1" dirty="0">
                <a:latin typeface="+mj-lt"/>
                <a:ea typeface="微软雅黑" panose="020B0503020204020204" charset="-122"/>
              </a:rPr>
              <a:t> </a:t>
            </a:r>
            <a:r>
              <a:rPr lang="en-US" altLang="zh-CN" sz="4400" b="1" dirty="0" smtClean="0">
                <a:latin typeface="+mj-lt"/>
                <a:ea typeface="微软雅黑" panose="020B0503020204020204" charset="-122"/>
              </a:rPr>
              <a:t>FOUR</a:t>
            </a:r>
            <a:endParaRPr lang="zh-CN" altLang="en-US" sz="4400" b="1" dirty="0">
              <a:latin typeface="+mj-lt"/>
              <a:ea typeface="微软雅黑" panose="020B0503020204020204" charset="-122"/>
            </a:endParaRPr>
          </a:p>
        </p:txBody>
      </p:sp>
      <p:sp>
        <p:nvSpPr>
          <p:cNvPr id="3" name="文本框 2"/>
          <p:cNvSpPr txBox="1"/>
          <p:nvPr/>
        </p:nvSpPr>
        <p:spPr>
          <a:xfrm>
            <a:off x="1862666" y="2417412"/>
            <a:ext cx="8094133" cy="1246495"/>
          </a:xfrm>
          <a:prstGeom prst="rect">
            <a:avLst/>
          </a:prstGeom>
          <a:noFill/>
        </p:spPr>
        <p:txBody>
          <a:bodyPr wrap="square" rtlCol="0">
            <a:spAutoFit/>
          </a:bodyPr>
          <a:lstStyle/>
          <a:p>
            <a:pPr algn="ctr" defTabSz="608965">
              <a:lnSpc>
                <a:spcPct val="130000"/>
              </a:lnSpc>
            </a:pPr>
            <a:r>
              <a:rPr lang="zh-CN" altLang="en-US" sz="6000" dirty="0" smtClean="0">
                <a:latin typeface="+mj-lt"/>
                <a:ea typeface="微软雅黑" panose="020B0503020204020204" charset="-122"/>
              </a:rPr>
              <a:t>第四章 科技类文体写作</a:t>
            </a:r>
            <a:endParaRPr lang="zh-CN" altLang="en-US" sz="6000" dirty="0">
              <a:latin typeface="+mj-lt"/>
              <a:ea typeface="微软雅黑" panose="020B0503020204020204" charset="-122"/>
            </a:endParaRPr>
          </a:p>
        </p:txBody>
      </p:sp>
      <p:sp>
        <p:nvSpPr>
          <p:cNvPr id="4" name="矩形 3"/>
          <p:cNvSpPr/>
          <p:nvPr/>
        </p:nvSpPr>
        <p:spPr>
          <a:xfrm>
            <a:off x="4551152" y="4437228"/>
            <a:ext cx="3060000" cy="11334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6391493" cy="769441"/>
          </a:xfrm>
          <a:prstGeom prst="rect">
            <a:avLst/>
          </a:prstGeom>
        </p:spPr>
        <p:txBody>
          <a:bodyPr wrap="none">
            <a:spAutoFit/>
          </a:bodyPr>
          <a:lstStyle/>
          <a:p>
            <a:r>
              <a:rPr lang="zh-CN" altLang="en-US" sz="4400" dirty="0" smtClean="0"/>
              <a:t>产品说明书的含义和用途</a:t>
            </a:r>
            <a:endParaRPr lang="en-US" altLang="zh-CN" sz="4400" dirty="0"/>
          </a:p>
        </p:txBody>
      </p:sp>
      <p:sp>
        <p:nvSpPr>
          <p:cNvPr id="7" name="矩形 6"/>
          <p:cNvSpPr/>
          <p:nvPr/>
        </p:nvSpPr>
        <p:spPr>
          <a:xfrm>
            <a:off x="1367474" y="2318962"/>
            <a:ext cx="6404925" cy="2862322"/>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产品说明书</a:t>
            </a:r>
            <a:r>
              <a:rPr lang="zh-CN" altLang="zh-CN" sz="2000" dirty="0">
                <a:solidFill>
                  <a:srgbClr val="000000"/>
                </a:solidFill>
                <a:latin typeface="+mn-ea"/>
              </a:rPr>
              <a:t>，又叫商品说明书，是对商品的性能、用途、使用和保养方法以及注意事项等做书面介绍的文书。</a:t>
            </a:r>
            <a:endParaRPr lang="zh-CN" altLang="zh-CN" sz="2000" dirty="0">
              <a:solidFill>
                <a:srgbClr val="000000"/>
              </a:solidFill>
              <a:latin typeface="+mn-ea"/>
            </a:endParaRPr>
          </a:p>
          <a:p>
            <a:pPr>
              <a:lnSpc>
                <a:spcPct val="150000"/>
              </a:lnSpc>
            </a:pPr>
            <a:r>
              <a:rPr lang="en-US" altLang="zh-CN" sz="2000" dirty="0">
                <a:solidFill>
                  <a:srgbClr val="000000"/>
                </a:solidFill>
                <a:latin typeface="+mn-ea"/>
              </a:rPr>
              <a:t>    </a:t>
            </a:r>
            <a:r>
              <a:rPr lang="zh-CN" altLang="en-US" sz="2000" dirty="0" smtClean="0">
                <a:solidFill>
                  <a:srgbClr val="000000"/>
                </a:solidFill>
                <a:latin typeface="+mn-ea"/>
              </a:rPr>
              <a:t>   </a:t>
            </a:r>
            <a:r>
              <a:rPr lang="zh-CN" altLang="zh-CN" sz="2000" dirty="0" smtClean="0">
                <a:solidFill>
                  <a:srgbClr val="000000"/>
                </a:solidFill>
                <a:latin typeface="+mn-ea"/>
              </a:rPr>
              <a:t>产品说明书</a:t>
            </a:r>
            <a:r>
              <a:rPr lang="zh-CN" altLang="zh-CN" sz="2000" dirty="0">
                <a:solidFill>
                  <a:srgbClr val="000000"/>
                </a:solidFill>
                <a:latin typeface="+mn-ea"/>
              </a:rPr>
              <a:t>的作用，主要是帮助和指导消费者正确地认识商品、使用和保养商品，同时，兼具宣传商品的作用。</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00717"/>
            <a:ext cx="7173759" cy="584776"/>
          </a:xfrm>
          <a:prstGeom prst="rect">
            <a:avLst/>
          </a:prstGeom>
        </p:spPr>
        <p:txBody>
          <a:bodyPr wrap="none">
            <a:spAutoFit/>
          </a:bodyPr>
          <a:lstStyle/>
          <a:p>
            <a:r>
              <a:rPr lang="zh-CN" altLang="en-US" sz="3200" b="1" dirty="0" smtClean="0"/>
              <a:t>产品说明书的特点、类型、结构和写法</a:t>
            </a:r>
            <a:endParaRPr lang="zh-CN" altLang="en-US" sz="3200" b="1" dirty="0"/>
          </a:p>
        </p:txBody>
      </p:sp>
      <p:sp>
        <p:nvSpPr>
          <p:cNvPr id="22" name="矩形 21"/>
          <p:cNvSpPr/>
          <p:nvPr/>
        </p:nvSpPr>
        <p:spPr>
          <a:xfrm>
            <a:off x="3455669" y="917782"/>
            <a:ext cx="7787114" cy="830997"/>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产品说明书特点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rPr>
              <a:t>   </a:t>
            </a:r>
            <a:r>
              <a:rPr lang="zh-CN" altLang="en-US" sz="1400" dirty="0" smtClean="0">
                <a:solidFill>
                  <a:srgbClr val="000000"/>
                </a:solidFill>
                <a:latin typeface="+mn-ea"/>
              </a:rPr>
              <a:t>   </a:t>
            </a:r>
            <a:r>
              <a:rPr lang="en-US" altLang="zh-CN" sz="1400"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说明性    </a:t>
            </a:r>
            <a:r>
              <a:rPr lang="en-US" altLang="zh-CN" dirty="0" smtClean="0">
                <a:solidFill>
                  <a:srgbClr val="000000"/>
                </a:solidFill>
                <a:latin typeface="+mn-ea"/>
              </a:rPr>
              <a:t> (</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实事求是性    </a:t>
            </a:r>
            <a:r>
              <a:rPr lang="en-US" altLang="zh-CN" dirty="0" smtClean="0">
                <a:solidFill>
                  <a:srgbClr val="000000"/>
                </a:solidFill>
                <a:latin typeface="+mn-ea"/>
              </a:rPr>
              <a:t> (</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指导性     </a:t>
            </a:r>
            <a:r>
              <a:rPr lang="en-US" altLang="zh-CN" dirty="0" smtClean="0">
                <a:solidFill>
                  <a:srgbClr val="000000"/>
                </a:solidFill>
                <a:latin typeface="+mn-ea"/>
              </a:rPr>
              <a:t> (</a:t>
            </a:r>
            <a:r>
              <a:rPr lang="zh-CN" altLang="en-US" dirty="0" smtClean="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形式多样性</a:t>
            </a:r>
            <a:endParaRPr lang="en-US" altLang="zh-CN" dirty="0">
              <a:solidFill>
                <a:srgbClr val="000000"/>
              </a:solidFill>
              <a:latin typeface="+mn-ea"/>
            </a:endParaRPr>
          </a:p>
        </p:txBody>
      </p:sp>
      <p:sp>
        <p:nvSpPr>
          <p:cNvPr id="41" name="椭圆 40"/>
          <p:cNvSpPr/>
          <p:nvPr/>
        </p:nvSpPr>
        <p:spPr>
          <a:xfrm>
            <a:off x="3854568" y="503671"/>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7" name="矩形 6"/>
          <p:cNvSpPr/>
          <p:nvPr/>
        </p:nvSpPr>
        <p:spPr>
          <a:xfrm>
            <a:off x="3455669" y="1948054"/>
            <a:ext cx="7534064" cy="1506855"/>
          </a:xfrm>
          <a:prstGeom prst="rect">
            <a:avLst/>
          </a:prstGeom>
        </p:spPr>
        <p:txBody>
          <a:bodyPr wrap="square">
            <a:spAutoFit/>
          </a:bodyPr>
          <a:lstStyle/>
          <a:p>
            <a:pPr marL="342900" indent="-342900">
              <a:buClr>
                <a:srgbClr val="FF6600"/>
              </a:buClr>
              <a:buFont typeface="Arial" panose="020B0604020202020204"/>
              <a:buChar char="•"/>
            </a:pPr>
            <a:r>
              <a:rPr lang="en-US" altLang="zh-CN" sz="2000" b="1" u="dash" dirty="0" smtClean="0">
                <a:solidFill>
                  <a:schemeClr val="tx1">
                    <a:lumMod val="65000"/>
                    <a:lumOff val="35000"/>
                  </a:schemeClr>
                </a:solidFill>
                <a:uFill>
                  <a:solidFill>
                    <a:srgbClr val="800000"/>
                  </a:solidFill>
                </a:uFill>
                <a:latin typeface="+mn-ea"/>
              </a:rPr>
              <a:t> </a:t>
            </a:r>
            <a:r>
              <a:rPr lang="zh-CN" altLang="en-US" sz="2000" b="1" u="dash" dirty="0" smtClean="0">
                <a:uFill>
                  <a:solidFill>
                    <a:srgbClr val="800000"/>
                  </a:solidFill>
                </a:uFill>
                <a:latin typeface="+mn-ea"/>
              </a:rPr>
              <a:t>产品说明书的类型</a:t>
            </a:r>
            <a:endParaRPr lang="en-US" altLang="zh-CN" sz="1400" b="1" dirty="0" smtClean="0"/>
          </a:p>
          <a:p>
            <a:r>
              <a:rPr lang="zh-CN" altLang="zh-CN" sz="1400" dirty="0"/>
              <a:t> </a:t>
            </a:r>
            <a:r>
              <a:rPr lang="zh-CN" altLang="en-US" sz="1400" dirty="0" smtClean="0"/>
              <a:t>         </a:t>
            </a:r>
            <a:r>
              <a:rPr lang="zh-CN" altLang="zh-CN" dirty="0" smtClean="0">
                <a:solidFill>
                  <a:srgbClr val="000000"/>
                </a:solidFill>
                <a:latin typeface="+mn-ea"/>
              </a:rPr>
              <a:t>根据</a:t>
            </a:r>
            <a:r>
              <a:rPr lang="zh-CN" altLang="zh-CN" dirty="0">
                <a:solidFill>
                  <a:srgbClr val="000000"/>
                </a:solidFill>
                <a:latin typeface="+mn-ea"/>
              </a:rPr>
              <a:t>内容和用途的不同，可分为民用产品说明书、专业产品说明书</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技术说明书</a:t>
            </a:r>
            <a:r>
              <a:rPr lang="zh-CN" altLang="zh-CN" dirty="0">
                <a:solidFill>
                  <a:srgbClr val="000000"/>
                </a:solidFill>
                <a:latin typeface="+mn-ea"/>
              </a:rPr>
              <a:t>等。</a:t>
            </a:r>
            <a:endParaRPr lang="zh-CN" altLang="zh-CN"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根据表达</a:t>
            </a:r>
            <a:r>
              <a:rPr lang="zh-CN" altLang="zh-CN" dirty="0">
                <a:solidFill>
                  <a:srgbClr val="000000"/>
                </a:solidFill>
                <a:latin typeface="+mn-ea"/>
              </a:rPr>
              <a:t>形式的不同，可分为条款式说明书、文字图表说明书等。</a:t>
            </a:r>
            <a:endParaRPr lang="zh-CN" altLang="zh-CN" dirty="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根据传</a:t>
            </a:r>
            <a:r>
              <a:rPr lang="zh-CN" altLang="zh-CN" dirty="0">
                <a:solidFill>
                  <a:srgbClr val="000000"/>
                </a:solidFill>
                <a:latin typeface="+mn-ea"/>
              </a:rPr>
              <a:t>播方式的不同，可分为包装式说明书和内装式说明书</a:t>
            </a:r>
            <a:r>
              <a:rPr lang="zh-CN" altLang="zh-CN" dirty="0" smtClean="0">
                <a:solidFill>
                  <a:srgbClr val="000000"/>
                </a:solidFill>
                <a:latin typeface="+mn-ea"/>
              </a:rPr>
              <a:t>。</a:t>
            </a:r>
            <a:r>
              <a:rPr lang="en-US" altLang="zh-CN" dirty="0" smtClean="0">
                <a:solidFill>
                  <a:srgbClr val="000000"/>
                </a:solidFill>
                <a:latin typeface="+mn-ea"/>
              </a:rPr>
              <a:t> </a:t>
            </a:r>
            <a:r>
              <a:rPr lang="zh-CN" altLang="en-US" dirty="0" smtClean="0">
                <a:solidFill>
                  <a:srgbClr val="000000"/>
                </a:solidFill>
                <a:latin typeface="+mn-ea"/>
              </a:rPr>
              <a:t>      </a:t>
            </a:r>
            <a:endParaRPr lang="en-US" altLang="zh-CN" dirty="0">
              <a:solidFill>
                <a:srgbClr val="000000"/>
              </a:solidFill>
              <a:latin typeface="+mn-ea"/>
            </a:endParaRPr>
          </a:p>
        </p:txBody>
      </p:sp>
      <p:sp>
        <p:nvSpPr>
          <p:cNvPr id="9" name="矩形 8"/>
          <p:cNvSpPr/>
          <p:nvPr/>
        </p:nvSpPr>
        <p:spPr>
          <a:xfrm>
            <a:off x="3455669" y="3467564"/>
            <a:ext cx="7991263"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zh-CN" sz="2000" b="1" u="dash" dirty="0" smtClean="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产品说明书的结构和写法</a:t>
            </a:r>
            <a:endParaRPr lang="en-US" altLang="zh-CN" sz="2000" b="1" u="dash" dirty="0" smtClean="0">
              <a:solidFill>
                <a:srgbClr val="000000"/>
              </a:solidFill>
              <a:uFill>
                <a:solidFill>
                  <a:srgbClr val="800000"/>
                </a:solidFill>
              </a:uFill>
              <a:latin typeface="+mn-ea"/>
            </a:endParaRPr>
          </a:p>
          <a:p>
            <a:pPr>
              <a:buClr>
                <a:srgbClr val="FF6600"/>
              </a:buClr>
            </a:pPr>
            <a:r>
              <a:rPr lang="zh-CN" altLang="en-US"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 标题   </a:t>
            </a:r>
            <a:r>
              <a:rPr lang="en-US" altLang="zh-CN" dirty="0" smtClean="0">
                <a:solidFill>
                  <a:srgbClr val="000000"/>
                </a:solidFill>
                <a:latin typeface="+mn-ea"/>
              </a:rPr>
              <a:t>(</a:t>
            </a:r>
            <a:r>
              <a:rPr lang="zh-CN" altLang="en-US" dirty="0" smtClean="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 正文  </a:t>
            </a:r>
            <a:r>
              <a:rPr lang="en-US" altLang="zh-CN" dirty="0" smtClean="0">
                <a:solidFill>
                  <a:srgbClr val="000000"/>
                </a:solidFill>
                <a:latin typeface="+mn-ea"/>
              </a:rPr>
              <a:t>(</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 附文</a:t>
            </a:r>
            <a:endParaRPr lang="zh-CN" altLang="zh-CN" dirty="0">
              <a:solidFill>
                <a:srgbClr val="000000"/>
              </a:solidFill>
              <a:latin typeface="+mn-ea"/>
            </a:endParaRPr>
          </a:p>
          <a:p>
            <a:pPr>
              <a:buClr>
                <a:srgbClr val="FF6600"/>
              </a:buClr>
            </a:pPr>
            <a:r>
              <a:rPr lang="zh-CN" altLang="en-US" sz="1200" dirty="0" smtClean="0">
                <a:solidFill>
                  <a:srgbClr val="000000"/>
                </a:solidFill>
                <a:latin typeface="+mn-ea"/>
              </a:rPr>
              <a:t> </a:t>
            </a:r>
            <a:endParaRPr lang="zh-CN" altLang="zh-CN" sz="1200" dirty="0">
              <a:solidFill>
                <a:srgbClr val="000000"/>
              </a:solidFill>
              <a:latin typeface="+mn-ea"/>
            </a:endParaRPr>
          </a:p>
          <a:p>
            <a:pPr>
              <a:buClr>
                <a:srgbClr val="FF6600"/>
              </a:buClr>
            </a:pPr>
            <a:r>
              <a:rPr lang="zh-CN" altLang="en-US" sz="1200" dirty="0" smtClean="0">
                <a:solidFill>
                  <a:srgbClr val="000000"/>
                </a:solidFill>
                <a:latin typeface="+mn-ea"/>
              </a:rPr>
              <a:t> </a:t>
            </a:r>
            <a:endParaRPr lang="zh-CN" altLang="zh-CN" sz="1200" dirty="0">
              <a:solidFill>
                <a:srgbClr val="000000"/>
              </a:solidFill>
              <a:latin typeface="+mn-ea"/>
            </a:endParaRPr>
          </a:p>
          <a:p>
            <a:pPr>
              <a:buClr>
                <a:srgbClr val="FF6600"/>
              </a:buClr>
            </a:pPr>
            <a:endParaRPr lang="zh-CN" altLang="zh-CN" sz="1200" dirty="0" smtClean="0">
              <a:solidFill>
                <a:srgbClr val="000000"/>
              </a:solidFill>
              <a:latin typeface="+mn-ea"/>
            </a:endParaRPr>
          </a:p>
        </p:txBody>
      </p:sp>
      <p:sp>
        <p:nvSpPr>
          <p:cNvPr id="10" name="矩形 9"/>
          <p:cNvSpPr/>
          <p:nvPr/>
        </p:nvSpPr>
        <p:spPr>
          <a:xfrm>
            <a:off x="3455669" y="4395359"/>
            <a:ext cx="7991263"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zh-CN" sz="2000" b="1" u="dash" dirty="0" smtClean="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产品说明书的注意事项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1</a:t>
            </a:r>
            <a:r>
              <a:rPr lang="en-US" altLang="zh-CN" dirty="0" smtClean="0">
                <a:solidFill>
                  <a:srgbClr val="000000"/>
                </a:solidFill>
                <a:latin typeface="+mn-ea"/>
              </a:rPr>
              <a:t>)</a:t>
            </a:r>
            <a:r>
              <a:rPr lang="zh-CN" altLang="en-US" dirty="0" smtClean="0">
                <a:solidFill>
                  <a:srgbClr val="000000"/>
                </a:solidFill>
                <a:latin typeface="+mn-ea"/>
              </a:rPr>
              <a:t>突出产品特点</a:t>
            </a:r>
            <a:r>
              <a:rPr lang="zh-CN" altLang="zh-CN" dirty="0" smtClean="0">
                <a:solidFill>
                  <a:srgbClr val="000000"/>
                </a:solidFill>
                <a:latin typeface="+mn-ea"/>
              </a:rPr>
              <a:t>。</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en-US" altLang="zh-CN" dirty="0" smtClean="0">
                <a:solidFill>
                  <a:srgbClr val="000000"/>
                </a:solidFill>
                <a:latin typeface="+mn-ea"/>
              </a:rPr>
              <a:t>)</a:t>
            </a:r>
            <a:r>
              <a:rPr lang="zh-CN" altLang="en-US" dirty="0" smtClean="0">
                <a:solidFill>
                  <a:srgbClr val="000000"/>
                </a:solidFill>
                <a:latin typeface="+mn-ea"/>
              </a:rPr>
              <a:t>要注意广告和产品说明书的区别</a:t>
            </a:r>
            <a:r>
              <a:rPr lang="zh-CN" altLang="zh-CN" dirty="0" smtClean="0">
                <a:solidFill>
                  <a:srgbClr val="000000"/>
                </a:solidFill>
                <a:latin typeface="+mn-ea"/>
              </a:rPr>
              <a:t>。</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en-US" altLang="zh-CN" dirty="0" smtClean="0">
                <a:solidFill>
                  <a:srgbClr val="000000"/>
                </a:solidFill>
                <a:latin typeface="+mn-ea"/>
              </a:rPr>
              <a:t>)</a:t>
            </a:r>
            <a:r>
              <a:rPr lang="zh-CN" altLang="en-US" dirty="0" smtClean="0">
                <a:solidFill>
                  <a:srgbClr val="000000"/>
                </a:solidFill>
                <a:latin typeface="+mn-ea"/>
              </a:rPr>
              <a:t>语言要求准确、通俗、简明</a:t>
            </a:r>
            <a:r>
              <a:rPr lang="zh-CN" altLang="zh-CN" dirty="0" smtClean="0">
                <a:solidFill>
                  <a:srgbClr val="000000"/>
                </a:solidFill>
                <a:latin typeface="+mn-ea"/>
              </a:rPr>
              <a:t>。</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70699" y="2781300"/>
            <a:ext cx="2749471" cy="707886"/>
          </a:xfrm>
          <a:prstGeom prst="rect">
            <a:avLst/>
          </a:prstGeom>
          <a:noFill/>
        </p:spPr>
        <p:txBody>
          <a:bodyPr wrap="none" rtlCol="0">
            <a:spAutoFit/>
          </a:bodyPr>
          <a:lstStyle/>
          <a:p>
            <a:r>
              <a:rPr lang="zh-CN" altLang="en-US" sz="4000" dirty="0" smtClean="0"/>
              <a:t>本章节结束</a:t>
            </a:r>
            <a:endParaRPr lang="zh-CN" alt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4698722" cy="769441"/>
          </a:xfrm>
          <a:prstGeom prst="rect">
            <a:avLst/>
          </a:prstGeom>
        </p:spPr>
        <p:txBody>
          <a:bodyPr wrap="none">
            <a:spAutoFit/>
          </a:bodyPr>
          <a:lstStyle/>
          <a:p>
            <a:r>
              <a:rPr lang="zh-CN" altLang="en-US" sz="4400" dirty="0" smtClean="0"/>
              <a:t>科技应用文的概念</a:t>
            </a:r>
            <a:r>
              <a:rPr lang="zh-CN" altLang="zh-CN" sz="4400" dirty="0" smtClean="0"/>
              <a:t> </a:t>
            </a:r>
            <a:endParaRPr lang="en-US" altLang="zh-CN" sz="4400" dirty="0"/>
          </a:p>
        </p:txBody>
      </p:sp>
      <p:sp>
        <p:nvSpPr>
          <p:cNvPr id="7" name="矩形 6"/>
          <p:cNvSpPr/>
          <p:nvPr/>
        </p:nvSpPr>
        <p:spPr>
          <a:xfrm>
            <a:off x="1367474" y="2318962"/>
            <a:ext cx="6404925" cy="2807948"/>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科技应用文是随着现代科</a:t>
            </a:r>
            <a:r>
              <a:rPr lang="zh-CN" altLang="zh-CN" sz="2000" dirty="0">
                <a:solidFill>
                  <a:srgbClr val="000000"/>
                </a:solidFill>
                <a:latin typeface="+mn-ea"/>
              </a:rPr>
              <a:t>技的迅速发展而逐步兴起的一种文体，它是以科技现象、科技活动及其成果为表述对象的一种专业写作，是人们为实现科技信息生产、储存、交流传播以及普及的需要而进行写作的文章。科技应用文将科学技术知识和科学研究成果记录下来，使之得以长久保存和流传。</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39786" y="289960"/>
            <a:ext cx="7981672" cy="584776"/>
          </a:xfrm>
          <a:prstGeom prst="rect">
            <a:avLst/>
          </a:prstGeom>
        </p:spPr>
        <p:txBody>
          <a:bodyPr wrap="none">
            <a:spAutoFit/>
          </a:bodyPr>
          <a:lstStyle/>
          <a:p>
            <a:r>
              <a:rPr lang="zh-CN" altLang="en-US" sz="3200" b="1" dirty="0" smtClean="0"/>
              <a:t>科技应用文的种类、作用、写作格式与要求</a:t>
            </a:r>
            <a:endParaRPr lang="zh-CN" altLang="en-US" sz="3200" b="1" dirty="0"/>
          </a:p>
        </p:txBody>
      </p:sp>
      <p:sp>
        <p:nvSpPr>
          <p:cNvPr id="22" name="矩形 21"/>
          <p:cNvSpPr/>
          <p:nvPr/>
        </p:nvSpPr>
        <p:spPr>
          <a:xfrm>
            <a:off x="2878667" y="1099089"/>
            <a:ext cx="9042791" cy="381508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科技应用文的种类与作用</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en-US" altLang="zh-CN" dirty="0" smtClean="0">
                <a:solidFill>
                  <a:srgbClr val="000000"/>
                </a:solidFill>
              </a:rPr>
              <a:t> </a:t>
            </a:r>
            <a:r>
              <a:rPr lang="en-US" altLang="zh-CN" dirty="0">
                <a:solidFill>
                  <a:srgbClr val="000000"/>
                </a:solidFill>
              </a:rPr>
              <a:t>(</a:t>
            </a:r>
            <a:r>
              <a:rPr lang="zh-CN" altLang="zh-CN" dirty="0">
                <a:solidFill>
                  <a:srgbClr val="000000"/>
                </a:solidFill>
              </a:rPr>
              <a:t>一</a:t>
            </a:r>
            <a:r>
              <a:rPr lang="en-US" altLang="zh-CN" dirty="0">
                <a:solidFill>
                  <a:srgbClr val="000000"/>
                </a:solidFill>
              </a:rPr>
              <a:t>)</a:t>
            </a:r>
            <a:r>
              <a:rPr lang="zh-CN" altLang="zh-CN" dirty="0">
                <a:solidFill>
                  <a:srgbClr val="000000"/>
                </a:solidFill>
              </a:rPr>
              <a:t>科技应用文的种类</a:t>
            </a:r>
            <a:endParaRPr lang="zh-CN" altLang="zh-CN" dirty="0">
              <a:solidFill>
                <a:srgbClr val="000000"/>
              </a:solidFill>
            </a:endParaRPr>
          </a:p>
          <a:p>
            <a:r>
              <a:rPr lang="en-US" altLang="zh-CN" sz="1600" dirty="0">
                <a:solidFill>
                  <a:srgbClr val="000000"/>
                </a:solidFill>
              </a:rPr>
              <a:t>    </a:t>
            </a:r>
            <a:r>
              <a:rPr lang="zh-CN" altLang="en-US" sz="1600" dirty="0" smtClean="0">
                <a:solidFill>
                  <a:srgbClr val="000000"/>
                </a:solidFill>
              </a:rPr>
              <a:t>         </a:t>
            </a:r>
            <a:r>
              <a:rPr lang="zh-CN" altLang="zh-CN" sz="1600" dirty="0" smtClean="0">
                <a:solidFill>
                  <a:srgbClr val="000000"/>
                </a:solidFill>
              </a:rPr>
              <a:t>根据</a:t>
            </a:r>
            <a:r>
              <a:rPr lang="zh-CN" altLang="zh-CN" sz="1600" dirty="0">
                <a:solidFill>
                  <a:srgbClr val="000000"/>
                </a:solidFill>
              </a:rPr>
              <a:t>写作形式，可分为科技论文</a:t>
            </a:r>
            <a:r>
              <a:rPr lang="en-US" altLang="zh-CN" sz="1600" dirty="0">
                <a:solidFill>
                  <a:srgbClr val="000000"/>
                </a:solidFill>
              </a:rPr>
              <a:t>(</a:t>
            </a:r>
            <a:r>
              <a:rPr lang="zh-CN" altLang="zh-CN" sz="1600" dirty="0">
                <a:solidFill>
                  <a:srgbClr val="000000"/>
                </a:solidFill>
              </a:rPr>
              <a:t>含学术论文、学位论文等</a:t>
            </a:r>
            <a:r>
              <a:rPr lang="en-US" altLang="zh-CN" sz="1600" dirty="0">
                <a:solidFill>
                  <a:srgbClr val="000000"/>
                </a:solidFill>
              </a:rPr>
              <a:t>)</a:t>
            </a:r>
            <a:r>
              <a:rPr lang="zh-CN" altLang="zh-CN" sz="1600" dirty="0">
                <a:solidFill>
                  <a:srgbClr val="000000"/>
                </a:solidFill>
              </a:rPr>
              <a:t>、科技报告</a:t>
            </a:r>
            <a:r>
              <a:rPr lang="en-US" altLang="zh-CN" sz="1600" dirty="0">
                <a:solidFill>
                  <a:srgbClr val="000000"/>
                </a:solidFill>
              </a:rPr>
              <a:t>(</a:t>
            </a:r>
            <a:r>
              <a:rPr lang="zh-CN" altLang="zh-CN" sz="1600" dirty="0">
                <a:solidFill>
                  <a:srgbClr val="000000"/>
                </a:solidFill>
              </a:rPr>
              <a:t>含实验报告、</a:t>
            </a:r>
            <a:r>
              <a:rPr lang="zh-CN" altLang="zh-CN" sz="1600" dirty="0" smtClean="0">
                <a:solidFill>
                  <a:srgbClr val="000000"/>
                </a:solidFill>
              </a:rPr>
              <a:t>考察</a:t>
            </a:r>
            <a:endParaRPr lang="en-US" altLang="zh-CN" sz="1600" dirty="0" smtClean="0">
              <a:solidFill>
                <a:srgbClr val="000000"/>
              </a:solidFill>
            </a:endParaRPr>
          </a:p>
          <a:p>
            <a:r>
              <a:rPr lang="zh-CN" altLang="zh-CN" sz="1600" dirty="0">
                <a:solidFill>
                  <a:srgbClr val="000000"/>
                </a:solidFill>
              </a:rPr>
              <a:t> </a:t>
            </a:r>
            <a:r>
              <a:rPr lang="zh-CN" altLang="en-US" sz="1600" dirty="0" smtClean="0">
                <a:solidFill>
                  <a:srgbClr val="000000"/>
                </a:solidFill>
              </a:rPr>
              <a:t>            </a:t>
            </a:r>
            <a:r>
              <a:rPr lang="zh-CN" altLang="zh-CN" sz="1600" dirty="0" smtClean="0">
                <a:solidFill>
                  <a:srgbClr val="000000"/>
                </a:solidFill>
              </a:rPr>
              <a:t>报告</a:t>
            </a:r>
            <a:r>
              <a:rPr lang="zh-CN" altLang="zh-CN" sz="1600" dirty="0">
                <a:solidFill>
                  <a:srgbClr val="000000"/>
                </a:solidFill>
              </a:rPr>
              <a:t>、论证报告、工作报告等</a:t>
            </a:r>
            <a:r>
              <a:rPr lang="en-US" altLang="zh-CN" sz="1600" dirty="0">
                <a:solidFill>
                  <a:srgbClr val="000000"/>
                </a:solidFill>
              </a:rPr>
              <a:t>)</a:t>
            </a:r>
            <a:r>
              <a:rPr lang="zh-CN" altLang="zh-CN" sz="1600" dirty="0">
                <a:solidFill>
                  <a:srgbClr val="000000"/>
                </a:solidFill>
              </a:rPr>
              <a:t>、科技说明书</a:t>
            </a:r>
            <a:r>
              <a:rPr lang="en-US" altLang="zh-CN" sz="1600" dirty="0">
                <a:solidFill>
                  <a:srgbClr val="000000"/>
                </a:solidFill>
              </a:rPr>
              <a:t>(</a:t>
            </a:r>
            <a:r>
              <a:rPr lang="zh-CN" altLang="zh-CN" sz="1600" dirty="0">
                <a:solidFill>
                  <a:srgbClr val="000000"/>
                </a:solidFill>
              </a:rPr>
              <a:t>含设计说明书、产品说明书、专刊说明书等</a:t>
            </a:r>
            <a:r>
              <a:rPr lang="en-US" altLang="zh-CN" sz="1600" dirty="0">
                <a:solidFill>
                  <a:srgbClr val="000000"/>
                </a:solidFill>
              </a:rPr>
              <a:t>)</a:t>
            </a:r>
            <a:r>
              <a:rPr lang="zh-CN" altLang="zh-CN" sz="1600" dirty="0" smtClean="0">
                <a:solidFill>
                  <a:srgbClr val="000000"/>
                </a:solidFill>
              </a:rPr>
              <a:t>、</a:t>
            </a:r>
            <a:r>
              <a:rPr lang="zh-CN" altLang="en-US" sz="1600" dirty="0" smtClean="0">
                <a:solidFill>
                  <a:srgbClr val="000000"/>
                </a:solidFill>
              </a:rPr>
              <a:t>       </a:t>
            </a:r>
            <a:endParaRPr lang="en-US" altLang="zh-CN" sz="1600" dirty="0" smtClean="0">
              <a:solidFill>
                <a:srgbClr val="000000"/>
              </a:solidFill>
            </a:endParaRPr>
          </a:p>
          <a:p>
            <a:r>
              <a:rPr lang="zh-CN" altLang="zh-CN" sz="1600" dirty="0">
                <a:solidFill>
                  <a:srgbClr val="000000"/>
                </a:solidFill>
              </a:rPr>
              <a:t> </a:t>
            </a:r>
            <a:r>
              <a:rPr lang="zh-CN" altLang="en-US" sz="1600" dirty="0" smtClean="0">
                <a:solidFill>
                  <a:srgbClr val="000000"/>
                </a:solidFill>
              </a:rPr>
              <a:t>            </a:t>
            </a:r>
            <a:r>
              <a:rPr lang="zh-CN" altLang="zh-CN" sz="1600" dirty="0" smtClean="0">
                <a:solidFill>
                  <a:srgbClr val="000000"/>
                </a:solidFill>
              </a:rPr>
              <a:t>科技情报</a:t>
            </a:r>
            <a:r>
              <a:rPr lang="en-US" altLang="zh-CN" sz="1600" dirty="0">
                <a:solidFill>
                  <a:srgbClr val="000000"/>
                </a:solidFill>
              </a:rPr>
              <a:t>(</a:t>
            </a:r>
            <a:r>
              <a:rPr lang="zh-CN" altLang="zh-CN" sz="1600" dirty="0">
                <a:solidFill>
                  <a:srgbClr val="000000"/>
                </a:solidFill>
              </a:rPr>
              <a:t>含文摘、述评等</a:t>
            </a:r>
            <a:r>
              <a:rPr lang="en-US" altLang="zh-CN" sz="1600" dirty="0">
                <a:solidFill>
                  <a:srgbClr val="000000"/>
                </a:solidFill>
              </a:rPr>
              <a:t>)</a:t>
            </a:r>
            <a:r>
              <a:rPr lang="zh-CN" altLang="zh-CN" sz="1600" dirty="0">
                <a:solidFill>
                  <a:srgbClr val="000000"/>
                </a:solidFill>
              </a:rPr>
              <a:t>、科普说明文等。</a:t>
            </a:r>
            <a:endParaRPr lang="zh-CN" altLang="zh-CN" sz="1600" dirty="0">
              <a:solidFill>
                <a:srgbClr val="000000"/>
              </a:solidFill>
            </a:endParaRPr>
          </a:p>
          <a:p>
            <a:r>
              <a:rPr lang="en-US" altLang="zh-CN" sz="1600" dirty="0">
                <a:solidFill>
                  <a:srgbClr val="000000"/>
                </a:solidFill>
              </a:rPr>
              <a:t>    </a:t>
            </a:r>
            <a:r>
              <a:rPr lang="zh-CN" altLang="en-US" sz="1600" dirty="0" smtClean="0">
                <a:solidFill>
                  <a:srgbClr val="000000"/>
                </a:solidFill>
              </a:rPr>
              <a:t>         </a:t>
            </a:r>
            <a:r>
              <a:rPr lang="zh-CN" altLang="zh-CN" sz="1600" dirty="0" smtClean="0">
                <a:solidFill>
                  <a:srgbClr val="000000"/>
                </a:solidFill>
              </a:rPr>
              <a:t>根据</a:t>
            </a:r>
            <a:r>
              <a:rPr lang="zh-CN" altLang="zh-CN" sz="1600" dirty="0">
                <a:solidFill>
                  <a:srgbClr val="000000"/>
                </a:solidFill>
              </a:rPr>
              <a:t>研究的学科不同，可分为自然科学论文和社会科学论文</a:t>
            </a:r>
            <a:r>
              <a:rPr lang="zh-CN" altLang="zh-CN" sz="1600" dirty="0" smtClean="0">
                <a:solidFill>
                  <a:srgbClr val="000000"/>
                </a:solidFill>
              </a:rPr>
              <a:t>；</a:t>
            </a:r>
            <a:endParaRPr lang="en-US" altLang="zh-CN" sz="1600" dirty="0" smtClean="0">
              <a:solidFill>
                <a:srgbClr val="000000"/>
              </a:solidFill>
            </a:endParaRPr>
          </a:p>
          <a:p>
            <a:r>
              <a:rPr lang="zh-CN" altLang="zh-CN" sz="1600" dirty="0">
                <a:solidFill>
                  <a:srgbClr val="000000"/>
                </a:solidFill>
              </a:rPr>
              <a:t> </a:t>
            </a:r>
            <a:r>
              <a:rPr lang="zh-CN" altLang="en-US" sz="1600" dirty="0" smtClean="0">
                <a:solidFill>
                  <a:srgbClr val="000000"/>
                </a:solidFill>
              </a:rPr>
              <a:t>            </a:t>
            </a:r>
            <a:r>
              <a:rPr lang="zh-CN" altLang="zh-CN" sz="1600" dirty="0" smtClean="0">
                <a:solidFill>
                  <a:srgbClr val="000000"/>
                </a:solidFill>
              </a:rPr>
              <a:t>根据</a:t>
            </a:r>
            <a:r>
              <a:rPr lang="zh-CN" altLang="zh-CN" sz="1600" dirty="0">
                <a:solidFill>
                  <a:srgbClr val="000000"/>
                </a:solidFill>
              </a:rPr>
              <a:t>研究的内容不同，</a:t>
            </a:r>
            <a:r>
              <a:rPr lang="zh-CN" altLang="zh-CN" sz="1600" dirty="0" smtClean="0">
                <a:solidFill>
                  <a:srgbClr val="000000"/>
                </a:solidFill>
              </a:rPr>
              <a:t>可分为理论研究论文和应用研究论</a:t>
            </a:r>
            <a:r>
              <a:rPr lang="zh-CN" altLang="zh-CN" sz="1600" dirty="0">
                <a:solidFill>
                  <a:srgbClr val="000000"/>
                </a:solidFill>
              </a:rPr>
              <a:t>文</a:t>
            </a:r>
            <a:r>
              <a:rPr lang="zh-CN" altLang="zh-CN" sz="1600" dirty="0" smtClean="0">
                <a:solidFill>
                  <a:srgbClr val="000000"/>
                </a:solidFill>
              </a:rPr>
              <a:t>；</a:t>
            </a:r>
            <a:endParaRPr lang="en-US" altLang="zh-CN" sz="1600" dirty="0" smtClean="0">
              <a:solidFill>
                <a:srgbClr val="000000"/>
              </a:solidFill>
            </a:endParaRPr>
          </a:p>
          <a:p>
            <a:r>
              <a:rPr lang="zh-CN" altLang="zh-CN" sz="1600" dirty="0">
                <a:solidFill>
                  <a:srgbClr val="000000"/>
                </a:solidFill>
              </a:rPr>
              <a:t> </a:t>
            </a:r>
            <a:r>
              <a:rPr lang="zh-CN" altLang="en-US" sz="1600" dirty="0" smtClean="0">
                <a:solidFill>
                  <a:srgbClr val="000000"/>
                </a:solidFill>
              </a:rPr>
              <a:t>            </a:t>
            </a:r>
            <a:r>
              <a:rPr lang="zh-CN" altLang="zh-CN" sz="1600" dirty="0" smtClean="0">
                <a:solidFill>
                  <a:srgbClr val="000000"/>
                </a:solidFill>
              </a:rPr>
              <a:t>根据</a:t>
            </a:r>
            <a:r>
              <a:rPr lang="zh-CN" altLang="zh-CN" sz="1600" dirty="0">
                <a:solidFill>
                  <a:srgbClr val="000000"/>
                </a:solidFill>
              </a:rPr>
              <a:t>写作的目的不同，可分为交流性论文和考核性论</a:t>
            </a:r>
            <a:r>
              <a:rPr lang="zh-CN" altLang="zh-CN" sz="1600" dirty="0" smtClean="0">
                <a:solidFill>
                  <a:srgbClr val="000000"/>
                </a:solidFill>
              </a:rPr>
              <a:t>文；</a:t>
            </a:r>
            <a:endParaRPr lang="en-US" altLang="zh-CN" sz="1600" dirty="0" smtClean="0">
              <a:solidFill>
                <a:srgbClr val="000000"/>
              </a:solidFill>
            </a:endParaRPr>
          </a:p>
          <a:p>
            <a:r>
              <a:rPr lang="zh-CN" altLang="zh-CN" sz="1600" dirty="0">
                <a:solidFill>
                  <a:srgbClr val="000000"/>
                </a:solidFill>
              </a:rPr>
              <a:t> </a:t>
            </a:r>
            <a:r>
              <a:rPr lang="zh-CN" altLang="en-US" sz="1600" dirty="0" smtClean="0">
                <a:solidFill>
                  <a:srgbClr val="000000"/>
                </a:solidFill>
              </a:rPr>
              <a:t>            </a:t>
            </a:r>
            <a:r>
              <a:rPr lang="zh-CN" altLang="zh-CN" sz="1600" dirty="0" smtClean="0">
                <a:solidFill>
                  <a:srgbClr val="000000"/>
                </a:solidFill>
              </a:rPr>
              <a:t>根据学习</a:t>
            </a:r>
            <a:r>
              <a:rPr lang="zh-CN" altLang="zh-CN" sz="1600" dirty="0">
                <a:solidFill>
                  <a:srgbClr val="000000"/>
                </a:solidFill>
              </a:rPr>
              <a:t>的阶段性不同，可分为学年论文、毕业论文和学位论文。</a:t>
            </a:r>
            <a:endParaRPr lang="zh-CN" altLang="zh-CN" sz="1600" dirty="0">
              <a:solidFill>
                <a:srgbClr val="000000"/>
              </a:solidFill>
            </a:endParaRPr>
          </a:p>
          <a:p>
            <a:r>
              <a:rPr lang="en-US" altLang="zh-CN" dirty="0">
                <a:solidFill>
                  <a:srgbClr val="000000"/>
                </a:solidFill>
              </a:rPr>
              <a:t>  </a:t>
            </a:r>
            <a:r>
              <a:rPr lang="zh-CN" altLang="en-US" dirty="0" smtClean="0">
                <a:solidFill>
                  <a:srgbClr val="000000"/>
                </a:solidFill>
              </a:rPr>
              <a:t>  </a:t>
            </a:r>
            <a:r>
              <a:rPr lang="en-US" altLang="zh-CN" dirty="0" smtClean="0">
                <a:solidFill>
                  <a:srgbClr val="000000"/>
                </a:solidFill>
              </a:rPr>
              <a:t>  </a:t>
            </a:r>
            <a:r>
              <a:rPr lang="en-US" altLang="zh-CN" dirty="0">
                <a:solidFill>
                  <a:srgbClr val="000000"/>
                </a:solidFill>
              </a:rPr>
              <a:t>(</a:t>
            </a:r>
            <a:r>
              <a:rPr lang="zh-CN" altLang="zh-CN" dirty="0">
                <a:solidFill>
                  <a:srgbClr val="000000"/>
                </a:solidFill>
              </a:rPr>
              <a:t>二</a:t>
            </a:r>
            <a:r>
              <a:rPr lang="en-US" altLang="zh-CN" dirty="0">
                <a:solidFill>
                  <a:srgbClr val="000000"/>
                </a:solidFill>
              </a:rPr>
              <a:t>)</a:t>
            </a:r>
            <a:r>
              <a:rPr lang="zh-CN" altLang="zh-CN" dirty="0">
                <a:solidFill>
                  <a:srgbClr val="000000"/>
                </a:solidFill>
              </a:rPr>
              <a:t>科技应用文的作用</a:t>
            </a:r>
            <a:endParaRPr lang="zh-CN" altLang="zh-CN" dirty="0">
              <a:solidFill>
                <a:srgbClr val="000000"/>
              </a:solidFill>
            </a:endParaRPr>
          </a:p>
          <a:p>
            <a:r>
              <a:rPr lang="en-US" altLang="zh-CN" sz="1400" dirty="0" smtClean="0">
                <a:solidFill>
                  <a:srgbClr val="000000"/>
                </a:solidFill>
              </a:rPr>
              <a:t>              </a:t>
            </a:r>
            <a:r>
              <a:rPr lang="zh-CN" altLang="en-US" sz="1400" dirty="0" smtClean="0">
                <a:solidFill>
                  <a:srgbClr val="000000"/>
                </a:solidFill>
              </a:rPr>
              <a:t> </a:t>
            </a:r>
            <a:r>
              <a:rPr lang="en-US" altLang="zh-CN" sz="1600" dirty="0" smtClean="0">
                <a:solidFill>
                  <a:srgbClr val="000000"/>
                </a:solidFill>
              </a:rPr>
              <a:t>1</a:t>
            </a:r>
            <a:r>
              <a:rPr lang="zh-CN" altLang="zh-CN" sz="1600" dirty="0" smtClean="0">
                <a:solidFill>
                  <a:srgbClr val="000000"/>
                </a:solidFill>
              </a:rPr>
              <a:t>．凭证作用</a:t>
            </a:r>
            <a:endParaRPr lang="zh-CN" altLang="zh-CN" sz="1600" dirty="0" smtClean="0">
              <a:solidFill>
                <a:srgbClr val="000000"/>
              </a:solidFill>
            </a:endParaRPr>
          </a:p>
          <a:p>
            <a:r>
              <a:rPr lang="en-US" altLang="zh-CN" sz="1600" dirty="0" smtClean="0">
                <a:solidFill>
                  <a:srgbClr val="000000"/>
                </a:solidFill>
              </a:rPr>
              <a:t>   </a:t>
            </a:r>
            <a:r>
              <a:rPr lang="zh-CN" altLang="en-US" sz="1600" dirty="0" smtClean="0">
                <a:solidFill>
                  <a:srgbClr val="000000"/>
                </a:solidFill>
              </a:rPr>
              <a:t>      </a:t>
            </a:r>
            <a:r>
              <a:rPr lang="en-US" altLang="zh-CN" sz="1600" dirty="0" smtClean="0">
                <a:solidFill>
                  <a:srgbClr val="000000"/>
                </a:solidFill>
              </a:rPr>
              <a:t>  </a:t>
            </a:r>
            <a:r>
              <a:rPr lang="zh-CN" altLang="en-US" sz="1600" dirty="0" smtClean="0">
                <a:solidFill>
                  <a:srgbClr val="000000"/>
                </a:solidFill>
              </a:rPr>
              <a:t> </a:t>
            </a:r>
            <a:r>
              <a:rPr lang="en-US" altLang="zh-CN" sz="1600" dirty="0" smtClean="0">
                <a:solidFill>
                  <a:srgbClr val="000000"/>
                </a:solidFill>
              </a:rPr>
              <a:t> 2</a:t>
            </a:r>
            <a:r>
              <a:rPr lang="zh-CN" altLang="zh-CN" sz="1600" dirty="0" smtClean="0">
                <a:solidFill>
                  <a:srgbClr val="000000"/>
                </a:solidFill>
              </a:rPr>
              <a:t>．资料作用</a:t>
            </a:r>
            <a:endParaRPr lang="zh-CN" altLang="zh-CN" sz="1600" dirty="0" smtClean="0">
              <a:solidFill>
                <a:srgbClr val="000000"/>
              </a:solidFill>
            </a:endParaRPr>
          </a:p>
          <a:p>
            <a:r>
              <a:rPr lang="en-US" altLang="zh-CN" sz="1600" dirty="0" smtClean="0">
                <a:solidFill>
                  <a:srgbClr val="000000"/>
                </a:solidFill>
              </a:rPr>
              <a:t>   </a:t>
            </a:r>
            <a:r>
              <a:rPr lang="zh-CN" altLang="en-US" sz="1600" dirty="0" smtClean="0">
                <a:solidFill>
                  <a:srgbClr val="000000"/>
                </a:solidFill>
              </a:rPr>
              <a:t>      </a:t>
            </a:r>
            <a:r>
              <a:rPr lang="en-US" altLang="zh-CN" sz="1600" dirty="0" smtClean="0">
                <a:solidFill>
                  <a:srgbClr val="000000"/>
                </a:solidFill>
              </a:rPr>
              <a:t>  </a:t>
            </a:r>
            <a:r>
              <a:rPr lang="zh-CN" altLang="en-US" sz="1600" dirty="0" smtClean="0">
                <a:solidFill>
                  <a:srgbClr val="000000"/>
                </a:solidFill>
              </a:rPr>
              <a:t> </a:t>
            </a:r>
            <a:r>
              <a:rPr lang="en-US" altLang="zh-CN" sz="1600" dirty="0" smtClean="0">
                <a:solidFill>
                  <a:srgbClr val="000000"/>
                </a:solidFill>
              </a:rPr>
              <a:t> 3.</a:t>
            </a:r>
            <a:r>
              <a:rPr lang="zh-CN" altLang="en-US" sz="1600" dirty="0" smtClean="0">
                <a:solidFill>
                  <a:srgbClr val="000000"/>
                </a:solidFill>
              </a:rPr>
              <a:t>  </a:t>
            </a:r>
            <a:r>
              <a:rPr lang="zh-CN" altLang="zh-CN" sz="1600" dirty="0" smtClean="0">
                <a:solidFill>
                  <a:srgbClr val="000000"/>
                </a:solidFill>
              </a:rPr>
              <a:t>交流作用</a:t>
            </a:r>
            <a:endParaRPr lang="zh-CN" altLang="zh-CN" sz="1600" dirty="0" smtClean="0">
              <a:solidFill>
                <a:srgbClr val="000000"/>
              </a:solidFill>
            </a:endParaRPr>
          </a:p>
          <a:p>
            <a:r>
              <a:rPr lang="en-US" altLang="zh-CN" sz="1600" dirty="0" smtClean="0">
                <a:solidFill>
                  <a:srgbClr val="000000"/>
                </a:solidFill>
              </a:rPr>
              <a:t>   </a:t>
            </a:r>
            <a:r>
              <a:rPr lang="zh-CN" altLang="en-US" sz="1600" dirty="0" smtClean="0">
                <a:solidFill>
                  <a:srgbClr val="000000"/>
                </a:solidFill>
              </a:rPr>
              <a:t>      </a:t>
            </a:r>
            <a:r>
              <a:rPr lang="en-US" altLang="zh-CN" sz="1600" dirty="0" smtClean="0">
                <a:solidFill>
                  <a:srgbClr val="000000"/>
                </a:solidFill>
              </a:rPr>
              <a:t>  </a:t>
            </a:r>
            <a:r>
              <a:rPr lang="zh-CN" altLang="en-US" sz="1600" dirty="0" smtClean="0">
                <a:solidFill>
                  <a:srgbClr val="000000"/>
                </a:solidFill>
              </a:rPr>
              <a:t> </a:t>
            </a:r>
            <a:r>
              <a:rPr lang="en-US" altLang="zh-CN" sz="1600" dirty="0" smtClean="0">
                <a:solidFill>
                  <a:srgbClr val="000000"/>
                </a:solidFill>
              </a:rPr>
              <a:t> 4</a:t>
            </a:r>
            <a:r>
              <a:rPr lang="zh-CN" altLang="zh-CN" sz="1600" dirty="0" smtClean="0">
                <a:solidFill>
                  <a:srgbClr val="000000"/>
                </a:solidFill>
              </a:rPr>
              <a:t>．商品作用</a:t>
            </a:r>
            <a:r>
              <a:rPr lang="zh-CN" altLang="en-US" sz="1400" dirty="0" smtClean="0">
                <a:solidFill>
                  <a:srgbClr val="000000"/>
                </a:solidFill>
                <a:latin typeface="+mn-ea"/>
              </a:rPr>
              <a:t>        </a:t>
            </a:r>
            <a:endParaRPr lang="en-US" altLang="zh-CN" sz="1400" dirty="0">
              <a:solidFill>
                <a:srgbClr val="000000"/>
              </a:solidFill>
              <a:latin typeface="+mn-ea"/>
            </a:endParaRPr>
          </a:p>
        </p:txBody>
      </p:sp>
      <p:sp>
        <p:nvSpPr>
          <p:cNvPr id="41" name="椭圆 40"/>
          <p:cNvSpPr/>
          <p:nvPr/>
        </p:nvSpPr>
        <p:spPr>
          <a:xfrm>
            <a:off x="3725330" y="492914"/>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7" name="矩形 6"/>
          <p:cNvSpPr/>
          <p:nvPr/>
        </p:nvSpPr>
        <p:spPr>
          <a:xfrm>
            <a:off x="2878666" y="4772443"/>
            <a:ext cx="9042791" cy="1107996"/>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科技应用文的格式与要求</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rPr>
              <a:t>       </a:t>
            </a:r>
            <a:r>
              <a:rPr lang="zh-CN" altLang="zh-CN" dirty="0" smtClean="0">
                <a:solidFill>
                  <a:srgbClr val="000000"/>
                </a:solidFill>
              </a:rPr>
              <a:t>科技类文书作为专</a:t>
            </a:r>
            <a:r>
              <a:rPr lang="zh-CN" altLang="zh-CN" dirty="0">
                <a:solidFill>
                  <a:srgbClr val="000000"/>
                </a:solidFill>
              </a:rPr>
              <a:t>用公文的一种，写作上首先要遵守公文写作的一般要求</a:t>
            </a:r>
            <a:r>
              <a:rPr lang="zh-CN" altLang="zh-CN" dirty="0" smtClean="0">
                <a:solidFill>
                  <a:srgbClr val="000000"/>
                </a:solidFill>
              </a:rPr>
              <a:t>，</a:t>
            </a:r>
            <a:endParaRPr lang="en-US" altLang="zh-CN" dirty="0" smtClean="0">
              <a:solidFill>
                <a:srgbClr val="000000"/>
              </a:solidFill>
            </a:endParaRPr>
          </a:p>
          <a:p>
            <a:r>
              <a:rPr lang="en-US" altLang="zh-CN" dirty="0" smtClean="0">
                <a:solidFill>
                  <a:srgbClr val="000000"/>
                </a:solidFill>
              </a:rPr>
              <a:t>      </a:t>
            </a:r>
            <a:r>
              <a:rPr lang="zh-CN" altLang="zh-CN" dirty="0" smtClean="0">
                <a:solidFill>
                  <a:srgbClr val="000000"/>
                </a:solidFill>
              </a:rPr>
              <a:t>严格按</a:t>
            </a:r>
            <a:r>
              <a:rPr lang="zh-CN" altLang="zh-CN" dirty="0">
                <a:solidFill>
                  <a:srgbClr val="000000"/>
                </a:solidFill>
              </a:rPr>
              <a:t>照</a:t>
            </a:r>
            <a:r>
              <a:rPr lang="zh-CN" altLang="zh-CN" dirty="0" smtClean="0">
                <a:solidFill>
                  <a:srgbClr val="000000"/>
                </a:solidFill>
              </a:rPr>
              <a:t>公文的</a:t>
            </a:r>
            <a:r>
              <a:rPr lang="zh-CN" altLang="zh-CN" dirty="0">
                <a:solidFill>
                  <a:srgbClr val="000000"/>
                </a:solidFill>
              </a:rPr>
              <a:t>格式、文法等各方面的统一规定进行写作。 </a:t>
            </a:r>
            <a:r>
              <a:rPr lang="zh-CN" altLang="en-US" dirty="0" smtClean="0">
                <a:solidFill>
                  <a:srgbClr val="000000"/>
                </a:solidFill>
                <a:latin typeface="+mn-ea"/>
              </a:rPr>
              <a:t>         </a:t>
            </a:r>
            <a:endParaRPr lang="en-US"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4134465" cy="769441"/>
          </a:xfrm>
          <a:prstGeom prst="rect">
            <a:avLst/>
          </a:prstGeom>
        </p:spPr>
        <p:txBody>
          <a:bodyPr wrap="none">
            <a:spAutoFit/>
          </a:bodyPr>
          <a:lstStyle/>
          <a:p>
            <a:r>
              <a:rPr lang="zh-CN" altLang="en-US" sz="4400" dirty="0" smtClean="0"/>
              <a:t>学术论文的概念</a:t>
            </a:r>
            <a:r>
              <a:rPr lang="zh-CN" altLang="zh-CN" sz="4400" dirty="0" smtClean="0"/>
              <a:t> </a:t>
            </a:r>
            <a:endParaRPr lang="en-US" altLang="zh-CN" sz="4400" dirty="0"/>
          </a:p>
        </p:txBody>
      </p:sp>
      <p:sp>
        <p:nvSpPr>
          <p:cNvPr id="7" name="矩形 6"/>
          <p:cNvSpPr/>
          <p:nvPr/>
        </p:nvSpPr>
        <p:spPr>
          <a:xfrm>
            <a:off x="1367474" y="2318962"/>
            <a:ext cx="6404925" cy="2346283"/>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学术论文是某一学术课题在实验</a:t>
            </a:r>
            <a:r>
              <a:rPr lang="zh-CN" altLang="zh-CN" sz="2000" dirty="0">
                <a:solidFill>
                  <a:srgbClr val="000000"/>
                </a:solidFill>
                <a:latin typeface="+mn-ea"/>
              </a:rPr>
              <a:t>性、理论性或预测性上具有的新的科学研究成果或创新见解和知识的科学记录，或是某种已知原理应用于实际上取得新进展的科学总结，用以提供学术会议上宣读、交流、讨论或学术刊物上发表，或用作其他用途的书面文件。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98341" y="284392"/>
            <a:ext cx="7160935" cy="584776"/>
          </a:xfrm>
          <a:prstGeom prst="rect">
            <a:avLst/>
          </a:prstGeom>
        </p:spPr>
        <p:txBody>
          <a:bodyPr wrap="none">
            <a:spAutoFit/>
          </a:bodyPr>
          <a:lstStyle/>
          <a:p>
            <a:r>
              <a:rPr lang="zh-CN" altLang="en-US" sz="3200" b="1" dirty="0" smtClean="0"/>
              <a:t>学术论文的特点、写作方法、格式要求</a:t>
            </a:r>
            <a:endParaRPr lang="zh-CN" altLang="en-US" sz="3200" b="1" dirty="0"/>
          </a:p>
        </p:txBody>
      </p:sp>
      <p:sp>
        <p:nvSpPr>
          <p:cNvPr id="22" name="矩形 21"/>
          <p:cNvSpPr/>
          <p:nvPr/>
        </p:nvSpPr>
        <p:spPr>
          <a:xfrm>
            <a:off x="2947675" y="1234556"/>
            <a:ext cx="2589531" cy="193802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学术论文的特点</a:t>
            </a:r>
            <a:endParaRPr lang="en-US" altLang="zh-CN" sz="2000" b="1" u="dash" dirty="0" smtClean="0">
              <a:solidFill>
                <a:srgbClr val="000000"/>
              </a:solidFill>
              <a:uFill>
                <a:solidFill>
                  <a:srgbClr val="800000"/>
                </a:solidFill>
              </a:uFill>
              <a:latin typeface="+mn-ea"/>
            </a:endParaRPr>
          </a:p>
          <a:p>
            <a:r>
              <a:rPr lang="en-US" altLang="zh-CN" dirty="0" smtClean="0">
                <a:solidFill>
                  <a:srgbClr val="000000"/>
                </a:solidFill>
                <a:latin typeface="+mn-ea"/>
              </a:rPr>
              <a:t>      (</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科学性</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创造性</a:t>
            </a:r>
            <a:endParaRPr lang="en-US" altLang="zh-CN" dirty="0" smtClean="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理论性</a:t>
            </a:r>
            <a:endParaRPr lang="en-US" altLang="zh-CN" dirty="0" smtClean="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en-US" dirty="0" smtClean="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平易性</a:t>
            </a:r>
            <a:endParaRPr lang="en-US" altLang="zh-CN" dirty="0" smtClean="0">
              <a:solidFill>
                <a:srgbClr val="000000"/>
              </a:solidFill>
              <a:latin typeface="+mn-ea"/>
            </a:endParaRPr>
          </a:p>
          <a:p>
            <a:r>
              <a:rPr lang="zh-CN" altLang="en-US" dirty="0" smtClean="0">
                <a:solidFill>
                  <a:srgbClr val="000000"/>
                </a:solidFill>
                <a:latin typeface="+mn-ea"/>
              </a:rPr>
              <a:t>         </a:t>
            </a:r>
            <a:endParaRPr lang="en-US" altLang="zh-CN" dirty="0">
              <a:solidFill>
                <a:srgbClr val="000000"/>
              </a:solidFill>
              <a:latin typeface="+mn-ea"/>
            </a:endParaRPr>
          </a:p>
        </p:txBody>
      </p:sp>
      <p:sp>
        <p:nvSpPr>
          <p:cNvPr id="41" name="椭圆 40"/>
          <p:cNvSpPr/>
          <p:nvPr/>
        </p:nvSpPr>
        <p:spPr>
          <a:xfrm>
            <a:off x="3883885" y="487346"/>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7" name="矩形 6"/>
          <p:cNvSpPr/>
          <p:nvPr/>
        </p:nvSpPr>
        <p:spPr>
          <a:xfrm>
            <a:off x="2947675" y="3835852"/>
            <a:ext cx="8939531" cy="2215991"/>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科技应用文的格式与要求</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rPr>
              <a:t>       </a:t>
            </a:r>
            <a:r>
              <a:rPr lang="en-US" altLang="zh-CN" sz="1400" dirty="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论文基本组成部分</a:t>
            </a:r>
            <a:endParaRPr lang="zh-CN" altLang="zh-CN" dirty="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论</a:t>
            </a:r>
            <a:r>
              <a:rPr lang="zh-CN" altLang="zh-CN" dirty="0">
                <a:solidFill>
                  <a:srgbClr val="000000"/>
                </a:solidFill>
                <a:latin typeface="+mn-ea"/>
              </a:rPr>
              <a:t>文的结构一般由标题、姓名、摘要、关键词、前言、正文</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注释和参考文献等几个部分组</a:t>
            </a:r>
            <a:r>
              <a:rPr lang="zh-CN" altLang="zh-CN" dirty="0">
                <a:solidFill>
                  <a:srgbClr val="000000"/>
                </a:solidFill>
                <a:latin typeface="+mn-ea"/>
              </a:rPr>
              <a:t>成</a:t>
            </a:r>
            <a:r>
              <a:rPr lang="zh-CN" altLang="zh-CN" dirty="0" smtClean="0">
                <a:solidFill>
                  <a:srgbClr val="000000"/>
                </a:solidFill>
                <a:latin typeface="+mn-ea"/>
              </a:rPr>
              <a:t>。</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文字编排要求</a:t>
            </a:r>
            <a:endParaRPr lang="zh-CN" altLang="zh-CN" dirty="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论文整体编排上</a:t>
            </a:r>
            <a:r>
              <a:rPr lang="zh-CN" altLang="zh-CN" dirty="0">
                <a:solidFill>
                  <a:srgbClr val="000000"/>
                </a:solidFill>
                <a:latin typeface="+mn-ea"/>
              </a:rPr>
              <a:t>，页面设置默认格式，行间距</a:t>
            </a:r>
            <a:r>
              <a:rPr lang="en-US" altLang="zh-CN" dirty="0">
                <a:solidFill>
                  <a:srgbClr val="000000"/>
                </a:solidFill>
                <a:latin typeface="+mn-ea"/>
              </a:rPr>
              <a:t>1</a:t>
            </a:r>
            <a:r>
              <a:rPr lang="zh-CN" altLang="zh-CN" dirty="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倍左右，整洁大方，疏密得当。</a:t>
            </a:r>
            <a:endParaRPr lang="zh-CN" altLang="zh-CN" dirty="0">
              <a:solidFill>
                <a:srgbClr val="000000"/>
              </a:solidFill>
              <a:latin typeface="+mn-ea"/>
            </a:endParaRPr>
          </a:p>
          <a:p>
            <a:r>
              <a:rPr lang="zh-CN" altLang="zh-CN" dirty="0" smtClean="0">
                <a:solidFill>
                  <a:srgbClr val="000000"/>
                </a:solidFill>
                <a:latin typeface="+mn-ea"/>
              </a:rPr>
              <a:t> </a:t>
            </a:r>
            <a:endParaRPr lang="en-US" altLang="zh-CN" dirty="0">
              <a:solidFill>
                <a:srgbClr val="000000"/>
              </a:solidFill>
              <a:latin typeface="+mn-ea"/>
            </a:endParaRPr>
          </a:p>
        </p:txBody>
      </p:sp>
      <p:sp>
        <p:nvSpPr>
          <p:cNvPr id="6" name="矩形 5"/>
          <p:cNvSpPr/>
          <p:nvPr/>
        </p:nvSpPr>
        <p:spPr>
          <a:xfrm>
            <a:off x="5537206" y="1237757"/>
            <a:ext cx="5823676" cy="249299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学术论文的写作方法</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rPr>
              <a:t>     </a:t>
            </a:r>
            <a:r>
              <a:rPr lang="en-US" altLang="zh-CN" sz="1400" dirty="0" smtClean="0">
                <a:solidFill>
                  <a:srgbClr val="000000"/>
                </a:solidFill>
              </a:rPr>
              <a:t> </a:t>
            </a:r>
            <a:r>
              <a:rPr lang="zh-CN" altLang="en-US" sz="1400"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选题</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我们要选择有科学价值的课题进行</a:t>
            </a:r>
            <a:r>
              <a:rPr lang="zh-CN" altLang="zh-CN" dirty="0" smtClean="0">
                <a:solidFill>
                  <a:srgbClr val="000000"/>
                </a:solidFill>
                <a:latin typeface="+mn-ea"/>
              </a:rPr>
              <a:t>研究和写作。</a:t>
            </a:r>
            <a:endParaRPr lang="en-US" altLang="zh-CN" dirty="0" smtClean="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那么</a:t>
            </a:r>
            <a:r>
              <a:rPr lang="zh-CN" altLang="zh-CN" dirty="0">
                <a:solidFill>
                  <a:srgbClr val="000000"/>
                </a:solidFill>
                <a:latin typeface="+mn-ea"/>
              </a:rPr>
              <a:t>，</a:t>
            </a:r>
            <a:r>
              <a:rPr lang="zh-CN" altLang="zh-CN" dirty="0" smtClean="0">
                <a:solidFill>
                  <a:srgbClr val="000000"/>
                </a:solidFill>
                <a:latin typeface="+mn-ea"/>
              </a:rPr>
              <a:t>应该根据哪些原则来选题呢</a:t>
            </a:r>
            <a:r>
              <a:rPr lang="en-US" altLang="zh-CN" dirty="0" smtClean="0">
                <a:solidFill>
                  <a:srgbClr val="000000"/>
                </a:solidFill>
                <a:latin typeface="+mn-ea"/>
              </a:rPr>
              <a:t>?</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1.</a:t>
            </a:r>
            <a:r>
              <a:rPr lang="zh-CN" altLang="en-US" dirty="0" smtClean="0">
                <a:solidFill>
                  <a:srgbClr val="000000"/>
                </a:solidFill>
                <a:latin typeface="+mn-ea"/>
              </a:rPr>
              <a:t>具有科学性</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2</a:t>
            </a:r>
            <a:r>
              <a:rPr lang="en-US" altLang="zh-CN" dirty="0" smtClean="0">
                <a:solidFill>
                  <a:srgbClr val="000000"/>
                </a:solidFill>
                <a:latin typeface="+mn-ea"/>
              </a:rPr>
              <a:t>.</a:t>
            </a:r>
            <a:r>
              <a:rPr lang="zh-CN" altLang="en-US" dirty="0" smtClean="0">
                <a:solidFill>
                  <a:srgbClr val="000000"/>
                </a:solidFill>
                <a:latin typeface="+mn-ea"/>
              </a:rPr>
              <a:t>有利于展开</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研究</a:t>
            </a:r>
            <a:endParaRPr lang="en-US" altLang="zh-CN" dirty="0" smtClean="0">
              <a:solidFill>
                <a:srgbClr val="000000"/>
              </a:solidFill>
              <a:latin typeface="+mn-ea"/>
            </a:endParaRPr>
          </a:p>
          <a:p>
            <a:r>
              <a:rPr lang="zh-CN" altLang="zh-CN" sz="1400" dirty="0">
                <a:solidFill>
                  <a:srgbClr val="000000"/>
                </a:solidFill>
                <a:latin typeface="+mn-ea"/>
              </a:rPr>
              <a:t> </a:t>
            </a:r>
            <a:r>
              <a:rPr lang="zh-CN" altLang="en-US" sz="1400" dirty="0" smtClean="0">
                <a:solidFill>
                  <a:srgbClr val="000000"/>
                </a:solidFill>
                <a:latin typeface="+mn-ea"/>
              </a:rPr>
              <a:t>       </a:t>
            </a:r>
            <a:r>
              <a:rPr lang="en-US" altLang="zh-CN" sz="1400" dirty="0" smtClean="0">
                <a:solidFill>
                  <a:srgbClr val="000000"/>
                </a:solidFill>
                <a:latin typeface="+mn-ea"/>
              </a:rPr>
              <a:t>  </a:t>
            </a:r>
            <a:r>
              <a:rPr lang="zh-CN" altLang="zh-CN" dirty="0" smtClean="0">
                <a:solidFill>
                  <a:srgbClr val="000000"/>
                </a:solidFill>
                <a:latin typeface="+mn-ea"/>
              </a:rPr>
              <a:t>科学研究从选题</a:t>
            </a:r>
            <a:r>
              <a:rPr lang="zh-CN" altLang="zh-CN" dirty="0">
                <a:solidFill>
                  <a:srgbClr val="000000"/>
                </a:solidFill>
                <a:latin typeface="+mn-ea"/>
              </a:rPr>
              <a:t>、确定课题时已经开始。 </a:t>
            </a:r>
            <a:r>
              <a:rPr lang="zh-CN" altLang="en-US" dirty="0" smtClean="0">
                <a:solidFill>
                  <a:srgbClr val="000000"/>
                </a:solidFill>
                <a:latin typeface="+mn-ea"/>
              </a:rPr>
              <a:t>         </a:t>
            </a:r>
            <a:endParaRPr lang="en-US"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4148792" cy="769441"/>
          </a:xfrm>
          <a:prstGeom prst="rect">
            <a:avLst/>
          </a:prstGeom>
        </p:spPr>
        <p:txBody>
          <a:bodyPr wrap="none">
            <a:spAutoFit/>
          </a:bodyPr>
          <a:lstStyle/>
          <a:p>
            <a:r>
              <a:rPr lang="en-US" altLang="en-US" sz="4400" dirty="0" smtClean="0"/>
              <a:t>毕业</a:t>
            </a:r>
            <a:r>
              <a:rPr lang="zh-CN" altLang="en-US" sz="4400" dirty="0" smtClean="0"/>
              <a:t>论文的概念</a:t>
            </a:r>
            <a:r>
              <a:rPr lang="zh-CN" altLang="zh-CN" sz="4400" dirty="0" smtClean="0"/>
              <a:t> </a:t>
            </a:r>
            <a:endParaRPr lang="en-US" altLang="zh-CN" sz="4400" dirty="0"/>
          </a:p>
        </p:txBody>
      </p:sp>
      <p:sp>
        <p:nvSpPr>
          <p:cNvPr id="7" name="矩形 6"/>
          <p:cNvSpPr/>
          <p:nvPr/>
        </p:nvSpPr>
        <p:spPr>
          <a:xfrm>
            <a:off x="1367474" y="2318962"/>
            <a:ext cx="6404925" cy="3269613"/>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毕业论</a:t>
            </a:r>
            <a:r>
              <a:rPr lang="zh-CN" altLang="zh-CN" sz="2000" dirty="0">
                <a:solidFill>
                  <a:srgbClr val="000000"/>
                </a:solidFill>
                <a:latin typeface="+mn-ea"/>
              </a:rPr>
              <a:t>文，泛指专科毕业论文、本科毕业论文</a:t>
            </a:r>
            <a:r>
              <a:rPr lang="en-US" altLang="zh-CN" sz="2000" dirty="0">
                <a:solidFill>
                  <a:srgbClr val="000000"/>
                </a:solidFill>
                <a:latin typeface="+mn-ea"/>
              </a:rPr>
              <a:t>(</a:t>
            </a:r>
            <a:r>
              <a:rPr lang="zh-CN" altLang="zh-CN" sz="2000" dirty="0">
                <a:solidFill>
                  <a:srgbClr val="000000"/>
                </a:solidFill>
                <a:latin typeface="+mn-ea"/>
              </a:rPr>
              <a:t>学士学位毕业论文</a:t>
            </a:r>
            <a:r>
              <a:rPr lang="en-US" altLang="zh-CN" sz="2000" dirty="0">
                <a:solidFill>
                  <a:srgbClr val="000000"/>
                </a:solidFill>
                <a:latin typeface="+mn-ea"/>
              </a:rPr>
              <a:t>)</a:t>
            </a:r>
            <a:r>
              <a:rPr lang="zh-CN" altLang="zh-CN" sz="2000" dirty="0">
                <a:solidFill>
                  <a:srgbClr val="000000"/>
                </a:solidFill>
                <a:latin typeface="+mn-ea"/>
              </a:rPr>
              <a:t>、硕士研究生毕业论文</a:t>
            </a:r>
            <a:r>
              <a:rPr lang="en-US" altLang="zh-CN" sz="2000" dirty="0">
                <a:solidFill>
                  <a:srgbClr val="000000"/>
                </a:solidFill>
                <a:latin typeface="+mn-ea"/>
              </a:rPr>
              <a:t>(</a:t>
            </a:r>
            <a:r>
              <a:rPr lang="zh-CN" altLang="zh-CN" sz="2000" dirty="0">
                <a:solidFill>
                  <a:srgbClr val="000000"/>
                </a:solidFill>
                <a:latin typeface="+mn-ea"/>
              </a:rPr>
              <a:t>硕士学位论文</a:t>
            </a:r>
            <a:r>
              <a:rPr lang="en-US" altLang="zh-CN" sz="2000" dirty="0">
                <a:solidFill>
                  <a:srgbClr val="000000"/>
                </a:solidFill>
                <a:latin typeface="+mn-ea"/>
              </a:rPr>
              <a:t>)</a:t>
            </a:r>
            <a:r>
              <a:rPr lang="zh-CN" altLang="zh-CN" sz="2000" dirty="0">
                <a:solidFill>
                  <a:srgbClr val="000000"/>
                </a:solidFill>
                <a:latin typeface="+mn-ea"/>
              </a:rPr>
              <a:t>、博士研究生毕业论文</a:t>
            </a:r>
            <a:r>
              <a:rPr lang="en-US" altLang="zh-CN" sz="2000" dirty="0">
                <a:solidFill>
                  <a:srgbClr val="000000"/>
                </a:solidFill>
                <a:latin typeface="+mn-ea"/>
              </a:rPr>
              <a:t>(</a:t>
            </a:r>
            <a:r>
              <a:rPr lang="zh-CN" altLang="zh-CN" sz="2000" dirty="0">
                <a:solidFill>
                  <a:srgbClr val="000000"/>
                </a:solidFill>
                <a:latin typeface="+mn-ea"/>
              </a:rPr>
              <a:t>博士学位论文</a:t>
            </a:r>
            <a:r>
              <a:rPr lang="en-US" altLang="zh-CN" sz="2000" dirty="0">
                <a:solidFill>
                  <a:srgbClr val="000000"/>
                </a:solidFill>
                <a:latin typeface="+mn-ea"/>
              </a:rPr>
              <a:t>)</a:t>
            </a:r>
            <a:r>
              <a:rPr lang="zh-CN" altLang="zh-CN" sz="2000" dirty="0">
                <a:solidFill>
                  <a:srgbClr val="000000"/>
                </a:solidFill>
                <a:latin typeface="+mn-ea"/>
              </a:rPr>
              <a:t>、博士后毕业论文等，即需要在学业完成前写作并提交的论文，是高等院校毕业生在教师指导下，进行科学研究获得研究成果或有新的见解后所写成的文字材料，是教学或科研活动的重要组成部分之一。 </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65898" y="157968"/>
            <a:ext cx="8802410" cy="584776"/>
          </a:xfrm>
          <a:prstGeom prst="rect">
            <a:avLst/>
          </a:prstGeom>
        </p:spPr>
        <p:txBody>
          <a:bodyPr wrap="none">
            <a:spAutoFit/>
          </a:bodyPr>
          <a:lstStyle/>
          <a:p>
            <a:r>
              <a:rPr lang="en-US" altLang="en-US" sz="3200" b="1" dirty="0" smtClean="0"/>
              <a:t>毕业</a:t>
            </a:r>
            <a:r>
              <a:rPr lang="zh-CN" altLang="en-US" sz="3200" b="1" dirty="0" smtClean="0"/>
              <a:t>论文的基本要求、特点、分类、格式、结构</a:t>
            </a:r>
            <a:endParaRPr lang="zh-CN" altLang="en-US" sz="3200" b="1" dirty="0"/>
          </a:p>
        </p:txBody>
      </p:sp>
      <p:sp>
        <p:nvSpPr>
          <p:cNvPr id="22" name="矩形 21"/>
          <p:cNvSpPr/>
          <p:nvPr/>
        </p:nvSpPr>
        <p:spPr>
          <a:xfrm>
            <a:off x="3252469" y="849750"/>
            <a:ext cx="2589531" cy="138366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毕业论文的特点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指导性</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习作性</a:t>
            </a:r>
            <a:endParaRPr lang="en-US" altLang="zh-CN" dirty="0" smtClean="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层次性</a:t>
            </a:r>
            <a:endParaRPr lang="en-US" altLang="zh-CN" dirty="0">
              <a:solidFill>
                <a:srgbClr val="000000"/>
              </a:solidFill>
              <a:latin typeface="+mn-ea"/>
            </a:endParaRPr>
          </a:p>
        </p:txBody>
      </p:sp>
      <p:sp>
        <p:nvSpPr>
          <p:cNvPr id="41" name="椭圆 40"/>
          <p:cNvSpPr/>
          <p:nvPr/>
        </p:nvSpPr>
        <p:spPr>
          <a:xfrm>
            <a:off x="3051442" y="36092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7" name="矩形 6"/>
          <p:cNvSpPr/>
          <p:nvPr/>
        </p:nvSpPr>
        <p:spPr>
          <a:xfrm>
            <a:off x="3218604" y="2193336"/>
            <a:ext cx="2758864" cy="2077492"/>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zh-CN" sz="2000" b="1" u="dash" dirty="0" smtClean="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毕业论文的分类</a:t>
            </a:r>
            <a:endParaRPr lang="en-US" altLang="zh-CN" sz="2000" b="1" u="dash" dirty="0" smtClean="0">
              <a:solidFill>
                <a:srgbClr val="000000"/>
              </a:solidFill>
              <a:uFill>
                <a:solidFill>
                  <a:srgbClr val="800000"/>
                </a:solidFill>
              </a:uFill>
              <a:latin typeface="+mn-ea"/>
            </a:endParaRPr>
          </a:p>
          <a:p>
            <a:pPr>
              <a:lnSpc>
                <a:spcPct val="150000"/>
              </a:lnSpc>
              <a:buClr>
                <a:srgbClr val="FF6600"/>
              </a:buClr>
            </a:pPr>
            <a:r>
              <a:rPr lang="zh-CN" altLang="en-US" sz="1400" dirty="0" smtClean="0">
                <a:solidFill>
                  <a:srgbClr val="000000"/>
                </a:solidFill>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论证性论文</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综述性论文</a:t>
            </a:r>
            <a:endParaRPr lang="en-US" altLang="zh-CN" dirty="0" smtClean="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计算性论</a:t>
            </a:r>
            <a:r>
              <a:rPr lang="zh-CN" altLang="en-US" dirty="0">
                <a:solidFill>
                  <a:srgbClr val="000000"/>
                </a:solidFill>
                <a:latin typeface="+mn-ea"/>
              </a:rPr>
              <a:t>文</a:t>
            </a:r>
            <a:endParaRPr lang="en-US"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创新性论文</a:t>
            </a:r>
            <a:endParaRPr lang="en-US" altLang="zh-CN" dirty="0" smtClean="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en-US" dirty="0" smtClean="0">
                <a:solidFill>
                  <a:srgbClr val="000000"/>
                </a:solidFill>
                <a:latin typeface="+mn-ea"/>
              </a:rPr>
              <a:t>五</a:t>
            </a:r>
            <a:r>
              <a:rPr lang="en-US" altLang="zh-CN" dirty="0" smtClean="0">
                <a:solidFill>
                  <a:srgbClr val="000000"/>
                </a:solidFill>
                <a:latin typeface="+mn-ea"/>
              </a:rPr>
              <a:t>)</a:t>
            </a:r>
            <a:r>
              <a:rPr lang="zh-CN" altLang="en-US" dirty="0" smtClean="0">
                <a:solidFill>
                  <a:srgbClr val="000000"/>
                </a:solidFill>
                <a:latin typeface="+mn-ea"/>
              </a:rPr>
              <a:t>教研性论文</a:t>
            </a:r>
            <a:endParaRPr lang="en-US" altLang="zh-CN" dirty="0">
              <a:solidFill>
                <a:srgbClr val="000000"/>
              </a:solidFill>
              <a:latin typeface="+mn-ea"/>
            </a:endParaRPr>
          </a:p>
        </p:txBody>
      </p:sp>
      <p:sp>
        <p:nvSpPr>
          <p:cNvPr id="6" name="矩形 5"/>
          <p:cNvSpPr/>
          <p:nvPr/>
        </p:nvSpPr>
        <p:spPr>
          <a:xfrm>
            <a:off x="5842000" y="840675"/>
            <a:ext cx="6226308"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毕业论文的基本要求</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rPr>
              <a:t>       </a:t>
            </a:r>
            <a:r>
              <a:rPr lang="zh-CN" altLang="zh-CN" dirty="0" smtClean="0">
                <a:solidFill>
                  <a:srgbClr val="000000"/>
                </a:solidFill>
                <a:latin typeface="+mn-ea"/>
              </a:rPr>
              <a:t>其</a:t>
            </a:r>
            <a:r>
              <a:rPr lang="zh-CN" altLang="zh-CN" dirty="0">
                <a:solidFill>
                  <a:srgbClr val="000000"/>
                </a:solidFill>
                <a:latin typeface="+mn-ea"/>
              </a:rPr>
              <a:t>主要目的是培养学生综合运用所学知识和技能</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理论联系实际</a:t>
            </a:r>
            <a:r>
              <a:rPr lang="zh-CN" altLang="zh-CN" dirty="0">
                <a:solidFill>
                  <a:srgbClr val="000000"/>
                </a:solidFill>
                <a:latin typeface="+mn-ea"/>
              </a:rPr>
              <a:t>，独立分析，解决实际问题的能力</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使学生得到从</a:t>
            </a:r>
            <a:r>
              <a:rPr lang="zh-CN" altLang="zh-CN" dirty="0">
                <a:solidFill>
                  <a:srgbClr val="000000"/>
                </a:solidFill>
                <a:latin typeface="+mn-ea"/>
              </a:rPr>
              <a:t>事本专业工作和进行相关的基本训练。 </a:t>
            </a:r>
            <a:endParaRPr lang="en-US" altLang="zh-CN" dirty="0">
              <a:solidFill>
                <a:srgbClr val="000000"/>
              </a:solidFill>
              <a:latin typeface="+mn-ea"/>
            </a:endParaRPr>
          </a:p>
        </p:txBody>
      </p:sp>
      <p:sp>
        <p:nvSpPr>
          <p:cNvPr id="8" name="矩形 7"/>
          <p:cNvSpPr/>
          <p:nvPr/>
        </p:nvSpPr>
        <p:spPr>
          <a:xfrm>
            <a:off x="5842004" y="2150080"/>
            <a:ext cx="5604930" cy="1107996"/>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zh-CN" sz="2000" b="1" u="dash" dirty="0" smtClean="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毕业论文的格式</a:t>
            </a:r>
            <a:endParaRPr lang="en-US" altLang="zh-CN" sz="2000" b="1" u="dash" dirty="0" smtClean="0">
              <a:solidFill>
                <a:srgbClr val="000000"/>
              </a:solidFill>
              <a:uFill>
                <a:solidFill>
                  <a:srgbClr val="800000"/>
                </a:solidFill>
              </a:uFill>
              <a:latin typeface="+mn-ea"/>
            </a:endParaRPr>
          </a:p>
          <a:p>
            <a:pPr>
              <a:buClr>
                <a:srgbClr val="FF6600"/>
              </a:buClr>
            </a:pPr>
            <a:r>
              <a:rPr lang="zh-CN" altLang="en-US" sz="1400" dirty="0" smtClean="0">
                <a:solidFill>
                  <a:srgbClr val="000000"/>
                </a:solidFill>
              </a:rPr>
              <a:t>       </a:t>
            </a:r>
            <a:r>
              <a:rPr lang="zh-CN" altLang="en-US" dirty="0" smtClean="0">
                <a:solidFill>
                  <a:srgbClr val="000000"/>
                </a:solidFill>
                <a:latin typeface="+mn-ea"/>
              </a:rPr>
              <a:t> </a:t>
            </a:r>
            <a:r>
              <a:rPr lang="zh-CN" altLang="zh-CN" dirty="0" smtClean="0">
                <a:solidFill>
                  <a:srgbClr val="000000"/>
                </a:solidFill>
                <a:latin typeface="+mn-ea"/>
              </a:rPr>
              <a:t>毕业论文是教学科研过</a:t>
            </a:r>
            <a:r>
              <a:rPr lang="zh-CN" altLang="zh-CN" dirty="0">
                <a:solidFill>
                  <a:srgbClr val="000000"/>
                </a:solidFill>
                <a:latin typeface="+mn-ea"/>
              </a:rPr>
              <a:t>程的一个环节，</a:t>
            </a:r>
            <a:r>
              <a:rPr lang="zh-CN" altLang="zh-CN" dirty="0" smtClean="0">
                <a:solidFill>
                  <a:srgbClr val="000000"/>
                </a:solidFill>
                <a:latin typeface="+mn-ea"/>
              </a:rPr>
              <a:t>也是学业</a:t>
            </a:r>
            <a:endParaRPr lang="en-US" altLang="zh-CN" dirty="0" smtClean="0">
              <a:solidFill>
                <a:srgbClr val="000000"/>
              </a:solidFill>
              <a:latin typeface="+mn-ea"/>
            </a:endParaRPr>
          </a:p>
          <a:p>
            <a:pPr>
              <a:buClr>
                <a:srgbClr val="FF6600"/>
              </a:buClr>
            </a:pPr>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成绩考核和评</a:t>
            </a:r>
            <a:r>
              <a:rPr lang="zh-CN" altLang="zh-CN" dirty="0">
                <a:solidFill>
                  <a:srgbClr val="000000"/>
                </a:solidFill>
                <a:latin typeface="+mn-ea"/>
              </a:rPr>
              <a:t>定的一种重要方式。 </a:t>
            </a:r>
            <a:r>
              <a:rPr lang="zh-CN" altLang="en-US" dirty="0" smtClean="0">
                <a:solidFill>
                  <a:srgbClr val="000000"/>
                </a:solidFill>
                <a:latin typeface="+mn-ea"/>
              </a:rPr>
              <a:t> </a:t>
            </a:r>
            <a:endParaRPr lang="en-US" altLang="zh-CN" dirty="0">
              <a:solidFill>
                <a:srgbClr val="000000"/>
              </a:solidFill>
              <a:latin typeface="+mn-ea"/>
            </a:endParaRPr>
          </a:p>
        </p:txBody>
      </p:sp>
      <p:sp>
        <p:nvSpPr>
          <p:cNvPr id="9" name="矩形 8"/>
          <p:cNvSpPr/>
          <p:nvPr/>
        </p:nvSpPr>
        <p:spPr>
          <a:xfrm>
            <a:off x="3216225" y="4159812"/>
            <a:ext cx="8586308"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zh-CN" sz="2000" b="1" u="dash" dirty="0" smtClean="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毕业论文的结构</a:t>
            </a:r>
            <a:endParaRPr lang="en-US" altLang="zh-CN" sz="2000" b="1" u="dash" dirty="0" smtClean="0">
              <a:solidFill>
                <a:srgbClr val="000000"/>
              </a:solidFill>
              <a:uFill>
                <a:solidFill>
                  <a:srgbClr val="800000"/>
                </a:solidFill>
              </a:uFill>
              <a:latin typeface="+mn-ea"/>
            </a:endParaRPr>
          </a:p>
          <a:p>
            <a:pPr>
              <a:buClr>
                <a:srgbClr val="FF6600"/>
              </a:buClr>
            </a:pPr>
            <a:r>
              <a:rPr lang="zh-CN" altLang="en-US" sz="1200" dirty="0" smtClean="0">
                <a:solidFill>
                  <a:srgbClr val="000000"/>
                </a:solidFill>
                <a:latin typeface="+mn-ea"/>
              </a:rPr>
              <a:t>        </a:t>
            </a:r>
            <a:r>
              <a:rPr lang="zh-CN" altLang="zh-CN" dirty="0" smtClean="0">
                <a:solidFill>
                  <a:srgbClr val="000000"/>
                </a:solidFill>
                <a:latin typeface="+mn-ea"/>
              </a:rPr>
              <a:t>人们在长</a:t>
            </a:r>
            <a:r>
              <a:rPr lang="zh-CN" altLang="zh-CN" dirty="0">
                <a:solidFill>
                  <a:srgbClr val="000000"/>
                </a:solidFill>
                <a:latin typeface="+mn-ea"/>
              </a:rPr>
              <a:t>期的写作实践过程中，对某些文体</a:t>
            </a:r>
            <a:r>
              <a:rPr lang="zh-CN" altLang="zh-CN" dirty="0" smtClean="0">
                <a:solidFill>
                  <a:srgbClr val="000000"/>
                </a:solidFill>
                <a:latin typeface="+mn-ea"/>
              </a:rPr>
              <a:t>文章的写作逐步形成了一些特定规</a:t>
            </a:r>
            <a:endParaRPr lang="en-US" altLang="zh-CN" dirty="0" smtClean="0">
              <a:solidFill>
                <a:srgbClr val="000000"/>
              </a:solidFill>
              <a:latin typeface="+mn-ea"/>
            </a:endParaRPr>
          </a:p>
          <a:p>
            <a:pPr>
              <a:buClr>
                <a:srgbClr val="FF6600"/>
              </a:buClr>
            </a:pPr>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范</a:t>
            </a:r>
            <a:r>
              <a:rPr lang="zh-CN" altLang="zh-CN" dirty="0">
                <a:solidFill>
                  <a:srgbClr val="000000"/>
                </a:solidFill>
                <a:latin typeface="+mn-ea"/>
              </a:rPr>
              <a:t>——结构的基本型。毕业论</a:t>
            </a:r>
            <a:r>
              <a:rPr lang="zh-CN" altLang="zh-CN" dirty="0" smtClean="0">
                <a:solidFill>
                  <a:srgbClr val="000000"/>
                </a:solidFill>
                <a:latin typeface="+mn-ea"/>
              </a:rPr>
              <a:t>文的结构形式是多种多样</a:t>
            </a:r>
            <a:r>
              <a:rPr lang="zh-CN" altLang="zh-CN" dirty="0">
                <a:solidFill>
                  <a:srgbClr val="000000"/>
                </a:solidFill>
                <a:latin typeface="+mn-ea"/>
              </a:rPr>
              <a:t>的。但是，它也有</a:t>
            </a:r>
            <a:r>
              <a:rPr lang="zh-CN" altLang="zh-CN" dirty="0" smtClean="0">
                <a:solidFill>
                  <a:srgbClr val="000000"/>
                </a:solidFill>
                <a:latin typeface="+mn-ea"/>
              </a:rPr>
              <a:t>其基</a:t>
            </a:r>
            <a:endParaRPr lang="en-US" altLang="zh-CN" dirty="0" smtClean="0">
              <a:solidFill>
                <a:srgbClr val="000000"/>
              </a:solidFill>
              <a:latin typeface="+mn-ea"/>
            </a:endParaRPr>
          </a:p>
          <a:p>
            <a:pPr>
              <a:buClr>
                <a:srgbClr val="FF6600"/>
              </a:buClr>
            </a:pPr>
            <a:r>
              <a:rPr lang="en-US" altLang="zh-CN" dirty="0">
                <a:solidFill>
                  <a:srgbClr val="000000"/>
                </a:solidFill>
                <a:latin typeface="+mn-ea"/>
              </a:rPr>
              <a:t> </a:t>
            </a:r>
            <a:r>
              <a:rPr lang="en-US" altLang="zh-CN" dirty="0" smtClean="0">
                <a:solidFill>
                  <a:srgbClr val="000000"/>
                </a:solidFill>
                <a:latin typeface="+mn-ea"/>
              </a:rPr>
              <a:t>    </a:t>
            </a:r>
            <a:r>
              <a:rPr lang="zh-CN" altLang="zh-CN" dirty="0" smtClean="0">
                <a:solidFill>
                  <a:srgbClr val="000000"/>
                </a:solidFill>
                <a:latin typeface="+mn-ea"/>
              </a:rPr>
              <a:t>本类型</a:t>
            </a:r>
            <a:r>
              <a:rPr lang="zh-CN" altLang="zh-CN" dirty="0">
                <a:solidFill>
                  <a:srgbClr val="000000"/>
                </a:solidFill>
                <a:latin typeface="+mn-ea"/>
              </a:rPr>
              <a:t>，即序论、本论、结论的三段式。 </a:t>
            </a:r>
            <a:endParaRPr lang="en-US" altLang="zh-CN" dirty="0">
              <a:solidFill>
                <a:srgbClr val="000000"/>
              </a:solidFill>
              <a:latin typeface="+mn-ea"/>
            </a:endParaRPr>
          </a:p>
        </p:txBody>
      </p:sp>
      <p:sp>
        <p:nvSpPr>
          <p:cNvPr id="10" name="矩形 9"/>
          <p:cNvSpPr/>
          <p:nvPr/>
        </p:nvSpPr>
        <p:spPr>
          <a:xfrm>
            <a:off x="3165426" y="5443209"/>
            <a:ext cx="7991263" cy="830997"/>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zh-CN" sz="2000" b="1" u="dash" dirty="0" smtClean="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毕业论文的写作的总体原则</a:t>
            </a:r>
            <a:endParaRPr lang="en-US" altLang="zh-CN" sz="2000" b="1" u="dash" dirty="0" smtClean="0">
              <a:solidFill>
                <a:srgbClr val="000000"/>
              </a:solidFill>
              <a:uFill>
                <a:solidFill>
                  <a:srgbClr val="800000"/>
                </a:solidFill>
              </a:uFill>
              <a:latin typeface="+mn-ea"/>
            </a:endParaRPr>
          </a:p>
          <a:p>
            <a:pPr>
              <a:buClr>
                <a:srgbClr val="FF6600"/>
              </a:buClr>
            </a:pPr>
            <a:r>
              <a:rPr lang="en-US" altLang="zh-CN" dirty="0" smtClean="0">
                <a:solidFill>
                  <a:srgbClr val="000000"/>
                </a:solidFill>
                <a:latin typeface="+mn-ea"/>
              </a:rPr>
              <a:t>      </a:t>
            </a:r>
            <a:r>
              <a:rPr lang="zh-CN" altLang="zh-CN" dirty="0" smtClean="0">
                <a:solidFill>
                  <a:srgbClr val="000000"/>
                </a:solidFill>
                <a:latin typeface="+mn-ea"/>
              </a:rPr>
              <a:t>通常来说</a:t>
            </a:r>
            <a:r>
              <a:rPr lang="zh-CN" altLang="zh-CN" dirty="0">
                <a:solidFill>
                  <a:srgbClr val="000000"/>
                </a:solidFill>
                <a:latin typeface="+mn-ea"/>
              </a:rPr>
              <a:t>，客观公正、论证翔实、严密等是毕业论文写作中的基本原则。 </a:t>
            </a:r>
            <a:endParaRPr lang="en-US"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6391493" cy="769441"/>
          </a:xfrm>
          <a:prstGeom prst="rect">
            <a:avLst/>
          </a:prstGeom>
        </p:spPr>
        <p:txBody>
          <a:bodyPr wrap="none">
            <a:spAutoFit/>
          </a:bodyPr>
          <a:lstStyle/>
          <a:p>
            <a:r>
              <a:rPr lang="zh-CN" altLang="en-US" sz="4400" dirty="0" smtClean="0"/>
              <a:t>工科</a:t>
            </a:r>
            <a:r>
              <a:rPr lang="en-US" altLang="en-US" sz="4400" dirty="0" smtClean="0"/>
              <a:t>毕业</a:t>
            </a:r>
            <a:r>
              <a:rPr lang="zh-CN" altLang="en-US" sz="4400" dirty="0" smtClean="0"/>
              <a:t>设计报告的含义</a:t>
            </a:r>
            <a:endParaRPr lang="en-US" altLang="zh-CN" sz="4400" dirty="0"/>
          </a:p>
        </p:txBody>
      </p:sp>
      <p:sp>
        <p:nvSpPr>
          <p:cNvPr id="7" name="矩形 6"/>
          <p:cNvSpPr/>
          <p:nvPr/>
        </p:nvSpPr>
        <p:spPr>
          <a:xfrm>
            <a:off x="1367474" y="2318962"/>
            <a:ext cx="6404925" cy="2807948"/>
          </a:xfrm>
          <a:prstGeom prst="rect">
            <a:avLst/>
          </a:prstGeom>
        </p:spPr>
        <p:txBody>
          <a:bodyPr wrap="square">
            <a:spAutoFit/>
          </a:bodyPr>
          <a:lstStyle/>
          <a:p>
            <a:pPr>
              <a:lnSpc>
                <a:spcPct val="150000"/>
              </a:lnSpc>
            </a:pPr>
            <a:r>
              <a:rPr lang="en-US" altLang="zh-CN" sz="2000" dirty="0" smtClean="0">
                <a:solidFill>
                  <a:srgbClr val="000000"/>
                </a:solidFill>
                <a:latin typeface="+mn-ea"/>
              </a:rPr>
              <a:t>       </a:t>
            </a:r>
            <a:r>
              <a:rPr lang="zh-CN" altLang="zh-CN" sz="2000" dirty="0" smtClean="0">
                <a:solidFill>
                  <a:srgbClr val="000000"/>
                </a:solidFill>
                <a:latin typeface="+mn-ea"/>
              </a:rPr>
              <a:t>工科毕业设计报告</a:t>
            </a:r>
            <a:r>
              <a:rPr lang="zh-CN" altLang="zh-CN" sz="2000" dirty="0">
                <a:solidFill>
                  <a:srgbClr val="000000"/>
                </a:solidFill>
                <a:latin typeface="+mn-ea"/>
              </a:rPr>
              <a:t>，是工科大学生综合运用所学知识对其工程设计进行解释和说明的科技应用文。工科毕业设计报告，又叫工科毕业设计说明书。是工科大学生毕业前的总结性教学作业，主要考核是否具有工程设计的初步能力。工科毕业设计报告在本质上是工科毕业生的科技论文。</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30364" y="278216"/>
            <a:ext cx="8392041" cy="584776"/>
          </a:xfrm>
          <a:prstGeom prst="rect">
            <a:avLst/>
          </a:prstGeom>
        </p:spPr>
        <p:txBody>
          <a:bodyPr wrap="none">
            <a:spAutoFit/>
          </a:bodyPr>
          <a:lstStyle/>
          <a:p>
            <a:r>
              <a:rPr lang="en-US" altLang="en-US" sz="3200" b="1" dirty="0" smtClean="0"/>
              <a:t>工科毕业</a:t>
            </a:r>
            <a:r>
              <a:rPr lang="zh-CN" altLang="en-US" sz="3200" b="1" dirty="0" smtClean="0"/>
              <a:t>设计报告的特点、类型、格式、结构</a:t>
            </a:r>
            <a:endParaRPr lang="zh-CN" altLang="en-US" sz="3200" b="1" dirty="0"/>
          </a:p>
        </p:txBody>
      </p:sp>
      <p:sp>
        <p:nvSpPr>
          <p:cNvPr id="22" name="矩形 21"/>
          <p:cNvSpPr/>
          <p:nvPr/>
        </p:nvSpPr>
        <p:spPr>
          <a:xfrm>
            <a:off x="2863003" y="1183756"/>
            <a:ext cx="4147397" cy="16605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工科毕业设计报告特点</a:t>
            </a:r>
            <a:endParaRPr lang="en-US" altLang="zh-CN" sz="2000" b="1" u="dash" dirty="0" smtClean="0">
              <a:solidFill>
                <a:srgbClr val="000000"/>
              </a:solidFill>
              <a:uFill>
                <a:solidFill>
                  <a:srgbClr val="800000"/>
                </a:solidFill>
              </a:uFill>
              <a:latin typeface="+mn-ea"/>
            </a:endParaRPr>
          </a:p>
          <a:p>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应用科技性</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解释说明性</a:t>
            </a:r>
            <a:endParaRPr lang="en-US" altLang="zh-CN" dirty="0" smtClean="0">
              <a:solidFill>
                <a:srgbClr val="000000"/>
              </a:solidFill>
              <a:latin typeface="+mn-ea"/>
            </a:endParaRPr>
          </a:p>
          <a:p>
            <a:r>
              <a:rPr lang="zh-CN" altLang="en-US"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体现设计中的设计能力及</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综合素质</a:t>
            </a:r>
            <a:endParaRPr lang="en-US" altLang="zh-CN" dirty="0">
              <a:solidFill>
                <a:srgbClr val="000000"/>
              </a:solidFill>
              <a:latin typeface="+mn-ea"/>
            </a:endParaRPr>
          </a:p>
        </p:txBody>
      </p:sp>
      <p:sp>
        <p:nvSpPr>
          <p:cNvPr id="41" name="椭圆 40"/>
          <p:cNvSpPr/>
          <p:nvPr/>
        </p:nvSpPr>
        <p:spPr>
          <a:xfrm>
            <a:off x="3515908" y="481170"/>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7" name="矩形 6"/>
          <p:cNvSpPr/>
          <p:nvPr/>
        </p:nvSpPr>
        <p:spPr>
          <a:xfrm>
            <a:off x="2829137" y="2760851"/>
            <a:ext cx="7804997" cy="969496"/>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zh-CN" sz="2000" b="1" u="dash" dirty="0" smtClean="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工科毕业设计报告的类型</a:t>
            </a:r>
            <a:r>
              <a:rPr lang="zh-CN" altLang="en-US" sz="1400" b="1" dirty="0" smtClean="0">
                <a:solidFill>
                  <a:srgbClr val="000000"/>
                </a:solidFill>
              </a:rPr>
              <a:t>          </a:t>
            </a:r>
            <a:endParaRPr lang="en-US" altLang="zh-CN" sz="1400" b="1" dirty="0" smtClean="0">
              <a:solidFill>
                <a:srgbClr val="000000"/>
              </a:solidFill>
            </a:endParaRPr>
          </a:p>
          <a:p>
            <a:pPr marL="342900" indent="-342900">
              <a:lnSpc>
                <a:spcPct val="150000"/>
              </a:lnSpc>
              <a:buClr>
                <a:srgbClr val="FF6600"/>
              </a:buClr>
              <a:buFont typeface="Arial" panose="020B0604020202020204"/>
              <a:buChar char="•"/>
            </a:pPr>
            <a:r>
              <a:rPr lang="zh-CN" altLang="en-US" sz="1400" dirty="0" smtClean="0">
                <a:solidFill>
                  <a:srgbClr val="000000"/>
                </a:solidFill>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发明型毕业设计</a:t>
            </a:r>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二</a:t>
            </a:r>
            <a:r>
              <a:rPr lang="en-US" altLang="zh-CN" dirty="0" smtClean="0">
                <a:solidFill>
                  <a:srgbClr val="000000"/>
                </a:solidFill>
                <a:latin typeface="+mn-ea"/>
              </a:rPr>
              <a:t>)</a:t>
            </a:r>
            <a:r>
              <a:rPr lang="zh-CN" altLang="zh-CN" dirty="0">
                <a:solidFill>
                  <a:srgbClr val="000000"/>
                </a:solidFill>
                <a:latin typeface="+mn-ea"/>
              </a:rPr>
              <a:t>改革</a:t>
            </a:r>
            <a:r>
              <a:rPr lang="en-US" altLang="zh-CN" dirty="0">
                <a:solidFill>
                  <a:srgbClr val="000000"/>
                </a:solidFill>
                <a:latin typeface="+mn-ea"/>
              </a:rPr>
              <a:t>(</a:t>
            </a:r>
            <a:r>
              <a:rPr lang="zh-CN" altLang="zh-CN" dirty="0">
                <a:solidFill>
                  <a:srgbClr val="000000"/>
                </a:solidFill>
                <a:latin typeface="+mn-ea"/>
              </a:rPr>
              <a:t>造</a:t>
            </a:r>
            <a:r>
              <a:rPr lang="en-US" altLang="zh-CN" dirty="0">
                <a:solidFill>
                  <a:srgbClr val="000000"/>
                </a:solidFill>
                <a:latin typeface="+mn-ea"/>
              </a:rPr>
              <a:t>)</a:t>
            </a:r>
            <a:r>
              <a:rPr lang="zh-CN" altLang="zh-CN" dirty="0">
                <a:solidFill>
                  <a:srgbClr val="000000"/>
                </a:solidFill>
                <a:latin typeface="+mn-ea"/>
              </a:rPr>
              <a:t>型</a:t>
            </a:r>
            <a:r>
              <a:rPr lang="zh-CN" altLang="zh-CN" dirty="0" smtClean="0">
                <a:solidFill>
                  <a:srgbClr val="000000"/>
                </a:solidFill>
                <a:latin typeface="+mn-ea"/>
              </a:rPr>
              <a:t>毕业设计</a:t>
            </a:r>
            <a:r>
              <a:rPr lang="zh-CN" altLang="en-US" sz="1400" dirty="0" smtClean="0">
                <a:solidFill>
                  <a:srgbClr val="000000"/>
                </a:solidFill>
                <a:latin typeface="+mn-ea"/>
              </a:rPr>
              <a:t>      </a:t>
            </a:r>
            <a:endParaRPr lang="en-US" altLang="zh-CN" sz="1400" dirty="0">
              <a:solidFill>
                <a:srgbClr val="000000"/>
              </a:solidFill>
              <a:latin typeface="+mn-ea"/>
            </a:endParaRPr>
          </a:p>
        </p:txBody>
      </p:sp>
      <p:sp>
        <p:nvSpPr>
          <p:cNvPr id="6" name="矩形 5"/>
          <p:cNvSpPr/>
          <p:nvPr/>
        </p:nvSpPr>
        <p:spPr>
          <a:xfrm>
            <a:off x="6180667" y="1154668"/>
            <a:ext cx="5941737"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工科毕业设计的基本要求</a:t>
            </a:r>
            <a:endParaRPr lang="en-US" altLang="zh-CN" sz="2000" b="1" u="dash" dirty="0" smtClean="0">
              <a:solidFill>
                <a:srgbClr val="000000"/>
              </a:solidFill>
              <a:uFill>
                <a:solidFill>
                  <a:srgbClr val="800000"/>
                </a:solidFill>
              </a:uFill>
              <a:latin typeface="+mn-ea"/>
            </a:endParaRPr>
          </a:p>
          <a:p>
            <a:r>
              <a:rPr lang="en-US" altLang="zh-CN" dirty="0" smtClean="0">
                <a:solidFill>
                  <a:srgbClr val="000000"/>
                </a:solidFill>
                <a:latin typeface="+mn-ea"/>
              </a:rPr>
              <a:t>     </a:t>
            </a:r>
            <a:r>
              <a:rPr lang="zh-CN" altLang="zh-CN" dirty="0" smtClean="0">
                <a:solidFill>
                  <a:srgbClr val="000000"/>
                </a:solidFill>
                <a:latin typeface="+mn-ea"/>
              </a:rPr>
              <a:t>其</a:t>
            </a:r>
            <a:r>
              <a:rPr lang="zh-CN" altLang="zh-CN" dirty="0">
                <a:solidFill>
                  <a:srgbClr val="000000"/>
                </a:solidFill>
                <a:latin typeface="+mn-ea"/>
              </a:rPr>
              <a:t>主要目的是培养学生综合运用所学知识和技能</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理论联系实际</a:t>
            </a:r>
            <a:r>
              <a:rPr lang="zh-CN" altLang="zh-CN" dirty="0">
                <a:solidFill>
                  <a:srgbClr val="000000"/>
                </a:solidFill>
                <a:latin typeface="+mn-ea"/>
              </a:rPr>
              <a:t>，独立分析，解决实际问题的能力</a:t>
            </a:r>
            <a:r>
              <a:rPr lang="zh-CN" altLang="zh-CN" dirty="0" smtClean="0">
                <a:solidFill>
                  <a:srgbClr val="000000"/>
                </a:solidFill>
                <a:latin typeface="+mn-ea"/>
              </a:rPr>
              <a:t>，</a:t>
            </a:r>
            <a:endParaRPr lang="en-US" altLang="zh-CN" dirty="0" smtClean="0">
              <a:solidFill>
                <a:srgbClr val="000000"/>
              </a:solidFill>
              <a:latin typeface="+mn-ea"/>
            </a:endParaRPr>
          </a:p>
          <a:p>
            <a:r>
              <a:rPr lang="en-US" altLang="zh-CN" dirty="0" smtClean="0">
                <a:solidFill>
                  <a:srgbClr val="000000"/>
                </a:solidFill>
                <a:latin typeface="+mn-ea"/>
              </a:rPr>
              <a:t>     </a:t>
            </a:r>
            <a:r>
              <a:rPr lang="zh-CN" altLang="zh-CN" dirty="0" smtClean="0">
                <a:solidFill>
                  <a:srgbClr val="000000"/>
                </a:solidFill>
                <a:latin typeface="+mn-ea"/>
              </a:rPr>
              <a:t>使学生得到从</a:t>
            </a:r>
            <a:r>
              <a:rPr lang="zh-CN" altLang="zh-CN" dirty="0">
                <a:solidFill>
                  <a:srgbClr val="000000"/>
                </a:solidFill>
                <a:latin typeface="+mn-ea"/>
              </a:rPr>
              <a:t>事本专业工作和进行相关的基本训练。 </a:t>
            </a:r>
            <a:endParaRPr lang="en-US" altLang="zh-CN" dirty="0">
              <a:solidFill>
                <a:srgbClr val="000000"/>
              </a:solidFill>
              <a:latin typeface="+mn-ea"/>
            </a:endParaRPr>
          </a:p>
        </p:txBody>
      </p:sp>
      <p:sp>
        <p:nvSpPr>
          <p:cNvPr id="9" name="矩形 8"/>
          <p:cNvSpPr/>
          <p:nvPr/>
        </p:nvSpPr>
        <p:spPr>
          <a:xfrm>
            <a:off x="2863003" y="3653775"/>
            <a:ext cx="8482330"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zh-CN" sz="2000" b="1" u="dash" dirty="0" smtClean="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工科毕业设计报告的结构和写法</a:t>
            </a:r>
            <a:endParaRPr lang="en-US" altLang="zh-CN" sz="2000" b="1" u="dash" dirty="0" smtClean="0">
              <a:solidFill>
                <a:srgbClr val="000000"/>
              </a:solidFill>
              <a:uFill>
                <a:solidFill>
                  <a:srgbClr val="800000"/>
                </a:solidFill>
              </a:uFill>
              <a:latin typeface="+mn-ea"/>
            </a:endParaRPr>
          </a:p>
          <a:p>
            <a:pPr>
              <a:buClr>
                <a:srgbClr val="FF6600"/>
              </a:buClr>
            </a:pPr>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一</a:t>
            </a:r>
            <a:r>
              <a:rPr lang="en-US" altLang="zh-CN" dirty="0" smtClean="0">
                <a:solidFill>
                  <a:srgbClr val="000000"/>
                </a:solidFill>
                <a:latin typeface="+mn-ea"/>
              </a:rPr>
              <a:t>)</a:t>
            </a:r>
            <a:r>
              <a:rPr lang="zh-CN" altLang="en-US" dirty="0" smtClean="0">
                <a:solidFill>
                  <a:srgbClr val="000000"/>
                </a:solidFill>
                <a:latin typeface="+mn-ea"/>
              </a:rPr>
              <a:t> 标题   </a:t>
            </a:r>
            <a:r>
              <a:rPr lang="en-US" altLang="zh-CN" dirty="0" smtClean="0">
                <a:solidFill>
                  <a:srgbClr val="000000"/>
                </a:solidFill>
                <a:latin typeface="+mn-ea"/>
              </a:rPr>
              <a:t>(</a:t>
            </a:r>
            <a:r>
              <a:rPr lang="zh-CN" altLang="en-US" dirty="0" smtClean="0">
                <a:solidFill>
                  <a:srgbClr val="000000"/>
                </a:solidFill>
                <a:latin typeface="+mn-ea"/>
              </a:rPr>
              <a:t>二</a:t>
            </a:r>
            <a:r>
              <a:rPr lang="en-US" altLang="zh-CN" dirty="0" smtClean="0">
                <a:solidFill>
                  <a:srgbClr val="000000"/>
                </a:solidFill>
                <a:latin typeface="+mn-ea"/>
              </a:rPr>
              <a:t>)</a:t>
            </a:r>
            <a:r>
              <a:rPr lang="zh-CN" altLang="en-US" dirty="0" smtClean="0">
                <a:solidFill>
                  <a:srgbClr val="000000"/>
                </a:solidFill>
                <a:latin typeface="+mn-ea"/>
              </a:rPr>
              <a:t> 前言   </a:t>
            </a:r>
            <a:r>
              <a:rPr lang="en-US" altLang="zh-CN" dirty="0" smtClean="0">
                <a:solidFill>
                  <a:srgbClr val="000000"/>
                </a:solidFill>
                <a:latin typeface="+mn-ea"/>
              </a:rPr>
              <a:t>(</a:t>
            </a:r>
            <a:r>
              <a:rPr lang="zh-CN" altLang="en-US" dirty="0" smtClean="0">
                <a:solidFill>
                  <a:srgbClr val="000000"/>
                </a:solidFill>
                <a:latin typeface="+mn-ea"/>
              </a:rPr>
              <a:t>三</a:t>
            </a:r>
            <a:r>
              <a:rPr lang="en-US" altLang="zh-CN" dirty="0" smtClean="0">
                <a:solidFill>
                  <a:srgbClr val="000000"/>
                </a:solidFill>
                <a:latin typeface="+mn-ea"/>
              </a:rPr>
              <a:t>)</a:t>
            </a:r>
            <a:r>
              <a:rPr lang="zh-CN" altLang="en-US" dirty="0" smtClean="0">
                <a:solidFill>
                  <a:srgbClr val="000000"/>
                </a:solidFill>
                <a:latin typeface="+mn-ea"/>
              </a:rPr>
              <a:t> 主体  </a:t>
            </a:r>
            <a:r>
              <a:rPr lang="en-US" altLang="zh-CN" dirty="0" smtClean="0">
                <a:solidFill>
                  <a:srgbClr val="000000"/>
                </a:solidFill>
                <a:latin typeface="+mn-ea"/>
              </a:rPr>
              <a:t>(</a:t>
            </a:r>
            <a:r>
              <a:rPr lang="zh-CN" altLang="en-US" dirty="0" smtClean="0">
                <a:solidFill>
                  <a:srgbClr val="000000"/>
                </a:solidFill>
                <a:latin typeface="+mn-ea"/>
              </a:rPr>
              <a:t>四</a:t>
            </a:r>
            <a:r>
              <a:rPr lang="en-US" altLang="zh-CN" dirty="0" smtClean="0">
                <a:solidFill>
                  <a:srgbClr val="000000"/>
                </a:solidFill>
                <a:latin typeface="+mn-ea"/>
              </a:rPr>
              <a:t>)</a:t>
            </a:r>
            <a:r>
              <a:rPr lang="zh-CN" altLang="en-US" dirty="0" smtClean="0">
                <a:solidFill>
                  <a:srgbClr val="000000"/>
                </a:solidFill>
                <a:latin typeface="+mn-ea"/>
              </a:rPr>
              <a:t> 结尾  </a:t>
            </a:r>
            <a:r>
              <a:rPr lang="en-US" altLang="zh-CN" dirty="0" smtClean="0">
                <a:solidFill>
                  <a:srgbClr val="000000"/>
                </a:solidFill>
                <a:latin typeface="+mn-ea"/>
              </a:rPr>
              <a:t>(</a:t>
            </a:r>
            <a:r>
              <a:rPr lang="zh-CN" altLang="en-US" dirty="0" smtClean="0">
                <a:solidFill>
                  <a:srgbClr val="000000"/>
                </a:solidFill>
                <a:latin typeface="+mn-ea"/>
              </a:rPr>
              <a:t>五</a:t>
            </a:r>
            <a:r>
              <a:rPr lang="en-US" altLang="zh-CN" dirty="0" smtClean="0">
                <a:solidFill>
                  <a:srgbClr val="000000"/>
                </a:solidFill>
                <a:latin typeface="+mn-ea"/>
              </a:rPr>
              <a:t>)</a:t>
            </a:r>
            <a:r>
              <a:rPr lang="zh-CN" altLang="en-US" dirty="0" smtClean="0">
                <a:solidFill>
                  <a:srgbClr val="000000"/>
                </a:solidFill>
                <a:latin typeface="+mn-ea"/>
              </a:rPr>
              <a:t> 致谢  </a:t>
            </a:r>
            <a:r>
              <a:rPr lang="en-US" altLang="zh-CN" dirty="0" smtClean="0">
                <a:solidFill>
                  <a:srgbClr val="000000"/>
                </a:solidFill>
                <a:latin typeface="+mn-ea"/>
              </a:rPr>
              <a:t>(</a:t>
            </a:r>
            <a:r>
              <a:rPr lang="zh-CN" altLang="en-US" dirty="0" smtClean="0">
                <a:solidFill>
                  <a:srgbClr val="000000"/>
                </a:solidFill>
                <a:latin typeface="+mn-ea"/>
              </a:rPr>
              <a:t>六</a:t>
            </a:r>
            <a:r>
              <a:rPr lang="en-US" altLang="zh-CN" dirty="0" smtClean="0">
                <a:solidFill>
                  <a:srgbClr val="000000"/>
                </a:solidFill>
                <a:latin typeface="+mn-ea"/>
              </a:rPr>
              <a:t>)</a:t>
            </a:r>
            <a:r>
              <a:rPr lang="zh-CN" altLang="en-US" dirty="0" smtClean="0">
                <a:solidFill>
                  <a:srgbClr val="000000"/>
                </a:solidFill>
                <a:latin typeface="+mn-ea"/>
              </a:rPr>
              <a:t> 注释及参考文献</a:t>
            </a:r>
            <a:r>
              <a:rPr lang="zh-CN" altLang="en-US" sz="1400" dirty="0" smtClean="0">
                <a:solidFill>
                  <a:srgbClr val="000000"/>
                </a:solidFill>
                <a:latin typeface="+mn-ea"/>
              </a:rPr>
              <a:t> </a:t>
            </a:r>
            <a:endParaRPr lang="zh-CN" altLang="zh-CN" sz="1400" dirty="0">
              <a:solidFill>
                <a:srgbClr val="000000"/>
              </a:solidFill>
              <a:latin typeface="+mn-ea"/>
            </a:endParaRPr>
          </a:p>
          <a:p>
            <a:pPr>
              <a:buClr>
                <a:srgbClr val="FF6600"/>
              </a:buClr>
            </a:pPr>
            <a:r>
              <a:rPr lang="zh-CN" altLang="en-US" sz="1200" dirty="0" smtClean="0">
                <a:solidFill>
                  <a:srgbClr val="000000"/>
                </a:solidFill>
                <a:latin typeface="+mn-ea"/>
              </a:rPr>
              <a:t> </a:t>
            </a:r>
            <a:endParaRPr lang="zh-CN" altLang="zh-CN" sz="1200" dirty="0">
              <a:solidFill>
                <a:srgbClr val="000000"/>
              </a:solidFill>
              <a:latin typeface="+mn-ea"/>
            </a:endParaRPr>
          </a:p>
          <a:p>
            <a:pPr>
              <a:buClr>
                <a:srgbClr val="FF6600"/>
              </a:buClr>
            </a:pPr>
            <a:r>
              <a:rPr lang="zh-CN" altLang="en-US" sz="1200" dirty="0" smtClean="0">
                <a:solidFill>
                  <a:srgbClr val="000000"/>
                </a:solidFill>
                <a:latin typeface="+mn-ea"/>
              </a:rPr>
              <a:t> </a:t>
            </a:r>
            <a:endParaRPr lang="zh-CN" altLang="zh-CN" sz="1200" dirty="0">
              <a:solidFill>
                <a:srgbClr val="000000"/>
              </a:solidFill>
              <a:latin typeface="+mn-ea"/>
            </a:endParaRPr>
          </a:p>
          <a:p>
            <a:pPr>
              <a:buClr>
                <a:srgbClr val="FF6600"/>
              </a:buClr>
            </a:pPr>
            <a:endParaRPr lang="zh-CN" altLang="zh-CN" sz="1200" dirty="0" smtClean="0">
              <a:solidFill>
                <a:srgbClr val="000000"/>
              </a:solidFill>
              <a:latin typeface="+mn-ea"/>
            </a:endParaRPr>
          </a:p>
        </p:txBody>
      </p:sp>
      <p:sp>
        <p:nvSpPr>
          <p:cNvPr id="10" name="矩形 9"/>
          <p:cNvSpPr/>
          <p:nvPr/>
        </p:nvSpPr>
        <p:spPr>
          <a:xfrm>
            <a:off x="2881289" y="4446159"/>
            <a:ext cx="7991263"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en-US" altLang="zh-CN" sz="2000" b="1" u="dash" dirty="0" smtClean="0">
                <a:solidFill>
                  <a:srgbClr val="000000"/>
                </a:solidFill>
                <a:uFill>
                  <a:solidFill>
                    <a:srgbClr val="800000"/>
                  </a:solidFill>
                </a:uFill>
                <a:latin typeface="+mn-ea"/>
              </a:rPr>
              <a:t> </a:t>
            </a:r>
            <a:r>
              <a:rPr lang="zh-CN" altLang="en-US" sz="2000" b="1" u="dash" dirty="0" smtClean="0">
                <a:solidFill>
                  <a:srgbClr val="000000"/>
                </a:solidFill>
                <a:uFill>
                  <a:solidFill>
                    <a:srgbClr val="800000"/>
                  </a:solidFill>
                </a:uFill>
                <a:latin typeface="+mn-ea"/>
              </a:rPr>
              <a:t>工科毕业设计报告的注意事项</a:t>
            </a:r>
            <a:endParaRPr lang="en-US" altLang="zh-CN" sz="2000" b="1" u="dash" dirty="0" smtClean="0">
              <a:solidFill>
                <a:srgbClr val="000000"/>
              </a:solidFill>
              <a:uFill>
                <a:solidFill>
                  <a:srgbClr val="800000"/>
                </a:solidFill>
              </a:uFill>
              <a:latin typeface="+mn-ea"/>
            </a:endParaRPr>
          </a:p>
          <a:p>
            <a:r>
              <a:rPr lang="zh-CN" altLang="en-US" sz="1400" dirty="0" smtClean="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(1)</a:t>
            </a:r>
            <a:r>
              <a:rPr lang="zh-CN" altLang="zh-CN" dirty="0" smtClean="0">
                <a:solidFill>
                  <a:srgbClr val="000000"/>
                </a:solidFill>
                <a:latin typeface="+mn-ea"/>
              </a:rPr>
              <a:t>写作重点应放在技术性强的部分或设计的关键部分，切忌平均用力。</a:t>
            </a:r>
            <a:endParaRPr lang="zh-CN"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注重解释、说明的技巧。</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工科毕业设计报告应加上封面，装订成册</a:t>
            </a:r>
            <a:r>
              <a:rPr lang="zh-CN" altLang="zh-CN" dirty="0" smtClean="0">
                <a:solidFill>
                  <a:srgbClr val="000000"/>
                </a:solidFill>
                <a:latin typeface="+mn-ea"/>
              </a:rPr>
              <a:t>。</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6">
      <a:majorFont>
        <a:latin typeface="Segoe UI"/>
        <a:ea typeface="宋体"/>
        <a:cs typeface=""/>
      </a:majorFont>
      <a:minorFont>
        <a:latin typeface="Segoe U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2916</Words>
  <Application>WPS 演示</Application>
  <PresentationFormat>自定义</PresentationFormat>
  <Paragraphs>154</Paragraphs>
  <Slides>12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Arial</vt:lpstr>
      <vt:lpstr>宋体</vt:lpstr>
      <vt:lpstr>Wingdings</vt:lpstr>
      <vt:lpstr>Segoe UI Light</vt:lpstr>
      <vt:lpstr>微软雅黑</vt:lpstr>
      <vt:lpstr>Arial</vt:lpstr>
      <vt:lpstr>Segoe UI</vt:lpstr>
      <vt:lpstr>Arial Unicode MS</vt:lpstr>
      <vt:lpstr>Calibri</vt:lpstr>
      <vt:lpstr>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252</cp:revision>
  <dcterms:created xsi:type="dcterms:W3CDTF">2015-08-18T02:51:00Z</dcterms:created>
  <dcterms:modified xsi:type="dcterms:W3CDTF">2017-08-24T01:27:57Z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