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7"/>
  </p:notesMasterIdLst>
  <p:sldIdLst>
    <p:sldId id="365" r:id="rId3"/>
    <p:sldId id="366" r:id="rId4"/>
    <p:sldId id="36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7" autoAdjust="0"/>
    <p:restoredTop sz="94674"/>
  </p:normalViewPr>
  <p:slideViewPr>
    <p:cSldViewPr snapToGrid="0" snapToObjects="1">
      <p:cViewPr>
        <p:scale>
          <a:sx n="75" d="100"/>
          <a:sy n="75" d="100"/>
        </p:scale>
        <p:origin x="-672" y="-402"/>
      </p:cViewPr>
      <p:guideLst>
        <p:guide orient="horz" pos="2160"/>
        <p:guide orient="horz" pos="232"/>
        <p:guide orient="horz" pos="4112"/>
        <p:guide pos="3840"/>
        <p:guide pos="5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223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E8A47-3D46-4DC9-AB0D-52AB6CF44A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4B9571-4ED6-4C81-B95F-91FC05788F2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>
            <a:fillRect/>
          </a:stretch>
        </p:blipFill>
        <p:spPr>
          <a:xfrm>
            <a:off x="3882314" y="1181451"/>
            <a:ext cx="4495104" cy="4495104"/>
          </a:xfrm>
          <a:prstGeom prst="ellipse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22049" r="54675" b="21936"/>
          <a:stretch>
            <a:fillRect/>
          </a:stretch>
        </p:blipFill>
        <p:spPr>
          <a:xfrm>
            <a:off x="952455" y="-12701"/>
            <a:ext cx="10492980" cy="6858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>
            <a:fillRect/>
          </a:stretch>
        </p:blipFill>
        <p:spPr>
          <a:xfrm>
            <a:off x="8015258" y="-12700"/>
            <a:ext cx="418944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>
            <a:fillRect/>
          </a:stretch>
        </p:blipFill>
        <p:spPr>
          <a:xfrm flipH="1">
            <a:off x="0" y="-12700"/>
            <a:ext cx="418944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54115" t="20375" r="25555" b="20378"/>
          <a:stretch>
            <a:fillRect/>
          </a:stretch>
        </p:blipFill>
        <p:spPr>
          <a:xfrm>
            <a:off x="7739212" y="0"/>
            <a:ext cx="4452788" cy="68628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00661" y="3464295"/>
            <a:ext cx="493374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panose="020B0503020204020204" charset="-122"/>
              </a:rPr>
              <a:t>PART</a:t>
            </a:r>
            <a:r>
              <a:rPr lang="zh-CN" altLang="en-US" sz="4400" b="1" dirty="0">
                <a:latin typeface="+mj-lt"/>
                <a:ea typeface="微软雅黑" panose="020B0503020204020204" charset="-122"/>
              </a:rPr>
              <a:t> </a:t>
            </a:r>
            <a:r>
              <a:rPr lang="en-US" altLang="zh-CN" sz="4400" b="1" dirty="0" smtClean="0">
                <a:latin typeface="+mj-lt"/>
                <a:ea typeface="微软雅黑" panose="020B0503020204020204" charset="-122"/>
              </a:rPr>
              <a:t>FIVE</a:t>
            </a:r>
            <a:endParaRPr lang="zh-CN" altLang="en-US" sz="4400" b="1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2666" y="2417412"/>
            <a:ext cx="809413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6000" dirty="0" smtClean="0">
                <a:latin typeface="+mj-lt"/>
                <a:ea typeface="微软雅黑" panose="020B0503020204020204" charset="-122"/>
              </a:rPr>
              <a:t>第五章 财经类文体写作</a:t>
            </a:r>
            <a:endParaRPr lang="zh-CN" altLang="en-US" sz="6000" dirty="0">
              <a:latin typeface="+mj-lt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1152" y="4437228"/>
            <a:ext cx="3060000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7475" y="1373200"/>
            <a:ext cx="63914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400" dirty="0" smtClean="0"/>
              <a:t>经济活动分析</a:t>
            </a:r>
            <a:r>
              <a:rPr lang="zh-CN" altLang="en-US" sz="4400" dirty="0" smtClean="0"/>
              <a:t>报告的含义</a:t>
            </a:r>
            <a:endParaRPr lang="en-US" altLang="zh-CN" sz="4400" dirty="0"/>
          </a:p>
        </p:txBody>
      </p:sp>
      <p:sp>
        <p:nvSpPr>
          <p:cNvPr id="7" name="矩形 6"/>
          <p:cNvSpPr/>
          <p:nvPr/>
        </p:nvSpPr>
        <p:spPr>
          <a:xfrm>
            <a:off x="1145232" y="2134749"/>
            <a:ext cx="7217726" cy="3830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经济活动分析报告以经济理论和经济政策为指导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，根据会计报表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有按月编报的主表：资产负债表、损益表、财务状况变动表。有按年编报的附表：利润分配表，应收、应付利息情况表，其他应收、应付款项表，递延资产明细表，固定资产明细表。另有在年度报告中附送的财务情况说明书、会计报表附注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计划指标、会计核算、统计资料等数据材料，对经济、金融某一业务领域、某一经营单位的经济活动状况有重点、有针对性地逐一加以分析和考察，对金融企业的财务状况、理财过程和经营成果做出正确的评价，为报表使用者决策提供依据的一种书面报告。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45232" y="1717182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65828" y="327312"/>
            <a:ext cx="839204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经济活动分析报告</a:t>
            </a:r>
            <a:r>
              <a:rPr lang="en-US" altLang="en-US" sz="3200" b="1" dirty="0" smtClean="0"/>
              <a:t>的</a:t>
            </a:r>
            <a:r>
              <a:rPr lang="zh-CN" altLang="en-US" sz="3200" b="1" dirty="0" smtClean="0"/>
              <a:t>特点、分类、结构和功能</a:t>
            </a:r>
            <a:endParaRPr lang="zh-CN" altLang="en-US" sz="3200" b="1" dirty="0"/>
          </a:p>
        </p:txBody>
      </p:sp>
      <p:sp>
        <p:nvSpPr>
          <p:cNvPr id="22" name="矩形 21"/>
          <p:cNvSpPr/>
          <p:nvPr/>
        </p:nvSpPr>
        <p:spPr>
          <a:xfrm>
            <a:off x="3218604" y="1307662"/>
            <a:ext cx="335153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经济活动分析报告的特点</a:t>
            </a:r>
            <a:endParaRPr lang="en-US" altLang="zh-CN" sz="2000" b="1" u="dash" dirty="0" smtClean="0">
              <a:solidFill>
                <a:srgbClr val="000000"/>
              </a:solidFill>
              <a:uFill>
                <a:solidFill>
                  <a:srgbClr val="800000"/>
                </a:solidFill>
              </a:uFill>
              <a:latin typeface="+mn-ea"/>
            </a:endParaRPr>
          </a:p>
          <a:p>
            <a:r>
              <a:rPr lang="zh-CN" altLang="en-US" sz="1400" dirty="0" smtClean="0">
                <a:solidFill>
                  <a:srgbClr val="000000"/>
                </a:solidFill>
              </a:rPr>
              <a:t>         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分析性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说明性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目的性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651372" y="530266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7" name="矩形 6"/>
          <p:cNvSpPr/>
          <p:nvPr/>
        </p:nvSpPr>
        <p:spPr>
          <a:xfrm>
            <a:off x="7130204" y="1422136"/>
            <a:ext cx="4079664" cy="150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经济活动分析报告</a:t>
            </a: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的功能</a:t>
            </a:r>
            <a:r>
              <a:rPr lang="zh-CN" altLang="zh-CN" sz="1400" b="1" dirty="0" smtClean="0">
                <a:solidFill>
                  <a:srgbClr val="0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000000"/>
                </a:solidFill>
              </a:rPr>
              <a:t>   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zh-CN" dirty="0">
                <a:solidFill>
                  <a:srgbClr val="000000"/>
                </a:solidFill>
              </a:rPr>
              <a:t>评价过去的经营业绩 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pPr>
              <a:buClr>
                <a:srgbClr val="FF6600"/>
              </a:buClr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zh-CN" dirty="0">
                <a:solidFill>
                  <a:srgbClr val="000000"/>
                </a:solidFill>
              </a:rPr>
              <a:t>衡</a:t>
            </a:r>
            <a:r>
              <a:rPr lang="zh-CN" altLang="zh-CN" dirty="0" smtClean="0">
                <a:solidFill>
                  <a:srgbClr val="000000"/>
                </a:solidFill>
              </a:rPr>
              <a:t>量目前的财务状况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pPr>
              <a:buClr>
                <a:srgbClr val="FF6600"/>
              </a:buClr>
            </a:pP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    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</a:rPr>
              <a:t>预测</a:t>
            </a:r>
            <a:r>
              <a:rPr lang="zh-CN" altLang="zh-CN" dirty="0">
                <a:solidFill>
                  <a:srgbClr val="000000"/>
                </a:solidFill>
              </a:rPr>
              <a:t>未来的发展趋势 </a:t>
            </a:r>
            <a:r>
              <a:rPr lang="zh-CN" altLang="zh-CN" dirty="0" smtClean="0">
                <a:solidFill>
                  <a:srgbClr val="000000"/>
                </a:solidFill>
              </a:rPr>
              <a:t> 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84739" y="2945719"/>
            <a:ext cx="7059928" cy="166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经济活动分析报告的分类</a:t>
            </a:r>
            <a:endParaRPr lang="en-US" altLang="zh-CN" sz="2000" b="1" u="dash" dirty="0" smtClean="0">
              <a:solidFill>
                <a:srgbClr val="000000"/>
              </a:solidFill>
              <a:uFill>
                <a:solidFill>
                  <a:srgbClr val="800000"/>
                </a:solidFill>
              </a:uFill>
              <a:latin typeface="+mn-ea"/>
            </a:endParaRP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按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分析的时间划分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     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事前分析报告。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事前分析报告也叫预测分析报告。 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     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按金融业务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的性质划分 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     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经济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、金融形势的分析报告。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endParaRPr lang="zh-CN" altLang="zh-CN" dirty="0" smtClean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53823" y="4643423"/>
            <a:ext cx="560231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经济活动分析报告的结构</a:t>
            </a:r>
            <a:endParaRPr lang="en-US" altLang="zh-CN" sz="2000" b="1" u="dash" dirty="0" smtClean="0">
              <a:solidFill>
                <a:srgbClr val="000000"/>
              </a:solidFill>
              <a:uFill>
                <a:solidFill>
                  <a:srgbClr val="800000"/>
                </a:solidFill>
              </a:uFill>
              <a:latin typeface="+mn-ea"/>
            </a:endParaRPr>
          </a:p>
          <a:p>
            <a:pPr>
              <a:lnSpc>
                <a:spcPct val="150000"/>
              </a:lnSpc>
              <a:buClr>
                <a:srgbClr val="FF6600"/>
              </a:buClr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标题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正文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落款</a:t>
            </a:r>
            <a:endParaRPr lang="zh-CN" altLang="zh-CN" sz="1200" dirty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endParaRPr lang="zh-CN" altLang="zh-CN" sz="1200" dirty="0" smtClean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7475" y="137320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400" dirty="0" smtClean="0"/>
              <a:t>经济</a:t>
            </a:r>
            <a:r>
              <a:rPr lang="zh-CN" altLang="en-US" sz="4400" dirty="0" smtClean="0"/>
              <a:t>合同的含义</a:t>
            </a:r>
            <a:endParaRPr lang="en-US" altLang="zh-CN" sz="4400" dirty="0"/>
          </a:p>
        </p:txBody>
      </p:sp>
      <p:sp>
        <p:nvSpPr>
          <p:cNvPr id="7" name="矩形 6"/>
          <p:cNvSpPr/>
          <p:nvPr/>
        </p:nvSpPr>
        <p:spPr>
          <a:xfrm>
            <a:off x="1367474" y="2318962"/>
            <a:ext cx="662505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zh-CN" altLang="zh-CN" sz="2000" dirty="0">
                <a:solidFill>
                  <a:srgbClr val="000000"/>
                </a:solidFill>
                <a:latin typeface="+mn-ea"/>
              </a:rPr>
              <a:t>《中华人民共和国合同法》规定：“合同是平等主体的自然人、法人、其他组织之间设立、变更、终止民事权利义务关系的协议。”</a:t>
            </a:r>
            <a:endParaRPr lang="zh-CN" altLang="zh-CN" sz="2000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</a:rPr>
              <a:t>经济合同则</a:t>
            </a:r>
            <a:r>
              <a:rPr lang="zh-CN" altLang="zh-CN" sz="2000" dirty="0">
                <a:solidFill>
                  <a:srgbClr val="000000"/>
                </a:solidFill>
                <a:latin typeface="+mn-ea"/>
              </a:rPr>
              <a:t>是自然人、法人、其他组织之间为实现一定的经济目的，明确相互的权利义务关系而订立的书面协议。</a:t>
            </a:r>
            <a:endParaRPr lang="zh-CN" altLang="zh-CN" sz="2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45232" y="1717182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85485" y="345948"/>
            <a:ext cx="676339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经济合同</a:t>
            </a:r>
            <a:r>
              <a:rPr lang="en-US" altLang="en-US" sz="3200" b="1" dirty="0" smtClean="0"/>
              <a:t>的</a:t>
            </a:r>
            <a:r>
              <a:rPr lang="zh-CN" altLang="en-US" sz="3200" b="1" dirty="0" smtClean="0"/>
              <a:t>特点、类型、结构和写法</a:t>
            </a:r>
            <a:endParaRPr lang="zh-CN" altLang="en-US" sz="3200" b="1" dirty="0"/>
          </a:p>
        </p:txBody>
      </p:sp>
      <p:sp>
        <p:nvSpPr>
          <p:cNvPr id="22" name="矩形 21"/>
          <p:cNvSpPr/>
          <p:nvPr/>
        </p:nvSpPr>
        <p:spPr>
          <a:xfrm>
            <a:off x="3321553" y="1104466"/>
            <a:ext cx="335153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经济合同的特点</a:t>
            </a:r>
            <a:endParaRPr lang="en-US" altLang="zh-CN" sz="2000" b="1" u="dash" dirty="0" smtClean="0">
              <a:solidFill>
                <a:srgbClr val="000000"/>
              </a:solidFill>
              <a:uFill>
                <a:solidFill>
                  <a:srgbClr val="800000"/>
                </a:solidFill>
              </a:uFill>
              <a:latin typeface="+mn-ea"/>
            </a:endParaRPr>
          </a:p>
          <a:p>
            <a:r>
              <a:rPr lang="zh-CN" altLang="en-US" sz="1400" dirty="0" smtClean="0">
                <a:solidFill>
                  <a:srgbClr val="000000"/>
                </a:solidFill>
              </a:rPr>
              <a:t>   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立约人具有限定性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协商互利性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约束性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771029" y="548902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7" name="矩形 6"/>
          <p:cNvSpPr/>
          <p:nvPr/>
        </p:nvSpPr>
        <p:spPr>
          <a:xfrm>
            <a:off x="6537620" y="1218940"/>
            <a:ext cx="5400383" cy="150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经济合同的作用</a:t>
            </a:r>
            <a:r>
              <a:rPr lang="zh-CN" altLang="zh-CN" sz="1400" b="1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1400" b="1" dirty="0" smtClean="0">
                <a:solidFill>
                  <a:srgbClr val="000000"/>
                </a:solidFill>
                <a:latin typeface="+mn-ea"/>
              </a:rPr>
              <a:t>    </a:t>
            </a:r>
            <a:endParaRPr lang="en-US" altLang="zh-CN" sz="1400" b="1" dirty="0" smtClean="0">
              <a:solidFill>
                <a:srgbClr val="000000"/>
              </a:solidFill>
              <a:latin typeface="+mn-ea"/>
            </a:endParaRPr>
          </a:p>
          <a:p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     1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．经济合同具有法律约束力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．有利于加强社会的经济管理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．有利于实现专业化协作，促进经济联合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7688" y="2532856"/>
            <a:ext cx="5468196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经济合同的类型</a:t>
            </a:r>
            <a:endParaRPr lang="en-US" altLang="zh-CN" sz="2000" b="1" u="dash" dirty="0" smtClean="0">
              <a:solidFill>
                <a:srgbClr val="000000"/>
              </a:solidFill>
              <a:uFill>
                <a:solidFill>
                  <a:srgbClr val="800000"/>
                </a:solidFill>
              </a:uFill>
              <a:latin typeface="+mn-ea"/>
            </a:endParaRP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条款式合同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固定式合同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条款和表格结合式合同</a:t>
            </a:r>
            <a:endParaRPr lang="zh-CN" altLang="zh-CN" dirty="0" smtClean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6772" y="4167446"/>
            <a:ext cx="3945466" cy="2122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经济合同的结构和写法</a:t>
            </a:r>
            <a:endParaRPr lang="en-US" altLang="zh-CN" sz="2000" b="1" u="dash" dirty="0" smtClean="0">
              <a:solidFill>
                <a:srgbClr val="000000"/>
              </a:solidFill>
              <a:uFill>
                <a:solidFill>
                  <a:srgbClr val="800000"/>
                </a:solidFill>
              </a:uFill>
              <a:latin typeface="+mn-ea"/>
            </a:endParaRPr>
          </a:p>
          <a:p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    1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．标题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．立合同人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．引言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开头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)    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．主体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．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尾部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endParaRPr lang="zh-CN" altLang="zh-CN" sz="1200" dirty="0" smtClean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7620" y="2655278"/>
            <a:ext cx="4579776" cy="178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订立经济合同的注意事项</a:t>
            </a:r>
            <a:r>
              <a:rPr lang="zh-CN" altLang="zh-CN" sz="1400" b="1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    </a:t>
            </a:r>
            <a:endParaRPr lang="en-US" altLang="zh-CN" sz="1400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．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合法、合理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．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条款规定全面完整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．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表达简明准确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4 .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充分了解合作方的资格、资信和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   履行合同的能力       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70699" y="2781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本章节结束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7475" y="137320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/>
              <a:t>财经应用文概述</a:t>
            </a:r>
            <a:endParaRPr lang="en-US" altLang="zh-CN" sz="4400" dirty="0"/>
          </a:p>
        </p:txBody>
      </p:sp>
      <p:sp>
        <p:nvSpPr>
          <p:cNvPr id="7" name="矩形 6"/>
          <p:cNvSpPr/>
          <p:nvPr/>
        </p:nvSpPr>
        <p:spPr>
          <a:xfrm>
            <a:off x="1367474" y="2318962"/>
            <a:ext cx="6404925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       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</a:rPr>
              <a:t>财经应</a:t>
            </a:r>
            <a:r>
              <a:rPr lang="zh-CN" altLang="zh-CN" sz="2000" dirty="0">
                <a:solidFill>
                  <a:srgbClr val="000000"/>
                </a:solidFill>
                <a:latin typeface="+mn-ea"/>
              </a:rPr>
              <a:t>用文是在经济活动中形成和发展的、为现实经济生活服务的，具有特定惯有格式的应用文书。它记载和反映了国家、企业、个人的经济信息，是经济活动中的重要凭证，是沟通经济信息、分析经济活动状况、提高经济效益的管理工具。 </a:t>
            </a:r>
            <a:endParaRPr lang="zh-CN" altLang="zh-CN" sz="2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45232" y="1717182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9024" y="345948"/>
            <a:ext cx="675056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dirty="0" smtClean="0"/>
              <a:t>财经应用文的</a:t>
            </a:r>
            <a:r>
              <a:rPr lang="zh-CN" altLang="en-US" sz="3200" b="1" dirty="0" smtClean="0"/>
              <a:t>特点、种类、写作要求</a:t>
            </a:r>
            <a:endParaRPr lang="zh-CN" altLang="en-US" sz="3200" b="1" dirty="0"/>
          </a:p>
        </p:txBody>
      </p:sp>
      <p:sp>
        <p:nvSpPr>
          <p:cNvPr id="22" name="矩形 21"/>
          <p:cNvSpPr/>
          <p:nvPr/>
        </p:nvSpPr>
        <p:spPr>
          <a:xfrm>
            <a:off x="3692736" y="1234556"/>
            <a:ext cx="3351531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财经应用文的特点</a:t>
            </a:r>
            <a:endParaRPr lang="en-US" altLang="zh-CN" sz="2000" b="1" u="dash" dirty="0" smtClean="0">
              <a:solidFill>
                <a:srgbClr val="000000"/>
              </a:solidFill>
              <a:uFill>
                <a:solidFill>
                  <a:srgbClr val="800000"/>
                </a:solidFill>
              </a:uFill>
              <a:latin typeface="+mn-ea"/>
            </a:endParaRPr>
          </a:p>
          <a:p>
            <a:r>
              <a:rPr lang="zh-CN" altLang="en-US" sz="1400" dirty="0" smtClean="0">
                <a:solidFill>
                  <a:srgbClr val="000000"/>
                </a:solidFill>
              </a:rPr>
              <a:t>   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专业性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时效性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针对性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四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政策性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五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准确性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854568" y="548902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7" name="矩形 6"/>
          <p:cNvSpPr/>
          <p:nvPr/>
        </p:nvSpPr>
        <p:spPr>
          <a:xfrm>
            <a:off x="3658861" y="3255959"/>
            <a:ext cx="7534064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财经应用文的种类</a:t>
            </a:r>
            <a:r>
              <a:rPr lang="zh-CN" altLang="en-US" sz="1400" b="1" dirty="0" smtClean="0">
                <a:solidFill>
                  <a:srgbClr val="000000"/>
                </a:solidFill>
              </a:rPr>
              <a:t>             </a:t>
            </a:r>
            <a:r>
              <a:rPr lang="zh-CN" altLang="zh-CN" sz="1400" b="1" dirty="0" smtClean="0">
                <a:solidFill>
                  <a:srgbClr val="000000"/>
                </a:solidFill>
              </a:rPr>
              <a:t> </a:t>
            </a:r>
            <a:endParaRPr lang="en-US" altLang="zh-CN" sz="1400" b="1" dirty="0" smtClean="0">
              <a:solidFill>
                <a:srgbClr val="000000"/>
              </a:solidFill>
            </a:endParaRPr>
          </a:p>
          <a:p>
            <a:r>
              <a:rPr lang="zh-CN" altLang="zh-CN" sz="1400" dirty="0">
                <a:solidFill>
                  <a:srgbClr val="000000"/>
                </a:solidFill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</a:rPr>
              <a:t>      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报告类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  <a:p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  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方案类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契约类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  <a:p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      </a:t>
            </a:r>
            <a:endParaRPr lang="en-US" altLang="zh-CN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94080" y="4702509"/>
            <a:ext cx="7991263" cy="221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en-US" altLang="zh-CN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 </a:t>
            </a: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财经应用文的写作要求</a:t>
            </a:r>
            <a:endParaRPr lang="en-US" altLang="zh-CN" sz="2000" b="1" u="dash" dirty="0" smtClean="0">
              <a:solidFill>
                <a:srgbClr val="000000"/>
              </a:solidFill>
              <a:uFill>
                <a:solidFill>
                  <a:srgbClr val="800000"/>
                </a:solidFill>
              </a:u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en-US" altLang="zh-CN" dirty="0">
                <a:solidFill>
                  <a:srgbClr val="000000"/>
                </a:solidFill>
                <a:latin typeface="+mn-ea"/>
              </a:rPr>
              <a:t>       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熟悉国家政策和法律  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具有较强的业务工作知识，善于深入调查，掌握准确材料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附熟悉财经应用文的格式，掌握表达方法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endParaRPr lang="zh-CN" altLang="zh-CN" dirty="0" smtClean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7475" y="1373200"/>
            <a:ext cx="69557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/>
              <a:t>市场调查报告的含义和用途</a:t>
            </a:r>
            <a:endParaRPr lang="en-US" altLang="zh-CN" sz="4400" dirty="0"/>
          </a:p>
        </p:txBody>
      </p:sp>
      <p:sp>
        <p:nvSpPr>
          <p:cNvPr id="7" name="矩形 6"/>
          <p:cNvSpPr/>
          <p:nvPr/>
        </p:nvSpPr>
        <p:spPr>
          <a:xfrm>
            <a:off x="1452139" y="2318962"/>
            <a:ext cx="6591193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       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</a:rPr>
              <a:t>市场调查报告是通过对</a:t>
            </a:r>
            <a:r>
              <a:rPr lang="zh-CN" altLang="zh-CN" sz="2000" dirty="0">
                <a:solidFill>
                  <a:srgbClr val="000000"/>
                </a:solidFill>
                <a:latin typeface="+mn-ea"/>
              </a:rPr>
              <a:t>市场的营销情况和经济现象进行调查，对所得信息经过分析、研究和处理后而写成的关于市场现状的报告性文书。市场调查报告是调查报告的一个分支。 </a:t>
            </a:r>
            <a:endParaRPr lang="zh-CN" altLang="zh-CN" sz="2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45232" y="1717182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9024" y="345948"/>
            <a:ext cx="758412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市场调查报告</a:t>
            </a:r>
            <a:r>
              <a:rPr lang="en-US" altLang="en-US" sz="3200" b="1" dirty="0" smtClean="0"/>
              <a:t>的</a:t>
            </a:r>
            <a:r>
              <a:rPr lang="zh-CN" altLang="en-US" sz="3200" b="1" dirty="0" smtClean="0"/>
              <a:t>特点、类型、结构和写法</a:t>
            </a:r>
            <a:endParaRPr lang="zh-CN" altLang="en-US" sz="3200" b="1" dirty="0"/>
          </a:p>
        </p:txBody>
      </p:sp>
      <p:sp>
        <p:nvSpPr>
          <p:cNvPr id="22" name="矩形 21"/>
          <p:cNvSpPr/>
          <p:nvPr/>
        </p:nvSpPr>
        <p:spPr>
          <a:xfrm>
            <a:off x="3252469" y="1370027"/>
            <a:ext cx="335153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市场调查报告的特点</a:t>
            </a:r>
            <a:endParaRPr lang="en-US" altLang="zh-CN" sz="2000" b="1" u="dash" dirty="0" smtClean="0">
              <a:solidFill>
                <a:srgbClr val="000000"/>
              </a:solidFill>
              <a:uFill>
                <a:solidFill>
                  <a:srgbClr val="800000"/>
                </a:solidFill>
              </a:uFill>
              <a:latin typeface="+mn-ea"/>
            </a:endParaRPr>
          </a:p>
          <a:p>
            <a:r>
              <a:rPr lang="zh-CN" altLang="en-US" sz="1400" dirty="0" smtClean="0">
                <a:solidFill>
                  <a:srgbClr val="000000"/>
                </a:solidFill>
              </a:rPr>
              <a:t>   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针对性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真实性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时效性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854568" y="548902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7" name="矩形 6"/>
          <p:cNvSpPr/>
          <p:nvPr/>
        </p:nvSpPr>
        <p:spPr>
          <a:xfrm>
            <a:off x="7164069" y="1484501"/>
            <a:ext cx="4232064" cy="150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市场调查报告的类型</a:t>
            </a:r>
            <a:r>
              <a:rPr lang="zh-CN" altLang="en-US" sz="1400" b="1" dirty="0" smtClean="0">
                <a:solidFill>
                  <a:srgbClr val="000000"/>
                </a:solidFill>
              </a:rPr>
              <a:t>             </a:t>
            </a:r>
            <a:r>
              <a:rPr lang="zh-CN" altLang="zh-CN" sz="1400" b="1" dirty="0" smtClean="0">
                <a:solidFill>
                  <a:srgbClr val="000000"/>
                </a:solidFill>
              </a:rPr>
              <a:t> </a:t>
            </a:r>
            <a:endParaRPr lang="en-US" altLang="zh-CN" sz="1400" b="1" dirty="0" smtClean="0">
              <a:solidFill>
                <a:srgbClr val="000000"/>
              </a:solidFill>
            </a:endParaRPr>
          </a:p>
          <a:p>
            <a:r>
              <a:rPr lang="zh-CN" altLang="zh-CN" sz="1400" dirty="0">
                <a:solidFill>
                  <a:srgbClr val="000000"/>
                </a:solidFill>
              </a:rPr>
              <a:t>         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市场需求调查报告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竞争对手调查报告        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市场价格调查报告 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四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市场消费行为调查报告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18604" y="2798417"/>
            <a:ext cx="4014550" cy="1799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en-US" altLang="zh-CN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 </a:t>
            </a: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市场调查的常用方法</a:t>
            </a:r>
            <a:endParaRPr lang="en-US" altLang="zh-CN" sz="2000" b="1" u="dash" dirty="0" smtClean="0">
              <a:solidFill>
                <a:srgbClr val="000000"/>
              </a:solidFill>
              <a:uFill>
                <a:solidFill>
                  <a:srgbClr val="800000"/>
                </a:solidFill>
              </a:uFill>
              <a:latin typeface="+mn-ea"/>
            </a:endParaRPr>
          </a:p>
          <a:p>
            <a:pPr>
              <a:lnSpc>
                <a:spcPct val="150000"/>
              </a:lnSpc>
              <a:buClr>
                <a:srgbClr val="FF6600"/>
              </a:buClr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现场调查法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访问调查法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实验调查法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四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统计分析法</a:t>
            </a:r>
            <a:endParaRPr lang="zh-CN" altLang="zh-CN" dirty="0" smtClean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87687" y="4636212"/>
            <a:ext cx="5873245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en-US" altLang="zh-CN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 </a:t>
            </a: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市场调查报告的结构和写法</a:t>
            </a:r>
            <a:r>
              <a:rPr lang="zh-CN" altLang="en-US" sz="1400" b="1" dirty="0" smtClean="0">
                <a:solidFill>
                  <a:srgbClr val="000000"/>
                </a:solidFill>
                <a:latin typeface="+mn-ea"/>
              </a:rPr>
              <a:t>     </a:t>
            </a:r>
            <a:endParaRPr lang="en-US" altLang="zh-CN" sz="1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rgbClr val="FF6600"/>
              </a:buClr>
            </a:pPr>
            <a:r>
              <a:rPr lang="zh-CN" altLang="zh-CN" sz="1400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      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标题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正文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结语</a:t>
            </a: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 </a:t>
            </a:r>
            <a:endParaRPr lang="zh-CN" altLang="zh-CN" sz="1200" dirty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endParaRPr lang="zh-CN" altLang="zh-CN" sz="1200" dirty="0" smtClean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7475" y="1373200"/>
            <a:ext cx="71268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/>
              <a:t>市场预测报告的含义和用途</a:t>
            </a:r>
            <a:endParaRPr lang="en-US" altLang="zh-CN" sz="4400" dirty="0"/>
          </a:p>
        </p:txBody>
      </p:sp>
      <p:sp>
        <p:nvSpPr>
          <p:cNvPr id="7" name="矩形 6"/>
          <p:cNvSpPr/>
          <p:nvPr/>
        </p:nvSpPr>
        <p:spPr>
          <a:xfrm>
            <a:off x="1367474" y="2318962"/>
            <a:ext cx="679439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       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</a:rPr>
              <a:t>市场预测报告是根据所调查</a:t>
            </a:r>
            <a:r>
              <a:rPr lang="zh-CN" altLang="zh-CN" sz="2000" dirty="0">
                <a:solidFill>
                  <a:srgbClr val="000000"/>
                </a:solidFill>
                <a:latin typeface="+mn-ea"/>
              </a:rPr>
              <a:t>的商品生产销售情况以及其他相关资料，运用科学分析的方法进行预计测算，推断商品市场走势的书面报告。</a:t>
            </a:r>
            <a:endParaRPr lang="zh-CN" altLang="zh-CN" sz="2000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</a:rPr>
              <a:t>好的</a:t>
            </a:r>
            <a:r>
              <a:rPr lang="zh-CN" altLang="zh-CN" sz="2000" dirty="0">
                <a:solidFill>
                  <a:srgbClr val="000000"/>
                </a:solidFill>
                <a:latin typeface="+mn-ea"/>
              </a:rPr>
              <a:t>市场预测报告可为企业经营决策提供科学依据，是制订企业发展规划的基础，利于企业的经营管理。</a:t>
            </a:r>
            <a:endParaRPr lang="zh-CN" altLang="zh-CN" sz="2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45232" y="1717182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98341" y="345948"/>
            <a:ext cx="758412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市场预测报告</a:t>
            </a:r>
            <a:r>
              <a:rPr lang="en-US" altLang="en-US" sz="3200" b="1" dirty="0" smtClean="0"/>
              <a:t>的</a:t>
            </a:r>
            <a:r>
              <a:rPr lang="zh-CN" altLang="en-US" sz="3200" b="1" dirty="0" smtClean="0"/>
              <a:t>特点、类型、结构和写法</a:t>
            </a:r>
            <a:endParaRPr lang="zh-CN" altLang="en-US" sz="3200" b="1" dirty="0"/>
          </a:p>
        </p:txBody>
      </p:sp>
      <p:sp>
        <p:nvSpPr>
          <p:cNvPr id="22" name="矩形 21"/>
          <p:cNvSpPr/>
          <p:nvPr/>
        </p:nvSpPr>
        <p:spPr>
          <a:xfrm>
            <a:off x="3321553" y="1234556"/>
            <a:ext cx="335153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市场调查报告的特点</a:t>
            </a:r>
            <a:endParaRPr lang="en-US" altLang="zh-CN" sz="2000" b="1" u="dash" dirty="0" smtClean="0">
              <a:solidFill>
                <a:srgbClr val="000000"/>
              </a:solidFill>
              <a:uFill>
                <a:solidFill>
                  <a:srgbClr val="800000"/>
                </a:solidFill>
              </a:uFill>
              <a:latin typeface="+mn-ea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+mn-ea"/>
              </a:rPr>
              <a:t>       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预见性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科学性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时效性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883885" y="548902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7" name="矩形 6"/>
          <p:cNvSpPr/>
          <p:nvPr/>
        </p:nvSpPr>
        <p:spPr>
          <a:xfrm>
            <a:off x="7164069" y="1329889"/>
            <a:ext cx="32160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市场调查报告的种类</a:t>
            </a:r>
            <a:r>
              <a:rPr lang="zh-CN" altLang="en-US" sz="1400" b="1" dirty="0" smtClean="0">
                <a:solidFill>
                  <a:srgbClr val="000000"/>
                </a:solidFill>
              </a:rPr>
              <a:t>             </a:t>
            </a:r>
            <a:r>
              <a:rPr lang="zh-CN" altLang="zh-CN" sz="1400" b="1" dirty="0" smtClean="0">
                <a:solidFill>
                  <a:srgbClr val="000000"/>
                </a:solidFill>
              </a:rPr>
              <a:t> </a:t>
            </a:r>
            <a:endParaRPr lang="en-US" altLang="zh-CN" sz="1400" b="1" dirty="0" smtClean="0">
              <a:solidFill>
                <a:srgbClr val="000000"/>
              </a:solidFill>
            </a:endParaRPr>
          </a:p>
          <a:p>
            <a:r>
              <a:rPr lang="zh-CN" altLang="zh-CN" sz="1400" dirty="0">
                <a:solidFill>
                  <a:srgbClr val="000000"/>
                </a:solidFill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</a:rPr>
              <a:t>       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宏观市场预测报告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微观市场预测报告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zh-CN" sz="1400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        </a:t>
            </a:r>
            <a:endParaRPr lang="en-US" altLang="zh-CN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7688" y="2662946"/>
            <a:ext cx="4014550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en-US" altLang="zh-CN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 </a:t>
            </a: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市场预测的常用方法</a:t>
            </a:r>
            <a:endParaRPr lang="en-US" altLang="zh-CN" sz="2000" b="1" u="dash" dirty="0" smtClean="0">
              <a:solidFill>
                <a:srgbClr val="000000"/>
              </a:solidFill>
              <a:uFill>
                <a:solidFill>
                  <a:srgbClr val="800000"/>
                </a:solidFill>
              </a:uFill>
              <a:latin typeface="+mn-ea"/>
            </a:endParaRPr>
          </a:p>
          <a:p>
            <a:pPr>
              <a:lnSpc>
                <a:spcPct val="150000"/>
              </a:lnSpc>
              <a:buClr>
                <a:srgbClr val="FF6600"/>
              </a:buClr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定性预测法法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定量预测法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zh-CN" sz="1400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      </a:t>
            </a:r>
            <a:endParaRPr lang="zh-CN" altLang="zh-CN" sz="1400" dirty="0" smtClean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87688" y="3992736"/>
            <a:ext cx="553322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en-US" altLang="zh-CN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 </a:t>
            </a: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市场预测报告的结构和写法</a:t>
            </a:r>
            <a:r>
              <a:rPr lang="zh-CN" altLang="en-US" sz="1400" b="1" dirty="0" smtClean="0">
                <a:solidFill>
                  <a:srgbClr val="000000"/>
                </a:solidFill>
                <a:latin typeface="+mn-ea"/>
              </a:rPr>
              <a:t>       </a:t>
            </a:r>
            <a:endParaRPr lang="en-US" altLang="zh-CN" sz="1400" b="1" dirty="0" smtClean="0">
              <a:solidFill>
                <a:srgbClr val="000000"/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1400" b="1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标题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正文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结语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 </a:t>
            </a:r>
            <a:endParaRPr lang="zh-CN" altLang="zh-CN" sz="1200" dirty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endParaRPr lang="zh-CN" altLang="zh-CN" sz="1200" dirty="0" smtClean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7475" y="1373200"/>
            <a:ext cx="5873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/>
              <a:t>可行性研究报告的概念</a:t>
            </a:r>
            <a:endParaRPr lang="en-US" altLang="zh-CN" sz="4400" dirty="0"/>
          </a:p>
        </p:txBody>
      </p:sp>
      <p:sp>
        <p:nvSpPr>
          <p:cNvPr id="7" name="矩形 6"/>
          <p:cNvSpPr/>
          <p:nvPr/>
        </p:nvSpPr>
        <p:spPr>
          <a:xfrm>
            <a:off x="1367474" y="2318962"/>
            <a:ext cx="6404925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       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</a:rPr>
              <a:t>可行性研究报告在某一项</a:t>
            </a:r>
            <a:r>
              <a:rPr lang="zh-CN" altLang="zh-CN" sz="2000" dirty="0">
                <a:solidFill>
                  <a:srgbClr val="000000"/>
                </a:solidFill>
                <a:latin typeface="+mn-ea"/>
              </a:rPr>
              <a:t>目开发之前，从资金、技术、生产销售等各方面相关因素对投资项目、建设工程、新建企业或改革措施等进行调查、分析、研究和技术论证、经济评估，选取一个技术上合理、经济上合算的最佳方案，让经营者做决策、主管部门做审批的书面报告。</a:t>
            </a:r>
            <a:endParaRPr lang="zh-CN" altLang="zh-CN" sz="2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45232" y="1717182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85485" y="386547"/>
            <a:ext cx="675056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可行性研究报告</a:t>
            </a:r>
            <a:r>
              <a:rPr lang="en-US" altLang="en-US" sz="3200" b="1" dirty="0" smtClean="0"/>
              <a:t>的</a:t>
            </a:r>
            <a:r>
              <a:rPr lang="zh-CN" altLang="en-US" sz="3200" b="1" dirty="0" smtClean="0"/>
              <a:t>特点、种类、结构</a:t>
            </a:r>
            <a:endParaRPr lang="zh-CN" altLang="en-US" sz="3200" b="1" dirty="0"/>
          </a:p>
        </p:txBody>
      </p:sp>
      <p:sp>
        <p:nvSpPr>
          <p:cNvPr id="22" name="矩形 21"/>
          <p:cNvSpPr/>
          <p:nvPr/>
        </p:nvSpPr>
        <p:spPr>
          <a:xfrm>
            <a:off x="3677153" y="1149890"/>
            <a:ext cx="3351531" cy="1522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可行性研究报告的特点</a:t>
            </a:r>
            <a:endParaRPr lang="zh-CN" altLang="en-US" sz="2000" b="1" u="dash" dirty="0" smtClean="0">
              <a:solidFill>
                <a:srgbClr val="000000"/>
              </a:solidFill>
              <a:uFill>
                <a:solidFill>
                  <a:srgbClr val="800000"/>
                </a:solidFill>
              </a:uFill>
              <a:latin typeface="+mn-ea"/>
            </a:endParaRPr>
          </a:p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科学性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zh-CN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论证性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可操作性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771029" y="589501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7" name="矩形 6"/>
          <p:cNvSpPr/>
          <p:nvPr/>
        </p:nvSpPr>
        <p:spPr>
          <a:xfrm>
            <a:off x="3712371" y="2843553"/>
            <a:ext cx="800549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可行性研究报告的种类</a:t>
            </a:r>
            <a:r>
              <a:rPr lang="zh-CN" altLang="en-US" sz="1400" b="1" dirty="0" smtClean="0">
                <a:solidFill>
                  <a:srgbClr val="000000"/>
                </a:solidFill>
              </a:rPr>
              <a:t>             </a:t>
            </a:r>
            <a:r>
              <a:rPr lang="zh-CN" altLang="zh-CN" sz="1400" b="1" dirty="0" smtClean="0">
                <a:solidFill>
                  <a:srgbClr val="000000"/>
                </a:solidFill>
              </a:rPr>
              <a:t> </a:t>
            </a:r>
            <a:endParaRPr lang="en-US" altLang="zh-CN" sz="1400" b="1" dirty="0" smtClean="0">
              <a:solidFill>
                <a:srgbClr val="000000"/>
              </a:solidFill>
            </a:endParaRPr>
          </a:p>
          <a:p>
            <a:r>
              <a:rPr lang="zh-CN" altLang="en-US" sz="1400" dirty="0" smtClean="0">
                <a:solidFill>
                  <a:srgbClr val="000000"/>
                </a:solidFill>
              </a:rPr>
              <a:t>    </a:t>
            </a:r>
            <a:r>
              <a:rPr lang="zh-CN" altLang="en-US" dirty="0" smtClean="0">
                <a:solidFill>
                  <a:srgbClr val="000000"/>
                </a:solidFill>
              </a:rPr>
              <a:t>  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根据建设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的性质，可分为新建项目、扩建项目和改建项目。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根据产业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性质，可分为工业项目和非工业项目。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根据资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金来源，可分为国内资金项目和利用外资项目。</a:t>
            </a:r>
            <a:endParaRPr lang="zh-CN" altLang="zh-CN" dirty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根据技术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来源，可分为选用国内领先技术项目和引进国外先进技术项目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。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12371" y="4509170"/>
            <a:ext cx="610896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6600"/>
              </a:buClr>
              <a:buFont typeface="Arial" panose="020B0604020202020204"/>
              <a:buChar char="•"/>
            </a:pPr>
            <a:r>
              <a:rPr lang="zh-CN" altLang="en-US" sz="2000" b="1" u="dash" dirty="0" smtClean="0">
                <a:solidFill>
                  <a:srgbClr val="000000"/>
                </a:solidFill>
                <a:uFill>
                  <a:solidFill>
                    <a:srgbClr val="800000"/>
                  </a:solidFill>
                </a:uFill>
                <a:latin typeface="+mn-ea"/>
              </a:rPr>
              <a:t>可行性研究报告的结构和写法</a:t>
            </a:r>
            <a:r>
              <a:rPr lang="zh-CN" altLang="en-US" sz="1400" b="1" dirty="0" smtClean="0">
                <a:solidFill>
                  <a:srgbClr val="000000"/>
                </a:solidFill>
                <a:latin typeface="+mn-ea"/>
              </a:rPr>
              <a:t>       </a:t>
            </a:r>
            <a:endParaRPr lang="en-US" altLang="zh-CN" sz="1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rgbClr val="FF6600"/>
              </a:buClr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标题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正文</a:t>
            </a:r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落款和附近</a:t>
            </a:r>
            <a:r>
              <a:rPr lang="zh-CN" altLang="en-US" sz="1200" dirty="0" smtClean="0">
                <a:solidFill>
                  <a:srgbClr val="000000"/>
                </a:solidFill>
                <a:latin typeface="+mn-ea"/>
              </a:rPr>
              <a:t> </a:t>
            </a:r>
            <a:endParaRPr lang="zh-CN" altLang="zh-CN" sz="1200" dirty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6600"/>
              </a:buClr>
            </a:pPr>
            <a:endParaRPr lang="zh-CN" altLang="zh-CN" sz="1200" dirty="0" smtClean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6">
      <a:majorFont>
        <a:latin typeface="Segoe UI"/>
        <a:ea typeface="宋体"/>
        <a:cs typeface=""/>
      </a:majorFont>
      <a:minorFont>
        <a:latin typeface="Segoe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2717</Words>
  <Application>WPS 演示</Application>
  <PresentationFormat>自定义</PresentationFormat>
  <Paragraphs>173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Segoe UI Light</vt:lpstr>
      <vt:lpstr>微软雅黑</vt:lpstr>
      <vt:lpstr>Arial</vt:lpstr>
      <vt:lpstr>Segoe UI</vt:lpstr>
      <vt:lpstr>Arial Unicode MS</vt:lpstr>
      <vt:lpstr>Calibri</vt:lpstr>
      <vt:lpstr>Symbol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254</cp:revision>
  <dcterms:created xsi:type="dcterms:W3CDTF">2015-08-18T02:51:00Z</dcterms:created>
  <dcterms:modified xsi:type="dcterms:W3CDTF">2017-08-24T01:34:19Z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