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378" r:id="rId3"/>
    <p:sldId id="379" r:id="rId4"/>
    <p:sldId id="380" r:id="rId5"/>
    <p:sldId id="381" r:id="rId6"/>
    <p:sldId id="382" r:id="rId7"/>
    <p:sldId id="407" r:id="rId8"/>
    <p:sldId id="383" r:id="rId9"/>
    <p:sldId id="384" r:id="rId10"/>
    <p:sldId id="385" r:id="rId11"/>
    <p:sldId id="386" r:id="rId12"/>
    <p:sldId id="387" r:id="rId13"/>
    <p:sldId id="388" r:id="rId14"/>
    <p:sldId id="389" r:id="rId15"/>
    <p:sldId id="390" r:id="rId16"/>
    <p:sldId id="391" r:id="rId17"/>
    <p:sldId id="408" r:id="rId18"/>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60"/>
        <p:guide orient="horz" pos="232"/>
        <p:guide orient="horz" pos="4112"/>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661" y="3464295"/>
            <a:ext cx="4933740" cy="938719"/>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SIX</a:t>
            </a:r>
            <a:endParaRPr lang="zh-CN" altLang="en-US" sz="4400" b="1" dirty="0">
              <a:latin typeface="+mj-lt"/>
              <a:ea typeface="微软雅黑" panose="020B0503020204020204" charset="-122"/>
            </a:endParaRPr>
          </a:p>
        </p:txBody>
      </p:sp>
      <p:sp>
        <p:nvSpPr>
          <p:cNvPr id="3" name="文本框 2"/>
          <p:cNvSpPr txBox="1"/>
          <p:nvPr/>
        </p:nvSpPr>
        <p:spPr>
          <a:xfrm>
            <a:off x="1862666" y="2417412"/>
            <a:ext cx="8094133" cy="1246495"/>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第六章 法律类文体写作</a:t>
            </a:r>
            <a:endParaRPr lang="zh-CN" altLang="en-US" sz="6000" dirty="0">
              <a:latin typeface="+mj-lt"/>
              <a:ea typeface="微软雅黑" panose="020B0503020204020204" charset="-122"/>
            </a:endParaRPr>
          </a:p>
        </p:txBody>
      </p:sp>
      <p:sp>
        <p:nvSpPr>
          <p:cNvPr id="4" name="矩形 3"/>
          <p:cNvSpPr/>
          <p:nvPr/>
        </p:nvSpPr>
        <p:spPr>
          <a:xfrm>
            <a:off x="4551152" y="4437228"/>
            <a:ext cx="3060000"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577334"/>
            <a:ext cx="4345080" cy="769441"/>
          </a:xfrm>
          <a:prstGeom prst="rect">
            <a:avLst/>
          </a:prstGeom>
        </p:spPr>
        <p:txBody>
          <a:bodyPr wrap="square">
            <a:spAutoFit/>
          </a:bodyPr>
          <a:lstStyle/>
          <a:p>
            <a:r>
              <a:rPr lang="zh-CN" altLang="en-US" sz="4400" dirty="0" smtClean="0"/>
              <a:t>上诉状的含义</a:t>
            </a:r>
            <a:endParaRPr lang="en-US" altLang="zh-CN" sz="4400" dirty="0"/>
          </a:p>
        </p:txBody>
      </p:sp>
      <p:sp>
        <p:nvSpPr>
          <p:cNvPr id="7" name="矩形 6"/>
          <p:cNvSpPr/>
          <p:nvPr/>
        </p:nvSpPr>
        <p:spPr>
          <a:xfrm>
            <a:off x="1367473" y="1523096"/>
            <a:ext cx="8165993" cy="4523105"/>
          </a:xfrm>
          <a:prstGeom prst="rect">
            <a:avLst/>
          </a:prstGeom>
        </p:spPr>
        <p:txBody>
          <a:bodyPr wrap="square">
            <a:spAutoFit/>
          </a:bodyPr>
          <a:lstStyle/>
          <a:p>
            <a:r>
              <a:rPr lang="zh-CN" altLang="en-US" dirty="0" smtClean="0">
                <a:solidFill>
                  <a:srgbClr val="000000"/>
                </a:solidFill>
                <a:latin typeface="+mn-ea"/>
              </a:rPr>
              <a:t>       </a:t>
            </a:r>
            <a:r>
              <a:rPr lang="zh-CN" altLang="zh-CN" dirty="0" smtClean="0">
                <a:solidFill>
                  <a:srgbClr val="000000"/>
                </a:solidFill>
                <a:latin typeface="+mn-ea"/>
              </a:rPr>
              <a:t>上诉状</a:t>
            </a:r>
            <a:r>
              <a:rPr lang="zh-CN" altLang="zh-CN" dirty="0">
                <a:solidFill>
                  <a:srgbClr val="000000"/>
                </a:solidFill>
                <a:latin typeface="+mn-ea"/>
              </a:rPr>
              <a:t>，是诉讼当事人或他们的法定代理人，不服一审法院的第一审判决或裁定，在法定的上诉期限内，向原审法院的上一级法院提起上诉，要求重新审理案件的书面请求。</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民事上诉状</a:t>
            </a:r>
            <a:r>
              <a:rPr lang="zh-CN" altLang="zh-CN" dirty="0">
                <a:solidFill>
                  <a:srgbClr val="000000"/>
                </a:solidFill>
                <a:latin typeface="+mn-ea"/>
              </a:rPr>
              <a:t>、行政上诉状是民事、行政诉讼当事人及其法定代理人不服一审法院第一审民事、行政判决或裁定，依照法定程序和期限，向上一级人民法院提起上诉，请求撤销或变更原审裁判而提出的书状。</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刑事上诉状是刑事诉讼当事人及</a:t>
            </a:r>
            <a:r>
              <a:rPr lang="zh-CN" altLang="zh-CN" dirty="0">
                <a:solidFill>
                  <a:srgbClr val="000000"/>
                </a:solidFill>
                <a:latin typeface="+mn-ea"/>
              </a:rPr>
              <a:t>其法定代理人，不服一审法院的第一审刑事判决或裁定，依照法定程序和期限，向上一级人民法院提起上诉，请求撤销或变更原审裁判而提出的书状。一审原、被告及被判决承担责任的第三人均有权上诉。</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上诉是法律赋予诉讼</a:t>
            </a:r>
            <a:r>
              <a:rPr lang="zh-CN" altLang="zh-CN" dirty="0">
                <a:solidFill>
                  <a:srgbClr val="000000"/>
                </a:solidFill>
                <a:latin typeface="+mn-ea"/>
              </a:rPr>
              <a:t>当事人的一项诉讼权利。我国刑事、民事和行政三大诉讼法的有关条款对当事人的上诉权都做了明确规定。上诉对维护当事人的合法权益和完善司法制度具有重要意义：一方面，如果上诉符合事实，理由充分，经二审法院审理后，做出正确裁决，可避免错案的发生；另一方面，如果原审裁决正确，经终审裁决后，就可以使正确的裁决得以维持，保证了法律的正确实施。</a:t>
            </a:r>
            <a:endParaRPr lang="zh-CN" altLang="zh-CN" dirty="0">
              <a:solidFill>
                <a:srgbClr val="000000"/>
              </a:solidFill>
              <a:latin typeface="+mn-ea"/>
            </a:endParaRPr>
          </a:p>
        </p:txBody>
      </p:sp>
      <p:sp>
        <p:nvSpPr>
          <p:cNvPr id="10" name="椭圆 9"/>
          <p:cNvSpPr/>
          <p:nvPr/>
        </p:nvSpPr>
        <p:spPr>
          <a:xfrm>
            <a:off x="1145232" y="921316"/>
            <a:ext cx="159331"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99941" y="284392"/>
            <a:ext cx="3890809" cy="584776"/>
          </a:xfrm>
          <a:prstGeom prst="rect">
            <a:avLst/>
          </a:prstGeom>
        </p:spPr>
        <p:txBody>
          <a:bodyPr wrap="none">
            <a:spAutoFit/>
          </a:bodyPr>
          <a:lstStyle/>
          <a:p>
            <a:r>
              <a:rPr lang="zh-CN" altLang="en-US" sz="3200" b="1" dirty="0" smtClean="0"/>
              <a:t>上诉状</a:t>
            </a:r>
            <a:r>
              <a:rPr lang="en-US" altLang="en-US" sz="3200" b="1" dirty="0" smtClean="0"/>
              <a:t>的</a:t>
            </a:r>
            <a:r>
              <a:rPr lang="zh-CN" altLang="en-US" sz="3200" b="1" dirty="0" smtClean="0"/>
              <a:t>特点、分类</a:t>
            </a:r>
            <a:endParaRPr lang="zh-CN" altLang="en-US" sz="3200" b="1" dirty="0"/>
          </a:p>
        </p:txBody>
      </p:sp>
      <p:sp>
        <p:nvSpPr>
          <p:cNvPr id="22" name="矩形 21"/>
          <p:cNvSpPr/>
          <p:nvPr/>
        </p:nvSpPr>
        <p:spPr>
          <a:xfrm>
            <a:off x="2556933" y="1353089"/>
            <a:ext cx="9635067" cy="332295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上</a:t>
            </a:r>
            <a:r>
              <a:rPr lang="en-US" altLang="en-US" sz="2000" b="1" u="dash" dirty="0" smtClean="0">
                <a:solidFill>
                  <a:srgbClr val="000000"/>
                </a:solidFill>
                <a:uFill>
                  <a:solidFill>
                    <a:srgbClr val="800000"/>
                  </a:solidFill>
                </a:uFill>
                <a:latin typeface="+mn-ea"/>
              </a:rPr>
              <a:t>诉状</a:t>
            </a:r>
            <a:r>
              <a:rPr lang="zh-CN" altLang="en-US" sz="2000" b="1" u="dash" dirty="0" smtClean="0">
                <a:solidFill>
                  <a:srgbClr val="000000"/>
                </a:solidFill>
                <a:uFill>
                  <a:solidFill>
                    <a:srgbClr val="800000"/>
                  </a:solidFill>
                </a:uFill>
                <a:latin typeface="+mn-ea"/>
              </a:rPr>
              <a:t>的特点</a:t>
            </a:r>
            <a:endParaRPr lang="en-US" altLang="zh-CN" sz="2000" b="1" u="dash" dirty="0" smtClean="0">
              <a:solidFill>
                <a:srgbClr val="000000"/>
              </a:solidFill>
              <a:uFill>
                <a:solidFill>
                  <a:srgbClr val="800000"/>
                </a:solidFill>
              </a:uFill>
              <a:latin typeface="+mn-ea"/>
            </a:endParaRPr>
          </a:p>
          <a:p>
            <a:r>
              <a:rPr lang="zh-CN" altLang="en-US" sz="1400" b="1" dirty="0" smtClean="0">
                <a:solidFill>
                  <a:srgbClr val="000000"/>
                </a:solidFill>
              </a:rPr>
              <a:t>   </a:t>
            </a:r>
            <a:r>
              <a:rPr lang="zh-CN" altLang="en-US" sz="1400" b="1" dirty="0" smtClean="0">
                <a:solidFill>
                  <a:srgbClr val="000000"/>
                </a:solidFill>
                <a:latin typeface="+mn-ea"/>
              </a:rPr>
              <a:t>   </a:t>
            </a:r>
            <a:r>
              <a:rPr lang="en-US" altLang="zh-CN" b="1" dirty="0" smtClean="0">
                <a:solidFill>
                  <a:srgbClr val="000000"/>
                </a:solidFill>
                <a:latin typeface="+mn-ea"/>
              </a:rPr>
              <a:t> </a:t>
            </a:r>
            <a:r>
              <a:rPr lang="en-US" altLang="zh-CN" b="1" dirty="0">
                <a:solidFill>
                  <a:srgbClr val="000000"/>
                </a:solidFill>
                <a:latin typeface="+mn-ea"/>
              </a:rPr>
              <a:t> (</a:t>
            </a:r>
            <a:r>
              <a:rPr lang="zh-CN" altLang="zh-CN" b="1" dirty="0">
                <a:solidFill>
                  <a:srgbClr val="000000"/>
                </a:solidFill>
                <a:latin typeface="+mn-ea"/>
              </a:rPr>
              <a:t>一</a:t>
            </a:r>
            <a:r>
              <a:rPr lang="en-US" altLang="zh-CN" b="1" dirty="0">
                <a:solidFill>
                  <a:srgbClr val="000000"/>
                </a:solidFill>
                <a:latin typeface="+mn-ea"/>
              </a:rPr>
              <a:t>)</a:t>
            </a:r>
            <a:r>
              <a:rPr lang="zh-CN" altLang="zh-CN" b="1" dirty="0">
                <a:solidFill>
                  <a:srgbClr val="000000"/>
                </a:solidFill>
                <a:latin typeface="+mn-ea"/>
              </a:rPr>
              <a:t>民事、行政上诉状的主要特点</a:t>
            </a:r>
            <a:endParaRPr lang="zh-CN" altLang="zh-CN" b="1"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）必须是民事、行政诉讼当事人及其法定代理人提起，别人无权提起。</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）必须是对地方各级人民法院第一审裁判不服才提起。</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）必须依照法定程序和期限，向做出第一审裁判文书的上一级人民法院提起上诉。</a:t>
            </a:r>
            <a:endParaRPr lang="zh-CN" altLang="zh-CN" dirty="0">
              <a:solidFill>
                <a:srgbClr val="000000"/>
              </a:solidFill>
              <a:latin typeface="+mn-ea"/>
            </a:endParaRPr>
          </a:p>
          <a:p>
            <a:r>
              <a:rPr lang="en-US" altLang="zh-CN" b="1" dirty="0">
                <a:solidFill>
                  <a:srgbClr val="000000"/>
                </a:solidFill>
                <a:latin typeface="+mn-ea"/>
              </a:rPr>
              <a:t> </a:t>
            </a:r>
            <a:r>
              <a:rPr lang="zh-CN" altLang="en-US" b="1" dirty="0" smtClean="0">
                <a:solidFill>
                  <a:srgbClr val="000000"/>
                </a:solidFill>
                <a:latin typeface="+mn-ea"/>
              </a:rPr>
              <a:t>     </a:t>
            </a:r>
            <a:r>
              <a:rPr lang="en-US" altLang="zh-CN" b="1" dirty="0">
                <a:solidFill>
                  <a:srgbClr val="000000"/>
                </a:solidFill>
                <a:latin typeface="+mn-ea"/>
              </a:rPr>
              <a:t>(</a:t>
            </a:r>
            <a:r>
              <a:rPr lang="zh-CN" altLang="zh-CN" b="1" dirty="0">
                <a:solidFill>
                  <a:srgbClr val="000000"/>
                </a:solidFill>
                <a:latin typeface="+mn-ea"/>
              </a:rPr>
              <a:t>二</a:t>
            </a:r>
            <a:r>
              <a:rPr lang="en-US" altLang="zh-CN" b="1" dirty="0">
                <a:solidFill>
                  <a:srgbClr val="000000"/>
                </a:solidFill>
                <a:latin typeface="+mn-ea"/>
              </a:rPr>
              <a:t>)</a:t>
            </a:r>
            <a:r>
              <a:rPr lang="zh-CN" altLang="zh-CN" b="1" dirty="0">
                <a:solidFill>
                  <a:srgbClr val="000000"/>
                </a:solidFill>
                <a:latin typeface="+mn-ea"/>
              </a:rPr>
              <a:t>刑事上诉状的主要特点</a:t>
            </a:r>
            <a:endParaRPr lang="zh-CN" altLang="zh-CN" b="1"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）上诉必须是刑事诉讼当事人及其法定代理人提起。</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）必须是对地方各级人民法院</a:t>
            </a:r>
            <a:r>
              <a:rPr lang="en-US" altLang="zh-CN" dirty="0">
                <a:solidFill>
                  <a:srgbClr val="000000"/>
                </a:solidFill>
                <a:latin typeface="+mn-ea"/>
              </a:rPr>
              <a:t>(</a:t>
            </a:r>
            <a:r>
              <a:rPr lang="zh-CN" altLang="zh-CN" dirty="0">
                <a:solidFill>
                  <a:srgbClr val="000000"/>
                </a:solidFill>
                <a:latin typeface="+mn-ea"/>
              </a:rPr>
              <a:t>而不能对最高人民法院</a:t>
            </a:r>
            <a:r>
              <a:rPr lang="en-US" altLang="zh-CN" dirty="0">
                <a:solidFill>
                  <a:srgbClr val="000000"/>
                </a:solidFill>
                <a:latin typeface="+mn-ea"/>
              </a:rPr>
              <a:t>)</a:t>
            </a:r>
            <a:r>
              <a:rPr lang="zh-CN" altLang="zh-CN" dirty="0">
                <a:solidFill>
                  <a:srgbClr val="000000"/>
                </a:solidFill>
                <a:latin typeface="+mn-ea"/>
              </a:rPr>
              <a:t>的第一审</a:t>
            </a:r>
            <a:r>
              <a:rPr lang="en-US" altLang="zh-CN" dirty="0">
                <a:solidFill>
                  <a:srgbClr val="000000"/>
                </a:solidFill>
                <a:latin typeface="+mn-ea"/>
              </a:rPr>
              <a:t>(</a:t>
            </a:r>
            <a:r>
              <a:rPr lang="zh-CN" altLang="zh-CN" dirty="0">
                <a:solidFill>
                  <a:srgbClr val="000000"/>
                </a:solidFill>
                <a:latin typeface="+mn-ea"/>
              </a:rPr>
              <a:t>而不能对</a:t>
            </a:r>
            <a:r>
              <a:rPr lang="zh-CN" altLang="zh-CN" dirty="0" smtClean="0">
                <a:solidFill>
                  <a:srgbClr val="000000"/>
                </a:solidFill>
                <a:latin typeface="+mn-ea"/>
              </a:rPr>
              <a:t>第二</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审</a:t>
            </a:r>
            <a:r>
              <a:rPr lang="zh-CN" altLang="zh-CN" dirty="0">
                <a:solidFill>
                  <a:srgbClr val="000000"/>
                </a:solidFill>
                <a:latin typeface="+mn-ea"/>
              </a:rPr>
              <a:t>，第二审裁判是终审裁判</a:t>
            </a:r>
            <a:r>
              <a:rPr lang="en-US" altLang="zh-CN" dirty="0">
                <a:solidFill>
                  <a:srgbClr val="000000"/>
                </a:solidFill>
                <a:latin typeface="+mn-ea"/>
              </a:rPr>
              <a:t>)</a:t>
            </a:r>
            <a:r>
              <a:rPr lang="zh-CN" altLang="zh-CN" dirty="0">
                <a:solidFill>
                  <a:srgbClr val="000000"/>
                </a:solidFill>
                <a:latin typeface="+mn-ea"/>
              </a:rPr>
              <a:t>裁定或判决不服才提起。</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）必须是按照法定程序和期限提起，即在法定的期限内，向作出第一审</a:t>
            </a:r>
            <a:r>
              <a:rPr lang="zh-CN" altLang="zh-CN" dirty="0" smtClean="0">
                <a:solidFill>
                  <a:srgbClr val="000000"/>
                </a:solidFill>
                <a:latin typeface="+mn-ea"/>
              </a:rPr>
              <a:t>裁判的</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上一级法院</a:t>
            </a:r>
            <a:r>
              <a:rPr lang="zh-CN" altLang="zh-CN" dirty="0">
                <a:solidFill>
                  <a:srgbClr val="000000"/>
                </a:solidFill>
                <a:latin typeface="+mn-ea"/>
              </a:rPr>
              <a:t>提起，不能超期，也不能越级。</a:t>
            </a:r>
            <a:endParaRPr lang="zh-CN" altLang="zh-CN" dirty="0">
              <a:solidFill>
                <a:srgbClr val="000000"/>
              </a:solidFill>
              <a:latin typeface="+mn-ea"/>
            </a:endParaRPr>
          </a:p>
        </p:txBody>
      </p:sp>
      <p:sp>
        <p:nvSpPr>
          <p:cNvPr id="41" name="椭圆 40"/>
          <p:cNvSpPr/>
          <p:nvPr/>
        </p:nvSpPr>
        <p:spPr>
          <a:xfrm>
            <a:off x="3985485" y="4873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10" name="矩形 9"/>
          <p:cNvSpPr/>
          <p:nvPr/>
        </p:nvSpPr>
        <p:spPr>
          <a:xfrm>
            <a:off x="2556933" y="4826436"/>
            <a:ext cx="8211399" cy="677108"/>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上诉状的分类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a:t>
            </a:r>
            <a:r>
              <a:rPr lang="zh-CN" altLang="zh-CN" dirty="0" smtClean="0">
                <a:solidFill>
                  <a:srgbClr val="000000"/>
                </a:solidFill>
                <a:latin typeface="+mn-ea"/>
              </a:rPr>
              <a:t>上诉状按</a:t>
            </a:r>
            <a:r>
              <a:rPr lang="zh-CN" altLang="zh-CN" dirty="0">
                <a:solidFill>
                  <a:srgbClr val="000000"/>
                </a:solidFill>
                <a:latin typeface="+mn-ea"/>
              </a:rPr>
              <a:t>照性质可以分为民事上诉状、行政上诉状、刑事上诉状三种。</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dirty="0" smtClean="0"/>
              <a:t>答辩状的含义</a:t>
            </a:r>
            <a:endParaRPr lang="en-US" altLang="zh-CN" sz="4400" dirty="0"/>
          </a:p>
        </p:txBody>
      </p:sp>
      <p:sp>
        <p:nvSpPr>
          <p:cNvPr id="7" name="矩形 6"/>
          <p:cNvSpPr/>
          <p:nvPr/>
        </p:nvSpPr>
        <p:spPr>
          <a:xfrm>
            <a:off x="1367474" y="2318962"/>
            <a:ext cx="6709726" cy="147637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答辩状是被告或被上诉人针对起诉</a:t>
            </a:r>
            <a:r>
              <a:rPr lang="zh-CN" altLang="zh-CN" sz="2000" dirty="0">
                <a:solidFill>
                  <a:srgbClr val="000000"/>
                </a:solidFill>
                <a:latin typeface="+mn-ea"/>
              </a:rPr>
              <a:t>的事实和理由或上诉的请求和理由，进行回答和辩解的文书。答辩状是与起诉状或上诉状相对应的一种诉讼文书。</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6"/>
            <a:ext cx="6353021" cy="584776"/>
          </a:xfrm>
          <a:prstGeom prst="rect">
            <a:avLst/>
          </a:prstGeom>
        </p:spPr>
        <p:txBody>
          <a:bodyPr wrap="none">
            <a:spAutoFit/>
          </a:bodyPr>
          <a:lstStyle/>
          <a:p>
            <a:r>
              <a:rPr lang="zh-CN" altLang="en-US" sz="3200" b="1" dirty="0" smtClean="0"/>
              <a:t>答辩状</a:t>
            </a:r>
            <a:r>
              <a:rPr lang="en-US" altLang="en-US" sz="3200" b="1" dirty="0" smtClean="0"/>
              <a:t>的</a:t>
            </a:r>
            <a:r>
              <a:rPr lang="zh-CN" altLang="en-US" sz="3200" b="1" dirty="0" smtClean="0"/>
              <a:t>特点、分类、作用、格式</a:t>
            </a:r>
            <a:endParaRPr lang="zh-CN" altLang="en-US" sz="3200" b="1" dirty="0"/>
          </a:p>
        </p:txBody>
      </p:sp>
      <p:sp>
        <p:nvSpPr>
          <p:cNvPr id="22" name="矩形 21"/>
          <p:cNvSpPr/>
          <p:nvPr/>
        </p:nvSpPr>
        <p:spPr>
          <a:xfrm>
            <a:off x="3252469" y="1175383"/>
            <a:ext cx="3351531" cy="138366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答辩状的特点</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en-US" altLang="zh-CN" dirty="0">
                <a:solidFill>
                  <a:srgbClr val="000000"/>
                </a:solidFill>
                <a:latin typeface="+mn-ea"/>
              </a:rPr>
              <a:t>(1</a:t>
            </a:r>
            <a:r>
              <a:rPr lang="en-US" altLang="zh-CN" dirty="0" smtClean="0">
                <a:solidFill>
                  <a:srgbClr val="000000"/>
                </a:solidFill>
                <a:latin typeface="+mn-ea"/>
              </a:rPr>
              <a:t>)</a:t>
            </a:r>
            <a:r>
              <a:rPr lang="zh-CN" altLang="en-US" dirty="0" smtClean="0">
                <a:solidFill>
                  <a:srgbClr val="000000"/>
                </a:solidFill>
                <a:latin typeface="+mn-ea"/>
              </a:rPr>
              <a:t>作者的特定</a:t>
            </a:r>
            <a:r>
              <a:rPr lang="zh-CN" altLang="zh-CN" dirty="0" smtClean="0">
                <a:solidFill>
                  <a:srgbClr val="000000"/>
                </a:solidFill>
                <a:latin typeface="+mn-ea"/>
              </a:rPr>
              <a:t>性</a:t>
            </a:r>
            <a:endParaRPr lang="en-US" altLang="zh-CN" dirty="0" smtClean="0">
              <a:solidFill>
                <a:srgbClr val="000000"/>
              </a:solidFill>
              <a:latin typeface="+mn-ea"/>
            </a:endParaRPr>
          </a:p>
          <a:p>
            <a:r>
              <a:rPr lang="en-US" altLang="zh-CN" dirty="0" smtClean="0">
                <a:solidFill>
                  <a:srgbClr val="000000"/>
                </a:solidFill>
                <a:latin typeface="+mn-ea"/>
              </a:rPr>
              <a:t>       </a:t>
            </a:r>
            <a:r>
              <a:rPr lang="en-US" altLang="zh-CN" dirty="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写作时间上的规定</a:t>
            </a:r>
            <a:r>
              <a:rPr lang="zh-CN" altLang="zh-CN" dirty="0" smtClean="0">
                <a:solidFill>
                  <a:srgbClr val="000000"/>
                </a:solidFill>
                <a:latin typeface="+mn-ea"/>
              </a:rPr>
              <a:t>性</a:t>
            </a:r>
            <a:endParaRPr lang="en-US" altLang="zh-CN" dirty="0" smtClean="0">
              <a:solidFill>
                <a:srgbClr val="000000"/>
              </a:solidFill>
              <a:latin typeface="+mn-ea"/>
            </a:endParaRPr>
          </a:p>
          <a:p>
            <a:r>
              <a:rPr lang="en-US" altLang="zh-CN" dirty="0" smtClean="0">
                <a:solidFill>
                  <a:srgbClr val="000000"/>
                </a:solidFill>
                <a:latin typeface="+mn-ea"/>
              </a:rPr>
              <a:t>       </a:t>
            </a:r>
            <a:r>
              <a:rPr lang="en-US" altLang="zh-CN" dirty="0">
                <a:solidFill>
                  <a:srgbClr val="000000"/>
                </a:solidFill>
                <a:latin typeface="+mn-ea"/>
              </a:rPr>
              <a:t>(3</a:t>
            </a:r>
            <a:r>
              <a:rPr lang="en-US" altLang="zh-CN" dirty="0" smtClean="0">
                <a:solidFill>
                  <a:srgbClr val="000000"/>
                </a:solidFill>
                <a:latin typeface="+mn-ea"/>
              </a:rPr>
              <a:t>)</a:t>
            </a:r>
            <a:r>
              <a:rPr lang="zh-CN" altLang="en-US" dirty="0" smtClean="0">
                <a:solidFill>
                  <a:srgbClr val="000000"/>
                </a:solidFill>
                <a:latin typeface="+mn-ea"/>
              </a:rPr>
              <a:t>内容上的针对性</a:t>
            </a:r>
            <a:endParaRPr lang="zh-CN" altLang="zh-CN" dirty="0">
              <a:solidFill>
                <a:srgbClr val="000000"/>
              </a:solidFill>
              <a:latin typeface="+mn-ea"/>
            </a:endParaRPr>
          </a:p>
        </p:txBody>
      </p:sp>
      <p:sp>
        <p:nvSpPr>
          <p:cNvPr id="41" name="椭圆 40"/>
          <p:cNvSpPr/>
          <p:nvPr/>
        </p:nvSpPr>
        <p:spPr>
          <a:xfrm>
            <a:off x="3854568" y="49640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6232737" y="1254251"/>
            <a:ext cx="5468196" cy="110680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答辩状的分类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zh-CN" dirty="0" smtClean="0">
                <a:solidFill>
                  <a:srgbClr val="000000"/>
                </a:solidFill>
              </a:rPr>
              <a:t>答辩状可分为民事答辩状</a:t>
            </a:r>
            <a:r>
              <a:rPr lang="zh-CN" altLang="zh-CN" dirty="0">
                <a:solidFill>
                  <a:srgbClr val="000000"/>
                </a:solidFill>
              </a:rPr>
              <a:t>、行政答辩状</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刑事答辩状三种 </a:t>
            </a:r>
            <a:endParaRPr lang="zh-CN" altLang="zh-CN" dirty="0">
              <a:solidFill>
                <a:srgbClr val="000000"/>
              </a:solidFill>
            </a:endParaRPr>
          </a:p>
        </p:txBody>
      </p:sp>
      <p:sp>
        <p:nvSpPr>
          <p:cNvPr id="8" name="矩形 7"/>
          <p:cNvSpPr/>
          <p:nvPr/>
        </p:nvSpPr>
        <p:spPr>
          <a:xfrm>
            <a:off x="3252469" y="4154806"/>
            <a:ext cx="6568864" cy="133794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b="1" u="dash" dirty="0" smtClean="0">
                <a:solidFill>
                  <a:srgbClr val="000000"/>
                </a:solidFill>
                <a:uFill>
                  <a:solidFill>
                    <a:srgbClr val="800000"/>
                  </a:solidFill>
                </a:uFill>
                <a:latin typeface="+mn-ea"/>
              </a:rPr>
              <a:t>答辩状的格式</a:t>
            </a:r>
            <a:endParaRPr lang="en-US" altLang="zh-CN"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1</a:t>
            </a:r>
            <a:r>
              <a:rPr lang="zh-CN" altLang="zh-CN" dirty="0" smtClean="0">
                <a:solidFill>
                  <a:srgbClr val="000000"/>
                </a:solidFill>
                <a:latin typeface="+mn-ea"/>
              </a:rPr>
              <a:t>．</a:t>
            </a:r>
            <a:r>
              <a:rPr lang="zh-CN" altLang="en-US" dirty="0" smtClean="0">
                <a:solidFill>
                  <a:srgbClr val="000000"/>
                </a:solidFill>
                <a:latin typeface="+mn-ea"/>
              </a:rPr>
              <a:t>首部</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smtClean="0">
                <a:solidFill>
                  <a:srgbClr val="000000"/>
                </a:solidFill>
                <a:latin typeface="+mn-ea"/>
              </a:rPr>
              <a:t>．</a:t>
            </a:r>
            <a:r>
              <a:rPr lang="zh-CN" altLang="en-US" dirty="0" smtClean="0">
                <a:solidFill>
                  <a:srgbClr val="000000"/>
                </a:solidFill>
                <a:latin typeface="+mn-ea"/>
              </a:rPr>
              <a:t>正文</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a:t>
            </a:r>
            <a:r>
              <a:rPr lang="zh-CN" altLang="en-US" dirty="0" smtClean="0">
                <a:solidFill>
                  <a:srgbClr val="000000"/>
                </a:solidFill>
                <a:latin typeface="+mn-ea"/>
              </a:rPr>
              <a:t>尾部     </a:t>
            </a:r>
            <a:r>
              <a:rPr lang="en-US" altLang="zh-CN" dirty="0" smtClean="0">
                <a:solidFill>
                  <a:srgbClr val="000000"/>
                </a:solidFill>
                <a:latin typeface="+mn-ea"/>
              </a:rPr>
              <a:t>4.</a:t>
            </a:r>
            <a:r>
              <a:rPr lang="zh-CN" altLang="en-US" dirty="0" smtClean="0">
                <a:solidFill>
                  <a:srgbClr val="000000"/>
                </a:solidFill>
                <a:latin typeface="+mn-ea"/>
              </a:rPr>
              <a:t>附项</a:t>
            </a:r>
            <a:endParaRPr lang="zh-CN" altLang="zh-CN" dirty="0">
              <a:solidFill>
                <a:srgbClr val="000000"/>
              </a:solidFill>
              <a:latin typeface="+mn-ea"/>
            </a:endParaRPr>
          </a:p>
          <a:p>
            <a:pPr>
              <a:buClr>
                <a:srgbClr val="FF6600"/>
              </a:buClr>
            </a:pPr>
            <a:r>
              <a:rPr lang="zh-CN" altLang="en-US" dirty="0" smtClean="0">
                <a:solidFill>
                  <a:srgbClr val="000000"/>
                </a:solidFill>
                <a:latin typeface="+mn-ea"/>
              </a:rPr>
              <a:t> </a:t>
            </a:r>
            <a:endParaRPr lang="zh-CN" altLang="zh-CN" dirty="0">
              <a:solidFill>
                <a:srgbClr val="000000"/>
              </a:solidFill>
              <a:latin typeface="+mn-ea"/>
            </a:endParaRPr>
          </a:p>
          <a:p>
            <a:pPr>
              <a:buClr>
                <a:srgbClr val="FF6600"/>
              </a:buClr>
            </a:pPr>
            <a:endParaRPr lang="zh-CN" altLang="zh-CN" dirty="0" smtClean="0">
              <a:solidFill>
                <a:srgbClr val="000000"/>
              </a:solidFill>
              <a:latin typeface="+mn-ea"/>
            </a:endParaRPr>
          </a:p>
        </p:txBody>
      </p:sp>
      <p:sp>
        <p:nvSpPr>
          <p:cNvPr id="10" name="矩形 9"/>
          <p:cNvSpPr/>
          <p:nvPr/>
        </p:nvSpPr>
        <p:spPr>
          <a:xfrm>
            <a:off x="3286334" y="2751277"/>
            <a:ext cx="8550065" cy="922020"/>
          </a:xfrm>
          <a:prstGeom prst="rect">
            <a:avLst/>
          </a:prstGeom>
        </p:spPr>
        <p:txBody>
          <a:bodyPr wrap="square">
            <a:spAutoFit/>
          </a:bodyPr>
          <a:lstStyle/>
          <a:p>
            <a:pPr marL="342900" indent="-342900">
              <a:buClr>
                <a:srgbClr val="FF6600"/>
              </a:buClr>
              <a:buFont typeface="Arial" panose="020B0604020202020204"/>
              <a:buChar char="•"/>
            </a:pPr>
            <a:r>
              <a:rPr lang="zh-CN" altLang="en-US" b="1" u="dash" dirty="0" smtClean="0">
                <a:solidFill>
                  <a:srgbClr val="000000"/>
                </a:solidFill>
                <a:uFill>
                  <a:solidFill>
                    <a:srgbClr val="800000"/>
                  </a:solidFill>
                </a:uFill>
                <a:latin typeface="+mn-ea"/>
              </a:rPr>
              <a:t>答辩状的作用</a:t>
            </a:r>
            <a:r>
              <a:rPr lang="zh-CN" altLang="en-US" b="1" dirty="0" smtClean="0">
                <a:solidFill>
                  <a:srgbClr val="000000"/>
                </a:solidFill>
                <a:latin typeface="+mn-ea"/>
              </a:rPr>
              <a:t>    </a:t>
            </a:r>
            <a:endParaRPr lang="en-US" altLang="zh-CN" b="1" dirty="0" smtClean="0">
              <a:solidFill>
                <a:srgbClr val="000000"/>
              </a:solidFill>
              <a:latin typeface="+mn-ea"/>
            </a:endParaRPr>
          </a:p>
          <a:p>
            <a:r>
              <a:rPr lang="zh-CN" altLang="en-US" dirty="0" smtClean="0">
                <a:solidFill>
                  <a:srgbClr val="000000"/>
                </a:solidFill>
                <a:latin typeface="+mn-ea"/>
              </a:rPr>
              <a:t>      </a:t>
            </a:r>
            <a:r>
              <a:rPr lang="en-US" altLang="zh-CN" dirty="0">
                <a:solidFill>
                  <a:srgbClr val="000000"/>
                </a:solidFill>
                <a:latin typeface="+mn-ea"/>
              </a:rPr>
              <a:t>(1</a:t>
            </a:r>
            <a:r>
              <a:rPr lang="en-US" altLang="zh-CN" dirty="0" smtClean="0">
                <a:solidFill>
                  <a:srgbClr val="000000"/>
                </a:solidFill>
                <a:latin typeface="+mn-ea"/>
              </a:rPr>
              <a:t>) </a:t>
            </a:r>
            <a:r>
              <a:rPr lang="zh-CN" altLang="zh-CN" dirty="0" smtClean="0">
                <a:solidFill>
                  <a:srgbClr val="000000"/>
                </a:solidFill>
                <a:latin typeface="+mn-ea"/>
              </a:rPr>
              <a:t>体现诉讼</a:t>
            </a:r>
            <a:r>
              <a:rPr lang="zh-CN" altLang="zh-CN" dirty="0">
                <a:solidFill>
                  <a:srgbClr val="000000"/>
                </a:solidFill>
                <a:latin typeface="+mn-ea"/>
              </a:rPr>
              <a:t>当事人的权利和义务一律平等的原则。 </a:t>
            </a:r>
            <a:r>
              <a:rPr lang="en-US" altLang="zh-CN" dirty="0" smtClean="0">
                <a:solidFill>
                  <a:srgbClr val="000000"/>
                </a:solidFill>
                <a:latin typeface="+mn-ea"/>
              </a:rPr>
              <a:t>   </a:t>
            </a:r>
            <a:r>
              <a:rPr lang="zh-CN" altLang="en-US" dirty="0" smtClean="0">
                <a:solidFill>
                  <a:srgbClr val="000000"/>
                </a:solidFill>
                <a:latin typeface="+mn-ea"/>
              </a:rPr>
              <a:t> </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(2</a:t>
            </a:r>
            <a:r>
              <a:rPr lang="en-US" altLang="zh-CN" dirty="0" smtClean="0">
                <a:solidFill>
                  <a:srgbClr val="000000"/>
                </a:solidFill>
                <a:latin typeface="+mn-ea"/>
              </a:rPr>
              <a:t>)</a:t>
            </a:r>
            <a:r>
              <a:rPr lang="zh-CN" altLang="zh-CN" dirty="0">
                <a:solidFill>
                  <a:srgbClr val="000000"/>
                </a:solidFill>
                <a:latin typeface="+mn-ea"/>
              </a:rPr>
              <a:t>有利于人民法院在全面了解案情的基础上，判明是非，做出正确</a:t>
            </a:r>
            <a:r>
              <a:rPr lang="zh-CN" altLang="zh-CN" dirty="0" smtClean="0">
                <a:solidFill>
                  <a:srgbClr val="000000"/>
                </a:solidFill>
                <a:latin typeface="+mn-ea"/>
              </a:rPr>
              <a:t>的判决</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98392" y="603759"/>
            <a:ext cx="3570208" cy="769441"/>
          </a:xfrm>
          <a:prstGeom prst="rect">
            <a:avLst/>
          </a:prstGeom>
        </p:spPr>
        <p:txBody>
          <a:bodyPr wrap="none">
            <a:spAutoFit/>
          </a:bodyPr>
          <a:lstStyle/>
          <a:p>
            <a:r>
              <a:rPr lang="zh-CN" altLang="en-US" sz="4400" dirty="0" smtClean="0"/>
              <a:t>申诉状的含义</a:t>
            </a:r>
            <a:endParaRPr lang="en-US" altLang="zh-CN" sz="4400" dirty="0"/>
          </a:p>
        </p:txBody>
      </p:sp>
      <p:sp>
        <p:nvSpPr>
          <p:cNvPr id="7" name="矩形 6"/>
          <p:cNvSpPr/>
          <p:nvPr/>
        </p:nvSpPr>
        <p:spPr>
          <a:xfrm>
            <a:off x="1498390" y="1549521"/>
            <a:ext cx="7188409" cy="4741545"/>
          </a:xfrm>
          <a:prstGeom prst="rect">
            <a:avLst/>
          </a:prstGeom>
        </p:spPr>
        <p:txBody>
          <a:bodyPr wrap="square">
            <a:spAutoFit/>
          </a:bodyPr>
          <a:lstStyle/>
          <a:p>
            <a:pPr>
              <a:lnSpc>
                <a:spcPct val="120000"/>
              </a:lnSpc>
            </a:pPr>
            <a:r>
              <a:rPr lang="zh-CN" altLang="en-US" dirty="0" smtClean="0">
                <a:solidFill>
                  <a:srgbClr val="000000"/>
                </a:solidFill>
                <a:latin typeface="+mn-ea"/>
              </a:rPr>
              <a:t>       </a:t>
            </a:r>
            <a:r>
              <a:rPr lang="zh-CN" altLang="zh-CN" dirty="0" smtClean="0">
                <a:solidFill>
                  <a:srgbClr val="000000"/>
                </a:solidFill>
                <a:latin typeface="+mn-ea"/>
              </a:rPr>
              <a:t>申诉状又称再审申请书</a:t>
            </a:r>
            <a:r>
              <a:rPr lang="zh-CN" altLang="zh-CN" dirty="0">
                <a:solidFill>
                  <a:srgbClr val="000000"/>
                </a:solidFill>
                <a:latin typeface="+mn-ea"/>
              </a:rPr>
              <a:t>，是申诉人对人民法院已经发生法律效力的判决、裁定，认为有错误而向人民法院或人民检察院</a:t>
            </a:r>
            <a:r>
              <a:rPr lang="en-US" altLang="zh-CN" dirty="0">
                <a:solidFill>
                  <a:srgbClr val="000000"/>
                </a:solidFill>
                <a:latin typeface="+mn-ea"/>
              </a:rPr>
              <a:t>(</a:t>
            </a:r>
            <a:r>
              <a:rPr lang="zh-CN" altLang="zh-CN" dirty="0">
                <a:solidFill>
                  <a:srgbClr val="000000"/>
                </a:solidFill>
                <a:latin typeface="+mn-ea"/>
              </a:rPr>
              <a:t>只有刑事申诉可以向人民检察院提出</a:t>
            </a:r>
            <a:r>
              <a:rPr lang="en-US" altLang="zh-CN" dirty="0">
                <a:solidFill>
                  <a:srgbClr val="000000"/>
                </a:solidFill>
                <a:latin typeface="+mn-ea"/>
              </a:rPr>
              <a:t>)</a:t>
            </a:r>
            <a:r>
              <a:rPr lang="zh-CN" altLang="zh-CN" dirty="0">
                <a:solidFill>
                  <a:srgbClr val="000000"/>
                </a:solidFill>
                <a:latin typeface="+mn-ea"/>
              </a:rPr>
              <a:t>提出申请重新审理予以复查纠正的书状。</a:t>
            </a:r>
            <a:endParaRPr lang="zh-CN" altLang="zh-CN" dirty="0">
              <a:solidFill>
                <a:srgbClr val="000000"/>
              </a:solidFill>
              <a:latin typeface="+mn-ea"/>
            </a:endParaRPr>
          </a:p>
          <a:p>
            <a:pPr>
              <a:lnSpc>
                <a:spcPct val="120000"/>
              </a:lnSpc>
            </a:pPr>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民事、行政申诉状是民事、行政诉讼当事人及其法定代理人，对已经发生法律效力的判决、裁定不服，向原审人民法院或其上一级人民法院提出申请复查纠正的书状。</a:t>
            </a:r>
            <a:endParaRPr lang="zh-CN" altLang="zh-CN" dirty="0">
              <a:solidFill>
                <a:srgbClr val="000000"/>
              </a:solidFill>
              <a:latin typeface="+mn-ea"/>
            </a:endParaRPr>
          </a:p>
          <a:p>
            <a:pPr>
              <a:lnSpc>
                <a:spcPct val="120000"/>
              </a:lnSpc>
            </a:pPr>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刑事申诉状是刑事诉讼当事人及其法定代理人、被害人及其家属，对已经发生法律效力的刑事判决、裁定认为确有错误，向人民法院或人民检察院提出申请复查纠正的书状。</a:t>
            </a:r>
            <a:endParaRPr lang="zh-CN" altLang="zh-CN" dirty="0">
              <a:solidFill>
                <a:srgbClr val="000000"/>
              </a:solidFill>
              <a:latin typeface="+mn-ea"/>
            </a:endParaRPr>
          </a:p>
          <a:p>
            <a:pPr>
              <a:lnSpc>
                <a:spcPct val="120000"/>
              </a:lnSpc>
            </a:pPr>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申诉是法律赋予诉讼当事人、法定代理人、受害人的合法权利。它体现了我国社会主义司法工作依靠群众，发扬民主，实事求是，有法必依，违法必究，有错必纠的原则。使用申诉状维护了法律尊严，促使司法机关坚持真理，修正错误；也维护了申诉人的合法权益，促使司法机关重新审判，减少冤假错案。</a:t>
            </a:r>
            <a:endParaRPr lang="zh-CN" altLang="zh-CN" dirty="0">
              <a:solidFill>
                <a:srgbClr val="000000"/>
              </a:solidFill>
              <a:latin typeface="+mn-ea"/>
            </a:endParaRPr>
          </a:p>
        </p:txBody>
      </p:sp>
      <p:sp>
        <p:nvSpPr>
          <p:cNvPr id="10" name="椭圆 9"/>
          <p:cNvSpPr/>
          <p:nvPr/>
        </p:nvSpPr>
        <p:spPr>
          <a:xfrm>
            <a:off x="1276149" y="94774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4303" y="345948"/>
            <a:ext cx="4506362" cy="523220"/>
          </a:xfrm>
          <a:prstGeom prst="rect">
            <a:avLst/>
          </a:prstGeom>
        </p:spPr>
        <p:txBody>
          <a:bodyPr wrap="none">
            <a:spAutoFit/>
          </a:bodyPr>
          <a:lstStyle/>
          <a:p>
            <a:r>
              <a:rPr lang="zh-CN" altLang="en-US" sz="2800" b="1" dirty="0" smtClean="0"/>
              <a:t>申诉状</a:t>
            </a:r>
            <a:r>
              <a:rPr lang="en-US" altLang="en-US" sz="2800" b="1" dirty="0" smtClean="0"/>
              <a:t>的</a:t>
            </a:r>
            <a:r>
              <a:rPr lang="zh-CN" altLang="en-US" sz="2800" b="1" dirty="0" smtClean="0"/>
              <a:t>特点、分类、格式</a:t>
            </a:r>
            <a:endParaRPr lang="zh-CN" altLang="en-US" sz="2800" b="1" dirty="0"/>
          </a:p>
        </p:txBody>
      </p:sp>
      <p:sp>
        <p:nvSpPr>
          <p:cNvPr id="22" name="矩形 21"/>
          <p:cNvSpPr/>
          <p:nvPr/>
        </p:nvSpPr>
        <p:spPr>
          <a:xfrm>
            <a:off x="3635448" y="1236269"/>
            <a:ext cx="7652598" cy="193802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答辩状的特点</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必须是与本身权益有关的公民</a:t>
            </a:r>
            <a:r>
              <a:rPr lang="en-US" altLang="zh-CN" dirty="0">
                <a:solidFill>
                  <a:srgbClr val="000000"/>
                </a:solidFill>
                <a:latin typeface="+mn-ea"/>
              </a:rPr>
              <a:t>(</a:t>
            </a:r>
            <a:r>
              <a:rPr lang="zh-CN" altLang="zh-CN" dirty="0">
                <a:solidFill>
                  <a:srgbClr val="000000"/>
                </a:solidFill>
                <a:latin typeface="+mn-ea"/>
              </a:rPr>
              <a:t>行政申诉和民事申诉，也可以是法人或其他组织</a:t>
            </a:r>
            <a:r>
              <a:rPr lang="en-US" altLang="zh-CN" dirty="0">
                <a:solidFill>
                  <a:srgbClr val="000000"/>
                </a:solidFill>
                <a:latin typeface="+mn-ea"/>
              </a:rPr>
              <a:t>)</a:t>
            </a:r>
            <a:r>
              <a:rPr lang="zh-CN" altLang="zh-CN" dirty="0">
                <a:solidFill>
                  <a:srgbClr val="000000"/>
                </a:solidFill>
                <a:latin typeface="+mn-ea"/>
              </a:rPr>
              <a:t>提出的。</a:t>
            </a:r>
            <a:endParaRPr lang="zh-CN" altLang="zh-CN" dirty="0">
              <a:solidFill>
                <a:srgbClr val="000000"/>
              </a:solidFill>
              <a:latin typeface="+mn-ea"/>
            </a:endParaRPr>
          </a:p>
          <a:p>
            <a:r>
              <a:rPr lang="en-US" altLang="zh-CN" dirty="0">
                <a:solidFill>
                  <a:srgbClr val="000000"/>
                </a:solidFill>
                <a:latin typeface="+mn-ea"/>
              </a:rPr>
              <a:t>       (2)</a:t>
            </a:r>
            <a:r>
              <a:rPr lang="zh-CN" altLang="zh-CN" dirty="0">
                <a:solidFill>
                  <a:srgbClr val="000000"/>
                </a:solidFill>
                <a:latin typeface="+mn-ea"/>
              </a:rPr>
              <a:t>可以向人民检察院</a:t>
            </a:r>
            <a:r>
              <a:rPr lang="en-US" altLang="zh-CN" dirty="0">
                <a:solidFill>
                  <a:srgbClr val="000000"/>
                </a:solidFill>
                <a:latin typeface="+mn-ea"/>
              </a:rPr>
              <a:t>(</a:t>
            </a:r>
            <a:r>
              <a:rPr lang="zh-CN" altLang="zh-CN" dirty="0">
                <a:solidFill>
                  <a:srgbClr val="000000"/>
                </a:solidFill>
                <a:latin typeface="+mn-ea"/>
              </a:rPr>
              <a:t>仅指刑事申诉，而民事、行政申诉不能向人民检察院提出</a:t>
            </a:r>
            <a:r>
              <a:rPr lang="en-US" altLang="zh-CN" dirty="0">
                <a:solidFill>
                  <a:srgbClr val="000000"/>
                </a:solidFill>
                <a:latin typeface="+mn-ea"/>
              </a:rPr>
              <a:t>)</a:t>
            </a:r>
            <a:r>
              <a:rPr lang="zh-CN" altLang="zh-CN" dirty="0" smtClean="0">
                <a:solidFill>
                  <a:srgbClr val="000000"/>
                </a:solidFill>
                <a:latin typeface="+mn-ea"/>
              </a:rPr>
              <a:t>、原审人</a:t>
            </a:r>
            <a:r>
              <a:rPr lang="zh-CN" altLang="zh-CN" dirty="0">
                <a:solidFill>
                  <a:srgbClr val="000000"/>
                </a:solidFill>
                <a:latin typeface="+mn-ea"/>
              </a:rPr>
              <a:t>民法院或原审的上级人民法院提出。</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申诉是对已经发生法律效力的判决、裁定不服才提出的。</a:t>
            </a:r>
            <a:endParaRPr lang="zh-CN" altLang="zh-CN" dirty="0">
              <a:solidFill>
                <a:srgbClr val="000000"/>
              </a:solidFill>
              <a:latin typeface="+mn-ea"/>
            </a:endParaRPr>
          </a:p>
        </p:txBody>
      </p:sp>
      <p:sp>
        <p:nvSpPr>
          <p:cNvPr id="41" name="椭圆 40"/>
          <p:cNvSpPr/>
          <p:nvPr/>
        </p:nvSpPr>
        <p:spPr>
          <a:xfrm>
            <a:off x="3999847"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516281" y="3764075"/>
            <a:ext cx="7321052"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申诉状的分类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申诉</a:t>
            </a:r>
            <a:r>
              <a:rPr lang="zh-CN" altLang="zh-CN" dirty="0" smtClean="0">
                <a:solidFill>
                  <a:srgbClr val="000000"/>
                </a:solidFill>
              </a:rPr>
              <a:t>状可分为民事</a:t>
            </a:r>
            <a:r>
              <a:rPr lang="zh-CN" altLang="en-US" dirty="0" smtClean="0">
                <a:solidFill>
                  <a:srgbClr val="000000"/>
                </a:solidFill>
              </a:rPr>
              <a:t>申诉</a:t>
            </a:r>
            <a:r>
              <a:rPr lang="zh-CN" altLang="zh-CN" dirty="0" smtClean="0">
                <a:solidFill>
                  <a:srgbClr val="000000"/>
                </a:solidFill>
              </a:rPr>
              <a:t>状、行政</a:t>
            </a:r>
            <a:r>
              <a:rPr lang="zh-CN" altLang="en-US" dirty="0">
                <a:solidFill>
                  <a:srgbClr val="000000"/>
                </a:solidFill>
              </a:rPr>
              <a:t>申诉</a:t>
            </a:r>
            <a:r>
              <a:rPr lang="zh-CN" altLang="zh-CN" dirty="0" smtClean="0">
                <a:solidFill>
                  <a:srgbClr val="000000"/>
                </a:solidFill>
              </a:rPr>
              <a:t>状</a:t>
            </a:r>
            <a:r>
              <a:rPr lang="zh-CN" altLang="zh-CN" dirty="0">
                <a:solidFill>
                  <a:srgbClr val="000000"/>
                </a:solidFill>
              </a:rPr>
              <a:t>、</a:t>
            </a:r>
            <a:r>
              <a:rPr lang="zh-CN" altLang="zh-CN" dirty="0" smtClean="0">
                <a:solidFill>
                  <a:srgbClr val="000000"/>
                </a:solidFill>
              </a:rPr>
              <a:t>刑事</a:t>
            </a:r>
            <a:r>
              <a:rPr lang="zh-CN" altLang="en-US" dirty="0" smtClean="0">
                <a:solidFill>
                  <a:srgbClr val="000000"/>
                </a:solidFill>
              </a:rPr>
              <a:t>申诉</a:t>
            </a:r>
            <a:r>
              <a:rPr lang="zh-CN" altLang="zh-CN" dirty="0" smtClean="0">
                <a:solidFill>
                  <a:srgbClr val="000000"/>
                </a:solidFill>
              </a:rPr>
              <a:t>状三种 </a:t>
            </a:r>
            <a:endParaRPr lang="zh-CN" altLang="zh-CN" dirty="0">
              <a:solidFill>
                <a:srgbClr val="000000"/>
              </a:solidFill>
            </a:endParaRPr>
          </a:p>
        </p:txBody>
      </p:sp>
      <p:sp>
        <p:nvSpPr>
          <p:cNvPr id="8" name="矩形 7"/>
          <p:cNvSpPr/>
          <p:nvPr/>
        </p:nvSpPr>
        <p:spPr>
          <a:xfrm>
            <a:off x="3516281" y="4845696"/>
            <a:ext cx="3945466" cy="101566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申诉状的格式</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1</a:t>
            </a:r>
            <a:r>
              <a:rPr lang="zh-CN" altLang="zh-CN" dirty="0" smtClean="0">
                <a:solidFill>
                  <a:srgbClr val="000000"/>
                </a:solidFill>
                <a:latin typeface="+mn-ea"/>
              </a:rPr>
              <a:t>．</a:t>
            </a:r>
            <a:r>
              <a:rPr lang="zh-CN" altLang="en-US" dirty="0" smtClean="0">
                <a:solidFill>
                  <a:srgbClr val="000000"/>
                </a:solidFill>
                <a:latin typeface="+mn-ea"/>
              </a:rPr>
              <a:t>首部</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smtClean="0">
                <a:solidFill>
                  <a:srgbClr val="000000"/>
                </a:solidFill>
                <a:latin typeface="+mn-ea"/>
              </a:rPr>
              <a:t>．</a:t>
            </a:r>
            <a:r>
              <a:rPr lang="zh-CN" altLang="en-US" dirty="0" smtClean="0">
                <a:solidFill>
                  <a:srgbClr val="000000"/>
                </a:solidFill>
                <a:latin typeface="+mn-ea"/>
              </a:rPr>
              <a:t>正文</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a:t>
            </a:r>
            <a:r>
              <a:rPr lang="zh-CN" altLang="en-US" dirty="0" smtClean="0">
                <a:solidFill>
                  <a:srgbClr val="000000"/>
                </a:solidFill>
                <a:latin typeface="+mn-ea"/>
              </a:rPr>
              <a:t>尾部</a:t>
            </a:r>
            <a:r>
              <a:rPr lang="zh-CN" altLang="en-US" sz="1200" dirty="0" smtClean="0">
                <a:solidFill>
                  <a:srgbClr val="000000"/>
                </a:solidFill>
                <a:latin typeface="+mn-ea"/>
              </a:rPr>
              <a:t> </a:t>
            </a:r>
            <a:endParaRPr lang="zh-CN" altLang="zh-CN" sz="1200" dirty="0">
              <a:solidFill>
                <a:srgbClr val="000000"/>
              </a:solidFill>
              <a:latin typeface="+mn-ea"/>
            </a:endParaRPr>
          </a:p>
          <a:p>
            <a:pPr>
              <a:buClr>
                <a:srgbClr val="FF6600"/>
              </a:buClr>
            </a:pPr>
            <a:endParaRPr lang="zh-CN" altLang="zh-CN" sz="1200" dirty="0" smtClean="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0699" y="2781300"/>
            <a:ext cx="2749471" cy="707886"/>
          </a:xfrm>
          <a:prstGeom prst="rect">
            <a:avLst/>
          </a:prstGeom>
          <a:noFill/>
        </p:spPr>
        <p:txBody>
          <a:bodyPr wrap="none" rtlCol="0">
            <a:spAutoFit/>
          </a:bodyPr>
          <a:lstStyle/>
          <a:p>
            <a:r>
              <a:rPr lang="zh-CN" altLang="en-US" sz="4000" dirty="0" smtClean="0"/>
              <a:t>本章节结束</a:t>
            </a:r>
            <a:endParaRPr lang="zh-CN" alt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34465" cy="769441"/>
          </a:xfrm>
          <a:prstGeom prst="rect">
            <a:avLst/>
          </a:prstGeom>
        </p:spPr>
        <p:txBody>
          <a:bodyPr wrap="none">
            <a:spAutoFit/>
          </a:bodyPr>
          <a:lstStyle/>
          <a:p>
            <a:r>
              <a:rPr lang="zh-CN" altLang="en-US" sz="4400" dirty="0" smtClean="0"/>
              <a:t>法律文书的含义</a:t>
            </a:r>
            <a:endParaRPr lang="en-US" altLang="zh-CN" sz="4400" dirty="0"/>
          </a:p>
        </p:txBody>
      </p:sp>
      <p:sp>
        <p:nvSpPr>
          <p:cNvPr id="7" name="矩形 6"/>
          <p:cNvSpPr/>
          <p:nvPr/>
        </p:nvSpPr>
        <p:spPr>
          <a:xfrm>
            <a:off x="1367474" y="2142641"/>
            <a:ext cx="6404925" cy="424624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法律文书是一个比较宽泛</a:t>
            </a:r>
            <a:r>
              <a:rPr lang="zh-CN" altLang="zh-CN" sz="2000" dirty="0">
                <a:solidFill>
                  <a:srgbClr val="000000"/>
                </a:solidFill>
                <a:latin typeface="+mn-ea"/>
              </a:rPr>
              <a:t>的概念，广义的法律文书是指一切涉及法律内容的文书，它包括两个方面内容：一是具有普遍约束力的规范性法律文件，具体指各种法律、行政法规、地方性法规及规章等；二是不具有普遍约束力的非规范性法律文件即狭义的法律文书，是指国家司法机关、律师及律师事务所、仲裁机关、公证机关和案件当事人依法制作的处理各类诉讼案件以及非诉讼案件的具有法律效力或法律意义的非规范性文件的总称。非法律文件只适用于特定的人和特定的事件。</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345948"/>
            <a:ext cx="7007046" cy="523220"/>
          </a:xfrm>
          <a:prstGeom prst="rect">
            <a:avLst/>
          </a:prstGeom>
        </p:spPr>
        <p:txBody>
          <a:bodyPr wrap="none">
            <a:spAutoFit/>
          </a:bodyPr>
          <a:lstStyle/>
          <a:p>
            <a:r>
              <a:rPr lang="en-US" altLang="en-US" sz="2800" b="1" dirty="0" smtClean="0"/>
              <a:t>法律文书的</a:t>
            </a:r>
            <a:r>
              <a:rPr lang="zh-CN" altLang="en-US" sz="2800" b="1" dirty="0" smtClean="0"/>
              <a:t>特点、分类、作用、结构和写法</a:t>
            </a:r>
            <a:endParaRPr lang="zh-CN" altLang="en-US" sz="2800" b="1" dirty="0"/>
          </a:p>
        </p:txBody>
      </p:sp>
      <p:sp>
        <p:nvSpPr>
          <p:cNvPr id="22" name="矩形 21"/>
          <p:cNvSpPr/>
          <p:nvPr/>
        </p:nvSpPr>
        <p:spPr>
          <a:xfrm>
            <a:off x="3235539" y="1120533"/>
            <a:ext cx="3662889"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法律文书的特点</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形式的</a:t>
            </a:r>
            <a:r>
              <a:rPr lang="zh-CN" altLang="zh-CN" dirty="0" smtClean="0">
                <a:solidFill>
                  <a:srgbClr val="000000"/>
                </a:solidFill>
                <a:latin typeface="+mn-ea"/>
              </a:rPr>
              <a:t>固定性</a:t>
            </a:r>
            <a:endParaRPr lang="en-US" altLang="zh-CN" dirty="0" smtClean="0">
              <a:solidFill>
                <a:srgbClr val="000000"/>
              </a:solidFill>
              <a:latin typeface="+mn-ea"/>
            </a:endParaRPr>
          </a:p>
          <a:p>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制作的</a:t>
            </a:r>
            <a:r>
              <a:rPr lang="zh-CN" altLang="zh-CN" dirty="0" smtClean="0">
                <a:solidFill>
                  <a:srgbClr val="000000"/>
                </a:solidFill>
                <a:latin typeface="+mn-ea"/>
              </a:rPr>
              <a:t>合法性</a:t>
            </a:r>
            <a:endParaRPr lang="en-US" altLang="zh-CN" dirty="0" smtClean="0">
              <a:solidFill>
                <a:srgbClr val="000000"/>
              </a:solidFill>
              <a:latin typeface="+mn-ea"/>
            </a:endParaRPr>
          </a:p>
          <a:p>
            <a:r>
              <a:rPr lang="en-US" altLang="zh-CN" dirty="0" smtClean="0">
                <a:solidFill>
                  <a:srgbClr val="000000"/>
                </a:solidFill>
                <a:latin typeface="+mn-ea"/>
              </a:rPr>
              <a:t>       </a:t>
            </a:r>
            <a:r>
              <a:rPr lang="en-US" altLang="zh-CN" dirty="0">
                <a:solidFill>
                  <a:srgbClr val="000000"/>
                </a:solidFill>
                <a:latin typeface="+mn-ea"/>
              </a:rPr>
              <a:t>(3)</a:t>
            </a:r>
            <a:r>
              <a:rPr lang="zh-CN" altLang="zh-CN" dirty="0">
                <a:solidFill>
                  <a:srgbClr val="000000"/>
                </a:solidFill>
                <a:latin typeface="+mn-ea"/>
              </a:rPr>
              <a:t>实施</a:t>
            </a:r>
            <a:r>
              <a:rPr lang="zh-CN" altLang="zh-CN" dirty="0" smtClean="0">
                <a:solidFill>
                  <a:srgbClr val="000000"/>
                </a:solidFill>
                <a:latin typeface="+mn-ea"/>
              </a:rPr>
              <a:t>的强制性</a:t>
            </a:r>
            <a:endParaRPr lang="zh-CN" altLang="zh-CN" dirty="0">
              <a:solidFill>
                <a:srgbClr val="000000"/>
              </a:solidFill>
              <a:latin typeface="+mn-ea"/>
            </a:endParaRPr>
          </a:p>
        </p:txBody>
      </p:sp>
      <p:sp>
        <p:nvSpPr>
          <p:cNvPr id="41" name="椭圆 40"/>
          <p:cNvSpPr/>
          <p:nvPr/>
        </p:nvSpPr>
        <p:spPr>
          <a:xfrm>
            <a:off x="3771029"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6898428" y="4574711"/>
            <a:ext cx="4458666" cy="1785104"/>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法律文书写作的基本要求</a:t>
            </a:r>
            <a:r>
              <a:rPr lang="zh-CN" altLang="en-US" sz="2000" b="1" dirty="0" smtClean="0">
                <a:solidFill>
                  <a:srgbClr val="000000"/>
                </a:solidFill>
                <a:latin typeface="+mn-ea"/>
              </a:rPr>
              <a:t>    </a:t>
            </a:r>
            <a:endParaRPr lang="en-US" altLang="zh-CN" sz="2000" b="1" dirty="0" smtClean="0">
              <a:solidFill>
                <a:srgbClr val="000000"/>
              </a:solidFill>
              <a:latin typeface="+mn-ea"/>
            </a:endParaRPr>
          </a:p>
          <a:p>
            <a:r>
              <a:rPr lang="zh-CN" altLang="en-US" dirty="0" smtClean="0">
                <a:solidFill>
                  <a:srgbClr val="000000"/>
                </a:solidFill>
                <a:latin typeface="+mn-ea"/>
              </a:rPr>
              <a:t>    </a:t>
            </a:r>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遵循格式，写全事项；</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主旨鲜明，阐述精当；</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(3)</a:t>
            </a:r>
            <a:r>
              <a:rPr lang="zh-CN" altLang="zh-CN" dirty="0">
                <a:solidFill>
                  <a:srgbClr val="000000"/>
                </a:solidFill>
                <a:latin typeface="+mn-ea"/>
              </a:rPr>
              <a:t>叙事清楚，材料真实；</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(4)</a:t>
            </a:r>
            <a:r>
              <a:rPr lang="zh-CN" altLang="zh-CN" dirty="0">
                <a:solidFill>
                  <a:srgbClr val="000000"/>
                </a:solidFill>
                <a:latin typeface="+mn-ea"/>
              </a:rPr>
              <a:t>依法说理，折服有力；</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(5)</a:t>
            </a:r>
            <a:r>
              <a:rPr lang="zh-CN" altLang="zh-CN" dirty="0">
                <a:solidFill>
                  <a:srgbClr val="000000"/>
                </a:solidFill>
                <a:latin typeface="+mn-ea"/>
              </a:rPr>
              <a:t>语言精确，朴实庄重</a:t>
            </a:r>
            <a:r>
              <a:rPr lang="zh-CN" altLang="zh-CN" dirty="0" smtClean="0">
                <a:solidFill>
                  <a:srgbClr val="000000"/>
                </a:solidFill>
                <a:latin typeface="+mn-ea"/>
              </a:rPr>
              <a:t>。</a:t>
            </a:r>
            <a:r>
              <a:rPr lang="zh-CN" altLang="en-US" dirty="0" smtClean="0">
                <a:solidFill>
                  <a:srgbClr val="000000"/>
                </a:solidFill>
                <a:latin typeface="+mn-ea"/>
              </a:rPr>
              <a:t> </a:t>
            </a:r>
            <a:r>
              <a:rPr lang="zh-CN" altLang="zh-CN" dirty="0" smtClean="0">
                <a:solidFill>
                  <a:srgbClr val="000000"/>
                </a:solidFill>
                <a:latin typeface="+mn-ea"/>
              </a:rPr>
              <a:t> </a:t>
            </a:r>
            <a:r>
              <a:rPr lang="zh-CN" altLang="en-US" dirty="0" smtClean="0">
                <a:solidFill>
                  <a:srgbClr val="000000"/>
                </a:solidFill>
                <a:latin typeface="+mn-ea"/>
              </a:rPr>
              <a:t>        </a:t>
            </a:r>
            <a:endParaRPr lang="en-US" altLang="zh-CN" dirty="0">
              <a:solidFill>
                <a:srgbClr val="000000"/>
              </a:solidFill>
              <a:latin typeface="+mn-ea"/>
            </a:endParaRPr>
          </a:p>
        </p:txBody>
      </p:sp>
      <p:sp>
        <p:nvSpPr>
          <p:cNvPr id="9" name="矩形 8"/>
          <p:cNvSpPr/>
          <p:nvPr/>
        </p:nvSpPr>
        <p:spPr>
          <a:xfrm>
            <a:off x="5621870" y="1091080"/>
            <a:ext cx="6468532" cy="2769989"/>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法律文书的分类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a:t>
            </a:r>
            <a:r>
              <a:rPr lang="en-US" altLang="zh-CN" dirty="0">
                <a:solidFill>
                  <a:srgbClr val="000000"/>
                </a:solidFill>
              </a:rPr>
              <a:t>(1)</a:t>
            </a:r>
            <a:r>
              <a:rPr lang="zh-CN" altLang="zh-CN" dirty="0">
                <a:solidFill>
                  <a:srgbClr val="000000"/>
                </a:solidFill>
              </a:rPr>
              <a:t>按制作主体的不同</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可分为</a:t>
            </a:r>
            <a:r>
              <a:rPr lang="zh-CN" altLang="zh-CN" dirty="0">
                <a:solidFill>
                  <a:srgbClr val="000000"/>
                </a:solidFill>
              </a:rPr>
              <a:t>：侦查文书、检查文书、诉讼文书、公正文书</a:t>
            </a:r>
            <a:r>
              <a:rPr lang="zh-CN" altLang="zh-CN" dirty="0" smtClean="0">
                <a:solidFill>
                  <a:srgbClr val="000000"/>
                </a:solidFill>
              </a:rPr>
              <a:t>、</a:t>
            </a:r>
            <a:endParaRPr lang="en-US" altLang="zh-CN" dirty="0" smtClean="0">
              <a:solidFill>
                <a:srgbClr val="000000"/>
              </a:solidFill>
            </a:endParaRPr>
          </a:p>
          <a:p>
            <a:r>
              <a:rPr lang="zh-CN" altLang="en-US" dirty="0" smtClean="0">
                <a:solidFill>
                  <a:srgbClr val="000000"/>
                </a:solidFill>
              </a:rPr>
              <a:t>            </a:t>
            </a:r>
            <a:r>
              <a:rPr lang="zh-CN" altLang="zh-CN" dirty="0" smtClean="0">
                <a:solidFill>
                  <a:srgbClr val="000000"/>
                </a:solidFill>
              </a:rPr>
              <a:t>仲裁文书</a:t>
            </a:r>
            <a:r>
              <a:rPr lang="zh-CN" altLang="zh-CN" dirty="0">
                <a:solidFill>
                  <a:srgbClr val="000000"/>
                </a:solidFill>
              </a:rPr>
              <a:t>、律师实务文书。</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(2)</a:t>
            </a:r>
            <a:r>
              <a:rPr lang="zh-CN" altLang="zh-CN" dirty="0">
                <a:solidFill>
                  <a:srgbClr val="000000"/>
                </a:solidFill>
              </a:rPr>
              <a:t>以写作和表达方法的不同</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可分为文字叙述式文书</a:t>
            </a:r>
            <a:r>
              <a:rPr lang="zh-CN" altLang="zh-CN" dirty="0">
                <a:solidFill>
                  <a:srgbClr val="000000"/>
                </a:solidFill>
              </a:rPr>
              <a:t>、填空式文书、</a:t>
            </a:r>
            <a:r>
              <a:rPr lang="zh-CN" altLang="zh-CN" dirty="0" smtClean="0">
                <a:solidFill>
                  <a:srgbClr val="000000"/>
                </a:solidFill>
              </a:rPr>
              <a:t>表格式文书和</a:t>
            </a:r>
            <a:endParaRPr lang="en-US" altLang="zh-CN" dirty="0" smtClean="0">
              <a:solidFill>
                <a:srgbClr val="000000"/>
              </a:solidFill>
            </a:endParaRPr>
          </a:p>
          <a:p>
            <a:r>
              <a:rPr lang="zh-CN" altLang="en-US" dirty="0" smtClean="0">
                <a:solidFill>
                  <a:srgbClr val="000000"/>
                </a:solidFill>
              </a:rPr>
              <a:t>            </a:t>
            </a:r>
            <a:r>
              <a:rPr lang="zh-CN" altLang="zh-CN" dirty="0" smtClean="0">
                <a:solidFill>
                  <a:srgbClr val="000000"/>
                </a:solidFill>
              </a:rPr>
              <a:t>笔录式文书</a:t>
            </a:r>
            <a:r>
              <a:rPr lang="zh-CN" altLang="zh-CN" dirty="0">
                <a:solidFill>
                  <a:srgbClr val="000000"/>
                </a:solidFill>
              </a:rPr>
              <a:t>。</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(3)</a:t>
            </a:r>
            <a:r>
              <a:rPr lang="zh-CN" altLang="zh-CN" dirty="0">
                <a:solidFill>
                  <a:srgbClr val="000000"/>
                </a:solidFill>
              </a:rPr>
              <a:t>按文种的不同，可分为报告类文书、通知类文书</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判决类文书</a:t>
            </a:r>
            <a:r>
              <a:rPr lang="zh-CN" altLang="zh-CN" dirty="0">
                <a:solidFill>
                  <a:srgbClr val="000000"/>
                </a:solidFill>
              </a:rPr>
              <a:t>、裁定类文书、决定类文书等。</a:t>
            </a:r>
            <a:endParaRPr lang="zh-CN" altLang="zh-CN" dirty="0">
              <a:solidFill>
                <a:srgbClr val="000000"/>
              </a:solidFill>
            </a:endParaRPr>
          </a:p>
        </p:txBody>
      </p:sp>
      <p:sp>
        <p:nvSpPr>
          <p:cNvPr id="8" name="矩形 7"/>
          <p:cNvSpPr/>
          <p:nvPr/>
        </p:nvSpPr>
        <p:spPr>
          <a:xfrm>
            <a:off x="3201674" y="3573058"/>
            <a:ext cx="4312001"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法律文书的固定结构</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1</a:t>
            </a:r>
            <a:r>
              <a:rPr lang="zh-CN" altLang="zh-CN" dirty="0" smtClean="0">
                <a:solidFill>
                  <a:srgbClr val="000000"/>
                </a:solidFill>
                <a:latin typeface="+mn-ea"/>
              </a:rPr>
              <a:t>．</a:t>
            </a:r>
            <a:r>
              <a:rPr lang="zh-CN" altLang="en-US" dirty="0" smtClean="0">
                <a:solidFill>
                  <a:srgbClr val="000000"/>
                </a:solidFill>
                <a:latin typeface="+mn-ea"/>
              </a:rPr>
              <a:t>首部</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smtClean="0">
                <a:solidFill>
                  <a:srgbClr val="000000"/>
                </a:solidFill>
                <a:latin typeface="+mn-ea"/>
              </a:rPr>
              <a:t>．</a:t>
            </a:r>
            <a:r>
              <a:rPr lang="zh-CN" altLang="en-US" dirty="0" smtClean="0">
                <a:solidFill>
                  <a:srgbClr val="000000"/>
                </a:solidFill>
                <a:latin typeface="+mn-ea"/>
              </a:rPr>
              <a:t>正文</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a:t>
            </a:r>
            <a:r>
              <a:rPr lang="zh-CN" altLang="en-US" dirty="0" smtClean="0">
                <a:solidFill>
                  <a:srgbClr val="000000"/>
                </a:solidFill>
                <a:latin typeface="+mn-ea"/>
              </a:rPr>
              <a:t>尾部</a:t>
            </a:r>
            <a:endParaRPr lang="zh-CN" altLang="zh-CN" dirty="0" smtClean="0">
              <a:solidFill>
                <a:srgbClr val="000000"/>
              </a:solidFill>
              <a:latin typeface="+mn-ea"/>
            </a:endParaRPr>
          </a:p>
        </p:txBody>
      </p:sp>
      <p:sp>
        <p:nvSpPr>
          <p:cNvPr id="10" name="矩形 9"/>
          <p:cNvSpPr/>
          <p:nvPr/>
        </p:nvSpPr>
        <p:spPr>
          <a:xfrm>
            <a:off x="3235539" y="4591644"/>
            <a:ext cx="4458666"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法律文书的作用</a:t>
            </a:r>
            <a:r>
              <a:rPr lang="zh-CN" altLang="en-US" sz="2000" b="1" dirty="0" smtClean="0">
                <a:solidFill>
                  <a:srgbClr val="000000"/>
                </a:solidFill>
                <a:latin typeface="+mn-ea"/>
              </a:rPr>
              <a:t>    </a:t>
            </a:r>
            <a:endParaRPr lang="en-US" altLang="zh-CN" sz="2000" b="1" dirty="0" smtClean="0">
              <a:solidFill>
                <a:srgbClr val="000000"/>
              </a:solidFill>
              <a:latin typeface="+mn-ea"/>
            </a:endParaRPr>
          </a:p>
          <a:p>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具体实施法律的重要手段；</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进行法制宣传的生动教材；</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有关法律活动的忠实记录；</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(4)</a:t>
            </a:r>
            <a:r>
              <a:rPr lang="zh-CN" altLang="zh-CN" dirty="0">
                <a:solidFill>
                  <a:srgbClr val="000000"/>
                </a:solidFill>
                <a:latin typeface="+mn-ea"/>
              </a:rPr>
              <a:t>综合考核司法人员的重要尺度。</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068406"/>
            <a:ext cx="4698722" cy="769441"/>
          </a:xfrm>
          <a:prstGeom prst="rect">
            <a:avLst/>
          </a:prstGeom>
        </p:spPr>
        <p:txBody>
          <a:bodyPr wrap="none">
            <a:spAutoFit/>
          </a:bodyPr>
          <a:lstStyle/>
          <a:p>
            <a:r>
              <a:rPr lang="zh-CN" altLang="en-US" sz="4400" dirty="0" smtClean="0"/>
              <a:t>民事起诉状的含义</a:t>
            </a:r>
            <a:endParaRPr lang="en-US" altLang="zh-CN" sz="4400" dirty="0"/>
          </a:p>
        </p:txBody>
      </p:sp>
      <p:sp>
        <p:nvSpPr>
          <p:cNvPr id="7" name="矩形 6"/>
          <p:cNvSpPr/>
          <p:nvPr/>
        </p:nvSpPr>
        <p:spPr>
          <a:xfrm>
            <a:off x="1367474" y="2014168"/>
            <a:ext cx="7031459" cy="4246245"/>
          </a:xfrm>
          <a:prstGeom prst="rect">
            <a:avLst/>
          </a:prstGeom>
        </p:spPr>
        <p:txBody>
          <a:bodyPr wrap="square">
            <a:spAutoFit/>
          </a:bodyPr>
          <a:lstStyle/>
          <a:p>
            <a:pPr>
              <a:lnSpc>
                <a:spcPct val="150000"/>
              </a:lnSpc>
            </a:pPr>
            <a:r>
              <a:rPr lang="zh-CN" altLang="en-US" dirty="0" smtClean="0">
                <a:solidFill>
                  <a:srgbClr val="000000"/>
                </a:solidFill>
                <a:latin typeface="+mn-ea"/>
              </a:rPr>
              <a:t>       </a:t>
            </a:r>
            <a:r>
              <a:rPr lang="zh-CN" altLang="zh-CN" dirty="0" smtClean="0">
                <a:solidFill>
                  <a:srgbClr val="000000"/>
                </a:solidFill>
                <a:latin typeface="+mn-ea"/>
              </a:rPr>
              <a:t>起诉状又称为</a:t>
            </a:r>
            <a:r>
              <a:rPr lang="zh-CN" altLang="zh-CN" dirty="0">
                <a:solidFill>
                  <a:srgbClr val="000000"/>
                </a:solidFill>
                <a:latin typeface="+mn-ea"/>
              </a:rPr>
              <a:t>“诉状”“诉讼状”。民事诉讼状是民事案件的原告或其法定代理人，为维护原告的民事权益，就有关民事权利和义务的争执或其他民事纠纷，向有权受理本案的第一审人民法院提交的，请求依法裁判的诉讼法律文书。</a:t>
            </a:r>
            <a:endParaRPr lang="zh-CN" altLang="zh-CN" dirty="0">
              <a:solidFill>
                <a:srgbClr val="000000"/>
              </a:solidFill>
              <a:latin typeface="+mn-ea"/>
            </a:endParaRPr>
          </a:p>
          <a:p>
            <a:pPr>
              <a:lnSpc>
                <a:spcPct val="150000"/>
              </a:lnSpc>
            </a:pPr>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我国的民事诉讼程序</a:t>
            </a:r>
            <a:r>
              <a:rPr lang="zh-CN" altLang="zh-CN" dirty="0">
                <a:solidFill>
                  <a:srgbClr val="000000"/>
                </a:solidFill>
                <a:latin typeface="+mn-ea"/>
              </a:rPr>
              <a:t>奉行“不告不理”原则，民事诉讼程序的发生，人民法院依法行使审判权，是从民事纠纷当事人的起诉、人民法院对案件的受理开始的，当事人起诉，是启动民事诉讼程序的重要前提。民事法律关系主体一旦向人民法院起诉，便成为民事诉讼中的原告。当事人向人民法院递交民事起诉状或口头提起诉讼，人民法院经审查并决定受理后，将直接引起民事诉讼程序。</a:t>
            </a:r>
            <a:endParaRPr lang="zh-CN" altLang="zh-CN" dirty="0">
              <a:solidFill>
                <a:srgbClr val="000000"/>
              </a:solidFill>
              <a:latin typeface="+mn-ea"/>
            </a:endParaRPr>
          </a:p>
        </p:txBody>
      </p:sp>
      <p:sp>
        <p:nvSpPr>
          <p:cNvPr id="10" name="椭圆 9"/>
          <p:cNvSpPr/>
          <p:nvPr/>
        </p:nvSpPr>
        <p:spPr>
          <a:xfrm>
            <a:off x="1145232" y="1412388"/>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7859" y="402316"/>
            <a:ext cx="7173759" cy="584776"/>
          </a:xfrm>
          <a:prstGeom prst="rect">
            <a:avLst/>
          </a:prstGeom>
        </p:spPr>
        <p:txBody>
          <a:bodyPr wrap="none">
            <a:spAutoFit/>
          </a:bodyPr>
          <a:lstStyle/>
          <a:p>
            <a:r>
              <a:rPr lang="zh-CN" altLang="en-US" sz="3200" b="1" dirty="0" smtClean="0"/>
              <a:t>民事起诉状</a:t>
            </a:r>
            <a:r>
              <a:rPr lang="en-US" altLang="en-US" sz="3200" b="1" dirty="0" smtClean="0"/>
              <a:t>的</a:t>
            </a:r>
            <a:r>
              <a:rPr lang="zh-CN" altLang="en-US" sz="3200" b="1" dirty="0" smtClean="0"/>
              <a:t>特点、作用、要求和格式</a:t>
            </a:r>
            <a:endParaRPr lang="zh-CN" altLang="en-US" sz="3200" b="1" dirty="0"/>
          </a:p>
        </p:txBody>
      </p:sp>
      <p:sp>
        <p:nvSpPr>
          <p:cNvPr id="22" name="矩形 21"/>
          <p:cNvSpPr/>
          <p:nvPr/>
        </p:nvSpPr>
        <p:spPr>
          <a:xfrm>
            <a:off x="3574207" y="1070181"/>
            <a:ext cx="7534060" cy="138366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en-US" sz="2000" b="1" u="dash" dirty="0" smtClean="0">
                <a:solidFill>
                  <a:srgbClr val="000000"/>
                </a:solidFill>
                <a:uFill>
                  <a:solidFill>
                    <a:srgbClr val="800000"/>
                  </a:solidFill>
                </a:uFill>
                <a:latin typeface="+mn-ea"/>
              </a:rPr>
              <a:t>民事起诉状</a:t>
            </a:r>
            <a:r>
              <a:rPr lang="zh-CN" altLang="en-US" sz="2000" b="1" u="dash" dirty="0" smtClean="0">
                <a:solidFill>
                  <a:srgbClr val="000000"/>
                </a:solidFill>
                <a:uFill>
                  <a:solidFill>
                    <a:srgbClr val="800000"/>
                  </a:solidFill>
                </a:uFill>
                <a:latin typeface="+mn-ea"/>
              </a:rPr>
              <a:t>的特点</a:t>
            </a:r>
            <a:endParaRPr lang="en-US" altLang="zh-CN" sz="2000" b="1" u="dash" dirty="0" smtClean="0">
              <a:solidFill>
                <a:srgbClr val="000000"/>
              </a:solidFill>
              <a:uFill>
                <a:solidFill>
                  <a:srgbClr val="800000"/>
                </a:solidFill>
              </a:uFill>
              <a:latin typeface="+mn-ea"/>
            </a:endParaRPr>
          </a:p>
          <a:p>
            <a:r>
              <a:rPr lang="en-US" altLang="zh-CN" dirty="0">
                <a:solidFill>
                  <a:srgbClr val="000000"/>
                </a:solidFill>
                <a:latin typeface="+mn-ea"/>
              </a:rPr>
              <a:t>      (1)</a:t>
            </a:r>
            <a:r>
              <a:rPr lang="zh-CN" altLang="zh-CN" dirty="0">
                <a:solidFill>
                  <a:srgbClr val="000000"/>
                </a:solidFill>
                <a:latin typeface="+mn-ea"/>
              </a:rPr>
              <a:t>民事诉讼状必须是由与本案有直接利害关系的人提起的。</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民事诉讼状必须是向有权受理本案第一审人民法院提起的。</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民事诉讼状争执的焦点必须是民事权益或者纠纷。 </a:t>
            </a:r>
            <a:endParaRPr lang="zh-CN" altLang="zh-CN" dirty="0">
              <a:solidFill>
                <a:srgbClr val="000000"/>
              </a:solidFill>
              <a:latin typeface="+mn-ea"/>
            </a:endParaRPr>
          </a:p>
        </p:txBody>
      </p:sp>
      <p:sp>
        <p:nvSpPr>
          <p:cNvPr id="41" name="椭圆 40"/>
          <p:cNvSpPr/>
          <p:nvPr/>
        </p:nvSpPr>
        <p:spPr>
          <a:xfrm>
            <a:off x="3923403" y="60527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10" name="矩形 9"/>
          <p:cNvSpPr/>
          <p:nvPr/>
        </p:nvSpPr>
        <p:spPr>
          <a:xfrm>
            <a:off x="3574207" y="2859062"/>
            <a:ext cx="8008188" cy="2339102"/>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民事起诉状的作用</a:t>
            </a:r>
            <a:r>
              <a:rPr lang="zh-CN" altLang="en-US" sz="1400" b="1" dirty="0" smtClean="0">
                <a:solidFill>
                  <a:srgbClr val="000000"/>
                </a:solidFill>
                <a:latin typeface="+mn-ea"/>
              </a:rPr>
              <a:t>    </a:t>
            </a:r>
            <a:endParaRPr lang="en-US" altLang="zh-CN" sz="1400" b="1" dirty="0" smtClean="0">
              <a:solidFill>
                <a:srgbClr val="000000"/>
              </a:solidFill>
              <a:latin typeface="+mn-ea"/>
            </a:endParaRPr>
          </a:p>
          <a:p>
            <a:pPr marL="342900" indent="-342900">
              <a:buFont typeface="+mj-lt"/>
              <a:buAutoNum type="arabicPeriod"/>
            </a:pPr>
            <a:r>
              <a:rPr lang="zh-CN" altLang="zh-CN" dirty="0" smtClean="0">
                <a:solidFill>
                  <a:srgbClr val="000000"/>
                </a:solidFill>
                <a:latin typeface="+mn-ea"/>
              </a:rPr>
              <a:t>当事人</a:t>
            </a:r>
            <a:r>
              <a:rPr lang="zh-CN" altLang="zh-CN" dirty="0">
                <a:solidFill>
                  <a:srgbClr val="000000"/>
                </a:solidFill>
                <a:latin typeface="+mn-ea"/>
              </a:rPr>
              <a:t>提交起诉状是其行使起诉权的表现，是其维护自身合法权益</a:t>
            </a:r>
            <a:r>
              <a:rPr lang="zh-CN" altLang="zh-CN" dirty="0" smtClean="0">
                <a:solidFill>
                  <a:srgbClr val="000000"/>
                </a:solidFill>
                <a:latin typeface="+mn-ea"/>
              </a:rPr>
              <a:t>，请求国家司法救济</a:t>
            </a:r>
            <a:r>
              <a:rPr lang="zh-CN" altLang="zh-CN" dirty="0">
                <a:solidFill>
                  <a:srgbClr val="000000"/>
                </a:solidFill>
                <a:latin typeface="+mn-ea"/>
              </a:rPr>
              <a:t>的途径，有利于其实体权利依法得到应有保护；</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起</a:t>
            </a:r>
            <a:r>
              <a:rPr lang="zh-CN" altLang="zh-CN" dirty="0">
                <a:solidFill>
                  <a:srgbClr val="000000"/>
                </a:solidFill>
                <a:latin typeface="+mn-ea"/>
              </a:rPr>
              <a:t>诉状是人民法院受理民事案件，予以立案、受理的凭证；</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起</a:t>
            </a:r>
            <a:r>
              <a:rPr lang="zh-CN" altLang="zh-CN" dirty="0">
                <a:solidFill>
                  <a:srgbClr val="000000"/>
                </a:solidFill>
                <a:latin typeface="+mn-ea"/>
              </a:rPr>
              <a:t>诉状是人民法院对民事纠纷进行调解和审理的基础，</a:t>
            </a:r>
            <a:r>
              <a:rPr lang="zh-CN" altLang="zh-CN" dirty="0" smtClean="0">
                <a:solidFill>
                  <a:srgbClr val="000000"/>
                </a:solidFill>
                <a:latin typeface="+mn-ea"/>
              </a:rPr>
              <a:t>通过起诉状可以使法院了解原告的诉讼请</a:t>
            </a:r>
            <a:r>
              <a:rPr lang="zh-CN" altLang="zh-CN" dirty="0">
                <a:solidFill>
                  <a:srgbClr val="000000"/>
                </a:solidFill>
                <a:latin typeface="+mn-ea"/>
              </a:rPr>
              <a:t>求、事实和理由，为公正、</a:t>
            </a:r>
            <a:r>
              <a:rPr lang="zh-CN" altLang="zh-CN" dirty="0" smtClean="0">
                <a:solidFill>
                  <a:srgbClr val="000000"/>
                </a:solidFill>
                <a:latin typeface="+mn-ea"/>
              </a:rPr>
              <a:t>合理地解决纠纷打下基础</a:t>
            </a:r>
            <a:r>
              <a:rPr lang="zh-CN" altLang="zh-CN" dirty="0">
                <a:solidFill>
                  <a:srgbClr val="000000"/>
                </a:solidFill>
                <a:latin typeface="+mn-ea"/>
              </a:rPr>
              <a:t>；</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起</a:t>
            </a:r>
            <a:r>
              <a:rPr lang="zh-CN" altLang="zh-CN" dirty="0">
                <a:solidFill>
                  <a:srgbClr val="000000"/>
                </a:solidFill>
                <a:latin typeface="+mn-ea"/>
              </a:rPr>
              <a:t>诉状也是被告应诉答辩的依据。</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7859" y="402316"/>
            <a:ext cx="7173759" cy="584776"/>
          </a:xfrm>
          <a:prstGeom prst="rect">
            <a:avLst/>
          </a:prstGeom>
        </p:spPr>
        <p:txBody>
          <a:bodyPr wrap="none">
            <a:spAutoFit/>
          </a:bodyPr>
          <a:lstStyle/>
          <a:p>
            <a:r>
              <a:rPr lang="zh-CN" altLang="en-US" sz="3200" b="1" dirty="0" smtClean="0"/>
              <a:t>民事起诉状</a:t>
            </a:r>
            <a:r>
              <a:rPr lang="en-US" altLang="en-US" sz="3200" b="1" dirty="0" smtClean="0"/>
              <a:t>的</a:t>
            </a:r>
            <a:r>
              <a:rPr lang="zh-CN" altLang="en-US" sz="3200" b="1" dirty="0" smtClean="0"/>
              <a:t>特点、作用、要求和格式</a:t>
            </a:r>
            <a:endParaRPr lang="zh-CN" altLang="en-US" sz="3200" b="1" dirty="0"/>
          </a:p>
        </p:txBody>
      </p:sp>
      <p:sp>
        <p:nvSpPr>
          <p:cNvPr id="41" name="椭圆 40"/>
          <p:cNvSpPr/>
          <p:nvPr/>
        </p:nvSpPr>
        <p:spPr>
          <a:xfrm>
            <a:off x="3923403" y="60527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3574211" y="1609510"/>
            <a:ext cx="7347793" cy="289310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民事起诉状填写要求</a:t>
            </a:r>
            <a:r>
              <a:rPr lang="zh-CN" altLang="en-US" sz="1400" b="1" dirty="0" smtClean="0">
                <a:solidFill>
                  <a:srgbClr val="000000"/>
                </a:solidFill>
                <a:latin typeface="+mn-ea"/>
              </a:rPr>
              <a:t>    </a:t>
            </a:r>
            <a:endParaRPr lang="en-US" altLang="zh-CN" sz="1400" b="1" dirty="0" smtClean="0">
              <a:solidFill>
                <a:srgbClr val="000000"/>
              </a:solidFill>
              <a:latin typeface="+mn-ea"/>
            </a:endParaRPr>
          </a:p>
          <a:p>
            <a:pPr marL="342900" indent="-342900">
              <a:buFont typeface="+mj-lt"/>
              <a:buAutoNum type="arabicPeriod"/>
            </a:pPr>
            <a:r>
              <a:rPr lang="zh-CN" altLang="zh-CN" dirty="0" smtClean="0">
                <a:solidFill>
                  <a:srgbClr val="000000"/>
                </a:solidFill>
              </a:rPr>
              <a:t>诉状</a:t>
            </a:r>
            <a:r>
              <a:rPr lang="zh-CN" altLang="zh-CN" dirty="0">
                <a:solidFill>
                  <a:srgbClr val="000000"/>
                </a:solidFill>
              </a:rPr>
              <a:t>用钢笔或毛笔填写。</a:t>
            </a:r>
            <a:endParaRPr lang="zh-CN" altLang="zh-CN" dirty="0">
              <a:solidFill>
                <a:srgbClr val="000000"/>
              </a:solidFill>
            </a:endParaRPr>
          </a:p>
          <a:p>
            <a:pPr marL="342900" indent="-342900">
              <a:buFont typeface="+mj-lt"/>
              <a:buAutoNum type="arabicPeriod"/>
            </a:pPr>
            <a:r>
              <a:rPr lang="zh-CN" altLang="zh-CN" dirty="0" smtClean="0">
                <a:solidFill>
                  <a:srgbClr val="000000"/>
                </a:solidFill>
              </a:rPr>
              <a:t>“原告”</a:t>
            </a:r>
            <a:r>
              <a:rPr lang="zh-CN" altLang="zh-CN" dirty="0">
                <a:solidFill>
                  <a:srgbClr val="000000"/>
                </a:solidFill>
              </a:rPr>
              <a:t>“被告”两栏，均应写明姓名、性别、出生年月日</a:t>
            </a:r>
            <a:r>
              <a:rPr lang="zh-CN" altLang="zh-CN" dirty="0" smtClean="0">
                <a:solidFill>
                  <a:srgbClr val="000000"/>
                </a:solidFill>
              </a:rPr>
              <a:t>、民族</a:t>
            </a:r>
            <a:r>
              <a:rPr lang="zh-CN" altLang="zh-CN" dirty="0">
                <a:solidFill>
                  <a:srgbClr val="000000"/>
                </a:solidFill>
              </a:rPr>
              <a:t>、籍贯、</a:t>
            </a:r>
            <a:r>
              <a:rPr lang="zh-CN" altLang="zh-CN" dirty="0" smtClean="0">
                <a:solidFill>
                  <a:srgbClr val="000000"/>
                </a:solidFill>
              </a:rPr>
              <a:t>职业或工作单位和职务</a:t>
            </a:r>
            <a:r>
              <a:rPr lang="zh-CN" altLang="zh-CN" dirty="0">
                <a:solidFill>
                  <a:srgbClr val="000000"/>
                </a:solidFill>
              </a:rPr>
              <a:t>、住址等项。对</a:t>
            </a:r>
            <a:r>
              <a:rPr lang="zh-CN" altLang="zh-CN" dirty="0" smtClean="0">
                <a:solidFill>
                  <a:srgbClr val="000000"/>
                </a:solidFill>
              </a:rPr>
              <a:t>被告人的出生</a:t>
            </a:r>
            <a:r>
              <a:rPr lang="zh-CN" altLang="zh-CN" dirty="0">
                <a:solidFill>
                  <a:srgbClr val="000000"/>
                </a:solidFill>
              </a:rPr>
              <a:t>年月日确实不知的，可写明其年龄。</a:t>
            </a:r>
            <a:endParaRPr lang="zh-CN" altLang="zh-CN" dirty="0">
              <a:solidFill>
                <a:srgbClr val="000000"/>
              </a:solidFill>
            </a:endParaRPr>
          </a:p>
          <a:p>
            <a:pPr marL="342900" indent="-342900">
              <a:buFont typeface="+mj-lt"/>
              <a:buAutoNum type="arabicPeriod"/>
            </a:pPr>
            <a:r>
              <a:rPr lang="zh-CN" altLang="zh-CN" dirty="0" smtClean="0">
                <a:solidFill>
                  <a:srgbClr val="000000"/>
                </a:solidFill>
              </a:rPr>
              <a:t>“事实与理由”</a:t>
            </a:r>
            <a:r>
              <a:rPr lang="zh-CN" altLang="zh-CN" dirty="0">
                <a:solidFill>
                  <a:srgbClr val="000000"/>
                </a:solidFill>
              </a:rPr>
              <a:t>应写明控告的侵权行为、侵权责任，必须写</a:t>
            </a:r>
            <a:r>
              <a:rPr lang="zh-CN" altLang="zh-CN" dirty="0" smtClean="0">
                <a:solidFill>
                  <a:srgbClr val="000000"/>
                </a:solidFill>
              </a:rPr>
              <a:t>明起诉或提出主张的事实依据和法律依据</a:t>
            </a:r>
            <a:r>
              <a:rPr lang="zh-CN" altLang="zh-CN" dirty="0">
                <a:solidFill>
                  <a:srgbClr val="000000"/>
                </a:solidFill>
              </a:rPr>
              <a:t>。</a:t>
            </a:r>
            <a:endParaRPr lang="zh-CN" altLang="zh-CN" dirty="0">
              <a:solidFill>
                <a:srgbClr val="000000"/>
              </a:solidFill>
            </a:endParaRPr>
          </a:p>
          <a:p>
            <a:pPr marL="342900" indent="-342900">
              <a:buFont typeface="+mj-lt"/>
              <a:buAutoNum type="arabicPeriod"/>
            </a:pPr>
            <a:r>
              <a:rPr lang="zh-CN" altLang="zh-CN" dirty="0" smtClean="0">
                <a:solidFill>
                  <a:srgbClr val="000000"/>
                </a:solidFill>
              </a:rPr>
              <a:t>“诉讼请求”</a:t>
            </a:r>
            <a:r>
              <a:rPr lang="zh-CN" altLang="zh-CN" dirty="0">
                <a:solidFill>
                  <a:srgbClr val="000000"/>
                </a:solidFill>
              </a:rPr>
              <a:t>栏，陈述具体的诉讼要求。</a:t>
            </a:r>
            <a:endParaRPr lang="zh-CN" altLang="zh-CN" dirty="0">
              <a:solidFill>
                <a:srgbClr val="000000"/>
              </a:solidFill>
            </a:endParaRPr>
          </a:p>
          <a:p>
            <a:pPr marL="342900" indent="-342900">
              <a:buFont typeface="+mj-lt"/>
              <a:buAutoNum type="arabicPeriod"/>
            </a:pPr>
            <a:r>
              <a:rPr lang="zh-CN" altLang="zh-CN" dirty="0" smtClean="0">
                <a:solidFill>
                  <a:srgbClr val="000000"/>
                </a:solidFill>
              </a:rPr>
              <a:t>“事实与理由”</a:t>
            </a:r>
            <a:r>
              <a:rPr lang="zh-CN" altLang="zh-CN" dirty="0">
                <a:solidFill>
                  <a:srgbClr val="000000"/>
                </a:solidFill>
              </a:rPr>
              <a:t>部分的空格不够用时，可增加中页。</a:t>
            </a:r>
            <a:endParaRPr lang="zh-CN" altLang="zh-CN" dirty="0">
              <a:solidFill>
                <a:srgbClr val="000000"/>
              </a:solidFill>
            </a:endParaRPr>
          </a:p>
          <a:p>
            <a:pPr marL="342900" indent="-342900">
              <a:buFont typeface="+mj-lt"/>
              <a:buAutoNum type="arabicPeriod"/>
            </a:pPr>
            <a:r>
              <a:rPr lang="zh-CN" altLang="zh-CN" dirty="0" smtClean="0">
                <a:solidFill>
                  <a:srgbClr val="000000"/>
                </a:solidFill>
              </a:rPr>
              <a:t>诉状</a:t>
            </a:r>
            <a:r>
              <a:rPr lang="zh-CN" altLang="zh-CN" dirty="0">
                <a:solidFill>
                  <a:srgbClr val="000000"/>
                </a:solidFill>
              </a:rPr>
              <a:t>副本份数，应按被告人的人数提交</a:t>
            </a:r>
            <a:r>
              <a:rPr lang="zh-CN" altLang="zh-CN" dirty="0" smtClean="0">
                <a:solidFill>
                  <a:srgbClr val="000000"/>
                </a:solidFill>
              </a:rPr>
              <a:t>。</a:t>
            </a:r>
            <a:r>
              <a:rPr lang="zh-CN" altLang="en-US" dirty="0" smtClean="0">
                <a:solidFill>
                  <a:srgbClr val="000000"/>
                </a:solidFill>
                <a:latin typeface="+mn-ea"/>
              </a:rPr>
              <a:t> </a:t>
            </a:r>
            <a:r>
              <a:rPr lang="zh-CN" altLang="zh-CN" dirty="0" smtClean="0">
                <a:solidFill>
                  <a:srgbClr val="000000"/>
                </a:solidFill>
                <a:latin typeface="+mn-ea"/>
              </a:rPr>
              <a:t> </a:t>
            </a:r>
            <a:r>
              <a:rPr lang="zh-CN" altLang="en-US" dirty="0" smtClean="0">
                <a:solidFill>
                  <a:srgbClr val="000000"/>
                </a:solidFill>
                <a:latin typeface="+mn-ea"/>
              </a:rPr>
              <a:t>        </a:t>
            </a:r>
            <a:endParaRPr lang="en-US"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99941" y="284392"/>
            <a:ext cx="3480440" cy="584776"/>
          </a:xfrm>
          <a:prstGeom prst="rect">
            <a:avLst/>
          </a:prstGeom>
        </p:spPr>
        <p:txBody>
          <a:bodyPr wrap="none">
            <a:spAutoFit/>
          </a:bodyPr>
          <a:lstStyle/>
          <a:p>
            <a:r>
              <a:rPr lang="zh-CN" altLang="en-US" sz="3200" b="1" dirty="0" smtClean="0">
                <a:solidFill>
                  <a:srgbClr val="000000"/>
                </a:solidFill>
              </a:rPr>
              <a:t>民事起诉状</a:t>
            </a:r>
            <a:r>
              <a:rPr lang="en-US" altLang="en-US" sz="3200" b="1" dirty="0" smtClean="0">
                <a:solidFill>
                  <a:srgbClr val="000000"/>
                </a:solidFill>
              </a:rPr>
              <a:t>的</a:t>
            </a:r>
            <a:r>
              <a:rPr lang="zh-CN" altLang="en-US" sz="3200" b="1" dirty="0" smtClean="0">
                <a:solidFill>
                  <a:srgbClr val="000000"/>
                </a:solidFill>
              </a:rPr>
              <a:t>格式</a:t>
            </a:r>
            <a:endParaRPr lang="zh-CN" altLang="en-US" sz="3200" b="1" dirty="0">
              <a:solidFill>
                <a:srgbClr val="000000"/>
              </a:solidFill>
            </a:endParaRPr>
          </a:p>
        </p:txBody>
      </p:sp>
      <p:sp>
        <p:nvSpPr>
          <p:cNvPr id="22" name="矩形 21"/>
          <p:cNvSpPr/>
          <p:nvPr/>
        </p:nvSpPr>
        <p:spPr>
          <a:xfrm>
            <a:off x="3252474" y="884524"/>
            <a:ext cx="8194464" cy="193802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en-US" sz="2000" b="1" u="dash" dirty="0" smtClean="0">
                <a:solidFill>
                  <a:srgbClr val="000000"/>
                </a:solidFill>
                <a:uFill>
                  <a:solidFill>
                    <a:srgbClr val="800000"/>
                  </a:solidFill>
                </a:uFill>
                <a:latin typeface="+mn-ea"/>
              </a:rPr>
              <a:t>民事起诉状</a:t>
            </a:r>
            <a:r>
              <a:rPr lang="zh-CN" altLang="en-US" sz="2000" b="1" u="dash" dirty="0" smtClean="0">
                <a:solidFill>
                  <a:srgbClr val="000000"/>
                </a:solidFill>
                <a:uFill>
                  <a:solidFill>
                    <a:srgbClr val="800000"/>
                  </a:solidFill>
                </a:uFill>
                <a:latin typeface="+mn-ea"/>
              </a:rPr>
              <a:t>的格式</a:t>
            </a:r>
            <a:endParaRPr lang="en-US" altLang="zh-CN" sz="2000" b="1" u="dash" dirty="0" smtClean="0">
              <a:solidFill>
                <a:srgbClr val="000000"/>
              </a:solidFill>
              <a:uFill>
                <a:solidFill>
                  <a:srgbClr val="800000"/>
                </a:solidFill>
              </a:uFill>
              <a:latin typeface="+mn-ea"/>
            </a:endParaRPr>
          </a:p>
          <a:p>
            <a:pPr>
              <a:buClr>
                <a:srgbClr val="FF6600"/>
              </a:buClr>
            </a:pPr>
            <a:r>
              <a:rPr lang="en-US" altLang="zh-CN" sz="1400" dirty="0" smtClean="0">
                <a:solidFill>
                  <a:srgbClr val="000000"/>
                </a:solidFill>
              </a:rPr>
              <a:t>         </a:t>
            </a:r>
            <a:r>
              <a:rPr lang="zh-CN" altLang="zh-CN" dirty="0" smtClean="0">
                <a:solidFill>
                  <a:srgbClr val="000000"/>
                </a:solidFill>
                <a:latin typeface="+mn-ea"/>
              </a:rPr>
              <a:t>民事起诉</a:t>
            </a:r>
            <a:r>
              <a:rPr lang="zh-CN" altLang="zh-CN" dirty="0">
                <a:solidFill>
                  <a:srgbClr val="000000"/>
                </a:solidFill>
                <a:latin typeface="+mn-ea"/>
              </a:rPr>
              <a:t>状的格式可以有两种不同的理解方法：第一，按照传统的方法分为首部</a:t>
            </a:r>
            <a:r>
              <a:rPr lang="en-US" altLang="zh-CN" dirty="0">
                <a:solidFill>
                  <a:srgbClr val="000000"/>
                </a:solidFill>
                <a:latin typeface="+mn-ea"/>
              </a:rPr>
              <a:t>(</a:t>
            </a:r>
            <a:r>
              <a:rPr lang="zh-CN" altLang="zh-CN" dirty="0">
                <a:solidFill>
                  <a:srgbClr val="000000"/>
                </a:solidFill>
                <a:latin typeface="+mn-ea"/>
              </a:rPr>
              <a:t>标题、</a:t>
            </a:r>
            <a:r>
              <a:rPr lang="zh-CN" altLang="zh-CN" dirty="0" smtClean="0">
                <a:solidFill>
                  <a:srgbClr val="000000"/>
                </a:solidFill>
                <a:latin typeface="+mn-ea"/>
              </a:rPr>
              <a:t>原告与被告</a:t>
            </a:r>
            <a:r>
              <a:rPr lang="zh-CN" altLang="zh-CN" dirty="0">
                <a:solidFill>
                  <a:srgbClr val="000000"/>
                </a:solidFill>
                <a:latin typeface="+mn-ea"/>
              </a:rPr>
              <a:t>基本情况</a:t>
            </a:r>
            <a:r>
              <a:rPr lang="en-US" altLang="zh-CN" dirty="0">
                <a:solidFill>
                  <a:srgbClr val="000000"/>
                </a:solidFill>
                <a:latin typeface="+mn-ea"/>
              </a:rPr>
              <a:t>)</a:t>
            </a:r>
            <a:r>
              <a:rPr lang="zh-CN" altLang="zh-CN" dirty="0">
                <a:solidFill>
                  <a:srgbClr val="000000"/>
                </a:solidFill>
                <a:latin typeface="+mn-ea"/>
              </a:rPr>
              <a:t>、诉讼请求、事实与理由、尾部与附页四个部分组成；第二，按照</a:t>
            </a:r>
            <a:r>
              <a:rPr lang="zh-CN" altLang="zh-CN" dirty="0" smtClean="0">
                <a:solidFill>
                  <a:srgbClr val="000000"/>
                </a:solidFill>
                <a:latin typeface="+mn-ea"/>
              </a:rPr>
              <a:t>公文的通用格式划分</a:t>
            </a:r>
            <a:r>
              <a:rPr lang="zh-CN" altLang="zh-CN" dirty="0">
                <a:solidFill>
                  <a:srgbClr val="000000"/>
                </a:solidFill>
                <a:latin typeface="+mn-ea"/>
              </a:rPr>
              <a:t>，照样是由标题、受文人、正文、落款、附件五个部分构成，只是在位置上发生了变化。</a:t>
            </a:r>
            <a:endParaRPr lang="zh-CN" altLang="zh-CN" dirty="0">
              <a:solidFill>
                <a:srgbClr val="000000"/>
              </a:solidFill>
              <a:latin typeface="+mn-ea"/>
            </a:endParaRPr>
          </a:p>
          <a:p>
            <a:endParaRPr lang="zh-CN" altLang="zh-CN" dirty="0">
              <a:solidFill>
                <a:srgbClr val="000000"/>
              </a:solidFill>
              <a:latin typeface="+mn-ea"/>
            </a:endParaRPr>
          </a:p>
        </p:txBody>
      </p:sp>
      <p:sp>
        <p:nvSpPr>
          <p:cNvPr id="41" name="椭圆 40"/>
          <p:cNvSpPr/>
          <p:nvPr/>
        </p:nvSpPr>
        <p:spPr>
          <a:xfrm>
            <a:off x="3985485" y="4873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2897202" y="4269434"/>
            <a:ext cx="9177867" cy="2062103"/>
          </a:xfrm>
          <a:prstGeom prst="rect">
            <a:avLst/>
          </a:prstGeom>
        </p:spPr>
        <p:txBody>
          <a:bodyPr wrap="square">
            <a:spAutoFit/>
          </a:bodyPr>
          <a:lstStyle/>
          <a:p>
            <a:pPr>
              <a:tabLst>
                <a:tab pos="2877820" algn="l"/>
              </a:tabLst>
            </a:pPr>
            <a:r>
              <a:rPr lang="zh-CN" altLang="zh-CN" sz="2000" b="1" dirty="0">
                <a:solidFill>
                  <a:srgbClr val="FF6600"/>
                </a:solidFill>
              </a:rPr>
              <a:t>起诉程序</a:t>
            </a:r>
            <a:endParaRPr lang="zh-CN" altLang="zh-CN" sz="2000" dirty="0">
              <a:solidFill>
                <a:srgbClr val="FF6600"/>
              </a:solidFill>
            </a:endParaRPr>
          </a:p>
          <a:p>
            <a:r>
              <a:rPr lang="zh-CN" altLang="zh-CN" dirty="0">
                <a:solidFill>
                  <a:srgbClr val="000000"/>
                </a:solidFill>
              </a:rPr>
              <a:t>（</a:t>
            </a:r>
            <a:r>
              <a:rPr lang="en-US" altLang="zh-CN" dirty="0">
                <a:solidFill>
                  <a:srgbClr val="000000"/>
                </a:solidFill>
              </a:rPr>
              <a:t>1</a:t>
            </a:r>
            <a:r>
              <a:rPr lang="zh-CN" altLang="zh-CN" dirty="0">
                <a:solidFill>
                  <a:srgbClr val="000000"/>
                </a:solidFill>
              </a:rPr>
              <a:t>）准备起诉</a:t>
            </a:r>
            <a:r>
              <a:rPr lang="en-US" altLang="zh-CN" dirty="0">
                <a:solidFill>
                  <a:srgbClr val="000000"/>
                </a:solidFill>
              </a:rPr>
              <a:t>(</a:t>
            </a:r>
            <a:r>
              <a:rPr lang="zh-CN" altLang="zh-CN" dirty="0">
                <a:solidFill>
                  <a:srgbClr val="000000"/>
                </a:solidFill>
              </a:rPr>
              <a:t>起诉状要载明对方详细信息、起诉请求、理由、证据资料</a:t>
            </a:r>
            <a:r>
              <a:rPr lang="en-US" altLang="zh-CN" dirty="0">
                <a:solidFill>
                  <a:srgbClr val="000000"/>
                </a:solidFill>
              </a:rPr>
              <a:t>)</a:t>
            </a:r>
            <a:r>
              <a:rPr lang="zh-CN" altLang="zh-CN" dirty="0">
                <a:solidFill>
                  <a:srgbClr val="000000"/>
                </a:solidFill>
              </a:rPr>
              <a:t>。</a:t>
            </a:r>
            <a:endParaRPr lang="zh-CN" altLang="zh-CN" dirty="0">
              <a:solidFill>
                <a:srgbClr val="000000"/>
              </a:solidFill>
            </a:endParaRPr>
          </a:p>
          <a:p>
            <a:r>
              <a:rPr lang="zh-CN" altLang="zh-CN" dirty="0">
                <a:solidFill>
                  <a:srgbClr val="000000"/>
                </a:solidFill>
              </a:rPr>
              <a:t>（</a:t>
            </a:r>
            <a:r>
              <a:rPr lang="en-US" altLang="zh-CN" dirty="0">
                <a:solidFill>
                  <a:srgbClr val="000000"/>
                </a:solidFill>
              </a:rPr>
              <a:t>2</a:t>
            </a:r>
            <a:r>
              <a:rPr lang="zh-CN" altLang="zh-CN" dirty="0">
                <a:solidFill>
                  <a:srgbClr val="000000"/>
                </a:solidFill>
              </a:rPr>
              <a:t>）立案</a:t>
            </a:r>
            <a:r>
              <a:rPr lang="en-US" altLang="zh-CN" dirty="0">
                <a:solidFill>
                  <a:srgbClr val="000000"/>
                </a:solidFill>
              </a:rPr>
              <a:t>(</a:t>
            </a:r>
            <a:r>
              <a:rPr lang="zh-CN" altLang="zh-CN" dirty="0">
                <a:solidFill>
                  <a:srgbClr val="000000"/>
                </a:solidFill>
              </a:rPr>
              <a:t>带起诉状、起诉费用、个人身份证复印件到被告所在地基层法院立案庭立案</a:t>
            </a:r>
            <a:r>
              <a:rPr lang="en-US" altLang="zh-CN" dirty="0">
                <a:solidFill>
                  <a:srgbClr val="000000"/>
                </a:solidFill>
              </a:rPr>
              <a:t>)</a:t>
            </a:r>
            <a:r>
              <a:rPr lang="zh-CN" altLang="zh-CN" dirty="0">
                <a:solidFill>
                  <a:srgbClr val="000000"/>
                </a:solidFill>
              </a:rPr>
              <a:t>。</a:t>
            </a:r>
            <a:endParaRPr lang="zh-CN" altLang="zh-CN" dirty="0">
              <a:solidFill>
                <a:srgbClr val="000000"/>
              </a:solidFill>
            </a:endParaRPr>
          </a:p>
          <a:p>
            <a:r>
              <a:rPr lang="zh-CN" altLang="zh-CN" dirty="0">
                <a:solidFill>
                  <a:srgbClr val="000000"/>
                </a:solidFill>
              </a:rPr>
              <a:t>（</a:t>
            </a:r>
            <a:r>
              <a:rPr lang="en-US" altLang="zh-CN" dirty="0">
                <a:solidFill>
                  <a:srgbClr val="000000"/>
                </a:solidFill>
              </a:rPr>
              <a:t>3</a:t>
            </a:r>
            <a:r>
              <a:rPr lang="zh-CN" altLang="zh-CN" dirty="0">
                <a:solidFill>
                  <a:srgbClr val="000000"/>
                </a:solidFill>
              </a:rPr>
              <a:t>）开庭审理</a:t>
            </a:r>
            <a:r>
              <a:rPr lang="en-US" altLang="zh-CN" dirty="0">
                <a:solidFill>
                  <a:srgbClr val="000000"/>
                </a:solidFill>
              </a:rPr>
              <a:t>(</a:t>
            </a:r>
            <a:r>
              <a:rPr lang="zh-CN" altLang="zh-CN" dirty="0">
                <a:solidFill>
                  <a:srgbClr val="000000"/>
                </a:solidFill>
              </a:rPr>
              <a:t>在法院通知的时间内补充材料，在开庭日赴法庭开庭，质证、辩论</a:t>
            </a:r>
            <a:r>
              <a:rPr lang="en-US" altLang="zh-CN" dirty="0">
                <a:solidFill>
                  <a:srgbClr val="000000"/>
                </a:solidFill>
              </a:rPr>
              <a:t>)</a:t>
            </a:r>
            <a:r>
              <a:rPr lang="zh-CN" altLang="zh-CN" dirty="0">
                <a:solidFill>
                  <a:srgbClr val="000000"/>
                </a:solidFill>
              </a:rPr>
              <a:t>。</a:t>
            </a:r>
            <a:endParaRPr lang="zh-CN" altLang="zh-CN" dirty="0">
              <a:solidFill>
                <a:srgbClr val="000000"/>
              </a:solidFill>
            </a:endParaRPr>
          </a:p>
          <a:p>
            <a:r>
              <a:rPr lang="zh-CN" altLang="zh-CN" dirty="0">
                <a:solidFill>
                  <a:srgbClr val="000000"/>
                </a:solidFill>
              </a:rPr>
              <a:t>（</a:t>
            </a:r>
            <a:r>
              <a:rPr lang="en-US" altLang="zh-CN" dirty="0">
                <a:solidFill>
                  <a:srgbClr val="000000"/>
                </a:solidFill>
              </a:rPr>
              <a:t>4</a:t>
            </a:r>
            <a:r>
              <a:rPr lang="zh-CN" altLang="zh-CN" dirty="0">
                <a:solidFill>
                  <a:srgbClr val="000000"/>
                </a:solidFill>
              </a:rPr>
              <a:t>）等待判决结果。</a:t>
            </a:r>
            <a:endParaRPr lang="zh-CN" altLang="zh-CN" dirty="0">
              <a:solidFill>
                <a:srgbClr val="000000"/>
              </a:solidFill>
            </a:endParaRPr>
          </a:p>
          <a:p>
            <a:r>
              <a:rPr lang="zh-CN" altLang="zh-CN" dirty="0">
                <a:solidFill>
                  <a:srgbClr val="000000"/>
                </a:solidFill>
              </a:rPr>
              <a:t>（</a:t>
            </a:r>
            <a:r>
              <a:rPr lang="en-US" altLang="zh-CN" dirty="0">
                <a:solidFill>
                  <a:srgbClr val="000000"/>
                </a:solidFill>
              </a:rPr>
              <a:t>5</a:t>
            </a:r>
            <a:r>
              <a:rPr lang="zh-CN" altLang="zh-CN" dirty="0">
                <a:solidFill>
                  <a:srgbClr val="000000"/>
                </a:solidFill>
              </a:rPr>
              <a:t>）判决书生效后，对方不执行的，到法院执行庭申请强制执行。</a:t>
            </a:r>
            <a:endParaRPr lang="zh-CN" altLang="zh-CN" dirty="0">
              <a:solidFill>
                <a:srgbClr val="000000"/>
              </a:solidFill>
            </a:endParaRPr>
          </a:p>
          <a:p>
            <a:r>
              <a:rPr lang="zh-CN" altLang="en-US" dirty="0" smtClean="0">
                <a:solidFill>
                  <a:srgbClr val="000000"/>
                </a:solidFill>
                <a:latin typeface="+mn-ea"/>
              </a:rPr>
              <a:t>    </a:t>
            </a:r>
            <a:endParaRPr lang="en-US" altLang="zh-CN" dirty="0">
              <a:solidFill>
                <a:srgbClr val="000000"/>
              </a:solidFill>
              <a:latin typeface="+mn-ea"/>
            </a:endParaRPr>
          </a:p>
        </p:txBody>
      </p:sp>
      <p:sp>
        <p:nvSpPr>
          <p:cNvPr id="10" name="矩形 9"/>
          <p:cNvSpPr/>
          <p:nvPr/>
        </p:nvSpPr>
        <p:spPr>
          <a:xfrm>
            <a:off x="3252474" y="2667836"/>
            <a:ext cx="7160260" cy="150685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起诉状必须符合的条件</a:t>
            </a:r>
            <a:endParaRPr lang="en-US" altLang="zh-CN" sz="1400" b="1" dirty="0" smtClean="0">
              <a:solidFill>
                <a:srgbClr val="000000"/>
              </a:solidFill>
              <a:latin typeface="+mn-ea"/>
            </a:endParaRPr>
          </a:p>
          <a:p>
            <a:r>
              <a:rPr lang="en-US" altLang="zh-CN" dirty="0">
                <a:solidFill>
                  <a:srgbClr val="000000"/>
                </a:solidFill>
                <a:latin typeface="+mn-ea"/>
              </a:rPr>
              <a:t>     (1)</a:t>
            </a:r>
            <a:r>
              <a:rPr lang="zh-CN" altLang="zh-CN" dirty="0">
                <a:solidFill>
                  <a:srgbClr val="000000"/>
                </a:solidFill>
                <a:latin typeface="+mn-ea"/>
              </a:rPr>
              <a:t>原告是与本案有直接利害关系的公民、法人和其他组织；</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有明确的被告；</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(3)</a:t>
            </a:r>
            <a:r>
              <a:rPr lang="zh-CN" altLang="zh-CN" dirty="0">
                <a:solidFill>
                  <a:srgbClr val="000000"/>
                </a:solidFill>
                <a:latin typeface="+mn-ea"/>
              </a:rPr>
              <a:t>有具体的诉讼请求和事实、理由；</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(4)</a:t>
            </a:r>
            <a:r>
              <a:rPr lang="zh-CN" altLang="zh-CN" dirty="0">
                <a:solidFill>
                  <a:srgbClr val="000000"/>
                </a:solidFill>
                <a:latin typeface="+mn-ea"/>
              </a:rPr>
              <a:t>属于人民法院受理民事诉讼的范围和受诉人民法院管辖</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780533"/>
            <a:ext cx="4698722" cy="769441"/>
          </a:xfrm>
          <a:prstGeom prst="rect">
            <a:avLst/>
          </a:prstGeom>
        </p:spPr>
        <p:txBody>
          <a:bodyPr wrap="none">
            <a:spAutoFit/>
          </a:bodyPr>
          <a:lstStyle/>
          <a:p>
            <a:r>
              <a:rPr lang="zh-CN" altLang="en-US" sz="4400" dirty="0" smtClean="0"/>
              <a:t>刑事自诉状的含义</a:t>
            </a:r>
            <a:endParaRPr lang="en-US" altLang="zh-CN" sz="4400" dirty="0"/>
          </a:p>
        </p:txBody>
      </p:sp>
      <p:sp>
        <p:nvSpPr>
          <p:cNvPr id="7" name="矩形 6"/>
          <p:cNvSpPr/>
          <p:nvPr/>
        </p:nvSpPr>
        <p:spPr>
          <a:xfrm>
            <a:off x="1367474" y="1726295"/>
            <a:ext cx="7522526" cy="4224234"/>
          </a:xfrm>
          <a:prstGeom prst="rect">
            <a:avLst/>
          </a:prstGeom>
        </p:spPr>
        <p:txBody>
          <a:bodyPr wrap="square">
            <a:spAutoFit/>
          </a:bodyPr>
          <a:lstStyle/>
          <a:p>
            <a:pPr>
              <a:lnSpc>
                <a:spcPct val="150000"/>
              </a:lnSpc>
            </a:pPr>
            <a:r>
              <a:rPr lang="zh-CN" altLang="en-US" dirty="0" smtClean="0">
                <a:latin typeface="+mn-ea"/>
              </a:rPr>
              <a:t>       </a:t>
            </a:r>
            <a:r>
              <a:rPr lang="zh-CN" altLang="zh-CN" dirty="0" smtClean="0">
                <a:latin typeface="+mn-ea"/>
              </a:rPr>
              <a:t>刑事案件诉讼包括公诉和自诉两种</a:t>
            </a:r>
            <a:r>
              <a:rPr lang="zh-CN" altLang="zh-CN" dirty="0">
                <a:latin typeface="+mn-ea"/>
              </a:rPr>
              <a:t>，自诉是被害人或者他的法定代理人提起，公诉是由人民检察院提起。</a:t>
            </a:r>
            <a:endParaRPr lang="zh-CN" altLang="zh-CN" dirty="0">
              <a:latin typeface="+mn-ea"/>
            </a:endParaRPr>
          </a:p>
          <a:p>
            <a:pPr>
              <a:lnSpc>
                <a:spcPct val="150000"/>
              </a:lnSpc>
            </a:pPr>
            <a:r>
              <a:rPr lang="en-US" altLang="zh-CN" dirty="0">
                <a:latin typeface="+mn-ea"/>
              </a:rPr>
              <a:t>   </a:t>
            </a:r>
            <a:r>
              <a:rPr lang="zh-CN" altLang="en-US" dirty="0" smtClean="0">
                <a:latin typeface="+mn-ea"/>
              </a:rPr>
              <a:t>  </a:t>
            </a:r>
            <a:r>
              <a:rPr lang="en-US" altLang="zh-CN" dirty="0" smtClean="0">
                <a:latin typeface="+mn-ea"/>
              </a:rPr>
              <a:t> </a:t>
            </a:r>
            <a:r>
              <a:rPr lang="zh-CN" altLang="zh-CN" dirty="0">
                <a:latin typeface="+mn-ea"/>
              </a:rPr>
              <a:t>自诉案件包括下列案件：</a:t>
            </a:r>
            <a:endParaRPr lang="zh-CN" altLang="zh-CN" dirty="0">
              <a:latin typeface="+mn-ea"/>
            </a:endParaRPr>
          </a:p>
          <a:p>
            <a:pPr>
              <a:lnSpc>
                <a:spcPct val="150000"/>
              </a:lnSpc>
            </a:pPr>
            <a:r>
              <a:rPr lang="en-US" altLang="zh-CN" dirty="0">
                <a:latin typeface="+mn-ea"/>
              </a:rPr>
              <a:t>   </a:t>
            </a:r>
            <a:r>
              <a:rPr lang="zh-CN" altLang="en-US" dirty="0" smtClean="0">
                <a:latin typeface="+mn-ea"/>
              </a:rPr>
              <a:t>  </a:t>
            </a:r>
            <a:r>
              <a:rPr lang="en-US" altLang="zh-CN" dirty="0" smtClean="0">
                <a:latin typeface="+mn-ea"/>
              </a:rPr>
              <a:t> </a:t>
            </a:r>
            <a:r>
              <a:rPr lang="en-US" altLang="zh-CN" dirty="0">
                <a:latin typeface="+mn-ea"/>
              </a:rPr>
              <a:t>(1)</a:t>
            </a:r>
            <a:r>
              <a:rPr lang="zh-CN" altLang="zh-CN" dirty="0">
                <a:latin typeface="+mn-ea"/>
              </a:rPr>
              <a:t>告诉才处理的案件；</a:t>
            </a:r>
            <a:endParaRPr lang="zh-CN" altLang="zh-CN" dirty="0">
              <a:latin typeface="+mn-ea"/>
            </a:endParaRPr>
          </a:p>
          <a:p>
            <a:pPr>
              <a:lnSpc>
                <a:spcPct val="150000"/>
              </a:lnSpc>
            </a:pPr>
            <a:r>
              <a:rPr lang="en-US" altLang="zh-CN" dirty="0">
                <a:latin typeface="+mn-ea"/>
              </a:rPr>
              <a:t>   </a:t>
            </a:r>
            <a:r>
              <a:rPr lang="zh-CN" altLang="en-US" dirty="0" smtClean="0">
                <a:latin typeface="+mn-ea"/>
              </a:rPr>
              <a:t>  </a:t>
            </a:r>
            <a:r>
              <a:rPr lang="en-US" altLang="zh-CN" dirty="0" smtClean="0">
                <a:latin typeface="+mn-ea"/>
              </a:rPr>
              <a:t> </a:t>
            </a:r>
            <a:r>
              <a:rPr lang="en-US" altLang="zh-CN" dirty="0">
                <a:latin typeface="+mn-ea"/>
              </a:rPr>
              <a:t>(2)</a:t>
            </a:r>
            <a:r>
              <a:rPr lang="zh-CN" altLang="zh-CN" dirty="0">
                <a:latin typeface="+mn-ea"/>
              </a:rPr>
              <a:t>被害人有证据证明的轻微刑事案件；</a:t>
            </a:r>
            <a:endParaRPr lang="zh-CN" altLang="zh-CN" dirty="0">
              <a:latin typeface="+mn-ea"/>
            </a:endParaRPr>
          </a:p>
          <a:p>
            <a:pPr>
              <a:lnSpc>
                <a:spcPct val="150000"/>
              </a:lnSpc>
            </a:pPr>
            <a:r>
              <a:rPr lang="en-US" altLang="zh-CN" dirty="0">
                <a:latin typeface="+mn-ea"/>
              </a:rPr>
              <a:t>   </a:t>
            </a:r>
            <a:r>
              <a:rPr lang="zh-CN" altLang="en-US" dirty="0" smtClean="0">
                <a:latin typeface="+mn-ea"/>
              </a:rPr>
              <a:t>  </a:t>
            </a:r>
            <a:r>
              <a:rPr lang="en-US" altLang="zh-CN" dirty="0" smtClean="0">
                <a:latin typeface="+mn-ea"/>
              </a:rPr>
              <a:t> </a:t>
            </a:r>
            <a:r>
              <a:rPr lang="en-US" altLang="zh-CN" dirty="0">
                <a:latin typeface="+mn-ea"/>
              </a:rPr>
              <a:t>(3)</a:t>
            </a:r>
            <a:r>
              <a:rPr lang="zh-CN" altLang="zh-CN" dirty="0">
                <a:latin typeface="+mn-ea"/>
              </a:rPr>
              <a:t>被害人有证据证明对被告人侵犯自己人身、财产权利的行为应当追究刑事责任，而公安机关或者人民检察院不予追究被告人刑事责任的案件。</a:t>
            </a:r>
            <a:endParaRPr lang="zh-CN" altLang="zh-CN" dirty="0">
              <a:latin typeface="+mn-ea"/>
            </a:endParaRPr>
          </a:p>
          <a:p>
            <a:pPr>
              <a:lnSpc>
                <a:spcPct val="150000"/>
              </a:lnSpc>
            </a:pPr>
            <a:r>
              <a:rPr lang="en-US" altLang="zh-CN" dirty="0">
                <a:latin typeface="+mn-ea"/>
              </a:rPr>
              <a:t>    </a:t>
            </a:r>
            <a:r>
              <a:rPr lang="zh-CN" altLang="en-US" dirty="0" smtClean="0">
                <a:latin typeface="+mn-ea"/>
              </a:rPr>
              <a:t>   </a:t>
            </a:r>
            <a:r>
              <a:rPr lang="zh-CN" altLang="zh-CN" dirty="0" smtClean="0">
                <a:latin typeface="+mn-ea"/>
              </a:rPr>
              <a:t>凡</a:t>
            </a:r>
            <a:r>
              <a:rPr lang="zh-CN" altLang="zh-CN" dirty="0">
                <a:latin typeface="+mn-ea"/>
              </a:rPr>
              <a:t>属上述法律规定范围以内的刑事案件，被害人或是他的法定代理人都有权向人民法院提出刑事自诉状，请求人民法院受理，并在依法审理后做出公正裁决。</a:t>
            </a:r>
            <a:endParaRPr lang="zh-CN" altLang="zh-CN" dirty="0">
              <a:latin typeface="+mn-ea"/>
            </a:endParaRPr>
          </a:p>
        </p:txBody>
      </p:sp>
      <p:sp>
        <p:nvSpPr>
          <p:cNvPr id="10" name="椭圆 9"/>
          <p:cNvSpPr/>
          <p:nvPr/>
        </p:nvSpPr>
        <p:spPr>
          <a:xfrm>
            <a:off x="1145232" y="1124515"/>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45948"/>
            <a:ext cx="4711546" cy="584776"/>
          </a:xfrm>
          <a:prstGeom prst="rect">
            <a:avLst/>
          </a:prstGeom>
        </p:spPr>
        <p:txBody>
          <a:bodyPr wrap="none">
            <a:spAutoFit/>
          </a:bodyPr>
          <a:lstStyle/>
          <a:p>
            <a:r>
              <a:rPr lang="zh-CN" altLang="en-US" sz="3200" b="1" dirty="0" smtClean="0"/>
              <a:t>刑事自诉状</a:t>
            </a:r>
            <a:r>
              <a:rPr lang="en-US" altLang="en-US" sz="3200" b="1" dirty="0" smtClean="0"/>
              <a:t>的</a:t>
            </a:r>
            <a:r>
              <a:rPr lang="zh-CN" altLang="en-US" sz="3200" b="1" dirty="0" smtClean="0"/>
              <a:t>特点、格式</a:t>
            </a:r>
            <a:endParaRPr lang="zh-CN" altLang="en-US" sz="3200" b="1" dirty="0"/>
          </a:p>
        </p:txBody>
      </p:sp>
      <p:sp>
        <p:nvSpPr>
          <p:cNvPr id="22" name="矩形 21"/>
          <p:cNvSpPr/>
          <p:nvPr/>
        </p:nvSpPr>
        <p:spPr>
          <a:xfrm>
            <a:off x="3066207" y="1488556"/>
            <a:ext cx="8397659" cy="2215991"/>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刑事自</a:t>
            </a:r>
            <a:r>
              <a:rPr lang="en-US" altLang="en-US" sz="2000" b="1" u="dash" dirty="0" smtClean="0">
                <a:solidFill>
                  <a:srgbClr val="000000"/>
                </a:solidFill>
                <a:uFill>
                  <a:solidFill>
                    <a:srgbClr val="800000"/>
                  </a:solidFill>
                </a:uFill>
                <a:latin typeface="+mn-ea"/>
              </a:rPr>
              <a:t>诉状</a:t>
            </a:r>
            <a:r>
              <a:rPr lang="zh-CN" altLang="en-US" sz="2000" b="1" u="dash" dirty="0" smtClean="0">
                <a:solidFill>
                  <a:srgbClr val="000000"/>
                </a:solidFill>
                <a:uFill>
                  <a:solidFill>
                    <a:srgbClr val="800000"/>
                  </a:solidFill>
                </a:uFill>
                <a:latin typeface="+mn-ea"/>
              </a:rPr>
              <a:t>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en-US" altLang="zh-CN" sz="1400" dirty="0" smtClean="0">
                <a:solidFill>
                  <a:srgbClr val="000000"/>
                </a:solidFill>
                <a:latin typeface="+mn-ea"/>
              </a:rPr>
              <a:t> </a:t>
            </a:r>
            <a:r>
              <a:rPr lang="en-US" altLang="zh-CN" dirty="0">
                <a:solidFill>
                  <a:srgbClr val="000000"/>
                </a:solidFill>
                <a:latin typeface="+mn-ea"/>
              </a:rPr>
              <a:t> (1)</a:t>
            </a:r>
            <a:r>
              <a:rPr lang="zh-CN" altLang="zh-CN" dirty="0">
                <a:solidFill>
                  <a:srgbClr val="000000"/>
                </a:solidFill>
                <a:latin typeface="+mn-ea"/>
              </a:rPr>
              <a:t>必须是被害人或其法定代理人提起自诉的书状。用刑事自诉状向人</a:t>
            </a:r>
            <a:r>
              <a:rPr lang="zh-CN" altLang="zh-CN" dirty="0" smtClean="0">
                <a:solidFill>
                  <a:srgbClr val="000000"/>
                </a:solidFill>
                <a:latin typeface="+mn-ea"/>
              </a:rPr>
              <a:t>民法院</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提起刑事诉讼</a:t>
            </a:r>
            <a:r>
              <a:rPr lang="zh-CN" altLang="zh-CN" dirty="0">
                <a:solidFill>
                  <a:srgbClr val="000000"/>
                </a:solidFill>
                <a:latin typeface="+mn-ea"/>
              </a:rPr>
              <a:t>的人，称为自诉人，被起诉的人称为被告人。</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被告人</a:t>
            </a:r>
            <a:r>
              <a:rPr lang="en-US" altLang="zh-CN" dirty="0">
                <a:solidFill>
                  <a:srgbClr val="000000"/>
                </a:solidFill>
                <a:latin typeface="+mn-ea"/>
              </a:rPr>
              <a:t>(</a:t>
            </a:r>
            <a:r>
              <a:rPr lang="zh-CN" altLang="zh-CN" dirty="0">
                <a:solidFill>
                  <a:srgbClr val="000000"/>
                </a:solidFill>
                <a:latin typeface="+mn-ea"/>
              </a:rPr>
              <a:t>被起诉的人、被控告的人</a:t>
            </a:r>
            <a:r>
              <a:rPr lang="en-US" altLang="zh-CN" dirty="0">
                <a:solidFill>
                  <a:srgbClr val="000000"/>
                </a:solidFill>
                <a:latin typeface="+mn-ea"/>
              </a:rPr>
              <a:t>)</a:t>
            </a:r>
            <a:r>
              <a:rPr lang="zh-CN" altLang="zh-CN" dirty="0">
                <a:solidFill>
                  <a:srgbClr val="000000"/>
                </a:solidFill>
                <a:latin typeface="+mn-ea"/>
              </a:rPr>
              <a:t>的行为必须构成犯罪。</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刑事自诉状是向对本案有管辖权的第一审人民法院起诉的书状。</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4)</a:t>
            </a:r>
            <a:r>
              <a:rPr lang="zh-CN" altLang="zh-CN" dirty="0">
                <a:solidFill>
                  <a:srgbClr val="000000"/>
                </a:solidFill>
                <a:latin typeface="+mn-ea"/>
              </a:rPr>
              <a:t>必须是对法定的自诉案件提起诉讼的书状，即“对告诉才处理和其</a:t>
            </a:r>
            <a:r>
              <a:rPr lang="zh-CN" altLang="zh-CN" dirty="0" smtClean="0">
                <a:solidFill>
                  <a:srgbClr val="000000"/>
                </a:solidFill>
                <a:latin typeface="+mn-ea"/>
              </a:rPr>
              <a:t>他不需</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要进行侦查</a:t>
            </a:r>
            <a:r>
              <a:rPr lang="zh-CN" altLang="zh-CN" dirty="0">
                <a:solidFill>
                  <a:srgbClr val="000000"/>
                </a:solidFill>
                <a:latin typeface="+mn-ea"/>
              </a:rPr>
              <a:t>的轻微刑事案件”提起自诉书状。</a:t>
            </a:r>
            <a:endParaRPr lang="zh-CN" altLang="zh-CN" dirty="0">
              <a:solidFill>
                <a:srgbClr val="000000"/>
              </a:solidFill>
              <a:latin typeface="+mn-ea"/>
            </a:endParaRPr>
          </a:p>
        </p:txBody>
      </p:sp>
      <p:sp>
        <p:nvSpPr>
          <p:cNvPr id="41" name="椭圆 40"/>
          <p:cNvSpPr/>
          <p:nvPr/>
        </p:nvSpPr>
        <p:spPr>
          <a:xfrm>
            <a:off x="3854568"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10" name="矩形 9"/>
          <p:cNvSpPr/>
          <p:nvPr/>
        </p:nvSpPr>
        <p:spPr>
          <a:xfrm>
            <a:off x="2946401" y="4055808"/>
            <a:ext cx="8873066"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刑事自诉状的格式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latin typeface="+mn-ea"/>
              </a:rPr>
              <a:t>       </a:t>
            </a:r>
            <a:r>
              <a:rPr lang="zh-CN" altLang="zh-CN" dirty="0" smtClean="0">
                <a:solidFill>
                  <a:srgbClr val="000000"/>
                </a:solidFill>
                <a:latin typeface="+mn-ea"/>
              </a:rPr>
              <a:t>刑事自诉</a:t>
            </a:r>
            <a:r>
              <a:rPr lang="zh-CN" altLang="zh-CN" dirty="0">
                <a:solidFill>
                  <a:srgbClr val="000000"/>
                </a:solidFill>
                <a:latin typeface="+mn-ea"/>
              </a:rPr>
              <a:t>状的格式可以有两种不同的理解方法</a:t>
            </a:r>
            <a:r>
              <a:rPr lang="zh-CN" altLang="zh-CN" dirty="0" smtClean="0">
                <a:solidFill>
                  <a:srgbClr val="000000"/>
                </a:solidFill>
                <a:latin typeface="+mn-ea"/>
              </a:rPr>
              <a:t>，</a:t>
            </a:r>
            <a:endParaRPr lang="en-US" altLang="zh-CN"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按照</a:t>
            </a:r>
            <a:r>
              <a:rPr lang="zh-CN" altLang="zh-CN" dirty="0">
                <a:solidFill>
                  <a:srgbClr val="000000"/>
                </a:solidFill>
                <a:latin typeface="+mn-ea"/>
              </a:rPr>
              <a:t>传统</a:t>
            </a:r>
            <a:r>
              <a:rPr lang="zh-CN" altLang="zh-CN" dirty="0" smtClean="0">
                <a:solidFill>
                  <a:srgbClr val="000000"/>
                </a:solidFill>
                <a:latin typeface="+mn-ea"/>
              </a:rPr>
              <a:t>的方法分为首部、</a:t>
            </a:r>
            <a:r>
              <a:rPr lang="zh-CN" altLang="zh-CN" dirty="0">
                <a:solidFill>
                  <a:srgbClr val="000000"/>
                </a:solidFill>
                <a:latin typeface="+mn-ea"/>
              </a:rPr>
              <a:t>诉讼请求、事实与理由、尾部与附页四个部分</a:t>
            </a:r>
            <a:r>
              <a:rPr lang="zh-CN" altLang="zh-CN" dirty="0" smtClean="0">
                <a:solidFill>
                  <a:srgbClr val="000000"/>
                </a:solidFill>
                <a:latin typeface="+mn-ea"/>
              </a:rPr>
              <a:t>；</a:t>
            </a:r>
            <a:endParaRPr lang="en-US" altLang="zh-CN"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按照</a:t>
            </a:r>
            <a:r>
              <a:rPr lang="zh-CN" altLang="zh-CN" dirty="0">
                <a:solidFill>
                  <a:srgbClr val="000000"/>
                </a:solidFill>
                <a:latin typeface="+mn-ea"/>
              </a:rPr>
              <a:t>公文的通用格式划分，照样是由标题、受文人、正文、落款、</a:t>
            </a:r>
            <a:r>
              <a:rPr lang="zh-CN" altLang="zh-CN" dirty="0" smtClean="0">
                <a:solidFill>
                  <a:srgbClr val="000000"/>
                </a:solidFill>
                <a:latin typeface="+mn-ea"/>
              </a:rPr>
              <a:t>附件五个部分构</a:t>
            </a:r>
            <a:r>
              <a:rPr lang="zh-CN" altLang="zh-CN" dirty="0">
                <a:solidFill>
                  <a:srgbClr val="000000"/>
                </a:solidFill>
                <a:latin typeface="+mn-ea"/>
              </a:rPr>
              <a:t>成，只是在位置上发生了变化。</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4596</Words>
  <Application>WPS 演示</Application>
  <PresentationFormat>自定义</PresentationFormat>
  <Paragraphs>184</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Arial</vt:lpstr>
      <vt:lpstr>宋体</vt:lpstr>
      <vt:lpstr>Wingdings</vt:lpstr>
      <vt:lpstr>Segoe UI Light</vt:lpstr>
      <vt:lpstr>微软雅黑</vt:lpstr>
      <vt:lpstr>Arial</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254</cp:revision>
  <dcterms:created xsi:type="dcterms:W3CDTF">2015-08-18T02:51:00Z</dcterms:created>
  <dcterms:modified xsi:type="dcterms:W3CDTF">2017-08-24T01:42:01Z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