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392" r:id="rId3"/>
    <p:sldId id="393" r:id="rId4"/>
    <p:sldId id="394" r:id="rId5"/>
    <p:sldId id="395" r:id="rId6"/>
    <p:sldId id="396" r:id="rId7"/>
    <p:sldId id="397" r:id="rId8"/>
    <p:sldId id="398" r:id="rId9"/>
    <p:sldId id="399" r:id="rId10"/>
    <p:sldId id="400" r:id="rId11"/>
    <p:sldId id="401" r:id="rId12"/>
    <p:sldId id="402" r:id="rId13"/>
    <p:sldId id="403" r:id="rId14"/>
    <p:sldId id="404" r:id="rId15"/>
    <p:sldId id="405" r:id="rId16"/>
    <p:sldId id="408" r:id="rId17"/>
    <p:sldId id="272" r:id="rId18"/>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60"/>
        <p:guide orient="horz" pos="232"/>
        <p:guide orient="horz" pos="4112"/>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0661" y="3464295"/>
            <a:ext cx="4933740" cy="938719"/>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SEVENTH</a:t>
            </a:r>
            <a:endParaRPr lang="zh-CN" altLang="en-US" sz="4400" b="1" dirty="0">
              <a:latin typeface="+mj-lt"/>
              <a:ea typeface="微软雅黑" panose="020B0503020204020204" charset="-122"/>
            </a:endParaRPr>
          </a:p>
        </p:txBody>
      </p:sp>
      <p:sp>
        <p:nvSpPr>
          <p:cNvPr id="3" name="文本框 2"/>
          <p:cNvSpPr txBox="1"/>
          <p:nvPr/>
        </p:nvSpPr>
        <p:spPr>
          <a:xfrm>
            <a:off x="1862666" y="2417412"/>
            <a:ext cx="8094133" cy="1292662"/>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第七章 传播类文体写作</a:t>
            </a:r>
            <a:endParaRPr lang="zh-CN" altLang="en-US" sz="6000" dirty="0">
              <a:latin typeface="+mj-lt"/>
              <a:ea typeface="微软雅黑" panose="020B0503020204020204" charset="-122"/>
            </a:endParaRPr>
          </a:p>
        </p:txBody>
      </p:sp>
      <p:sp>
        <p:nvSpPr>
          <p:cNvPr id="4" name="矩形 3"/>
          <p:cNvSpPr/>
          <p:nvPr/>
        </p:nvSpPr>
        <p:spPr>
          <a:xfrm>
            <a:off x="4026229" y="4437228"/>
            <a:ext cx="4140000"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en-US" altLang="en-US" sz="4400" dirty="0" smtClean="0"/>
              <a:t>解说词</a:t>
            </a:r>
            <a:r>
              <a:rPr lang="zh-CN" altLang="en-US" sz="4400" dirty="0" smtClean="0"/>
              <a:t>的含义</a:t>
            </a:r>
            <a:endParaRPr lang="en-US" altLang="zh-CN" sz="4400" dirty="0"/>
          </a:p>
        </p:txBody>
      </p:sp>
      <p:sp>
        <p:nvSpPr>
          <p:cNvPr id="7" name="矩形 6"/>
          <p:cNvSpPr/>
          <p:nvPr/>
        </p:nvSpPr>
        <p:spPr>
          <a:xfrm>
            <a:off x="1367474" y="2318962"/>
            <a:ext cx="6963726" cy="1422954"/>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解说词是对</a:t>
            </a:r>
            <a:r>
              <a:rPr lang="zh-CN" altLang="zh-CN" sz="2000" dirty="0">
                <a:solidFill>
                  <a:srgbClr val="000000"/>
                </a:solidFill>
                <a:latin typeface="+mn-ea"/>
              </a:rPr>
              <a:t>人物生平事迹、旅游景点、展览陈列品</a:t>
            </a:r>
            <a:r>
              <a:rPr lang="en-US" altLang="zh-CN" sz="2000" dirty="0">
                <a:solidFill>
                  <a:srgbClr val="000000"/>
                </a:solidFill>
                <a:latin typeface="+mn-ea"/>
              </a:rPr>
              <a:t>(</a:t>
            </a:r>
            <a:r>
              <a:rPr lang="zh-CN" altLang="zh-CN" sz="2000" dirty="0">
                <a:solidFill>
                  <a:srgbClr val="000000"/>
                </a:solidFill>
                <a:latin typeface="+mn-ea"/>
              </a:rPr>
              <a:t>包括实物和图片</a:t>
            </a:r>
            <a:r>
              <a:rPr lang="en-US" altLang="zh-CN" sz="2000" dirty="0">
                <a:solidFill>
                  <a:srgbClr val="000000"/>
                </a:solidFill>
                <a:latin typeface="+mn-ea"/>
              </a:rPr>
              <a:t>)</a:t>
            </a:r>
            <a:r>
              <a:rPr lang="zh-CN" altLang="zh-CN" sz="2000" dirty="0">
                <a:solidFill>
                  <a:srgbClr val="000000"/>
                </a:solidFill>
                <a:latin typeface="+mn-ea"/>
              </a:rPr>
              <a:t>、影视新闻纪录片的画面等进行解释、说明的一种应用性文体。</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99941" y="256093"/>
            <a:ext cx="2646878" cy="584776"/>
          </a:xfrm>
          <a:prstGeom prst="rect">
            <a:avLst/>
          </a:prstGeom>
        </p:spPr>
        <p:txBody>
          <a:bodyPr wrap="none">
            <a:spAutoFit/>
          </a:bodyPr>
          <a:lstStyle/>
          <a:p>
            <a:r>
              <a:rPr lang="zh-CN" altLang="en-US" sz="3200" b="1" dirty="0" smtClean="0"/>
              <a:t>解说词的特点</a:t>
            </a:r>
            <a:endParaRPr lang="zh-CN" altLang="en-US" sz="3200" b="1" dirty="0"/>
          </a:p>
        </p:txBody>
      </p:sp>
      <p:sp>
        <p:nvSpPr>
          <p:cNvPr id="22" name="矩形 21"/>
          <p:cNvSpPr/>
          <p:nvPr/>
        </p:nvSpPr>
        <p:spPr>
          <a:xfrm>
            <a:off x="3371001" y="980556"/>
            <a:ext cx="8042065" cy="470789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解说词特点</a:t>
            </a:r>
            <a:endParaRPr lang="en-US" altLang="zh-CN" sz="2000" b="1" u="dash" dirty="0" smtClean="0">
              <a:solidFill>
                <a:srgbClr val="000000"/>
              </a:solidFill>
              <a:uFill>
                <a:solidFill>
                  <a:srgbClr val="800000"/>
                </a:solidFill>
              </a:uFill>
              <a:latin typeface="+mn-ea"/>
            </a:endParaRPr>
          </a:p>
          <a:p>
            <a:r>
              <a:rPr lang="en-US" altLang="zh-CN" dirty="0">
                <a:solidFill>
                  <a:srgbClr val="000000"/>
                </a:solidFill>
              </a:rPr>
              <a:t> </a:t>
            </a:r>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结构形式的分合性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由于解说词是针对</a:t>
            </a:r>
            <a:r>
              <a:rPr lang="zh-CN" altLang="zh-CN" dirty="0">
                <a:solidFill>
                  <a:srgbClr val="000000"/>
                </a:solidFill>
                <a:latin typeface="+mn-ea"/>
              </a:rPr>
              <a:t>画面、实物、场景的具体内容而编写的，因而在结构形式上可分可合。所谓“分”，即各个画面或场景的解说词可写成具有相对独立性的片段，如展览会的解说词通常采用这种结构形式。所谓“合”，即围绕中心，按时间和空间转换的顺序将各个画面、各个景点的内容组织成一篇完整的解说词。</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表达方式的多样性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解说词虽然是一种说明性较强的文体，但表达方式的运用是多样化的，有说明、概括性的叙述和描述，也有抒情和议论。当然，不同类型的解说词的侧重点是不同的：对展览会上的实物、图片的解说一般以说明为主，对风景旅游点的解说一般以说明和描写为主，有些电视新闻片的解说以概括性叙述为主。</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语言表达的可听性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zh-CN" altLang="zh-CN" dirty="0">
                <a:solidFill>
                  <a:srgbClr val="000000"/>
                </a:solidFill>
                <a:latin typeface="+mn-ea"/>
              </a:rPr>
              <a:t>解说词的语言必须注重可听性。一方面要尽量通俗明白，让人一听就懂；另一方面要努力做到生动形象，让人喜欢听。只有做到二者的有机统一，才能吸引和感染听众。</a:t>
            </a:r>
            <a:endParaRPr lang="zh-CN" altLang="zh-CN" dirty="0">
              <a:solidFill>
                <a:srgbClr val="000000"/>
              </a:solidFill>
              <a:latin typeface="+mn-ea"/>
            </a:endParaRPr>
          </a:p>
        </p:txBody>
      </p:sp>
      <p:sp>
        <p:nvSpPr>
          <p:cNvPr id="41" name="椭圆 40"/>
          <p:cNvSpPr/>
          <p:nvPr/>
        </p:nvSpPr>
        <p:spPr>
          <a:xfrm>
            <a:off x="3985485" y="459047"/>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068406"/>
            <a:ext cx="3584535" cy="769441"/>
          </a:xfrm>
          <a:prstGeom prst="rect">
            <a:avLst/>
          </a:prstGeom>
        </p:spPr>
        <p:txBody>
          <a:bodyPr wrap="none">
            <a:spAutoFit/>
          </a:bodyPr>
          <a:lstStyle/>
          <a:p>
            <a:r>
              <a:rPr lang="zh-CN" altLang="en-US" sz="4400" dirty="0" smtClean="0"/>
              <a:t>商业广告概述</a:t>
            </a:r>
            <a:endParaRPr lang="en-US" altLang="zh-CN" sz="4400" dirty="0"/>
          </a:p>
        </p:txBody>
      </p:sp>
      <p:sp>
        <p:nvSpPr>
          <p:cNvPr id="7" name="矩形 6"/>
          <p:cNvSpPr/>
          <p:nvPr/>
        </p:nvSpPr>
        <p:spPr>
          <a:xfrm>
            <a:off x="1367474" y="2014168"/>
            <a:ext cx="6963726" cy="3688080"/>
          </a:xfrm>
          <a:prstGeom prst="rect">
            <a:avLst/>
          </a:prstGeom>
        </p:spPr>
        <p:txBody>
          <a:bodyPr wrap="square">
            <a:spAutoFit/>
          </a:bodyPr>
          <a:lstStyle/>
          <a:p>
            <a:pPr>
              <a:lnSpc>
                <a:spcPct val="130000"/>
              </a:lnSpc>
            </a:pPr>
            <a:r>
              <a:rPr lang="zh-CN" altLang="en-US" dirty="0" smtClean="0">
                <a:solidFill>
                  <a:srgbClr val="000000"/>
                </a:solidFill>
                <a:latin typeface="+mn-ea"/>
              </a:rPr>
              <a:t>       </a:t>
            </a:r>
            <a:r>
              <a:rPr lang="zh-CN" altLang="zh-CN" dirty="0" smtClean="0">
                <a:solidFill>
                  <a:srgbClr val="000000"/>
                </a:solidFill>
                <a:latin typeface="+mn-ea"/>
              </a:rPr>
              <a:t>在现代</a:t>
            </a:r>
            <a:r>
              <a:rPr lang="zh-CN" altLang="zh-CN" dirty="0">
                <a:solidFill>
                  <a:srgbClr val="000000"/>
                </a:solidFill>
                <a:latin typeface="+mn-ea"/>
              </a:rPr>
              <a:t>通信、交通、网络技术发展的推动下，世界各国的经济贸易呈现出逐年增长趋势，商业贸易在国民生产总值中的作用也日益凸显出来，有人把</a:t>
            </a:r>
            <a:r>
              <a:rPr lang="en-US" altLang="zh-CN" dirty="0">
                <a:solidFill>
                  <a:srgbClr val="000000"/>
                </a:solidFill>
                <a:latin typeface="+mn-ea"/>
              </a:rPr>
              <a:t>21</a:t>
            </a:r>
            <a:r>
              <a:rPr lang="zh-CN" altLang="zh-CN" dirty="0">
                <a:solidFill>
                  <a:srgbClr val="000000"/>
                </a:solidFill>
                <a:latin typeface="+mn-ea"/>
              </a:rPr>
              <a:t>世纪喻为“营销世纪”，这种说法不无道理。随着社会主义市场经济建设的大规模展开，我国的经济管理体制正在发生巨大而深刻的变化，商品生产者了解经济事务，掌握商业知识，学会推销自我是适应现代社会必需的生存本领，广告在市场经济中应运而生。广告词属于特殊的应用文文体。它的特殊性表现在，它要利用营销原理写出雅俗共赏、生动有趣的文字，要考虑消费者的接受心理，要具有特殊的感染力，能在瞬间引起读者注意，与消费者产生思想共振，激发消费者需求欲望，最终形成实际消费。</a:t>
            </a:r>
            <a:endParaRPr lang="zh-CN" altLang="zh-CN" dirty="0">
              <a:solidFill>
                <a:srgbClr val="000000"/>
              </a:solidFill>
              <a:latin typeface="+mn-ea"/>
            </a:endParaRPr>
          </a:p>
        </p:txBody>
      </p:sp>
      <p:sp>
        <p:nvSpPr>
          <p:cNvPr id="10" name="椭圆 9"/>
          <p:cNvSpPr/>
          <p:nvPr/>
        </p:nvSpPr>
        <p:spPr>
          <a:xfrm>
            <a:off x="1145232" y="1412388"/>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603759"/>
            <a:ext cx="2441694" cy="769441"/>
          </a:xfrm>
          <a:prstGeom prst="rect">
            <a:avLst/>
          </a:prstGeom>
        </p:spPr>
        <p:txBody>
          <a:bodyPr wrap="none">
            <a:spAutoFit/>
          </a:bodyPr>
          <a:lstStyle/>
          <a:p>
            <a:r>
              <a:rPr lang="zh-CN" altLang="en-US" sz="4400" dirty="0" smtClean="0"/>
              <a:t>广告概念</a:t>
            </a:r>
            <a:endParaRPr lang="en-US" altLang="zh-CN" sz="4400" dirty="0"/>
          </a:p>
        </p:txBody>
      </p:sp>
      <p:sp>
        <p:nvSpPr>
          <p:cNvPr id="7" name="矩形 6"/>
          <p:cNvSpPr/>
          <p:nvPr/>
        </p:nvSpPr>
        <p:spPr>
          <a:xfrm>
            <a:off x="1367474" y="1549521"/>
            <a:ext cx="6963726" cy="4399667"/>
          </a:xfrm>
          <a:prstGeom prst="rect">
            <a:avLst/>
          </a:prstGeom>
        </p:spPr>
        <p:txBody>
          <a:bodyPr wrap="square">
            <a:spAutoFit/>
          </a:bodyPr>
          <a:lstStyle/>
          <a:p>
            <a:pPr>
              <a:lnSpc>
                <a:spcPct val="130000"/>
              </a:lnSpc>
            </a:pPr>
            <a:r>
              <a:rPr lang="zh-CN" altLang="en-US" dirty="0" smtClean="0">
                <a:solidFill>
                  <a:srgbClr val="000000"/>
                </a:solidFill>
                <a:latin typeface="+mn-ea"/>
              </a:rPr>
              <a:t>     </a:t>
            </a:r>
            <a:r>
              <a:rPr lang="zh-CN" altLang="zh-CN" dirty="0">
                <a:solidFill>
                  <a:srgbClr val="000000"/>
                </a:solidFill>
                <a:latin typeface="+mn-ea"/>
              </a:rPr>
              <a:t>“广告”一词来源于拉丁语“</a:t>
            </a:r>
            <a:r>
              <a:rPr lang="en-US" altLang="zh-CN" dirty="0" err="1">
                <a:solidFill>
                  <a:srgbClr val="000000"/>
                </a:solidFill>
                <a:latin typeface="+mn-ea"/>
              </a:rPr>
              <a:t>advertere</a:t>
            </a:r>
            <a:r>
              <a:rPr lang="zh-CN" altLang="zh-CN" dirty="0">
                <a:solidFill>
                  <a:srgbClr val="000000"/>
                </a:solidFill>
                <a:latin typeface="+mn-ea"/>
              </a:rPr>
              <a:t>”，本意是“大喊大叫”，目的是引起公众对产品销售、房屋出租和佣工等的注意，英语演变为“</a:t>
            </a:r>
            <a:r>
              <a:rPr lang="en-US" altLang="zh-CN" dirty="0">
                <a:solidFill>
                  <a:srgbClr val="000000"/>
                </a:solidFill>
                <a:latin typeface="+mn-ea"/>
              </a:rPr>
              <a:t>advertise</a:t>
            </a:r>
            <a:r>
              <a:rPr lang="zh-CN" altLang="zh-CN" dirty="0">
                <a:solidFill>
                  <a:srgbClr val="000000"/>
                </a:solidFill>
                <a:latin typeface="+mn-ea"/>
              </a:rPr>
              <a:t>”，含义是“通知、诱导、披露”，中文译为“广而告之”，简称“广告”。广告，即为了某种需要，通过一定的媒介，广泛地向公众传递信息的一种宣传方式，也是面向大众的传播手段。商业广告是通过一定媒体把商品、服务信息传递给人们，以便广泛宣传、促进销售的一种专门经济文书。广告有广义和狭义之分。广义的包括党政机关、社会团体、企事业单位和新闻媒介的公益广告，公益性广告目的是为了引起人们对某些社会问题的关注，起着劝诫和警示的作用，不带功利色彩。狭义广告指以获取利润为目的，主要是推销商品和劳务的营利性广告，即商业广告；狭义的广告专指商业广告。 </a:t>
            </a:r>
            <a:endParaRPr lang="zh-CN" altLang="zh-CN" dirty="0">
              <a:solidFill>
                <a:srgbClr val="000000"/>
              </a:solidFill>
              <a:latin typeface="+mn-ea"/>
            </a:endParaRPr>
          </a:p>
        </p:txBody>
      </p:sp>
      <p:sp>
        <p:nvSpPr>
          <p:cNvPr id="10" name="椭圆 9"/>
          <p:cNvSpPr/>
          <p:nvPr/>
        </p:nvSpPr>
        <p:spPr>
          <a:xfrm>
            <a:off x="1145232" y="947741"/>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45948"/>
            <a:ext cx="5532284" cy="584776"/>
          </a:xfrm>
          <a:prstGeom prst="rect">
            <a:avLst/>
          </a:prstGeom>
        </p:spPr>
        <p:txBody>
          <a:bodyPr wrap="none">
            <a:spAutoFit/>
          </a:bodyPr>
          <a:lstStyle/>
          <a:p>
            <a:r>
              <a:rPr lang="zh-CN" altLang="en-US" sz="3200" b="1" dirty="0" smtClean="0"/>
              <a:t>广告特点、作用、内容和种类</a:t>
            </a:r>
            <a:endParaRPr lang="zh-CN" altLang="en-US" sz="3200" b="1" dirty="0"/>
          </a:p>
        </p:txBody>
      </p:sp>
      <p:sp>
        <p:nvSpPr>
          <p:cNvPr id="22" name="矩形 21"/>
          <p:cNvSpPr/>
          <p:nvPr/>
        </p:nvSpPr>
        <p:spPr>
          <a:xfrm>
            <a:off x="3252468" y="944711"/>
            <a:ext cx="2555665"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广告的特点</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诱导性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真实性</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艺术性</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创新性</a:t>
            </a:r>
            <a:r>
              <a:rPr lang="en-US" altLang="zh-CN" dirty="0">
                <a:solidFill>
                  <a:srgbClr val="000000"/>
                </a:solidFill>
                <a:latin typeface="+mn-ea"/>
              </a:rPr>
              <a:t> </a:t>
            </a:r>
            <a:endParaRPr lang="zh-CN" altLang="zh-CN" dirty="0">
              <a:solidFill>
                <a:srgbClr val="000000"/>
              </a:solidFill>
              <a:latin typeface="+mn-ea"/>
            </a:endParaRPr>
          </a:p>
        </p:txBody>
      </p:sp>
      <p:sp>
        <p:nvSpPr>
          <p:cNvPr id="41" name="椭圆 40"/>
          <p:cNvSpPr/>
          <p:nvPr/>
        </p:nvSpPr>
        <p:spPr>
          <a:xfrm>
            <a:off x="3854568"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371002" y="4268697"/>
            <a:ext cx="8465398" cy="2215991"/>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广告的内容</a:t>
            </a:r>
            <a:r>
              <a:rPr lang="zh-CN" altLang="en-US" sz="2000" b="1" dirty="0" smtClean="0">
                <a:solidFill>
                  <a:srgbClr val="000000"/>
                </a:solidFill>
              </a:rPr>
              <a:t>       </a:t>
            </a:r>
            <a:endParaRPr lang="en-US" altLang="zh-CN" sz="2000" b="1" dirty="0" smtClean="0">
              <a:solidFill>
                <a:srgbClr val="000000"/>
              </a:solidFill>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一</a:t>
            </a:r>
            <a:r>
              <a:rPr lang="zh-CN" altLang="en-US" dirty="0" smtClean="0">
                <a:solidFill>
                  <a:srgbClr val="000000"/>
                </a:solidFill>
                <a:latin typeface="+mn-ea"/>
              </a:rPr>
              <a:t> </a:t>
            </a:r>
            <a:r>
              <a:rPr lang="zh-CN" altLang="zh-CN" dirty="0" smtClean="0">
                <a:solidFill>
                  <a:srgbClr val="000000"/>
                </a:solidFill>
                <a:latin typeface="+mn-ea"/>
              </a:rPr>
              <a:t>是</a:t>
            </a:r>
            <a:r>
              <a:rPr lang="zh-CN" altLang="zh-CN" dirty="0">
                <a:solidFill>
                  <a:srgbClr val="000000"/>
                </a:solidFill>
                <a:latin typeface="+mn-ea"/>
              </a:rPr>
              <a:t>商品的原料、制作、效用、价值和价格</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二</a:t>
            </a:r>
            <a:r>
              <a:rPr lang="zh-CN" altLang="en-US" dirty="0" smtClean="0">
                <a:solidFill>
                  <a:srgbClr val="000000"/>
                </a:solidFill>
                <a:latin typeface="+mn-ea"/>
              </a:rPr>
              <a:t> </a:t>
            </a:r>
            <a:r>
              <a:rPr lang="zh-CN" altLang="zh-CN" dirty="0" smtClean="0">
                <a:solidFill>
                  <a:srgbClr val="000000"/>
                </a:solidFill>
                <a:latin typeface="+mn-ea"/>
              </a:rPr>
              <a:t>是</a:t>
            </a:r>
            <a:r>
              <a:rPr lang="zh-CN" altLang="zh-CN" dirty="0">
                <a:solidFill>
                  <a:srgbClr val="000000"/>
                </a:solidFill>
                <a:latin typeface="+mn-ea"/>
              </a:rPr>
              <a:t>商品的性能、特征及对消费者的作用、意义</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三</a:t>
            </a:r>
            <a:r>
              <a:rPr lang="zh-CN" altLang="en-US" dirty="0" smtClean="0">
                <a:solidFill>
                  <a:srgbClr val="000000"/>
                </a:solidFill>
                <a:latin typeface="+mn-ea"/>
              </a:rPr>
              <a:t> </a:t>
            </a:r>
            <a:r>
              <a:rPr lang="zh-CN" altLang="zh-CN" dirty="0" smtClean="0">
                <a:solidFill>
                  <a:srgbClr val="000000"/>
                </a:solidFill>
                <a:latin typeface="+mn-ea"/>
              </a:rPr>
              <a:t>是</a:t>
            </a:r>
            <a:r>
              <a:rPr lang="zh-CN" altLang="zh-CN" dirty="0">
                <a:solidFill>
                  <a:srgbClr val="000000"/>
                </a:solidFill>
                <a:latin typeface="+mn-ea"/>
              </a:rPr>
              <a:t>商品的竞争优越性</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四</a:t>
            </a:r>
            <a:r>
              <a:rPr lang="zh-CN" altLang="en-US" dirty="0" smtClean="0">
                <a:solidFill>
                  <a:srgbClr val="000000"/>
                </a:solidFill>
                <a:latin typeface="+mn-ea"/>
              </a:rPr>
              <a:t> </a:t>
            </a:r>
            <a:r>
              <a:rPr lang="zh-CN" altLang="zh-CN" dirty="0" smtClean="0">
                <a:solidFill>
                  <a:srgbClr val="000000"/>
                </a:solidFill>
                <a:latin typeface="+mn-ea"/>
              </a:rPr>
              <a:t>是</a:t>
            </a:r>
            <a:r>
              <a:rPr lang="zh-CN" altLang="zh-CN" dirty="0">
                <a:solidFill>
                  <a:srgbClr val="000000"/>
                </a:solidFill>
                <a:latin typeface="+mn-ea"/>
              </a:rPr>
              <a:t>商品的用户反应</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五</a:t>
            </a:r>
            <a:r>
              <a:rPr lang="zh-CN" altLang="en-US" dirty="0" smtClean="0">
                <a:solidFill>
                  <a:srgbClr val="000000"/>
                </a:solidFill>
                <a:latin typeface="+mn-ea"/>
              </a:rPr>
              <a:t> </a:t>
            </a:r>
            <a:r>
              <a:rPr lang="zh-CN" altLang="zh-CN" dirty="0" smtClean="0">
                <a:solidFill>
                  <a:srgbClr val="000000"/>
                </a:solidFill>
                <a:latin typeface="+mn-ea"/>
              </a:rPr>
              <a:t>是选购</a:t>
            </a:r>
            <a:r>
              <a:rPr lang="zh-CN" altLang="zh-CN" dirty="0">
                <a:solidFill>
                  <a:srgbClr val="000000"/>
                </a:solidFill>
                <a:latin typeface="+mn-ea"/>
              </a:rPr>
              <a:t>的好处</a:t>
            </a:r>
            <a:r>
              <a:rPr lang="zh-CN" altLang="zh-CN" dirty="0" smtClean="0">
                <a:solidFill>
                  <a:srgbClr val="000000"/>
                </a:solidFill>
                <a:latin typeface="+mn-ea"/>
              </a:rPr>
              <a:t>；</a:t>
            </a:r>
            <a:endParaRPr lang="en-US" altLang="zh-CN" dirty="0" smtClean="0">
              <a:solidFill>
                <a:srgbClr val="000000"/>
              </a:solidFill>
              <a:latin typeface="+mn-ea"/>
            </a:endParaRPr>
          </a:p>
          <a:p>
            <a:pPr>
              <a:buClr>
                <a:srgbClr val="FF6600"/>
              </a:buClr>
            </a:pPr>
            <a:r>
              <a:rPr lang="zh-CN" altLang="en-US" dirty="0" smtClean="0">
                <a:solidFill>
                  <a:srgbClr val="000000"/>
                </a:solidFill>
                <a:latin typeface="+mn-ea"/>
              </a:rPr>
              <a:t>     </a:t>
            </a:r>
            <a:r>
              <a:rPr lang="zh-CN" altLang="zh-CN" dirty="0" smtClean="0">
                <a:solidFill>
                  <a:srgbClr val="000000"/>
                </a:solidFill>
                <a:latin typeface="+mn-ea"/>
              </a:rPr>
              <a:t>六</a:t>
            </a:r>
            <a:r>
              <a:rPr lang="zh-CN" altLang="en-US" dirty="0" smtClean="0">
                <a:solidFill>
                  <a:srgbClr val="000000"/>
                </a:solidFill>
                <a:latin typeface="+mn-ea"/>
              </a:rPr>
              <a:t> </a:t>
            </a:r>
            <a:r>
              <a:rPr lang="zh-CN" altLang="zh-CN" dirty="0" smtClean="0">
                <a:solidFill>
                  <a:srgbClr val="000000"/>
                </a:solidFill>
                <a:latin typeface="+mn-ea"/>
              </a:rPr>
              <a:t>是</a:t>
            </a:r>
            <a:r>
              <a:rPr lang="zh-CN" altLang="zh-CN" dirty="0">
                <a:solidFill>
                  <a:srgbClr val="000000"/>
                </a:solidFill>
                <a:latin typeface="+mn-ea"/>
              </a:rPr>
              <a:t>商品制造者</a:t>
            </a:r>
            <a:r>
              <a:rPr lang="en-US" altLang="zh-CN" dirty="0">
                <a:solidFill>
                  <a:srgbClr val="000000"/>
                </a:solidFill>
                <a:latin typeface="+mn-ea"/>
              </a:rPr>
              <a:t>(</a:t>
            </a:r>
            <a:r>
              <a:rPr lang="zh-CN" altLang="zh-CN" dirty="0">
                <a:solidFill>
                  <a:srgbClr val="000000"/>
                </a:solidFill>
                <a:latin typeface="+mn-ea"/>
              </a:rPr>
              <a:t>厂家</a:t>
            </a:r>
            <a:r>
              <a:rPr lang="en-US" altLang="zh-CN" dirty="0">
                <a:solidFill>
                  <a:srgbClr val="000000"/>
                </a:solidFill>
                <a:latin typeface="+mn-ea"/>
              </a:rPr>
              <a:t>)</a:t>
            </a:r>
            <a:r>
              <a:rPr lang="zh-CN" altLang="zh-CN" dirty="0">
                <a:solidFill>
                  <a:srgbClr val="000000"/>
                </a:solidFill>
                <a:latin typeface="+mn-ea"/>
              </a:rPr>
              <a:t>、经销商及其成功声誉。 </a:t>
            </a:r>
            <a:endParaRPr lang="zh-CN" altLang="zh-CN" dirty="0">
              <a:solidFill>
                <a:srgbClr val="000000"/>
              </a:solidFill>
              <a:latin typeface="+mn-ea"/>
            </a:endParaRPr>
          </a:p>
        </p:txBody>
      </p:sp>
      <p:sp>
        <p:nvSpPr>
          <p:cNvPr id="10" name="矩形 9"/>
          <p:cNvSpPr/>
          <p:nvPr/>
        </p:nvSpPr>
        <p:spPr>
          <a:xfrm>
            <a:off x="3252468" y="2606704"/>
            <a:ext cx="9414934"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广告的作用</a:t>
            </a:r>
            <a:endParaRPr lang="en-US" altLang="zh-CN" sz="2000" b="1" u="dash" dirty="0" smtClean="0">
              <a:solidFill>
                <a:srgbClr val="000000"/>
              </a:solidFill>
              <a:uFill>
                <a:solidFill>
                  <a:srgbClr val="800000"/>
                </a:solidFill>
              </a:uFill>
              <a:latin typeface="+mn-ea"/>
            </a:endParaRPr>
          </a:p>
          <a:p>
            <a:r>
              <a:rPr lang="en-US" altLang="zh-CN" dirty="0">
                <a:solidFill>
                  <a:srgbClr val="000000"/>
                </a:solidFill>
                <a:latin typeface="+mn-ea"/>
              </a:rPr>
              <a:t>       (1)</a:t>
            </a:r>
            <a:r>
              <a:rPr lang="zh-CN" altLang="zh-CN" dirty="0">
                <a:solidFill>
                  <a:srgbClr val="000000"/>
                </a:solidFill>
                <a:latin typeface="+mn-ea"/>
              </a:rPr>
              <a:t>传递信息，沟通商情，如实介绍商品，正确引导消费；</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促进销售，活跃经济，可促进市场竞争，活跃市场经济；</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指导消费，方便群众，丰富文化生活；</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(4)</a:t>
            </a:r>
            <a:r>
              <a:rPr lang="zh-CN" altLang="zh-CN" dirty="0">
                <a:solidFill>
                  <a:srgbClr val="000000"/>
                </a:solidFill>
                <a:latin typeface="+mn-ea"/>
              </a:rPr>
              <a:t>发展国际贸易，增加外汇收入，开拓国际国内市场，了解市场行情。</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345948"/>
            <a:ext cx="5532284" cy="584776"/>
          </a:xfrm>
          <a:prstGeom prst="rect">
            <a:avLst/>
          </a:prstGeom>
        </p:spPr>
        <p:txBody>
          <a:bodyPr wrap="none">
            <a:spAutoFit/>
          </a:bodyPr>
          <a:lstStyle/>
          <a:p>
            <a:r>
              <a:rPr lang="zh-CN" altLang="en-US" sz="3200" b="1" dirty="0" smtClean="0"/>
              <a:t>广告特点、作用、内容和种类</a:t>
            </a:r>
            <a:endParaRPr lang="zh-CN" altLang="en-US" sz="3200" b="1" dirty="0"/>
          </a:p>
        </p:txBody>
      </p:sp>
      <p:sp>
        <p:nvSpPr>
          <p:cNvPr id="41" name="椭圆 40"/>
          <p:cNvSpPr/>
          <p:nvPr/>
        </p:nvSpPr>
        <p:spPr>
          <a:xfrm>
            <a:off x="3854568"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6" name="矩形 5"/>
          <p:cNvSpPr/>
          <p:nvPr/>
        </p:nvSpPr>
        <p:spPr>
          <a:xfrm>
            <a:off x="3589867" y="1494744"/>
            <a:ext cx="7313932" cy="235331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广告的种类</a:t>
            </a:r>
            <a:r>
              <a:rPr lang="zh-CN" altLang="en-US" sz="2000" b="1" dirty="0" smtClean="0">
                <a:solidFill>
                  <a:srgbClr val="000000"/>
                </a:solidFill>
              </a:rPr>
              <a:t>      </a:t>
            </a:r>
            <a:endParaRPr lang="en-US" altLang="zh-CN" sz="2000" b="1" dirty="0" smtClean="0">
              <a:solidFill>
                <a:srgbClr val="000000"/>
              </a:solidFill>
            </a:endParaRPr>
          </a:p>
          <a:p>
            <a:pPr>
              <a:lnSpc>
                <a:spcPct val="150000"/>
              </a:lnSpc>
              <a:buClr>
                <a:srgbClr val="FF6600"/>
              </a:buClr>
            </a:pPr>
            <a:r>
              <a:rPr lang="en-US" altLang="zh-CN" dirty="0" smtClean="0">
                <a:solidFill>
                  <a:srgbClr val="000000"/>
                </a:solidFill>
                <a:latin typeface="+mn-ea"/>
              </a:rPr>
              <a:t>      (</a:t>
            </a:r>
            <a:r>
              <a:rPr lang="zh-CN" altLang="zh-CN" dirty="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报纸广告</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杂志广告</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广播、电视、网络、短信广告</a:t>
            </a:r>
            <a:r>
              <a:rPr lang="en-US" altLang="zh-CN" dirty="0">
                <a:solidFill>
                  <a:srgbClr val="000000"/>
                </a:solidFill>
                <a:latin typeface="+mn-ea"/>
              </a:rPr>
              <a:t>    </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四</a:t>
            </a:r>
            <a:r>
              <a:rPr lang="en-US" altLang="zh-CN" dirty="0">
                <a:solidFill>
                  <a:srgbClr val="000000"/>
                </a:solidFill>
                <a:latin typeface="+mn-ea"/>
              </a:rPr>
              <a:t>)</a:t>
            </a:r>
            <a:r>
              <a:rPr lang="zh-CN" altLang="zh-CN" dirty="0">
                <a:solidFill>
                  <a:srgbClr val="000000"/>
                </a:solidFill>
                <a:latin typeface="+mn-ea"/>
              </a:rPr>
              <a:t>车船广告</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a:t>
            </a:r>
            <a:r>
              <a:rPr lang="zh-CN" altLang="zh-CN" dirty="0">
                <a:solidFill>
                  <a:srgbClr val="000000"/>
                </a:solidFill>
                <a:latin typeface="+mn-ea"/>
              </a:rPr>
              <a:t>五</a:t>
            </a:r>
            <a:r>
              <a:rPr lang="en-US" altLang="zh-CN" dirty="0">
                <a:solidFill>
                  <a:srgbClr val="000000"/>
                </a:solidFill>
                <a:latin typeface="+mn-ea"/>
              </a:rPr>
              <a:t>)</a:t>
            </a:r>
            <a:r>
              <a:rPr lang="zh-CN" altLang="zh-CN" dirty="0">
                <a:solidFill>
                  <a:srgbClr val="000000"/>
                </a:solidFill>
                <a:latin typeface="+mn-ea"/>
              </a:rPr>
              <a:t>路牌广告 </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六</a:t>
            </a:r>
            <a:r>
              <a:rPr lang="en-US" altLang="zh-CN" dirty="0">
                <a:solidFill>
                  <a:srgbClr val="000000"/>
                </a:solidFill>
                <a:latin typeface="+mn-ea"/>
              </a:rPr>
              <a:t>)</a:t>
            </a:r>
            <a:r>
              <a:rPr lang="zh-CN" altLang="zh-CN" dirty="0">
                <a:solidFill>
                  <a:srgbClr val="000000"/>
                </a:solidFill>
                <a:latin typeface="+mn-ea"/>
              </a:rPr>
              <a:t>其他广告</a:t>
            </a:r>
            <a:endParaRPr lang="zh-CN" altLang="zh-CN" dirty="0">
              <a:solidFill>
                <a:srgbClr val="000000"/>
              </a:solidFill>
              <a:latin typeface="+mn-ea"/>
            </a:endParaRPr>
          </a:p>
        </p:txBody>
      </p:sp>
      <p:sp>
        <p:nvSpPr>
          <p:cNvPr id="7" name="矩形 6"/>
          <p:cNvSpPr/>
          <p:nvPr/>
        </p:nvSpPr>
        <p:spPr>
          <a:xfrm>
            <a:off x="3589866" y="3916835"/>
            <a:ext cx="7890933" cy="1661993"/>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广告的结构和写法</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zh-CN" altLang="zh-CN" dirty="0" smtClean="0">
                <a:solidFill>
                  <a:srgbClr val="000000"/>
                </a:solidFill>
                <a:latin typeface="+mn-ea"/>
              </a:rPr>
              <a:t>经济广告</a:t>
            </a:r>
            <a:r>
              <a:rPr lang="zh-CN" altLang="zh-CN" dirty="0">
                <a:solidFill>
                  <a:srgbClr val="000000"/>
                </a:solidFill>
                <a:latin typeface="+mn-ea"/>
              </a:rPr>
              <a:t>的种类繁多，但用做广告的表现手段不外乎语言文字和图像</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实物两大类。</a:t>
            </a:r>
            <a:endParaRPr lang="en-US" altLang="zh-CN" dirty="0" smtClean="0">
              <a:solidFill>
                <a:srgbClr val="000000"/>
              </a:solidFill>
              <a:latin typeface="+mn-ea"/>
            </a:endParaRPr>
          </a:p>
          <a:p>
            <a:r>
              <a:rPr lang="zh-CN" altLang="en-US" dirty="0" smtClean="0">
                <a:solidFill>
                  <a:srgbClr val="000000"/>
                </a:solidFill>
                <a:latin typeface="+mn-ea"/>
              </a:rPr>
              <a:t>     </a:t>
            </a:r>
            <a:r>
              <a:rPr lang="zh-CN" altLang="zh-CN" dirty="0" smtClean="0">
                <a:solidFill>
                  <a:srgbClr val="000000"/>
                </a:solidFill>
                <a:latin typeface="+mn-ea"/>
              </a:rPr>
              <a:t>文字广告</a:t>
            </a:r>
            <a:r>
              <a:rPr lang="zh-CN" altLang="zh-CN" dirty="0">
                <a:solidFill>
                  <a:srgbClr val="000000"/>
                </a:solidFill>
                <a:latin typeface="+mn-ea"/>
              </a:rPr>
              <a:t>的结构一般包括标题、正文、结尾三个部分，还有些广告附</a:t>
            </a:r>
            <a:r>
              <a:rPr lang="zh-CN" altLang="zh-CN" dirty="0" smtClean="0">
                <a:solidFill>
                  <a:srgbClr val="000000"/>
                </a:solidFill>
                <a:latin typeface="+mn-ea"/>
              </a:rPr>
              <a:t>有</a:t>
            </a:r>
            <a:endParaRPr lang="en-US" altLang="zh-CN" dirty="0" smtClean="0">
              <a:solidFill>
                <a:srgbClr val="000000"/>
              </a:solidFill>
              <a:latin typeface="+mn-ea"/>
            </a:endParaRPr>
          </a:p>
          <a:p>
            <a:r>
              <a:rPr lang="zh-CN"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广告标语，从而达到树立产品形象和企业</a:t>
            </a:r>
            <a:r>
              <a:rPr lang="zh-CN" altLang="zh-CN" dirty="0">
                <a:solidFill>
                  <a:srgbClr val="000000"/>
                </a:solidFill>
                <a:latin typeface="+mn-ea"/>
              </a:rPr>
              <a:t>形象的目的</a:t>
            </a:r>
            <a:r>
              <a:rPr lang="zh-CN" altLang="zh-CN" dirty="0" smtClean="0">
                <a:solidFill>
                  <a:srgbClr val="000000"/>
                </a:solidFill>
                <a:latin typeface="+mn-ea"/>
              </a:rPr>
              <a:t>。</a:t>
            </a:r>
            <a:r>
              <a:rPr lang="zh-CN" altLang="zh-CN" dirty="0" smtClean="0">
                <a:solidFill>
                  <a:srgbClr val="000000"/>
                </a:solidFill>
              </a:rPr>
              <a:t>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3700" y="3630410"/>
            <a:ext cx="8604600" cy="830997"/>
          </a:xfrm>
          <a:prstGeom prst="rect">
            <a:avLst/>
          </a:prstGeom>
        </p:spPr>
        <p:txBody>
          <a:bodyPr wrap="none">
            <a:spAutoFit/>
          </a:bodyPr>
          <a:lstStyle/>
          <a:p>
            <a:pPr algn="ctr"/>
            <a:r>
              <a:rPr lang="en-US" altLang="zh-CN" sz="4800" b="1" dirty="0"/>
              <a:t>THANK </a:t>
            </a:r>
            <a:r>
              <a:rPr lang="en-US" altLang="zh-CN" sz="4800" b="1" dirty="0" smtClean="0"/>
              <a:t>YOU FOR </a:t>
            </a:r>
            <a:r>
              <a:rPr lang="en-US" altLang="zh-CN" sz="4800" b="1" dirty="0"/>
              <a:t>WATCHING</a:t>
            </a:r>
            <a:endParaRPr lang="en-US" altLang="zh-CN" sz="4800" b="1" dirty="0"/>
          </a:p>
        </p:txBody>
      </p:sp>
      <p:sp>
        <p:nvSpPr>
          <p:cNvPr id="9" name="椭圆 8"/>
          <p:cNvSpPr/>
          <p:nvPr/>
        </p:nvSpPr>
        <p:spPr>
          <a:xfrm>
            <a:off x="2312493" y="60523"/>
            <a:ext cx="307776" cy="307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26392" y="2708920"/>
            <a:ext cx="2646878" cy="830997"/>
          </a:xfrm>
          <a:prstGeom prst="rect">
            <a:avLst/>
          </a:prstGeom>
        </p:spPr>
        <p:txBody>
          <a:bodyPr wrap="none">
            <a:spAutoFit/>
          </a:bodyPr>
          <a:lstStyle/>
          <a:p>
            <a:pPr algn="ctr"/>
            <a:r>
              <a:rPr lang="zh-CN" altLang="en-US" sz="4800" b="1" dirty="0" smtClean="0"/>
              <a:t>谢谢观看</a:t>
            </a:r>
            <a:endParaRPr lang="en-US" altLang="zh-CN" sz="4800" b="1"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dirty="0" smtClean="0"/>
              <a:t>传播文稿概念</a:t>
            </a:r>
            <a:endParaRPr lang="en-US" altLang="zh-CN" sz="4400" dirty="0"/>
          </a:p>
        </p:txBody>
      </p:sp>
      <p:sp>
        <p:nvSpPr>
          <p:cNvPr id="7" name="矩形 6"/>
          <p:cNvSpPr/>
          <p:nvPr/>
        </p:nvSpPr>
        <p:spPr>
          <a:xfrm>
            <a:off x="1367474" y="2318962"/>
            <a:ext cx="6709726" cy="2399665"/>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目前</a:t>
            </a:r>
            <a:r>
              <a:rPr lang="zh-CN" altLang="zh-CN" sz="2000" dirty="0">
                <a:solidFill>
                  <a:srgbClr val="000000"/>
                </a:solidFill>
                <a:latin typeface="+mn-ea"/>
              </a:rPr>
              <a:t>，应用文中除了公文有明确的规范外，其他类别的应用文还没有统一的划分标准。概括来说，传播文稿是指通过大众媒体</a:t>
            </a:r>
            <a:r>
              <a:rPr lang="en-US" altLang="zh-CN" sz="2000" dirty="0">
                <a:solidFill>
                  <a:srgbClr val="000000"/>
                </a:solidFill>
                <a:latin typeface="+mn-ea"/>
              </a:rPr>
              <a:t>(</a:t>
            </a:r>
            <a:r>
              <a:rPr lang="zh-CN" altLang="zh-CN" sz="2000" dirty="0">
                <a:solidFill>
                  <a:srgbClr val="000000"/>
                </a:solidFill>
                <a:latin typeface="+mn-ea"/>
              </a:rPr>
              <a:t>报纸、广播、电视、网络等</a:t>
            </a:r>
            <a:r>
              <a:rPr lang="en-US" altLang="zh-CN" sz="2000" dirty="0">
                <a:solidFill>
                  <a:srgbClr val="000000"/>
                </a:solidFill>
                <a:latin typeface="+mn-ea"/>
              </a:rPr>
              <a:t>)</a:t>
            </a:r>
            <a:r>
              <a:rPr lang="zh-CN" altLang="zh-CN" sz="2000" dirty="0">
                <a:solidFill>
                  <a:srgbClr val="000000"/>
                </a:solidFill>
                <a:latin typeface="+mn-ea"/>
              </a:rPr>
              <a:t>或公共场所中面对面地交流，以达到对公众传播信息、知识等目的的一类应用文。</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99941" y="225701"/>
            <a:ext cx="3057247" cy="584776"/>
          </a:xfrm>
          <a:prstGeom prst="rect">
            <a:avLst/>
          </a:prstGeom>
        </p:spPr>
        <p:txBody>
          <a:bodyPr wrap="none">
            <a:spAutoFit/>
          </a:bodyPr>
          <a:lstStyle/>
          <a:p>
            <a:r>
              <a:rPr lang="en-US" altLang="en-US" sz="3200" b="1" dirty="0" smtClean="0"/>
              <a:t>传播文稿的</a:t>
            </a:r>
            <a:r>
              <a:rPr lang="zh-CN" altLang="en-US" sz="3200" b="1" dirty="0" smtClean="0"/>
              <a:t>特点</a:t>
            </a:r>
            <a:endParaRPr lang="zh-CN" altLang="en-US" sz="3200" b="1" dirty="0"/>
          </a:p>
        </p:txBody>
      </p:sp>
      <p:sp>
        <p:nvSpPr>
          <p:cNvPr id="22" name="矩形 21"/>
          <p:cNvSpPr/>
          <p:nvPr/>
        </p:nvSpPr>
        <p:spPr>
          <a:xfrm>
            <a:off x="3975607" y="972089"/>
            <a:ext cx="5565565" cy="1415772"/>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传播文稿的特点</a:t>
            </a:r>
            <a:endParaRPr lang="en-US" altLang="zh-CN" sz="2000" b="1" u="dash" dirty="0" smtClean="0">
              <a:solidFill>
                <a:srgbClr val="000000"/>
              </a:solidFill>
              <a:uFill>
                <a:solidFill>
                  <a:srgbClr val="800000"/>
                </a:solidFill>
              </a:uFill>
              <a:latin typeface="+mn-ea"/>
            </a:endParaRPr>
          </a:p>
          <a:p>
            <a:r>
              <a:rPr lang="zh-CN" altLang="en-US" sz="1400" dirty="0" smtClean="0"/>
              <a:t>   </a:t>
            </a:r>
            <a:r>
              <a:rPr lang="zh-CN" altLang="en-US" dirty="0" smtClean="0">
                <a:solidFill>
                  <a:srgbClr val="000000"/>
                </a:solidFill>
                <a:latin typeface="+mn-ea"/>
              </a:rPr>
              <a:t>   </a:t>
            </a:r>
            <a:r>
              <a:rPr lang="en-US" altLang="zh-CN" dirty="0">
                <a:solidFill>
                  <a:srgbClr val="000000"/>
                </a:solidFill>
                <a:latin typeface="+mn-ea"/>
              </a:rPr>
              <a:t>1</a:t>
            </a:r>
            <a:r>
              <a:rPr lang="zh-CN" altLang="zh-CN" dirty="0">
                <a:solidFill>
                  <a:srgbClr val="000000"/>
                </a:solidFill>
                <a:latin typeface="+mn-ea"/>
              </a:rPr>
              <a:t>．表达方式比较灵活</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2</a:t>
            </a:r>
            <a:r>
              <a:rPr lang="zh-CN" altLang="zh-CN" dirty="0">
                <a:solidFill>
                  <a:srgbClr val="000000"/>
                </a:solidFill>
                <a:latin typeface="+mn-ea"/>
              </a:rPr>
              <a:t>．语言讲求通俗、形象</a:t>
            </a:r>
            <a:endParaRPr lang="zh-CN" altLang="zh-CN" dirty="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3</a:t>
            </a:r>
            <a:r>
              <a:rPr lang="zh-CN" altLang="zh-CN" dirty="0">
                <a:solidFill>
                  <a:srgbClr val="000000"/>
                </a:solidFill>
                <a:latin typeface="+mn-ea"/>
              </a:rPr>
              <a:t>．应用范围</a:t>
            </a:r>
            <a:r>
              <a:rPr lang="zh-CN" altLang="zh-CN" dirty="0" smtClean="0">
                <a:solidFill>
                  <a:srgbClr val="000000"/>
                </a:solidFill>
                <a:latin typeface="+mn-ea"/>
              </a:rPr>
              <a:t>广泛</a:t>
            </a:r>
            <a:r>
              <a:rPr lang="en-US" altLang="zh-CN" sz="2000" dirty="0" smtClean="0"/>
              <a:t> </a:t>
            </a:r>
            <a:endParaRPr lang="zh-CN" altLang="zh-CN" sz="2000" dirty="0">
              <a:solidFill>
                <a:schemeClr val="tx1">
                  <a:lumMod val="65000"/>
                  <a:lumOff val="35000"/>
                </a:schemeClr>
              </a:solidFill>
              <a:latin typeface="+mn-ea"/>
            </a:endParaRPr>
          </a:p>
        </p:txBody>
      </p:sp>
      <p:sp>
        <p:nvSpPr>
          <p:cNvPr id="41" name="椭圆 40"/>
          <p:cNvSpPr/>
          <p:nvPr/>
        </p:nvSpPr>
        <p:spPr>
          <a:xfrm>
            <a:off x="3985485" y="428655"/>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252467" y="2588660"/>
            <a:ext cx="8499265" cy="359981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新闻文稿</a:t>
            </a:r>
            <a:endParaRPr lang="en-US" altLang="zh-CN" sz="2000" b="1" u="dash" dirty="0" smtClean="0">
              <a:solidFill>
                <a:srgbClr val="000000"/>
              </a:solidFill>
              <a:uFill>
                <a:solidFill>
                  <a:srgbClr val="800000"/>
                </a:solidFill>
              </a:uFill>
              <a:latin typeface="+mn-ea"/>
            </a:endParaRPr>
          </a:p>
          <a:p>
            <a:r>
              <a:rPr lang="zh-CN" altLang="zh-CN" dirty="0" smtClean="0">
                <a:solidFill>
                  <a:srgbClr val="000000"/>
                </a:solidFill>
                <a:latin typeface="+mn-ea"/>
              </a:rPr>
              <a:t>新闻应该</a:t>
            </a:r>
            <a:r>
              <a:rPr lang="zh-CN" altLang="zh-CN" dirty="0">
                <a:solidFill>
                  <a:srgbClr val="000000"/>
                </a:solidFill>
                <a:latin typeface="+mn-ea"/>
              </a:rPr>
              <a:t>包含以下内涵</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首先</a:t>
            </a:r>
            <a:r>
              <a:rPr lang="zh-CN" altLang="zh-CN" dirty="0">
                <a:solidFill>
                  <a:srgbClr val="000000"/>
                </a:solidFill>
                <a:latin typeface="+mn-ea"/>
              </a:rPr>
              <a:t>，新闻的来源是事实。不可为耸动视听而臆造</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其次，这种事实</a:t>
            </a:r>
            <a:r>
              <a:rPr lang="zh-CN" altLang="zh-CN" dirty="0">
                <a:solidFill>
                  <a:srgbClr val="000000"/>
                </a:solidFill>
                <a:latin typeface="+mn-ea"/>
              </a:rPr>
              <a:t>的报道必须是如实的反映</a:t>
            </a:r>
            <a:r>
              <a:rPr lang="zh-CN" altLang="zh-CN" dirty="0" smtClean="0">
                <a:solidFill>
                  <a:srgbClr val="000000"/>
                </a:solidFill>
                <a:latin typeface="+mn-ea"/>
              </a:rPr>
              <a:t>。</a:t>
            </a:r>
            <a:endParaRPr lang="en-US" altLang="zh-CN" dirty="0" smtClean="0">
              <a:solidFill>
                <a:srgbClr val="000000"/>
              </a:solidFill>
              <a:latin typeface="+mn-ea"/>
            </a:endParaRPr>
          </a:p>
          <a:p>
            <a:r>
              <a:rPr lang="zh-CN" altLang="zh-CN" dirty="0" smtClean="0">
                <a:solidFill>
                  <a:srgbClr val="000000"/>
                </a:solidFill>
                <a:latin typeface="+mn-ea"/>
              </a:rPr>
              <a:t>最后</a:t>
            </a:r>
            <a:r>
              <a:rPr lang="zh-CN" altLang="zh-CN" dirty="0">
                <a:solidFill>
                  <a:srgbClr val="000000"/>
                </a:solidFill>
                <a:latin typeface="+mn-ea"/>
              </a:rPr>
              <a:t>，必须是新近发生的，具有时效性</a:t>
            </a:r>
            <a:r>
              <a:rPr lang="zh-CN" altLang="zh-CN" dirty="0" smtClean="0">
                <a:solidFill>
                  <a:srgbClr val="000000"/>
                </a:solidFill>
                <a:latin typeface="+mn-ea"/>
              </a:rPr>
              <a:t>。</a:t>
            </a:r>
            <a:endParaRPr lang="en-US" altLang="zh-CN" dirty="0" smtClean="0">
              <a:solidFill>
                <a:srgbClr val="000000"/>
              </a:solidFill>
              <a:latin typeface="+mn-ea"/>
            </a:endParaRPr>
          </a:p>
          <a:p>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新近发</a:t>
            </a:r>
            <a:r>
              <a:rPr lang="zh-CN" altLang="zh-CN" dirty="0">
                <a:solidFill>
                  <a:srgbClr val="000000"/>
                </a:solidFill>
                <a:latin typeface="+mn-ea"/>
              </a:rPr>
              <a:t>生的事实的写实文字，并通过报社、通信社、电台、电视台、新闻网站、</a:t>
            </a:r>
            <a:r>
              <a:rPr lang="zh-CN" altLang="zh-CN" dirty="0" smtClean="0">
                <a:solidFill>
                  <a:srgbClr val="000000"/>
                </a:solidFill>
                <a:latin typeface="+mn-ea"/>
              </a:rPr>
              <a:t>通讯工具</a:t>
            </a:r>
            <a:r>
              <a:rPr lang="zh-CN" altLang="zh-CN" dirty="0">
                <a:solidFill>
                  <a:srgbClr val="000000"/>
                </a:solidFill>
                <a:latin typeface="+mn-ea"/>
              </a:rPr>
              <a:t>等媒体，将其传输给受众，叫作新闻稿，具体包括报刊新闻稿、广播新闻稿、</a:t>
            </a:r>
            <a:r>
              <a:rPr lang="zh-CN" altLang="zh-CN" dirty="0" smtClean="0">
                <a:solidFill>
                  <a:srgbClr val="000000"/>
                </a:solidFill>
                <a:latin typeface="+mn-ea"/>
              </a:rPr>
              <a:t>网络新闻稿和</a:t>
            </a:r>
            <a:r>
              <a:rPr lang="zh-CN" altLang="zh-CN" dirty="0">
                <a:solidFill>
                  <a:srgbClr val="000000"/>
                </a:solidFill>
                <a:latin typeface="+mn-ea"/>
              </a:rPr>
              <a:t>短信新闻稿等。</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新闻稿</a:t>
            </a:r>
            <a:r>
              <a:rPr lang="zh-CN" altLang="zh-CN" dirty="0">
                <a:solidFill>
                  <a:srgbClr val="000000"/>
                </a:solidFill>
                <a:latin typeface="+mn-ea"/>
              </a:rPr>
              <a:t>的种类很多，根据新闻稿的文体分，有广义的新闻稿和狭义的新闻稿。</a:t>
            </a:r>
            <a:r>
              <a:rPr lang="zh-CN" altLang="zh-CN" dirty="0" smtClean="0">
                <a:solidFill>
                  <a:srgbClr val="000000"/>
                </a:solidFill>
                <a:latin typeface="+mn-ea"/>
              </a:rPr>
              <a:t>前者指报</a:t>
            </a:r>
            <a:r>
              <a:rPr lang="zh-CN" altLang="zh-CN" dirty="0">
                <a:solidFill>
                  <a:srgbClr val="000000"/>
                </a:solidFill>
                <a:latin typeface="+mn-ea"/>
              </a:rPr>
              <a:t>道新近发生的事实的文体种类，包括消息、通讯、特写、调查报告、读者来信、</a:t>
            </a:r>
            <a:r>
              <a:rPr lang="zh-CN" altLang="zh-CN" dirty="0" smtClean="0">
                <a:solidFill>
                  <a:srgbClr val="000000"/>
                </a:solidFill>
                <a:latin typeface="+mn-ea"/>
              </a:rPr>
              <a:t>工作</a:t>
            </a:r>
            <a:r>
              <a:rPr lang="zh-CN" altLang="zh-CN" dirty="0">
                <a:solidFill>
                  <a:srgbClr val="000000"/>
                </a:solidFill>
                <a:latin typeface="+mn-ea"/>
              </a:rPr>
              <a:t>研究等。后者仅指消息。</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dirty="0" smtClean="0"/>
              <a:t>广播稿的含义</a:t>
            </a:r>
            <a:endParaRPr lang="en-US" altLang="zh-CN" sz="4400" dirty="0"/>
          </a:p>
        </p:txBody>
      </p:sp>
      <p:sp>
        <p:nvSpPr>
          <p:cNvPr id="7" name="矩形 6"/>
          <p:cNvSpPr/>
          <p:nvPr/>
        </p:nvSpPr>
        <p:spPr>
          <a:xfrm>
            <a:off x="1367474" y="2318962"/>
            <a:ext cx="6963726" cy="2861310"/>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a:solidFill>
                  <a:srgbClr val="000000"/>
                </a:solidFill>
                <a:latin typeface="+mn-ea"/>
              </a:rPr>
              <a:t> 广播稿是为广播电台、电视台、广播站等传播媒介而写的一种特殊的新闻文体</a:t>
            </a:r>
            <a:r>
              <a:rPr lang="zh-CN" altLang="zh-CN" sz="2000" dirty="0" smtClean="0">
                <a:solidFill>
                  <a:srgbClr val="000000"/>
                </a:solidFill>
                <a:latin typeface="+mn-ea"/>
              </a:rPr>
              <a:t>。</a:t>
            </a:r>
            <a:endParaRPr lang="en-US" altLang="zh-CN" sz="2000" dirty="0" smtClean="0">
              <a:solidFill>
                <a:srgbClr val="000000"/>
              </a:solidFill>
              <a:latin typeface="+mn-ea"/>
            </a:endParaRPr>
          </a:p>
          <a:p>
            <a:pPr>
              <a:lnSpc>
                <a:spcPct val="150000"/>
              </a:lnSpc>
            </a:pPr>
            <a:r>
              <a:rPr lang="zh-CN" altLang="zh-CN" sz="2000" dirty="0" smtClean="0">
                <a:solidFill>
                  <a:srgbClr val="000000"/>
                </a:solidFill>
                <a:latin typeface="+mn-ea"/>
              </a:rPr>
              <a:t>一般</a:t>
            </a:r>
            <a:r>
              <a:rPr lang="zh-CN" altLang="zh-CN" sz="2000" dirty="0">
                <a:solidFill>
                  <a:srgbClr val="000000"/>
                </a:solidFill>
                <a:latin typeface="+mn-ea"/>
              </a:rPr>
              <a:t>包括消息、通讯、专访、特写、新闻评述、听众来信等各种具有新闻特征的文章。</a:t>
            </a:r>
            <a:endParaRPr lang="zh-CN" altLang="zh-CN" sz="2000" dirty="0">
              <a:solidFill>
                <a:srgbClr val="000000"/>
              </a:solidFill>
              <a:latin typeface="+mn-ea"/>
            </a:endParaRPr>
          </a:p>
          <a:p>
            <a:pPr>
              <a:lnSpc>
                <a:spcPct val="150000"/>
              </a:lnSpc>
            </a:pPr>
            <a:r>
              <a:rPr lang="en-US" altLang="zh-CN" sz="2000" dirty="0">
                <a:solidFill>
                  <a:srgbClr val="000000"/>
                </a:solidFill>
                <a:latin typeface="+mn-ea"/>
              </a:rPr>
              <a:t>    </a:t>
            </a:r>
            <a:r>
              <a:rPr lang="zh-CN" altLang="en-US" sz="2000" dirty="0" smtClean="0">
                <a:solidFill>
                  <a:srgbClr val="000000"/>
                </a:solidFill>
                <a:latin typeface="+mn-ea"/>
              </a:rPr>
              <a:t>   </a:t>
            </a:r>
            <a:r>
              <a:rPr lang="zh-CN" altLang="zh-CN" sz="2000" dirty="0" smtClean="0">
                <a:solidFill>
                  <a:srgbClr val="000000"/>
                </a:solidFill>
                <a:latin typeface="+mn-ea"/>
              </a:rPr>
              <a:t>广播稿不是指一种</a:t>
            </a:r>
            <a:r>
              <a:rPr lang="zh-CN" altLang="zh-CN" sz="2000" dirty="0">
                <a:solidFill>
                  <a:srgbClr val="000000"/>
                </a:solidFill>
                <a:latin typeface="+mn-ea"/>
              </a:rPr>
              <a:t>体裁的名称，而是指广播媒体中经常使用的各种新闻类文体的统称。</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99941" y="345948"/>
            <a:ext cx="3890809" cy="584776"/>
          </a:xfrm>
          <a:prstGeom prst="rect">
            <a:avLst/>
          </a:prstGeom>
        </p:spPr>
        <p:txBody>
          <a:bodyPr wrap="none">
            <a:spAutoFit/>
          </a:bodyPr>
          <a:lstStyle/>
          <a:p>
            <a:r>
              <a:rPr lang="en-US" altLang="en-US" sz="3200" b="1" dirty="0" smtClean="0"/>
              <a:t>广播稿的</a:t>
            </a:r>
            <a:r>
              <a:rPr lang="zh-CN" altLang="en-US" sz="3200" b="1" dirty="0" smtClean="0"/>
              <a:t>特点、分类</a:t>
            </a:r>
            <a:endParaRPr lang="zh-CN" altLang="en-US" sz="3200" b="1" dirty="0"/>
          </a:p>
        </p:txBody>
      </p:sp>
      <p:sp>
        <p:nvSpPr>
          <p:cNvPr id="22" name="矩形 21"/>
          <p:cNvSpPr/>
          <p:nvPr/>
        </p:nvSpPr>
        <p:spPr>
          <a:xfrm>
            <a:off x="3252469" y="1590156"/>
            <a:ext cx="7652598" cy="166052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传播文稿的特点</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smtClean="0">
                <a:solidFill>
                  <a:srgbClr val="000000"/>
                </a:solidFill>
                <a:latin typeface="+mn-ea"/>
              </a:rPr>
              <a:t>．</a:t>
            </a:r>
            <a:r>
              <a:rPr lang="zh-CN" altLang="en-US" dirty="0" smtClean="0">
                <a:solidFill>
                  <a:srgbClr val="000000"/>
                </a:solidFill>
                <a:latin typeface="+mn-ea"/>
              </a:rPr>
              <a:t>可听性</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2</a:t>
            </a:r>
            <a:r>
              <a:rPr lang="zh-CN" altLang="zh-CN" dirty="0" smtClean="0">
                <a:solidFill>
                  <a:srgbClr val="000000"/>
                </a:solidFill>
                <a:latin typeface="+mn-ea"/>
              </a:rPr>
              <a:t>．</a:t>
            </a:r>
            <a:r>
              <a:rPr lang="zh-CN" altLang="en-US" dirty="0" smtClean="0">
                <a:solidFill>
                  <a:srgbClr val="000000"/>
                </a:solidFill>
                <a:latin typeface="+mn-ea"/>
              </a:rPr>
              <a:t>高效性</a:t>
            </a:r>
            <a:endParaRPr lang="en-US" altLang="zh-CN" dirty="0" smtClean="0">
              <a:solidFill>
                <a:srgbClr val="000000"/>
              </a:solidFill>
              <a:latin typeface="+mn-ea"/>
            </a:endParaRPr>
          </a:p>
          <a:p>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．广泛</a:t>
            </a:r>
            <a:r>
              <a:rPr lang="zh-CN" altLang="en-US" dirty="0" smtClean="0">
                <a:solidFill>
                  <a:srgbClr val="000000"/>
                </a:solidFill>
                <a:latin typeface="+mn-ea"/>
              </a:rPr>
              <a:t>性</a:t>
            </a:r>
            <a:endParaRPr lang="zh-CN" altLang="zh-CN" dirty="0">
              <a:solidFill>
                <a:srgbClr val="000000"/>
              </a:solidFill>
              <a:latin typeface="+mn-ea"/>
            </a:endParaRPr>
          </a:p>
          <a:p>
            <a:r>
              <a:rPr lang="en-US" altLang="zh-CN" dirty="0">
                <a:solidFill>
                  <a:srgbClr val="000000"/>
                </a:solidFill>
              </a:rPr>
              <a:t> </a:t>
            </a:r>
            <a:endParaRPr lang="zh-CN" altLang="zh-CN" dirty="0">
              <a:solidFill>
                <a:srgbClr val="000000"/>
              </a:solidFill>
              <a:latin typeface="+mn-ea"/>
            </a:endParaRPr>
          </a:p>
        </p:txBody>
      </p:sp>
      <p:sp>
        <p:nvSpPr>
          <p:cNvPr id="41" name="椭圆 40"/>
          <p:cNvSpPr/>
          <p:nvPr/>
        </p:nvSpPr>
        <p:spPr>
          <a:xfrm>
            <a:off x="3985485" y="54890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252468" y="3169370"/>
            <a:ext cx="7110731"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广播稿的分类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a:t>
            </a:r>
            <a:r>
              <a:rPr lang="zh-CN" altLang="zh-CN" dirty="0" smtClean="0">
                <a:solidFill>
                  <a:srgbClr val="000000"/>
                </a:solidFill>
                <a:latin typeface="+mn-ea"/>
              </a:rPr>
              <a:t>主要包括广</a:t>
            </a:r>
            <a:r>
              <a:rPr lang="zh-CN" altLang="zh-CN" dirty="0">
                <a:solidFill>
                  <a:srgbClr val="000000"/>
                </a:solidFill>
                <a:latin typeface="+mn-ea"/>
              </a:rPr>
              <a:t>播播出的消息、通讯、专访、录音报道等。 </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51962" cy="769441"/>
          </a:xfrm>
          <a:prstGeom prst="rect">
            <a:avLst/>
          </a:prstGeom>
        </p:spPr>
        <p:txBody>
          <a:bodyPr wrap="none">
            <a:spAutoFit/>
          </a:bodyPr>
          <a:lstStyle/>
          <a:p>
            <a:r>
              <a:rPr lang="zh-CN" altLang="en-US" sz="4400" dirty="0" smtClean="0"/>
              <a:t>消息的概念</a:t>
            </a:r>
            <a:endParaRPr lang="en-US" altLang="zh-CN" sz="4400" dirty="0"/>
          </a:p>
        </p:txBody>
      </p:sp>
      <p:sp>
        <p:nvSpPr>
          <p:cNvPr id="7" name="矩形 6"/>
          <p:cNvSpPr/>
          <p:nvPr/>
        </p:nvSpPr>
        <p:spPr>
          <a:xfrm>
            <a:off x="1367474" y="2142641"/>
            <a:ext cx="6963726" cy="4246245"/>
          </a:xfrm>
          <a:prstGeom prst="rect">
            <a:avLst/>
          </a:prstGeom>
        </p:spPr>
        <p:txBody>
          <a:bodyPr wrap="square">
            <a:spAutoFit/>
          </a:bodyPr>
          <a:lstStyle/>
          <a:p>
            <a:pPr>
              <a:lnSpc>
                <a:spcPct val="150000"/>
              </a:lnSpc>
            </a:pPr>
            <a:r>
              <a:rPr lang="en-US" altLang="zh-CN" dirty="0" smtClean="0">
                <a:solidFill>
                  <a:srgbClr val="000000"/>
                </a:solidFill>
                <a:latin typeface="+mn-ea"/>
              </a:rPr>
              <a:t>       </a:t>
            </a:r>
            <a:r>
              <a:rPr lang="zh-CN" altLang="zh-CN" dirty="0" smtClean="0">
                <a:solidFill>
                  <a:srgbClr val="000000"/>
                </a:solidFill>
                <a:latin typeface="+mn-ea"/>
              </a:rPr>
              <a:t>消息是以</a:t>
            </a:r>
            <a:r>
              <a:rPr lang="zh-CN" altLang="zh-CN" dirty="0">
                <a:solidFill>
                  <a:srgbClr val="000000"/>
                </a:solidFill>
                <a:latin typeface="+mn-ea"/>
              </a:rPr>
              <a:t>最直接、最简练的方式报道新近发生或发现的具有一定的社会意义的事实的一种新闻文体，是最经常、最大量运用的报道体裁。它只报道事实的概貌而不讲述事实的详细经过和细节，以简明扼要的文字快速传播最新变动的事实和将要变动的事实。它是报纸、电台、电视台、新闻网站使用频率最高的一种文体，可谓新闻的主体，因而人们常把消息称作新闻。</a:t>
            </a:r>
            <a:endParaRPr lang="zh-CN" altLang="zh-CN" dirty="0">
              <a:solidFill>
                <a:srgbClr val="000000"/>
              </a:solidFill>
              <a:latin typeface="+mn-ea"/>
            </a:endParaRPr>
          </a:p>
          <a:p>
            <a:pPr>
              <a:lnSpc>
                <a:spcPct val="150000"/>
              </a:lnSpc>
            </a:pPr>
            <a:r>
              <a:rPr lang="en-US" altLang="zh-CN" dirty="0">
                <a:solidFill>
                  <a:srgbClr val="000000"/>
                </a:solidFill>
                <a:latin typeface="+mn-ea"/>
              </a:rPr>
              <a:t>    </a:t>
            </a:r>
            <a:r>
              <a:rPr lang="zh-CN" altLang="en-US" dirty="0" smtClean="0">
                <a:solidFill>
                  <a:srgbClr val="000000"/>
                </a:solidFill>
                <a:latin typeface="+mn-ea"/>
              </a:rPr>
              <a:t>   </a:t>
            </a:r>
            <a:r>
              <a:rPr lang="zh-CN" altLang="zh-CN" dirty="0" smtClean="0">
                <a:solidFill>
                  <a:srgbClr val="000000"/>
                </a:solidFill>
                <a:latin typeface="+mn-ea"/>
              </a:rPr>
              <a:t>消息</a:t>
            </a:r>
            <a:r>
              <a:rPr lang="zh-CN" altLang="zh-CN" dirty="0">
                <a:solidFill>
                  <a:srgbClr val="000000"/>
                </a:solidFill>
                <a:latin typeface="+mn-ea"/>
              </a:rPr>
              <a:t>一般有六个要素，也称</a:t>
            </a:r>
            <a:r>
              <a:rPr lang="en-US" altLang="zh-CN" dirty="0">
                <a:solidFill>
                  <a:srgbClr val="000000"/>
                </a:solidFill>
                <a:latin typeface="+mn-ea"/>
              </a:rPr>
              <a:t>6</a:t>
            </a:r>
            <a:r>
              <a:rPr lang="zh-CN" altLang="zh-CN" dirty="0">
                <a:solidFill>
                  <a:srgbClr val="000000"/>
                </a:solidFill>
                <a:latin typeface="+mn-ea"/>
              </a:rPr>
              <a:t>个</a:t>
            </a:r>
            <a:r>
              <a:rPr lang="en-US" altLang="zh-CN" dirty="0">
                <a:solidFill>
                  <a:srgbClr val="000000"/>
                </a:solidFill>
                <a:latin typeface="+mn-ea"/>
              </a:rPr>
              <a:t>W</a:t>
            </a:r>
            <a:r>
              <a:rPr lang="zh-CN" altLang="zh-CN" dirty="0">
                <a:solidFill>
                  <a:srgbClr val="000000"/>
                </a:solidFill>
                <a:latin typeface="+mn-ea"/>
              </a:rPr>
              <a:t>，使读者对事情一目了然，即</a:t>
            </a:r>
            <a:r>
              <a:rPr lang="en-US" altLang="zh-CN" dirty="0">
                <a:solidFill>
                  <a:srgbClr val="000000"/>
                </a:solidFill>
                <a:latin typeface="+mn-ea"/>
              </a:rPr>
              <a:t>Who(</a:t>
            </a:r>
            <a:r>
              <a:rPr lang="zh-CN" altLang="zh-CN" dirty="0">
                <a:solidFill>
                  <a:srgbClr val="000000"/>
                </a:solidFill>
                <a:latin typeface="+mn-ea"/>
              </a:rPr>
              <a:t>何人</a:t>
            </a:r>
            <a:r>
              <a:rPr lang="en-US" altLang="zh-CN" dirty="0">
                <a:solidFill>
                  <a:srgbClr val="000000"/>
                </a:solidFill>
                <a:latin typeface="+mn-ea"/>
              </a:rPr>
              <a:t>)</a:t>
            </a:r>
            <a:r>
              <a:rPr lang="zh-CN" altLang="zh-CN" dirty="0">
                <a:solidFill>
                  <a:srgbClr val="000000"/>
                </a:solidFill>
                <a:latin typeface="+mn-ea"/>
              </a:rPr>
              <a:t>、</a:t>
            </a:r>
            <a:r>
              <a:rPr lang="en-US" altLang="zh-CN" dirty="0">
                <a:solidFill>
                  <a:srgbClr val="000000"/>
                </a:solidFill>
                <a:latin typeface="+mn-ea"/>
              </a:rPr>
              <a:t>What(</a:t>
            </a:r>
            <a:r>
              <a:rPr lang="zh-CN" altLang="zh-CN" dirty="0">
                <a:solidFill>
                  <a:srgbClr val="000000"/>
                </a:solidFill>
                <a:latin typeface="+mn-ea"/>
              </a:rPr>
              <a:t>何事</a:t>
            </a:r>
            <a:r>
              <a:rPr lang="en-US" altLang="zh-CN" dirty="0">
                <a:solidFill>
                  <a:srgbClr val="000000"/>
                </a:solidFill>
                <a:latin typeface="+mn-ea"/>
              </a:rPr>
              <a:t>)</a:t>
            </a:r>
            <a:r>
              <a:rPr lang="zh-CN" altLang="zh-CN" dirty="0">
                <a:solidFill>
                  <a:srgbClr val="000000"/>
                </a:solidFill>
                <a:latin typeface="+mn-ea"/>
              </a:rPr>
              <a:t>、</a:t>
            </a:r>
            <a:r>
              <a:rPr lang="en-US" altLang="zh-CN" dirty="0">
                <a:solidFill>
                  <a:srgbClr val="000000"/>
                </a:solidFill>
                <a:latin typeface="+mn-ea"/>
              </a:rPr>
              <a:t>When(</a:t>
            </a:r>
            <a:r>
              <a:rPr lang="zh-CN" altLang="zh-CN" dirty="0">
                <a:solidFill>
                  <a:srgbClr val="000000"/>
                </a:solidFill>
                <a:latin typeface="+mn-ea"/>
              </a:rPr>
              <a:t>何时</a:t>
            </a:r>
            <a:r>
              <a:rPr lang="en-US" altLang="zh-CN" dirty="0">
                <a:solidFill>
                  <a:srgbClr val="000000"/>
                </a:solidFill>
                <a:latin typeface="+mn-ea"/>
              </a:rPr>
              <a:t>)</a:t>
            </a:r>
            <a:r>
              <a:rPr lang="zh-CN" altLang="zh-CN" dirty="0">
                <a:solidFill>
                  <a:srgbClr val="000000"/>
                </a:solidFill>
                <a:latin typeface="+mn-ea"/>
              </a:rPr>
              <a:t>、</a:t>
            </a:r>
            <a:r>
              <a:rPr lang="en-US" altLang="zh-CN" dirty="0">
                <a:solidFill>
                  <a:srgbClr val="000000"/>
                </a:solidFill>
                <a:latin typeface="+mn-ea"/>
              </a:rPr>
              <a:t>Where(</a:t>
            </a:r>
            <a:r>
              <a:rPr lang="zh-CN" altLang="zh-CN" dirty="0">
                <a:solidFill>
                  <a:srgbClr val="000000"/>
                </a:solidFill>
                <a:latin typeface="+mn-ea"/>
              </a:rPr>
              <a:t>何地</a:t>
            </a:r>
            <a:r>
              <a:rPr lang="en-US" altLang="zh-CN" dirty="0">
                <a:solidFill>
                  <a:srgbClr val="000000"/>
                </a:solidFill>
                <a:latin typeface="+mn-ea"/>
              </a:rPr>
              <a:t>)</a:t>
            </a:r>
            <a:r>
              <a:rPr lang="zh-CN" altLang="zh-CN" dirty="0">
                <a:solidFill>
                  <a:srgbClr val="000000"/>
                </a:solidFill>
                <a:latin typeface="+mn-ea"/>
              </a:rPr>
              <a:t>、</a:t>
            </a:r>
            <a:r>
              <a:rPr lang="en-US" altLang="zh-CN" dirty="0">
                <a:solidFill>
                  <a:srgbClr val="000000"/>
                </a:solidFill>
                <a:latin typeface="+mn-ea"/>
              </a:rPr>
              <a:t>Why(</a:t>
            </a:r>
            <a:r>
              <a:rPr lang="zh-CN" altLang="zh-CN" dirty="0">
                <a:solidFill>
                  <a:srgbClr val="000000"/>
                </a:solidFill>
                <a:latin typeface="+mn-ea"/>
              </a:rPr>
              <a:t>何因</a:t>
            </a:r>
            <a:r>
              <a:rPr lang="en-US" altLang="zh-CN" dirty="0">
                <a:solidFill>
                  <a:srgbClr val="000000"/>
                </a:solidFill>
                <a:latin typeface="+mn-ea"/>
              </a:rPr>
              <a:t>)</a:t>
            </a:r>
            <a:r>
              <a:rPr lang="zh-CN" altLang="zh-CN" dirty="0">
                <a:solidFill>
                  <a:srgbClr val="000000"/>
                </a:solidFill>
                <a:latin typeface="+mn-ea"/>
              </a:rPr>
              <a:t>、</a:t>
            </a:r>
            <a:r>
              <a:rPr lang="en-US" altLang="zh-CN" dirty="0">
                <a:solidFill>
                  <a:srgbClr val="000000"/>
                </a:solidFill>
                <a:latin typeface="+mn-ea"/>
              </a:rPr>
              <a:t>How(</a:t>
            </a:r>
            <a:r>
              <a:rPr lang="zh-CN" altLang="zh-CN" dirty="0">
                <a:solidFill>
                  <a:srgbClr val="000000"/>
                </a:solidFill>
                <a:latin typeface="+mn-ea"/>
              </a:rPr>
              <a:t>何果</a:t>
            </a:r>
            <a:r>
              <a:rPr lang="en-US" altLang="zh-CN" dirty="0">
                <a:solidFill>
                  <a:srgbClr val="000000"/>
                </a:solidFill>
                <a:latin typeface="+mn-ea"/>
              </a:rPr>
              <a:t>)</a:t>
            </a:r>
            <a:r>
              <a:rPr lang="zh-CN" altLang="zh-CN" dirty="0">
                <a:solidFill>
                  <a:srgbClr val="000000"/>
                </a:solidFill>
                <a:latin typeface="+mn-ea"/>
              </a:rPr>
              <a:t>，简称“六要素”。当然，并不是每一则消息必须包括这六个要素，有时根据情况也可省去一两个。</a:t>
            </a:r>
            <a:endParaRPr lang="zh-CN" altLang="zh-CN"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25701"/>
            <a:ext cx="5532284" cy="584776"/>
          </a:xfrm>
          <a:prstGeom prst="rect">
            <a:avLst/>
          </a:prstGeom>
        </p:spPr>
        <p:txBody>
          <a:bodyPr wrap="none">
            <a:spAutoFit/>
          </a:bodyPr>
          <a:lstStyle/>
          <a:p>
            <a:r>
              <a:rPr lang="en-US" altLang="en-US" sz="3200" b="1" dirty="0" smtClean="0"/>
              <a:t>消息</a:t>
            </a:r>
            <a:r>
              <a:rPr lang="zh-CN" altLang="en-US" sz="3200" b="1" dirty="0" smtClean="0"/>
              <a:t>特点、分类、结构和写法</a:t>
            </a:r>
            <a:endParaRPr lang="zh-CN" altLang="en-US" sz="3200" b="1" dirty="0"/>
          </a:p>
        </p:txBody>
      </p:sp>
      <p:sp>
        <p:nvSpPr>
          <p:cNvPr id="22" name="矩形 21"/>
          <p:cNvSpPr/>
          <p:nvPr/>
        </p:nvSpPr>
        <p:spPr>
          <a:xfrm>
            <a:off x="3252468" y="946689"/>
            <a:ext cx="7652598" cy="138499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消息的特点</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en-US" dirty="0" smtClean="0">
                <a:solidFill>
                  <a:srgbClr val="000000"/>
                </a:solidFill>
                <a:latin typeface="+mn-ea"/>
              </a:rPr>
              <a:t>   </a:t>
            </a:r>
            <a:r>
              <a:rPr lang="en-US" altLang="zh-CN" dirty="0">
                <a:solidFill>
                  <a:srgbClr val="000000"/>
                </a:solidFill>
                <a:latin typeface="+mn-ea"/>
              </a:rPr>
              <a:t>1</a:t>
            </a:r>
            <a:r>
              <a:rPr lang="zh-CN" altLang="zh-CN" dirty="0" smtClean="0">
                <a:solidFill>
                  <a:srgbClr val="000000"/>
                </a:solidFill>
                <a:latin typeface="+mn-ea"/>
              </a:rPr>
              <a:t>．</a:t>
            </a:r>
            <a:r>
              <a:rPr lang="zh-CN" altLang="zh-CN" dirty="0">
                <a:solidFill>
                  <a:srgbClr val="000000"/>
                </a:solidFill>
              </a:rPr>
              <a:t>迅速及时，时效</a:t>
            </a:r>
            <a:r>
              <a:rPr lang="zh-CN" altLang="zh-CN" dirty="0" smtClean="0">
                <a:solidFill>
                  <a:srgbClr val="000000"/>
                </a:solidFill>
              </a:rPr>
              <a:t>性强</a:t>
            </a:r>
            <a:endParaRPr lang="en-US" altLang="zh-CN" dirty="0" smtClean="0">
              <a:solidFill>
                <a:srgbClr val="000000"/>
              </a:solidFill>
            </a:endParaRPr>
          </a:p>
          <a:p>
            <a:r>
              <a:rPr lang="zh-CN" altLang="en-US" dirty="0" smtClean="0">
                <a:solidFill>
                  <a:srgbClr val="000000"/>
                </a:solidFill>
                <a:latin typeface="+mn-ea"/>
              </a:rPr>
              <a:t>      </a:t>
            </a:r>
            <a:r>
              <a:rPr lang="en-US" altLang="zh-CN" dirty="0" smtClean="0">
                <a:solidFill>
                  <a:srgbClr val="000000"/>
                </a:solidFill>
                <a:latin typeface="+mn-ea"/>
              </a:rPr>
              <a:t>2</a:t>
            </a:r>
            <a:r>
              <a:rPr lang="zh-CN" altLang="zh-CN" dirty="0" smtClean="0">
                <a:solidFill>
                  <a:srgbClr val="000000"/>
                </a:solidFill>
                <a:latin typeface="+mn-ea"/>
              </a:rPr>
              <a:t>．</a:t>
            </a:r>
            <a:r>
              <a:rPr lang="zh-CN" altLang="zh-CN" dirty="0">
                <a:solidFill>
                  <a:srgbClr val="000000"/>
                </a:solidFill>
              </a:rPr>
              <a:t>事实新鲜，</a:t>
            </a:r>
            <a:r>
              <a:rPr lang="zh-CN" altLang="zh-CN" dirty="0" smtClean="0">
                <a:solidFill>
                  <a:srgbClr val="000000"/>
                </a:solidFill>
              </a:rPr>
              <a:t>内容真实</a:t>
            </a:r>
            <a:endParaRPr lang="en-US" altLang="zh-CN" dirty="0" smtClean="0">
              <a:solidFill>
                <a:srgbClr val="000000"/>
              </a:solidFill>
            </a:endParaRPr>
          </a:p>
          <a:p>
            <a:r>
              <a:rPr lang="zh-CN" altLang="en-US" dirty="0" smtClean="0">
                <a:solidFill>
                  <a:srgbClr val="000000"/>
                </a:solidFill>
                <a:latin typeface="+mn-ea"/>
              </a:rPr>
              <a:t>      </a:t>
            </a:r>
            <a:r>
              <a:rPr lang="en-US" altLang="zh-CN" dirty="0" smtClean="0">
                <a:solidFill>
                  <a:srgbClr val="000000"/>
                </a:solidFill>
                <a:latin typeface="+mn-ea"/>
              </a:rPr>
              <a:t>3</a:t>
            </a:r>
            <a:r>
              <a:rPr lang="zh-CN" altLang="zh-CN" dirty="0" smtClean="0">
                <a:solidFill>
                  <a:srgbClr val="000000"/>
                </a:solidFill>
                <a:latin typeface="+mn-ea"/>
              </a:rPr>
              <a:t>．</a:t>
            </a:r>
            <a:r>
              <a:rPr lang="zh-CN" altLang="zh-CN" dirty="0">
                <a:solidFill>
                  <a:srgbClr val="000000"/>
                </a:solidFill>
              </a:rPr>
              <a:t>简明扼要，篇幅</a:t>
            </a:r>
            <a:r>
              <a:rPr lang="zh-CN" altLang="zh-CN" dirty="0" smtClean="0">
                <a:solidFill>
                  <a:srgbClr val="000000"/>
                </a:solidFill>
              </a:rPr>
              <a:t>短小</a:t>
            </a:r>
            <a:endParaRPr lang="zh-CN" altLang="zh-CN" dirty="0">
              <a:solidFill>
                <a:srgbClr val="000000"/>
              </a:solidFill>
              <a:latin typeface="+mn-ea"/>
            </a:endParaRPr>
          </a:p>
        </p:txBody>
      </p:sp>
      <p:sp>
        <p:nvSpPr>
          <p:cNvPr id="41" name="椭圆 40"/>
          <p:cNvSpPr/>
          <p:nvPr/>
        </p:nvSpPr>
        <p:spPr>
          <a:xfrm>
            <a:off x="3854568" y="428655"/>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252468" y="2302251"/>
            <a:ext cx="7313932" cy="110680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消息的分类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zh-CN" dirty="0" smtClean="0">
                <a:solidFill>
                  <a:srgbClr val="000000"/>
                </a:solidFill>
              </a:rPr>
              <a:t>消息的类别很</a:t>
            </a:r>
            <a:r>
              <a:rPr lang="zh-CN" altLang="zh-CN" dirty="0">
                <a:solidFill>
                  <a:srgbClr val="000000"/>
                </a:solidFill>
              </a:rPr>
              <a:t>多，主要的有动态消息、综合消息、人物消息</a:t>
            </a:r>
            <a:r>
              <a:rPr lang="zh-CN" altLang="zh-CN" dirty="0" smtClean="0">
                <a:solidFill>
                  <a:srgbClr val="000000"/>
                </a:solidFill>
              </a:rPr>
              <a:t>、</a:t>
            </a:r>
            <a:endParaRPr lang="en-US" altLang="zh-CN" dirty="0" smtClean="0">
              <a:solidFill>
                <a:srgbClr val="000000"/>
              </a:solidFill>
            </a:endParaRPr>
          </a:p>
          <a:p>
            <a:r>
              <a:rPr lang="zh-CN" altLang="zh-CN" dirty="0">
                <a:solidFill>
                  <a:srgbClr val="000000"/>
                </a:solidFill>
              </a:rPr>
              <a:t> </a:t>
            </a:r>
            <a:r>
              <a:rPr lang="zh-CN" altLang="en-US" dirty="0" smtClean="0">
                <a:solidFill>
                  <a:srgbClr val="000000"/>
                </a:solidFill>
              </a:rPr>
              <a:t>      </a:t>
            </a:r>
            <a:r>
              <a:rPr lang="zh-CN" altLang="zh-CN" dirty="0" smtClean="0">
                <a:solidFill>
                  <a:srgbClr val="000000"/>
                </a:solidFill>
              </a:rPr>
              <a:t>评述</a:t>
            </a:r>
            <a:r>
              <a:rPr lang="zh-CN" altLang="zh-CN" dirty="0">
                <a:solidFill>
                  <a:srgbClr val="000000"/>
                </a:solidFill>
              </a:rPr>
              <a:t>性消息、简讯等。 </a:t>
            </a:r>
            <a:endParaRPr lang="zh-CN" altLang="zh-CN" dirty="0">
              <a:solidFill>
                <a:srgbClr val="000000"/>
              </a:solidFill>
              <a:latin typeface="+mn-ea"/>
            </a:endParaRPr>
          </a:p>
        </p:txBody>
      </p:sp>
      <p:sp>
        <p:nvSpPr>
          <p:cNvPr id="6" name="矩形 5"/>
          <p:cNvSpPr/>
          <p:nvPr/>
        </p:nvSpPr>
        <p:spPr>
          <a:xfrm>
            <a:off x="3252468" y="3361005"/>
            <a:ext cx="8380732" cy="110680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消息的基本结构和写法</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zh-CN" altLang="zh-CN" dirty="0" smtClean="0">
                <a:solidFill>
                  <a:srgbClr val="000000"/>
                </a:solidFill>
                <a:latin typeface="+mn-ea"/>
              </a:rPr>
              <a:t>消息的</a:t>
            </a:r>
            <a:r>
              <a:rPr lang="zh-CN" altLang="zh-CN" dirty="0">
                <a:solidFill>
                  <a:srgbClr val="000000"/>
                </a:solidFill>
                <a:latin typeface="+mn-ea"/>
              </a:rPr>
              <a:t>基本结构和格式比较稳定，一篇完整的消息，</a:t>
            </a:r>
            <a:r>
              <a:rPr lang="zh-CN" altLang="zh-CN" dirty="0" smtClean="0">
                <a:solidFill>
                  <a:srgbClr val="000000"/>
                </a:solidFill>
                <a:latin typeface="+mn-ea"/>
              </a:rPr>
              <a:t>其结构通常包括</a:t>
            </a:r>
            <a:endParaRPr lang="en-US" altLang="zh-CN" dirty="0" smtClean="0">
              <a:solidFill>
                <a:srgbClr val="000000"/>
              </a:solidFill>
              <a:latin typeface="+mn-ea"/>
            </a:endParaRPr>
          </a:p>
          <a:p>
            <a:r>
              <a:rPr lang="zh-CN" altLang="zh-CN" dirty="0" smtClean="0">
                <a:solidFill>
                  <a:srgbClr val="000000"/>
                </a:solidFill>
                <a:latin typeface="+mn-ea"/>
              </a:rPr>
              <a:t>      标题</a:t>
            </a:r>
            <a:r>
              <a:rPr lang="zh-CN" altLang="zh-CN" dirty="0">
                <a:solidFill>
                  <a:srgbClr val="000000"/>
                </a:solidFill>
                <a:latin typeface="+mn-ea"/>
              </a:rPr>
              <a:t>、导语、主体</a:t>
            </a:r>
            <a:r>
              <a:rPr lang="zh-CN" altLang="zh-CN" dirty="0" smtClean="0">
                <a:solidFill>
                  <a:srgbClr val="000000"/>
                </a:solidFill>
                <a:latin typeface="+mn-ea"/>
              </a:rPr>
              <a:t>、背景材料和结尾等五个</a:t>
            </a:r>
            <a:r>
              <a:rPr lang="zh-CN" altLang="zh-CN" dirty="0">
                <a:solidFill>
                  <a:srgbClr val="000000"/>
                </a:solidFill>
                <a:latin typeface="+mn-ea"/>
              </a:rPr>
              <a:t>部分。 </a:t>
            </a:r>
            <a:endParaRPr lang="zh-CN" altLang="zh-CN" dirty="0">
              <a:solidFill>
                <a:srgbClr val="000000"/>
              </a:solidFill>
              <a:latin typeface="+mn-ea"/>
            </a:endParaRPr>
          </a:p>
        </p:txBody>
      </p:sp>
      <p:sp>
        <p:nvSpPr>
          <p:cNvPr id="7" name="矩形 6"/>
          <p:cNvSpPr/>
          <p:nvPr/>
        </p:nvSpPr>
        <p:spPr>
          <a:xfrm>
            <a:off x="3252468" y="4699833"/>
            <a:ext cx="7313932" cy="1383665"/>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消息的写作要求</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rPr>
              <a:t>     </a:t>
            </a:r>
            <a:r>
              <a:rPr lang="en-US" altLang="zh-CN" dirty="0" smtClean="0">
                <a:solidFill>
                  <a:srgbClr val="000000"/>
                </a:solidFill>
              </a:rPr>
              <a:t>(</a:t>
            </a:r>
            <a:r>
              <a:rPr lang="zh-CN" altLang="zh-CN" dirty="0" smtClean="0">
                <a:solidFill>
                  <a:srgbClr val="000000"/>
                </a:solidFill>
                <a:latin typeface="+mn-ea"/>
              </a:rPr>
              <a:t>一</a:t>
            </a:r>
            <a:r>
              <a:rPr lang="en-US" altLang="zh-CN" dirty="0">
                <a:solidFill>
                  <a:srgbClr val="000000"/>
                </a:solidFill>
                <a:latin typeface="+mn-ea"/>
              </a:rPr>
              <a:t>)</a:t>
            </a:r>
            <a:r>
              <a:rPr lang="zh-CN" altLang="zh-CN" dirty="0">
                <a:solidFill>
                  <a:srgbClr val="000000"/>
                </a:solidFill>
                <a:latin typeface="+mn-ea"/>
              </a:rPr>
              <a:t>标题新颖独特，揭示新闻主题</a:t>
            </a:r>
            <a:endParaRPr lang="zh-CN" altLang="zh-CN" dirty="0">
              <a:solidFill>
                <a:srgbClr val="000000"/>
              </a:solidFill>
              <a:latin typeface="+mn-ea"/>
            </a:endParaRPr>
          </a:p>
          <a:p>
            <a:r>
              <a:rPr lang="en-US" altLang="zh-CN" dirty="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a:t>
            </a:r>
            <a:r>
              <a:rPr lang="zh-CN" altLang="zh-CN" dirty="0">
                <a:solidFill>
                  <a:srgbClr val="000000"/>
                </a:solidFill>
                <a:latin typeface="+mn-ea"/>
              </a:rPr>
              <a:t>二</a:t>
            </a:r>
            <a:r>
              <a:rPr lang="en-US" altLang="zh-CN" dirty="0">
                <a:solidFill>
                  <a:srgbClr val="000000"/>
                </a:solidFill>
                <a:latin typeface="+mn-ea"/>
              </a:rPr>
              <a:t>)</a:t>
            </a:r>
            <a:r>
              <a:rPr lang="zh-CN" altLang="zh-CN" dirty="0">
                <a:solidFill>
                  <a:srgbClr val="000000"/>
                </a:solidFill>
                <a:latin typeface="+mn-ea"/>
              </a:rPr>
              <a:t>导语洗练精彩，展示核心内容</a:t>
            </a:r>
            <a:endParaRPr lang="zh-CN" altLang="zh-CN" dirty="0">
              <a:solidFill>
                <a:srgbClr val="000000"/>
              </a:solidFill>
              <a:latin typeface="+mn-ea"/>
            </a:endParaRPr>
          </a:p>
          <a:p>
            <a:r>
              <a:rPr lang="en-US" altLang="zh-CN" dirty="0">
                <a:solidFill>
                  <a:srgbClr val="000000"/>
                </a:solidFill>
                <a:latin typeface="+mn-ea"/>
              </a:rPr>
              <a:t>     (</a:t>
            </a:r>
            <a:r>
              <a:rPr lang="zh-CN" altLang="zh-CN" dirty="0">
                <a:solidFill>
                  <a:srgbClr val="000000"/>
                </a:solidFill>
                <a:latin typeface="+mn-ea"/>
              </a:rPr>
              <a:t>三</a:t>
            </a:r>
            <a:r>
              <a:rPr lang="en-US" altLang="zh-CN" dirty="0">
                <a:solidFill>
                  <a:srgbClr val="000000"/>
                </a:solidFill>
                <a:latin typeface="+mn-ea"/>
              </a:rPr>
              <a:t>)</a:t>
            </a:r>
            <a:r>
              <a:rPr lang="zh-CN" altLang="zh-CN" dirty="0">
                <a:solidFill>
                  <a:srgbClr val="000000"/>
                </a:solidFill>
                <a:latin typeface="+mn-ea"/>
              </a:rPr>
              <a:t>主体内容充实，叙述条理</a:t>
            </a:r>
            <a:r>
              <a:rPr lang="zh-CN" altLang="zh-CN" dirty="0" smtClean="0">
                <a:solidFill>
                  <a:srgbClr val="000000"/>
                </a:solidFill>
                <a:latin typeface="+mn-ea"/>
              </a:rPr>
              <a:t>分明</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051687" cy="769441"/>
          </a:xfrm>
          <a:prstGeom prst="rect">
            <a:avLst/>
          </a:prstGeom>
        </p:spPr>
        <p:txBody>
          <a:bodyPr wrap="none">
            <a:spAutoFit/>
          </a:bodyPr>
          <a:lstStyle/>
          <a:p>
            <a:r>
              <a:rPr lang="zh-CN" altLang="en-US" sz="4400" dirty="0" smtClean="0"/>
              <a:t>通讯的概念</a:t>
            </a:r>
            <a:endParaRPr lang="en-US" altLang="zh-CN" sz="4400" dirty="0"/>
          </a:p>
        </p:txBody>
      </p:sp>
      <p:sp>
        <p:nvSpPr>
          <p:cNvPr id="7" name="矩形 6"/>
          <p:cNvSpPr/>
          <p:nvPr/>
        </p:nvSpPr>
        <p:spPr>
          <a:xfrm>
            <a:off x="1367474" y="2142641"/>
            <a:ext cx="6963726" cy="2400657"/>
          </a:xfrm>
          <a:prstGeom prst="rect">
            <a:avLst/>
          </a:prstGeom>
        </p:spPr>
        <p:txBody>
          <a:bodyPr wrap="square">
            <a:spAutoFit/>
          </a:bodyPr>
          <a:lstStyle/>
          <a:p>
            <a:pPr>
              <a:lnSpc>
                <a:spcPct val="150000"/>
              </a:lnSpc>
            </a:pPr>
            <a:r>
              <a:rPr lang="zh-CN" altLang="en-US" sz="2000" dirty="0" smtClean="0">
                <a:solidFill>
                  <a:srgbClr val="000000"/>
                </a:solidFill>
                <a:latin typeface="+mn-ea"/>
              </a:rPr>
              <a:t>       </a:t>
            </a:r>
            <a:r>
              <a:rPr lang="zh-CN" altLang="zh-CN" sz="2000" dirty="0" smtClean="0">
                <a:solidFill>
                  <a:srgbClr val="000000"/>
                </a:solidFill>
                <a:latin typeface="+mn-ea"/>
              </a:rPr>
              <a:t>通讯是以</a:t>
            </a:r>
            <a:r>
              <a:rPr lang="zh-CN" altLang="zh-CN" sz="2000" dirty="0">
                <a:solidFill>
                  <a:srgbClr val="000000"/>
                </a:solidFill>
                <a:latin typeface="+mn-ea"/>
              </a:rPr>
              <a:t>叙述、描写为主要表达方式，具体、生动、形象地反映新闻事件、典型人物或典型经验的新闻体裁。</a:t>
            </a:r>
            <a:endParaRPr lang="zh-CN" altLang="zh-CN" sz="2000" dirty="0">
              <a:solidFill>
                <a:srgbClr val="000000"/>
              </a:solidFill>
              <a:latin typeface="+mn-ea"/>
            </a:endParaRPr>
          </a:p>
          <a:p>
            <a:pPr>
              <a:lnSpc>
                <a:spcPct val="150000"/>
              </a:lnSpc>
            </a:pPr>
            <a:r>
              <a:rPr lang="en-US" altLang="zh-CN" sz="2000" dirty="0">
                <a:solidFill>
                  <a:srgbClr val="000000"/>
                </a:solidFill>
                <a:latin typeface="+mn-ea"/>
              </a:rPr>
              <a:t>    </a:t>
            </a:r>
            <a:r>
              <a:rPr lang="zh-CN" altLang="en-US" sz="2000" dirty="0" smtClean="0">
                <a:solidFill>
                  <a:srgbClr val="000000"/>
                </a:solidFill>
                <a:latin typeface="+mn-ea"/>
              </a:rPr>
              <a:t>   </a:t>
            </a:r>
            <a:r>
              <a:rPr lang="zh-CN" altLang="zh-CN" sz="2000" dirty="0" smtClean="0">
                <a:solidFill>
                  <a:srgbClr val="000000"/>
                </a:solidFill>
                <a:latin typeface="+mn-ea"/>
              </a:rPr>
              <a:t>通讯是一种综合运</a:t>
            </a:r>
            <a:r>
              <a:rPr lang="zh-CN" altLang="zh-CN" sz="2000" dirty="0">
                <a:solidFill>
                  <a:srgbClr val="000000"/>
                </a:solidFill>
                <a:latin typeface="+mn-ea"/>
              </a:rPr>
              <a:t>用叙述、描写、议论、说明等方式详细形象地报道典型人物或事件的新闻体裁。一般分为人物通讯、事件通讯、工作通讯和风貌通讯</a:t>
            </a:r>
            <a:r>
              <a:rPr lang="zh-CN" altLang="zh-CN" sz="2000" dirty="0" smtClean="0">
                <a:solidFill>
                  <a:srgbClr val="000000"/>
                </a:solidFill>
                <a:latin typeface="+mn-ea"/>
              </a:rPr>
              <a:t>。</a:t>
            </a:r>
            <a:endParaRPr lang="zh-CN" altLang="zh-CN" sz="2000" dirty="0">
              <a:solidFill>
                <a:srgbClr val="000000"/>
              </a:solidFill>
              <a:latin typeface="+mn-ea"/>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87292"/>
            <a:ext cx="6340197" cy="584776"/>
          </a:xfrm>
          <a:prstGeom prst="rect">
            <a:avLst/>
          </a:prstGeom>
        </p:spPr>
        <p:txBody>
          <a:bodyPr wrap="none">
            <a:spAutoFit/>
          </a:bodyPr>
          <a:lstStyle/>
          <a:p>
            <a:r>
              <a:rPr lang="zh-CN" altLang="en-US" sz="3200" b="1" dirty="0" smtClean="0"/>
              <a:t>通讯特点、分类、格式和写作要求</a:t>
            </a:r>
            <a:endParaRPr lang="zh-CN" altLang="en-US" sz="3200" b="1" dirty="0"/>
          </a:p>
        </p:txBody>
      </p:sp>
      <p:sp>
        <p:nvSpPr>
          <p:cNvPr id="22" name="矩形 21"/>
          <p:cNvSpPr/>
          <p:nvPr/>
        </p:nvSpPr>
        <p:spPr>
          <a:xfrm>
            <a:off x="3252467" y="1197741"/>
            <a:ext cx="8414599"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通讯的特点</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a:t>
            </a:r>
            <a:r>
              <a:rPr lang="zh-CN" altLang="zh-CN" dirty="0" smtClean="0">
                <a:solidFill>
                  <a:srgbClr val="000000"/>
                </a:solidFill>
                <a:latin typeface="+mn-ea"/>
              </a:rPr>
              <a:t>新鲜及时</a:t>
            </a:r>
            <a:r>
              <a:rPr lang="zh-CN" altLang="zh-CN" dirty="0">
                <a:solidFill>
                  <a:srgbClr val="000000"/>
                </a:solidFill>
                <a:latin typeface="+mn-ea"/>
              </a:rPr>
              <a:t>，形象生动，还可以评论说理，手法灵活，内容丰满，现场感强。 </a:t>
            </a:r>
            <a:endParaRPr lang="zh-CN" altLang="zh-CN" dirty="0">
              <a:solidFill>
                <a:srgbClr val="000000"/>
              </a:solidFill>
              <a:latin typeface="+mn-ea"/>
            </a:endParaRPr>
          </a:p>
        </p:txBody>
      </p:sp>
      <p:sp>
        <p:nvSpPr>
          <p:cNvPr id="41" name="椭圆 40"/>
          <p:cNvSpPr/>
          <p:nvPr/>
        </p:nvSpPr>
        <p:spPr>
          <a:xfrm>
            <a:off x="3854568" y="49024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
        <p:nvSpPr>
          <p:cNvPr id="9" name="矩形 8"/>
          <p:cNvSpPr/>
          <p:nvPr/>
        </p:nvSpPr>
        <p:spPr>
          <a:xfrm>
            <a:off x="3252467" y="1960648"/>
            <a:ext cx="8042211" cy="830997"/>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通讯的分类</a:t>
            </a:r>
            <a:endParaRPr lang="en-US" altLang="zh-CN" sz="2000" b="1" u="dash" dirty="0" smtClean="0">
              <a:solidFill>
                <a:srgbClr val="000000"/>
              </a:solidFill>
              <a:uFill>
                <a:solidFill>
                  <a:srgbClr val="800000"/>
                </a:solidFill>
              </a:uFill>
              <a:latin typeface="+mn-ea"/>
            </a:endParaRPr>
          </a:p>
          <a:p>
            <a:r>
              <a:rPr lang="zh-CN" altLang="en-US" dirty="0" smtClean="0">
                <a:solidFill>
                  <a:srgbClr val="000000"/>
                </a:solidFill>
                <a:latin typeface="+mn-ea"/>
              </a:rPr>
              <a:t>      </a:t>
            </a:r>
            <a:r>
              <a:rPr lang="en-US" altLang="zh-CN" dirty="0" smtClean="0">
                <a:solidFill>
                  <a:srgbClr val="000000"/>
                </a:solidFill>
                <a:latin typeface="+mn-ea"/>
              </a:rPr>
              <a:t>1.</a:t>
            </a:r>
            <a:r>
              <a:rPr lang="zh-CN" altLang="en-US" dirty="0" smtClean="0">
                <a:solidFill>
                  <a:srgbClr val="000000"/>
                </a:solidFill>
                <a:latin typeface="+mn-ea"/>
              </a:rPr>
              <a:t>人物通讯</a:t>
            </a:r>
            <a:r>
              <a:rPr lang="zh-CN"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2.</a:t>
            </a:r>
            <a:r>
              <a:rPr lang="zh-CN" altLang="en-US" dirty="0" smtClean="0">
                <a:solidFill>
                  <a:srgbClr val="000000"/>
                </a:solidFill>
                <a:latin typeface="+mn-ea"/>
              </a:rPr>
              <a:t>事件通讯      </a:t>
            </a:r>
            <a:r>
              <a:rPr lang="en-US" altLang="zh-CN" dirty="0" smtClean="0">
                <a:solidFill>
                  <a:srgbClr val="000000"/>
                </a:solidFill>
                <a:latin typeface="+mn-ea"/>
              </a:rPr>
              <a:t>3.</a:t>
            </a:r>
            <a:r>
              <a:rPr lang="zh-CN" altLang="en-US" dirty="0" smtClean="0">
                <a:solidFill>
                  <a:srgbClr val="000000"/>
                </a:solidFill>
                <a:latin typeface="+mn-ea"/>
              </a:rPr>
              <a:t>工作通讯      </a:t>
            </a:r>
            <a:r>
              <a:rPr lang="en-US" altLang="zh-CN" dirty="0" smtClean="0">
                <a:solidFill>
                  <a:srgbClr val="000000"/>
                </a:solidFill>
                <a:latin typeface="+mn-ea"/>
              </a:rPr>
              <a:t>4.</a:t>
            </a:r>
            <a:r>
              <a:rPr lang="zh-CN" altLang="en-US" dirty="0" smtClean="0">
                <a:solidFill>
                  <a:srgbClr val="000000"/>
                </a:solidFill>
                <a:latin typeface="+mn-ea"/>
              </a:rPr>
              <a:t>风貌通讯</a:t>
            </a:r>
            <a:endParaRPr lang="zh-CN" altLang="zh-CN" dirty="0">
              <a:solidFill>
                <a:srgbClr val="000000"/>
              </a:solidFill>
              <a:latin typeface="+mn-ea"/>
            </a:endParaRPr>
          </a:p>
        </p:txBody>
      </p:sp>
      <p:sp>
        <p:nvSpPr>
          <p:cNvPr id="6" name="矩形 5"/>
          <p:cNvSpPr/>
          <p:nvPr/>
        </p:nvSpPr>
        <p:spPr>
          <a:xfrm>
            <a:off x="3252467" y="2730089"/>
            <a:ext cx="8042211" cy="969496"/>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通讯的格式</a:t>
            </a:r>
            <a:endParaRPr lang="en-US" altLang="zh-CN" sz="2000" b="1" u="dash" dirty="0" smtClean="0">
              <a:solidFill>
                <a:srgbClr val="000000"/>
              </a:solidFill>
              <a:uFill>
                <a:solidFill>
                  <a:srgbClr val="800000"/>
                </a:solidFill>
              </a:uFill>
              <a:latin typeface="+mn-ea"/>
            </a:endParaRPr>
          </a:p>
          <a:p>
            <a:pPr>
              <a:lnSpc>
                <a:spcPct val="150000"/>
              </a:lnSpc>
              <a:buClr>
                <a:srgbClr val="FF6600"/>
              </a:buClr>
            </a:pPr>
            <a:r>
              <a:rPr lang="zh-CN" altLang="en-US" dirty="0" smtClean="0">
                <a:solidFill>
                  <a:srgbClr val="000000"/>
                </a:solidFill>
              </a:rPr>
              <a:t>       </a:t>
            </a:r>
            <a:r>
              <a:rPr lang="zh-CN" altLang="zh-CN" dirty="0" smtClean="0">
                <a:solidFill>
                  <a:srgbClr val="000000"/>
                </a:solidFill>
              </a:rPr>
              <a:t>标题</a:t>
            </a:r>
            <a:r>
              <a:rPr lang="en-US" altLang="zh-CN" dirty="0">
                <a:solidFill>
                  <a:srgbClr val="000000"/>
                </a:solidFill>
              </a:rPr>
              <a:t>+</a:t>
            </a:r>
            <a:r>
              <a:rPr lang="zh-CN" altLang="zh-CN" dirty="0">
                <a:solidFill>
                  <a:srgbClr val="000000"/>
                </a:solidFill>
              </a:rPr>
              <a:t>作者</a:t>
            </a:r>
            <a:r>
              <a:rPr lang="en-US" altLang="zh-CN" dirty="0">
                <a:solidFill>
                  <a:srgbClr val="000000"/>
                </a:solidFill>
              </a:rPr>
              <a:t>+</a:t>
            </a:r>
            <a:r>
              <a:rPr lang="zh-CN" altLang="zh-CN" dirty="0">
                <a:solidFill>
                  <a:srgbClr val="000000"/>
                </a:solidFill>
              </a:rPr>
              <a:t>开头</a:t>
            </a:r>
            <a:r>
              <a:rPr lang="en-US" altLang="zh-CN" dirty="0">
                <a:solidFill>
                  <a:srgbClr val="000000"/>
                </a:solidFill>
              </a:rPr>
              <a:t>+</a:t>
            </a:r>
            <a:r>
              <a:rPr lang="zh-CN" altLang="zh-CN" dirty="0">
                <a:solidFill>
                  <a:srgbClr val="000000"/>
                </a:solidFill>
              </a:rPr>
              <a:t>主体</a:t>
            </a:r>
            <a:r>
              <a:rPr lang="en-US" altLang="zh-CN" dirty="0">
                <a:solidFill>
                  <a:srgbClr val="000000"/>
                </a:solidFill>
              </a:rPr>
              <a:t>+</a:t>
            </a:r>
            <a:r>
              <a:rPr lang="zh-CN" altLang="zh-CN" dirty="0">
                <a:solidFill>
                  <a:srgbClr val="000000"/>
                </a:solidFill>
              </a:rPr>
              <a:t>结尾</a:t>
            </a:r>
            <a:endParaRPr lang="zh-CN" altLang="zh-CN" dirty="0">
              <a:solidFill>
                <a:srgbClr val="000000"/>
              </a:solidFill>
            </a:endParaRPr>
          </a:p>
        </p:txBody>
      </p:sp>
      <p:sp>
        <p:nvSpPr>
          <p:cNvPr id="7" name="矩形 6"/>
          <p:cNvSpPr/>
          <p:nvPr/>
        </p:nvSpPr>
        <p:spPr>
          <a:xfrm>
            <a:off x="3252467" y="3596229"/>
            <a:ext cx="8042211" cy="1938020"/>
          </a:xfrm>
          <a:prstGeom prst="rect">
            <a:avLst/>
          </a:prstGeom>
        </p:spPr>
        <p:txBody>
          <a:bodyPr wrap="square">
            <a:spAutoFit/>
          </a:bodyPr>
          <a:lstStyle/>
          <a:p>
            <a:pPr marL="342900" indent="-342900">
              <a:lnSpc>
                <a:spcPct val="150000"/>
              </a:lnSpc>
              <a:buClr>
                <a:srgbClr val="FF6600"/>
              </a:buClr>
              <a:buFont typeface="Arial" panose="020B0604020202020204"/>
              <a:buChar char="•"/>
            </a:pPr>
            <a:r>
              <a:rPr lang="zh-CN" altLang="en-US" sz="2000" b="1" u="dash" dirty="0" smtClean="0">
                <a:solidFill>
                  <a:srgbClr val="000000"/>
                </a:solidFill>
                <a:uFill>
                  <a:solidFill>
                    <a:srgbClr val="800000"/>
                  </a:solidFill>
                </a:uFill>
                <a:latin typeface="+mn-ea"/>
              </a:rPr>
              <a:t>通讯的写作要求</a:t>
            </a:r>
            <a:endParaRPr lang="en-US" altLang="zh-CN" sz="2000" b="1" u="dash" dirty="0" smtClean="0">
              <a:solidFill>
                <a:srgbClr val="000000"/>
              </a:solidFill>
              <a:uFill>
                <a:solidFill>
                  <a:srgbClr val="800000"/>
                </a:solidFill>
              </a:uFill>
              <a:latin typeface="+mn-ea"/>
            </a:endParaRPr>
          </a:p>
          <a:p>
            <a:r>
              <a:rPr lang="en-US" altLang="zh-CN" dirty="0">
                <a:solidFill>
                  <a:srgbClr val="000000"/>
                </a:solidFill>
                <a:latin typeface="+mn-ea"/>
              </a:rPr>
              <a:t>      (1)</a:t>
            </a:r>
            <a:r>
              <a:rPr lang="zh-CN" altLang="zh-CN" dirty="0">
                <a:solidFill>
                  <a:srgbClr val="000000"/>
                </a:solidFill>
                <a:latin typeface="+mn-ea"/>
              </a:rPr>
              <a:t>善于确立典型</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(2)</a:t>
            </a:r>
            <a:r>
              <a:rPr lang="zh-CN" altLang="zh-CN" dirty="0">
                <a:solidFill>
                  <a:srgbClr val="000000"/>
                </a:solidFill>
                <a:latin typeface="+mn-ea"/>
              </a:rPr>
              <a:t>围绕主题选取材料</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(3)</a:t>
            </a:r>
            <a:r>
              <a:rPr lang="zh-CN" altLang="zh-CN" dirty="0">
                <a:solidFill>
                  <a:srgbClr val="000000"/>
                </a:solidFill>
                <a:latin typeface="+mn-ea"/>
              </a:rPr>
              <a:t>认真构思，巧妙布局</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(4)</a:t>
            </a:r>
            <a:r>
              <a:rPr lang="zh-CN" altLang="zh-CN" dirty="0">
                <a:solidFill>
                  <a:srgbClr val="000000"/>
                </a:solidFill>
                <a:latin typeface="+mn-ea"/>
              </a:rPr>
              <a:t>写活人物，展现精神</a:t>
            </a:r>
            <a:endParaRPr lang="zh-CN" altLang="zh-CN" dirty="0">
              <a:solidFill>
                <a:srgbClr val="000000"/>
              </a:solidFill>
              <a:latin typeface="+mn-ea"/>
            </a:endParaRPr>
          </a:p>
          <a:p>
            <a:r>
              <a:rPr lang="en-US" altLang="zh-CN" dirty="0">
                <a:solidFill>
                  <a:srgbClr val="000000"/>
                </a:solidFill>
                <a:latin typeface="+mn-ea"/>
              </a:rPr>
              <a:t>  </a:t>
            </a:r>
            <a:r>
              <a:rPr lang="zh-CN" altLang="en-US" dirty="0" smtClean="0">
                <a:solidFill>
                  <a:srgbClr val="000000"/>
                </a:solidFill>
                <a:latin typeface="+mn-ea"/>
              </a:rPr>
              <a:t>  </a:t>
            </a:r>
            <a:r>
              <a:rPr lang="en-US" altLang="zh-CN" dirty="0" smtClean="0">
                <a:solidFill>
                  <a:srgbClr val="000000"/>
                </a:solidFill>
                <a:latin typeface="+mn-ea"/>
              </a:rPr>
              <a:t>  </a:t>
            </a:r>
            <a:r>
              <a:rPr lang="en-US" altLang="zh-CN" dirty="0">
                <a:solidFill>
                  <a:srgbClr val="000000"/>
                </a:solidFill>
                <a:latin typeface="+mn-ea"/>
              </a:rPr>
              <a:t>(5)</a:t>
            </a:r>
            <a:r>
              <a:rPr lang="zh-CN" altLang="zh-CN" dirty="0">
                <a:solidFill>
                  <a:srgbClr val="000000"/>
                </a:solidFill>
                <a:latin typeface="+mn-ea"/>
              </a:rPr>
              <a:t>叙议结合，手法多样</a:t>
            </a:r>
            <a:endParaRPr lang="zh-CN" altLang="zh-CN"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3389</Words>
  <Application>WPS 演示</Application>
  <PresentationFormat>自定义</PresentationFormat>
  <Paragraphs>153</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Arial</vt:lpstr>
      <vt:lpstr>宋体</vt:lpstr>
      <vt:lpstr>Wingdings</vt:lpstr>
      <vt:lpstr>Segoe UI Light</vt:lpstr>
      <vt:lpstr>微软雅黑</vt:lpstr>
      <vt:lpstr>Arial</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258</cp:revision>
  <dcterms:created xsi:type="dcterms:W3CDTF">2015-08-18T02:51:00Z</dcterms:created>
  <dcterms:modified xsi:type="dcterms:W3CDTF">2017-08-24T01:45:58Z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